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9" r:id="rId4"/>
    <p:sldId id="290" r:id="rId5"/>
    <p:sldId id="280" r:id="rId6"/>
    <p:sldId id="281" r:id="rId7"/>
    <p:sldId id="258" r:id="rId8"/>
    <p:sldId id="282" r:id="rId9"/>
    <p:sldId id="259" r:id="rId10"/>
    <p:sldId id="264" r:id="rId11"/>
    <p:sldId id="277" r:id="rId12"/>
    <p:sldId id="283" r:id="rId13"/>
    <p:sldId id="284" r:id="rId14"/>
    <p:sldId id="285" r:id="rId15"/>
    <p:sldId id="286" r:id="rId16"/>
    <p:sldId id="260" r:id="rId17"/>
    <p:sldId id="262" r:id="rId18"/>
    <p:sldId id="287" r:id="rId19"/>
    <p:sldId id="263" r:id="rId20"/>
    <p:sldId id="278" r:id="rId21"/>
    <p:sldId id="291" r:id="rId22"/>
    <p:sldId id="266" r:id="rId23"/>
    <p:sldId id="267" r:id="rId24"/>
    <p:sldId id="279" r:id="rId25"/>
    <p:sldId id="288" r:id="rId26"/>
    <p:sldId id="276" r:id="rId27"/>
    <p:sldId id="270"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6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8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F5AA80F-F274-B645-AD65-123B8CDDA6E7}" type="datetimeFigureOut">
              <a:rPr lang="en-US"/>
              <a:pPr>
                <a:defRPr/>
              </a:pPr>
              <a:t>9/18/18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BACB73-BEC6-7443-96D3-20A2286B5CAF}" type="slidenum">
              <a:rPr lang="en-US"/>
              <a:pPr>
                <a:defRPr/>
              </a:pPr>
              <a:t>‹#›</a:t>
            </a:fld>
            <a:endParaRPr lang="en-US"/>
          </a:p>
        </p:txBody>
      </p:sp>
    </p:spTree>
    <p:extLst>
      <p:ext uri="{BB962C8B-B14F-4D97-AF65-F5344CB8AC3E}">
        <p14:creationId xmlns:p14="http://schemas.microsoft.com/office/powerpoint/2010/main" val="75350777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E4504A3-B15A-8141-86B9-7583C771F3CC}" type="slidenum">
              <a:rPr lang="en-US" sz="1200"/>
              <a:pPr/>
              <a:t>4</a:t>
            </a:fld>
            <a:endParaRPr lang="en-US" sz="1200"/>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59496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947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430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430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269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800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974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956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854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57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7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995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6276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Text Box 7"/>
          <p:cNvSpPr txBox="1">
            <a:spLocks noChangeArrowheads="1"/>
          </p:cNvSpPr>
          <p:nvPr userDrawn="1"/>
        </p:nvSpPr>
        <p:spPr bwMode="auto">
          <a:xfrm>
            <a:off x="0" y="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b="1" smtClean="0">
                <a:ea typeface="+mn-ea"/>
                <a:cs typeface="+mn-cs"/>
              </a:rPr>
              <a:t>CS2110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ctrTitle"/>
          </p:nvPr>
        </p:nvSpPr>
        <p:spPr/>
        <p:txBody>
          <a:bodyPr/>
          <a:lstStyle/>
          <a:p>
            <a:pPr eaLnBrk="1" hangingPunct="1"/>
            <a:r>
              <a:rPr lang="en-US">
                <a:latin typeface="Arial" charset="0"/>
              </a:rPr>
              <a:t>Input/Output</a:t>
            </a:r>
          </a:p>
        </p:txBody>
      </p:sp>
      <p:sp>
        <p:nvSpPr>
          <p:cNvPr id="3074" name="Rectangle 4"/>
          <p:cNvSpPr>
            <a:spLocks noGrp="1" noChangeArrowheads="1"/>
          </p:cNvSpPr>
          <p:nvPr>
            <p:ph type="subTitle" idx="1"/>
          </p:nvPr>
        </p:nvSpPr>
        <p:spPr/>
        <p:txBody>
          <a:bodyPr/>
          <a:lstStyle/>
          <a:p>
            <a:pPr eaLnBrk="1" hangingPunct="1"/>
            <a:r>
              <a:rPr lang="en-US">
                <a:latin typeface="Arial" charset="0"/>
              </a:rPr>
              <a:t>Chapter 8</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5" descr="pdp8i_frontpa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 y="990600"/>
            <a:ext cx="8988425" cy="541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Title 1"/>
          <p:cNvSpPr>
            <a:spLocks noGrp="1"/>
          </p:cNvSpPr>
          <p:nvPr>
            <p:ph type="title"/>
          </p:nvPr>
        </p:nvSpPr>
        <p:spPr>
          <a:xfrm>
            <a:off x="2057400" y="274638"/>
            <a:ext cx="5029200" cy="869950"/>
          </a:xfrm>
        </p:spPr>
        <p:txBody>
          <a:bodyPr/>
          <a:lstStyle/>
          <a:p>
            <a:r>
              <a:rPr lang="en-US">
                <a:latin typeface="Arial" charset="0"/>
              </a:rPr>
              <a:t>Bootstrapping</a:t>
            </a:r>
          </a:p>
        </p:txBody>
      </p:sp>
      <p:sp>
        <p:nvSpPr>
          <p:cNvPr id="11266" name="Content Placeholder 2"/>
          <p:cNvSpPr>
            <a:spLocks noGrp="1"/>
          </p:cNvSpPr>
          <p:nvPr>
            <p:ph idx="1"/>
          </p:nvPr>
        </p:nvSpPr>
        <p:spPr>
          <a:xfrm>
            <a:off x="457200" y="1144588"/>
            <a:ext cx="3516313" cy="5105400"/>
          </a:xfrm>
        </p:spPr>
        <p:txBody>
          <a:bodyPr/>
          <a:lstStyle/>
          <a:p>
            <a:pPr marL="0" indent="0">
              <a:buFontTx/>
              <a:buNone/>
            </a:pPr>
            <a:r>
              <a:rPr lang="en-US" sz="1600" b="1">
                <a:latin typeface="Arial" charset="0"/>
              </a:rPr>
              <a:t>While pulling on bootstraps may help with putting on one's boots, it's impossible to lift oneself up like that. Nonetheless the fanciful idea is a great visual and it gave birth to the idiom "to pull oneself up by one's (own) bootstraps", meaning to better oneself with one's own efforts, with little outside help. It probably originated from the tall tales of Baron Münchausen who claimed to have lifted himself (and his horse) up from the swamp by pulling on his own hair.</a:t>
            </a:r>
            <a:br>
              <a:rPr lang="en-US" sz="1600" b="1">
                <a:latin typeface="Arial" charset="0"/>
              </a:rPr>
            </a:br>
            <a:r>
              <a:rPr lang="en-US" sz="1600" b="1">
                <a:latin typeface="Arial" charset="0"/>
              </a:rPr>
              <a:t>In computing, booting or bootstrapping is to load a fixed sequence of instructions in a computer to initiate the operating system. Earliest documented use: 1891.</a:t>
            </a:r>
          </a:p>
          <a:p>
            <a:pPr marL="0" indent="0">
              <a:buFontTx/>
              <a:buNone/>
            </a:pPr>
            <a:endParaRPr lang="en-US" sz="1600" b="1">
              <a:latin typeface="Arial" charset="0"/>
            </a:endParaRP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513" y="1144588"/>
            <a:ext cx="4802187" cy="531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9" name="Title 1"/>
          <p:cNvSpPr>
            <a:spLocks noGrp="1"/>
          </p:cNvSpPr>
          <p:nvPr>
            <p:ph type="title"/>
          </p:nvPr>
        </p:nvSpPr>
        <p:spPr>
          <a:xfrm>
            <a:off x="6134100" y="274638"/>
            <a:ext cx="2714625" cy="2278062"/>
          </a:xfrm>
        </p:spPr>
        <p:txBody>
          <a:bodyPr/>
          <a:lstStyle/>
          <a:p>
            <a:r>
              <a:rPr lang="en-US">
                <a:latin typeface="Arial" charset="0"/>
              </a:rPr>
              <a:t>More Front Panels</a:t>
            </a:r>
          </a:p>
        </p:txBody>
      </p:sp>
      <p:pic>
        <p:nvPicPr>
          <p:cNvPr id="1229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60375" y="104775"/>
            <a:ext cx="5226050" cy="6607175"/>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a:latin typeface="Arial" charset="0"/>
              </a:rPr>
              <a:t>IBM S/360 Model 91</a:t>
            </a:r>
          </a:p>
        </p:txBody>
      </p:sp>
      <p:pic>
        <p:nvPicPr>
          <p:cNvPr id="1331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60513" y="1600200"/>
            <a:ext cx="6022975" cy="510540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atin typeface="Arial" charset="0"/>
              </a:rPr>
              <a:t>S/360</a:t>
            </a:r>
          </a:p>
        </p:txBody>
      </p:sp>
      <p:pic>
        <p:nvPicPr>
          <p:cNvPr id="1433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57475" y="1600200"/>
            <a:ext cx="3829050" cy="510540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atin typeface="Arial" charset="0"/>
              </a:rPr>
              <a:t>Altair 8800</a:t>
            </a:r>
          </a:p>
        </p:txBody>
      </p:sp>
      <p:pic>
        <p:nvPicPr>
          <p:cNvPr id="1536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400300"/>
            <a:ext cx="8229600" cy="350520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atin typeface="Arial" charset="0"/>
              </a:rPr>
              <a:t>LC-3 Address Space</a:t>
            </a:r>
          </a:p>
        </p:txBody>
      </p:sp>
      <p:sp>
        <p:nvSpPr>
          <p:cNvPr id="19458" name="Rectangle 5"/>
          <p:cNvSpPr>
            <a:spLocks noChangeArrowheads="1"/>
          </p:cNvSpPr>
          <p:nvPr/>
        </p:nvSpPr>
        <p:spPr bwMode="auto">
          <a:xfrm>
            <a:off x="3657600" y="1828800"/>
            <a:ext cx="1676400" cy="4648200"/>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p>
        </p:txBody>
      </p:sp>
      <p:sp>
        <p:nvSpPr>
          <p:cNvPr id="19459" name="Text Box 6"/>
          <p:cNvSpPr txBox="1">
            <a:spLocks noChangeArrowheads="1"/>
          </p:cNvSpPr>
          <p:nvPr/>
        </p:nvSpPr>
        <p:spPr bwMode="auto">
          <a:xfrm>
            <a:off x="5486400" y="1843088"/>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x0000</a:t>
            </a:r>
          </a:p>
        </p:txBody>
      </p:sp>
      <p:sp>
        <p:nvSpPr>
          <p:cNvPr id="19460" name="Line 7"/>
          <p:cNvSpPr>
            <a:spLocks noChangeShapeType="1"/>
          </p:cNvSpPr>
          <p:nvPr/>
        </p:nvSpPr>
        <p:spPr bwMode="auto">
          <a:xfrm>
            <a:off x="3657600" y="5638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1" name="Text Box 8"/>
          <p:cNvSpPr txBox="1">
            <a:spLocks noChangeArrowheads="1"/>
          </p:cNvSpPr>
          <p:nvPr/>
        </p:nvSpPr>
        <p:spPr bwMode="auto">
          <a:xfrm>
            <a:off x="5448300" y="5294313"/>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xFDFF</a:t>
            </a:r>
          </a:p>
        </p:txBody>
      </p:sp>
      <p:sp>
        <p:nvSpPr>
          <p:cNvPr id="19462" name="Text Box 9"/>
          <p:cNvSpPr txBox="1">
            <a:spLocks noChangeArrowheads="1"/>
          </p:cNvSpPr>
          <p:nvPr/>
        </p:nvSpPr>
        <p:spPr bwMode="auto">
          <a:xfrm>
            <a:off x="5448300" y="5638800"/>
            <a:ext cx="332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xFE00 = </a:t>
            </a:r>
            <a:r>
              <a:rPr lang="en-US" sz="1800">
                <a:solidFill>
                  <a:srgbClr val="FF0000"/>
                </a:solidFill>
              </a:rPr>
              <a:t>1111 111</a:t>
            </a:r>
            <a:r>
              <a:rPr lang="en-US" sz="1800"/>
              <a:t>0 0000 0000</a:t>
            </a:r>
          </a:p>
        </p:txBody>
      </p:sp>
      <p:sp>
        <p:nvSpPr>
          <p:cNvPr id="19463" name="Text Box 10"/>
          <p:cNvSpPr txBox="1">
            <a:spLocks noChangeArrowheads="1"/>
          </p:cNvSpPr>
          <p:nvPr/>
        </p:nvSpPr>
        <p:spPr bwMode="auto">
          <a:xfrm>
            <a:off x="5448300" y="609600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xFFFF</a:t>
            </a:r>
          </a:p>
        </p:txBody>
      </p:sp>
      <p:sp>
        <p:nvSpPr>
          <p:cNvPr id="19464" name="Text Box 11"/>
          <p:cNvSpPr txBox="1">
            <a:spLocks noChangeArrowheads="1"/>
          </p:cNvSpPr>
          <p:nvPr/>
        </p:nvSpPr>
        <p:spPr bwMode="auto">
          <a:xfrm>
            <a:off x="609600" y="5867400"/>
            <a:ext cx="1839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Device registers</a:t>
            </a:r>
          </a:p>
          <a:p>
            <a:pPr eaLnBrk="1" hangingPunct="1"/>
            <a:r>
              <a:rPr lang="en-US" sz="1800"/>
              <a:t>How many?</a:t>
            </a:r>
          </a:p>
        </p:txBody>
      </p:sp>
      <p:sp>
        <p:nvSpPr>
          <p:cNvPr id="19465" name="Line 12"/>
          <p:cNvSpPr>
            <a:spLocks noChangeShapeType="1"/>
          </p:cNvSpPr>
          <p:nvPr/>
        </p:nvSpPr>
        <p:spPr bwMode="auto">
          <a:xfrm>
            <a:off x="2057400" y="60198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atin typeface="Arial" charset="0"/>
              </a:rPr>
              <a:t>Interrupt-Driven vs. Polling</a:t>
            </a:r>
          </a:p>
        </p:txBody>
      </p:sp>
      <p:sp>
        <p:nvSpPr>
          <p:cNvPr id="21506" name="Rectangle 3"/>
          <p:cNvSpPr>
            <a:spLocks noGrp="1" noChangeArrowheads="1"/>
          </p:cNvSpPr>
          <p:nvPr>
            <p:ph type="body" idx="1"/>
          </p:nvPr>
        </p:nvSpPr>
        <p:spPr/>
        <p:txBody>
          <a:bodyPr/>
          <a:lstStyle/>
          <a:p>
            <a:pPr eaLnBrk="1" hangingPunct="1"/>
            <a:r>
              <a:rPr lang="en-US">
                <a:latin typeface="Arial" charset="0"/>
              </a:rPr>
              <a:t>Interrupt-driven</a:t>
            </a:r>
          </a:p>
          <a:p>
            <a:pPr lvl="1" eaLnBrk="1" hangingPunct="1"/>
            <a:r>
              <a:rPr lang="en-US">
                <a:latin typeface="Arial" charset="0"/>
              </a:rPr>
              <a:t>Excuse me but I've just given you a character </a:t>
            </a:r>
          </a:p>
          <a:p>
            <a:pPr eaLnBrk="1" hangingPunct="1"/>
            <a:r>
              <a:rPr lang="en-US">
                <a:latin typeface="Arial" charset="0"/>
              </a:rPr>
              <a:t>Polling</a:t>
            </a:r>
          </a:p>
          <a:p>
            <a:pPr lvl="1" eaLnBrk="1" hangingPunct="1"/>
            <a:r>
              <a:rPr lang="en-US">
                <a:latin typeface="Arial" charset="0"/>
              </a:rPr>
              <a:t>Has a character been typed?</a:t>
            </a:r>
          </a:p>
          <a:p>
            <a:pPr lvl="1" eaLnBrk="1" hangingPunct="1"/>
            <a:r>
              <a:rPr lang="en-US">
                <a:latin typeface="Arial" charset="0"/>
              </a:rPr>
              <a:t>Has a character been typed?</a:t>
            </a:r>
          </a:p>
          <a:p>
            <a:pPr lvl="1" eaLnBrk="1" hangingPunct="1"/>
            <a:r>
              <a:rPr lang="en-US">
                <a:latin typeface="Arial" charset="0"/>
              </a:rPr>
              <a:t>Has a character been typed?</a:t>
            </a:r>
          </a:p>
          <a:p>
            <a:pPr lvl="1" eaLnBrk="1" hangingPunct="1"/>
            <a:r>
              <a:rPr lang="en-US">
                <a:latin typeface="Arial" charset="0"/>
              </a:rPr>
              <a:t>Has a character been typed?</a:t>
            </a:r>
          </a:p>
          <a:p>
            <a:pPr lvl="1" eaLnBrk="1" hangingPunct="1"/>
            <a:r>
              <a:rPr lang="en-US">
                <a:latin typeface="Arial" charset="0"/>
              </a:rPr>
              <a:t>Has a character been typed?</a:t>
            </a:r>
          </a:p>
          <a:p>
            <a:pPr lvl="1" eaLnBrk="1" hangingPunct="1"/>
            <a:r>
              <a:rPr lang="en-US">
                <a:latin typeface="Arial" charset="0"/>
              </a:rPr>
              <a:t>Has a character been typed?</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Arial" charset="0"/>
              </a:rPr>
              <a:t>Family Vacation!</a:t>
            </a:r>
          </a:p>
        </p:txBody>
      </p:sp>
      <p:pic>
        <p:nvPicPr>
          <p:cNvPr id="2048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68400" y="1600200"/>
            <a:ext cx="6807200" cy="5105400"/>
          </a:xfr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atin typeface="Arial" charset="0"/>
              </a:rPr>
              <a:t>Keyboard Input</a:t>
            </a:r>
          </a:p>
        </p:txBody>
      </p:sp>
      <p:sp>
        <p:nvSpPr>
          <p:cNvPr id="22530" name="Rectangle 3"/>
          <p:cNvSpPr>
            <a:spLocks noGrp="1" noChangeArrowheads="1"/>
          </p:cNvSpPr>
          <p:nvPr>
            <p:ph type="body" idx="1"/>
          </p:nvPr>
        </p:nvSpPr>
        <p:spPr/>
        <p:txBody>
          <a:bodyPr/>
          <a:lstStyle/>
          <a:p>
            <a:pPr eaLnBrk="1" hangingPunct="1"/>
            <a:r>
              <a:rPr lang="en-US" dirty="0">
                <a:latin typeface="Arial" charset="0"/>
              </a:rPr>
              <a:t>KBSR (xFE00)</a:t>
            </a:r>
          </a:p>
          <a:p>
            <a:pPr lvl="1" eaLnBrk="1" hangingPunct="1"/>
            <a:r>
              <a:rPr lang="en-US" dirty="0">
                <a:latin typeface="Arial" charset="0"/>
              </a:rPr>
              <a:t>Only </a:t>
            </a:r>
            <a:r>
              <a:rPr lang="en-US" dirty="0" smtClean="0">
                <a:latin typeface="Arial" charset="0"/>
              </a:rPr>
              <a:t>uses </a:t>
            </a:r>
            <a:r>
              <a:rPr lang="en-US" dirty="0">
                <a:latin typeface="Arial" charset="0"/>
              </a:rPr>
              <a:t>1 bit. Why bit </a:t>
            </a:r>
            <a:r>
              <a:rPr lang="en-US" dirty="0" smtClean="0">
                <a:latin typeface="Arial" charset="0"/>
              </a:rPr>
              <a:t>15 instead of 0?</a:t>
            </a:r>
            <a:endParaRPr lang="en-US" dirty="0">
              <a:latin typeface="Arial" charset="0"/>
            </a:endParaRPr>
          </a:p>
          <a:p>
            <a:pPr lvl="1" eaLnBrk="1" hangingPunct="1"/>
            <a:r>
              <a:rPr lang="en-US" dirty="0">
                <a:latin typeface="Arial" charset="0"/>
              </a:rPr>
              <a:t>Bit </a:t>
            </a:r>
            <a:r>
              <a:rPr lang="en-US" dirty="0" smtClean="0">
                <a:latin typeface="Arial" charset="0"/>
              </a:rPr>
              <a:t>15 is </a:t>
            </a:r>
            <a:r>
              <a:rPr lang="en-US" dirty="0">
                <a:latin typeface="Arial" charset="0"/>
              </a:rPr>
              <a:t>set when a character is available</a:t>
            </a:r>
          </a:p>
          <a:p>
            <a:pPr eaLnBrk="1" hangingPunct="1"/>
            <a:endParaRPr lang="en-US" dirty="0">
              <a:latin typeface="Arial" charset="0"/>
            </a:endParaRPr>
          </a:p>
          <a:p>
            <a:pPr eaLnBrk="1" hangingPunct="1"/>
            <a:r>
              <a:rPr lang="en-US" dirty="0">
                <a:latin typeface="Arial" charset="0"/>
              </a:rPr>
              <a:t>KBDR (xFE02)</a:t>
            </a:r>
          </a:p>
          <a:p>
            <a:pPr lvl="1" eaLnBrk="1" hangingPunct="1"/>
            <a:r>
              <a:rPr lang="en-US" dirty="0">
                <a:latin typeface="Arial" charset="0"/>
              </a:rPr>
              <a:t>Really only need 8 bits but 16 easier</a:t>
            </a:r>
          </a:p>
          <a:p>
            <a:pPr lvl="1" eaLnBrk="1" hangingPunct="1"/>
            <a:r>
              <a:rPr lang="en-US" dirty="0" smtClean="0">
                <a:latin typeface="Arial" charset="0"/>
              </a:rPr>
              <a:t>This location is read-only</a:t>
            </a:r>
            <a:endParaRPr lang="en-US" dirty="0">
              <a:latin typeface="Arial" charset="0"/>
            </a:endParaRPr>
          </a:p>
          <a:p>
            <a:pPr lvl="1" eaLnBrk="1" hangingPunct="1"/>
            <a:r>
              <a:rPr lang="en-US" dirty="0">
                <a:latin typeface="Arial" charset="0"/>
              </a:rPr>
              <a:t>Reading clears KBSR</a:t>
            </a:r>
          </a:p>
        </p:txBody>
      </p:sp>
      <p:grpSp>
        <p:nvGrpSpPr>
          <p:cNvPr id="22531" name="Group 6"/>
          <p:cNvGrpSpPr>
            <a:grpSpLocks/>
          </p:cNvGrpSpPr>
          <p:nvPr/>
        </p:nvGrpSpPr>
        <p:grpSpPr bwMode="auto">
          <a:xfrm>
            <a:off x="4160838" y="3959225"/>
            <a:ext cx="4114800" cy="381000"/>
            <a:chOff x="1968" y="2304"/>
            <a:chExt cx="2592" cy="240"/>
          </a:xfrm>
        </p:grpSpPr>
        <p:sp>
          <p:nvSpPr>
            <p:cNvPr id="22535" name="Rectangle 4"/>
            <p:cNvSpPr>
              <a:spLocks noChangeArrowheads="1"/>
            </p:cNvSpPr>
            <p:nvPr/>
          </p:nvSpPr>
          <p:spPr bwMode="auto">
            <a:xfrm>
              <a:off x="1968" y="2304"/>
              <a:ext cx="1296" cy="240"/>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p>
          </p:txBody>
        </p:sp>
        <p:sp>
          <p:nvSpPr>
            <p:cNvPr id="22536" name="Rectangle 5"/>
            <p:cNvSpPr>
              <a:spLocks noChangeArrowheads="1"/>
            </p:cNvSpPr>
            <p:nvPr/>
          </p:nvSpPr>
          <p:spPr bwMode="auto">
            <a:xfrm>
              <a:off x="3264" y="2304"/>
              <a:ext cx="1296" cy="240"/>
            </a:xfrm>
            <a:prstGeom prst="rect">
              <a:avLst/>
            </a:prstGeom>
            <a:solidFill>
              <a:schemeClr val="bg1"/>
            </a:solidFill>
            <a:ln w="9525">
              <a:solidFill>
                <a:schemeClr val="tx1"/>
              </a:solidFill>
              <a:miter lim="800000"/>
              <a:headEnd/>
              <a:tailEnd/>
            </a:ln>
          </p:spPr>
          <p:txBody>
            <a:bodyPr wrap="none" anchor="ctr"/>
            <a:lstStyle/>
            <a:p>
              <a:pPr eaLnBrk="1" hangingPunct="1"/>
              <a:endParaRPr lang="en-US"/>
            </a:p>
          </p:txBody>
        </p:sp>
      </p:grpSp>
      <p:grpSp>
        <p:nvGrpSpPr>
          <p:cNvPr id="22532" name="Group 9"/>
          <p:cNvGrpSpPr>
            <a:grpSpLocks/>
          </p:cNvGrpSpPr>
          <p:nvPr/>
        </p:nvGrpSpPr>
        <p:grpSpPr bwMode="auto">
          <a:xfrm>
            <a:off x="4160838" y="1727200"/>
            <a:ext cx="4114800" cy="381000"/>
            <a:chOff x="2448" y="2112"/>
            <a:chExt cx="2592" cy="240"/>
          </a:xfrm>
        </p:grpSpPr>
        <p:sp>
          <p:nvSpPr>
            <p:cNvPr id="22533" name="Rectangle 7"/>
            <p:cNvSpPr>
              <a:spLocks noChangeArrowheads="1"/>
            </p:cNvSpPr>
            <p:nvPr/>
          </p:nvSpPr>
          <p:spPr bwMode="auto">
            <a:xfrm>
              <a:off x="2592" y="2112"/>
              <a:ext cx="2448" cy="240"/>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p>
          </p:txBody>
        </p:sp>
        <p:sp>
          <p:nvSpPr>
            <p:cNvPr id="22534" name="Rectangle 8"/>
            <p:cNvSpPr>
              <a:spLocks noChangeArrowheads="1"/>
            </p:cNvSpPr>
            <p:nvPr/>
          </p:nvSpPr>
          <p:spPr bwMode="auto">
            <a:xfrm>
              <a:off x="2448" y="2112"/>
              <a:ext cx="144" cy="240"/>
            </a:xfrm>
            <a:prstGeom prst="rect">
              <a:avLst/>
            </a:prstGeom>
            <a:solidFill>
              <a:schemeClr val="bg1"/>
            </a:solidFill>
            <a:ln w="9525">
              <a:solidFill>
                <a:schemeClr val="tx1"/>
              </a:solidFill>
              <a:miter lim="800000"/>
              <a:headEnd/>
              <a:tailEnd/>
            </a:ln>
          </p:spPr>
          <p:txBody>
            <a:bodyPr wrap="none" anchor="ctr"/>
            <a:lstStyle/>
            <a:p>
              <a:pPr eaLnBrk="1" hangingPunct="1"/>
              <a:endParaRPr lang="en-US"/>
            </a:p>
          </p:txBody>
        </p:sp>
      </p:gr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p:txBody>
          <a:bodyPr/>
          <a:lstStyle/>
          <a:p>
            <a:pPr eaLnBrk="1" hangingPunct="1"/>
            <a:r>
              <a:rPr lang="en-US">
                <a:latin typeface="Arial" charset="0"/>
              </a:rPr>
              <a:t>Outline</a:t>
            </a:r>
          </a:p>
        </p:txBody>
      </p:sp>
      <p:sp>
        <p:nvSpPr>
          <p:cNvPr id="4098" name="Rectangle 3"/>
          <p:cNvSpPr>
            <a:spLocks noGrp="1" noChangeArrowheads="1"/>
          </p:cNvSpPr>
          <p:nvPr>
            <p:ph type="body" idx="1"/>
          </p:nvPr>
        </p:nvSpPr>
        <p:spPr/>
        <p:txBody>
          <a:bodyPr/>
          <a:lstStyle/>
          <a:p>
            <a:pPr eaLnBrk="1" hangingPunct="1"/>
            <a:r>
              <a:rPr lang="en-US">
                <a:latin typeface="Arial" charset="0"/>
              </a:rPr>
              <a:t>I/O Basics</a:t>
            </a:r>
          </a:p>
          <a:p>
            <a:pPr lvl="1" eaLnBrk="1" hangingPunct="1"/>
            <a:r>
              <a:rPr lang="en-US">
                <a:latin typeface="Arial" charset="0"/>
              </a:rPr>
              <a:t>Device Registers, Memory Mapped I/O vs. Special I/O Instrs., Asynchronous vs. Synchronous, Interrupt Driven cs. Polling</a:t>
            </a:r>
          </a:p>
          <a:p>
            <a:pPr eaLnBrk="1" hangingPunct="1"/>
            <a:r>
              <a:rPr lang="en-US">
                <a:latin typeface="Arial" charset="0"/>
              </a:rPr>
              <a:t>Keyboard Input</a:t>
            </a:r>
          </a:p>
          <a:p>
            <a:pPr eaLnBrk="1" hangingPunct="1"/>
            <a:r>
              <a:rPr lang="en-US">
                <a:latin typeface="Arial" charset="0"/>
              </a:rPr>
              <a:t>Monitor Output</a:t>
            </a:r>
          </a:p>
          <a:p>
            <a:pPr eaLnBrk="1" hangingPunct="1"/>
            <a:r>
              <a:rPr lang="en-US">
                <a:latin typeface="Arial" charset="0"/>
              </a:rPr>
              <a:t>More Sophisticated Input</a:t>
            </a:r>
          </a:p>
          <a:p>
            <a:pPr eaLnBrk="1" hangingPunct="1"/>
            <a:r>
              <a:rPr lang="en-US">
                <a:latin typeface="Arial" charset="0"/>
              </a:rPr>
              <a:t>Implementation of Memory Mapped I/O</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199" y="533400"/>
            <a:ext cx="8686801" cy="4019550"/>
          </a:xfrm>
        </p:spPr>
        <p:txBody>
          <a:bodyPr/>
          <a:lstStyle/>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latin typeface="Courier New" charset="0"/>
              </a:rPr>
              <a:t>orig</a:t>
            </a:r>
            <a:r>
              <a:rPr lang="en-US" sz="2000" b="1" dirty="0">
                <a:latin typeface="Courier New" charset="0"/>
              </a:rPr>
              <a:t> x3000</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latin typeface="Courier New" charset="0"/>
              </a:rPr>
              <a:t>ld</a:t>
            </a:r>
            <a:r>
              <a:rPr lang="en-US" sz="2000" b="1" dirty="0">
                <a:latin typeface="Courier New" charset="0"/>
              </a:rPr>
              <a:t>	r4, term</a:t>
            </a:r>
          </a:p>
          <a:p>
            <a:pPr marL="0" indent="0" eaLnBrk="1" hangingPunct="1">
              <a:lnSpc>
                <a:spcPct val="80000"/>
              </a:lnSpc>
              <a:buFontTx/>
              <a:buNone/>
              <a:tabLst>
                <a:tab pos="1084263" algn="l"/>
                <a:tab pos="2286000" algn="l"/>
                <a:tab pos="3890963" algn="l"/>
              </a:tabLst>
            </a:pPr>
            <a:r>
              <a:rPr lang="en-US" sz="2000" b="1" dirty="0">
                <a:latin typeface="Courier New" charset="0"/>
              </a:rPr>
              <a:t>	lea	r2, buffer	; Initialize buffer pointer</a:t>
            </a:r>
          </a:p>
          <a:p>
            <a:pPr marL="0" indent="0" eaLnBrk="1" hangingPunct="1">
              <a:lnSpc>
                <a:spcPct val="80000"/>
              </a:lnSpc>
              <a:buFontTx/>
              <a:buNone/>
              <a:tabLst>
                <a:tab pos="1084263" algn="l"/>
                <a:tab pos="2286000" algn="l"/>
                <a:tab pos="3890963" algn="l"/>
              </a:tabLst>
            </a:pPr>
            <a:r>
              <a:rPr lang="en-US" sz="2000" b="1" dirty="0">
                <a:latin typeface="Courier New" charset="0"/>
              </a:rPr>
              <a:t>start	</a:t>
            </a:r>
            <a:r>
              <a:rPr lang="en-US" sz="2000" b="1" dirty="0" err="1">
                <a:solidFill>
                  <a:srgbClr val="FF0000"/>
                </a:solidFill>
                <a:latin typeface="Courier New" charset="0"/>
              </a:rPr>
              <a:t>ldi</a:t>
            </a:r>
            <a:r>
              <a:rPr lang="en-US" sz="2000" b="1" dirty="0">
                <a:solidFill>
                  <a:srgbClr val="FF0000"/>
                </a:solidFill>
                <a:latin typeface="Courier New" charset="0"/>
              </a:rPr>
              <a:t>	r1, </a:t>
            </a:r>
            <a:r>
              <a:rPr lang="en-US" sz="2000" b="1" dirty="0" err="1">
                <a:solidFill>
                  <a:srgbClr val="FF0000"/>
                </a:solidFill>
                <a:latin typeface="Courier New" charset="0"/>
              </a:rPr>
              <a:t>kbsrA</a:t>
            </a:r>
            <a:r>
              <a:rPr lang="en-US" sz="2000" b="1" dirty="0">
                <a:latin typeface="Courier New" charset="0"/>
              </a:rPr>
              <a:t>	; See if a char is there</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latin typeface="Courier New" charset="0"/>
              </a:rPr>
              <a:t>BRzp</a:t>
            </a:r>
            <a:r>
              <a:rPr lang="en-US" sz="2000" b="1" dirty="0">
                <a:latin typeface="Courier New" charset="0"/>
              </a:rPr>
              <a:t>	start</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solidFill>
                  <a:srgbClr val="FF0000"/>
                </a:solidFill>
                <a:latin typeface="Courier New" charset="0"/>
              </a:rPr>
              <a:t>ldi</a:t>
            </a:r>
            <a:r>
              <a:rPr lang="en-US" sz="2000" b="1" dirty="0">
                <a:solidFill>
                  <a:srgbClr val="FF0000"/>
                </a:solidFill>
                <a:latin typeface="Courier New" charset="0"/>
              </a:rPr>
              <a:t>	r0, </a:t>
            </a:r>
            <a:r>
              <a:rPr lang="en-US" sz="2000" b="1" dirty="0" err="1">
                <a:solidFill>
                  <a:srgbClr val="FF0000"/>
                </a:solidFill>
                <a:latin typeface="Courier New" charset="0"/>
              </a:rPr>
              <a:t>kbdrA</a:t>
            </a:r>
            <a:r>
              <a:rPr lang="en-US" sz="2000" b="1" dirty="0">
                <a:latin typeface="Courier New" charset="0"/>
              </a:rPr>
              <a:t>	; get the character</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latin typeface="Courier New" charset="0"/>
              </a:rPr>
              <a:t>str</a:t>
            </a:r>
            <a:r>
              <a:rPr lang="en-US" sz="2000" b="1" dirty="0">
                <a:latin typeface="Courier New" charset="0"/>
              </a:rPr>
              <a:t>	r0, r2, 0	; Store it in buffer</a:t>
            </a:r>
          </a:p>
          <a:p>
            <a:pPr marL="0" indent="0" eaLnBrk="1" hangingPunct="1">
              <a:lnSpc>
                <a:spcPct val="80000"/>
              </a:lnSpc>
              <a:buFontTx/>
              <a:buNone/>
              <a:tabLst>
                <a:tab pos="1084263" algn="l"/>
                <a:tab pos="2286000" algn="l"/>
                <a:tab pos="3890963" algn="l"/>
              </a:tabLst>
            </a:pPr>
            <a:r>
              <a:rPr lang="en-US" sz="2000" b="1" dirty="0">
                <a:latin typeface="Courier New" charset="0"/>
              </a:rPr>
              <a:t>	not	r0, </a:t>
            </a:r>
            <a:r>
              <a:rPr lang="en-US" sz="2000" b="1" dirty="0" smtClean="0">
                <a:latin typeface="Courier New" charset="0"/>
              </a:rPr>
              <a:t>r0	; Tricky 1s-complement subtract</a:t>
            </a:r>
            <a:endParaRPr lang="en-US" sz="2000" b="1" dirty="0">
              <a:latin typeface="Courier New" charset="0"/>
            </a:endParaRPr>
          </a:p>
          <a:p>
            <a:pPr marL="0" indent="0" eaLnBrk="1" hangingPunct="1">
              <a:lnSpc>
                <a:spcPct val="80000"/>
              </a:lnSpc>
              <a:buFontTx/>
              <a:buNone/>
              <a:tabLst>
                <a:tab pos="1084263" algn="l"/>
                <a:tab pos="2286000" algn="l"/>
                <a:tab pos="3890963" algn="l"/>
              </a:tabLst>
            </a:pPr>
            <a:r>
              <a:rPr lang="en-US" sz="2000" b="1" dirty="0">
                <a:latin typeface="Courier New" charset="0"/>
              </a:rPr>
              <a:t>	add	r0, r0, r4	; </a:t>
            </a:r>
            <a:r>
              <a:rPr lang="en-US" sz="2000" b="1" dirty="0" smtClean="0">
                <a:latin typeface="Courier New" charset="0"/>
              </a:rPr>
              <a:t>  to check </a:t>
            </a:r>
            <a:r>
              <a:rPr lang="en-US" sz="2000" b="1" dirty="0">
                <a:latin typeface="Courier New" charset="0"/>
              </a:rPr>
              <a:t>for termination</a:t>
            </a:r>
          </a:p>
          <a:p>
            <a:pPr marL="0" indent="0" eaLnBrk="1" hangingPunct="1">
              <a:lnSpc>
                <a:spcPct val="80000"/>
              </a:lnSpc>
              <a:buFontTx/>
              <a:buNone/>
              <a:tabLst>
                <a:tab pos="1084263" algn="l"/>
                <a:tab pos="2286000" algn="l"/>
                <a:tab pos="3890963" algn="l"/>
              </a:tabLst>
            </a:pPr>
            <a:r>
              <a:rPr lang="en-US" sz="2000" b="1" dirty="0">
                <a:latin typeface="Courier New" charset="0"/>
              </a:rPr>
              <a:t>	not	r0, </a:t>
            </a:r>
            <a:r>
              <a:rPr lang="en-US" sz="2000" b="1" dirty="0" smtClean="0">
                <a:latin typeface="Courier New" charset="0"/>
              </a:rPr>
              <a:t>r0	; Turn -0 to +0 if equal</a:t>
            </a:r>
            <a:endParaRPr lang="en-US" sz="2000" b="1" dirty="0">
              <a:latin typeface="Courier New" charset="0"/>
            </a:endParaRP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latin typeface="Courier New" charset="0"/>
              </a:rPr>
              <a:t>brZ</a:t>
            </a:r>
            <a:r>
              <a:rPr lang="en-US" sz="2000" b="1" dirty="0">
                <a:latin typeface="Courier New" charset="0"/>
              </a:rPr>
              <a:t>	quit</a:t>
            </a:r>
          </a:p>
          <a:p>
            <a:pPr marL="0" indent="0" eaLnBrk="1" hangingPunct="1">
              <a:lnSpc>
                <a:spcPct val="80000"/>
              </a:lnSpc>
              <a:buFontTx/>
              <a:buNone/>
              <a:tabLst>
                <a:tab pos="1084263" algn="l"/>
                <a:tab pos="2286000" algn="l"/>
                <a:tab pos="3890963" algn="l"/>
              </a:tabLst>
            </a:pPr>
            <a:r>
              <a:rPr lang="en-US" sz="2000" b="1" dirty="0">
                <a:latin typeface="Courier New" charset="0"/>
              </a:rPr>
              <a:t>	add	r2, r2, 1	; Increment buffer pointer</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latin typeface="Courier New" charset="0"/>
              </a:rPr>
              <a:t>br</a:t>
            </a:r>
            <a:r>
              <a:rPr lang="en-US" sz="2000" b="1" dirty="0">
                <a:latin typeface="Courier New" charset="0"/>
              </a:rPr>
              <a:t>	start	; Do it again!</a:t>
            </a:r>
          </a:p>
          <a:p>
            <a:pPr marL="0" indent="0" eaLnBrk="1" hangingPunct="1">
              <a:lnSpc>
                <a:spcPct val="80000"/>
              </a:lnSpc>
              <a:buFontTx/>
              <a:buNone/>
              <a:tabLst>
                <a:tab pos="1084263" algn="l"/>
                <a:tab pos="2286000" algn="l"/>
                <a:tab pos="3890963" algn="l"/>
              </a:tabLst>
            </a:pPr>
            <a:r>
              <a:rPr lang="en-US" sz="2000" b="1" dirty="0">
                <a:latin typeface="Courier New" charset="0"/>
              </a:rPr>
              <a:t>quit	halt</a:t>
            </a:r>
          </a:p>
          <a:p>
            <a:pPr marL="0" indent="0" eaLnBrk="1" hangingPunct="1">
              <a:lnSpc>
                <a:spcPct val="80000"/>
              </a:lnSpc>
              <a:buFontTx/>
              <a:buNone/>
              <a:tabLst>
                <a:tab pos="1084263" algn="l"/>
                <a:tab pos="2286000" algn="l"/>
                <a:tab pos="3890963" algn="l"/>
              </a:tabLst>
            </a:pPr>
            <a:endParaRPr lang="en-US" sz="2000" b="1" dirty="0">
              <a:latin typeface="Courier New" charset="0"/>
            </a:endParaRPr>
          </a:p>
        </p:txBody>
      </p:sp>
      <p:sp>
        <p:nvSpPr>
          <p:cNvPr id="23554" name="TextBox 1"/>
          <p:cNvSpPr txBox="1">
            <a:spLocks noChangeArrowheads="1"/>
          </p:cNvSpPr>
          <p:nvPr/>
        </p:nvSpPr>
        <p:spPr bwMode="auto">
          <a:xfrm>
            <a:off x="457200" y="4732338"/>
            <a:ext cx="53451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1084263" algn="l"/>
                <a:tab pos="2286000" algn="l"/>
                <a:tab pos="3890963" algn="l"/>
              </a:tabLst>
              <a:defRPr sz="2400">
                <a:solidFill>
                  <a:schemeClr val="tx1"/>
                </a:solidFill>
                <a:latin typeface="Arial" charset="0"/>
                <a:ea typeface="ＭＳ Ｐゴシック" charset="0"/>
                <a:cs typeface="ＭＳ Ｐゴシック" charset="0"/>
              </a:defRPr>
            </a:lvl1pPr>
            <a:lvl2pPr marL="742950" indent="-285750">
              <a:tabLst>
                <a:tab pos="1084263" algn="l"/>
                <a:tab pos="2286000" algn="l"/>
                <a:tab pos="3890963" algn="l"/>
              </a:tabLst>
              <a:defRPr sz="2400">
                <a:solidFill>
                  <a:schemeClr val="tx1"/>
                </a:solidFill>
                <a:latin typeface="Arial" charset="0"/>
                <a:ea typeface="ＭＳ Ｐゴシック" charset="0"/>
              </a:defRPr>
            </a:lvl2pPr>
            <a:lvl3pPr marL="1143000" indent="-228600">
              <a:tabLst>
                <a:tab pos="1084263" algn="l"/>
                <a:tab pos="2286000" algn="l"/>
                <a:tab pos="3890963" algn="l"/>
              </a:tabLst>
              <a:defRPr sz="2400">
                <a:solidFill>
                  <a:schemeClr val="tx1"/>
                </a:solidFill>
                <a:latin typeface="Arial" charset="0"/>
                <a:ea typeface="ＭＳ Ｐゴシック" charset="0"/>
              </a:defRPr>
            </a:lvl3pPr>
            <a:lvl4pPr marL="1600200" indent="-228600">
              <a:tabLst>
                <a:tab pos="1084263" algn="l"/>
                <a:tab pos="2286000" algn="l"/>
                <a:tab pos="3890963" algn="l"/>
              </a:tabLst>
              <a:defRPr sz="2400">
                <a:solidFill>
                  <a:schemeClr val="tx1"/>
                </a:solidFill>
                <a:latin typeface="Arial" charset="0"/>
                <a:ea typeface="ＭＳ Ｐゴシック" charset="0"/>
              </a:defRPr>
            </a:lvl4pPr>
            <a:lvl5pPr marL="2057400" indent="-228600">
              <a:tabLst>
                <a:tab pos="1084263" algn="l"/>
                <a:tab pos="2286000" algn="l"/>
                <a:tab pos="3890963"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1084263" algn="l"/>
                <a:tab pos="2286000" algn="l"/>
                <a:tab pos="3890963"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1084263" algn="l"/>
                <a:tab pos="2286000" algn="l"/>
                <a:tab pos="3890963"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1084263" algn="l"/>
                <a:tab pos="2286000" algn="l"/>
                <a:tab pos="3890963"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1084263" algn="l"/>
                <a:tab pos="2286000" algn="l"/>
                <a:tab pos="3890963" algn="l"/>
              </a:tabLst>
              <a:defRPr sz="2400">
                <a:solidFill>
                  <a:schemeClr val="tx1"/>
                </a:solidFill>
                <a:latin typeface="Arial" charset="0"/>
                <a:ea typeface="ＭＳ Ｐゴシック" charset="0"/>
              </a:defRPr>
            </a:lvl9pPr>
          </a:lstStyle>
          <a:p>
            <a:pPr eaLnBrk="1" hangingPunct="1"/>
            <a:r>
              <a:rPr lang="en-US" sz="2000" b="1" dirty="0">
                <a:latin typeface="Courier New" charset="0"/>
              </a:rPr>
              <a:t>term	.fill   x001A	; CTRL/Z</a:t>
            </a:r>
          </a:p>
          <a:p>
            <a:pPr eaLnBrk="1" hangingPunct="1"/>
            <a:r>
              <a:rPr lang="en-US" sz="2000" b="1" dirty="0" err="1">
                <a:latin typeface="Courier New" charset="0"/>
              </a:rPr>
              <a:t>kbsrA</a:t>
            </a:r>
            <a:r>
              <a:rPr lang="en-US" sz="2000" b="1" dirty="0">
                <a:latin typeface="Courier New" charset="0"/>
              </a:rPr>
              <a:t>	.fill	xfe00</a:t>
            </a:r>
          </a:p>
          <a:p>
            <a:pPr eaLnBrk="1" hangingPunct="1"/>
            <a:r>
              <a:rPr lang="en-US" sz="2000" b="1" dirty="0" err="1">
                <a:latin typeface="Courier New" charset="0"/>
              </a:rPr>
              <a:t>kbdrA</a:t>
            </a:r>
            <a:r>
              <a:rPr lang="en-US" sz="2000" b="1" dirty="0">
                <a:latin typeface="Courier New" charset="0"/>
              </a:rPr>
              <a:t>	.fill	xfe02</a:t>
            </a:r>
          </a:p>
          <a:p>
            <a:pPr eaLnBrk="1" hangingPunct="1"/>
            <a:r>
              <a:rPr lang="en-US" sz="2000" b="1" dirty="0">
                <a:latin typeface="Courier New" charset="0"/>
              </a:rPr>
              <a:t>buffer	.</a:t>
            </a:r>
            <a:r>
              <a:rPr lang="en-US" sz="2000" b="1" dirty="0" err="1">
                <a:latin typeface="Courier New" charset="0"/>
              </a:rPr>
              <a:t>blkw</a:t>
            </a:r>
            <a:r>
              <a:rPr lang="en-US" sz="2000" b="1" dirty="0">
                <a:latin typeface="Courier New" charset="0"/>
              </a:rPr>
              <a:t>	x0100</a:t>
            </a:r>
          </a:p>
          <a:p>
            <a:pPr eaLnBrk="1" hangingPunct="1"/>
            <a:r>
              <a:rPr lang="en-US" sz="2000" b="1" dirty="0">
                <a:latin typeface="Courier New" charset="0"/>
              </a:rPr>
              <a:t>	.end</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90">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290">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290">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290">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29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199" y="533400"/>
            <a:ext cx="8686801" cy="4019550"/>
          </a:xfrm>
        </p:spPr>
        <p:txBody>
          <a:bodyPr/>
          <a:lstStyle/>
          <a:p>
            <a:pPr marL="0" indent="0" eaLnBrk="1" hangingPunct="1">
              <a:lnSpc>
                <a:spcPct val="80000"/>
              </a:lnSpc>
              <a:buFontTx/>
              <a:buNone/>
              <a:tabLst>
                <a:tab pos="1084263" algn="l"/>
                <a:tab pos="2286000" algn="l"/>
                <a:tab pos="3890963" algn="l"/>
              </a:tabLst>
            </a:pPr>
            <a:r>
              <a:rPr lang="en-US" sz="2000" b="1" dirty="0">
                <a:solidFill>
                  <a:schemeClr val="bg2">
                    <a:lumMod val="40000"/>
                    <a:lumOff val="60000"/>
                  </a:schemeClr>
                </a:solidFill>
                <a:latin typeface="Courier New" charset="0"/>
              </a:rPr>
              <a:t>	.</a:t>
            </a:r>
            <a:r>
              <a:rPr lang="en-US" sz="2000" b="1" dirty="0" err="1">
                <a:solidFill>
                  <a:schemeClr val="bg2">
                    <a:lumMod val="40000"/>
                    <a:lumOff val="60000"/>
                  </a:schemeClr>
                </a:solidFill>
                <a:latin typeface="Courier New" charset="0"/>
              </a:rPr>
              <a:t>orig</a:t>
            </a:r>
            <a:r>
              <a:rPr lang="en-US" sz="2000" b="1" dirty="0">
                <a:solidFill>
                  <a:schemeClr val="bg2">
                    <a:lumMod val="40000"/>
                    <a:lumOff val="60000"/>
                  </a:schemeClr>
                </a:solidFill>
                <a:latin typeface="Courier New" charset="0"/>
              </a:rPr>
              <a:t> x3000</a:t>
            </a:r>
          </a:p>
          <a:p>
            <a:pPr marL="0" indent="0" eaLnBrk="1" hangingPunct="1">
              <a:lnSpc>
                <a:spcPct val="80000"/>
              </a:lnSpc>
              <a:buFontTx/>
              <a:buNone/>
              <a:tabLst>
                <a:tab pos="1084263" algn="l"/>
                <a:tab pos="2286000" algn="l"/>
                <a:tab pos="3890963" algn="l"/>
              </a:tabLst>
            </a:pPr>
            <a:r>
              <a:rPr lang="en-US" sz="2000" b="1" dirty="0">
                <a:solidFill>
                  <a:schemeClr val="bg2">
                    <a:lumMod val="40000"/>
                    <a:lumOff val="60000"/>
                  </a:schemeClr>
                </a:solidFill>
                <a:latin typeface="Courier New" charset="0"/>
              </a:rPr>
              <a:t>	</a:t>
            </a:r>
            <a:r>
              <a:rPr lang="en-US" sz="2000" b="1" dirty="0" err="1">
                <a:solidFill>
                  <a:schemeClr val="bg2">
                    <a:lumMod val="40000"/>
                    <a:lumOff val="60000"/>
                  </a:schemeClr>
                </a:solidFill>
                <a:latin typeface="Courier New" charset="0"/>
              </a:rPr>
              <a:t>ld</a:t>
            </a:r>
            <a:r>
              <a:rPr lang="en-US" sz="2000" b="1" dirty="0">
                <a:solidFill>
                  <a:schemeClr val="bg2">
                    <a:lumMod val="40000"/>
                    <a:lumOff val="60000"/>
                  </a:schemeClr>
                </a:solidFill>
                <a:latin typeface="Courier New" charset="0"/>
              </a:rPr>
              <a:t>	r4, term</a:t>
            </a:r>
          </a:p>
          <a:p>
            <a:pPr marL="0" indent="0" eaLnBrk="1" hangingPunct="1">
              <a:lnSpc>
                <a:spcPct val="80000"/>
              </a:lnSpc>
              <a:buFontTx/>
              <a:buNone/>
              <a:tabLst>
                <a:tab pos="1084263" algn="l"/>
                <a:tab pos="2286000" algn="l"/>
                <a:tab pos="3890963" algn="l"/>
              </a:tabLst>
            </a:pPr>
            <a:r>
              <a:rPr lang="en-US" sz="2000" b="1" dirty="0">
                <a:solidFill>
                  <a:schemeClr val="bg2">
                    <a:lumMod val="40000"/>
                    <a:lumOff val="60000"/>
                  </a:schemeClr>
                </a:solidFill>
                <a:latin typeface="Courier New" charset="0"/>
              </a:rPr>
              <a:t>	lea	r2, buffer	; Initialize buffer pointer</a:t>
            </a:r>
          </a:p>
          <a:p>
            <a:pPr marL="0" indent="0" eaLnBrk="1" hangingPunct="1">
              <a:lnSpc>
                <a:spcPct val="80000"/>
              </a:lnSpc>
              <a:buFontTx/>
              <a:buNone/>
              <a:tabLst>
                <a:tab pos="1084263" algn="l"/>
                <a:tab pos="2286000" algn="l"/>
                <a:tab pos="3890963" algn="l"/>
              </a:tabLst>
            </a:pPr>
            <a:r>
              <a:rPr lang="en-US" sz="2000" b="1" dirty="0">
                <a:solidFill>
                  <a:schemeClr val="bg2">
                    <a:lumMod val="40000"/>
                    <a:lumOff val="60000"/>
                  </a:schemeClr>
                </a:solidFill>
                <a:latin typeface="Courier New" charset="0"/>
              </a:rPr>
              <a:t>start	</a:t>
            </a:r>
            <a:r>
              <a:rPr lang="en-US" sz="2000" b="1" dirty="0" err="1">
                <a:solidFill>
                  <a:schemeClr val="bg2">
                    <a:lumMod val="40000"/>
                    <a:lumOff val="60000"/>
                  </a:schemeClr>
                </a:solidFill>
                <a:latin typeface="Courier New" charset="0"/>
              </a:rPr>
              <a:t>ldi</a:t>
            </a:r>
            <a:r>
              <a:rPr lang="en-US" sz="2000" b="1" dirty="0">
                <a:solidFill>
                  <a:schemeClr val="bg2">
                    <a:lumMod val="40000"/>
                    <a:lumOff val="60000"/>
                  </a:schemeClr>
                </a:solidFill>
                <a:latin typeface="Courier New" charset="0"/>
              </a:rPr>
              <a:t>	r1, </a:t>
            </a:r>
            <a:r>
              <a:rPr lang="en-US" sz="2000" b="1" dirty="0" err="1">
                <a:solidFill>
                  <a:schemeClr val="bg2">
                    <a:lumMod val="40000"/>
                    <a:lumOff val="60000"/>
                  </a:schemeClr>
                </a:solidFill>
                <a:latin typeface="Courier New" charset="0"/>
              </a:rPr>
              <a:t>kbsrA</a:t>
            </a:r>
            <a:r>
              <a:rPr lang="en-US" sz="2000" b="1" dirty="0">
                <a:solidFill>
                  <a:schemeClr val="bg2">
                    <a:lumMod val="40000"/>
                    <a:lumOff val="60000"/>
                  </a:schemeClr>
                </a:solidFill>
                <a:latin typeface="Courier New" charset="0"/>
              </a:rPr>
              <a:t>	; See if a char is there</a:t>
            </a:r>
          </a:p>
          <a:p>
            <a:pPr marL="0" indent="0" eaLnBrk="1" hangingPunct="1">
              <a:lnSpc>
                <a:spcPct val="80000"/>
              </a:lnSpc>
              <a:buFontTx/>
              <a:buNone/>
              <a:tabLst>
                <a:tab pos="1084263" algn="l"/>
                <a:tab pos="2286000" algn="l"/>
                <a:tab pos="3890963" algn="l"/>
              </a:tabLst>
            </a:pPr>
            <a:r>
              <a:rPr lang="en-US" sz="2000" b="1" dirty="0">
                <a:solidFill>
                  <a:schemeClr val="bg2">
                    <a:lumMod val="40000"/>
                    <a:lumOff val="60000"/>
                  </a:schemeClr>
                </a:solidFill>
                <a:latin typeface="Courier New" charset="0"/>
              </a:rPr>
              <a:t>	</a:t>
            </a:r>
            <a:r>
              <a:rPr lang="en-US" sz="2000" b="1" dirty="0" err="1">
                <a:solidFill>
                  <a:schemeClr val="bg2">
                    <a:lumMod val="40000"/>
                    <a:lumOff val="60000"/>
                  </a:schemeClr>
                </a:solidFill>
                <a:latin typeface="Courier New" charset="0"/>
              </a:rPr>
              <a:t>BRzp</a:t>
            </a:r>
            <a:r>
              <a:rPr lang="en-US" sz="2000" b="1" dirty="0">
                <a:solidFill>
                  <a:schemeClr val="bg2">
                    <a:lumMod val="40000"/>
                    <a:lumOff val="60000"/>
                  </a:schemeClr>
                </a:solidFill>
                <a:latin typeface="Courier New" charset="0"/>
              </a:rPr>
              <a:t>	start</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solidFill>
                  <a:srgbClr val="000000"/>
                </a:solidFill>
                <a:latin typeface="Courier New" charset="0"/>
              </a:rPr>
              <a:t>ldi</a:t>
            </a:r>
            <a:r>
              <a:rPr lang="en-US" sz="2000" b="1" dirty="0">
                <a:solidFill>
                  <a:srgbClr val="000000"/>
                </a:solidFill>
                <a:latin typeface="Courier New" charset="0"/>
              </a:rPr>
              <a:t>	r0, </a:t>
            </a:r>
            <a:r>
              <a:rPr lang="en-US" sz="2000" b="1" dirty="0" err="1">
                <a:solidFill>
                  <a:srgbClr val="000000"/>
                </a:solidFill>
                <a:latin typeface="Courier New" charset="0"/>
              </a:rPr>
              <a:t>kbdrA</a:t>
            </a:r>
            <a:r>
              <a:rPr lang="en-US" sz="2000" b="1" dirty="0">
                <a:latin typeface="Courier New" charset="0"/>
              </a:rPr>
              <a:t>	; get the character</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latin typeface="Courier New" charset="0"/>
              </a:rPr>
              <a:t>str</a:t>
            </a:r>
            <a:r>
              <a:rPr lang="en-US" sz="2000" b="1" dirty="0">
                <a:latin typeface="Courier New" charset="0"/>
              </a:rPr>
              <a:t>	r0, r2, 0	; Store it in buffer</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a:solidFill>
                  <a:srgbClr val="FF0000"/>
                </a:solidFill>
                <a:latin typeface="Courier New" charset="0"/>
              </a:rPr>
              <a:t>not	r0, </a:t>
            </a:r>
            <a:r>
              <a:rPr lang="en-US" sz="2000" b="1" dirty="0" smtClean="0">
                <a:solidFill>
                  <a:srgbClr val="FF0000"/>
                </a:solidFill>
                <a:latin typeface="Courier New" charset="0"/>
              </a:rPr>
              <a:t>r0</a:t>
            </a:r>
            <a:r>
              <a:rPr lang="en-US" sz="2000" b="1" dirty="0" smtClean="0">
                <a:latin typeface="Courier New" charset="0"/>
              </a:rPr>
              <a:t>	; Tricky 1s-complement subtract</a:t>
            </a:r>
            <a:endParaRPr lang="en-US" sz="2000" b="1" dirty="0">
              <a:latin typeface="Courier New" charset="0"/>
            </a:endParaRP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a:solidFill>
                  <a:srgbClr val="FF0000"/>
                </a:solidFill>
                <a:latin typeface="Courier New" charset="0"/>
              </a:rPr>
              <a:t>add	r0, r0, r4</a:t>
            </a:r>
            <a:r>
              <a:rPr lang="en-US" sz="2000" b="1" dirty="0">
                <a:latin typeface="Courier New" charset="0"/>
              </a:rPr>
              <a:t>	; </a:t>
            </a:r>
            <a:r>
              <a:rPr lang="en-US" sz="2000" b="1" dirty="0" smtClean="0">
                <a:latin typeface="Courier New" charset="0"/>
              </a:rPr>
              <a:t>  to check </a:t>
            </a:r>
            <a:r>
              <a:rPr lang="en-US" sz="2000" b="1" dirty="0">
                <a:latin typeface="Courier New" charset="0"/>
              </a:rPr>
              <a:t>for termination</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a:solidFill>
                  <a:srgbClr val="FF0000"/>
                </a:solidFill>
                <a:latin typeface="Courier New" charset="0"/>
              </a:rPr>
              <a:t>not	r0, </a:t>
            </a:r>
            <a:r>
              <a:rPr lang="en-US" sz="2000" b="1" dirty="0" smtClean="0">
                <a:solidFill>
                  <a:srgbClr val="FF0000"/>
                </a:solidFill>
                <a:latin typeface="Courier New" charset="0"/>
              </a:rPr>
              <a:t>r0</a:t>
            </a:r>
            <a:r>
              <a:rPr lang="en-US" sz="2000" b="1" dirty="0" smtClean="0">
                <a:latin typeface="Courier New" charset="0"/>
              </a:rPr>
              <a:t>	; Turn -0 to +0 if equal</a:t>
            </a:r>
            <a:endParaRPr lang="en-US" sz="2000" b="1" dirty="0">
              <a:latin typeface="Courier New" charset="0"/>
            </a:endParaRP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err="1">
                <a:latin typeface="Courier New" charset="0"/>
              </a:rPr>
              <a:t>brZ</a:t>
            </a:r>
            <a:r>
              <a:rPr lang="en-US" sz="2000" b="1" dirty="0">
                <a:latin typeface="Courier New" charset="0"/>
              </a:rPr>
              <a:t>	quit</a:t>
            </a:r>
          </a:p>
          <a:p>
            <a:pPr marL="0" indent="0" eaLnBrk="1" hangingPunct="1">
              <a:lnSpc>
                <a:spcPct val="80000"/>
              </a:lnSpc>
              <a:buFontTx/>
              <a:buNone/>
              <a:tabLst>
                <a:tab pos="1084263" algn="l"/>
                <a:tab pos="2286000" algn="l"/>
                <a:tab pos="3890963" algn="l"/>
              </a:tabLst>
            </a:pPr>
            <a:r>
              <a:rPr lang="en-US" sz="2000" b="1" dirty="0">
                <a:latin typeface="Courier New" charset="0"/>
              </a:rPr>
              <a:t>	</a:t>
            </a:r>
            <a:r>
              <a:rPr lang="en-US" sz="2000" b="1" dirty="0">
                <a:solidFill>
                  <a:srgbClr val="CCCCCC"/>
                </a:solidFill>
                <a:latin typeface="Courier New" charset="0"/>
              </a:rPr>
              <a:t>add	r2, r2, 1	; Increment buffer pointer</a:t>
            </a:r>
          </a:p>
          <a:p>
            <a:pPr marL="0" indent="0" eaLnBrk="1" hangingPunct="1">
              <a:lnSpc>
                <a:spcPct val="80000"/>
              </a:lnSpc>
              <a:buFontTx/>
              <a:buNone/>
              <a:tabLst>
                <a:tab pos="1084263" algn="l"/>
                <a:tab pos="2286000" algn="l"/>
                <a:tab pos="3890963" algn="l"/>
              </a:tabLst>
            </a:pPr>
            <a:r>
              <a:rPr lang="en-US" sz="2000" b="1" dirty="0">
                <a:solidFill>
                  <a:srgbClr val="CCCCCC"/>
                </a:solidFill>
                <a:latin typeface="Courier New" charset="0"/>
              </a:rPr>
              <a:t>	</a:t>
            </a:r>
            <a:r>
              <a:rPr lang="en-US" sz="2000" b="1" dirty="0" err="1">
                <a:solidFill>
                  <a:srgbClr val="CCCCCC"/>
                </a:solidFill>
                <a:latin typeface="Courier New" charset="0"/>
              </a:rPr>
              <a:t>br</a:t>
            </a:r>
            <a:r>
              <a:rPr lang="en-US" sz="2000" b="1" dirty="0">
                <a:solidFill>
                  <a:srgbClr val="CCCCCC"/>
                </a:solidFill>
                <a:latin typeface="Courier New" charset="0"/>
              </a:rPr>
              <a:t>	start	; Do it again!</a:t>
            </a:r>
          </a:p>
          <a:p>
            <a:pPr marL="0" indent="0" eaLnBrk="1" hangingPunct="1">
              <a:lnSpc>
                <a:spcPct val="80000"/>
              </a:lnSpc>
              <a:buFontTx/>
              <a:buNone/>
              <a:tabLst>
                <a:tab pos="1084263" algn="l"/>
                <a:tab pos="2286000" algn="l"/>
                <a:tab pos="3890963" algn="l"/>
              </a:tabLst>
            </a:pPr>
            <a:r>
              <a:rPr lang="en-US" sz="2000" b="1" dirty="0">
                <a:solidFill>
                  <a:srgbClr val="CCCCCC"/>
                </a:solidFill>
                <a:latin typeface="Courier New" charset="0"/>
              </a:rPr>
              <a:t>quit	halt</a:t>
            </a:r>
          </a:p>
          <a:p>
            <a:pPr marL="0" indent="0" eaLnBrk="1" hangingPunct="1">
              <a:lnSpc>
                <a:spcPct val="80000"/>
              </a:lnSpc>
              <a:buFontTx/>
              <a:buNone/>
              <a:tabLst>
                <a:tab pos="1084263" algn="l"/>
                <a:tab pos="2286000" algn="l"/>
                <a:tab pos="3890963" algn="l"/>
              </a:tabLst>
            </a:pPr>
            <a:endParaRPr lang="en-US" sz="2000" b="1" dirty="0">
              <a:latin typeface="Courier New" charset="0"/>
            </a:endParaRPr>
          </a:p>
        </p:txBody>
      </p:sp>
      <p:sp>
        <p:nvSpPr>
          <p:cNvPr id="4" name="Rectangle 3"/>
          <p:cNvSpPr txBox="1">
            <a:spLocks noChangeArrowheads="1"/>
          </p:cNvSpPr>
          <p:nvPr/>
        </p:nvSpPr>
        <p:spPr bwMode="auto">
          <a:xfrm>
            <a:off x="434751" y="4803590"/>
            <a:ext cx="8686801" cy="163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80000"/>
              </a:lnSpc>
              <a:buFontTx/>
              <a:buNone/>
              <a:tabLst>
                <a:tab pos="1084263" algn="l"/>
                <a:tab pos="2286000" algn="l"/>
                <a:tab pos="3890963" algn="l"/>
              </a:tabLst>
            </a:pPr>
            <a:r>
              <a:rPr lang="en-US" sz="2400" dirty="0" smtClean="0">
                <a:latin typeface="+mj-lt"/>
              </a:rPr>
              <a:t>How about this instead of the red code?</a:t>
            </a:r>
            <a:r>
              <a:rPr lang="en-US" sz="2000" b="1" dirty="0" smtClean="0">
                <a:latin typeface="Courier New" charset="0"/>
              </a:rPr>
              <a:t>	</a:t>
            </a:r>
          </a:p>
          <a:p>
            <a:pPr marL="0" indent="0" eaLnBrk="1" hangingPunct="1">
              <a:lnSpc>
                <a:spcPct val="80000"/>
              </a:lnSpc>
              <a:buFontTx/>
              <a:buNone/>
              <a:tabLst>
                <a:tab pos="1084263" algn="l"/>
                <a:tab pos="2286000" algn="l"/>
                <a:tab pos="3890963" algn="l"/>
              </a:tabLst>
            </a:pPr>
            <a:r>
              <a:rPr lang="en-US" sz="2000" b="1" dirty="0">
                <a:solidFill>
                  <a:srgbClr val="FF0000"/>
                </a:solidFill>
                <a:latin typeface="Courier New" charset="0"/>
              </a:rPr>
              <a:t>	</a:t>
            </a:r>
            <a:endParaRPr lang="en-US" sz="2000" b="1" dirty="0" smtClean="0">
              <a:solidFill>
                <a:srgbClr val="FF0000"/>
              </a:solidFill>
              <a:latin typeface="Courier New" charset="0"/>
            </a:endParaRPr>
          </a:p>
          <a:p>
            <a:pPr marL="0" indent="0" eaLnBrk="1" hangingPunct="1">
              <a:lnSpc>
                <a:spcPct val="80000"/>
              </a:lnSpc>
              <a:buFontTx/>
              <a:buNone/>
              <a:tabLst>
                <a:tab pos="1084263" algn="l"/>
                <a:tab pos="2286000" algn="l"/>
                <a:tab pos="3890963" algn="l"/>
              </a:tabLst>
            </a:pPr>
            <a:r>
              <a:rPr lang="en-US" sz="2000" b="1" dirty="0">
                <a:solidFill>
                  <a:srgbClr val="FF0000"/>
                </a:solidFill>
                <a:latin typeface="Courier New" charset="0"/>
              </a:rPr>
              <a:t>	</a:t>
            </a:r>
            <a:r>
              <a:rPr lang="en-US" sz="2000" b="1" dirty="0" smtClean="0">
                <a:solidFill>
                  <a:srgbClr val="FF0000"/>
                </a:solidFill>
                <a:latin typeface="Courier New" charset="0"/>
              </a:rPr>
              <a:t>not	r0, r0</a:t>
            </a:r>
            <a:r>
              <a:rPr lang="en-US" sz="2000" b="1" dirty="0" smtClean="0">
                <a:latin typeface="Courier New" charset="0"/>
              </a:rPr>
              <a:t>	; R0 </a:t>
            </a:r>
            <a:r>
              <a:rPr lang="mr-IN" sz="2000" b="1" dirty="0" smtClean="0">
                <a:latin typeface="Courier New" charset="0"/>
              </a:rPr>
              <a:t>–</a:t>
            </a:r>
            <a:r>
              <a:rPr lang="en-US" sz="2000" b="1" dirty="0" smtClean="0">
                <a:latin typeface="Courier New" charset="0"/>
              </a:rPr>
              <a:t> R4 == 0?</a:t>
            </a:r>
          </a:p>
          <a:p>
            <a:pPr marL="0" indent="0" eaLnBrk="1" hangingPunct="1">
              <a:lnSpc>
                <a:spcPct val="80000"/>
              </a:lnSpc>
              <a:buFontTx/>
              <a:buNone/>
              <a:tabLst>
                <a:tab pos="1084263" algn="l"/>
                <a:tab pos="2286000" algn="l"/>
                <a:tab pos="3890963" algn="l"/>
              </a:tabLst>
            </a:pPr>
            <a:r>
              <a:rPr lang="en-US" sz="2000" b="1" dirty="0" smtClean="0">
                <a:latin typeface="Courier New" charset="0"/>
              </a:rPr>
              <a:t>	</a:t>
            </a:r>
            <a:r>
              <a:rPr lang="en-US" sz="2000" b="1" dirty="0" smtClean="0">
                <a:solidFill>
                  <a:srgbClr val="FF0000"/>
                </a:solidFill>
                <a:latin typeface="Courier New" charset="0"/>
              </a:rPr>
              <a:t>add	r0, r0, #1</a:t>
            </a:r>
          </a:p>
          <a:p>
            <a:pPr marL="0" indent="0" eaLnBrk="1" hangingPunct="1">
              <a:lnSpc>
                <a:spcPct val="80000"/>
              </a:lnSpc>
              <a:buFontTx/>
              <a:buNone/>
              <a:tabLst>
                <a:tab pos="1084263" algn="l"/>
                <a:tab pos="2286000" algn="l"/>
                <a:tab pos="3890963" algn="l"/>
              </a:tabLst>
            </a:pPr>
            <a:r>
              <a:rPr lang="en-US" sz="2000" b="1" dirty="0">
                <a:solidFill>
                  <a:srgbClr val="FF0000"/>
                </a:solidFill>
                <a:latin typeface="Courier New" charset="0"/>
              </a:rPr>
              <a:t>	</a:t>
            </a:r>
            <a:r>
              <a:rPr lang="en-US" sz="2000" b="1" dirty="0" smtClean="0">
                <a:solidFill>
                  <a:srgbClr val="FF0000"/>
                </a:solidFill>
                <a:latin typeface="Courier New" charset="0"/>
              </a:rPr>
              <a:t>add	r0, r0, r4</a:t>
            </a:r>
            <a:r>
              <a:rPr lang="en-US" sz="2000" b="1" dirty="0" smtClean="0">
                <a:latin typeface="Courier New" charset="0"/>
              </a:rPr>
              <a:t>	</a:t>
            </a:r>
          </a:p>
        </p:txBody>
      </p:sp>
    </p:spTree>
    <p:extLst>
      <p:ext uri="{BB962C8B-B14F-4D97-AF65-F5344CB8AC3E}">
        <p14:creationId xmlns:p14="http://schemas.microsoft.com/office/powerpoint/2010/main" val="29017851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1"/>
          <p:cNvSpPr>
            <a:spLocks noChangeArrowheads="1"/>
          </p:cNvSpPr>
          <p:nvPr/>
        </p:nvSpPr>
        <p:spPr bwMode="auto">
          <a:xfrm>
            <a:off x="6172200" y="3352800"/>
            <a:ext cx="2209800" cy="914400"/>
          </a:xfrm>
          <a:prstGeom prst="rect">
            <a:avLst/>
          </a:prstGeom>
          <a:solidFill>
            <a:schemeClr val="bg1"/>
          </a:solidFill>
          <a:ln w="38100">
            <a:solidFill>
              <a:schemeClr val="tx1"/>
            </a:solidFill>
            <a:miter lim="800000"/>
            <a:headEnd/>
            <a:tailEnd/>
          </a:ln>
        </p:spPr>
        <p:txBody>
          <a:bodyPr wrap="none" anchor="ctr"/>
          <a:lstStyle/>
          <a:p>
            <a:pPr eaLnBrk="1" hangingPunct="1"/>
            <a:endParaRPr lang="en-US"/>
          </a:p>
        </p:txBody>
      </p:sp>
      <p:sp>
        <p:nvSpPr>
          <p:cNvPr id="25602" name="Rectangle 2"/>
          <p:cNvSpPr>
            <a:spLocks noGrp="1" noChangeArrowheads="1"/>
          </p:cNvSpPr>
          <p:nvPr>
            <p:ph type="title"/>
          </p:nvPr>
        </p:nvSpPr>
        <p:spPr/>
        <p:txBody>
          <a:bodyPr/>
          <a:lstStyle/>
          <a:p>
            <a:pPr eaLnBrk="1" hangingPunct="1"/>
            <a:r>
              <a:rPr lang="en-US">
                <a:latin typeface="Arial" charset="0"/>
              </a:rPr>
              <a:t>Memory Mapped Input</a:t>
            </a:r>
          </a:p>
        </p:txBody>
      </p:sp>
      <p:sp>
        <p:nvSpPr>
          <p:cNvPr id="25603" name="Line 4"/>
          <p:cNvSpPr>
            <a:spLocks noChangeShapeType="1"/>
          </p:cNvSpPr>
          <p:nvPr/>
        </p:nvSpPr>
        <p:spPr bwMode="auto">
          <a:xfrm>
            <a:off x="381000" y="1447800"/>
            <a:ext cx="8382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4" name="Text Box 5"/>
          <p:cNvSpPr txBox="1">
            <a:spLocks noChangeArrowheads="1"/>
          </p:cNvSpPr>
          <p:nvPr/>
        </p:nvSpPr>
        <p:spPr bwMode="auto">
          <a:xfrm>
            <a:off x="914400" y="2057400"/>
            <a:ext cx="742950"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MDR</a:t>
            </a:r>
          </a:p>
        </p:txBody>
      </p:sp>
      <p:sp>
        <p:nvSpPr>
          <p:cNvPr id="25605" name="Text Box 6"/>
          <p:cNvSpPr txBox="1">
            <a:spLocks noChangeArrowheads="1"/>
          </p:cNvSpPr>
          <p:nvPr/>
        </p:nvSpPr>
        <p:spPr bwMode="auto">
          <a:xfrm>
            <a:off x="2590800" y="2057400"/>
            <a:ext cx="730250"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MAR</a:t>
            </a:r>
          </a:p>
        </p:txBody>
      </p:sp>
      <p:sp>
        <p:nvSpPr>
          <p:cNvPr id="25606" name="Text Box 7"/>
          <p:cNvSpPr txBox="1">
            <a:spLocks noChangeArrowheads="1"/>
          </p:cNvSpPr>
          <p:nvPr/>
        </p:nvSpPr>
        <p:spPr bwMode="auto">
          <a:xfrm>
            <a:off x="2286000" y="3429000"/>
            <a:ext cx="1339850" cy="9540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ADDRESS</a:t>
            </a:r>
          </a:p>
          <a:p>
            <a:pPr eaLnBrk="1" hangingPunct="1"/>
            <a:r>
              <a:rPr lang="en-US" sz="1800" dirty="0"/>
              <a:t>CONTROL</a:t>
            </a:r>
          </a:p>
          <a:p>
            <a:pPr eaLnBrk="1" hangingPunct="1"/>
            <a:r>
              <a:rPr lang="en-US" sz="1800" dirty="0"/>
              <a:t>LOGIC</a:t>
            </a:r>
          </a:p>
        </p:txBody>
      </p:sp>
      <p:sp>
        <p:nvSpPr>
          <p:cNvPr id="25607" name="Text Box 8"/>
          <p:cNvSpPr txBox="1">
            <a:spLocks noChangeArrowheads="1"/>
          </p:cNvSpPr>
          <p:nvPr/>
        </p:nvSpPr>
        <p:spPr bwMode="auto">
          <a:xfrm>
            <a:off x="4267200" y="3657600"/>
            <a:ext cx="1250950"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MEMORY</a:t>
            </a:r>
          </a:p>
        </p:txBody>
      </p:sp>
      <p:sp>
        <p:nvSpPr>
          <p:cNvPr id="25608" name="Text Box 9"/>
          <p:cNvSpPr txBox="1">
            <a:spLocks noChangeArrowheads="1"/>
          </p:cNvSpPr>
          <p:nvPr/>
        </p:nvSpPr>
        <p:spPr bwMode="auto">
          <a:xfrm>
            <a:off x="6324600" y="3598863"/>
            <a:ext cx="844550" cy="404812"/>
          </a:xfrm>
          <a:prstGeom prst="rect">
            <a:avLst/>
          </a:prstGeom>
          <a:solidFill>
            <a:schemeClr val="bg1"/>
          </a:solidFill>
          <a:ln w="38100">
            <a:solidFill>
              <a:schemeClr val="tx1"/>
            </a:solidFill>
            <a:miter lim="800000"/>
            <a:headEnd/>
            <a:tailEnd/>
          </a:ln>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KBSR</a:t>
            </a:r>
          </a:p>
        </p:txBody>
      </p:sp>
      <p:sp>
        <p:nvSpPr>
          <p:cNvPr id="25609" name="Text Box 10"/>
          <p:cNvSpPr txBox="1">
            <a:spLocks noChangeArrowheads="1"/>
          </p:cNvSpPr>
          <p:nvPr/>
        </p:nvSpPr>
        <p:spPr bwMode="auto">
          <a:xfrm>
            <a:off x="7375525" y="3600450"/>
            <a:ext cx="857250" cy="404813"/>
          </a:xfrm>
          <a:prstGeom prst="rect">
            <a:avLst/>
          </a:prstGeom>
          <a:solidFill>
            <a:schemeClr val="bg1"/>
          </a:solidFill>
          <a:ln w="38100">
            <a:solidFill>
              <a:schemeClr val="tx1"/>
            </a:solidFill>
            <a:miter lim="800000"/>
            <a:headEnd/>
            <a:tailEnd/>
          </a:ln>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KBDR</a:t>
            </a:r>
          </a:p>
        </p:txBody>
      </p:sp>
      <p:sp>
        <p:nvSpPr>
          <p:cNvPr id="25610" name="Text Box 12"/>
          <p:cNvSpPr txBox="1">
            <a:spLocks noChangeArrowheads="1"/>
          </p:cNvSpPr>
          <p:nvPr/>
        </p:nvSpPr>
        <p:spPr bwMode="auto">
          <a:xfrm>
            <a:off x="6781800" y="29718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INPUT</a:t>
            </a:r>
          </a:p>
        </p:txBody>
      </p:sp>
      <p:sp>
        <p:nvSpPr>
          <p:cNvPr id="25611" name="AutoShape 13"/>
          <p:cNvSpPr>
            <a:spLocks noChangeArrowheads="1"/>
          </p:cNvSpPr>
          <p:nvPr/>
        </p:nvSpPr>
        <p:spPr bwMode="auto">
          <a:xfrm rot="5400000">
            <a:off x="2038350" y="5429250"/>
            <a:ext cx="1790700" cy="533400"/>
          </a:xfrm>
          <a:prstGeom prst="flowChartManualOperation">
            <a:avLst/>
          </a:prstGeom>
          <a:solidFill>
            <a:schemeClr val="bg1"/>
          </a:solidFill>
          <a:ln w="9525">
            <a:solidFill>
              <a:schemeClr val="tx1"/>
            </a:solidFill>
            <a:miter lim="800000"/>
            <a:headEnd/>
            <a:tailEnd/>
          </a:ln>
        </p:spPr>
        <p:txBody>
          <a:bodyPr wrap="none" anchor="ctr"/>
          <a:lstStyle/>
          <a:p>
            <a:pPr eaLnBrk="1" hangingPunct="1"/>
            <a:endParaRPr lang="en-US"/>
          </a:p>
        </p:txBody>
      </p:sp>
      <p:sp>
        <p:nvSpPr>
          <p:cNvPr id="25612" name="Line 14"/>
          <p:cNvSpPr>
            <a:spLocks noChangeShapeType="1"/>
          </p:cNvSpPr>
          <p:nvPr/>
        </p:nvSpPr>
        <p:spPr bwMode="auto">
          <a:xfrm>
            <a:off x="2895600" y="4419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3" name="Line 16"/>
          <p:cNvSpPr>
            <a:spLocks noChangeShapeType="1"/>
          </p:cNvSpPr>
          <p:nvPr/>
        </p:nvSpPr>
        <p:spPr bwMode="auto">
          <a:xfrm flipH="1">
            <a:off x="3184525" y="5178425"/>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4" name="Line 17"/>
          <p:cNvSpPr>
            <a:spLocks noChangeShapeType="1"/>
          </p:cNvSpPr>
          <p:nvPr/>
        </p:nvSpPr>
        <p:spPr bwMode="auto">
          <a:xfrm flipH="1">
            <a:off x="3184525" y="5541963"/>
            <a:ext cx="35972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5" name="Line 18"/>
          <p:cNvSpPr>
            <a:spLocks noChangeShapeType="1"/>
          </p:cNvSpPr>
          <p:nvPr/>
        </p:nvSpPr>
        <p:spPr bwMode="auto">
          <a:xfrm flipH="1">
            <a:off x="3184525" y="5905500"/>
            <a:ext cx="4662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6" name="Line 19"/>
          <p:cNvSpPr>
            <a:spLocks noChangeShapeType="1"/>
          </p:cNvSpPr>
          <p:nvPr/>
        </p:nvSpPr>
        <p:spPr bwMode="auto">
          <a:xfrm flipH="1">
            <a:off x="3184525" y="6269038"/>
            <a:ext cx="7445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7" name="Line 20"/>
          <p:cNvSpPr>
            <a:spLocks noChangeShapeType="1"/>
          </p:cNvSpPr>
          <p:nvPr/>
        </p:nvSpPr>
        <p:spPr bwMode="auto">
          <a:xfrm>
            <a:off x="4879975" y="4062413"/>
            <a:ext cx="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21"/>
          <p:cNvSpPr>
            <a:spLocks noChangeShapeType="1"/>
          </p:cNvSpPr>
          <p:nvPr/>
        </p:nvSpPr>
        <p:spPr bwMode="auto">
          <a:xfrm>
            <a:off x="6781800" y="4003675"/>
            <a:ext cx="0" cy="153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22"/>
          <p:cNvSpPr>
            <a:spLocks noChangeShapeType="1"/>
          </p:cNvSpPr>
          <p:nvPr/>
        </p:nvSpPr>
        <p:spPr bwMode="auto">
          <a:xfrm>
            <a:off x="7847013" y="4005263"/>
            <a:ext cx="0" cy="1900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3"/>
          <p:cNvSpPr>
            <a:spLocks noChangeShapeType="1"/>
          </p:cNvSpPr>
          <p:nvPr/>
        </p:nvSpPr>
        <p:spPr bwMode="auto">
          <a:xfrm>
            <a:off x="2962275" y="2462213"/>
            <a:ext cx="0" cy="966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24"/>
          <p:cNvSpPr>
            <a:spLocks noChangeShapeType="1"/>
          </p:cNvSpPr>
          <p:nvPr/>
        </p:nvSpPr>
        <p:spPr bwMode="auto">
          <a:xfrm>
            <a:off x="2962275" y="2971800"/>
            <a:ext cx="966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5"/>
          <p:cNvSpPr>
            <a:spLocks noChangeShapeType="1"/>
          </p:cNvSpPr>
          <p:nvPr/>
        </p:nvSpPr>
        <p:spPr bwMode="auto">
          <a:xfrm>
            <a:off x="3929063" y="2971800"/>
            <a:ext cx="0" cy="800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26"/>
          <p:cNvSpPr>
            <a:spLocks noChangeShapeType="1"/>
          </p:cNvSpPr>
          <p:nvPr/>
        </p:nvSpPr>
        <p:spPr bwMode="auto">
          <a:xfrm>
            <a:off x="3929063" y="3771900"/>
            <a:ext cx="338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4" name="Line 27"/>
          <p:cNvSpPr>
            <a:spLocks noChangeShapeType="1"/>
          </p:cNvSpPr>
          <p:nvPr/>
        </p:nvSpPr>
        <p:spPr bwMode="auto">
          <a:xfrm>
            <a:off x="3184525" y="4554026"/>
            <a:ext cx="744538" cy="6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8"/>
          <p:cNvSpPr>
            <a:spLocks noChangeShapeType="1"/>
          </p:cNvSpPr>
          <p:nvPr/>
        </p:nvSpPr>
        <p:spPr bwMode="auto">
          <a:xfrm flipV="1">
            <a:off x="3929063" y="3948113"/>
            <a:ext cx="0" cy="612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9"/>
          <p:cNvSpPr>
            <a:spLocks noChangeShapeType="1"/>
          </p:cNvSpPr>
          <p:nvPr/>
        </p:nvSpPr>
        <p:spPr bwMode="auto">
          <a:xfrm>
            <a:off x="3929063" y="3948113"/>
            <a:ext cx="338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7" name="Line 30"/>
          <p:cNvSpPr>
            <a:spLocks noChangeShapeType="1"/>
          </p:cNvSpPr>
          <p:nvPr/>
        </p:nvSpPr>
        <p:spPr bwMode="auto">
          <a:xfrm flipH="1">
            <a:off x="1296988" y="5678488"/>
            <a:ext cx="1370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31"/>
          <p:cNvSpPr>
            <a:spLocks noChangeShapeType="1"/>
          </p:cNvSpPr>
          <p:nvPr/>
        </p:nvSpPr>
        <p:spPr bwMode="auto">
          <a:xfrm flipV="1">
            <a:off x="1285875" y="2462213"/>
            <a:ext cx="0" cy="3216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9" name="AutoShape 32"/>
          <p:cNvSpPr>
            <a:spLocks noChangeArrowheads="1"/>
          </p:cNvSpPr>
          <p:nvPr/>
        </p:nvSpPr>
        <p:spPr bwMode="auto">
          <a:xfrm>
            <a:off x="1222375" y="1625600"/>
            <a:ext cx="127000" cy="149225"/>
          </a:xfrm>
          <a:prstGeom prst="triangle">
            <a:avLst>
              <a:gd name="adj" fmla="val 50000"/>
            </a:avLst>
          </a:prstGeom>
          <a:solidFill>
            <a:schemeClr val="bg1"/>
          </a:solidFill>
          <a:ln w="9525">
            <a:solidFill>
              <a:schemeClr val="tx1"/>
            </a:solidFill>
            <a:miter lim="800000"/>
            <a:headEnd/>
            <a:tailEnd/>
          </a:ln>
        </p:spPr>
        <p:txBody>
          <a:bodyPr wrap="none" anchor="ctr"/>
          <a:lstStyle/>
          <a:p>
            <a:pPr eaLnBrk="1" hangingPunct="1"/>
            <a:endParaRPr lang="en-US"/>
          </a:p>
        </p:txBody>
      </p:sp>
      <p:sp>
        <p:nvSpPr>
          <p:cNvPr id="25630" name="Line 33"/>
          <p:cNvSpPr>
            <a:spLocks noChangeShapeType="1"/>
          </p:cNvSpPr>
          <p:nvPr/>
        </p:nvSpPr>
        <p:spPr bwMode="auto">
          <a:xfrm flipV="1">
            <a:off x="1285875" y="1774825"/>
            <a:ext cx="0" cy="282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Line 34"/>
          <p:cNvSpPr>
            <a:spLocks noChangeShapeType="1"/>
          </p:cNvSpPr>
          <p:nvPr/>
        </p:nvSpPr>
        <p:spPr bwMode="auto">
          <a:xfrm flipV="1">
            <a:off x="1285875" y="1447800"/>
            <a:ext cx="11113" cy="17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Line 35"/>
          <p:cNvSpPr>
            <a:spLocks noChangeShapeType="1"/>
          </p:cNvSpPr>
          <p:nvPr/>
        </p:nvSpPr>
        <p:spPr bwMode="auto">
          <a:xfrm>
            <a:off x="1319213" y="1719263"/>
            <a:ext cx="233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3" name="Line 36"/>
          <p:cNvSpPr>
            <a:spLocks noChangeShapeType="1"/>
          </p:cNvSpPr>
          <p:nvPr/>
        </p:nvSpPr>
        <p:spPr bwMode="auto">
          <a:xfrm>
            <a:off x="2962275" y="14478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4" name="Line 37"/>
          <p:cNvSpPr>
            <a:spLocks noChangeShapeType="1"/>
          </p:cNvSpPr>
          <p:nvPr/>
        </p:nvSpPr>
        <p:spPr bwMode="auto">
          <a:xfrm>
            <a:off x="1914525" y="3114675"/>
            <a:ext cx="552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5" name="Line 38"/>
          <p:cNvSpPr>
            <a:spLocks noChangeShapeType="1"/>
          </p:cNvSpPr>
          <p:nvPr/>
        </p:nvSpPr>
        <p:spPr bwMode="auto">
          <a:xfrm>
            <a:off x="2466975" y="3114675"/>
            <a:ext cx="0" cy="31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6" name="Text Box 39"/>
          <p:cNvSpPr txBox="1">
            <a:spLocks noChangeArrowheads="1"/>
          </p:cNvSpPr>
          <p:nvPr/>
        </p:nvSpPr>
        <p:spPr bwMode="auto">
          <a:xfrm>
            <a:off x="1552575" y="1490663"/>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Gate</a:t>
            </a:r>
          </a:p>
          <a:p>
            <a:pPr eaLnBrk="1" hangingPunct="1"/>
            <a:r>
              <a:rPr lang="en-US" sz="1200" b="1"/>
              <a:t>MDR</a:t>
            </a:r>
          </a:p>
        </p:txBody>
      </p:sp>
      <p:sp>
        <p:nvSpPr>
          <p:cNvPr id="25637" name="Line 40"/>
          <p:cNvSpPr>
            <a:spLocks noChangeShapeType="1"/>
          </p:cNvSpPr>
          <p:nvPr/>
        </p:nvSpPr>
        <p:spPr bwMode="auto">
          <a:xfrm>
            <a:off x="3321050" y="225425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8" name="Text Box 41"/>
          <p:cNvSpPr txBox="1">
            <a:spLocks noChangeArrowheads="1"/>
          </p:cNvSpPr>
          <p:nvPr/>
        </p:nvSpPr>
        <p:spPr bwMode="auto">
          <a:xfrm>
            <a:off x="3625850" y="2116138"/>
            <a:ext cx="776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LD.MAR</a:t>
            </a:r>
          </a:p>
        </p:txBody>
      </p:sp>
      <p:sp>
        <p:nvSpPr>
          <p:cNvPr id="25639" name="Text Box 42"/>
          <p:cNvSpPr txBox="1">
            <a:spLocks noChangeArrowheads="1"/>
          </p:cNvSpPr>
          <p:nvPr/>
        </p:nvSpPr>
        <p:spPr bwMode="auto">
          <a:xfrm>
            <a:off x="1509713" y="2833688"/>
            <a:ext cx="9540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R.W/READ</a:t>
            </a:r>
          </a:p>
        </p:txBody>
      </p:sp>
      <p:sp>
        <p:nvSpPr>
          <p:cNvPr id="25640" name="Line 43"/>
          <p:cNvSpPr>
            <a:spLocks noChangeShapeType="1"/>
          </p:cNvSpPr>
          <p:nvPr/>
        </p:nvSpPr>
        <p:spPr bwMode="auto">
          <a:xfrm flipH="1">
            <a:off x="3625850" y="4486275"/>
            <a:ext cx="1270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1" name="Line 44"/>
          <p:cNvSpPr>
            <a:spLocks noChangeShapeType="1"/>
          </p:cNvSpPr>
          <p:nvPr/>
        </p:nvSpPr>
        <p:spPr bwMode="auto">
          <a:xfrm flipH="1">
            <a:off x="2832100" y="4651375"/>
            <a:ext cx="1270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2" name="Line 45"/>
          <p:cNvSpPr>
            <a:spLocks noChangeShapeType="1"/>
          </p:cNvSpPr>
          <p:nvPr/>
        </p:nvSpPr>
        <p:spPr bwMode="auto">
          <a:xfrm flipH="1">
            <a:off x="1219200" y="3876675"/>
            <a:ext cx="1270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3" name="Text Box 47"/>
          <p:cNvSpPr txBox="1">
            <a:spLocks noChangeArrowheads="1"/>
          </p:cNvSpPr>
          <p:nvPr/>
        </p:nvSpPr>
        <p:spPr bwMode="auto">
          <a:xfrm>
            <a:off x="1327150" y="3810000"/>
            <a:ext cx="352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16</a:t>
            </a:r>
          </a:p>
        </p:txBody>
      </p:sp>
      <p:sp>
        <p:nvSpPr>
          <p:cNvPr id="25644" name="Text Box 48"/>
          <p:cNvSpPr txBox="1">
            <a:spLocks noChangeArrowheads="1"/>
          </p:cNvSpPr>
          <p:nvPr/>
        </p:nvSpPr>
        <p:spPr bwMode="auto">
          <a:xfrm>
            <a:off x="2940050" y="4551363"/>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2</a:t>
            </a:r>
          </a:p>
        </p:txBody>
      </p:sp>
      <p:sp>
        <p:nvSpPr>
          <p:cNvPr id="25645" name="Line 49"/>
          <p:cNvSpPr>
            <a:spLocks noChangeShapeType="1"/>
          </p:cNvSpPr>
          <p:nvPr/>
        </p:nvSpPr>
        <p:spPr bwMode="auto">
          <a:xfrm flipH="1">
            <a:off x="2905125" y="1692275"/>
            <a:ext cx="1270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6" name="Text Box 50"/>
          <p:cNvSpPr txBox="1">
            <a:spLocks noChangeArrowheads="1"/>
          </p:cNvSpPr>
          <p:nvPr/>
        </p:nvSpPr>
        <p:spPr bwMode="auto">
          <a:xfrm>
            <a:off x="3013075" y="1625600"/>
            <a:ext cx="352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16</a:t>
            </a:r>
          </a:p>
        </p:txBody>
      </p:sp>
      <p:sp>
        <p:nvSpPr>
          <p:cNvPr id="25647" name="Line 51"/>
          <p:cNvSpPr>
            <a:spLocks noChangeShapeType="1"/>
          </p:cNvSpPr>
          <p:nvPr/>
        </p:nvSpPr>
        <p:spPr bwMode="auto">
          <a:xfrm flipH="1">
            <a:off x="3854450" y="3175000"/>
            <a:ext cx="1270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8" name="Text Box 52"/>
          <p:cNvSpPr txBox="1">
            <a:spLocks noChangeArrowheads="1"/>
          </p:cNvSpPr>
          <p:nvPr/>
        </p:nvSpPr>
        <p:spPr bwMode="auto">
          <a:xfrm>
            <a:off x="3962400" y="3108325"/>
            <a:ext cx="352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16</a:t>
            </a:r>
          </a:p>
        </p:txBody>
      </p:sp>
      <p:sp>
        <p:nvSpPr>
          <p:cNvPr id="25649" name="Text Box 53"/>
          <p:cNvSpPr txBox="1">
            <a:spLocks noChangeArrowheads="1"/>
          </p:cNvSpPr>
          <p:nvPr/>
        </p:nvSpPr>
        <p:spPr bwMode="auto">
          <a:xfrm>
            <a:off x="3586163" y="4565650"/>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2</a:t>
            </a:r>
          </a:p>
        </p:txBody>
      </p:sp>
      <p:sp>
        <p:nvSpPr>
          <p:cNvPr id="25650" name="Text Box 54"/>
          <p:cNvSpPr txBox="1">
            <a:spLocks noChangeArrowheads="1"/>
          </p:cNvSpPr>
          <p:nvPr/>
        </p:nvSpPr>
        <p:spPr bwMode="auto">
          <a:xfrm>
            <a:off x="1911350" y="632301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INMUX</a:t>
            </a:r>
          </a:p>
        </p:txBody>
      </p:sp>
      <p:sp>
        <p:nvSpPr>
          <p:cNvPr id="25651" name="Line 55"/>
          <p:cNvSpPr>
            <a:spLocks noChangeShapeType="1"/>
          </p:cNvSpPr>
          <p:nvPr/>
        </p:nvSpPr>
        <p:spPr bwMode="auto">
          <a:xfrm>
            <a:off x="1657350" y="2254250"/>
            <a:ext cx="157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2" name="Text Box 56"/>
          <p:cNvSpPr txBox="1">
            <a:spLocks noChangeArrowheads="1"/>
          </p:cNvSpPr>
          <p:nvPr/>
        </p:nvSpPr>
        <p:spPr bwMode="auto">
          <a:xfrm>
            <a:off x="1758950" y="2116138"/>
            <a:ext cx="776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LD.MDR</a:t>
            </a:r>
          </a:p>
        </p:txBody>
      </p:sp>
      <p:sp>
        <p:nvSpPr>
          <p:cNvPr id="25653" name="Text Box 57"/>
          <p:cNvSpPr txBox="1">
            <a:spLocks noChangeArrowheads="1"/>
          </p:cNvSpPr>
          <p:nvPr/>
        </p:nvSpPr>
        <p:spPr bwMode="auto">
          <a:xfrm>
            <a:off x="3929063" y="4486275"/>
            <a:ext cx="836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MEM.EN,</a:t>
            </a:r>
          </a:p>
          <a:p>
            <a:pPr eaLnBrk="1" hangingPunct="1"/>
            <a:r>
              <a:rPr lang="en-US" sz="1200" b="1"/>
              <a:t>R.W</a:t>
            </a:r>
          </a:p>
        </p:txBody>
      </p:sp>
      <p:sp>
        <p:nvSpPr>
          <p:cNvPr id="55" name="Line 27"/>
          <p:cNvSpPr>
            <a:spLocks noChangeShapeType="1"/>
          </p:cNvSpPr>
          <p:nvPr/>
        </p:nvSpPr>
        <p:spPr bwMode="auto">
          <a:xfrm>
            <a:off x="3184525" y="45656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7"/>
          <p:cNvSpPr>
            <a:spLocks noChangeShapeType="1"/>
          </p:cNvSpPr>
          <p:nvPr/>
        </p:nvSpPr>
        <p:spPr bwMode="auto">
          <a:xfrm>
            <a:off x="3191393" y="4383088"/>
            <a:ext cx="0" cy="182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atin typeface="Arial" charset="0"/>
              </a:rPr>
              <a:t>Monitor Output</a:t>
            </a:r>
          </a:p>
        </p:txBody>
      </p:sp>
      <p:sp>
        <p:nvSpPr>
          <p:cNvPr id="26626" name="Rectangle 3"/>
          <p:cNvSpPr>
            <a:spLocks noGrp="1" noChangeArrowheads="1"/>
          </p:cNvSpPr>
          <p:nvPr>
            <p:ph type="body" idx="1"/>
          </p:nvPr>
        </p:nvSpPr>
        <p:spPr/>
        <p:txBody>
          <a:bodyPr/>
          <a:lstStyle/>
          <a:p>
            <a:pPr eaLnBrk="1" hangingPunct="1"/>
            <a:r>
              <a:rPr lang="en-US">
                <a:latin typeface="Arial" charset="0"/>
              </a:rPr>
              <a:t>DSR (xFE04)</a:t>
            </a:r>
          </a:p>
          <a:p>
            <a:pPr lvl="1" eaLnBrk="1" hangingPunct="1"/>
            <a:r>
              <a:rPr lang="en-US">
                <a:latin typeface="Arial" charset="0"/>
              </a:rPr>
              <a:t>Transferring a character to DDR clears DSR</a:t>
            </a:r>
          </a:p>
          <a:p>
            <a:pPr lvl="1" eaLnBrk="1" hangingPunct="1"/>
            <a:r>
              <a:rPr lang="en-US">
                <a:latin typeface="Arial" charset="0"/>
              </a:rPr>
              <a:t>When monitor is finished processing a character it sets DSR bit 15</a:t>
            </a:r>
          </a:p>
          <a:p>
            <a:pPr lvl="1" eaLnBrk="1" hangingPunct="1"/>
            <a:r>
              <a:rPr lang="en-US">
                <a:latin typeface="Arial" charset="0"/>
              </a:rPr>
              <a:t>"Please sir, may I have another?"</a:t>
            </a:r>
          </a:p>
          <a:p>
            <a:pPr eaLnBrk="1" hangingPunct="1"/>
            <a:r>
              <a:rPr lang="en-US">
                <a:latin typeface="Arial" charset="0"/>
              </a:rPr>
              <a:t>DDR (xFE06)</a:t>
            </a:r>
          </a:p>
          <a:p>
            <a:pPr lvl="1" eaLnBrk="1" hangingPunct="1"/>
            <a:r>
              <a:rPr lang="en-US">
                <a:latin typeface="Arial" charset="0"/>
              </a:rPr>
              <a:t>Transfer character to this address to print it on the monitor</a:t>
            </a:r>
          </a:p>
        </p:txBody>
      </p:sp>
      <p:grpSp>
        <p:nvGrpSpPr>
          <p:cNvPr id="26627" name="Group 4"/>
          <p:cNvGrpSpPr>
            <a:grpSpLocks/>
          </p:cNvGrpSpPr>
          <p:nvPr/>
        </p:nvGrpSpPr>
        <p:grpSpPr bwMode="auto">
          <a:xfrm>
            <a:off x="4022725" y="1711325"/>
            <a:ext cx="4114800" cy="381000"/>
            <a:chOff x="2448" y="2112"/>
            <a:chExt cx="2592" cy="240"/>
          </a:xfrm>
        </p:grpSpPr>
        <p:sp>
          <p:nvSpPr>
            <p:cNvPr id="26631" name="Rectangle 5"/>
            <p:cNvSpPr>
              <a:spLocks noChangeArrowheads="1"/>
            </p:cNvSpPr>
            <p:nvPr/>
          </p:nvSpPr>
          <p:spPr bwMode="auto">
            <a:xfrm>
              <a:off x="2592" y="2112"/>
              <a:ext cx="2448" cy="240"/>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p>
          </p:txBody>
        </p:sp>
        <p:sp>
          <p:nvSpPr>
            <p:cNvPr id="26632" name="Rectangle 6"/>
            <p:cNvSpPr>
              <a:spLocks noChangeArrowheads="1"/>
            </p:cNvSpPr>
            <p:nvPr/>
          </p:nvSpPr>
          <p:spPr bwMode="auto">
            <a:xfrm>
              <a:off x="2448" y="2112"/>
              <a:ext cx="144" cy="240"/>
            </a:xfrm>
            <a:prstGeom prst="rect">
              <a:avLst/>
            </a:prstGeom>
            <a:solidFill>
              <a:schemeClr val="bg1"/>
            </a:solidFill>
            <a:ln w="9525">
              <a:solidFill>
                <a:schemeClr val="tx1"/>
              </a:solidFill>
              <a:miter lim="800000"/>
              <a:headEnd/>
              <a:tailEnd/>
            </a:ln>
          </p:spPr>
          <p:txBody>
            <a:bodyPr wrap="none" anchor="ctr"/>
            <a:lstStyle/>
            <a:p>
              <a:pPr eaLnBrk="1" hangingPunct="1"/>
              <a:endParaRPr lang="en-US"/>
            </a:p>
          </p:txBody>
        </p:sp>
      </p:grpSp>
      <p:grpSp>
        <p:nvGrpSpPr>
          <p:cNvPr id="26628" name="Group 7"/>
          <p:cNvGrpSpPr>
            <a:grpSpLocks/>
          </p:cNvGrpSpPr>
          <p:nvPr/>
        </p:nvGrpSpPr>
        <p:grpSpPr bwMode="auto">
          <a:xfrm>
            <a:off x="4160838" y="4292600"/>
            <a:ext cx="4114800" cy="381000"/>
            <a:chOff x="1968" y="2304"/>
            <a:chExt cx="2592" cy="240"/>
          </a:xfrm>
        </p:grpSpPr>
        <p:sp>
          <p:nvSpPr>
            <p:cNvPr id="26629" name="Rectangle 8"/>
            <p:cNvSpPr>
              <a:spLocks noChangeArrowheads="1"/>
            </p:cNvSpPr>
            <p:nvPr/>
          </p:nvSpPr>
          <p:spPr bwMode="auto">
            <a:xfrm>
              <a:off x="1968" y="2304"/>
              <a:ext cx="1296" cy="240"/>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p>
          </p:txBody>
        </p:sp>
        <p:sp>
          <p:nvSpPr>
            <p:cNvPr id="26630" name="Rectangle 9"/>
            <p:cNvSpPr>
              <a:spLocks noChangeArrowheads="1"/>
            </p:cNvSpPr>
            <p:nvPr/>
          </p:nvSpPr>
          <p:spPr bwMode="auto">
            <a:xfrm>
              <a:off x="3264" y="2304"/>
              <a:ext cx="1296" cy="240"/>
            </a:xfrm>
            <a:prstGeom prst="rect">
              <a:avLst/>
            </a:prstGeom>
            <a:solidFill>
              <a:schemeClr val="bg1"/>
            </a:solidFill>
            <a:ln w="9525">
              <a:solidFill>
                <a:schemeClr val="tx1"/>
              </a:solidFill>
              <a:miter lim="800000"/>
              <a:headEnd/>
              <a:tailEnd/>
            </a:ln>
          </p:spPr>
          <p:txBody>
            <a:bodyPr wrap="none" anchor="ctr"/>
            <a:lstStyle/>
            <a:p>
              <a:pPr eaLnBrk="1" hangingPunct="1"/>
              <a:endParaRPr lang="en-US"/>
            </a:p>
          </p:txBody>
        </p:sp>
      </p:gr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type="body" idx="1"/>
          </p:nvPr>
        </p:nvSpPr>
        <p:spPr>
          <a:xfrm>
            <a:off x="457200" y="441325"/>
            <a:ext cx="8229600" cy="6127750"/>
          </a:xfrm>
        </p:spPr>
        <p:txBody>
          <a:bodyPr/>
          <a:lstStyle/>
          <a:p>
            <a:pPr marL="6350" indent="7938" eaLnBrk="1" hangingPunct="1">
              <a:buFontTx/>
              <a:buNone/>
              <a:tabLst>
                <a:tab pos="1143000" algn="l"/>
                <a:tab pos="2286000" algn="l"/>
                <a:tab pos="4114800" algn="l"/>
              </a:tabLst>
            </a:pPr>
            <a:r>
              <a:rPr lang="en-US" sz="2000" b="1" dirty="0">
                <a:latin typeface="Courier New" charset="0"/>
              </a:rPr>
              <a:t>	.</a:t>
            </a:r>
            <a:r>
              <a:rPr lang="en-US" sz="2000" b="1" dirty="0" err="1">
                <a:latin typeface="Courier New" charset="0"/>
              </a:rPr>
              <a:t>orig</a:t>
            </a:r>
            <a:r>
              <a:rPr lang="en-US" sz="2000" b="1" dirty="0">
                <a:latin typeface="Courier New" charset="0"/>
              </a:rPr>
              <a:t> x3000</a:t>
            </a:r>
          </a:p>
          <a:p>
            <a:pPr marL="6350" indent="7938" eaLnBrk="1" hangingPunct="1">
              <a:buFontTx/>
              <a:buNone/>
              <a:tabLst>
                <a:tab pos="1143000" algn="l"/>
                <a:tab pos="2286000" algn="l"/>
                <a:tab pos="4114800" algn="l"/>
              </a:tabLst>
            </a:pPr>
            <a:r>
              <a:rPr lang="en-US" sz="2000" b="1" dirty="0">
                <a:latin typeface="Courier New" charset="0"/>
              </a:rPr>
              <a:t>	lea	r2, buffer	; Initialize buffer </a:t>
            </a:r>
            <a:r>
              <a:rPr lang="en-US" sz="2000" b="1" dirty="0" err="1">
                <a:latin typeface="Courier New" charset="0"/>
              </a:rPr>
              <a:t>ptr</a:t>
            </a:r>
            <a:endParaRPr lang="en-US" sz="2000" b="1" dirty="0">
              <a:latin typeface="Courier New" charset="0"/>
            </a:endParaRPr>
          </a:p>
          <a:p>
            <a:pPr marL="6350" indent="7938" eaLnBrk="1" hangingPunct="1">
              <a:buFontTx/>
              <a:buNone/>
              <a:tabLst>
                <a:tab pos="1143000" algn="l"/>
                <a:tab pos="2286000" algn="l"/>
                <a:tab pos="4114800" algn="l"/>
              </a:tabLst>
            </a:pPr>
            <a:r>
              <a:rPr lang="en-US" sz="2000" b="1" dirty="0">
                <a:latin typeface="Courier New" charset="0"/>
              </a:rPr>
              <a:t>start	</a:t>
            </a:r>
            <a:r>
              <a:rPr lang="en-US" sz="2000" b="1" dirty="0" err="1">
                <a:latin typeface="Courier New" charset="0"/>
              </a:rPr>
              <a:t>ldr</a:t>
            </a:r>
            <a:r>
              <a:rPr lang="en-US" sz="2000" b="1" dirty="0">
                <a:latin typeface="Courier New" charset="0"/>
              </a:rPr>
              <a:t>	r0, r2, 0	; Get char into r0</a:t>
            </a:r>
          </a:p>
          <a:p>
            <a:pPr marL="6350" indent="7938" eaLnBrk="1" hangingPunct="1">
              <a:buFontTx/>
              <a:buNone/>
              <a:tabLst>
                <a:tab pos="1143000" algn="l"/>
                <a:tab pos="2286000" algn="l"/>
                <a:tab pos="4114800" algn="l"/>
              </a:tabLst>
            </a:pPr>
            <a:r>
              <a:rPr lang="en-US" sz="2000" b="1" dirty="0">
                <a:latin typeface="Courier New" charset="0"/>
              </a:rPr>
              <a:t>	</a:t>
            </a:r>
            <a:r>
              <a:rPr lang="en-US" sz="2000" b="1" dirty="0" err="1">
                <a:latin typeface="Courier New" charset="0"/>
              </a:rPr>
              <a:t>brZ</a:t>
            </a:r>
            <a:r>
              <a:rPr lang="en-US" sz="2000" b="1" dirty="0">
                <a:latin typeface="Courier New" charset="0"/>
              </a:rPr>
              <a:t>	quit	; Terminate on null</a:t>
            </a:r>
          </a:p>
          <a:p>
            <a:pPr marL="6350" indent="7938" eaLnBrk="1" hangingPunct="1">
              <a:buFontTx/>
              <a:buNone/>
              <a:tabLst>
                <a:tab pos="1143000" algn="l"/>
                <a:tab pos="2286000" algn="l"/>
                <a:tab pos="4114800" algn="l"/>
              </a:tabLst>
            </a:pPr>
            <a:r>
              <a:rPr lang="en-US" sz="2000" b="1" dirty="0">
                <a:latin typeface="Courier New" charset="0"/>
              </a:rPr>
              <a:t>	</a:t>
            </a:r>
            <a:r>
              <a:rPr lang="en-US" sz="2000" b="1" dirty="0" err="1">
                <a:solidFill>
                  <a:srgbClr val="FF0000"/>
                </a:solidFill>
                <a:latin typeface="Courier New" charset="0"/>
              </a:rPr>
              <a:t>sti</a:t>
            </a:r>
            <a:r>
              <a:rPr lang="en-US" sz="2000" b="1" dirty="0">
                <a:solidFill>
                  <a:srgbClr val="FF0000"/>
                </a:solidFill>
                <a:latin typeface="Courier New" charset="0"/>
              </a:rPr>
              <a:t>	r0, </a:t>
            </a:r>
            <a:r>
              <a:rPr lang="en-US" sz="2000" b="1" dirty="0" err="1">
                <a:solidFill>
                  <a:srgbClr val="FF0000"/>
                </a:solidFill>
                <a:latin typeface="Courier New" charset="0"/>
              </a:rPr>
              <a:t>ddrA</a:t>
            </a:r>
            <a:r>
              <a:rPr lang="en-US" sz="2000" b="1" dirty="0">
                <a:latin typeface="Courier New" charset="0"/>
              </a:rPr>
              <a:t>	; Send R0 to monitor</a:t>
            </a:r>
          </a:p>
          <a:p>
            <a:pPr marL="6350" indent="7938" eaLnBrk="1" hangingPunct="1">
              <a:buFontTx/>
              <a:buNone/>
              <a:tabLst>
                <a:tab pos="1143000" algn="l"/>
                <a:tab pos="2286000" algn="l"/>
                <a:tab pos="4114800" algn="l"/>
              </a:tabLst>
            </a:pPr>
            <a:r>
              <a:rPr lang="en-US" sz="2000" b="1" dirty="0">
                <a:latin typeface="Courier New" charset="0"/>
              </a:rPr>
              <a:t>wait	</a:t>
            </a:r>
            <a:r>
              <a:rPr lang="en-US" sz="2000" b="1" dirty="0" err="1">
                <a:solidFill>
                  <a:srgbClr val="FF0000"/>
                </a:solidFill>
                <a:latin typeface="Courier New" charset="0"/>
              </a:rPr>
              <a:t>ldi</a:t>
            </a:r>
            <a:r>
              <a:rPr lang="en-US" sz="2000" b="1" dirty="0">
                <a:solidFill>
                  <a:srgbClr val="FF0000"/>
                </a:solidFill>
                <a:latin typeface="Courier New" charset="0"/>
              </a:rPr>
              <a:t>	r3, </a:t>
            </a:r>
            <a:r>
              <a:rPr lang="en-US" sz="2000" b="1" dirty="0" err="1">
                <a:solidFill>
                  <a:srgbClr val="FF0000"/>
                </a:solidFill>
                <a:latin typeface="Courier New" charset="0"/>
              </a:rPr>
              <a:t>dsrA</a:t>
            </a:r>
            <a:r>
              <a:rPr lang="en-US" sz="2000" b="1" dirty="0">
                <a:latin typeface="Courier New" charset="0"/>
              </a:rPr>
              <a:t>	; Are we done?</a:t>
            </a:r>
          </a:p>
          <a:p>
            <a:pPr marL="6350" indent="7938" eaLnBrk="1" hangingPunct="1">
              <a:buFontTx/>
              <a:buNone/>
              <a:tabLst>
                <a:tab pos="1143000" algn="l"/>
                <a:tab pos="2286000" algn="l"/>
                <a:tab pos="4114800" algn="l"/>
              </a:tabLst>
            </a:pPr>
            <a:r>
              <a:rPr lang="en-US" sz="2000" b="1" dirty="0">
                <a:latin typeface="Courier New" charset="0"/>
              </a:rPr>
              <a:t>	</a:t>
            </a:r>
            <a:r>
              <a:rPr lang="en-US" sz="2000" b="1" dirty="0" err="1">
                <a:latin typeface="Courier New" charset="0"/>
              </a:rPr>
              <a:t>brZP</a:t>
            </a:r>
            <a:r>
              <a:rPr lang="en-US" sz="2000" b="1" dirty="0">
                <a:latin typeface="Courier New" charset="0"/>
              </a:rPr>
              <a:t>	wait</a:t>
            </a:r>
          </a:p>
          <a:p>
            <a:pPr marL="6350" indent="7938" eaLnBrk="1" hangingPunct="1">
              <a:buFontTx/>
              <a:buNone/>
              <a:tabLst>
                <a:tab pos="1143000" algn="l"/>
                <a:tab pos="2286000" algn="l"/>
                <a:tab pos="4114800" algn="l"/>
              </a:tabLst>
            </a:pPr>
            <a:r>
              <a:rPr lang="en-US" sz="2000" b="1" dirty="0">
                <a:latin typeface="Courier New" charset="0"/>
              </a:rPr>
              <a:t>	add	r2, r2, 1	; Move buffer </a:t>
            </a:r>
            <a:r>
              <a:rPr lang="en-US" sz="2000" b="1" dirty="0" err="1">
                <a:latin typeface="Courier New" charset="0"/>
              </a:rPr>
              <a:t>ptr</a:t>
            </a:r>
            <a:r>
              <a:rPr lang="en-US" sz="2000" b="1" dirty="0">
                <a:latin typeface="Courier New" charset="0"/>
              </a:rPr>
              <a:t> over 1</a:t>
            </a:r>
          </a:p>
          <a:p>
            <a:pPr marL="6350" indent="7938" eaLnBrk="1" hangingPunct="1">
              <a:buFontTx/>
              <a:buNone/>
              <a:tabLst>
                <a:tab pos="1143000" algn="l"/>
                <a:tab pos="2286000" algn="l"/>
                <a:tab pos="4114800" algn="l"/>
              </a:tabLst>
            </a:pPr>
            <a:r>
              <a:rPr lang="en-US" sz="2000" b="1" dirty="0">
                <a:latin typeface="Courier New" charset="0"/>
              </a:rPr>
              <a:t>	</a:t>
            </a:r>
            <a:r>
              <a:rPr lang="en-US" sz="2000" b="1" dirty="0" err="1">
                <a:latin typeface="Courier New" charset="0"/>
              </a:rPr>
              <a:t>br</a:t>
            </a:r>
            <a:r>
              <a:rPr lang="en-US" sz="2000" b="1" dirty="0">
                <a:latin typeface="Courier New" charset="0"/>
              </a:rPr>
              <a:t>	start</a:t>
            </a:r>
          </a:p>
          <a:p>
            <a:pPr marL="6350" indent="7938" eaLnBrk="1" hangingPunct="1">
              <a:buFontTx/>
              <a:buNone/>
              <a:tabLst>
                <a:tab pos="1143000" algn="l"/>
                <a:tab pos="2286000" algn="l"/>
                <a:tab pos="4114800" algn="l"/>
              </a:tabLst>
            </a:pPr>
            <a:r>
              <a:rPr lang="en-US" sz="2000" b="1" dirty="0">
                <a:latin typeface="Courier New" charset="0"/>
              </a:rPr>
              <a:t>quit	halt</a:t>
            </a:r>
          </a:p>
          <a:p>
            <a:pPr marL="6350" indent="7938" eaLnBrk="1" hangingPunct="1">
              <a:buFontTx/>
              <a:buNone/>
              <a:tabLst>
                <a:tab pos="1143000" algn="l"/>
                <a:tab pos="2286000" algn="l"/>
                <a:tab pos="4114800" algn="l"/>
              </a:tabLst>
            </a:pPr>
            <a:r>
              <a:rPr lang="en-US" sz="2000" b="1" dirty="0" err="1">
                <a:latin typeface="Courier New" charset="0"/>
              </a:rPr>
              <a:t>dsrA</a:t>
            </a:r>
            <a:r>
              <a:rPr lang="en-US" sz="2000" b="1" dirty="0">
                <a:latin typeface="Courier New" charset="0"/>
              </a:rPr>
              <a:t>	.fill	xfe04</a:t>
            </a:r>
          </a:p>
          <a:p>
            <a:pPr marL="6350" indent="7938" eaLnBrk="1" hangingPunct="1">
              <a:buFontTx/>
              <a:buNone/>
              <a:tabLst>
                <a:tab pos="1143000" algn="l"/>
                <a:tab pos="2286000" algn="l"/>
                <a:tab pos="4114800" algn="l"/>
              </a:tabLst>
            </a:pPr>
            <a:r>
              <a:rPr lang="en-US" sz="2000" b="1" dirty="0" err="1">
                <a:latin typeface="Courier New" charset="0"/>
              </a:rPr>
              <a:t>ddrA</a:t>
            </a:r>
            <a:r>
              <a:rPr lang="en-US" sz="2000" b="1" dirty="0">
                <a:latin typeface="Courier New" charset="0"/>
              </a:rPr>
              <a:t>	.fill	xfe06</a:t>
            </a:r>
          </a:p>
          <a:p>
            <a:pPr marL="6350" indent="7938" eaLnBrk="1" hangingPunct="1">
              <a:buFontTx/>
              <a:buNone/>
              <a:tabLst>
                <a:tab pos="1143000" algn="l"/>
                <a:tab pos="2286000" algn="l"/>
                <a:tab pos="4114800" algn="l"/>
              </a:tabLst>
            </a:pPr>
            <a:r>
              <a:rPr lang="en-US" sz="2000" b="1" dirty="0">
                <a:latin typeface="Courier New" charset="0"/>
              </a:rPr>
              <a:t>buffer	.</a:t>
            </a:r>
            <a:r>
              <a:rPr lang="en-US" sz="2000" b="1" dirty="0" err="1">
                <a:latin typeface="Courier New" charset="0"/>
              </a:rPr>
              <a:t>stringz</a:t>
            </a:r>
            <a:r>
              <a:rPr lang="en-US" sz="2000" b="1" dirty="0">
                <a:latin typeface="Courier New" charset="0"/>
              </a:rPr>
              <a:t> "Hello, World!"</a:t>
            </a:r>
          </a:p>
          <a:p>
            <a:pPr marL="6350" indent="7938" eaLnBrk="1" hangingPunct="1">
              <a:buFontTx/>
              <a:buNone/>
              <a:tabLst>
                <a:tab pos="1143000" algn="l"/>
                <a:tab pos="2286000" algn="l"/>
                <a:tab pos="4114800" algn="l"/>
              </a:tabLst>
            </a:pPr>
            <a:r>
              <a:rPr lang="en-US" sz="2000" b="1" dirty="0">
                <a:latin typeface="Courier New" charset="0"/>
              </a:rPr>
              <a:t>	.end</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2"/>
          <p:cNvSpPr>
            <a:spLocks noGrp="1"/>
          </p:cNvSpPr>
          <p:nvPr>
            <p:ph type="sldNum" sz="quarter" idx="4294967295"/>
          </p:nvPr>
        </p:nvSpPr>
        <p:spPr bwMode="auto">
          <a:xfrm>
            <a:off x="6553200" y="6324600"/>
            <a:ext cx="23622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8-</a:t>
            </a:r>
            <a:fld id="{4C1267E7-69CF-2340-A8E9-4DA3631696F5}" type="slidenum">
              <a:rPr lang="en-US" sz="1800"/>
              <a:pPr/>
              <a:t>25</a:t>
            </a:fld>
            <a:endParaRPr lang="en-US" sz="1800"/>
          </a:p>
        </p:txBody>
      </p:sp>
      <p:sp>
        <p:nvSpPr>
          <p:cNvPr id="28674" name="Rectangle 2"/>
          <p:cNvSpPr>
            <a:spLocks noGrp="1" noChangeArrowheads="1"/>
          </p:cNvSpPr>
          <p:nvPr>
            <p:ph type="title"/>
          </p:nvPr>
        </p:nvSpPr>
        <p:spPr/>
        <p:txBody>
          <a:bodyPr/>
          <a:lstStyle/>
          <a:p>
            <a:r>
              <a:rPr lang="en-US">
                <a:latin typeface="Arial" charset="0"/>
              </a:rPr>
              <a:t>Full Implementation of LC-3 Memory-Mapped I/O</a:t>
            </a:r>
          </a:p>
        </p:txBody>
      </p:sp>
      <p:pic>
        <p:nvPicPr>
          <p:cNvPr id="28675" name="Picture 3" descr="C:\cygwin\home\gbyrd\pattFigures\Chapt08\Ch08-09.png"/>
          <p:cNvPicPr>
            <a:picLocks noChangeAspect="1" noChangeArrowheads="1"/>
          </p:cNvPicPr>
          <p:nvPr/>
        </p:nvPicPr>
        <p:blipFill>
          <a:blip r:embed="rId2">
            <a:extLst>
              <a:ext uri="{28A0092B-C50C-407E-A947-70E740481C1C}">
                <a14:useLocalDpi xmlns:a14="http://schemas.microsoft.com/office/drawing/2010/main" val="0"/>
              </a:ext>
            </a:extLst>
          </a:blip>
          <a:srcRect t="77272" r="35294"/>
          <a:stretch>
            <a:fillRect/>
          </a:stretch>
        </p:blipFill>
        <p:spPr bwMode="auto">
          <a:xfrm>
            <a:off x="228600" y="1447800"/>
            <a:ext cx="8345488"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Text Box 4"/>
          <p:cNvSpPr txBox="1">
            <a:spLocks noChangeArrowheads="1"/>
          </p:cNvSpPr>
          <p:nvPr/>
        </p:nvSpPr>
        <p:spPr bwMode="auto">
          <a:xfrm>
            <a:off x="762000" y="5638800"/>
            <a:ext cx="7151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accent2"/>
                </a:solidFill>
              </a:rPr>
              <a:t>Because of interrupt enable bits, status registers (KBSR/DSR)</a:t>
            </a:r>
            <a:br>
              <a:rPr lang="en-US" sz="2000">
                <a:solidFill>
                  <a:schemeClr val="accent2"/>
                </a:solidFill>
              </a:rPr>
            </a:br>
            <a:r>
              <a:rPr lang="en-US" sz="2000">
                <a:solidFill>
                  <a:schemeClr val="accent2"/>
                </a:solidFill>
              </a:rPr>
              <a:t>must be written, as well as read.</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atin typeface="Arial" charset="0"/>
              </a:rPr>
              <a:t>Interrupt Driven I/O</a:t>
            </a:r>
          </a:p>
        </p:txBody>
      </p:sp>
      <p:sp>
        <p:nvSpPr>
          <p:cNvPr id="29698" name="Rectangle 3"/>
          <p:cNvSpPr>
            <a:spLocks noGrp="1" noChangeArrowheads="1"/>
          </p:cNvSpPr>
          <p:nvPr>
            <p:ph type="body" idx="1"/>
          </p:nvPr>
        </p:nvSpPr>
        <p:spPr/>
        <p:txBody>
          <a:bodyPr/>
          <a:lstStyle/>
          <a:p>
            <a:pPr eaLnBrk="1" hangingPunct="1"/>
            <a:r>
              <a:rPr lang="en-US" dirty="0">
                <a:latin typeface="Arial" charset="0"/>
              </a:rPr>
              <a:t>Will be </a:t>
            </a:r>
            <a:r>
              <a:rPr lang="en-US" dirty="0" smtClean="0">
                <a:latin typeface="Arial" charset="0"/>
              </a:rPr>
              <a:t>discussed </a:t>
            </a:r>
            <a:r>
              <a:rPr lang="en-US" dirty="0">
                <a:latin typeface="Arial" charset="0"/>
              </a:rPr>
              <a:t>after we cover the stack</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noChangeArrowheads="1"/>
          </p:cNvSpPr>
          <p:nvPr>
            <p:ph type="ctrTitle"/>
          </p:nvPr>
        </p:nvSpPr>
        <p:spPr/>
        <p:txBody>
          <a:bodyPr/>
          <a:lstStyle/>
          <a:p>
            <a:pPr eaLnBrk="1" hangingPunct="1"/>
            <a:r>
              <a:rPr lang="en-US">
                <a:latin typeface="Arial" charset="0"/>
              </a:rPr>
              <a:t>Questions?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a:latin typeface="Arial" charset="0"/>
              </a:rPr>
              <a:t>Synchronicity</a:t>
            </a:r>
          </a:p>
        </p:txBody>
      </p:sp>
      <p:sp>
        <p:nvSpPr>
          <p:cNvPr id="16386" name="Rectangle 3"/>
          <p:cNvSpPr>
            <a:spLocks noGrp="1" noChangeArrowheads="1"/>
          </p:cNvSpPr>
          <p:nvPr>
            <p:ph type="body" idx="1"/>
          </p:nvPr>
        </p:nvSpPr>
        <p:spPr>
          <a:xfrm>
            <a:off x="457200" y="1600200"/>
            <a:ext cx="5867400" cy="5105400"/>
          </a:xfrm>
        </p:spPr>
        <p:txBody>
          <a:bodyPr/>
          <a:lstStyle/>
          <a:p>
            <a:pPr eaLnBrk="1" hangingPunct="1"/>
            <a:r>
              <a:rPr lang="en-US">
                <a:latin typeface="Arial" charset="0"/>
              </a:rPr>
              <a:t>Asynchronous</a:t>
            </a:r>
          </a:p>
          <a:p>
            <a:pPr lvl="1" eaLnBrk="1" hangingPunct="1"/>
            <a:r>
              <a:rPr lang="en-US">
                <a:latin typeface="Arial" charset="0"/>
              </a:rPr>
              <a:t>Electronic, mechanical and human speed</a:t>
            </a:r>
          </a:p>
          <a:p>
            <a:pPr lvl="1" eaLnBrk="1" hangingPunct="1"/>
            <a:r>
              <a:rPr lang="en-US">
                <a:latin typeface="Arial" charset="0"/>
              </a:rPr>
              <a:t>Speed mismatch </a:t>
            </a:r>
          </a:p>
          <a:p>
            <a:pPr lvl="1" eaLnBrk="1" hangingPunct="1"/>
            <a:r>
              <a:rPr lang="en-US">
                <a:latin typeface="Arial" charset="0"/>
              </a:rPr>
              <a:t>Handshaking: Ready bit</a:t>
            </a:r>
          </a:p>
          <a:p>
            <a:pPr eaLnBrk="1" hangingPunct="1"/>
            <a:r>
              <a:rPr lang="en-US">
                <a:latin typeface="Arial" charset="0"/>
              </a:rPr>
              <a:t>Synchronous</a:t>
            </a:r>
          </a:p>
          <a:p>
            <a:pPr lvl="1" eaLnBrk="1" hangingPunct="1"/>
            <a:r>
              <a:rPr lang="en-US">
                <a:latin typeface="Arial" charset="0"/>
              </a:rPr>
              <a:t>Processor operation</a:t>
            </a:r>
          </a:p>
          <a:p>
            <a:pPr lvl="1" eaLnBrk="1" hangingPunct="1"/>
            <a:r>
              <a:rPr lang="en-US">
                <a:latin typeface="Arial" charset="0"/>
              </a:rPr>
              <a:t>Certain kinds of high speed I/O</a:t>
            </a:r>
          </a:p>
          <a:p>
            <a:pPr lvl="1" eaLnBrk="1" hangingPunct="1"/>
            <a:endParaRPr lang="en-US">
              <a:latin typeface="Arial" charset="0"/>
            </a:endParaRPr>
          </a:p>
        </p:txBody>
      </p:sp>
      <p:pic>
        <p:nvPicPr>
          <p:cNvPr id="16387" name="Picture 5" descr="B000002GF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6753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p:cNvSpPr>
            <a:spLocks noGrp="1"/>
          </p:cNvSpPr>
          <p:nvPr>
            <p:ph type="sldNum" sz="quarter" idx="4294967295"/>
          </p:nvPr>
        </p:nvSpPr>
        <p:spPr bwMode="auto">
          <a:xfrm>
            <a:off x="6553200" y="6324600"/>
            <a:ext cx="23622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t>8-</a:t>
            </a:r>
            <a:fld id="{8C830559-9A83-394C-A634-DEF95DB69877}" type="slidenum">
              <a:rPr lang="en-US" sz="1800"/>
              <a:pPr/>
              <a:t>4</a:t>
            </a:fld>
            <a:endParaRPr lang="en-US" sz="1800"/>
          </a:p>
        </p:txBody>
      </p:sp>
      <p:sp>
        <p:nvSpPr>
          <p:cNvPr id="17410" name="Rectangle 2"/>
          <p:cNvSpPr>
            <a:spLocks noGrp="1" noChangeArrowheads="1"/>
          </p:cNvSpPr>
          <p:nvPr>
            <p:ph type="title"/>
          </p:nvPr>
        </p:nvSpPr>
        <p:spPr/>
        <p:txBody>
          <a:bodyPr/>
          <a:lstStyle/>
          <a:p>
            <a:r>
              <a:rPr lang="en-US">
                <a:latin typeface="Arial" charset="0"/>
              </a:rPr>
              <a:t>Transfer Timing</a:t>
            </a:r>
          </a:p>
        </p:txBody>
      </p:sp>
      <p:sp>
        <p:nvSpPr>
          <p:cNvPr id="63491" name="Rectangle 3"/>
          <p:cNvSpPr>
            <a:spLocks noGrp="1" noChangeArrowheads="1"/>
          </p:cNvSpPr>
          <p:nvPr>
            <p:ph type="body" idx="1"/>
          </p:nvPr>
        </p:nvSpPr>
        <p:spPr>
          <a:xfrm>
            <a:off x="457200" y="1600200"/>
            <a:ext cx="8229600" cy="4895850"/>
          </a:xfrm>
        </p:spPr>
        <p:txBody>
          <a:bodyPr>
            <a:normAutofit fontScale="92500" lnSpcReduction="20000"/>
          </a:bodyPr>
          <a:lstStyle/>
          <a:p>
            <a:pPr>
              <a:defRPr/>
            </a:pPr>
            <a:r>
              <a:rPr lang="en-US" dirty="0"/>
              <a:t>I/O events generally happen much slower</a:t>
            </a:r>
            <a:br>
              <a:rPr lang="en-US" dirty="0"/>
            </a:br>
            <a:r>
              <a:rPr lang="en-US" dirty="0"/>
              <a:t>than CPU cycles.</a:t>
            </a:r>
          </a:p>
          <a:p>
            <a:pPr>
              <a:defRPr/>
            </a:pPr>
            <a:endParaRPr lang="en-US" dirty="0"/>
          </a:p>
          <a:p>
            <a:pPr>
              <a:defRPr/>
            </a:pPr>
            <a:r>
              <a:rPr lang="en-US" dirty="0">
                <a:solidFill>
                  <a:srgbClr val="CE0000"/>
                </a:solidFill>
              </a:rPr>
              <a:t>Synchronous</a:t>
            </a:r>
            <a:endParaRPr lang="en-US" dirty="0"/>
          </a:p>
          <a:p>
            <a:pPr lvl="1">
              <a:defRPr/>
            </a:pPr>
            <a:r>
              <a:rPr lang="en-US" dirty="0"/>
              <a:t>data supplied at a fixed, predictable rate</a:t>
            </a:r>
          </a:p>
          <a:p>
            <a:pPr lvl="1">
              <a:defRPr/>
            </a:pPr>
            <a:r>
              <a:rPr lang="en-US" dirty="0"/>
              <a:t>CPU reads/writes every X cycles</a:t>
            </a:r>
          </a:p>
          <a:p>
            <a:pPr>
              <a:defRPr/>
            </a:pPr>
            <a:endParaRPr lang="en-US" dirty="0"/>
          </a:p>
          <a:p>
            <a:pPr>
              <a:defRPr/>
            </a:pPr>
            <a:r>
              <a:rPr lang="en-US" dirty="0">
                <a:solidFill>
                  <a:srgbClr val="CE0000"/>
                </a:solidFill>
              </a:rPr>
              <a:t>Asynchronous</a:t>
            </a:r>
            <a:endParaRPr lang="en-US" dirty="0"/>
          </a:p>
          <a:p>
            <a:pPr lvl="1">
              <a:defRPr/>
            </a:pPr>
            <a:r>
              <a:rPr lang="en-US" dirty="0"/>
              <a:t>data rate less predictable</a:t>
            </a:r>
          </a:p>
          <a:p>
            <a:pPr lvl="1">
              <a:defRPr/>
            </a:pPr>
            <a:r>
              <a:rPr lang="en-US" dirty="0"/>
              <a:t>CPU must </a:t>
            </a:r>
            <a:r>
              <a:rPr lang="en-US" b="1" i="1" dirty="0"/>
              <a:t>synchronize</a:t>
            </a:r>
            <a:r>
              <a:rPr lang="en-US" dirty="0"/>
              <a:t> with device,</a:t>
            </a:r>
            <a:br>
              <a:rPr lang="en-US" dirty="0"/>
            </a:br>
            <a:r>
              <a:rPr lang="en-US" dirty="0"/>
              <a:t>so that it </a:t>
            </a:r>
            <a:r>
              <a:rPr lang="en-US" dirty="0" smtClean="0"/>
              <a:t>doesn</a:t>
            </a:r>
            <a:r>
              <a:rPr lang="en-US" dirty="0" smtClean="0">
                <a:latin typeface="Arial"/>
              </a:rPr>
              <a:t>’</a:t>
            </a:r>
            <a:r>
              <a:rPr lang="en-US" dirty="0" smtClean="0"/>
              <a:t>t </a:t>
            </a:r>
            <a:r>
              <a:rPr lang="en-US" dirty="0"/>
              <a:t>miss data or write too quickly</a:t>
            </a:r>
          </a:p>
        </p:txBody>
      </p:sp>
    </p:spTree>
    <p:extLst>
      <p:ext uri="{BB962C8B-B14F-4D97-AF65-F5344CB8AC3E}">
        <p14:creationId xmlns:p14="http://schemas.microsoft.com/office/powerpoint/2010/main" val="779619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p:txBody>
          <a:bodyPr/>
          <a:lstStyle/>
          <a:p>
            <a:r>
              <a:rPr lang="en-US">
                <a:latin typeface="Arial" charset="0"/>
              </a:rPr>
              <a:t>How do we do I/O?</a:t>
            </a:r>
          </a:p>
        </p:txBody>
      </p:sp>
      <p:pic>
        <p:nvPicPr>
          <p:cNvPr id="512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713" y="1704975"/>
            <a:ext cx="4024312"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48263"/>
            <a:ext cx="25431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67463" y="4445000"/>
            <a:ext cx="24384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759075" y="6343650"/>
            <a:ext cx="385763" cy="37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713" y="1704975"/>
            <a:ext cx="4024312"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Title 1"/>
          <p:cNvSpPr>
            <a:spLocks noGrp="1"/>
          </p:cNvSpPr>
          <p:nvPr>
            <p:ph type="title"/>
          </p:nvPr>
        </p:nvSpPr>
        <p:spPr/>
        <p:txBody>
          <a:bodyPr/>
          <a:lstStyle/>
          <a:p>
            <a:r>
              <a:rPr lang="en-US">
                <a:latin typeface="Arial" charset="0"/>
              </a:rPr>
              <a:t>How we do I/O</a:t>
            </a:r>
          </a:p>
        </p:txBody>
      </p:sp>
      <p:pic>
        <p:nvPicPr>
          <p:cNvPr id="614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48263"/>
            <a:ext cx="25431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67463" y="4445000"/>
            <a:ext cx="24384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128963" y="5148263"/>
            <a:ext cx="893762" cy="633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257550" y="5222875"/>
            <a:ext cx="390525" cy="11906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257550" y="5503863"/>
            <a:ext cx="390525" cy="1190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4449763" y="5159375"/>
            <a:ext cx="895350" cy="631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4579938" y="5232400"/>
            <a:ext cx="388937" cy="11906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579938" y="5514975"/>
            <a:ext cx="388937" cy="11906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Connector 12"/>
          <p:cNvCxnSpPr>
            <a:stCxn id="3" idx="0"/>
          </p:cNvCxnSpPr>
          <p:nvPr/>
        </p:nvCxnSpPr>
        <p:spPr>
          <a:xfrm flipV="1">
            <a:off x="3576638" y="4591050"/>
            <a:ext cx="63500" cy="5572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0"/>
          </p:cNvCxnSpPr>
          <p:nvPr/>
        </p:nvCxnSpPr>
        <p:spPr>
          <a:xfrm flipH="1" flipV="1">
            <a:off x="4214813" y="4591050"/>
            <a:ext cx="682625" cy="5683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759075" y="6343650"/>
            <a:ext cx="385763" cy="37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pPr eaLnBrk="1" hangingPunct="1"/>
            <a:r>
              <a:rPr lang="en-US" dirty="0">
                <a:latin typeface="Arial" charset="0"/>
              </a:rPr>
              <a:t>Device Registers</a:t>
            </a:r>
          </a:p>
        </p:txBody>
      </p:sp>
      <p:sp>
        <p:nvSpPr>
          <p:cNvPr id="7170" name="Rectangle 3"/>
          <p:cNvSpPr>
            <a:spLocks noGrp="1" noChangeArrowheads="1"/>
          </p:cNvSpPr>
          <p:nvPr>
            <p:ph type="body" idx="1"/>
          </p:nvPr>
        </p:nvSpPr>
        <p:spPr/>
        <p:txBody>
          <a:bodyPr>
            <a:normAutofit lnSpcReduction="10000"/>
          </a:bodyPr>
          <a:lstStyle/>
          <a:p>
            <a:pPr eaLnBrk="1" hangingPunct="1"/>
            <a:r>
              <a:rPr lang="en-US" sz="3600" b="1" dirty="0">
                <a:latin typeface="Arial" charset="0"/>
              </a:rPr>
              <a:t>Data registers</a:t>
            </a:r>
            <a:r>
              <a:rPr lang="en-US" sz="3600" dirty="0">
                <a:latin typeface="Arial" charset="0"/>
              </a:rPr>
              <a:t>: Used for the actual transfer of data i.e. character </a:t>
            </a:r>
            <a:r>
              <a:rPr lang="en-US" sz="3600" dirty="0" smtClean="0">
                <a:latin typeface="Arial" charset="0"/>
              </a:rPr>
              <a:t>code</a:t>
            </a:r>
            <a:endParaRPr lang="en-US" sz="3600" dirty="0">
              <a:latin typeface="Arial" charset="0"/>
            </a:endParaRPr>
          </a:p>
          <a:p>
            <a:pPr eaLnBrk="1" hangingPunct="1"/>
            <a:r>
              <a:rPr lang="en-US" sz="3600" b="1" dirty="0">
                <a:latin typeface="Arial" charset="0"/>
              </a:rPr>
              <a:t>Status registers</a:t>
            </a:r>
            <a:r>
              <a:rPr lang="en-US" sz="3600" dirty="0">
                <a:latin typeface="Arial" charset="0"/>
              </a:rPr>
              <a:t>: Information the device is telling </a:t>
            </a:r>
            <a:r>
              <a:rPr lang="en-US" sz="3600" dirty="0" smtClean="0">
                <a:latin typeface="Arial" charset="0"/>
              </a:rPr>
              <a:t>us</a:t>
            </a:r>
            <a:endParaRPr lang="en-US" sz="3600" dirty="0">
              <a:latin typeface="Arial" charset="0"/>
            </a:endParaRPr>
          </a:p>
          <a:p>
            <a:pPr eaLnBrk="1" hangingPunct="1"/>
            <a:r>
              <a:rPr lang="en-US" sz="3600" b="1" dirty="0">
                <a:latin typeface="Arial" charset="0"/>
              </a:rPr>
              <a:t>Control registers</a:t>
            </a:r>
            <a:r>
              <a:rPr lang="en-US" sz="3600" dirty="0">
                <a:latin typeface="Arial" charset="0"/>
              </a:rPr>
              <a:t>: Allows us to set changeable device </a:t>
            </a:r>
            <a:r>
              <a:rPr lang="en-US" sz="3600" dirty="0" smtClean="0">
                <a:latin typeface="Arial" charset="0"/>
              </a:rPr>
              <a:t>characteristics</a:t>
            </a:r>
          </a:p>
          <a:p>
            <a:pPr eaLnBrk="1" hangingPunct="1"/>
            <a:endParaRPr lang="en-US" sz="3600" dirty="0">
              <a:latin typeface="Arial" charset="0"/>
            </a:endParaRPr>
          </a:p>
          <a:p>
            <a:pPr eaLnBrk="1" hangingPunct="1"/>
            <a:r>
              <a:rPr lang="en-US" sz="3600" dirty="0" smtClean="0">
                <a:latin typeface="Arial" charset="0"/>
              </a:rPr>
              <a:t>Device registers are often part of the i/o device itself</a:t>
            </a:r>
            <a:endParaRPr lang="en-US" sz="3600"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atin typeface="Arial" charset="0"/>
              </a:rPr>
              <a:t>Device Registers</a:t>
            </a:r>
          </a:p>
        </p:txBody>
      </p:sp>
      <p:sp>
        <p:nvSpPr>
          <p:cNvPr id="8194" name="Content Placeholder 2"/>
          <p:cNvSpPr>
            <a:spLocks noGrp="1"/>
          </p:cNvSpPr>
          <p:nvPr>
            <p:ph idx="1"/>
          </p:nvPr>
        </p:nvSpPr>
        <p:spPr/>
        <p:txBody>
          <a:bodyPr/>
          <a:lstStyle/>
          <a:p>
            <a:r>
              <a:rPr lang="en-US">
                <a:latin typeface="Arial" charset="0"/>
              </a:rPr>
              <a:t>Options</a:t>
            </a:r>
          </a:p>
          <a:p>
            <a:pPr lvl="1"/>
            <a:r>
              <a:rPr lang="en-US">
                <a:latin typeface="Arial" charset="0"/>
              </a:rPr>
              <a:t>May be memory mapped. That is the device register has a memory address</a:t>
            </a:r>
          </a:p>
          <a:p>
            <a:pPr lvl="1"/>
            <a:r>
              <a:rPr lang="en-US">
                <a:latin typeface="Arial" charset="0"/>
              </a:rPr>
              <a:t>May have special I/O instructions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sz="4000">
                <a:latin typeface="Arial" charset="0"/>
              </a:rPr>
              <a:t>Memory Mapped vs. Special I/O Instructions</a:t>
            </a:r>
          </a:p>
        </p:txBody>
      </p:sp>
      <p:sp>
        <p:nvSpPr>
          <p:cNvPr id="9218" name="Rectangle 3"/>
          <p:cNvSpPr>
            <a:spLocks noGrp="1" noChangeArrowheads="1"/>
          </p:cNvSpPr>
          <p:nvPr>
            <p:ph type="body" idx="1"/>
          </p:nvPr>
        </p:nvSpPr>
        <p:spPr/>
        <p:txBody>
          <a:bodyPr/>
          <a:lstStyle/>
          <a:p>
            <a:pPr eaLnBrk="1" hangingPunct="1"/>
            <a:r>
              <a:rPr lang="en-US" dirty="0">
                <a:latin typeface="Arial" charset="0"/>
              </a:rPr>
              <a:t>If device registers are located at valid memory addresses, how can we access them?</a:t>
            </a:r>
          </a:p>
          <a:p>
            <a:pPr eaLnBrk="1" hangingPunct="1"/>
            <a:r>
              <a:rPr lang="en-US" dirty="0">
                <a:latin typeface="Arial" charset="0"/>
              </a:rPr>
              <a:t>How </a:t>
            </a:r>
            <a:r>
              <a:rPr lang="en-US" b="1" dirty="0">
                <a:latin typeface="Arial" charset="0"/>
              </a:rPr>
              <a:t>can</a:t>
            </a:r>
            <a:r>
              <a:rPr lang="en-US" dirty="0">
                <a:latin typeface="Arial" charset="0"/>
              </a:rPr>
              <a:t> they be located at valid memory addresses?</a:t>
            </a:r>
          </a:p>
          <a:p>
            <a:pPr eaLnBrk="1" hangingPunct="1"/>
            <a:r>
              <a:rPr lang="en-US" dirty="0">
                <a:latin typeface="Arial" charset="0"/>
              </a:rPr>
              <a:t>"The very old PDP-8 (from DEC, light years ago</a:t>
            </a:r>
            <a:r>
              <a:rPr lang="en-US" dirty="0">
                <a:latin typeface="Arial" charset="0"/>
                <a:cs typeface="Arial" charset="0"/>
              </a:rPr>
              <a:t>—1965) is an example of a computer that used special I/O instructions."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7936</TotalTime>
  <Words>608</Words>
  <Application>Microsoft Macintosh PowerPoint</Application>
  <PresentationFormat>On-screen Show (4:3)</PresentationFormat>
  <Paragraphs>166</Paragraphs>
  <Slides>27</Slides>
  <Notes>1</Notes>
  <HiddenSlides>6</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Design</vt:lpstr>
      <vt:lpstr>Input/Output</vt:lpstr>
      <vt:lpstr>Outline</vt:lpstr>
      <vt:lpstr>Synchronicity</vt:lpstr>
      <vt:lpstr>Transfer Timing</vt:lpstr>
      <vt:lpstr>How do we do I/O?</vt:lpstr>
      <vt:lpstr>How we do I/O</vt:lpstr>
      <vt:lpstr>Device Registers</vt:lpstr>
      <vt:lpstr>Device Registers</vt:lpstr>
      <vt:lpstr>Memory Mapped vs. Special I/O Instructions</vt:lpstr>
      <vt:lpstr>PowerPoint Presentation</vt:lpstr>
      <vt:lpstr>Bootstrapping</vt:lpstr>
      <vt:lpstr>More Front Panels</vt:lpstr>
      <vt:lpstr>IBM S/360 Model 91</vt:lpstr>
      <vt:lpstr>S/360</vt:lpstr>
      <vt:lpstr>Altair 8800</vt:lpstr>
      <vt:lpstr>LC-3 Address Space</vt:lpstr>
      <vt:lpstr>Interrupt-Driven vs. Polling</vt:lpstr>
      <vt:lpstr>Family Vacation!</vt:lpstr>
      <vt:lpstr>Keyboard Input</vt:lpstr>
      <vt:lpstr>PowerPoint Presentation</vt:lpstr>
      <vt:lpstr>PowerPoint Presentation</vt:lpstr>
      <vt:lpstr>Memory Mapped Input</vt:lpstr>
      <vt:lpstr>Monitor Output</vt:lpstr>
      <vt:lpstr>PowerPoint Presentation</vt:lpstr>
      <vt:lpstr>Full Implementation of LC-3 Memory-Mapped I/O</vt:lpstr>
      <vt:lpstr>Interrupt Driven I/O</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 &amp; Objectives</dc:title>
  <dc:creator>Bill Leahy</dc:creator>
  <cp:lastModifiedBy>Dan Forsyth</cp:lastModifiedBy>
  <cp:revision>62</cp:revision>
  <dcterms:created xsi:type="dcterms:W3CDTF">2004-07-11T12:37:23Z</dcterms:created>
  <dcterms:modified xsi:type="dcterms:W3CDTF">2018-09-18T14:21:34Z</dcterms:modified>
</cp:coreProperties>
</file>