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8" r:id="rId4"/>
    <p:sldId id="281" r:id="rId5"/>
    <p:sldId id="294" r:id="rId6"/>
    <p:sldId id="258" r:id="rId7"/>
    <p:sldId id="282" r:id="rId8"/>
    <p:sldId id="283" r:id="rId9"/>
    <p:sldId id="287" r:id="rId10"/>
    <p:sldId id="284" r:id="rId11"/>
    <p:sldId id="260" r:id="rId12"/>
    <p:sldId id="295" r:id="rId13"/>
    <p:sldId id="296" r:id="rId14"/>
    <p:sldId id="297" r:id="rId15"/>
    <p:sldId id="286" r:id="rId16"/>
    <p:sldId id="261" r:id="rId17"/>
    <p:sldId id="262" r:id="rId18"/>
    <p:sldId id="263" r:id="rId19"/>
    <p:sldId id="285" r:id="rId20"/>
    <p:sldId id="264" r:id="rId21"/>
    <p:sldId id="265" r:id="rId22"/>
    <p:sldId id="268" r:id="rId23"/>
    <p:sldId id="267" r:id="rId24"/>
    <p:sldId id="266" r:id="rId25"/>
    <p:sldId id="269" r:id="rId26"/>
    <p:sldId id="272" r:id="rId27"/>
    <p:sldId id="278" r:id="rId28"/>
    <p:sldId id="273" r:id="rId29"/>
    <p:sldId id="279" r:id="rId30"/>
    <p:sldId id="274" r:id="rId31"/>
    <p:sldId id="280" r:id="rId32"/>
    <p:sldId id="270" r:id="rId33"/>
    <p:sldId id="271" r:id="rId34"/>
    <p:sldId id="275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EFED8D-80F0-244A-B82E-6C95667AA2B1}" type="datetimeFigureOut">
              <a:rPr lang="en-US"/>
              <a:pPr>
                <a:defRPr/>
              </a:pPr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E5E3B6-0D8F-1D47-AAA1-AF8C21A05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A1053B-A08C-3148-957C-1DF2C313DAEF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697021-7D2A-E745-AE66-5FB9552B85E2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C37459-B904-C94D-937E-FBEF58CAD119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921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205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0FF583-D857-2344-AD26-0DAD5B037C9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1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774DB2-8988-774F-B391-F1B0EA34D995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0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10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8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tags" Target="../tags/tag22.xml"/><Relationship Id="rId21" Type="http://schemas.openxmlformats.org/officeDocument/2006/relationships/tags" Target="../tags/tag23.xml"/><Relationship Id="rId22" Type="http://schemas.openxmlformats.org/officeDocument/2006/relationships/tags" Target="../tags/tag24.xml"/><Relationship Id="rId23" Type="http://schemas.openxmlformats.org/officeDocument/2006/relationships/tags" Target="../tags/tag25.xml"/><Relationship Id="rId24" Type="http://schemas.openxmlformats.org/officeDocument/2006/relationships/tags" Target="../tags/tag26.xml"/><Relationship Id="rId25" Type="http://schemas.openxmlformats.org/officeDocument/2006/relationships/tags" Target="../tags/tag27.xml"/><Relationship Id="rId26" Type="http://schemas.openxmlformats.org/officeDocument/2006/relationships/tags" Target="../tags/tag28.xml"/><Relationship Id="rId27" Type="http://schemas.openxmlformats.org/officeDocument/2006/relationships/tags" Target="../tags/tag29.xml"/><Relationship Id="rId28" Type="http://schemas.openxmlformats.org/officeDocument/2006/relationships/tags" Target="../tags/tag30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30" Type="http://schemas.openxmlformats.org/officeDocument/2006/relationships/tags" Target="../tags/tag32.xml"/><Relationship Id="rId31" Type="http://schemas.openxmlformats.org/officeDocument/2006/relationships/tags" Target="../tags/tag33.xml"/><Relationship Id="rId32" Type="http://schemas.openxmlformats.org/officeDocument/2006/relationships/tags" Target="../tags/tag34.xml"/><Relationship Id="rId9" Type="http://schemas.openxmlformats.org/officeDocument/2006/relationships/tags" Target="../tags/tag11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Relationship Id="rId33" Type="http://schemas.openxmlformats.org/officeDocument/2006/relationships/tags" Target="../tags/tag35.xml"/><Relationship Id="rId34" Type="http://schemas.openxmlformats.org/officeDocument/2006/relationships/tags" Target="../tags/tag36.xml"/><Relationship Id="rId35" Type="http://schemas.openxmlformats.org/officeDocument/2006/relationships/tags" Target="../tags/tag37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1" Type="http://schemas.openxmlformats.org/officeDocument/2006/relationships/tags" Target="../tags/tag13.xml"/><Relationship Id="rId12" Type="http://schemas.openxmlformats.org/officeDocument/2006/relationships/tags" Target="../tags/tag14.xml"/><Relationship Id="rId13" Type="http://schemas.openxmlformats.org/officeDocument/2006/relationships/tags" Target="../tags/tag15.xml"/><Relationship Id="rId14" Type="http://schemas.openxmlformats.org/officeDocument/2006/relationships/tags" Target="../tags/tag16.xml"/><Relationship Id="rId15" Type="http://schemas.openxmlformats.org/officeDocument/2006/relationships/tags" Target="../tags/tag17.xml"/><Relationship Id="rId16" Type="http://schemas.openxmlformats.org/officeDocument/2006/relationships/tags" Target="../tags/tag18.xml"/><Relationship Id="rId17" Type="http://schemas.openxmlformats.org/officeDocument/2006/relationships/tags" Target="../tags/tag19.xml"/><Relationship Id="rId18" Type="http://schemas.openxmlformats.org/officeDocument/2006/relationships/tags" Target="../tags/tag20.xml"/><Relationship Id="rId19" Type="http://schemas.openxmlformats.org/officeDocument/2006/relationships/tags" Target="../tags/tag21.xml"/><Relationship Id="rId37" Type="http://schemas.openxmlformats.org/officeDocument/2006/relationships/tags" Target="../tags/tag39.xml"/><Relationship Id="rId38" Type="http://schemas.openxmlformats.org/officeDocument/2006/relationships/tags" Target="../tags/tag40.xml"/><Relationship Id="rId39" Type="http://schemas.openxmlformats.org/officeDocument/2006/relationships/tags" Target="../tags/tag41.xml"/><Relationship Id="rId4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 Routines and Subroutines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9-</a:t>
            </a:r>
            <a:fld id="{952947C2-5C8A-F345-A049-46AA5088E514}" type="slidenum">
              <a:rPr lang="en-US" sz="1800"/>
              <a:pPr/>
              <a:t>10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TRAP Instruction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25688"/>
            <a:ext cx="8686800" cy="39989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Trap vector</a:t>
            </a:r>
            <a:endParaRPr lang="en-US" dirty="0"/>
          </a:p>
          <a:p>
            <a:pPr lvl="1">
              <a:defRPr/>
            </a:pPr>
            <a:r>
              <a:rPr lang="en-US" dirty="0"/>
              <a:t>identifies which system call to invoke</a:t>
            </a:r>
          </a:p>
          <a:p>
            <a:pPr lvl="1">
              <a:defRPr/>
            </a:pPr>
            <a:r>
              <a:rPr lang="en-US" dirty="0"/>
              <a:t>8-bit index into table of service routine addresses</a:t>
            </a:r>
          </a:p>
          <a:p>
            <a:pPr lvl="2">
              <a:defRPr/>
            </a:pPr>
            <a:r>
              <a:rPr lang="en-US" dirty="0"/>
              <a:t>in LC-3, this table is stored in memory at </a:t>
            </a:r>
            <a:r>
              <a:rPr lang="en-US" dirty="0">
                <a:solidFill>
                  <a:schemeClr val="accent2"/>
                </a:solidFill>
              </a:rPr>
              <a:t>0x0000 – 0x00FF</a:t>
            </a:r>
          </a:p>
          <a:p>
            <a:pPr lvl="2">
              <a:defRPr/>
            </a:pPr>
            <a:r>
              <a:rPr lang="en-US" dirty="0"/>
              <a:t>8-bit trap vector is zero-extended into 16-bit memory address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Where to go</a:t>
            </a:r>
            <a:endParaRPr lang="en-US" dirty="0"/>
          </a:p>
          <a:p>
            <a:pPr lvl="1">
              <a:defRPr/>
            </a:pPr>
            <a:r>
              <a:rPr lang="en-US" dirty="0"/>
              <a:t>lookup starting address from table; place in PC</a:t>
            </a:r>
          </a:p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How to get back</a:t>
            </a:r>
            <a:endParaRPr lang="en-US" dirty="0"/>
          </a:p>
          <a:p>
            <a:pPr lvl="1">
              <a:defRPr/>
            </a:pPr>
            <a:r>
              <a:rPr lang="en-US" dirty="0"/>
              <a:t>save address of next instruction (current PC) in R7</a:t>
            </a:r>
          </a:p>
        </p:txBody>
      </p:sp>
      <p:pic>
        <p:nvPicPr>
          <p:cNvPr id="12292" name="Picture 5" descr="C:\Documents and Settings\Greg Byrd\My Documents\ece206\mh-slides\ch09\ch09-tr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881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Executing a TRAP Instruction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441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Zero extend trapvect8 to 16 bits and load into MAR</a:t>
            </a:r>
          </a:p>
          <a:p>
            <a:pPr eaLnBrk="1" hangingPunct="1"/>
            <a:r>
              <a:rPr lang="en-US">
                <a:latin typeface="Arial" charset="0"/>
              </a:rPr>
              <a:t>Read memory into MDR</a:t>
            </a:r>
          </a:p>
          <a:p>
            <a:pPr eaLnBrk="1" hangingPunct="1"/>
            <a:r>
              <a:rPr lang="en-US">
                <a:latin typeface="Arial" charset="0"/>
              </a:rPr>
              <a:t>R7 </a:t>
            </a:r>
            <a:r>
              <a:rPr lang="en-US">
                <a:latin typeface="Arial" charset="0"/>
                <a:sym typeface="Symbol" charset="0"/>
              </a:rPr>
              <a:t> PC  (The Linkage)</a:t>
            </a:r>
          </a:p>
          <a:p>
            <a:pPr eaLnBrk="1" hangingPunct="1"/>
            <a:r>
              <a:rPr lang="en-US">
                <a:latin typeface="Arial" charset="0"/>
                <a:sym typeface="Symbol" charset="0"/>
              </a:rPr>
              <a:t>PC  MDR</a:t>
            </a:r>
          </a:p>
          <a:p>
            <a:pPr eaLnBrk="1" hangingPunct="1"/>
            <a:endParaRPr lang="en-US">
              <a:latin typeface="Arial" charset="0"/>
              <a:sym typeface="Symbo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990600" y="1524000"/>
            <a:ext cx="6634163" cy="390525"/>
            <a:chOff x="405" y="3434"/>
            <a:chExt cx="4179" cy="246"/>
          </a:xfrm>
        </p:grpSpPr>
        <p:grpSp>
          <p:nvGrpSpPr>
            <p:cNvPr id="14340" name="Group 5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14371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372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1" name="Text Box 13"/>
            <p:cNvSpPr txBox="1">
              <a:spLocks noChangeArrowheads="1"/>
            </p:cNvSpPr>
            <p:nvPr/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14342" name="Group 14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14364" name="Text Box 15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365" name="Line 16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17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18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19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20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0" name="Line 21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3" name="Text Box 22"/>
            <p:cNvSpPr txBox="1">
              <a:spLocks noChangeArrowheads="1"/>
            </p:cNvSpPr>
            <p:nvPr/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14344" name="Group 23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14347" name="Text Box 24"/>
              <p:cNvSpPr txBox="1">
                <a:spLocks noChangeArrowheads="1"/>
              </p:cNvSpPr>
              <p:nvPr/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348" name="Line 25"/>
              <p:cNvSpPr>
                <a:spLocks noChangeShapeType="1"/>
              </p:cNvSpPr>
              <p:nvPr/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9" name="Line 26"/>
              <p:cNvSpPr>
                <a:spLocks noChangeShapeType="1"/>
              </p:cNvSpPr>
              <p:nvPr/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0" name="Line 27"/>
              <p:cNvSpPr>
                <a:spLocks noChangeShapeType="1"/>
              </p:cNvSpPr>
              <p:nvPr/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1" name="Line 28"/>
              <p:cNvSpPr>
                <a:spLocks noChangeShapeType="1"/>
              </p:cNvSpPr>
              <p:nvPr/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2" name="Line 29"/>
              <p:cNvSpPr>
                <a:spLocks noChangeShapeType="1"/>
              </p:cNvSpPr>
              <p:nvPr/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3" name="Line 30"/>
              <p:cNvSpPr>
                <a:spLocks noChangeShapeType="1"/>
              </p:cNvSpPr>
              <p:nvPr/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Line 31"/>
              <p:cNvSpPr>
                <a:spLocks noChangeShapeType="1"/>
              </p:cNvSpPr>
              <p:nvPr/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32"/>
              <p:cNvSpPr>
                <a:spLocks noChangeShapeType="1"/>
              </p:cNvSpPr>
              <p:nvPr/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6" name="Line 33"/>
              <p:cNvSpPr>
                <a:spLocks noChangeShapeType="1"/>
              </p:cNvSpPr>
              <p:nvPr/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Line 34"/>
              <p:cNvSpPr>
                <a:spLocks noChangeShapeType="1"/>
              </p:cNvSpPr>
              <p:nvPr/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Line 35"/>
              <p:cNvSpPr>
                <a:spLocks noChangeShapeType="1"/>
              </p:cNvSpPr>
              <p:nvPr/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36"/>
              <p:cNvSpPr>
                <a:spLocks noChangeShapeType="1"/>
              </p:cNvSpPr>
              <p:nvPr/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37"/>
              <p:cNvSpPr>
                <a:spLocks noChangeShapeType="1"/>
              </p:cNvSpPr>
              <p:nvPr/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38"/>
              <p:cNvSpPr>
                <a:spLocks noChangeShapeType="1"/>
              </p:cNvSpPr>
              <p:nvPr/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39"/>
              <p:cNvSpPr>
                <a:spLocks noChangeShapeType="1"/>
              </p:cNvSpPr>
              <p:nvPr/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40"/>
              <p:cNvSpPr>
                <a:spLocks noChangeShapeType="1"/>
              </p:cNvSpPr>
              <p:nvPr/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Common LC-3 Trap Numbers</a:t>
            </a:r>
            <a:endParaRPr lang="en-US" dirty="0">
              <a:latin typeface="Arial" charset="0"/>
            </a:endParaRPr>
          </a:p>
        </p:txBody>
      </p:sp>
      <p:grpSp>
        <p:nvGrpSpPr>
          <p:cNvPr id="4915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0150" y="1993900"/>
            <a:ext cx="6634163" cy="390525"/>
            <a:chOff x="405" y="3434"/>
            <a:chExt cx="4179" cy="246"/>
          </a:xfrm>
        </p:grpSpPr>
        <p:grpSp>
          <p:nvGrpSpPr>
            <p:cNvPr id="49173" name="Group 5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49204" name="Text Box 6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205" name="Line 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6" name="Line 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7" name="Line 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8" name="Line 1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9" name="Line 1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0" name="Line 1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4" name="Text Box 1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49175" name="Group 14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49197" name="Text Box 15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198" name="Line 1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Line 1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Line 1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Line 1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Line 2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Line 2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6" name="Text Box 2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49177" name="Group 23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49180" name="Text Box 24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181" name="Line 25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26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2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Line 28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Line 29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30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31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Line 32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Line 33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Line 34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Line 35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3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37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38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Line 39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4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8" name="Text Box 4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49179" name="Text Box 4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  <p:graphicFrame>
        <p:nvGraphicFramePr>
          <p:cNvPr id="46145" name="Group 6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76263" y="3292475"/>
          <a:ext cx="7896225" cy="1879600"/>
        </p:xfrm>
        <a:graphic>
          <a:graphicData uri="http://schemas.openxmlformats.org/drawingml/2006/table">
            <a:tbl>
              <a:tblPr/>
              <a:tblGrid>
                <a:gridCol w="1446212"/>
                <a:gridCol w="645001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input a character from the keyboard (R0)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output a character to the monitor (R0)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HALT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2" name="Text Box 6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16500" y="6038850"/>
            <a:ext cx="226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See Table A.2 p 543</a:t>
            </a:r>
          </a:p>
        </p:txBody>
      </p:sp>
    </p:spTree>
    <p:extLst>
      <p:ext uri="{BB962C8B-B14F-4D97-AF65-F5344CB8AC3E}">
        <p14:creationId xmlns:p14="http://schemas.microsoft.com/office/powerpoint/2010/main" val="169530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Question???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happens if there is no </a:t>
            </a:r>
            <a:r>
              <a:rPr lang="en-US" b="1">
                <a:latin typeface="Courier New" charset="0"/>
                <a:cs typeface="Courier New" charset="0"/>
              </a:rPr>
              <a:t>HALT</a:t>
            </a:r>
            <a:r>
              <a:rPr lang="en-US">
                <a:latin typeface="Arial" charset="0"/>
              </a:rPr>
              <a:t> instruction?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Nothing, the processor will stop when it runs out of instructions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A memory boundary trap will occur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The processor will start to execute your data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Zombies will try and kill you</a:t>
            </a:r>
          </a:p>
        </p:txBody>
      </p:sp>
    </p:spTree>
    <p:extLst>
      <p:ext uri="{BB962C8B-B14F-4D97-AF65-F5344CB8AC3E}">
        <p14:creationId xmlns:p14="http://schemas.microsoft.com/office/powerpoint/2010/main" val="323319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Stopping the Clock</a:t>
            </a:r>
          </a:p>
        </p:txBody>
      </p:sp>
      <p:sp>
        <p:nvSpPr>
          <p:cNvPr id="655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209675"/>
            <a:ext cx="8915400" cy="3590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The LC-3 FSM will </a:t>
            </a:r>
            <a:r>
              <a:rPr lang="en-US" dirty="0">
                <a:cs typeface="+mn-cs"/>
              </a:rPr>
              <a:t>repeat instruction processing sequence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as long as clock is running.</a:t>
            </a:r>
          </a:p>
          <a:p>
            <a:pPr lvl="1">
              <a:defRPr/>
            </a:pPr>
            <a:r>
              <a:rPr lang="en-US" dirty="0"/>
              <a:t>If not processing instructions from your application,</a:t>
            </a:r>
            <a:br>
              <a:rPr lang="en-US" dirty="0"/>
            </a:br>
            <a:r>
              <a:rPr lang="en-US" dirty="0"/>
              <a:t>then it is processing instructions from the Operating System (OS).</a:t>
            </a:r>
          </a:p>
          <a:p>
            <a:pPr lvl="1">
              <a:defRPr/>
            </a:pPr>
            <a:r>
              <a:rPr lang="en-US" dirty="0" smtClean="0"/>
              <a:t>No sense wasting a scarce </a:t>
            </a:r>
            <a:r>
              <a:rPr lang="en-US" dirty="0" err="1" smtClean="0"/>
              <a:t>opcode</a:t>
            </a:r>
            <a:r>
              <a:rPr lang="en-US" dirty="0" smtClean="0"/>
              <a:t> for HALT when we can use a trap routine in the OS that resets the RUN register to 0.</a:t>
            </a: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To stop the computer:</a:t>
            </a:r>
          </a:p>
          <a:p>
            <a:pPr lvl="1">
              <a:defRPr/>
            </a:pPr>
            <a:r>
              <a:rPr lang="en-US" dirty="0"/>
              <a:t>AND the clock generator signal with ZERO</a:t>
            </a:r>
          </a:p>
          <a:p>
            <a:pPr lvl="1">
              <a:defRPr/>
            </a:pPr>
            <a:r>
              <a:rPr lang="en-US" dirty="0"/>
              <a:t>When </a:t>
            </a:r>
            <a:r>
              <a:rPr lang="en-US" dirty="0" smtClean="0"/>
              <a:t>FSM stops </a:t>
            </a:r>
            <a:r>
              <a:rPr lang="en-US" dirty="0"/>
              <a:t>seeing the CLOCK signal, it stops processing.</a:t>
            </a:r>
          </a:p>
        </p:txBody>
      </p:sp>
      <p:pic>
        <p:nvPicPr>
          <p:cNvPr id="47108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32338"/>
            <a:ext cx="4876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19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 Service Routines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assembler will recognize aliases for </a:t>
            </a:r>
            <a:r>
              <a:rPr lang="en-US" dirty="0" smtClean="0">
                <a:latin typeface="Arial" charset="0"/>
              </a:rPr>
              <a:t>certain predefined </a:t>
            </a:r>
            <a:r>
              <a:rPr lang="en-US" dirty="0">
                <a:latin typeface="Arial" charset="0"/>
              </a:rPr>
              <a:t>trap instructions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x20	GETC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x21	OUT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x22	PUTS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x23	IN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x24	PUTSP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x25	HALT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DO WE GET BACK?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Compare &amp; Contrast</a:t>
            </a:r>
          </a:p>
        </p:txBody>
      </p:sp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1217613" y="2343150"/>
            <a:ext cx="6651625" cy="390525"/>
            <a:chOff x="1105" y="2297"/>
            <a:chExt cx="4190" cy="246"/>
          </a:xfrm>
        </p:grpSpPr>
        <p:grpSp>
          <p:nvGrpSpPr>
            <p:cNvPr id="17449" name="Group 5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17479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80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1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4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5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0" name="Text Box 13"/>
            <p:cNvSpPr txBox="1">
              <a:spLocks noChangeArrowheads="1"/>
            </p:cNvSpPr>
            <p:nvPr/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17451" name="Group 14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17474" name="Text Box 15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75" name="Line 16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Line 17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Line 18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Line 19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2" name="Text Box 20"/>
            <p:cNvSpPr txBox="1">
              <a:spLocks noChangeArrowheads="1"/>
            </p:cNvSpPr>
            <p:nvPr/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17453" name="Group 21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17469" name="Text Box 22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70" name="Line 23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Line 24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2" name="Line 25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Line 26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4" name="Text Box 27"/>
            <p:cNvSpPr txBox="1">
              <a:spLocks noChangeArrowheads="1"/>
            </p:cNvSpPr>
            <p:nvPr/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17455" name="Group 28"/>
            <p:cNvGrpSpPr>
              <a:grpSpLocks/>
            </p:cNvGrpSpPr>
            <p:nvPr/>
          </p:nvGrpSpPr>
          <p:grpSpPr bwMode="auto">
            <a:xfrm>
              <a:off x="4011" y="2297"/>
              <a:ext cx="1284" cy="246"/>
              <a:chOff x="2612" y="1341"/>
              <a:chExt cx="1284" cy="246"/>
            </a:xfrm>
          </p:grpSpPr>
          <p:sp>
            <p:nvSpPr>
              <p:cNvPr id="17458" name="Text Box 29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59" name="Line 30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0" name="Line 31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Line 32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33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Line 34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4" name="Line 35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Line 36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6" name="Line 37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38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39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6" name="Text Box 40"/>
            <p:cNvSpPr txBox="1">
              <a:spLocks noChangeArrowheads="1"/>
            </p:cNvSpPr>
            <p:nvPr/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17457" name="Text Box 41"/>
            <p:cNvSpPr txBox="1">
              <a:spLocks noChangeArrowheads="1"/>
            </p:cNvSpPr>
            <p:nvPr/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17411" name="Group 42"/>
          <p:cNvGrpSpPr>
            <a:grpSpLocks/>
          </p:cNvGrpSpPr>
          <p:nvPr/>
        </p:nvGrpSpPr>
        <p:grpSpPr bwMode="auto">
          <a:xfrm>
            <a:off x="1219200" y="3962400"/>
            <a:ext cx="6648450" cy="390525"/>
            <a:chOff x="1106" y="1582"/>
            <a:chExt cx="4188" cy="246"/>
          </a:xfrm>
        </p:grpSpPr>
        <p:grpSp>
          <p:nvGrpSpPr>
            <p:cNvPr id="17412" name="Group 4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17442" name="Text Box 44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43" name="Line 45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46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5" name="Line 47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6" name="Line 48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7" name="Line 49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Line 50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3" name="Text Box 51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17414" name="Text Box 52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17415" name="Group 53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17437" name="Text Box 54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38" name="Line 55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Line 56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Line 57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Line 58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6" name="Text Box 59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17417" name="Group 60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17432" name="Text Box 61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33" name="Line 62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63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64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Line 65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8" name="Text Box 66"/>
            <p:cNvSpPr txBox="1">
              <a:spLocks noChangeArrowheads="1"/>
            </p:cNvSpPr>
            <p:nvPr/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17419" name="Group 67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17421" name="Text Box 68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22" name="Line 69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70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71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Line 72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6" name="Line 73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Line 74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8" name="Line 75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Line 76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77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78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0" name="Text Box 79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Saving &amp; Restoring Registers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should we save a register?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When should we save a register?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Who should save the register?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162800" y="6096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Memory Map of the LC-3</a:t>
            </a:r>
          </a:p>
        </p:txBody>
      </p:sp>
      <p:pic>
        <p:nvPicPr>
          <p:cNvPr id="1945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93" r="-26093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LC-3 TRAP Routines</a:t>
            </a:r>
          </a:p>
          <a:p>
            <a:pPr lvl="1" eaLnBrk="1" hangingPunct="1"/>
            <a:r>
              <a:rPr lang="en-US">
                <a:latin typeface="Arial" charset="0"/>
              </a:rPr>
              <a:t>Intro, TRAP Mechanism, TRAP Instruction, Complete Mechanism, TRAP Routines for I/O, TRAP Routine for Halting, Saving and Restoring Registers</a:t>
            </a:r>
          </a:p>
          <a:p>
            <a:pPr eaLnBrk="1" hangingPunct="1"/>
            <a:r>
              <a:rPr lang="en-US">
                <a:latin typeface="Arial" charset="0"/>
              </a:rPr>
              <a:t>Subroutines</a:t>
            </a:r>
          </a:p>
          <a:p>
            <a:pPr lvl="1" eaLnBrk="1" hangingPunct="1"/>
            <a:r>
              <a:rPr lang="en-US">
                <a:latin typeface="Arial" charset="0"/>
              </a:rPr>
              <a:t>Call/Return Mechanism, JSR(R) Instruction, TRAP Routine for Character Input (revisit), PUTS: Write string to monitor, Library Routines,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 the same vein...</a:t>
            </a:r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do we have functions, methods, subroutines, procedures, etc.?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ChangeArrowheads="1"/>
          </p:cNvSpPr>
          <p:nvPr/>
        </p:nvSpPr>
        <p:spPr bwMode="auto">
          <a:xfrm>
            <a:off x="3276600" y="762000"/>
            <a:ext cx="1828800" cy="563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3276600" y="3200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3276600" y="762000"/>
            <a:ext cx="1828800" cy="563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6324600" y="3200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276600" y="3200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H="1" flipV="1">
            <a:off x="5105400" y="3352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3276600" y="762000"/>
            <a:ext cx="1828800" cy="563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276600" y="1676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276600" y="3200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276600" y="47244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3276600" y="762000"/>
            <a:ext cx="1828800" cy="563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6324600" y="3124200"/>
            <a:ext cx="18288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3276600" y="1676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3276600" y="3200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3276600" y="4724400"/>
            <a:ext cx="18288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4953000" y="18288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 flipH="1" flipV="1">
            <a:off x="5105400" y="2057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5029200" y="3124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 flipH="1" flipV="1">
            <a:off x="5105400" y="3352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 flipV="1">
            <a:off x="5105400" y="31242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 flipH="1">
            <a:off x="5105400" y="3886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Call/Return Mechanism</a:t>
            </a:r>
          </a:p>
        </p:txBody>
      </p:sp>
      <p:grpSp>
        <p:nvGrpSpPr>
          <p:cNvPr id="25602" name="Group 4"/>
          <p:cNvGrpSpPr>
            <a:grpSpLocks/>
          </p:cNvGrpSpPr>
          <p:nvPr/>
        </p:nvGrpSpPr>
        <p:grpSpPr bwMode="auto">
          <a:xfrm>
            <a:off x="1219200" y="1763713"/>
            <a:ext cx="6651625" cy="390525"/>
            <a:chOff x="1105" y="2673"/>
            <a:chExt cx="4190" cy="246"/>
          </a:xfrm>
        </p:grpSpPr>
        <p:grpSp>
          <p:nvGrpSpPr>
            <p:cNvPr id="25678" name="Group 5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25705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706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79" name="Text Box 13"/>
            <p:cNvSpPr txBox="1">
              <a:spLocks noChangeArrowheads="1"/>
            </p:cNvSpPr>
            <p:nvPr/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5680" name="Text Box 14"/>
            <p:cNvSpPr txBox="1">
              <a:spLocks noChangeArrowheads="1"/>
            </p:cNvSpPr>
            <p:nvPr/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25681" name="Group 15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25684" name="Text Box 16"/>
              <p:cNvSpPr txBox="1">
                <a:spLocks noChangeArrowheads="1"/>
              </p:cNvSpPr>
              <p:nvPr/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85" name="Line 17"/>
              <p:cNvSpPr>
                <a:spLocks noChangeShapeType="1"/>
              </p:cNvSpPr>
              <p:nvPr/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18"/>
              <p:cNvSpPr>
                <a:spLocks noChangeShapeType="1"/>
              </p:cNvSpPr>
              <p:nvPr/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Line 19"/>
              <p:cNvSpPr>
                <a:spLocks noChangeShapeType="1"/>
              </p:cNvSpPr>
              <p:nvPr/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Line 20"/>
              <p:cNvSpPr>
                <a:spLocks noChangeShapeType="1"/>
              </p:cNvSpPr>
              <p:nvPr/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Line 21"/>
              <p:cNvSpPr>
                <a:spLocks noChangeShapeType="1"/>
              </p:cNvSpPr>
              <p:nvPr/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22"/>
              <p:cNvSpPr>
                <a:spLocks noChangeShapeType="1"/>
              </p:cNvSpPr>
              <p:nvPr/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Line 23"/>
              <p:cNvSpPr>
                <a:spLocks noChangeShapeType="1"/>
              </p:cNvSpPr>
              <p:nvPr/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Line 24"/>
              <p:cNvSpPr>
                <a:spLocks noChangeShapeType="1"/>
              </p:cNvSpPr>
              <p:nvPr/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Line 25"/>
              <p:cNvSpPr>
                <a:spLocks noChangeShapeType="1"/>
              </p:cNvSpPr>
              <p:nvPr/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Line 26"/>
              <p:cNvSpPr>
                <a:spLocks noChangeShapeType="1"/>
              </p:cNvSpPr>
              <p:nvPr/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27"/>
              <p:cNvSpPr>
                <a:spLocks noChangeShapeType="1"/>
              </p:cNvSpPr>
              <p:nvPr/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28"/>
              <p:cNvSpPr>
                <a:spLocks noChangeShapeType="1"/>
              </p:cNvSpPr>
              <p:nvPr/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Line 29"/>
              <p:cNvSpPr>
                <a:spLocks noChangeShapeType="1"/>
              </p:cNvSpPr>
              <p:nvPr/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Line 30"/>
              <p:cNvSpPr>
                <a:spLocks noChangeShapeType="1"/>
              </p:cNvSpPr>
              <p:nvPr/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Line 31"/>
              <p:cNvSpPr>
                <a:spLocks noChangeShapeType="1"/>
              </p:cNvSpPr>
              <p:nvPr/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Line 32"/>
              <p:cNvSpPr>
                <a:spLocks noChangeShapeType="1"/>
              </p:cNvSpPr>
              <p:nvPr/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1" name="Line 33"/>
              <p:cNvSpPr>
                <a:spLocks noChangeShapeType="1"/>
              </p:cNvSpPr>
              <p:nvPr/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Line 34"/>
              <p:cNvSpPr>
                <a:spLocks noChangeShapeType="1"/>
              </p:cNvSpPr>
              <p:nvPr/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Line 35"/>
              <p:cNvSpPr>
                <a:spLocks noChangeShapeType="1"/>
              </p:cNvSpPr>
              <p:nvPr/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Line 36"/>
              <p:cNvSpPr>
                <a:spLocks noChangeShapeType="1"/>
              </p:cNvSpPr>
              <p:nvPr/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82" name="Text Box 37"/>
            <p:cNvSpPr txBox="1">
              <a:spLocks noChangeArrowheads="1"/>
            </p:cNvSpPr>
            <p:nvPr/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25683" name="Text Box 38"/>
            <p:cNvSpPr txBox="1">
              <a:spLocks noChangeArrowheads="1"/>
            </p:cNvSpPr>
            <p:nvPr/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grpSp>
        <p:nvGrpSpPr>
          <p:cNvPr id="25603" name="Group 39"/>
          <p:cNvGrpSpPr>
            <a:grpSpLocks/>
          </p:cNvGrpSpPr>
          <p:nvPr/>
        </p:nvGrpSpPr>
        <p:grpSpPr bwMode="auto">
          <a:xfrm>
            <a:off x="1219200" y="2362200"/>
            <a:ext cx="6637338" cy="390525"/>
            <a:chOff x="1105" y="3035"/>
            <a:chExt cx="4181" cy="246"/>
          </a:xfrm>
        </p:grpSpPr>
        <p:sp>
          <p:nvSpPr>
            <p:cNvPr id="25642" name="Text Box 40"/>
            <p:cNvSpPr txBox="1">
              <a:spLocks noChangeArrowheads="1"/>
            </p:cNvSpPr>
            <p:nvPr/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25643" name="Group 41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25671" name="Text Box 42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72" name="Line 43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Line 44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Line 45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Line 46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6" name="Line 47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7" name="Line 48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4" name="Text Box 49"/>
            <p:cNvSpPr txBox="1">
              <a:spLocks noChangeArrowheads="1"/>
            </p:cNvSpPr>
            <p:nvPr/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5645" name="Text Box 50"/>
            <p:cNvSpPr txBox="1">
              <a:spLocks noChangeArrowheads="1"/>
            </p:cNvSpPr>
            <p:nvPr/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5646" name="Text Box 51"/>
            <p:cNvSpPr txBox="1">
              <a:spLocks noChangeArrowheads="1"/>
            </p:cNvSpPr>
            <p:nvPr/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25647" name="Text Box 52"/>
            <p:cNvSpPr txBox="1">
              <a:spLocks noChangeArrowheads="1"/>
            </p:cNvSpPr>
            <p:nvPr/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5648" name="Group 53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25669" name="Line 54"/>
              <p:cNvSpPr>
                <a:spLocks noChangeShapeType="1"/>
              </p:cNvSpPr>
              <p:nvPr/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Line 55"/>
              <p:cNvSpPr>
                <a:spLocks noChangeShapeType="1"/>
              </p:cNvSpPr>
              <p:nvPr/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9" name="Group 56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25664" name="Text Box 57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65" name="Line 58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59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60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Line 61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0" name="Text Box 62"/>
            <p:cNvSpPr txBox="1">
              <a:spLocks noChangeArrowheads="1"/>
            </p:cNvSpPr>
            <p:nvPr/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25651" name="Group 63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25653" name="Text Box 64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54" name="Line 65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66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67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68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69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Line 70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Line 71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Line 72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73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Line 74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2" name="Text Box 75"/>
            <p:cNvSpPr txBox="1">
              <a:spLocks noChangeArrowheads="1"/>
            </p:cNvSpPr>
            <p:nvPr/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grpSp>
        <p:nvGrpSpPr>
          <p:cNvPr id="25604" name="Group 76"/>
          <p:cNvGrpSpPr>
            <a:grpSpLocks/>
          </p:cNvGrpSpPr>
          <p:nvPr/>
        </p:nvGrpSpPr>
        <p:grpSpPr bwMode="auto">
          <a:xfrm>
            <a:off x="1219200" y="4562475"/>
            <a:ext cx="6648450" cy="390525"/>
            <a:chOff x="1106" y="1582"/>
            <a:chExt cx="4188" cy="246"/>
          </a:xfrm>
        </p:grpSpPr>
        <p:grpSp>
          <p:nvGrpSpPr>
            <p:cNvPr id="25605" name="Group 77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25635" name="Text Box 78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36" name="Line 79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Line 80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81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82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Line 83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Line 84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6" name="Text Box 85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25607" name="Text Box 86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25608" name="Group 87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25630" name="Text Box 88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31" name="Line 89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Line 90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91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92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9" name="Text Box 93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25610" name="Group 94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25625" name="Text Box 95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26" name="Line 96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97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Line 98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Line 99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Text Box 100"/>
            <p:cNvSpPr txBox="1">
              <a:spLocks noChangeArrowheads="1"/>
            </p:cNvSpPr>
            <p:nvPr/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25612" name="Group 101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25614" name="Text Box 102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5615" name="Line 103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104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Line 105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06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07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108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109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110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111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Line 112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3" name="Text Box 113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JSR do?</a:t>
            </a:r>
          </a:p>
        </p:txBody>
      </p:sp>
      <p:grpSp>
        <p:nvGrpSpPr>
          <p:cNvPr id="26626" name="Group 4"/>
          <p:cNvGrpSpPr>
            <a:grpSpLocks/>
          </p:cNvGrpSpPr>
          <p:nvPr/>
        </p:nvGrpSpPr>
        <p:grpSpPr bwMode="auto">
          <a:xfrm>
            <a:off x="1219200" y="1763713"/>
            <a:ext cx="6651625" cy="390525"/>
            <a:chOff x="1105" y="2673"/>
            <a:chExt cx="4190" cy="246"/>
          </a:xfrm>
        </p:grpSpPr>
        <p:grpSp>
          <p:nvGrpSpPr>
            <p:cNvPr id="26627" name="Group 5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26654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6655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28" name="Text Box 13"/>
            <p:cNvSpPr txBox="1">
              <a:spLocks noChangeArrowheads="1"/>
            </p:cNvSpPr>
            <p:nvPr/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6629" name="Text Box 14"/>
            <p:cNvSpPr txBox="1">
              <a:spLocks noChangeArrowheads="1"/>
            </p:cNvSpPr>
            <p:nvPr/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26630" name="Group 15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26633" name="Text Box 16"/>
              <p:cNvSpPr txBox="1">
                <a:spLocks noChangeArrowheads="1"/>
              </p:cNvSpPr>
              <p:nvPr/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6634" name="Line 17"/>
              <p:cNvSpPr>
                <a:spLocks noChangeShapeType="1"/>
              </p:cNvSpPr>
              <p:nvPr/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Line 18"/>
              <p:cNvSpPr>
                <a:spLocks noChangeShapeType="1"/>
              </p:cNvSpPr>
              <p:nvPr/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Line 19"/>
              <p:cNvSpPr>
                <a:spLocks noChangeShapeType="1"/>
              </p:cNvSpPr>
              <p:nvPr/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Line 20"/>
              <p:cNvSpPr>
                <a:spLocks noChangeShapeType="1"/>
              </p:cNvSpPr>
              <p:nvPr/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Line 21"/>
              <p:cNvSpPr>
                <a:spLocks noChangeShapeType="1"/>
              </p:cNvSpPr>
              <p:nvPr/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Line 22"/>
              <p:cNvSpPr>
                <a:spLocks noChangeShapeType="1"/>
              </p:cNvSpPr>
              <p:nvPr/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Line 23"/>
              <p:cNvSpPr>
                <a:spLocks noChangeShapeType="1"/>
              </p:cNvSpPr>
              <p:nvPr/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Line 24"/>
              <p:cNvSpPr>
                <a:spLocks noChangeShapeType="1"/>
              </p:cNvSpPr>
              <p:nvPr/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Line 25"/>
              <p:cNvSpPr>
                <a:spLocks noChangeShapeType="1"/>
              </p:cNvSpPr>
              <p:nvPr/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Line 26"/>
              <p:cNvSpPr>
                <a:spLocks noChangeShapeType="1"/>
              </p:cNvSpPr>
              <p:nvPr/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Line 27"/>
              <p:cNvSpPr>
                <a:spLocks noChangeShapeType="1"/>
              </p:cNvSpPr>
              <p:nvPr/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Line 28"/>
              <p:cNvSpPr>
                <a:spLocks noChangeShapeType="1"/>
              </p:cNvSpPr>
              <p:nvPr/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Line 29"/>
              <p:cNvSpPr>
                <a:spLocks noChangeShapeType="1"/>
              </p:cNvSpPr>
              <p:nvPr/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Line 30"/>
              <p:cNvSpPr>
                <a:spLocks noChangeShapeType="1"/>
              </p:cNvSpPr>
              <p:nvPr/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Line 31"/>
              <p:cNvSpPr>
                <a:spLocks noChangeShapeType="1"/>
              </p:cNvSpPr>
              <p:nvPr/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32"/>
              <p:cNvSpPr>
                <a:spLocks noChangeShapeType="1"/>
              </p:cNvSpPr>
              <p:nvPr/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Line 33"/>
              <p:cNvSpPr>
                <a:spLocks noChangeShapeType="1"/>
              </p:cNvSpPr>
              <p:nvPr/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34"/>
              <p:cNvSpPr>
                <a:spLocks noChangeShapeType="1"/>
              </p:cNvSpPr>
              <p:nvPr/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Line 35"/>
              <p:cNvSpPr>
                <a:spLocks noChangeShapeType="1"/>
              </p:cNvSpPr>
              <p:nvPr/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36"/>
              <p:cNvSpPr>
                <a:spLocks noChangeShapeType="1"/>
              </p:cNvSpPr>
              <p:nvPr/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1" name="Text Box 37"/>
            <p:cNvSpPr txBox="1">
              <a:spLocks noChangeArrowheads="1"/>
            </p:cNvSpPr>
            <p:nvPr/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26632" name="Text Box 38"/>
            <p:cNvSpPr txBox="1">
              <a:spLocks noChangeArrowheads="1"/>
            </p:cNvSpPr>
            <p:nvPr/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JSR do?</a:t>
            </a:r>
          </a:p>
        </p:txBody>
      </p:sp>
      <p:grpSp>
        <p:nvGrpSpPr>
          <p:cNvPr id="27650" name="Group 4"/>
          <p:cNvGrpSpPr>
            <a:grpSpLocks/>
          </p:cNvGrpSpPr>
          <p:nvPr/>
        </p:nvGrpSpPr>
        <p:grpSpPr bwMode="auto">
          <a:xfrm>
            <a:off x="1219200" y="1763713"/>
            <a:ext cx="6651625" cy="390525"/>
            <a:chOff x="1105" y="2673"/>
            <a:chExt cx="4190" cy="246"/>
          </a:xfrm>
        </p:grpSpPr>
        <p:grpSp>
          <p:nvGrpSpPr>
            <p:cNvPr id="27652" name="Group 5"/>
            <p:cNvGrpSpPr>
              <a:grpSpLocks/>
            </p:cNvGrpSpPr>
            <p:nvPr/>
          </p:nvGrpSpPr>
          <p:grpSpPr bwMode="auto">
            <a:xfrm>
              <a:off x="1864" y="2674"/>
              <a:ext cx="856" cy="245"/>
              <a:chOff x="1049" y="2142"/>
              <a:chExt cx="856" cy="245"/>
            </a:xfrm>
          </p:grpSpPr>
          <p:sp>
            <p:nvSpPr>
              <p:cNvPr id="27679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7680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3" name="Text Box 13"/>
            <p:cNvSpPr txBox="1">
              <a:spLocks noChangeArrowheads="1"/>
            </p:cNvSpPr>
            <p:nvPr/>
          </p:nvSpPr>
          <p:spPr bwMode="auto">
            <a:xfrm>
              <a:off x="2095" y="26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7654" name="Text Box 14"/>
            <p:cNvSpPr txBox="1">
              <a:spLocks noChangeArrowheads="1"/>
            </p:cNvSpPr>
            <p:nvPr/>
          </p:nvSpPr>
          <p:spPr bwMode="auto">
            <a:xfrm>
              <a:off x="2723" y="2675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grpSp>
          <p:nvGrpSpPr>
            <p:cNvPr id="27655" name="Group 15"/>
            <p:cNvGrpSpPr>
              <a:grpSpLocks/>
            </p:cNvGrpSpPr>
            <p:nvPr/>
          </p:nvGrpSpPr>
          <p:grpSpPr bwMode="auto">
            <a:xfrm>
              <a:off x="2941" y="2673"/>
              <a:ext cx="2354" cy="246"/>
              <a:chOff x="2899" y="4023"/>
              <a:chExt cx="2354" cy="246"/>
            </a:xfrm>
          </p:grpSpPr>
          <p:sp>
            <p:nvSpPr>
              <p:cNvPr id="27658" name="Text Box 16"/>
              <p:cNvSpPr txBox="1">
                <a:spLocks noChangeArrowheads="1"/>
              </p:cNvSpPr>
              <p:nvPr/>
            </p:nvSpPr>
            <p:spPr bwMode="auto">
              <a:xfrm>
                <a:off x="2899" y="4023"/>
                <a:ext cx="235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7659" name="Line 17"/>
              <p:cNvSpPr>
                <a:spLocks noChangeShapeType="1"/>
              </p:cNvSpPr>
              <p:nvPr/>
            </p:nvSpPr>
            <p:spPr bwMode="auto">
              <a:xfrm>
                <a:off x="418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18"/>
              <p:cNvSpPr>
                <a:spLocks noChangeShapeType="1"/>
              </p:cNvSpPr>
              <p:nvPr/>
            </p:nvSpPr>
            <p:spPr bwMode="auto">
              <a:xfrm>
                <a:off x="418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19"/>
              <p:cNvSpPr>
                <a:spLocks noChangeShapeType="1"/>
              </p:cNvSpPr>
              <p:nvPr/>
            </p:nvSpPr>
            <p:spPr bwMode="auto">
              <a:xfrm>
                <a:off x="3969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20"/>
              <p:cNvSpPr>
                <a:spLocks noChangeShapeType="1"/>
              </p:cNvSpPr>
              <p:nvPr/>
            </p:nvSpPr>
            <p:spPr bwMode="auto">
              <a:xfrm>
                <a:off x="3969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21"/>
              <p:cNvSpPr>
                <a:spLocks noChangeShapeType="1"/>
              </p:cNvSpPr>
              <p:nvPr/>
            </p:nvSpPr>
            <p:spPr bwMode="auto">
              <a:xfrm>
                <a:off x="3113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2"/>
              <p:cNvSpPr>
                <a:spLocks noChangeShapeType="1"/>
              </p:cNvSpPr>
              <p:nvPr/>
            </p:nvSpPr>
            <p:spPr bwMode="auto">
              <a:xfrm>
                <a:off x="3113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3"/>
              <p:cNvSpPr>
                <a:spLocks noChangeShapeType="1"/>
              </p:cNvSpPr>
              <p:nvPr/>
            </p:nvSpPr>
            <p:spPr bwMode="auto">
              <a:xfrm>
                <a:off x="3327" y="402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4"/>
              <p:cNvSpPr>
                <a:spLocks noChangeShapeType="1"/>
              </p:cNvSpPr>
              <p:nvPr/>
            </p:nvSpPr>
            <p:spPr bwMode="auto">
              <a:xfrm>
                <a:off x="3327" y="421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5"/>
              <p:cNvSpPr>
                <a:spLocks noChangeShapeType="1"/>
              </p:cNvSpPr>
              <p:nvPr/>
            </p:nvSpPr>
            <p:spPr bwMode="auto">
              <a:xfrm>
                <a:off x="354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6"/>
              <p:cNvSpPr>
                <a:spLocks noChangeShapeType="1"/>
              </p:cNvSpPr>
              <p:nvPr/>
            </p:nvSpPr>
            <p:spPr bwMode="auto">
              <a:xfrm>
                <a:off x="354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7"/>
              <p:cNvSpPr>
                <a:spLocks noChangeShapeType="1"/>
              </p:cNvSpPr>
              <p:nvPr/>
            </p:nvSpPr>
            <p:spPr bwMode="auto">
              <a:xfrm>
                <a:off x="3755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8"/>
              <p:cNvSpPr>
                <a:spLocks noChangeShapeType="1"/>
              </p:cNvSpPr>
              <p:nvPr/>
            </p:nvSpPr>
            <p:spPr bwMode="auto">
              <a:xfrm>
                <a:off x="3755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9"/>
              <p:cNvSpPr>
                <a:spLocks noChangeShapeType="1"/>
              </p:cNvSpPr>
              <p:nvPr/>
            </p:nvSpPr>
            <p:spPr bwMode="auto">
              <a:xfrm>
                <a:off x="4611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30"/>
              <p:cNvSpPr>
                <a:spLocks noChangeShapeType="1"/>
              </p:cNvSpPr>
              <p:nvPr/>
            </p:nvSpPr>
            <p:spPr bwMode="auto">
              <a:xfrm>
                <a:off x="4611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31"/>
              <p:cNvSpPr>
                <a:spLocks noChangeShapeType="1"/>
              </p:cNvSpPr>
              <p:nvPr/>
            </p:nvSpPr>
            <p:spPr bwMode="auto">
              <a:xfrm>
                <a:off x="4397" y="402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2"/>
              <p:cNvSpPr>
                <a:spLocks noChangeShapeType="1"/>
              </p:cNvSpPr>
              <p:nvPr/>
            </p:nvSpPr>
            <p:spPr bwMode="auto">
              <a:xfrm>
                <a:off x="4397" y="421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3"/>
              <p:cNvSpPr>
                <a:spLocks noChangeShapeType="1"/>
              </p:cNvSpPr>
              <p:nvPr/>
            </p:nvSpPr>
            <p:spPr bwMode="auto">
              <a:xfrm>
                <a:off x="4825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4"/>
              <p:cNvSpPr>
                <a:spLocks noChangeShapeType="1"/>
              </p:cNvSpPr>
              <p:nvPr/>
            </p:nvSpPr>
            <p:spPr bwMode="auto">
              <a:xfrm>
                <a:off x="4825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Line 35"/>
              <p:cNvSpPr>
                <a:spLocks noChangeShapeType="1"/>
              </p:cNvSpPr>
              <p:nvPr/>
            </p:nvSpPr>
            <p:spPr bwMode="auto">
              <a:xfrm>
                <a:off x="5039" y="402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Line 36"/>
              <p:cNvSpPr>
                <a:spLocks noChangeShapeType="1"/>
              </p:cNvSpPr>
              <p:nvPr/>
            </p:nvSpPr>
            <p:spPr bwMode="auto">
              <a:xfrm>
                <a:off x="5039" y="421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6" name="Text Box 37"/>
            <p:cNvSpPr txBox="1">
              <a:spLocks noChangeArrowheads="1"/>
            </p:cNvSpPr>
            <p:nvPr/>
          </p:nvSpPr>
          <p:spPr bwMode="auto">
            <a:xfrm>
              <a:off x="3746" y="2690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PCoffset11</a:t>
              </a:r>
            </a:p>
          </p:txBody>
        </p:sp>
        <p:sp>
          <p:nvSpPr>
            <p:cNvPr id="27657" name="Text Box 38"/>
            <p:cNvSpPr txBox="1">
              <a:spLocks noChangeArrowheads="1"/>
            </p:cNvSpPr>
            <p:nvPr/>
          </p:nvSpPr>
          <p:spPr bwMode="auto">
            <a:xfrm>
              <a:off x="1105" y="2690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</a:t>
              </a:r>
            </a:p>
          </p:txBody>
        </p:sp>
      </p:grp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1295400" y="2743200"/>
            <a:ext cx="693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R7 &lt;- PC</a:t>
            </a:r>
          </a:p>
          <a:p>
            <a:pPr eaLnBrk="1" hangingPunct="1"/>
            <a:r>
              <a:rPr lang="en-US" sz="4000"/>
              <a:t>PC &lt;- PC + PCOffset11</a:t>
            </a:r>
          </a:p>
          <a:p>
            <a:pPr eaLnBrk="1" hangingPunct="1"/>
            <a:endParaRPr lang="en-US" sz="4000"/>
          </a:p>
          <a:p>
            <a:pPr eaLnBrk="1" hangingPunct="1"/>
            <a:r>
              <a:rPr lang="en-US"/>
              <a:t>(remember, PC has been incremented in the Fetch cycle)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JSRR do?</a:t>
            </a:r>
          </a:p>
        </p:txBody>
      </p:sp>
      <p:grpSp>
        <p:nvGrpSpPr>
          <p:cNvPr id="28674" name="Group 4"/>
          <p:cNvGrpSpPr>
            <a:grpSpLocks/>
          </p:cNvGrpSpPr>
          <p:nvPr/>
        </p:nvGrpSpPr>
        <p:grpSpPr bwMode="auto">
          <a:xfrm>
            <a:off x="1219200" y="2362200"/>
            <a:ext cx="6637338" cy="390525"/>
            <a:chOff x="1105" y="3035"/>
            <a:chExt cx="4181" cy="246"/>
          </a:xfrm>
        </p:grpSpPr>
        <p:sp>
          <p:nvSpPr>
            <p:cNvPr id="28675" name="Text Box 5"/>
            <p:cNvSpPr txBox="1">
              <a:spLocks noChangeArrowheads="1"/>
            </p:cNvSpPr>
            <p:nvPr/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28676" name="Group 6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28704" name="Text Box 7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8705" name="Line 8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9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10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11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12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13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7" name="Text Box 14"/>
            <p:cNvSpPr txBox="1">
              <a:spLocks noChangeArrowheads="1"/>
            </p:cNvSpPr>
            <p:nvPr/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8678" name="Text Box 15"/>
            <p:cNvSpPr txBox="1">
              <a:spLocks noChangeArrowheads="1"/>
            </p:cNvSpPr>
            <p:nvPr/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8679" name="Text Box 16"/>
            <p:cNvSpPr txBox="1">
              <a:spLocks noChangeArrowheads="1"/>
            </p:cNvSpPr>
            <p:nvPr/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28680" name="Text Box 17"/>
            <p:cNvSpPr txBox="1">
              <a:spLocks noChangeArrowheads="1"/>
            </p:cNvSpPr>
            <p:nvPr/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8681" name="Group 18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28702" name="Line 19"/>
              <p:cNvSpPr>
                <a:spLocks noChangeShapeType="1"/>
              </p:cNvSpPr>
              <p:nvPr/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20"/>
              <p:cNvSpPr>
                <a:spLocks noChangeShapeType="1"/>
              </p:cNvSpPr>
              <p:nvPr/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2" name="Group 21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28697" name="Text Box 22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8698" name="Line 23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Line 24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0" name="Line 25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1" name="Line 26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3" name="Text Box 27"/>
            <p:cNvSpPr txBox="1">
              <a:spLocks noChangeArrowheads="1"/>
            </p:cNvSpPr>
            <p:nvPr/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28684" name="Group 28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28686" name="Text Box 29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8687" name="Line 30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Line 31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Line 32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Line 33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Line 34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Line 35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Line 36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Line 37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5" name="Line 38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6" name="Line 39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5" name="Text Box 40"/>
            <p:cNvSpPr txBox="1">
              <a:spLocks noChangeArrowheads="1"/>
            </p:cNvSpPr>
            <p:nvPr/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JSRR do?</a:t>
            </a:r>
          </a:p>
        </p:txBody>
      </p:sp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1219200" y="2362200"/>
            <a:ext cx="6637338" cy="390525"/>
            <a:chOff x="1105" y="3035"/>
            <a:chExt cx="4181" cy="246"/>
          </a:xfrm>
        </p:grpSpPr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105" y="3052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JSRR</a:t>
              </a:r>
            </a:p>
          </p:txBody>
        </p:sp>
        <p:grpSp>
          <p:nvGrpSpPr>
            <p:cNvPr id="29701" name="Group 6"/>
            <p:cNvGrpSpPr>
              <a:grpSpLocks/>
            </p:cNvGrpSpPr>
            <p:nvPr/>
          </p:nvGrpSpPr>
          <p:grpSpPr bwMode="auto">
            <a:xfrm>
              <a:off x="1853" y="3036"/>
              <a:ext cx="856" cy="245"/>
              <a:chOff x="1049" y="2142"/>
              <a:chExt cx="856" cy="245"/>
            </a:xfrm>
          </p:grpSpPr>
          <p:sp>
            <p:nvSpPr>
              <p:cNvPr id="29729" name="Text Box 7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9730" name="Line 8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9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10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3" name="Line 11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Line 12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5" name="Line 13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2" name="Text Box 14"/>
            <p:cNvSpPr txBox="1">
              <a:spLocks noChangeArrowheads="1"/>
            </p:cNvSpPr>
            <p:nvPr/>
          </p:nvSpPr>
          <p:spPr bwMode="auto">
            <a:xfrm>
              <a:off x="2084" y="3052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0100</a:t>
              </a:r>
            </a:p>
          </p:txBody>
        </p: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2712" y="3037"/>
              <a:ext cx="21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29704" name="Text Box 16"/>
            <p:cNvSpPr txBox="1">
              <a:spLocks noChangeArrowheads="1"/>
            </p:cNvSpPr>
            <p:nvPr/>
          </p:nvSpPr>
          <p:spPr bwMode="auto">
            <a:xfrm>
              <a:off x="2926" y="3037"/>
              <a:ext cx="42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29705" name="Text Box 17"/>
            <p:cNvSpPr txBox="1">
              <a:spLocks noChangeArrowheads="1"/>
            </p:cNvSpPr>
            <p:nvPr/>
          </p:nvSpPr>
          <p:spPr bwMode="auto">
            <a:xfrm>
              <a:off x="3022" y="3052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grpSp>
          <p:nvGrpSpPr>
            <p:cNvPr id="29706" name="Group 18"/>
            <p:cNvGrpSpPr>
              <a:grpSpLocks/>
            </p:cNvGrpSpPr>
            <p:nvPr/>
          </p:nvGrpSpPr>
          <p:grpSpPr bwMode="auto">
            <a:xfrm>
              <a:off x="3131" y="3037"/>
              <a:ext cx="0" cy="243"/>
              <a:chOff x="1263" y="748"/>
              <a:chExt cx="0" cy="243"/>
            </a:xfrm>
          </p:grpSpPr>
          <p:sp>
            <p:nvSpPr>
              <p:cNvPr id="29727" name="Line 19"/>
              <p:cNvSpPr>
                <a:spLocks noChangeShapeType="1"/>
              </p:cNvSpPr>
              <p:nvPr/>
            </p:nvSpPr>
            <p:spPr bwMode="auto">
              <a:xfrm>
                <a:off x="1263" y="74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20"/>
              <p:cNvSpPr>
                <a:spLocks noChangeShapeType="1"/>
              </p:cNvSpPr>
              <p:nvPr/>
            </p:nvSpPr>
            <p:spPr bwMode="auto">
              <a:xfrm>
                <a:off x="1263" y="94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7" name="Group 21"/>
            <p:cNvGrpSpPr>
              <a:grpSpLocks/>
            </p:cNvGrpSpPr>
            <p:nvPr/>
          </p:nvGrpSpPr>
          <p:grpSpPr bwMode="auto">
            <a:xfrm>
              <a:off x="3355" y="3036"/>
              <a:ext cx="642" cy="244"/>
              <a:chOff x="1049" y="1688"/>
              <a:chExt cx="642" cy="244"/>
            </a:xfrm>
          </p:grpSpPr>
          <p:sp>
            <p:nvSpPr>
              <p:cNvPr id="29722" name="Text Box 22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9723" name="Line 23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Line 24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5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26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8" name="Text Box 27"/>
            <p:cNvSpPr txBox="1">
              <a:spLocks noChangeArrowheads="1"/>
            </p:cNvSpPr>
            <p:nvPr/>
          </p:nvSpPr>
          <p:spPr bwMode="auto">
            <a:xfrm>
              <a:off x="3427" y="3052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29709" name="Group 28"/>
            <p:cNvGrpSpPr>
              <a:grpSpLocks/>
            </p:cNvGrpSpPr>
            <p:nvPr/>
          </p:nvGrpSpPr>
          <p:grpSpPr bwMode="auto">
            <a:xfrm>
              <a:off x="4002" y="3035"/>
              <a:ext cx="1284" cy="246"/>
              <a:chOff x="2612" y="1341"/>
              <a:chExt cx="1284" cy="246"/>
            </a:xfrm>
          </p:grpSpPr>
          <p:sp>
            <p:nvSpPr>
              <p:cNvPr id="29711" name="Text Box 29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29712" name="Line 30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Line 31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Line 32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5" name="Line 33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Line 34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Line 35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Line 36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9" name="Line 37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0" name="Line 38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1" name="Line 39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0" name="Text Box 40"/>
            <p:cNvSpPr txBox="1">
              <a:spLocks noChangeArrowheads="1"/>
            </p:cNvSpPr>
            <p:nvPr/>
          </p:nvSpPr>
          <p:spPr bwMode="auto">
            <a:xfrm>
              <a:off x="4375" y="3052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1447800" y="3200400"/>
            <a:ext cx="3457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R7 &lt;- PC</a:t>
            </a:r>
          </a:p>
          <a:p>
            <a:pPr eaLnBrk="1" hangingPunct="1"/>
            <a:r>
              <a:rPr lang="en-US" sz="4000"/>
              <a:t>PC &lt;- BaseR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Road Map</a:t>
            </a:r>
          </a:p>
        </p:txBody>
      </p:sp>
      <p:pic>
        <p:nvPicPr>
          <p:cNvPr id="512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6" r="4965"/>
          <a:stretch>
            <a:fillRect/>
          </a:stretch>
        </p:blipFill>
        <p:spPr>
          <a:xfrm>
            <a:off x="1206500" y="1417638"/>
            <a:ext cx="7123113" cy="5440362"/>
          </a:xfrm>
        </p:spPr>
      </p:pic>
      <p:sp>
        <p:nvSpPr>
          <p:cNvPr id="7" name="Left Arrow 6"/>
          <p:cNvSpPr/>
          <p:nvPr/>
        </p:nvSpPr>
        <p:spPr>
          <a:xfrm>
            <a:off x="6096000" y="3505200"/>
            <a:ext cx="1079500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RET do?</a:t>
            </a:r>
          </a:p>
        </p:txBody>
      </p:sp>
      <p:grpSp>
        <p:nvGrpSpPr>
          <p:cNvPr id="30722" name="Group 4"/>
          <p:cNvGrpSpPr>
            <a:grpSpLocks/>
          </p:cNvGrpSpPr>
          <p:nvPr/>
        </p:nvGrpSpPr>
        <p:grpSpPr bwMode="auto">
          <a:xfrm>
            <a:off x="1219200" y="4562475"/>
            <a:ext cx="6648450" cy="390525"/>
            <a:chOff x="1106" y="1582"/>
            <a:chExt cx="4188" cy="246"/>
          </a:xfrm>
        </p:grpSpPr>
        <p:grpSp>
          <p:nvGrpSpPr>
            <p:cNvPr id="30723" name="Group 5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30753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54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4" name="Text Box 13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30725" name="Text Box 14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30726" name="Group 15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30748" name="Text Box 16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49" name="Line 17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Line 18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Line 19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20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7" name="Text Box 21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30728" name="Group 22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30743" name="Text Box 23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25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26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9" name="Text Box 28"/>
            <p:cNvSpPr txBox="1">
              <a:spLocks noChangeArrowheads="1"/>
            </p:cNvSpPr>
            <p:nvPr/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30730" name="Group 29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30732" name="Text Box 30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0733" name="Line 31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32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33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34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35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Line 36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Line 37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38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Line 39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Line 40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1" name="Text Box 41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does RET do?</a:t>
            </a:r>
          </a:p>
        </p:txBody>
      </p:sp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1219200" y="4562475"/>
            <a:ext cx="6648450" cy="390525"/>
            <a:chOff x="1106" y="1582"/>
            <a:chExt cx="4188" cy="246"/>
          </a:xfrm>
        </p:grpSpPr>
        <p:grpSp>
          <p:nvGrpSpPr>
            <p:cNvPr id="31748" name="Group 5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31778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1779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49" name="Text Box 13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31750" name="Text Box 14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31751" name="Group 15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31773" name="Text Box 16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1774" name="Line 17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18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19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20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2" name="Text Box 21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31753" name="Group 22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31768" name="Text Box 23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1769" name="Line 24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Line 25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Line 26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27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Text Box 28"/>
            <p:cNvSpPr txBox="1">
              <a:spLocks noChangeArrowheads="1"/>
            </p:cNvSpPr>
            <p:nvPr/>
          </p:nvSpPr>
          <p:spPr bwMode="auto">
            <a:xfrm>
              <a:off x="3526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4010" y="1582"/>
              <a:ext cx="1284" cy="246"/>
              <a:chOff x="2612" y="1341"/>
              <a:chExt cx="1284" cy="246"/>
            </a:xfrm>
          </p:grpSpPr>
          <p:sp>
            <p:nvSpPr>
              <p:cNvPr id="31757" name="Text Box 30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1758" name="Line 31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32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33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34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35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Line 36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4" name="Line 37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Line 38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6" name="Line 39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Line 40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6" name="Text Box 41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1676400" y="1981200"/>
            <a:ext cx="4832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Jumps to R7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    jsr sub</a:t>
            </a: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sub	xxx xxx xxx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    ret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    ld R2, far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    jsrr r2</a:t>
            </a: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far	.fill sub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...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sub	xxx xxx xxx</a:t>
            </a:r>
          </a:p>
          <a:p>
            <a:pPr eaLnBrk="1" hangingPunct="1">
              <a:buFontTx/>
              <a:buNone/>
              <a:defRPr/>
            </a:pPr>
            <a:r>
              <a:rPr lang="en-US" b="1">
                <a:latin typeface="Courier New" charset="0"/>
              </a:rPr>
              <a:t>    ret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 vs JSR(R)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</a:t>
            </a:r>
          </a:p>
          <a:p>
            <a:pPr lvl="1" eaLnBrk="1" hangingPunct="1"/>
            <a:r>
              <a:rPr lang="en-US">
                <a:latin typeface="Arial" charset="0"/>
              </a:rPr>
              <a:t>Uses trap vector table</a:t>
            </a:r>
          </a:p>
          <a:p>
            <a:pPr lvl="2" eaLnBrk="1" hangingPunct="1"/>
            <a:r>
              <a:rPr lang="en-US">
                <a:latin typeface="Arial" charset="0"/>
              </a:rPr>
              <a:t>(Can get to from anywhere)</a:t>
            </a:r>
          </a:p>
          <a:p>
            <a:pPr lvl="1" eaLnBrk="1" hangingPunct="1"/>
            <a:r>
              <a:rPr lang="en-US">
                <a:latin typeface="Arial" charset="0"/>
              </a:rPr>
              <a:t>Normally do system functions</a:t>
            </a:r>
          </a:p>
          <a:p>
            <a:pPr lvl="2" eaLnBrk="1" hangingPunct="1"/>
            <a:r>
              <a:rPr lang="en-US">
                <a:latin typeface="Arial" charset="0"/>
              </a:rPr>
              <a:t>I/O</a:t>
            </a:r>
          </a:p>
          <a:p>
            <a:pPr lvl="1" eaLnBrk="1" hangingPunct="1"/>
            <a:r>
              <a:rPr lang="en-US">
                <a:latin typeface="Arial" charset="0"/>
              </a:rPr>
              <a:t>Written very carefully!</a:t>
            </a:r>
          </a:p>
          <a:p>
            <a:pPr lvl="1" eaLnBrk="1" hangingPunct="1"/>
            <a:r>
              <a:rPr lang="en-US">
                <a:latin typeface="Arial" charset="0"/>
              </a:rPr>
              <a:t>Typically tied into some sort of system protection mechanism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JSR(R)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Nearby (</a:t>
            </a:r>
            <a:r>
              <a:rPr lang="en-US" dirty="0">
                <a:latin typeface="Arial" charset="0"/>
              </a:rPr>
              <a:t>JSR)</a:t>
            </a:r>
          </a:p>
          <a:p>
            <a:pPr lvl="1" eaLnBrk="1" hangingPunct="1"/>
            <a:r>
              <a:rPr lang="en-US" dirty="0">
                <a:latin typeface="Arial" charset="0"/>
              </a:rPr>
              <a:t>Anywhere (JSRR)</a:t>
            </a:r>
          </a:p>
          <a:p>
            <a:pPr lvl="2" eaLnBrk="1" hangingPunct="1"/>
            <a:r>
              <a:rPr lang="en-US" dirty="0">
                <a:latin typeface="Arial" charset="0"/>
              </a:rPr>
              <a:t>with some work</a:t>
            </a:r>
          </a:p>
          <a:p>
            <a:pPr lvl="1" eaLnBrk="1" hangingPunct="1"/>
            <a:r>
              <a:rPr lang="en-US" dirty="0">
                <a:latin typeface="Arial" charset="0"/>
              </a:rPr>
              <a:t>Routine abstraction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Code reuse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libraries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No protection mechanism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9-</a:t>
            </a:r>
            <a:fld id="{0634713B-7FD9-074C-8CC3-3096E61DD4BD}" type="slidenum">
              <a:rPr lang="en-US" sz="1800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Operating System Calls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Certain operations require </a:t>
            </a:r>
            <a:r>
              <a:rPr lang="en-US" dirty="0">
                <a:solidFill>
                  <a:srgbClr val="009900"/>
                </a:solidFill>
              </a:rPr>
              <a:t>specialized knowledge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solidFill>
                  <a:srgbClr val="009900"/>
                </a:solidFill>
              </a:rPr>
              <a:t>protection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specific knowledge of I/O device </a:t>
            </a:r>
            <a:r>
              <a:rPr lang="en-US" dirty="0" smtClean="0"/>
              <a:t>registers and </a:t>
            </a:r>
            <a:r>
              <a:rPr lang="en-US" dirty="0"/>
              <a:t>the sequence of operations needed to use them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I/O </a:t>
            </a:r>
            <a:r>
              <a:rPr lang="en-US" dirty="0" smtClean="0"/>
              <a:t>and memory resources shared </a:t>
            </a:r>
            <a:r>
              <a:rPr lang="en-US" dirty="0"/>
              <a:t>among multiple users/programs</a:t>
            </a:r>
            <a:r>
              <a:rPr lang="en-US" dirty="0" smtClean="0"/>
              <a:t>; a </a:t>
            </a:r>
            <a:r>
              <a:rPr lang="en-US" dirty="0"/>
              <a:t>mistake could affect lots of other </a:t>
            </a:r>
            <a:r>
              <a:rPr lang="en-US" dirty="0" smtClean="0"/>
              <a:t>users/processes!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Not every programmer knows (or wants to know)</a:t>
            </a:r>
            <a:br>
              <a:rPr lang="en-US" dirty="0"/>
            </a:br>
            <a:r>
              <a:rPr lang="en-US" dirty="0"/>
              <a:t>this level of detail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Provide </a:t>
            </a:r>
            <a:r>
              <a:rPr lang="en-US" i="1" dirty="0">
                <a:solidFill>
                  <a:srgbClr val="CE0000"/>
                </a:solidFill>
              </a:rPr>
              <a:t>service routines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E0000"/>
                </a:solidFill>
              </a:rPr>
              <a:t>system </a:t>
            </a:r>
            <a:r>
              <a:rPr lang="en-US" i="1" dirty="0" smtClean="0">
                <a:solidFill>
                  <a:srgbClr val="CE0000"/>
                </a:solidFill>
              </a:rPr>
              <a:t>calls</a:t>
            </a:r>
            <a:r>
              <a:rPr lang="en-US" dirty="0" smtClean="0"/>
              <a:t> (</a:t>
            </a:r>
            <a:r>
              <a:rPr lang="en-US" dirty="0"/>
              <a:t>part of operating system) to safely and </a:t>
            </a:r>
            <a:r>
              <a:rPr lang="en-US" dirty="0" smtClean="0"/>
              <a:t>conveniently perform </a:t>
            </a:r>
            <a:r>
              <a:rPr lang="en-US" dirty="0"/>
              <a:t>low-level, </a:t>
            </a:r>
            <a:r>
              <a:rPr lang="en-US" u="sng" dirty="0"/>
              <a:t>privileged</a:t>
            </a:r>
            <a:r>
              <a:rPr lang="en-US" dirty="0"/>
              <a:t> operations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 Instruction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Modern computers contain hardware and software protection schemes to prevent user programs from accidentally (or maliciously) interfering with proper system function.</a:t>
            </a:r>
          </a:p>
          <a:p>
            <a:pPr eaLnBrk="1" hangingPunct="1"/>
            <a:r>
              <a:rPr lang="en-US" dirty="0">
                <a:latin typeface="Arial" charset="0"/>
              </a:rPr>
              <a:t>We won't go into the details of this in CS2110</a:t>
            </a:r>
          </a:p>
          <a:p>
            <a:pPr eaLnBrk="1" hangingPunct="1"/>
            <a:r>
              <a:rPr lang="en-US" dirty="0">
                <a:latin typeface="Arial" charset="0"/>
              </a:rPr>
              <a:t>Suffice it to say, we need a way to communicate with the operating </a:t>
            </a:r>
            <a:r>
              <a:rPr lang="en-US" dirty="0" smtClean="0">
                <a:latin typeface="Arial" charset="0"/>
              </a:rPr>
              <a:t>system which might be anywhere in memory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TRAP?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9-</a:t>
            </a:r>
            <a:fld id="{1B08CB47-30DC-1A4F-A7DB-944CF9077B9F}" type="slidenum">
              <a:rPr lang="en-US" sz="1800"/>
              <a:pPr/>
              <a:t>7</a:t>
            </a:fld>
            <a:endParaRPr 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System Call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1330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1. User program invokes system call.</a:t>
            </a:r>
          </a:p>
          <a:p>
            <a:pPr>
              <a:defRPr/>
            </a:pPr>
            <a:r>
              <a:rPr lang="en-US" dirty="0"/>
              <a:t>2. Operating system code performs operation.</a:t>
            </a:r>
          </a:p>
          <a:p>
            <a:pPr>
              <a:defRPr/>
            </a:pPr>
            <a:r>
              <a:rPr lang="en-US" dirty="0"/>
              <a:t>3. Returns control to user program.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11175" y="4038600"/>
            <a:ext cx="761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/>
              <a:t>In LC-3, this is done through the</a:t>
            </a:r>
            <a:r>
              <a:rPr lang="en-US"/>
              <a:t> </a:t>
            </a:r>
            <a:r>
              <a:rPr lang="en-US" b="1" i="1">
                <a:solidFill>
                  <a:srgbClr val="CE0000"/>
                </a:solidFill>
              </a:rPr>
              <a:t>TRAP mechanism</a:t>
            </a:r>
            <a:r>
              <a:rPr 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9-</a:t>
            </a:r>
            <a:fld id="{F331B4E4-1307-CF41-80DC-889D32D6F5EF}" type="slidenum">
              <a:rPr lang="en-US" sz="1800"/>
              <a:pPr/>
              <a:t>8</a:t>
            </a:fld>
            <a:endParaRPr lang="en-US" sz="1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LC-3 TRAP Mechanism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i="1" dirty="0">
                <a:solidFill>
                  <a:srgbClr val="CE0000"/>
                </a:solidFill>
              </a:rPr>
              <a:t>1. A set of service routines.</a:t>
            </a:r>
            <a:endParaRPr lang="en-US" dirty="0"/>
          </a:p>
          <a:p>
            <a:pPr lvl="1">
              <a:defRPr/>
            </a:pPr>
            <a:r>
              <a:rPr lang="en-US" dirty="0"/>
              <a:t>part of operating system -- routines start at arbitrary addresses</a:t>
            </a:r>
            <a:br>
              <a:rPr lang="en-US" dirty="0"/>
            </a:br>
            <a:r>
              <a:rPr lang="en-US" sz="1600" dirty="0"/>
              <a:t>(convention is that system code is </a:t>
            </a:r>
            <a:r>
              <a:rPr lang="en-US" sz="1600" dirty="0" smtClean="0"/>
              <a:t>between x0200 and x3000</a:t>
            </a:r>
            <a:r>
              <a:rPr lang="en-US" sz="1600" dirty="0"/>
              <a:t>)</a:t>
            </a:r>
            <a:endParaRPr lang="en-US" dirty="0"/>
          </a:p>
          <a:p>
            <a:pPr lvl="1">
              <a:defRPr/>
            </a:pPr>
            <a:r>
              <a:rPr lang="en-US" dirty="0"/>
              <a:t>up to 256 routines</a:t>
            </a:r>
          </a:p>
          <a:p>
            <a:pPr>
              <a:defRPr/>
            </a:pPr>
            <a:r>
              <a:rPr lang="en-US" i="1" dirty="0">
                <a:solidFill>
                  <a:srgbClr val="CE0000"/>
                </a:solidFill>
              </a:rPr>
              <a:t>2. Table of starting addresses.</a:t>
            </a:r>
            <a:endParaRPr lang="en-US" dirty="0"/>
          </a:p>
          <a:p>
            <a:pPr lvl="1">
              <a:defRPr/>
            </a:pPr>
            <a:r>
              <a:rPr lang="en-US" dirty="0"/>
              <a:t>stored at </a:t>
            </a:r>
            <a:r>
              <a:rPr lang="en-US" dirty="0">
                <a:solidFill>
                  <a:srgbClr val="009900"/>
                </a:solidFill>
              </a:rPr>
              <a:t>x0000</a:t>
            </a:r>
            <a:r>
              <a:rPr lang="en-US" dirty="0"/>
              <a:t> through </a:t>
            </a:r>
            <a:r>
              <a:rPr lang="en-US" dirty="0">
                <a:solidFill>
                  <a:srgbClr val="009900"/>
                </a:solidFill>
              </a:rPr>
              <a:t>x00FF</a:t>
            </a:r>
            <a:r>
              <a:rPr lang="en-US" dirty="0"/>
              <a:t> in memory</a:t>
            </a:r>
          </a:p>
          <a:p>
            <a:pPr lvl="1">
              <a:defRPr/>
            </a:pPr>
            <a:r>
              <a:rPr lang="en-US" dirty="0"/>
              <a:t>called </a:t>
            </a:r>
            <a:r>
              <a:rPr lang="en-US" dirty="0">
                <a:solidFill>
                  <a:schemeClr val="accent2"/>
                </a:solidFill>
              </a:rPr>
              <a:t>System Control Block</a:t>
            </a:r>
            <a:r>
              <a:rPr lang="en-US" dirty="0"/>
              <a:t> in some architectures</a:t>
            </a:r>
          </a:p>
          <a:p>
            <a:pPr>
              <a:defRPr/>
            </a:pPr>
            <a:r>
              <a:rPr lang="en-US" i="1" dirty="0">
                <a:solidFill>
                  <a:srgbClr val="CE0000"/>
                </a:solidFill>
              </a:rPr>
              <a:t>3. TRAP instruction.</a:t>
            </a:r>
            <a:endParaRPr lang="en-US" dirty="0"/>
          </a:p>
          <a:p>
            <a:pPr lvl="1">
              <a:defRPr/>
            </a:pPr>
            <a:r>
              <a:rPr lang="en-US" dirty="0"/>
              <a:t>used by program to transfer control to operating system</a:t>
            </a:r>
          </a:p>
          <a:p>
            <a:pPr lvl="1">
              <a:defRPr/>
            </a:pPr>
            <a:r>
              <a:rPr lang="en-US" dirty="0"/>
              <a:t>8-bit trap vector names one of the 256 service routines</a:t>
            </a:r>
          </a:p>
          <a:p>
            <a:pPr>
              <a:defRPr/>
            </a:pPr>
            <a:r>
              <a:rPr lang="en-US" i="1" dirty="0">
                <a:solidFill>
                  <a:srgbClr val="CE0000"/>
                </a:solidFill>
              </a:rPr>
              <a:t>4. A linkage back to the user program.</a:t>
            </a:r>
            <a:endParaRPr lang="en-US" dirty="0"/>
          </a:p>
          <a:p>
            <a:pPr lvl="1">
              <a:defRPr/>
            </a:pPr>
            <a:r>
              <a:rPr lang="en-US" dirty="0"/>
              <a:t>want execution to resume </a:t>
            </a:r>
            <a:r>
              <a:rPr lang="en-US" dirty="0" smtClean="0"/>
              <a:t>immediately </a:t>
            </a:r>
            <a:r>
              <a:rPr lang="en-US" dirty="0"/>
              <a:t>after the TRAP </a:t>
            </a:r>
            <a:r>
              <a:rPr lang="en-US" dirty="0" smtClean="0"/>
              <a:t>instruction</a:t>
            </a:r>
          </a:p>
          <a:p>
            <a:pPr lvl="1">
              <a:defRPr/>
            </a:pPr>
            <a:r>
              <a:rPr lang="en-US" dirty="0" smtClean="0"/>
              <a:t>R7 gets the return address, just like in JSR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LC-3 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a lot of words! What do they mean!</a:t>
            </a:r>
          </a:p>
          <a:p>
            <a:r>
              <a:rPr lang="en-US" dirty="0" smtClean="0"/>
              <a:t>Think of TRAP as just an indirect JSR with a choice of memory location from 0 through 255 (i.e. </a:t>
            </a:r>
            <a:r>
              <a:rPr lang="en-US" i="1" dirty="0" err="1" smtClean="0"/>
              <a:t>trapvect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All the TRAP instruction does:</a:t>
            </a:r>
          </a:p>
          <a:p>
            <a:pPr marL="457200" lvl="1" indent="0">
              <a:buNone/>
            </a:pPr>
            <a:r>
              <a:rPr lang="en-US" dirty="0" smtClean="0"/>
              <a:t>R7 = PC</a:t>
            </a:r>
          </a:p>
          <a:p>
            <a:pPr marL="457200" lvl="1" indent="0">
              <a:buNone/>
            </a:pPr>
            <a:r>
              <a:rPr lang="en-US" dirty="0" smtClean="0"/>
              <a:t>PC = 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trapvect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483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768</Words>
  <Application>Microsoft Macintosh PowerPoint</Application>
  <PresentationFormat>On-screen Show (4:3)</PresentationFormat>
  <Paragraphs>227</Paragraphs>
  <Slides>34</Slides>
  <Notes>5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TRAP Routines and Subroutines</vt:lpstr>
      <vt:lpstr>Outline</vt:lpstr>
      <vt:lpstr>Road Map</vt:lpstr>
      <vt:lpstr>Operating System Calls</vt:lpstr>
      <vt:lpstr>TRAP Instruction</vt:lpstr>
      <vt:lpstr>Why TRAP?</vt:lpstr>
      <vt:lpstr>System Call</vt:lpstr>
      <vt:lpstr>LC-3 TRAP Mechanism</vt:lpstr>
      <vt:lpstr>LC-3 Trap </vt:lpstr>
      <vt:lpstr>TRAP Instruction</vt:lpstr>
      <vt:lpstr>Executing a TRAP Instruction</vt:lpstr>
      <vt:lpstr>Common LC-3 Trap Numbers</vt:lpstr>
      <vt:lpstr>Question???</vt:lpstr>
      <vt:lpstr>Stopping the Clock</vt:lpstr>
      <vt:lpstr>Trap Service Routines</vt:lpstr>
      <vt:lpstr>HOW DO WE GET BACK?</vt:lpstr>
      <vt:lpstr>Compare &amp; Contrast</vt:lpstr>
      <vt:lpstr>Saving &amp; Restoring Registers</vt:lpstr>
      <vt:lpstr>Memory Map of the LC-3</vt:lpstr>
      <vt:lpstr>In the same vein...</vt:lpstr>
      <vt:lpstr>PowerPoint Presentation</vt:lpstr>
      <vt:lpstr>PowerPoint Presentation</vt:lpstr>
      <vt:lpstr>PowerPoint Presentation</vt:lpstr>
      <vt:lpstr>PowerPoint Presentation</vt:lpstr>
      <vt:lpstr>Call/Return Mechanism</vt:lpstr>
      <vt:lpstr>What does JSR do?</vt:lpstr>
      <vt:lpstr>What does JSR do?</vt:lpstr>
      <vt:lpstr>What does JSRR do?</vt:lpstr>
      <vt:lpstr>What does JSRR do?</vt:lpstr>
      <vt:lpstr>What does RET do?</vt:lpstr>
      <vt:lpstr>What does RET do?</vt:lpstr>
      <vt:lpstr>Assembly</vt:lpstr>
      <vt:lpstr>TRAP vs JSR(R)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43</cp:revision>
  <dcterms:created xsi:type="dcterms:W3CDTF">2004-07-11T12:37:23Z</dcterms:created>
  <dcterms:modified xsi:type="dcterms:W3CDTF">2018-10-01T20:22:22Z</dcterms:modified>
</cp:coreProperties>
</file>