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7"/>
  </p:notesMasterIdLst>
  <p:sldIdLst>
    <p:sldId id="256" r:id="rId2"/>
    <p:sldId id="257" r:id="rId3"/>
    <p:sldId id="301" r:id="rId4"/>
    <p:sldId id="302" r:id="rId5"/>
    <p:sldId id="303" r:id="rId6"/>
    <p:sldId id="258" r:id="rId7"/>
    <p:sldId id="259" r:id="rId8"/>
    <p:sldId id="260" r:id="rId9"/>
    <p:sldId id="389" r:id="rId10"/>
    <p:sldId id="261" r:id="rId11"/>
    <p:sldId id="390" r:id="rId12"/>
    <p:sldId id="304" r:id="rId13"/>
    <p:sldId id="305" r:id="rId14"/>
    <p:sldId id="306" r:id="rId15"/>
    <p:sldId id="346" r:id="rId16"/>
    <p:sldId id="307" r:id="rId17"/>
    <p:sldId id="391" r:id="rId18"/>
    <p:sldId id="308" r:id="rId19"/>
    <p:sldId id="309" r:id="rId20"/>
    <p:sldId id="310" r:id="rId21"/>
    <p:sldId id="311" r:id="rId22"/>
    <p:sldId id="312" r:id="rId23"/>
    <p:sldId id="392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94" r:id="rId32"/>
    <p:sldId id="323" r:id="rId33"/>
    <p:sldId id="322" r:id="rId34"/>
    <p:sldId id="398" r:id="rId35"/>
    <p:sldId id="347" r:id="rId36"/>
    <p:sldId id="324" r:id="rId37"/>
    <p:sldId id="325" r:id="rId38"/>
    <p:sldId id="326" r:id="rId39"/>
    <p:sldId id="327" r:id="rId40"/>
    <p:sldId id="393" r:id="rId41"/>
    <p:sldId id="356" r:id="rId42"/>
    <p:sldId id="358" r:id="rId43"/>
    <p:sldId id="357" r:id="rId44"/>
    <p:sldId id="355" r:id="rId45"/>
    <p:sldId id="354" r:id="rId46"/>
    <p:sldId id="353" r:id="rId47"/>
    <p:sldId id="352" r:id="rId48"/>
    <p:sldId id="329" r:id="rId49"/>
    <p:sldId id="371" r:id="rId50"/>
    <p:sldId id="372" r:id="rId51"/>
    <p:sldId id="373" r:id="rId52"/>
    <p:sldId id="374" r:id="rId53"/>
    <p:sldId id="375" r:id="rId54"/>
    <p:sldId id="376" r:id="rId55"/>
    <p:sldId id="377" r:id="rId56"/>
    <p:sldId id="378" r:id="rId57"/>
    <p:sldId id="379" r:id="rId58"/>
    <p:sldId id="381" r:id="rId59"/>
    <p:sldId id="383" r:id="rId60"/>
    <p:sldId id="384" r:id="rId61"/>
    <p:sldId id="385" r:id="rId62"/>
    <p:sldId id="387" r:id="rId63"/>
    <p:sldId id="388" r:id="rId64"/>
    <p:sldId id="386" r:id="rId65"/>
    <p:sldId id="395" r:id="rId66"/>
    <p:sldId id="287" r:id="rId67"/>
    <p:sldId id="280" r:id="rId68"/>
    <p:sldId id="285" r:id="rId69"/>
    <p:sldId id="286" r:id="rId70"/>
    <p:sldId id="281" r:id="rId71"/>
    <p:sldId id="359" r:id="rId72"/>
    <p:sldId id="360" r:id="rId73"/>
    <p:sldId id="361" r:id="rId74"/>
    <p:sldId id="362" r:id="rId75"/>
    <p:sldId id="363" r:id="rId76"/>
    <p:sldId id="364" r:id="rId77"/>
    <p:sldId id="396" r:id="rId78"/>
    <p:sldId id="397" r:id="rId79"/>
    <p:sldId id="365" r:id="rId80"/>
    <p:sldId id="366" r:id="rId81"/>
    <p:sldId id="367" r:id="rId82"/>
    <p:sldId id="368" r:id="rId83"/>
    <p:sldId id="369" r:id="rId84"/>
    <p:sldId id="370" r:id="rId85"/>
    <p:sldId id="282" r:id="rId86"/>
    <p:sldId id="289" r:id="rId87"/>
    <p:sldId id="290" r:id="rId88"/>
    <p:sldId id="271" r:id="rId89"/>
    <p:sldId id="297" r:id="rId90"/>
    <p:sldId id="294" r:id="rId91"/>
    <p:sldId id="272" r:id="rId92"/>
    <p:sldId id="299" r:id="rId93"/>
    <p:sldId id="300" r:id="rId94"/>
    <p:sldId id="298" r:id="rId95"/>
    <p:sldId id="295" r:id="rId96"/>
    <p:sldId id="293" r:id="rId97"/>
    <p:sldId id="276" r:id="rId98"/>
    <p:sldId id="292" r:id="rId99"/>
    <p:sldId id="291" r:id="rId100"/>
    <p:sldId id="273" r:id="rId101"/>
    <p:sldId id="296" r:id="rId102"/>
    <p:sldId id="274" r:id="rId103"/>
    <p:sldId id="277" r:id="rId104"/>
    <p:sldId id="278" r:id="rId105"/>
    <p:sldId id="279" r:id="rId10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D66FF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-132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8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94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printerSettings" Target="printerSettings/printerSettings1.bin"/><Relationship Id="rId109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0" Type="http://schemas.openxmlformats.org/officeDocument/2006/relationships/viewProps" Target="viewProps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11" Type="http://schemas.openxmlformats.org/officeDocument/2006/relationships/theme" Target="theme/theme1.xml"/><Relationship Id="rId11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60D32AA-83FA-B141-AC2A-B0280CCCF979}" type="datetimeFigureOut">
              <a:rPr lang="en-US"/>
              <a:pPr>
                <a:defRPr/>
              </a:pPr>
              <a:t>10/11/18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7D8C6FF-3486-3B4B-96AB-B757A076F0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069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22555A5-90A7-324E-AF68-7D45C1B950C6}" type="slidenum">
              <a:rPr lang="en-US" sz="1200"/>
              <a:pPr/>
              <a:t>13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B66DAE9-09D4-1440-91A1-2E325EDB430E}" type="slidenum">
              <a:rPr lang="en-US" sz="1200"/>
              <a:pPr eaLnBrk="1" hangingPunct="1"/>
              <a:t>35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239191-A31D-A14F-AC7A-FDCE1F393B70}" type="slidenum">
              <a:rPr lang="en-US" sz="1200"/>
              <a:pPr eaLnBrk="1" hangingPunct="1"/>
              <a:t>39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69849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730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4309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4309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9261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26226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1005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316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3505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9410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7041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311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40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Text Box 7"/>
          <p:cNvSpPr txBox="1">
            <a:spLocks noChangeArrowheads="1"/>
          </p:cNvSpPr>
          <p:nvPr userDrawn="1"/>
        </p:nvSpPr>
        <p:spPr bwMode="auto">
          <a:xfrm>
            <a:off x="0" y="0"/>
            <a:ext cx="1009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b="1">
                <a:ea typeface="+mn-ea"/>
                <a:cs typeface="+mn-cs"/>
              </a:rPr>
              <a:t>CS2110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The Stack and Interrupts</a:t>
            </a:r>
          </a:p>
        </p:txBody>
      </p:sp>
      <p:sp>
        <p:nvSpPr>
          <p:cNvPr id="3074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Chapter 10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Basic Ideas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Stack is located in some designated area of memory</a:t>
            </a:r>
          </a:p>
          <a:p>
            <a:pPr eaLnBrk="1" hangingPunct="1"/>
            <a:r>
              <a:rPr lang="en-US" dirty="0">
                <a:latin typeface="Arial" charset="0"/>
              </a:rPr>
              <a:t>We need to store the address of the top of the stack somewhere. Suggestions?</a:t>
            </a:r>
          </a:p>
          <a:p>
            <a:pPr eaLnBrk="1" hangingPunct="1"/>
            <a:r>
              <a:rPr lang="en-US" dirty="0">
                <a:latin typeface="Arial" charset="0"/>
              </a:rPr>
              <a:t>The stack could "grow" in either direction (up or down)</a:t>
            </a:r>
          </a:p>
          <a:p>
            <a:pPr eaLnBrk="1" hangingPunct="1"/>
            <a:r>
              <a:rPr lang="en-US" dirty="0">
                <a:latin typeface="Arial" charset="0"/>
              </a:rPr>
              <a:t>Bounds checking might not be a bad idea!</a:t>
            </a:r>
          </a:p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Loading Int Svc Routine</a:t>
            </a:r>
          </a:p>
        </p:txBody>
      </p:sp>
      <p:sp>
        <p:nvSpPr>
          <p:cNvPr id="1013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Interrupt Vector Table</a:t>
            </a:r>
          </a:p>
          <a:p>
            <a:pPr lvl="1" eaLnBrk="1" hangingPunct="1"/>
            <a:r>
              <a:rPr lang="en-US">
                <a:latin typeface="Arial" charset="0"/>
              </a:rPr>
              <a:t>From: x0100  To: x01FF</a:t>
            </a:r>
          </a:p>
        </p:txBody>
      </p:sp>
      <p:sp>
        <p:nvSpPr>
          <p:cNvPr id="101379" name="TextBox 1"/>
          <p:cNvSpPr txBox="1">
            <a:spLocks noChangeArrowheads="1"/>
          </p:cNvSpPr>
          <p:nvPr/>
        </p:nvSpPr>
        <p:spPr bwMode="auto">
          <a:xfrm>
            <a:off x="7391400" y="1676400"/>
            <a:ext cx="1143000" cy="4800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Trap</a:t>
            </a:r>
          </a:p>
          <a:p>
            <a:pPr eaLnBrk="1" hangingPunct="1"/>
            <a:r>
              <a:rPr lang="en-US" sz="1800"/>
              <a:t>Vector</a:t>
            </a:r>
          </a:p>
          <a:p>
            <a:pPr eaLnBrk="1" hangingPunct="1"/>
            <a:r>
              <a:rPr lang="en-US" sz="1800"/>
              <a:t>Table</a:t>
            </a:r>
          </a:p>
          <a:p>
            <a:pPr eaLnBrk="1" hangingPunct="1"/>
            <a:endParaRPr lang="en-US" sz="1800"/>
          </a:p>
          <a:p>
            <a:pPr eaLnBrk="1" hangingPunct="1"/>
            <a:r>
              <a:rPr lang="en-US" sz="1800"/>
              <a:t>Interrupt</a:t>
            </a:r>
          </a:p>
          <a:p>
            <a:pPr eaLnBrk="1" hangingPunct="1"/>
            <a:r>
              <a:rPr lang="en-US" sz="1800"/>
              <a:t>Vector</a:t>
            </a:r>
          </a:p>
          <a:p>
            <a:pPr eaLnBrk="1" hangingPunct="1"/>
            <a:r>
              <a:rPr lang="en-US" sz="1800"/>
              <a:t>Table</a:t>
            </a:r>
          </a:p>
          <a:p>
            <a:pPr eaLnBrk="1" hangingPunct="1"/>
            <a:endParaRPr lang="en-US" sz="1800"/>
          </a:p>
          <a:p>
            <a:pPr eaLnBrk="1" hangingPunct="1"/>
            <a:endParaRPr lang="en-US" sz="1800"/>
          </a:p>
          <a:p>
            <a:pPr eaLnBrk="1" hangingPunct="1"/>
            <a:endParaRPr lang="en-US" sz="1800"/>
          </a:p>
          <a:p>
            <a:pPr eaLnBrk="1" hangingPunct="1"/>
            <a:endParaRPr lang="en-US" sz="1800"/>
          </a:p>
          <a:p>
            <a:pPr eaLnBrk="1" hangingPunct="1"/>
            <a:endParaRPr lang="en-US" sz="1800"/>
          </a:p>
          <a:p>
            <a:pPr eaLnBrk="1" hangingPunct="1"/>
            <a:endParaRPr lang="en-US" sz="1800"/>
          </a:p>
          <a:p>
            <a:pPr eaLnBrk="1" hangingPunct="1"/>
            <a:endParaRPr lang="en-US" sz="1800"/>
          </a:p>
          <a:p>
            <a:pPr eaLnBrk="1" hangingPunct="1"/>
            <a:endParaRPr lang="en-US" sz="1800"/>
          </a:p>
          <a:p>
            <a:pPr eaLnBrk="1" hangingPunct="1"/>
            <a:endParaRPr lang="en-US" sz="1800"/>
          </a:p>
          <a:p>
            <a:pPr eaLnBrk="1" hangingPunct="1"/>
            <a:endParaRPr lang="en-US" sz="1800"/>
          </a:p>
        </p:txBody>
      </p:sp>
      <p:cxnSp>
        <p:nvCxnSpPr>
          <p:cNvPr id="4" name="Straight Connector 3"/>
          <p:cNvCxnSpPr/>
          <p:nvPr/>
        </p:nvCxnSpPr>
        <p:spPr>
          <a:xfrm>
            <a:off x="7391400" y="2590800"/>
            <a:ext cx="1143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381" name="Group 5"/>
          <p:cNvGrpSpPr>
            <a:grpSpLocks/>
          </p:cNvGrpSpPr>
          <p:nvPr/>
        </p:nvGrpSpPr>
        <p:grpSpPr bwMode="auto">
          <a:xfrm>
            <a:off x="1447800" y="3287713"/>
            <a:ext cx="4857750" cy="1544637"/>
            <a:chOff x="1447800" y="3288268"/>
            <a:chExt cx="4857750" cy="1544082"/>
          </a:xfrm>
        </p:grpSpPr>
        <p:grpSp>
          <p:nvGrpSpPr>
            <p:cNvPr id="101385" name="Group 4"/>
            <p:cNvGrpSpPr>
              <a:grpSpLocks/>
            </p:cNvGrpSpPr>
            <p:nvPr/>
          </p:nvGrpSpPr>
          <p:grpSpPr bwMode="auto">
            <a:xfrm>
              <a:off x="1905000" y="3657600"/>
              <a:ext cx="4114800" cy="381000"/>
              <a:chOff x="2448" y="2112"/>
              <a:chExt cx="2592" cy="240"/>
            </a:xfrm>
          </p:grpSpPr>
          <p:sp>
            <p:nvSpPr>
              <p:cNvPr id="101396" name="Rectangle 5"/>
              <p:cNvSpPr>
                <a:spLocks noChangeArrowheads="1"/>
              </p:cNvSpPr>
              <p:nvPr/>
            </p:nvSpPr>
            <p:spPr bwMode="auto">
              <a:xfrm>
                <a:off x="2592" y="2112"/>
                <a:ext cx="2448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01397" name="Rectangle 6"/>
              <p:cNvSpPr>
                <a:spLocks noChangeArrowheads="1"/>
              </p:cNvSpPr>
              <p:nvPr/>
            </p:nvSpPr>
            <p:spPr bwMode="auto">
              <a:xfrm>
                <a:off x="2448" y="2112"/>
                <a:ext cx="144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101386" name="Rectangle 7"/>
            <p:cNvSpPr>
              <a:spLocks noChangeArrowheads="1"/>
            </p:cNvSpPr>
            <p:nvPr/>
          </p:nvSpPr>
          <p:spPr bwMode="auto">
            <a:xfrm>
              <a:off x="5334000" y="3657600"/>
              <a:ext cx="228600" cy="3810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01387" name="Rectangle 8"/>
            <p:cNvSpPr>
              <a:spLocks noChangeArrowheads="1"/>
            </p:cNvSpPr>
            <p:nvPr/>
          </p:nvSpPr>
          <p:spPr bwMode="auto">
            <a:xfrm>
              <a:off x="5562600" y="3657600"/>
              <a:ext cx="2286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01388" name="Rectangle 9"/>
            <p:cNvSpPr>
              <a:spLocks noChangeArrowheads="1"/>
            </p:cNvSpPr>
            <p:nvPr/>
          </p:nvSpPr>
          <p:spPr bwMode="auto">
            <a:xfrm>
              <a:off x="5791200" y="3657600"/>
              <a:ext cx="228600" cy="3810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01389" name="Rectangle 10"/>
            <p:cNvSpPr>
              <a:spLocks noChangeArrowheads="1"/>
            </p:cNvSpPr>
            <p:nvPr/>
          </p:nvSpPr>
          <p:spPr bwMode="auto">
            <a:xfrm>
              <a:off x="3657600" y="3657600"/>
              <a:ext cx="228600" cy="3810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01390" name="Rectangle 11"/>
            <p:cNvSpPr>
              <a:spLocks noChangeArrowheads="1"/>
            </p:cNvSpPr>
            <p:nvPr/>
          </p:nvSpPr>
          <p:spPr bwMode="auto">
            <a:xfrm>
              <a:off x="3886200" y="3657600"/>
              <a:ext cx="228600" cy="3810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01391" name="Rectangle 12"/>
            <p:cNvSpPr>
              <a:spLocks noChangeArrowheads="1"/>
            </p:cNvSpPr>
            <p:nvPr/>
          </p:nvSpPr>
          <p:spPr bwMode="auto">
            <a:xfrm>
              <a:off x="4114800" y="3657600"/>
              <a:ext cx="228600" cy="3810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01392" name="Text Box 13"/>
            <p:cNvSpPr txBox="1">
              <a:spLocks noChangeArrowheads="1"/>
            </p:cNvSpPr>
            <p:nvPr/>
          </p:nvSpPr>
          <p:spPr bwMode="auto">
            <a:xfrm>
              <a:off x="1447800" y="4327525"/>
              <a:ext cx="1276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1"/>
                <a:t>Privileged</a:t>
              </a:r>
            </a:p>
          </p:txBody>
        </p:sp>
        <p:sp>
          <p:nvSpPr>
            <p:cNvPr id="101393" name="Text Box 14"/>
            <p:cNvSpPr txBox="1">
              <a:spLocks noChangeArrowheads="1"/>
            </p:cNvSpPr>
            <p:nvPr/>
          </p:nvSpPr>
          <p:spPr bwMode="auto">
            <a:xfrm>
              <a:off x="3505200" y="4327525"/>
              <a:ext cx="9842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1"/>
                <a:t>Priority</a:t>
              </a:r>
            </a:p>
          </p:txBody>
        </p:sp>
        <p:sp>
          <p:nvSpPr>
            <p:cNvPr id="101394" name="Text Box 15"/>
            <p:cNvSpPr txBox="1">
              <a:spLocks noChangeArrowheads="1"/>
            </p:cNvSpPr>
            <p:nvPr/>
          </p:nvSpPr>
          <p:spPr bwMode="auto">
            <a:xfrm>
              <a:off x="5054600" y="4191000"/>
              <a:ext cx="12509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 b="1"/>
                <a:t>Condition</a:t>
              </a:r>
            </a:p>
            <a:p>
              <a:pPr algn="ctr" eaLnBrk="1" hangingPunct="1"/>
              <a:r>
                <a:rPr lang="en-US" sz="1800" b="1"/>
                <a:t>Codes</a:t>
              </a:r>
            </a:p>
          </p:txBody>
        </p:sp>
        <p:sp>
          <p:nvSpPr>
            <p:cNvPr id="101395" name="TextBox 4"/>
            <p:cNvSpPr txBox="1">
              <a:spLocks noChangeArrowheads="1"/>
            </p:cNvSpPr>
            <p:nvPr/>
          </p:nvSpPr>
          <p:spPr bwMode="auto">
            <a:xfrm>
              <a:off x="1752600" y="3288268"/>
              <a:ext cx="43524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15                        10 9 8                  2 1  0</a:t>
              </a:r>
            </a:p>
          </p:txBody>
        </p:sp>
      </p:grpSp>
      <p:sp>
        <p:nvSpPr>
          <p:cNvPr id="101382" name="Rectangle 19"/>
          <p:cNvSpPr>
            <a:spLocks noChangeArrowheads="1"/>
          </p:cNvSpPr>
          <p:nvPr/>
        </p:nvSpPr>
        <p:spPr bwMode="auto">
          <a:xfrm>
            <a:off x="1905000" y="5073650"/>
            <a:ext cx="411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1383" name="Text Box 21"/>
          <p:cNvSpPr txBox="1">
            <a:spLocks noChangeArrowheads="1"/>
          </p:cNvSpPr>
          <p:nvPr/>
        </p:nvSpPr>
        <p:spPr bwMode="auto">
          <a:xfrm>
            <a:off x="3321050" y="5759450"/>
            <a:ext cx="1187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/>
              <a:t>Program </a:t>
            </a:r>
          </a:p>
          <a:p>
            <a:pPr algn="ctr" eaLnBrk="1" hangingPunct="1"/>
            <a:r>
              <a:rPr lang="en-US" sz="1800" b="1"/>
              <a:t>Counter</a:t>
            </a:r>
          </a:p>
        </p:txBody>
      </p:sp>
      <p:sp>
        <p:nvSpPr>
          <p:cNvPr id="7" name="Rectangle 6"/>
          <p:cNvSpPr/>
          <p:nvPr/>
        </p:nvSpPr>
        <p:spPr>
          <a:xfrm>
            <a:off x="1295400" y="3124200"/>
            <a:ext cx="5486400" cy="33528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FSM Modification</a:t>
            </a:r>
          </a:p>
        </p:txBody>
      </p:sp>
      <p:sp>
        <p:nvSpPr>
          <p:cNvPr id="102402" name="Oval 3"/>
          <p:cNvSpPr>
            <a:spLocks noChangeArrowheads="1"/>
          </p:cNvSpPr>
          <p:nvPr/>
        </p:nvSpPr>
        <p:spPr bwMode="auto">
          <a:xfrm>
            <a:off x="5638800" y="2314575"/>
            <a:ext cx="600075" cy="600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2403" name="Oval 4"/>
          <p:cNvSpPr>
            <a:spLocks noChangeArrowheads="1"/>
          </p:cNvSpPr>
          <p:nvPr/>
        </p:nvSpPr>
        <p:spPr bwMode="auto">
          <a:xfrm>
            <a:off x="5643563" y="3109913"/>
            <a:ext cx="600075" cy="600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2404" name="Oval 5"/>
          <p:cNvSpPr>
            <a:spLocks noChangeArrowheads="1"/>
          </p:cNvSpPr>
          <p:nvPr/>
        </p:nvSpPr>
        <p:spPr bwMode="auto">
          <a:xfrm>
            <a:off x="5643563" y="3905250"/>
            <a:ext cx="600075" cy="600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2405" name="Oval 6"/>
          <p:cNvSpPr>
            <a:spLocks noChangeArrowheads="1"/>
          </p:cNvSpPr>
          <p:nvPr/>
        </p:nvSpPr>
        <p:spPr bwMode="auto">
          <a:xfrm>
            <a:off x="5638800" y="4962525"/>
            <a:ext cx="600075" cy="600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2406" name="Oval 7"/>
          <p:cNvSpPr>
            <a:spLocks noChangeArrowheads="1"/>
          </p:cNvSpPr>
          <p:nvPr/>
        </p:nvSpPr>
        <p:spPr bwMode="auto">
          <a:xfrm>
            <a:off x="4814888" y="4962525"/>
            <a:ext cx="600075" cy="600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2407" name="Oval 8"/>
          <p:cNvSpPr>
            <a:spLocks noChangeArrowheads="1"/>
          </p:cNvSpPr>
          <p:nvPr/>
        </p:nvSpPr>
        <p:spPr bwMode="auto">
          <a:xfrm>
            <a:off x="4014788" y="4962525"/>
            <a:ext cx="600075" cy="600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2408" name="Oval 9"/>
          <p:cNvSpPr>
            <a:spLocks noChangeArrowheads="1"/>
          </p:cNvSpPr>
          <p:nvPr/>
        </p:nvSpPr>
        <p:spPr bwMode="auto">
          <a:xfrm>
            <a:off x="7296150" y="4962525"/>
            <a:ext cx="600075" cy="600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2409" name="Oval 10"/>
          <p:cNvSpPr>
            <a:spLocks noChangeArrowheads="1"/>
          </p:cNvSpPr>
          <p:nvPr/>
        </p:nvSpPr>
        <p:spPr bwMode="auto">
          <a:xfrm>
            <a:off x="6496050" y="4962525"/>
            <a:ext cx="600075" cy="600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cxnSp>
        <p:nvCxnSpPr>
          <p:cNvPr id="102410" name="AutoShape 11"/>
          <p:cNvCxnSpPr>
            <a:cxnSpLocks noChangeShapeType="1"/>
            <a:stCxn id="102404" idx="4"/>
            <a:endCxn id="102407" idx="0"/>
          </p:cNvCxnSpPr>
          <p:nvPr/>
        </p:nvCxnSpPr>
        <p:spPr bwMode="auto">
          <a:xfrm flipH="1">
            <a:off x="4314825" y="4505325"/>
            <a:ext cx="1628775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11" name="AutoShape 12"/>
          <p:cNvCxnSpPr>
            <a:cxnSpLocks noChangeShapeType="1"/>
            <a:stCxn id="102404" idx="4"/>
            <a:endCxn id="102406" idx="0"/>
          </p:cNvCxnSpPr>
          <p:nvPr/>
        </p:nvCxnSpPr>
        <p:spPr bwMode="auto">
          <a:xfrm flipH="1">
            <a:off x="5114925" y="4505325"/>
            <a:ext cx="828675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12" name="AutoShape 13"/>
          <p:cNvCxnSpPr>
            <a:cxnSpLocks noChangeShapeType="1"/>
            <a:stCxn id="102404" idx="4"/>
            <a:endCxn id="102405" idx="0"/>
          </p:cNvCxnSpPr>
          <p:nvPr/>
        </p:nvCxnSpPr>
        <p:spPr bwMode="auto">
          <a:xfrm flipH="1">
            <a:off x="5938838" y="4505325"/>
            <a:ext cx="4762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13" name="AutoShape 14"/>
          <p:cNvCxnSpPr>
            <a:cxnSpLocks noChangeShapeType="1"/>
            <a:stCxn id="102404" idx="4"/>
            <a:endCxn id="102409" idx="0"/>
          </p:cNvCxnSpPr>
          <p:nvPr/>
        </p:nvCxnSpPr>
        <p:spPr bwMode="auto">
          <a:xfrm>
            <a:off x="5943600" y="4505325"/>
            <a:ext cx="852488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14" name="AutoShape 15"/>
          <p:cNvCxnSpPr>
            <a:cxnSpLocks noChangeShapeType="1"/>
            <a:stCxn id="102404" idx="4"/>
            <a:endCxn id="102408" idx="0"/>
          </p:cNvCxnSpPr>
          <p:nvPr/>
        </p:nvCxnSpPr>
        <p:spPr bwMode="auto">
          <a:xfrm>
            <a:off x="5943600" y="4505325"/>
            <a:ext cx="1652588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15" name="Oval 16"/>
          <p:cNvSpPr>
            <a:spLocks noChangeArrowheads="1"/>
          </p:cNvSpPr>
          <p:nvPr/>
        </p:nvSpPr>
        <p:spPr bwMode="auto">
          <a:xfrm>
            <a:off x="5638800" y="5900738"/>
            <a:ext cx="600075" cy="600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2416" name="Oval 17"/>
          <p:cNvSpPr>
            <a:spLocks noChangeArrowheads="1"/>
          </p:cNvSpPr>
          <p:nvPr/>
        </p:nvSpPr>
        <p:spPr bwMode="auto">
          <a:xfrm>
            <a:off x="4814888" y="5900738"/>
            <a:ext cx="600075" cy="600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2417" name="Oval 18"/>
          <p:cNvSpPr>
            <a:spLocks noChangeArrowheads="1"/>
          </p:cNvSpPr>
          <p:nvPr/>
        </p:nvSpPr>
        <p:spPr bwMode="auto">
          <a:xfrm>
            <a:off x="4014788" y="5900738"/>
            <a:ext cx="600075" cy="600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2418" name="Oval 19"/>
          <p:cNvSpPr>
            <a:spLocks noChangeArrowheads="1"/>
          </p:cNvSpPr>
          <p:nvPr/>
        </p:nvSpPr>
        <p:spPr bwMode="auto">
          <a:xfrm>
            <a:off x="7296150" y="5900738"/>
            <a:ext cx="600075" cy="600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2419" name="Oval 20"/>
          <p:cNvSpPr>
            <a:spLocks noChangeArrowheads="1"/>
          </p:cNvSpPr>
          <p:nvPr/>
        </p:nvSpPr>
        <p:spPr bwMode="auto">
          <a:xfrm>
            <a:off x="6496050" y="5900738"/>
            <a:ext cx="600075" cy="600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cxnSp>
        <p:nvCxnSpPr>
          <p:cNvPr id="102420" name="AutoShape 21"/>
          <p:cNvCxnSpPr>
            <a:cxnSpLocks noChangeShapeType="1"/>
            <a:stCxn id="102407" idx="4"/>
            <a:endCxn id="102417" idx="0"/>
          </p:cNvCxnSpPr>
          <p:nvPr/>
        </p:nvCxnSpPr>
        <p:spPr bwMode="auto">
          <a:xfrm>
            <a:off x="4314825" y="5562600"/>
            <a:ext cx="0" cy="338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21" name="AutoShape 22"/>
          <p:cNvCxnSpPr>
            <a:cxnSpLocks noChangeShapeType="1"/>
            <a:stCxn id="102406" idx="4"/>
            <a:endCxn id="102416" idx="0"/>
          </p:cNvCxnSpPr>
          <p:nvPr/>
        </p:nvCxnSpPr>
        <p:spPr bwMode="auto">
          <a:xfrm>
            <a:off x="5114925" y="5562600"/>
            <a:ext cx="0" cy="338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22" name="AutoShape 23"/>
          <p:cNvCxnSpPr>
            <a:cxnSpLocks noChangeShapeType="1"/>
            <a:stCxn id="102405" idx="4"/>
            <a:endCxn id="102415" idx="0"/>
          </p:cNvCxnSpPr>
          <p:nvPr/>
        </p:nvCxnSpPr>
        <p:spPr bwMode="auto">
          <a:xfrm>
            <a:off x="5938838" y="5562600"/>
            <a:ext cx="0" cy="338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23" name="AutoShape 24"/>
          <p:cNvCxnSpPr>
            <a:cxnSpLocks noChangeShapeType="1"/>
            <a:stCxn id="102409" idx="4"/>
            <a:endCxn id="102419" idx="0"/>
          </p:cNvCxnSpPr>
          <p:nvPr/>
        </p:nvCxnSpPr>
        <p:spPr bwMode="auto">
          <a:xfrm>
            <a:off x="6796088" y="5562600"/>
            <a:ext cx="0" cy="338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24" name="AutoShape 25"/>
          <p:cNvCxnSpPr>
            <a:cxnSpLocks noChangeShapeType="1"/>
            <a:stCxn id="102408" idx="4"/>
            <a:endCxn id="102418" idx="0"/>
          </p:cNvCxnSpPr>
          <p:nvPr/>
        </p:nvCxnSpPr>
        <p:spPr bwMode="auto">
          <a:xfrm>
            <a:off x="7596188" y="5562600"/>
            <a:ext cx="0" cy="338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25" name="AutoShape 26"/>
          <p:cNvCxnSpPr>
            <a:cxnSpLocks noChangeShapeType="1"/>
            <a:stCxn id="102403" idx="4"/>
            <a:endCxn id="102404" idx="0"/>
          </p:cNvCxnSpPr>
          <p:nvPr/>
        </p:nvCxnSpPr>
        <p:spPr bwMode="auto">
          <a:xfrm>
            <a:off x="5943600" y="3709988"/>
            <a:ext cx="0" cy="195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26" name="AutoShape 27"/>
          <p:cNvCxnSpPr>
            <a:cxnSpLocks noChangeShapeType="1"/>
            <a:stCxn id="102402" idx="4"/>
            <a:endCxn id="102403" idx="0"/>
          </p:cNvCxnSpPr>
          <p:nvPr/>
        </p:nvCxnSpPr>
        <p:spPr bwMode="auto">
          <a:xfrm>
            <a:off x="5938838" y="2914650"/>
            <a:ext cx="4762" cy="195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27" name="Line 28"/>
          <p:cNvSpPr>
            <a:spLocks noChangeShapeType="1"/>
          </p:cNvSpPr>
          <p:nvPr/>
        </p:nvSpPr>
        <p:spPr bwMode="auto">
          <a:xfrm>
            <a:off x="1981200" y="6657975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28" name="Line 29"/>
          <p:cNvSpPr>
            <a:spLocks noChangeShapeType="1"/>
          </p:cNvSpPr>
          <p:nvPr/>
        </p:nvSpPr>
        <p:spPr bwMode="auto">
          <a:xfrm>
            <a:off x="4314825" y="65008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29" name="Line 30"/>
          <p:cNvSpPr>
            <a:spLocks noChangeShapeType="1"/>
          </p:cNvSpPr>
          <p:nvPr/>
        </p:nvSpPr>
        <p:spPr bwMode="auto">
          <a:xfrm>
            <a:off x="5114925" y="65008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30" name="Line 31"/>
          <p:cNvSpPr>
            <a:spLocks noChangeShapeType="1"/>
          </p:cNvSpPr>
          <p:nvPr/>
        </p:nvSpPr>
        <p:spPr bwMode="auto">
          <a:xfrm>
            <a:off x="5943600" y="65008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31" name="Line 32"/>
          <p:cNvSpPr>
            <a:spLocks noChangeShapeType="1"/>
          </p:cNvSpPr>
          <p:nvPr/>
        </p:nvSpPr>
        <p:spPr bwMode="auto">
          <a:xfrm>
            <a:off x="6796088" y="65008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32" name="Line 33"/>
          <p:cNvSpPr>
            <a:spLocks noChangeShapeType="1"/>
          </p:cNvSpPr>
          <p:nvPr/>
        </p:nvSpPr>
        <p:spPr bwMode="auto">
          <a:xfrm>
            <a:off x="7596188" y="65008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33" name="Line 34"/>
          <p:cNvSpPr>
            <a:spLocks noChangeShapeType="1"/>
          </p:cNvSpPr>
          <p:nvPr/>
        </p:nvSpPr>
        <p:spPr bwMode="auto">
          <a:xfrm flipV="1">
            <a:off x="8610600" y="2600325"/>
            <a:ext cx="0" cy="405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34" name="Line 35"/>
          <p:cNvSpPr>
            <a:spLocks noChangeShapeType="1"/>
          </p:cNvSpPr>
          <p:nvPr/>
        </p:nvSpPr>
        <p:spPr bwMode="auto">
          <a:xfrm flipH="1">
            <a:off x="6238875" y="2600325"/>
            <a:ext cx="2371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435" name="Group 7"/>
          <p:cNvGrpSpPr>
            <a:grpSpLocks/>
          </p:cNvGrpSpPr>
          <p:nvPr/>
        </p:nvGrpSpPr>
        <p:grpSpPr bwMode="auto">
          <a:xfrm>
            <a:off x="8053388" y="4021138"/>
            <a:ext cx="557212" cy="368300"/>
            <a:chOff x="2186637" y="3429000"/>
            <a:chExt cx="556563" cy="369332"/>
          </a:xfrm>
        </p:grpSpPr>
        <p:sp>
          <p:nvSpPr>
            <p:cNvPr id="102445" name="TextBox 1"/>
            <p:cNvSpPr txBox="1">
              <a:spLocks noChangeArrowheads="1"/>
            </p:cNvSpPr>
            <p:nvPr/>
          </p:nvSpPr>
          <p:spPr bwMode="auto">
            <a:xfrm>
              <a:off x="2186637" y="3429000"/>
              <a:ext cx="5565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INT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2286533" y="3505414"/>
              <a:ext cx="2774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436" name="TextBox 46"/>
          <p:cNvSpPr txBox="1">
            <a:spLocks noChangeArrowheads="1"/>
          </p:cNvSpPr>
          <p:nvPr/>
        </p:nvSpPr>
        <p:spPr bwMode="auto">
          <a:xfrm>
            <a:off x="3124200" y="6286500"/>
            <a:ext cx="5572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INT</a:t>
            </a:r>
          </a:p>
        </p:txBody>
      </p:sp>
      <p:sp>
        <p:nvSpPr>
          <p:cNvPr id="102437" name="Oval 8"/>
          <p:cNvSpPr>
            <a:spLocks noChangeArrowheads="1"/>
          </p:cNvSpPr>
          <p:nvPr/>
        </p:nvSpPr>
        <p:spPr bwMode="auto">
          <a:xfrm>
            <a:off x="1219200" y="4886325"/>
            <a:ext cx="1514475" cy="15144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USP←R6</a:t>
            </a:r>
          </a:p>
          <a:p>
            <a:pPr algn="ctr" eaLnBrk="1" hangingPunct="1"/>
            <a:r>
              <a:rPr lang="en-US"/>
              <a:t>R6←SSP</a:t>
            </a:r>
          </a:p>
          <a:p>
            <a:pPr algn="ctr" eaLnBrk="1" hangingPunct="1"/>
            <a:r>
              <a:rPr lang="en-US"/>
              <a:t>ACK</a:t>
            </a:r>
          </a:p>
        </p:txBody>
      </p:sp>
      <p:sp>
        <p:nvSpPr>
          <p:cNvPr id="102438" name="Oval 8"/>
          <p:cNvSpPr>
            <a:spLocks noChangeArrowheads="1"/>
          </p:cNvSpPr>
          <p:nvPr/>
        </p:nvSpPr>
        <p:spPr bwMode="auto">
          <a:xfrm>
            <a:off x="1219200" y="3095625"/>
            <a:ext cx="1514475" cy="15144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/>
              <a:t>Save PC</a:t>
            </a:r>
          </a:p>
        </p:txBody>
      </p:sp>
      <p:sp>
        <p:nvSpPr>
          <p:cNvPr id="102439" name="Oval 8"/>
          <p:cNvSpPr>
            <a:spLocks noChangeArrowheads="1"/>
          </p:cNvSpPr>
          <p:nvPr/>
        </p:nvSpPr>
        <p:spPr bwMode="auto">
          <a:xfrm>
            <a:off x="1219200" y="1304925"/>
            <a:ext cx="1514475" cy="15144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/>
              <a:t>Save PSR</a:t>
            </a:r>
          </a:p>
        </p:txBody>
      </p:sp>
      <p:cxnSp>
        <p:nvCxnSpPr>
          <p:cNvPr id="10" name="Straight Connector 9"/>
          <p:cNvCxnSpPr>
            <a:stCxn id="102427" idx="0"/>
            <a:endCxn id="102437" idx="4"/>
          </p:cNvCxnSpPr>
          <p:nvPr/>
        </p:nvCxnSpPr>
        <p:spPr>
          <a:xfrm flipH="1" flipV="1">
            <a:off x="1976438" y="6400800"/>
            <a:ext cx="4762" cy="257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2438" idx="4"/>
            <a:endCxn id="102437" idx="0"/>
          </p:cNvCxnSpPr>
          <p:nvPr/>
        </p:nvCxnSpPr>
        <p:spPr>
          <a:xfrm>
            <a:off x="1976438" y="4610100"/>
            <a:ext cx="0" cy="276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2439" idx="4"/>
            <a:endCxn id="102438" idx="0"/>
          </p:cNvCxnSpPr>
          <p:nvPr/>
        </p:nvCxnSpPr>
        <p:spPr>
          <a:xfrm>
            <a:off x="1976438" y="2819400"/>
            <a:ext cx="0" cy="276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02439" idx="6"/>
            <a:endCxn id="102402" idx="0"/>
          </p:cNvCxnSpPr>
          <p:nvPr/>
        </p:nvCxnSpPr>
        <p:spPr>
          <a:xfrm>
            <a:off x="2733675" y="2062163"/>
            <a:ext cx="3205163" cy="25241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44" name="Oval 8"/>
          <p:cNvSpPr>
            <a:spLocks noChangeArrowheads="1"/>
          </p:cNvSpPr>
          <p:nvPr/>
        </p:nvSpPr>
        <p:spPr bwMode="auto">
          <a:xfrm>
            <a:off x="3557588" y="1304925"/>
            <a:ext cx="1514475" cy="15144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/>
              <a:t>PSW←IVT</a:t>
            </a:r>
            <a:r>
              <a:rPr lang="en-US" baseline="-25000"/>
              <a:t>0</a:t>
            </a:r>
          </a:p>
          <a:p>
            <a:pPr eaLnBrk="1" hangingPunct="1"/>
            <a:r>
              <a:rPr lang="en-US"/>
              <a:t>PC←IVT</a:t>
            </a:r>
            <a:r>
              <a:rPr lang="en-US" baseline="-25000"/>
              <a:t>1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Servicing the Interrupt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Return from Interrupt</a:t>
            </a:r>
          </a:p>
        </p:txBody>
      </p:sp>
      <p:sp>
        <p:nvSpPr>
          <p:cNvPr id="104450" name="Rectangle 3"/>
          <p:cNvSpPr>
            <a:spLocks noChangeArrowheads="1"/>
          </p:cNvSpPr>
          <p:nvPr/>
        </p:nvSpPr>
        <p:spPr bwMode="auto">
          <a:xfrm>
            <a:off x="2057400" y="2286000"/>
            <a:ext cx="685800" cy="3505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4451" name="Rectangle 4"/>
          <p:cNvSpPr>
            <a:spLocks noChangeArrowheads="1"/>
          </p:cNvSpPr>
          <p:nvPr/>
        </p:nvSpPr>
        <p:spPr bwMode="auto">
          <a:xfrm>
            <a:off x="5943600" y="2286000"/>
            <a:ext cx="685800" cy="3505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4452" name="Rectangle 5"/>
          <p:cNvSpPr>
            <a:spLocks noChangeArrowheads="1"/>
          </p:cNvSpPr>
          <p:nvPr/>
        </p:nvSpPr>
        <p:spPr bwMode="auto">
          <a:xfrm>
            <a:off x="3962400" y="38100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b="1"/>
              <a:t>R6</a:t>
            </a:r>
          </a:p>
        </p:txBody>
      </p:sp>
      <p:sp>
        <p:nvSpPr>
          <p:cNvPr id="104453" name="Text Box 6"/>
          <p:cNvSpPr txBox="1">
            <a:spLocks noChangeArrowheads="1"/>
          </p:cNvSpPr>
          <p:nvPr/>
        </p:nvSpPr>
        <p:spPr bwMode="auto">
          <a:xfrm>
            <a:off x="1778000" y="1485900"/>
            <a:ext cx="1377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/>
              <a:t>Supervisor</a:t>
            </a:r>
          </a:p>
          <a:p>
            <a:pPr algn="ctr" eaLnBrk="1" hangingPunct="1"/>
            <a:r>
              <a:rPr lang="en-US" sz="1800" b="1"/>
              <a:t>Stack</a:t>
            </a:r>
          </a:p>
        </p:txBody>
      </p:sp>
      <p:sp>
        <p:nvSpPr>
          <p:cNvPr id="104454" name="Text Box 7"/>
          <p:cNvSpPr txBox="1">
            <a:spLocks noChangeArrowheads="1"/>
          </p:cNvSpPr>
          <p:nvPr/>
        </p:nvSpPr>
        <p:spPr bwMode="auto">
          <a:xfrm>
            <a:off x="5924550" y="1485900"/>
            <a:ext cx="793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/>
              <a:t>User</a:t>
            </a:r>
          </a:p>
          <a:p>
            <a:pPr algn="ctr" eaLnBrk="1" hangingPunct="1"/>
            <a:r>
              <a:rPr lang="en-US" sz="1800" b="1"/>
              <a:t>Stack</a:t>
            </a:r>
          </a:p>
        </p:txBody>
      </p:sp>
      <p:sp>
        <p:nvSpPr>
          <p:cNvPr id="104455" name="Text Box 8"/>
          <p:cNvSpPr txBox="1">
            <a:spLocks noChangeArrowheads="1"/>
          </p:cNvSpPr>
          <p:nvPr/>
        </p:nvSpPr>
        <p:spPr bwMode="auto">
          <a:xfrm>
            <a:off x="2057400" y="6176963"/>
            <a:ext cx="13874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Saved.SSP</a:t>
            </a:r>
          </a:p>
        </p:txBody>
      </p:sp>
      <p:sp>
        <p:nvSpPr>
          <p:cNvPr id="104456" name="Text Box 9"/>
          <p:cNvSpPr txBox="1">
            <a:spLocks noChangeArrowheads="1"/>
          </p:cNvSpPr>
          <p:nvPr/>
        </p:nvSpPr>
        <p:spPr bwMode="auto">
          <a:xfrm>
            <a:off x="5257800" y="6176963"/>
            <a:ext cx="14001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Saved.USP</a:t>
            </a:r>
          </a:p>
        </p:txBody>
      </p:sp>
      <p:sp>
        <p:nvSpPr>
          <p:cNvPr id="104457" name="Line 10"/>
          <p:cNvSpPr>
            <a:spLocks noChangeShapeType="1"/>
          </p:cNvSpPr>
          <p:nvPr/>
        </p:nvSpPr>
        <p:spPr bwMode="auto">
          <a:xfrm flipH="1" flipV="1">
            <a:off x="2743200" y="36195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58" name="Text Box 11"/>
          <p:cNvSpPr txBox="1">
            <a:spLocks noChangeArrowheads="1"/>
          </p:cNvSpPr>
          <p:nvPr/>
        </p:nvSpPr>
        <p:spPr bwMode="auto">
          <a:xfrm>
            <a:off x="2041525" y="3390900"/>
            <a:ext cx="70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PSW</a:t>
            </a:r>
          </a:p>
        </p:txBody>
      </p:sp>
      <p:sp>
        <p:nvSpPr>
          <p:cNvPr id="104459" name="Text Box 12"/>
          <p:cNvSpPr txBox="1">
            <a:spLocks noChangeArrowheads="1"/>
          </p:cNvSpPr>
          <p:nvPr/>
        </p:nvSpPr>
        <p:spPr bwMode="auto">
          <a:xfrm>
            <a:off x="2133600" y="3887788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PC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Return from Interrupt</a:t>
            </a:r>
          </a:p>
        </p:txBody>
      </p:sp>
      <p:sp>
        <p:nvSpPr>
          <p:cNvPr id="105474" name="Rectangle 3"/>
          <p:cNvSpPr>
            <a:spLocks noChangeArrowheads="1"/>
          </p:cNvSpPr>
          <p:nvPr/>
        </p:nvSpPr>
        <p:spPr bwMode="auto">
          <a:xfrm>
            <a:off x="2057400" y="2324100"/>
            <a:ext cx="685800" cy="3505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5475" name="Rectangle 4"/>
          <p:cNvSpPr>
            <a:spLocks noChangeArrowheads="1"/>
          </p:cNvSpPr>
          <p:nvPr/>
        </p:nvSpPr>
        <p:spPr bwMode="auto">
          <a:xfrm>
            <a:off x="5943600" y="2324100"/>
            <a:ext cx="685800" cy="3505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5476" name="Rectangle 5"/>
          <p:cNvSpPr>
            <a:spLocks noChangeArrowheads="1"/>
          </p:cNvSpPr>
          <p:nvPr/>
        </p:nvSpPr>
        <p:spPr bwMode="auto">
          <a:xfrm>
            <a:off x="3962400" y="38481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b="1"/>
              <a:t>R6</a:t>
            </a:r>
          </a:p>
        </p:txBody>
      </p:sp>
      <p:sp>
        <p:nvSpPr>
          <p:cNvPr id="105477" name="Text Box 6"/>
          <p:cNvSpPr txBox="1">
            <a:spLocks noChangeArrowheads="1"/>
          </p:cNvSpPr>
          <p:nvPr/>
        </p:nvSpPr>
        <p:spPr bwMode="auto">
          <a:xfrm>
            <a:off x="1778000" y="1524000"/>
            <a:ext cx="1377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/>
              <a:t>Supervisor</a:t>
            </a:r>
          </a:p>
          <a:p>
            <a:pPr algn="ctr" eaLnBrk="1" hangingPunct="1"/>
            <a:r>
              <a:rPr lang="en-US" sz="1800" b="1"/>
              <a:t>Stack</a:t>
            </a:r>
          </a:p>
        </p:txBody>
      </p:sp>
      <p:sp>
        <p:nvSpPr>
          <p:cNvPr id="105478" name="Text Box 7"/>
          <p:cNvSpPr txBox="1">
            <a:spLocks noChangeArrowheads="1"/>
          </p:cNvSpPr>
          <p:nvPr/>
        </p:nvSpPr>
        <p:spPr bwMode="auto">
          <a:xfrm>
            <a:off x="5924550" y="1524000"/>
            <a:ext cx="793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/>
              <a:t>User</a:t>
            </a:r>
          </a:p>
          <a:p>
            <a:pPr algn="ctr" eaLnBrk="1" hangingPunct="1"/>
            <a:r>
              <a:rPr lang="en-US" sz="1800" b="1"/>
              <a:t>Stack</a:t>
            </a:r>
          </a:p>
        </p:txBody>
      </p:sp>
      <p:sp>
        <p:nvSpPr>
          <p:cNvPr id="105479" name="Line 8"/>
          <p:cNvSpPr>
            <a:spLocks noChangeShapeType="1"/>
          </p:cNvSpPr>
          <p:nvPr/>
        </p:nvSpPr>
        <p:spPr bwMode="auto">
          <a:xfrm>
            <a:off x="4724400" y="4191000"/>
            <a:ext cx="1219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480" name="Text Box 9"/>
          <p:cNvSpPr txBox="1">
            <a:spLocks noChangeArrowheads="1"/>
          </p:cNvSpPr>
          <p:nvPr/>
        </p:nvSpPr>
        <p:spPr bwMode="auto">
          <a:xfrm>
            <a:off x="2057400" y="6215063"/>
            <a:ext cx="13874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Saved.SSP</a:t>
            </a:r>
          </a:p>
        </p:txBody>
      </p:sp>
      <p:sp>
        <p:nvSpPr>
          <p:cNvPr id="105481" name="Text Box 10"/>
          <p:cNvSpPr txBox="1">
            <a:spLocks noChangeArrowheads="1"/>
          </p:cNvSpPr>
          <p:nvPr/>
        </p:nvSpPr>
        <p:spPr bwMode="auto">
          <a:xfrm>
            <a:off x="5257800" y="6215063"/>
            <a:ext cx="14001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Saved.USP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Questions?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We Put the Stack?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50292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Turns out there’s a convenient spot for the stack on the LC-3</a:t>
            </a:r>
          </a:p>
          <a:p>
            <a:r>
              <a:rPr lang="en-US" dirty="0"/>
              <a:t>Since the heap grows up, let the stack grow down!</a:t>
            </a:r>
          </a:p>
          <a:p>
            <a:r>
              <a:rPr lang="en-US" i="1" dirty="0"/>
              <a:t>Note the memory address are listed low to high on the page; down is high to low, so the arrow appears to point up!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69" t="16405" r="32912" b="2200"/>
          <a:stretch>
            <a:fillRect/>
          </a:stretch>
        </p:blipFill>
        <p:spPr bwMode="auto">
          <a:xfrm>
            <a:off x="5486400" y="1447800"/>
            <a:ext cx="3124200" cy="5279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6153626" y="3828957"/>
            <a:ext cx="2338785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9" name="Rectangle 8"/>
          <p:cNvSpPr/>
          <p:nvPr/>
        </p:nvSpPr>
        <p:spPr>
          <a:xfrm>
            <a:off x="6153626" y="4524751"/>
            <a:ext cx="2338785" cy="4732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53626" y="5503459"/>
            <a:ext cx="2338785" cy="4534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 </a:t>
            </a:r>
          </a:p>
        </p:txBody>
      </p:sp>
      <p:sp>
        <p:nvSpPr>
          <p:cNvPr id="11" name="Up Arrow 10"/>
          <p:cNvSpPr/>
          <p:nvPr/>
        </p:nvSpPr>
        <p:spPr>
          <a:xfrm>
            <a:off x="7701873" y="5541371"/>
            <a:ext cx="329184" cy="374904"/>
          </a:xfrm>
          <a:prstGeom prst="upArrow">
            <a:avLst/>
          </a:prstGeom>
          <a:solidFill>
            <a:schemeClr val="bg1"/>
          </a:solidFill>
          <a:effectLst>
            <a:glow rad="101600">
              <a:srgbClr val="FFFF00">
                <a:alpha val="75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7701873" y="4587269"/>
            <a:ext cx="328546" cy="372794"/>
          </a:xfrm>
          <a:prstGeom prst="downArrow">
            <a:avLst/>
          </a:prstGeom>
          <a:solidFill>
            <a:schemeClr val="bg1"/>
          </a:solidFill>
          <a:effectLst>
            <a:glow rad="101600">
              <a:srgbClr val="FFFF00">
                <a:alpha val="75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11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254000" y="62230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10 - </a:t>
            </a:r>
            <a:fld id="{E2AA539D-2050-EB46-ADDB-B64220C85232}" type="slidenum">
              <a:rPr lang="en-US" sz="1800"/>
              <a:pPr/>
              <a:t>12</a:t>
            </a:fld>
            <a:endParaRPr lang="en-US" sz="180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 Software Stack </a:t>
            </a:r>
            <a:r>
              <a:rPr lang="en-US" i="1">
                <a:latin typeface="Arial" charset="0"/>
              </a:rPr>
              <a:t>Convention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5588" y="1296987"/>
            <a:ext cx="8683625" cy="1870541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>
                <a:latin typeface="Arial" charset="0"/>
              </a:rPr>
              <a:t>Implemented in memory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 The Top Of Stack moves as new data is entered</a:t>
            </a:r>
          </a:p>
          <a:p>
            <a:pPr lvl="2">
              <a:defRPr/>
            </a:pPr>
            <a:r>
              <a:rPr lang="en-US" dirty="0">
                <a:latin typeface="Arial" charset="0"/>
              </a:rPr>
              <a:t>Here R6 is the Stack Pointer, a pointer to the Top Of Stack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Note that “down” is “up” on this page</a:t>
            </a:r>
            <a:r>
              <a:rPr lang="mr-IN" dirty="0">
                <a:latin typeface="Arial" charset="0"/>
              </a:rPr>
              <a:t>…</a:t>
            </a:r>
            <a:endParaRPr lang="en-US" dirty="0">
              <a:latin typeface="Arial" charset="0"/>
            </a:endParaRPr>
          </a:p>
        </p:txBody>
      </p:sp>
      <p:pic>
        <p:nvPicPr>
          <p:cNvPr id="13316" name="Picture 4" descr="C:\CourseNotes\CS 61\PattPatel_slides\2e_images\Chapt10\fig10_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3384550"/>
            <a:ext cx="8775700" cy="286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254000" y="62230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10 - </a:t>
            </a:r>
            <a:fld id="{FECF55F1-6581-0842-8E35-F19A5BDFFB2C}" type="slidenum">
              <a:rPr lang="en-US" sz="1800"/>
              <a:pPr/>
              <a:t>13</a:t>
            </a:fld>
            <a:endParaRPr lang="en-US" sz="180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Push &amp; Pop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Push</a:t>
            </a:r>
          </a:p>
          <a:p>
            <a:pPr lvl="1">
              <a:defRPr/>
            </a:pPr>
            <a:r>
              <a:rPr lang="en-US" dirty="0"/>
              <a:t> Decrement stack pointer (our stack is growing </a:t>
            </a:r>
            <a:r>
              <a:rPr lang="en-US" i="1" dirty="0"/>
              <a:t>down</a:t>
            </a:r>
            <a:r>
              <a:rPr lang="en-US" dirty="0"/>
              <a:t>)</a:t>
            </a:r>
          </a:p>
          <a:p>
            <a:pPr lvl="1">
              <a:lnSpc>
                <a:spcPct val="70000"/>
              </a:lnSpc>
              <a:defRPr/>
            </a:pPr>
            <a:r>
              <a:rPr lang="en-US" dirty="0"/>
              <a:t> then write data in R0 to new TOS</a:t>
            </a:r>
          </a:p>
          <a:p>
            <a:pPr marL="0" indent="0">
              <a:buFontTx/>
              <a:buNone/>
              <a:defRPr/>
            </a:pPr>
            <a:endParaRPr lang="en-US" dirty="0">
              <a:cs typeface="+mn-cs"/>
            </a:endParaRPr>
          </a:p>
          <a:p>
            <a:pPr>
              <a:defRPr/>
            </a:pPr>
            <a:r>
              <a:rPr lang="en-US" dirty="0">
                <a:cs typeface="+mn-cs"/>
              </a:rPr>
              <a:t>Pop</a:t>
            </a:r>
          </a:p>
          <a:p>
            <a:pPr lvl="1">
              <a:defRPr/>
            </a:pPr>
            <a:r>
              <a:rPr lang="en-US" dirty="0"/>
              <a:t> Read data at current TOS into R0</a:t>
            </a:r>
          </a:p>
          <a:p>
            <a:pPr lvl="1">
              <a:lnSpc>
                <a:spcPct val="70000"/>
              </a:lnSpc>
              <a:defRPr/>
            </a:pPr>
            <a:r>
              <a:rPr lang="en-US" dirty="0"/>
              <a:t> then increment stack pointer</a:t>
            </a:r>
          </a:p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6532" name="Text Box 4"/>
          <p:cNvSpPr txBox="1">
            <a:spLocks noChangeArrowheads="1"/>
          </p:cNvSpPr>
          <p:nvPr/>
        </p:nvSpPr>
        <p:spPr bwMode="auto">
          <a:xfrm>
            <a:off x="1762125" y="3533775"/>
            <a:ext cx="31099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>
              <a:defRPr/>
            </a:pPr>
            <a:r>
              <a:rPr lang="en-US" sz="1600" dirty="0">
                <a:cs typeface="+mn-cs"/>
              </a:rPr>
              <a:t>PUSH	ADD	R6, R6, # -1</a:t>
            </a:r>
          </a:p>
          <a:p>
            <a:pPr>
              <a:defRPr/>
            </a:pPr>
            <a:r>
              <a:rPr lang="en-US" sz="1600" dirty="0">
                <a:cs typeface="+mn-cs"/>
              </a:rPr>
              <a:t>	STR	R0, R6, # 0</a:t>
            </a:r>
          </a:p>
        </p:txBody>
      </p:sp>
      <p:sp>
        <p:nvSpPr>
          <p:cNvPr id="406533" name="Text Box 5"/>
          <p:cNvSpPr txBox="1">
            <a:spLocks noChangeArrowheads="1"/>
          </p:cNvSpPr>
          <p:nvPr/>
        </p:nvSpPr>
        <p:spPr bwMode="auto">
          <a:xfrm>
            <a:off x="1762125" y="5715000"/>
            <a:ext cx="3041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>
              <a:defRPr/>
            </a:pPr>
            <a:r>
              <a:rPr lang="en-US" sz="1600" dirty="0">
                <a:cs typeface="+mn-cs"/>
              </a:rPr>
              <a:t>POP	LDR	R0, R6, # 0</a:t>
            </a:r>
          </a:p>
          <a:p>
            <a:pPr>
              <a:defRPr/>
            </a:pPr>
            <a:r>
              <a:rPr lang="en-US" sz="1600" dirty="0">
                <a:cs typeface="+mn-cs"/>
              </a:rPr>
              <a:t>	ADD	R6, R6, # 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254000" y="62230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10 - </a:t>
            </a:r>
            <a:fld id="{1F9A9ACC-74A8-2744-85AD-2F0DE5485E1C}" type="slidenum">
              <a:rPr lang="en-US" sz="1800"/>
              <a:pPr/>
              <a:t>14</a:t>
            </a:fld>
            <a:endParaRPr lang="en-US" sz="180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Push &amp; Pop (cont.)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888" y="1309688"/>
            <a:ext cx="8672512" cy="2576512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What if stack is already full or empty?</a:t>
            </a:r>
          </a:p>
          <a:p>
            <a:pPr lvl="1"/>
            <a:r>
              <a:rPr lang="en-US" dirty="0">
                <a:latin typeface="Arial" charset="0"/>
              </a:rPr>
              <a:t> Before pushing, we should test for overflow</a:t>
            </a:r>
          </a:p>
          <a:p>
            <a:pPr lvl="1"/>
            <a:r>
              <a:rPr lang="en-US" dirty="0">
                <a:latin typeface="Arial" charset="0"/>
              </a:rPr>
              <a:t> Before popping, we should test for underflow</a:t>
            </a:r>
          </a:p>
          <a:p>
            <a:r>
              <a:rPr lang="en-US" dirty="0">
                <a:latin typeface="Arial" charset="0"/>
              </a:rPr>
              <a:t>Unfortunately, we’re going to omit the bounds tests because of the amount of code required</a:t>
            </a:r>
            <a:r>
              <a:rPr lang="mr-IN" dirty="0">
                <a:latin typeface="Arial" charset="0"/>
              </a:rPr>
              <a:t>…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We’ll settle for letting the OS occasionally check to see whether the top of the heap and the top of the stack pointers overlap.</a:t>
            </a:r>
          </a:p>
          <a:p>
            <a:pPr marL="0" indent="0"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Arial" charset="0"/>
                <a:cs typeface="+mj-cs"/>
              </a:rPr>
              <a:t>OK.  We have a stack.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Arial" charset="0"/>
                <a:cs typeface="+mn-cs"/>
              </a:rPr>
              <a:t>What’s the Issue in Calling a Subroutine or Function?</a:t>
            </a:r>
          </a:p>
          <a:p>
            <a:pPr lvl="1">
              <a:defRPr/>
            </a:pPr>
            <a:r>
              <a:rPr lang="en-US" dirty="0">
                <a:latin typeface="Arial" charset="0"/>
                <a:cs typeface="+mn-cs"/>
              </a:rPr>
              <a:t>Where is the stack?</a:t>
            </a:r>
          </a:p>
          <a:p>
            <a:pPr lvl="1">
              <a:defRPr/>
            </a:pPr>
            <a:r>
              <a:rPr lang="en-US" dirty="0">
                <a:latin typeface="Arial" charset="0"/>
                <a:cs typeface="+mn-cs"/>
              </a:rPr>
              <a:t>How does it grow?</a:t>
            </a:r>
          </a:p>
          <a:p>
            <a:pPr lvl="1">
              <a:defRPr/>
            </a:pPr>
            <a:r>
              <a:rPr lang="en-US" dirty="0">
                <a:latin typeface="Arial" charset="0"/>
                <a:cs typeface="+mn-cs"/>
              </a:rPr>
              <a:t>Where do the arguments get passed?</a:t>
            </a:r>
          </a:p>
          <a:p>
            <a:pPr lvl="1">
              <a:defRPr/>
            </a:pPr>
            <a:r>
              <a:rPr lang="en-US" dirty="0">
                <a:latin typeface="Arial" charset="0"/>
                <a:cs typeface="+mn-cs"/>
              </a:rPr>
              <a:t>Where are local variables?</a:t>
            </a:r>
          </a:p>
          <a:p>
            <a:pPr lvl="1">
              <a:defRPr/>
            </a:pPr>
            <a:r>
              <a:rPr lang="en-US" dirty="0">
                <a:latin typeface="Arial" charset="0"/>
                <a:cs typeface="+mn-cs"/>
              </a:rPr>
              <a:t>Where will the return value be found?</a:t>
            </a:r>
          </a:p>
          <a:p>
            <a:pPr lvl="1">
              <a:defRPr/>
            </a:pPr>
            <a:r>
              <a:rPr lang="en-US" dirty="0">
                <a:latin typeface="Arial" charset="0"/>
                <a:cs typeface="+mn-cs"/>
              </a:rPr>
              <a:t>Where do we save registers?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charset="0"/>
                <a:cs typeface="+mj-cs"/>
              </a:rPr>
              <a:t>Solution:</a:t>
            </a:r>
          </a:p>
        </p:txBody>
      </p:sp>
      <p:sp>
        <p:nvSpPr>
          <p:cNvPr id="7171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400" dirty="0">
                <a:latin typeface="Arial" charset="0"/>
                <a:cs typeface="+mn-cs"/>
              </a:rPr>
              <a:t>Adopt a</a:t>
            </a:r>
          </a:p>
          <a:p>
            <a:pPr>
              <a:defRPr/>
            </a:pPr>
            <a:r>
              <a:rPr lang="en-US" sz="4400" dirty="0">
                <a:latin typeface="Arial" charset="0"/>
                <a:cs typeface="+mn-cs"/>
              </a:rPr>
              <a:t>Calling Convention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 Warning!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zillions of ways to write a calling convention</a:t>
            </a:r>
          </a:p>
          <a:p>
            <a:r>
              <a:rPr lang="en-US" dirty="0"/>
              <a:t>Calling conventions are intimately connected to an ISA</a:t>
            </a:r>
          </a:p>
          <a:p>
            <a:r>
              <a:rPr lang="en-US" dirty="0"/>
              <a:t>Each is difficult to get “right”.</a:t>
            </a:r>
          </a:p>
          <a:p>
            <a:r>
              <a:rPr lang="en-US" dirty="0" err="1"/>
              <a:t>Patt</a:t>
            </a:r>
            <a:r>
              <a:rPr lang="en-US" dirty="0"/>
              <a:t>, et al. have picked one and have done it “right”.</a:t>
            </a:r>
          </a:p>
          <a:p>
            <a:r>
              <a:rPr lang="en-US" dirty="0"/>
              <a:t>If you try to re-invent it, you will make yourself a lot of extra trouble.</a:t>
            </a:r>
          </a:p>
        </p:txBody>
      </p:sp>
    </p:spTree>
    <p:extLst>
      <p:ext uri="{BB962C8B-B14F-4D97-AF65-F5344CB8AC3E}">
        <p14:creationId xmlns:p14="http://schemas.microsoft.com/office/powerpoint/2010/main" val="1890799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 charset="0"/>
                <a:cs typeface="+mj-cs"/>
              </a:rPr>
              <a:t>Procedure Calls - </a:t>
            </a:r>
            <a:r>
              <a:rPr lang="en-US" b="1" dirty="0">
                <a:latin typeface="Arial" charset="0"/>
                <a:cs typeface="+mj-cs"/>
              </a:rPr>
              <a:t>Caller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What do we do to make a call</a:t>
            </a:r>
          </a:p>
          <a:p>
            <a:pPr lvl="1" eaLnBrk="1" hangingPunct="1">
              <a:defRPr/>
            </a:pPr>
            <a:r>
              <a:rPr lang="en-US" dirty="0">
                <a:latin typeface="Arial" charset="0"/>
              </a:rPr>
              <a:t>Push parameters</a:t>
            </a:r>
          </a:p>
          <a:p>
            <a:pPr lvl="1" eaLnBrk="1" hangingPunct="1">
              <a:defRPr/>
            </a:pPr>
            <a:r>
              <a:rPr lang="en-US" dirty="0">
                <a:latin typeface="Arial" charset="0"/>
              </a:rPr>
              <a:t>Save some registers (caller-saved)</a:t>
            </a:r>
          </a:p>
          <a:p>
            <a:pPr lvl="1" eaLnBrk="1" hangingPunct="1">
              <a:defRPr/>
            </a:pPr>
            <a:r>
              <a:rPr lang="en-US" dirty="0">
                <a:latin typeface="Arial" charset="0"/>
              </a:rPr>
              <a:t>JSR</a:t>
            </a:r>
          </a:p>
          <a:p>
            <a:pPr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What do we do when call returns</a:t>
            </a:r>
          </a:p>
          <a:p>
            <a:pPr lvl="1" eaLnBrk="1" hangingPunct="1">
              <a:defRPr/>
            </a:pPr>
            <a:r>
              <a:rPr lang="en-US" dirty="0">
                <a:latin typeface="Arial" charset="0"/>
              </a:rPr>
              <a:t>Restore registers</a:t>
            </a:r>
          </a:p>
          <a:p>
            <a:pPr lvl="1" eaLnBrk="1" hangingPunct="1">
              <a:defRPr/>
            </a:pPr>
            <a:r>
              <a:rPr lang="en-US" dirty="0">
                <a:latin typeface="Arial" charset="0"/>
              </a:rPr>
              <a:t>Examine return value</a:t>
            </a:r>
          </a:p>
          <a:p>
            <a:pPr lvl="1" eaLnBrk="1" hangingPunct="1">
              <a:defRPr/>
            </a:pPr>
            <a:r>
              <a:rPr lang="en-US" dirty="0">
                <a:latin typeface="Arial" charset="0"/>
              </a:rPr>
              <a:t>Pop the return value and parameters</a:t>
            </a:r>
          </a:p>
          <a:p>
            <a:pPr lvl="1" eaLnBrk="1" hangingPunct="1">
              <a:defRPr/>
            </a:pPr>
            <a:endParaRPr lang="en-US" dirty="0">
              <a:latin typeface="Arial" charset="0"/>
            </a:endParaRPr>
          </a:p>
          <a:p>
            <a:pPr eaLnBrk="1" hangingPunct="1">
              <a:defRPr/>
            </a:pPr>
            <a:endParaRPr lang="en-US" dirty="0">
              <a:latin typeface="Arial" charset="0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 charset="0"/>
                <a:cs typeface="+mj-cs"/>
              </a:rPr>
              <a:t>Procedure Calls - </a:t>
            </a:r>
            <a:r>
              <a:rPr lang="en-US" b="1" dirty="0" err="1">
                <a:latin typeface="Arial" charset="0"/>
                <a:cs typeface="+mj-cs"/>
              </a:rPr>
              <a:t>Callee</a:t>
            </a:r>
            <a:endParaRPr lang="en-US" b="1" dirty="0">
              <a:latin typeface="Arial" charset="0"/>
              <a:cs typeface="+mj-cs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When procedure is called</a:t>
            </a:r>
          </a:p>
          <a:p>
            <a:pPr lvl="1" eaLnBrk="1" hangingPunct="1">
              <a:defRPr/>
            </a:pPr>
            <a:r>
              <a:rPr lang="en-US" dirty="0">
                <a:latin typeface="Arial" charset="0"/>
              </a:rPr>
              <a:t>Save some registers (</a:t>
            </a:r>
            <a:r>
              <a:rPr lang="en-US" dirty="0" err="1">
                <a:latin typeface="Arial" charset="0"/>
              </a:rPr>
              <a:t>callee</a:t>
            </a:r>
            <a:r>
              <a:rPr lang="en-US" dirty="0">
                <a:latin typeface="Arial" charset="0"/>
              </a:rPr>
              <a:t>-saved)</a:t>
            </a:r>
          </a:p>
          <a:p>
            <a:pPr lvl="1" eaLnBrk="1" hangingPunct="1">
              <a:defRPr/>
            </a:pPr>
            <a:r>
              <a:rPr lang="en-US" dirty="0">
                <a:latin typeface="Arial" charset="0"/>
              </a:rPr>
              <a:t>Examine parameters</a:t>
            </a:r>
          </a:p>
          <a:p>
            <a:pPr lvl="1" eaLnBrk="1" hangingPunct="1">
              <a:defRPr/>
            </a:pPr>
            <a:r>
              <a:rPr lang="en-US" dirty="0">
                <a:latin typeface="Arial" charset="0"/>
              </a:rPr>
              <a:t>Make room for local variables</a:t>
            </a:r>
          </a:p>
          <a:p>
            <a:pPr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Do the work of the procedure</a:t>
            </a:r>
          </a:p>
          <a:p>
            <a:pPr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When procedure is about to return</a:t>
            </a:r>
          </a:p>
          <a:p>
            <a:pPr lvl="1" eaLnBrk="1" hangingPunct="1">
              <a:defRPr/>
            </a:pPr>
            <a:r>
              <a:rPr lang="en-US" dirty="0">
                <a:latin typeface="Arial" charset="0"/>
              </a:rPr>
              <a:t>Restore registers</a:t>
            </a:r>
          </a:p>
          <a:p>
            <a:pPr lvl="1" eaLnBrk="1" hangingPunct="1">
              <a:defRPr/>
            </a:pPr>
            <a:r>
              <a:rPr lang="en-US" dirty="0">
                <a:latin typeface="Arial" charset="0"/>
              </a:rPr>
              <a:t>Prepare return value</a:t>
            </a:r>
          </a:p>
          <a:p>
            <a:pPr lvl="1" eaLnBrk="1" hangingPunct="1">
              <a:defRPr/>
            </a:pPr>
            <a:r>
              <a:rPr lang="en-US" dirty="0">
                <a:latin typeface="Arial" charset="0"/>
              </a:rPr>
              <a:t>RET</a:t>
            </a:r>
          </a:p>
          <a:p>
            <a:pPr eaLnBrk="1" hangingPunct="1">
              <a:defRPr/>
            </a:pPr>
            <a:endParaRPr lang="en-US" dirty="0">
              <a:latin typeface="Arial" charset="0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Outline</a:t>
            </a:r>
          </a:p>
        </p:txBody>
      </p:sp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4102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Stack: Basic Structure</a:t>
            </a:r>
          </a:p>
          <a:p>
            <a:pPr lvl="1" eaLnBrk="1" hangingPunct="1"/>
            <a:r>
              <a:rPr lang="en-US" dirty="0">
                <a:latin typeface="Arial" charset="0"/>
              </a:rPr>
              <a:t>ADT, Implementations, In Memory, Complete Picture</a:t>
            </a:r>
          </a:p>
          <a:p>
            <a:pPr eaLnBrk="1" hangingPunct="1"/>
            <a:r>
              <a:rPr lang="en-US" dirty="0">
                <a:latin typeface="Arial" charset="0"/>
              </a:rPr>
              <a:t>Interrupt Driven I/O [Part 2]</a:t>
            </a:r>
          </a:p>
          <a:p>
            <a:pPr lvl="1" eaLnBrk="1" hangingPunct="1"/>
            <a:r>
              <a:rPr lang="en-US" dirty="0">
                <a:latin typeface="Arial" charset="0"/>
              </a:rPr>
              <a:t>Initiate and Service Interrupt, Return from Interrupt, Example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 charset="0"/>
                <a:cs typeface="+mj-cs"/>
              </a:rPr>
              <a:t>Caller and </a:t>
            </a:r>
            <a:r>
              <a:rPr lang="en-US" dirty="0" err="1">
                <a:latin typeface="Arial" charset="0"/>
                <a:cs typeface="+mj-cs"/>
              </a:rPr>
              <a:t>Callee</a:t>
            </a:r>
            <a:r>
              <a:rPr lang="en-US" dirty="0">
                <a:latin typeface="Arial" charset="0"/>
                <a:cs typeface="+mj-cs"/>
              </a:rPr>
              <a:t> Saving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Caller-Saved Registers</a:t>
            </a:r>
          </a:p>
          <a:p>
            <a:pPr lvl="1" eaLnBrk="1" hangingPunct="1">
              <a:defRPr/>
            </a:pPr>
            <a:r>
              <a:rPr lang="en-US" dirty="0">
                <a:latin typeface="Arial" charset="0"/>
              </a:rPr>
              <a:t>When you call a procedure,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it has every right to clobber these registers</a:t>
            </a:r>
          </a:p>
          <a:p>
            <a:pPr lvl="1" eaLnBrk="1" hangingPunct="1">
              <a:defRPr/>
            </a:pPr>
            <a:r>
              <a:rPr lang="en-US" dirty="0">
                <a:latin typeface="Arial" charset="0"/>
              </a:rPr>
              <a:t>If you need what</a:t>
            </a:r>
            <a:r>
              <a:rPr lang="ja-JP" altLang="en-US" dirty="0">
                <a:latin typeface="Arial" charset="0"/>
              </a:rPr>
              <a:t>’</a:t>
            </a:r>
            <a:r>
              <a:rPr lang="en-US" dirty="0">
                <a:latin typeface="Arial" charset="0"/>
              </a:rPr>
              <a:t>s in a caller-saved register, save it before making a procedure call</a:t>
            </a:r>
          </a:p>
          <a:p>
            <a:pPr eaLnBrk="1" hangingPunct="1">
              <a:defRPr/>
            </a:pPr>
            <a:r>
              <a:rPr lang="en-US" dirty="0" err="1">
                <a:latin typeface="Arial" charset="0"/>
                <a:cs typeface="+mn-cs"/>
              </a:rPr>
              <a:t>Callee</a:t>
            </a:r>
            <a:r>
              <a:rPr lang="en-US" dirty="0">
                <a:latin typeface="Arial" charset="0"/>
                <a:cs typeface="+mn-cs"/>
              </a:rPr>
              <a:t>-saved registers</a:t>
            </a:r>
          </a:p>
          <a:p>
            <a:pPr lvl="1" eaLnBrk="1" hangingPunct="1">
              <a:defRPr/>
            </a:pPr>
            <a:r>
              <a:rPr lang="en-US" dirty="0">
                <a:latin typeface="Arial" charset="0"/>
              </a:rPr>
              <a:t>When you call a procedure,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it must not clobber these registers</a:t>
            </a:r>
          </a:p>
          <a:p>
            <a:pPr lvl="1" eaLnBrk="1" hangingPunct="1">
              <a:defRPr/>
            </a:pPr>
            <a:r>
              <a:rPr lang="en-US" dirty="0">
                <a:latin typeface="Arial" charset="0"/>
              </a:rPr>
              <a:t>If you need to use these registers in a procedure, must save them first and restore them before returning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charset="0"/>
                <a:cs typeface="+mj-cs"/>
              </a:rPr>
              <a:t>The LC-3 Calling Convention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>
                <a:latin typeface="Arial" charset="0"/>
                <a:cs typeface="+mn-cs"/>
              </a:rPr>
              <a:t>Assume we are making a call like this</a:t>
            </a:r>
          </a:p>
          <a:p>
            <a:pPr>
              <a:buFontTx/>
              <a:buNone/>
              <a:defRPr/>
            </a:pPr>
            <a:r>
              <a:rPr lang="en-US" sz="2800" b="1">
                <a:latin typeface="Courier New" charset="0"/>
                <a:cs typeface="Courier New" charset="0"/>
              </a:rPr>
              <a:t>   y = foo(a, b, c);  // Next slide!</a:t>
            </a:r>
          </a:p>
          <a:p>
            <a:pPr>
              <a:defRPr/>
            </a:pPr>
            <a:r>
              <a:rPr lang="en-US">
                <a:latin typeface="Arial" charset="0"/>
                <a:cs typeface="+mn-cs"/>
              </a:rPr>
              <a:t>Caller: Push args onto stack right to left!</a:t>
            </a:r>
          </a:p>
          <a:p>
            <a:pPr>
              <a:defRPr/>
            </a:pPr>
            <a:r>
              <a:rPr lang="en-US">
                <a:latin typeface="Arial" charset="0"/>
                <a:cs typeface="+mn-cs"/>
              </a:rPr>
              <a:t>Caller: Jump to subroutine</a:t>
            </a:r>
          </a:p>
          <a:p>
            <a:pPr>
              <a:defRPr/>
            </a:pPr>
            <a:r>
              <a:rPr lang="en-US">
                <a:latin typeface="Arial" charset="0"/>
                <a:cs typeface="+mn-cs"/>
              </a:rPr>
              <a:t>Callee: Move SP to leave room for Ret Val</a:t>
            </a:r>
          </a:p>
          <a:p>
            <a:pPr>
              <a:defRPr/>
            </a:pPr>
            <a:r>
              <a:rPr lang="en-US">
                <a:latin typeface="Arial" charset="0"/>
                <a:cs typeface="+mn-cs"/>
              </a:rPr>
              <a:t>Callee: Move SP and store R7 (Ret Addr)</a:t>
            </a:r>
          </a:p>
          <a:p>
            <a:pPr>
              <a:defRPr/>
            </a:pPr>
            <a:r>
              <a:rPr lang="en-US">
                <a:latin typeface="Arial" charset="0"/>
                <a:cs typeface="+mn-cs"/>
              </a:rPr>
              <a:t>Callee: Store any saved registers and also local variables for function…</a:t>
            </a:r>
          </a:p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charset="0"/>
                <a:cs typeface="+mj-cs"/>
              </a:rPr>
              <a:t>foo?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1">
                <a:latin typeface="Courier New" charset="0"/>
                <a:cs typeface="Courier New" charset="0"/>
              </a:rPr>
              <a:t>int foo(int x, int y, int z)</a:t>
            </a:r>
          </a:p>
          <a:p>
            <a:pPr marL="0" indent="0">
              <a:buFontTx/>
              <a:buNone/>
            </a:pPr>
            <a:r>
              <a:rPr lang="en-US" b="1">
                <a:latin typeface="Courier New" charset="0"/>
                <a:cs typeface="Courier New" charset="0"/>
              </a:rPr>
              <a:t>{</a:t>
            </a:r>
          </a:p>
          <a:p>
            <a:pPr marL="0" indent="0">
              <a:buFontTx/>
              <a:buNone/>
            </a:pPr>
            <a:r>
              <a:rPr lang="en-US" b="1">
                <a:latin typeface="Courier New" charset="0"/>
                <a:cs typeface="Courier New" charset="0"/>
              </a:rPr>
              <a:t>	int temp = 0;</a:t>
            </a:r>
          </a:p>
          <a:p>
            <a:pPr marL="0" indent="0">
              <a:buFontTx/>
              <a:buNone/>
            </a:pPr>
            <a:r>
              <a:rPr lang="en-US" b="1">
                <a:latin typeface="Courier New" charset="0"/>
                <a:cs typeface="Courier New" charset="0"/>
              </a:rPr>
              <a:t>	temp = x + y + z;</a:t>
            </a:r>
          </a:p>
          <a:p>
            <a:pPr marL="0" indent="0">
              <a:buFontTx/>
              <a:buNone/>
            </a:pPr>
            <a:r>
              <a:rPr lang="en-US" b="1">
                <a:latin typeface="Courier New" charset="0"/>
                <a:cs typeface="Courier New" charset="0"/>
              </a:rPr>
              <a:t>	return temp;</a:t>
            </a:r>
          </a:p>
          <a:p>
            <a:pPr marL="0" indent="0">
              <a:buFontTx/>
              <a:buNone/>
            </a:pPr>
            <a:r>
              <a:rPr lang="en-US" b="1">
                <a:latin typeface="Courier New" charset="0"/>
                <a:cs typeface="Courier New" charset="0"/>
              </a:rPr>
              <a:t>}</a:t>
            </a:r>
          </a:p>
          <a:p>
            <a:pPr marL="457200" lvl="1" indent="0">
              <a:buFontTx/>
              <a:buNone/>
            </a:pPr>
            <a:endParaRPr lang="en-US" b="1">
              <a:latin typeface="Courier New" charset="0"/>
              <a:cs typeface="Courier New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latin typeface="Arial" charset="0"/>
                <a:cs typeface="+mj-cs"/>
              </a:rPr>
              <a:t>The Picture</a:t>
            </a:r>
            <a:br>
              <a:rPr lang="en-US" dirty="0">
                <a:latin typeface="Arial" charset="0"/>
                <a:cs typeface="+mj-cs"/>
              </a:rPr>
            </a:br>
            <a:r>
              <a:rPr lang="en-US" dirty="0">
                <a:latin typeface="Arial" charset="0"/>
                <a:cs typeface="+mj-cs"/>
              </a:rPr>
              <a:t>(when the code in foo() runs)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1404454"/>
              </p:ext>
            </p:extLst>
          </p:nvPr>
        </p:nvGraphicFramePr>
        <p:xfrm>
          <a:off x="2514600" y="2209800"/>
          <a:ext cx="39624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Local variable: temp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Return 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Return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Copy of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Copy of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Copy of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4598" name="TextBox 4"/>
          <p:cNvSpPr txBox="1">
            <a:spLocks noChangeArrowheads="1"/>
          </p:cNvSpPr>
          <p:nvPr/>
        </p:nvSpPr>
        <p:spPr bwMode="auto">
          <a:xfrm>
            <a:off x="457200" y="5562600"/>
            <a:ext cx="1341438" cy="5238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b="1"/>
              <a:t>R6: SP</a:t>
            </a:r>
          </a:p>
        </p:txBody>
      </p:sp>
      <p:cxnSp>
        <p:nvCxnSpPr>
          <p:cNvPr id="7" name="Straight Arrow Connector 6"/>
          <p:cNvCxnSpPr>
            <a:stCxn id="24598" idx="3"/>
          </p:cNvCxnSpPr>
          <p:nvPr/>
        </p:nvCxnSpPr>
        <p:spPr>
          <a:xfrm flipV="1">
            <a:off x="1798638" y="3352800"/>
            <a:ext cx="715962" cy="247173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00" name="TextBox 1"/>
          <p:cNvSpPr txBox="1">
            <a:spLocks noChangeArrowheads="1"/>
          </p:cNvSpPr>
          <p:nvPr/>
        </p:nvSpPr>
        <p:spPr bwMode="auto">
          <a:xfrm>
            <a:off x="6553200" y="1607666"/>
            <a:ext cx="69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0000</a:t>
            </a:r>
          </a:p>
        </p:txBody>
      </p:sp>
      <p:sp>
        <p:nvSpPr>
          <p:cNvPr id="24601" name="TextBox 2"/>
          <p:cNvSpPr txBox="1">
            <a:spLocks noChangeArrowheads="1"/>
          </p:cNvSpPr>
          <p:nvPr/>
        </p:nvSpPr>
        <p:spPr bwMode="auto">
          <a:xfrm>
            <a:off x="6523317" y="6077230"/>
            <a:ext cx="749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FFFF</a:t>
            </a:r>
          </a:p>
        </p:txBody>
      </p:sp>
      <p:sp>
        <p:nvSpPr>
          <p:cNvPr id="24602" name="TextBox 4"/>
          <p:cNvSpPr txBox="1">
            <a:spLocks noChangeArrowheads="1"/>
          </p:cNvSpPr>
          <p:nvPr/>
        </p:nvSpPr>
        <p:spPr bwMode="auto">
          <a:xfrm>
            <a:off x="7219015" y="4044576"/>
            <a:ext cx="126365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b="1" dirty="0"/>
              <a:t>Stack</a:t>
            </a:r>
          </a:p>
          <a:p>
            <a:pPr eaLnBrk="1" hangingPunct="1"/>
            <a:r>
              <a:rPr lang="en-US" sz="2800" b="1" dirty="0"/>
              <a:t>Frame</a:t>
            </a:r>
          </a:p>
        </p:txBody>
      </p:sp>
      <p:sp>
        <p:nvSpPr>
          <p:cNvPr id="2" name="Right Brace 1"/>
          <p:cNvSpPr/>
          <p:nvPr/>
        </p:nvSpPr>
        <p:spPr>
          <a:xfrm>
            <a:off x="6574118" y="3122706"/>
            <a:ext cx="508000" cy="273423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037294" y="2405529"/>
            <a:ext cx="1927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Where is x?</a:t>
            </a:r>
          </a:p>
        </p:txBody>
      </p:sp>
    </p:spTree>
    <p:extLst>
      <p:ext uri="{BB962C8B-B14F-4D97-AF65-F5344CB8AC3E}">
        <p14:creationId xmlns:p14="http://schemas.microsoft.com/office/powerpoint/2010/main" val="2877250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charset="0"/>
                <a:cs typeface="+mj-cs"/>
              </a:rPr>
              <a:t>foo?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1">
                <a:latin typeface="Courier New" charset="0"/>
                <a:cs typeface="Courier New" charset="0"/>
              </a:rPr>
              <a:t>int foo(int x, int y, int z)</a:t>
            </a:r>
          </a:p>
          <a:p>
            <a:pPr marL="0" indent="0">
              <a:buFontTx/>
              <a:buNone/>
            </a:pPr>
            <a:r>
              <a:rPr lang="en-US" b="1">
                <a:latin typeface="Courier New" charset="0"/>
                <a:cs typeface="Courier New" charset="0"/>
              </a:rPr>
              <a:t>{</a:t>
            </a:r>
          </a:p>
          <a:p>
            <a:pPr marL="0" indent="0">
              <a:buFontTx/>
              <a:buNone/>
            </a:pPr>
            <a:r>
              <a:rPr lang="en-US" b="1">
                <a:latin typeface="Courier New" charset="0"/>
                <a:cs typeface="Courier New" charset="0"/>
              </a:rPr>
              <a:t>	int temp;</a:t>
            </a:r>
          </a:p>
          <a:p>
            <a:pPr marL="0" indent="0">
              <a:buFontTx/>
              <a:buNone/>
            </a:pPr>
            <a:r>
              <a:rPr lang="en-US" b="1">
                <a:latin typeface="Courier New" charset="0"/>
                <a:cs typeface="Courier New" charset="0"/>
              </a:rPr>
              <a:t>	temp = x + y + z;</a:t>
            </a:r>
          </a:p>
          <a:p>
            <a:pPr marL="0" indent="0">
              <a:buFontTx/>
              <a:buNone/>
            </a:pPr>
            <a:r>
              <a:rPr lang="en-US" b="1">
                <a:latin typeface="Courier New" charset="0"/>
                <a:cs typeface="Courier New" charset="0"/>
              </a:rPr>
              <a:t>	return temp;</a:t>
            </a:r>
          </a:p>
          <a:p>
            <a:pPr marL="0" indent="0">
              <a:buFontTx/>
              <a:buNone/>
            </a:pPr>
            <a:r>
              <a:rPr lang="en-US" b="1">
                <a:latin typeface="Courier New" charset="0"/>
                <a:cs typeface="Courier New" charset="0"/>
              </a:rPr>
              <a:t>}</a:t>
            </a:r>
          </a:p>
          <a:p>
            <a:pPr marL="457200" lvl="1" indent="0">
              <a:buFontTx/>
              <a:buNone/>
            </a:pPr>
            <a:endParaRPr lang="en-US" b="1">
              <a:latin typeface="Courier New" charset="0"/>
              <a:cs typeface="Courier New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charset="0"/>
                <a:cs typeface="+mj-cs"/>
              </a:rPr>
              <a:t>The Picture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514600" y="2209800"/>
          <a:ext cx="39624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Local variable: temp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Return 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Return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r>
                        <a:rPr lang="en-US" sz="2400" baseline="0" dirty="0"/>
                        <a:t> (x)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 (z)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7670" name="TextBox 4"/>
          <p:cNvSpPr txBox="1">
            <a:spLocks noChangeArrowheads="1"/>
          </p:cNvSpPr>
          <p:nvPr/>
        </p:nvSpPr>
        <p:spPr bwMode="auto">
          <a:xfrm>
            <a:off x="457200" y="5562600"/>
            <a:ext cx="1341438" cy="5238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b="1"/>
              <a:t>R6: SP</a:t>
            </a:r>
          </a:p>
        </p:txBody>
      </p:sp>
      <p:cxnSp>
        <p:nvCxnSpPr>
          <p:cNvPr id="7" name="Straight Arrow Connector 6"/>
          <p:cNvCxnSpPr>
            <a:stCxn id="27670" idx="3"/>
          </p:cNvCxnSpPr>
          <p:nvPr/>
        </p:nvCxnSpPr>
        <p:spPr>
          <a:xfrm flipV="1">
            <a:off x="1798638" y="3352800"/>
            <a:ext cx="715962" cy="247173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72" name="TextBox 1"/>
          <p:cNvSpPr txBox="1">
            <a:spLocks noChangeArrowheads="1"/>
          </p:cNvSpPr>
          <p:nvPr/>
        </p:nvSpPr>
        <p:spPr bwMode="auto">
          <a:xfrm>
            <a:off x="6553200" y="1219200"/>
            <a:ext cx="69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0000</a:t>
            </a:r>
          </a:p>
        </p:txBody>
      </p:sp>
      <p:sp>
        <p:nvSpPr>
          <p:cNvPr id="27673" name="TextBox 2"/>
          <p:cNvSpPr txBox="1">
            <a:spLocks noChangeArrowheads="1"/>
          </p:cNvSpPr>
          <p:nvPr/>
        </p:nvSpPr>
        <p:spPr bwMode="auto">
          <a:xfrm>
            <a:off x="6553200" y="6107113"/>
            <a:ext cx="749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FFFF</a:t>
            </a:r>
          </a:p>
        </p:txBody>
      </p:sp>
      <p:sp>
        <p:nvSpPr>
          <p:cNvPr id="27674" name="TextBox 4"/>
          <p:cNvSpPr txBox="1">
            <a:spLocks noChangeArrowheads="1"/>
          </p:cNvSpPr>
          <p:nvPr/>
        </p:nvSpPr>
        <p:spPr bwMode="auto">
          <a:xfrm>
            <a:off x="6912908" y="2453341"/>
            <a:ext cx="1809510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</a:rPr>
              <a:t>Where is x?</a:t>
            </a:r>
          </a:p>
          <a:p>
            <a:pPr eaLnBrk="1" hangingPunct="1"/>
            <a:endParaRPr lang="en-US" dirty="0">
              <a:solidFill>
                <a:srgbClr val="FF0000"/>
              </a:solidFill>
            </a:endParaRPr>
          </a:p>
          <a:p>
            <a:pPr eaLnBrk="1" hangingPunct="1"/>
            <a:r>
              <a:rPr lang="en-US" dirty="0">
                <a:solidFill>
                  <a:srgbClr val="FF0000"/>
                </a:solidFill>
              </a:rPr>
              <a:t>At SP+3</a:t>
            </a:r>
          </a:p>
        </p:txBody>
      </p:sp>
      <p:sp>
        <p:nvSpPr>
          <p:cNvPr id="6" name="Oval 5"/>
          <p:cNvSpPr/>
          <p:nvPr/>
        </p:nvSpPr>
        <p:spPr>
          <a:xfrm>
            <a:off x="4114800" y="4373563"/>
            <a:ext cx="838200" cy="8382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sz="13800" b="1">
                <a:solidFill>
                  <a:srgbClr val="FF0000"/>
                </a:solidFill>
                <a:latin typeface="Arial" charset="0"/>
                <a:cs typeface="+mj-cs"/>
              </a:rPr>
              <a:t>WAIT!!!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057400" y="4953000"/>
            <a:ext cx="495300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4400" b="1"/>
              <a:t>Are we always sure where x is?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charset="0"/>
                <a:cs typeface="+mj-cs"/>
              </a:rPr>
              <a:t>What if foo looked like this?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  <a:defRPr/>
            </a:pPr>
            <a:r>
              <a:rPr lang="en-US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foo(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x,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y,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z) {</a:t>
            </a:r>
          </a:p>
          <a:p>
            <a:pPr marL="0" indent="0">
              <a:buFontTx/>
              <a:buNone/>
              <a:defRPr/>
            </a:pPr>
            <a:r>
              <a:rPr lang="en-US" b="1" dirty="0">
                <a:latin typeface="Courier New" charset="0"/>
                <a:cs typeface="Courier New" charset="0"/>
              </a:rPr>
              <a:t>	</a:t>
            </a:r>
            <a:r>
              <a:rPr lang="en-US" b="1" dirty="0" err="1">
                <a:latin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cs typeface="Courier New" charset="0"/>
              </a:rPr>
              <a:t> temp;</a:t>
            </a:r>
          </a:p>
          <a:p>
            <a:pPr marL="0" indent="0">
              <a:buFontTx/>
              <a:buNone/>
              <a:defRPr/>
            </a:pPr>
            <a:r>
              <a:rPr lang="en-US" b="1" dirty="0">
                <a:latin typeface="Courier New" charset="0"/>
                <a:cs typeface="Courier New" charset="0"/>
              </a:rPr>
              <a:t>	</a:t>
            </a:r>
            <a:r>
              <a:rPr lang="en-US" b="1" dirty="0" err="1">
                <a:latin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cs typeface="Courier New" charset="0"/>
              </a:rPr>
              <a:t>arr</a:t>
            </a:r>
            <a:r>
              <a:rPr lang="en-US" b="1" dirty="0">
                <a:latin typeface="Courier New" charset="0"/>
                <a:cs typeface="Courier New" charset="0"/>
              </a:rPr>
              <a:t>[z];</a:t>
            </a:r>
          </a:p>
          <a:p>
            <a:pPr marL="0" indent="0">
              <a:buFontTx/>
              <a:buNone/>
              <a:defRPr/>
            </a:pPr>
            <a:r>
              <a:rPr lang="en-US" b="1" dirty="0">
                <a:latin typeface="Courier New" charset="0"/>
                <a:cs typeface="Courier New" charset="0"/>
              </a:rPr>
              <a:t>        ...</a:t>
            </a:r>
          </a:p>
          <a:p>
            <a:pPr marL="0" indent="0">
              <a:buFontTx/>
              <a:buNone/>
              <a:defRPr/>
            </a:pPr>
            <a:r>
              <a:rPr lang="en-US" b="1" dirty="0">
                <a:latin typeface="Courier New" charset="0"/>
                <a:cs typeface="Courier New" charset="0"/>
              </a:rPr>
              <a:t>	x = 1;</a:t>
            </a:r>
          </a:p>
          <a:p>
            <a:pPr marL="0" indent="0">
              <a:buFontTx/>
              <a:buNone/>
              <a:defRPr/>
            </a:pPr>
            <a:r>
              <a:rPr lang="en-US" b="1" dirty="0">
                <a:latin typeface="Courier New" charset="0"/>
                <a:cs typeface="Courier New" charset="0"/>
              </a:rPr>
              <a:t>		...</a:t>
            </a:r>
          </a:p>
          <a:p>
            <a:pPr marL="0" indent="0">
              <a:buFontTx/>
              <a:buNone/>
              <a:defRPr/>
            </a:pPr>
            <a:r>
              <a:rPr lang="en-US" b="1" dirty="0">
                <a:latin typeface="Courier New" charset="0"/>
                <a:cs typeface="Courier New" charset="0"/>
              </a:rPr>
              <a:t>	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charset="0"/>
                <a:cs typeface="+mj-cs"/>
              </a:rPr>
              <a:t>The Picture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2511650"/>
              </p:ext>
            </p:extLst>
          </p:nvPr>
        </p:nvGraphicFramePr>
        <p:xfrm>
          <a:off x="2514600" y="1612154"/>
          <a:ext cx="3962400" cy="4456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 (z)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99353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Local variable: 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Local variable: temp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Return 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Return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r>
                        <a:rPr lang="en-US" sz="2400" baseline="0" dirty="0"/>
                        <a:t> (x)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 (z)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30742" name="TextBox 4"/>
          <p:cNvSpPr txBox="1">
            <a:spLocks noChangeArrowheads="1"/>
          </p:cNvSpPr>
          <p:nvPr/>
        </p:nvSpPr>
        <p:spPr bwMode="auto">
          <a:xfrm>
            <a:off x="457200" y="5562600"/>
            <a:ext cx="1341438" cy="5238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b="1"/>
              <a:t>R6: SP</a:t>
            </a:r>
          </a:p>
        </p:txBody>
      </p:sp>
      <p:cxnSp>
        <p:nvCxnSpPr>
          <p:cNvPr id="7" name="Straight Arrow Connector 6"/>
          <p:cNvCxnSpPr>
            <a:stCxn id="30742" idx="3"/>
          </p:cNvCxnSpPr>
          <p:nvPr/>
        </p:nvCxnSpPr>
        <p:spPr>
          <a:xfrm flipV="1">
            <a:off x="1798638" y="1589088"/>
            <a:ext cx="715962" cy="42354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4" name="TextBox 1"/>
          <p:cNvSpPr txBox="1">
            <a:spLocks noChangeArrowheads="1"/>
          </p:cNvSpPr>
          <p:nvPr/>
        </p:nvSpPr>
        <p:spPr bwMode="auto">
          <a:xfrm>
            <a:off x="6553200" y="1219200"/>
            <a:ext cx="69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0000</a:t>
            </a:r>
          </a:p>
        </p:txBody>
      </p:sp>
      <p:sp>
        <p:nvSpPr>
          <p:cNvPr id="30745" name="TextBox 2"/>
          <p:cNvSpPr txBox="1">
            <a:spLocks noChangeArrowheads="1"/>
          </p:cNvSpPr>
          <p:nvPr/>
        </p:nvSpPr>
        <p:spPr bwMode="auto">
          <a:xfrm>
            <a:off x="6553200" y="6107113"/>
            <a:ext cx="749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FFFF</a:t>
            </a:r>
          </a:p>
        </p:txBody>
      </p:sp>
      <p:sp>
        <p:nvSpPr>
          <p:cNvPr id="30746" name="TextBox 4"/>
          <p:cNvSpPr txBox="1">
            <a:spLocks noChangeArrowheads="1"/>
          </p:cNvSpPr>
          <p:nvPr/>
        </p:nvSpPr>
        <p:spPr bwMode="auto">
          <a:xfrm>
            <a:off x="6838203" y="2184400"/>
            <a:ext cx="18874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</a:rPr>
              <a:t>Where is x now?</a:t>
            </a:r>
          </a:p>
        </p:txBody>
      </p:sp>
      <p:sp>
        <p:nvSpPr>
          <p:cNvPr id="6" name="Oval 5"/>
          <p:cNvSpPr/>
          <p:nvPr/>
        </p:nvSpPr>
        <p:spPr>
          <a:xfrm>
            <a:off x="4038600" y="4492810"/>
            <a:ext cx="838200" cy="8382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748" name="TextBox 8"/>
          <p:cNvSpPr txBox="1">
            <a:spLocks noChangeArrowheads="1"/>
          </p:cNvSpPr>
          <p:nvPr/>
        </p:nvSpPr>
        <p:spPr bwMode="auto">
          <a:xfrm>
            <a:off x="2399557" y="970061"/>
            <a:ext cx="404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b="1" dirty="0"/>
              <a:t>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charset="0"/>
                <a:cs typeface="+mj-cs"/>
              </a:rPr>
              <a:t>Solution: Frame Pointer!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Arial" charset="0"/>
                <a:cs typeface="+mn-cs"/>
              </a:rPr>
              <a:t>Keep a </a:t>
            </a:r>
            <a:r>
              <a:rPr lang="ja-JP" altLang="en-US" dirty="0">
                <a:latin typeface="Arial" charset="0"/>
                <a:cs typeface="+mn-cs"/>
              </a:rPr>
              <a:t>“</a:t>
            </a:r>
            <a:r>
              <a:rPr lang="en-US" dirty="0">
                <a:latin typeface="Arial" charset="0"/>
                <a:cs typeface="+mn-cs"/>
              </a:rPr>
              <a:t>known</a:t>
            </a:r>
            <a:r>
              <a:rPr lang="ja-JP" altLang="en-US" dirty="0">
                <a:latin typeface="Arial" charset="0"/>
                <a:cs typeface="+mn-cs"/>
              </a:rPr>
              <a:t>”</a:t>
            </a:r>
            <a:r>
              <a:rPr lang="en-US" dirty="0">
                <a:latin typeface="Arial" charset="0"/>
                <a:cs typeface="+mn-cs"/>
              </a:rPr>
              <a:t> location in the stack frame in a register</a:t>
            </a:r>
          </a:p>
          <a:p>
            <a:pPr>
              <a:defRPr/>
            </a:pPr>
            <a:r>
              <a:rPr lang="en-US" dirty="0">
                <a:latin typeface="Arial" charset="0"/>
                <a:cs typeface="+mn-cs"/>
              </a:rPr>
              <a:t>Which register?  R5</a:t>
            </a:r>
          </a:p>
          <a:p>
            <a:pPr>
              <a:defRPr/>
            </a:pPr>
            <a:r>
              <a:rPr lang="en-US" dirty="0">
                <a:latin typeface="Arial" charset="0"/>
                <a:cs typeface="+mn-cs"/>
              </a:rPr>
              <a:t>We’re going to point it to the first local variable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sz="4000">
                <a:latin typeface="Arial" charset="0"/>
              </a:rPr>
              <a:t>Assume we have this subroutine...</a:t>
            </a:r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82000" cy="5410200"/>
          </a:xfrm>
        </p:spPr>
        <p:txBody>
          <a:bodyPr/>
          <a:lstStyle/>
          <a:p>
            <a:pPr marL="6350" indent="7938" eaLnBrk="1" hangingPunct="1">
              <a:buFontTx/>
              <a:buNone/>
              <a:tabLst>
                <a:tab pos="1768475" algn="l"/>
                <a:tab pos="3657600" algn="l"/>
                <a:tab pos="5486400" algn="l"/>
              </a:tabLst>
            </a:pPr>
            <a:r>
              <a:rPr lang="en-US" sz="2400" b="1">
                <a:latin typeface="Courier New" charset="0"/>
              </a:rPr>
              <a:t>; Subroutine that needs to use r1, r2 and r3</a:t>
            </a:r>
          </a:p>
          <a:p>
            <a:pPr marL="6350" indent="7938" eaLnBrk="1" hangingPunct="1">
              <a:buFontTx/>
              <a:buNone/>
              <a:tabLst>
                <a:tab pos="1768475" algn="l"/>
                <a:tab pos="3657600" algn="l"/>
                <a:tab pos="5486400" algn="l"/>
              </a:tabLst>
            </a:pPr>
            <a:r>
              <a:rPr lang="en-US" sz="2400" b="1">
                <a:latin typeface="Courier New" charset="0"/>
              </a:rPr>
              <a:t>subr	st r1, r1save</a:t>
            </a:r>
          </a:p>
          <a:p>
            <a:pPr marL="6350" indent="7938" eaLnBrk="1" hangingPunct="1">
              <a:buFontTx/>
              <a:buNone/>
              <a:tabLst>
                <a:tab pos="1768475" algn="l"/>
                <a:tab pos="3657600" algn="l"/>
                <a:tab pos="5486400" algn="l"/>
              </a:tabLst>
            </a:pPr>
            <a:r>
              <a:rPr lang="en-US" sz="2400" b="1">
                <a:latin typeface="Courier New" charset="0"/>
              </a:rPr>
              <a:t>	st r2, r2save</a:t>
            </a:r>
          </a:p>
          <a:p>
            <a:pPr marL="6350" indent="7938" eaLnBrk="1" hangingPunct="1">
              <a:buFontTx/>
              <a:buNone/>
              <a:tabLst>
                <a:tab pos="1768475" algn="l"/>
                <a:tab pos="3657600" algn="l"/>
                <a:tab pos="5486400" algn="l"/>
              </a:tabLst>
            </a:pPr>
            <a:r>
              <a:rPr lang="en-US" sz="2400" b="1">
                <a:latin typeface="Courier New" charset="0"/>
              </a:rPr>
              <a:t>	st r3, r3save</a:t>
            </a:r>
          </a:p>
          <a:p>
            <a:pPr marL="6350" indent="7938" eaLnBrk="1" hangingPunct="1">
              <a:buFontTx/>
              <a:buNone/>
              <a:tabLst>
                <a:tab pos="1768475" algn="l"/>
                <a:tab pos="3657600" algn="l"/>
                <a:tab pos="5486400" algn="l"/>
              </a:tabLst>
            </a:pPr>
            <a:r>
              <a:rPr lang="en-US" sz="2400" b="1">
                <a:latin typeface="Courier New" charset="0"/>
              </a:rPr>
              <a:t>;	work is done here</a:t>
            </a:r>
          </a:p>
          <a:p>
            <a:pPr marL="6350" indent="7938" eaLnBrk="1" hangingPunct="1">
              <a:buFontTx/>
              <a:buNone/>
              <a:tabLst>
                <a:tab pos="1768475" algn="l"/>
                <a:tab pos="3657600" algn="l"/>
                <a:tab pos="5486400" algn="l"/>
              </a:tabLst>
            </a:pPr>
            <a:r>
              <a:rPr lang="en-US" sz="2400" b="1">
                <a:latin typeface="Courier New" charset="0"/>
              </a:rPr>
              <a:t>	ld r1, r1save</a:t>
            </a:r>
          </a:p>
          <a:p>
            <a:pPr marL="6350" indent="7938" eaLnBrk="1" hangingPunct="1">
              <a:buFontTx/>
              <a:buNone/>
              <a:tabLst>
                <a:tab pos="1768475" algn="l"/>
                <a:tab pos="3657600" algn="l"/>
                <a:tab pos="5486400" algn="l"/>
              </a:tabLst>
            </a:pPr>
            <a:r>
              <a:rPr lang="en-US" sz="2400" b="1">
                <a:latin typeface="Courier New" charset="0"/>
              </a:rPr>
              <a:t>	ld r2, r2save</a:t>
            </a:r>
          </a:p>
          <a:p>
            <a:pPr marL="6350" indent="7938" eaLnBrk="1" hangingPunct="1">
              <a:buFontTx/>
              <a:buNone/>
              <a:tabLst>
                <a:tab pos="1768475" algn="l"/>
                <a:tab pos="3657600" algn="l"/>
                <a:tab pos="5486400" algn="l"/>
              </a:tabLst>
            </a:pPr>
            <a:r>
              <a:rPr lang="en-US" sz="2400" b="1">
                <a:latin typeface="Courier New" charset="0"/>
              </a:rPr>
              <a:t>	ld r3, r3save</a:t>
            </a:r>
          </a:p>
          <a:p>
            <a:pPr marL="6350" indent="7938" eaLnBrk="1" hangingPunct="1">
              <a:buFontTx/>
              <a:buNone/>
              <a:tabLst>
                <a:tab pos="1768475" algn="l"/>
                <a:tab pos="3657600" algn="l"/>
                <a:tab pos="5486400" algn="l"/>
              </a:tabLst>
            </a:pPr>
            <a:r>
              <a:rPr lang="en-US" sz="2400" b="1">
                <a:latin typeface="Courier New" charset="0"/>
              </a:rPr>
              <a:t>	ret</a:t>
            </a:r>
          </a:p>
          <a:p>
            <a:pPr marL="6350" indent="7938" eaLnBrk="1" hangingPunct="1">
              <a:buFontTx/>
              <a:buNone/>
              <a:tabLst>
                <a:tab pos="1768475" algn="l"/>
                <a:tab pos="3657600" algn="l"/>
                <a:tab pos="5486400" algn="l"/>
              </a:tabLst>
            </a:pPr>
            <a:r>
              <a:rPr lang="en-US" sz="2400" b="1">
                <a:latin typeface="Courier New" charset="0"/>
              </a:rPr>
              <a:t>r1save	.fill 0</a:t>
            </a:r>
          </a:p>
          <a:p>
            <a:pPr marL="6350" indent="7938" eaLnBrk="1" hangingPunct="1">
              <a:buFontTx/>
              <a:buNone/>
              <a:tabLst>
                <a:tab pos="1768475" algn="l"/>
                <a:tab pos="3657600" algn="l"/>
                <a:tab pos="5486400" algn="l"/>
              </a:tabLst>
            </a:pPr>
            <a:r>
              <a:rPr lang="en-US" sz="2400" b="1">
                <a:latin typeface="Courier New" charset="0"/>
              </a:rPr>
              <a:t>r2save	.fill 0</a:t>
            </a:r>
          </a:p>
          <a:p>
            <a:pPr marL="6350" indent="7938" eaLnBrk="1" hangingPunct="1">
              <a:buFontTx/>
              <a:buNone/>
              <a:tabLst>
                <a:tab pos="1768475" algn="l"/>
                <a:tab pos="3657600" algn="l"/>
                <a:tab pos="5486400" algn="l"/>
              </a:tabLst>
            </a:pPr>
            <a:r>
              <a:rPr lang="en-US" sz="2400" b="1">
                <a:latin typeface="Courier New" charset="0"/>
              </a:rPr>
              <a:t>r3save	.fill 0</a:t>
            </a:r>
          </a:p>
        </p:txBody>
      </p:sp>
      <p:sp>
        <p:nvSpPr>
          <p:cNvPr id="5123" name="WordArt 4"/>
          <p:cNvSpPr>
            <a:spLocks noChangeArrowheads="1" noChangeShapeType="1" noTextEdit="1"/>
          </p:cNvSpPr>
          <p:nvPr/>
        </p:nvSpPr>
        <p:spPr bwMode="auto">
          <a:xfrm>
            <a:off x="4038600" y="6019800"/>
            <a:ext cx="493395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blurRad="63500" dist="38099" dir="2700000" algn="ctr" rotWithShape="0">
                    <a:srgbClr val="990000">
                      <a:alpha val="74997"/>
                    </a:srgbClr>
                  </a:outerShdw>
                </a:effectLst>
                <a:latin typeface="Impact"/>
                <a:ea typeface="Impact"/>
                <a:cs typeface="Impact"/>
              </a:rPr>
              <a:t>Any problems?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7086600" y="4953000"/>
            <a:ext cx="9906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charset="0"/>
                <a:cs typeface="+mj-cs"/>
              </a:rPr>
              <a:t>So Far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>
                <a:latin typeface="Arial" charset="0"/>
                <a:cs typeface="+mn-cs"/>
              </a:rPr>
              <a:t>R0 </a:t>
            </a:r>
          </a:p>
          <a:p>
            <a:pPr>
              <a:defRPr/>
            </a:pPr>
            <a:r>
              <a:rPr lang="en-US">
                <a:latin typeface="Arial" charset="0"/>
                <a:cs typeface="+mn-cs"/>
              </a:rPr>
              <a:t>R1</a:t>
            </a:r>
          </a:p>
          <a:p>
            <a:pPr>
              <a:defRPr/>
            </a:pPr>
            <a:r>
              <a:rPr lang="en-US">
                <a:latin typeface="Arial" charset="0"/>
                <a:cs typeface="+mn-cs"/>
              </a:rPr>
              <a:t>R2</a:t>
            </a:r>
          </a:p>
          <a:p>
            <a:pPr>
              <a:defRPr/>
            </a:pPr>
            <a:r>
              <a:rPr lang="en-US">
                <a:latin typeface="Arial" charset="0"/>
                <a:cs typeface="+mn-cs"/>
              </a:rPr>
              <a:t>R3</a:t>
            </a:r>
          </a:p>
          <a:p>
            <a:pPr>
              <a:defRPr/>
            </a:pPr>
            <a:r>
              <a:rPr lang="en-US">
                <a:latin typeface="Arial" charset="0"/>
                <a:cs typeface="+mn-cs"/>
              </a:rPr>
              <a:t>R4</a:t>
            </a:r>
          </a:p>
          <a:p>
            <a:pPr>
              <a:defRPr/>
            </a:pPr>
            <a:r>
              <a:rPr lang="en-US">
                <a:latin typeface="Arial" charset="0"/>
                <a:cs typeface="+mn-cs"/>
              </a:rPr>
              <a:t>R5 – Frame Pointer</a:t>
            </a:r>
          </a:p>
          <a:p>
            <a:pPr>
              <a:defRPr/>
            </a:pPr>
            <a:r>
              <a:rPr lang="en-US">
                <a:latin typeface="Arial" charset="0"/>
                <a:cs typeface="+mn-cs"/>
              </a:rPr>
              <a:t>R6 – Stack Pointer</a:t>
            </a:r>
          </a:p>
          <a:p>
            <a:pPr>
              <a:defRPr/>
            </a:pPr>
            <a:r>
              <a:rPr lang="en-US">
                <a:latin typeface="Arial" charset="0"/>
                <a:cs typeface="+mn-cs"/>
              </a:rPr>
              <a:t>R7 – Return Address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9094"/>
          </a:xfrm>
        </p:spPr>
        <p:txBody>
          <a:bodyPr>
            <a:normAutofit fontScale="92500"/>
          </a:bodyPr>
          <a:lstStyle/>
          <a:p>
            <a:r>
              <a:rPr lang="en-US" dirty="0"/>
              <a:t>The </a:t>
            </a:r>
            <a:r>
              <a:rPr lang="en-US" b="1" dirty="0"/>
              <a:t>stack frame</a:t>
            </a:r>
            <a:r>
              <a:rPr lang="en-US" dirty="0"/>
              <a:t>, also known as </a:t>
            </a:r>
            <a:r>
              <a:rPr lang="en-US" b="1" dirty="0"/>
              <a:t>activation record</a:t>
            </a:r>
            <a:r>
              <a:rPr lang="en-US" dirty="0"/>
              <a:t> is the collection of all data on the stack associated with one subprogram call.</a:t>
            </a:r>
          </a:p>
          <a:p>
            <a:r>
              <a:rPr lang="en-US" dirty="0"/>
              <a:t>The stack frame generally includes the following components:</a:t>
            </a:r>
          </a:p>
          <a:p>
            <a:pPr lvl="1"/>
            <a:r>
              <a:rPr lang="en-US" dirty="0"/>
              <a:t>The return address</a:t>
            </a:r>
          </a:p>
          <a:p>
            <a:pPr lvl="1"/>
            <a:r>
              <a:rPr lang="en-US" dirty="0"/>
              <a:t>Argument variables passed on the stack</a:t>
            </a:r>
          </a:p>
          <a:p>
            <a:pPr lvl="1"/>
            <a:r>
              <a:rPr lang="en-US" dirty="0"/>
              <a:t>Local variables (in HLLs)</a:t>
            </a:r>
          </a:p>
          <a:p>
            <a:pPr lvl="1"/>
            <a:r>
              <a:rPr lang="en-US" dirty="0"/>
              <a:t>Saved copies of any registers modified by the subprogram that need to be restored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8353" y="6589059"/>
            <a:ext cx="8307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http://</a:t>
            </a:r>
            <a:r>
              <a:rPr lang="en-US" sz="1200" dirty="0" err="1"/>
              <a:t>www.cs.uwm.edu</a:t>
            </a:r>
            <a:r>
              <a:rPr lang="en-US" sz="1200" dirty="0"/>
              <a:t>/classes/cs315/Bacon/Lecture/HTML/ch10s07.html</a:t>
            </a:r>
          </a:p>
        </p:txBody>
      </p:sp>
    </p:spTree>
    <p:extLst>
      <p:ext uri="{BB962C8B-B14F-4D97-AF65-F5344CB8AC3E}">
        <p14:creationId xmlns:p14="http://schemas.microsoft.com/office/powerpoint/2010/main" val="15233940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charset="0"/>
                <a:cs typeface="+mj-cs"/>
              </a:rPr>
              <a:t>The Picture of a Stack Frame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5079226"/>
              </p:ext>
            </p:extLst>
          </p:nvPr>
        </p:nvGraphicFramePr>
        <p:xfrm>
          <a:off x="2514600" y="2209800"/>
          <a:ext cx="39624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Local variable: temp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Local variable: temp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Old</a:t>
                      </a:r>
                      <a:r>
                        <a:rPr lang="en-US" sz="2400" baseline="0" dirty="0"/>
                        <a:t> FP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Return 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Return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r>
                        <a:rPr lang="en-US" sz="2400" baseline="0" dirty="0"/>
                        <a:t> (x)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 (z)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36886" name="TextBox 4"/>
          <p:cNvSpPr txBox="1">
            <a:spLocks noChangeArrowheads="1"/>
          </p:cNvSpPr>
          <p:nvPr/>
        </p:nvSpPr>
        <p:spPr bwMode="auto">
          <a:xfrm>
            <a:off x="304800" y="4192588"/>
            <a:ext cx="1341438" cy="5238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b="1"/>
              <a:t>R6: SP</a:t>
            </a:r>
          </a:p>
        </p:txBody>
      </p:sp>
      <p:cxnSp>
        <p:nvCxnSpPr>
          <p:cNvPr id="7" name="Straight Arrow Connector 6"/>
          <p:cNvCxnSpPr>
            <a:stCxn id="36886" idx="3"/>
          </p:cNvCxnSpPr>
          <p:nvPr/>
        </p:nvCxnSpPr>
        <p:spPr>
          <a:xfrm flipV="1">
            <a:off x="1646238" y="1658471"/>
            <a:ext cx="1102938" cy="27960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88" name="TextBox 1"/>
          <p:cNvSpPr txBox="1">
            <a:spLocks noChangeArrowheads="1"/>
          </p:cNvSpPr>
          <p:nvPr/>
        </p:nvSpPr>
        <p:spPr bwMode="auto">
          <a:xfrm>
            <a:off x="6553200" y="1219200"/>
            <a:ext cx="69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0000</a:t>
            </a:r>
          </a:p>
        </p:txBody>
      </p:sp>
      <p:sp>
        <p:nvSpPr>
          <p:cNvPr id="36889" name="TextBox 2"/>
          <p:cNvSpPr txBox="1">
            <a:spLocks noChangeArrowheads="1"/>
          </p:cNvSpPr>
          <p:nvPr/>
        </p:nvSpPr>
        <p:spPr bwMode="auto">
          <a:xfrm>
            <a:off x="6553200" y="6292850"/>
            <a:ext cx="749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FFFF</a:t>
            </a:r>
          </a:p>
        </p:txBody>
      </p:sp>
      <p:sp>
        <p:nvSpPr>
          <p:cNvPr id="6" name="Oval 5"/>
          <p:cNvSpPr/>
          <p:nvPr/>
        </p:nvSpPr>
        <p:spPr>
          <a:xfrm>
            <a:off x="4069976" y="4362263"/>
            <a:ext cx="838200" cy="8382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891" name="TextBox 8"/>
          <p:cNvSpPr txBox="1">
            <a:spLocks noChangeArrowheads="1"/>
          </p:cNvSpPr>
          <p:nvPr/>
        </p:nvSpPr>
        <p:spPr bwMode="auto">
          <a:xfrm>
            <a:off x="2756274" y="1279992"/>
            <a:ext cx="3813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b="1" dirty="0"/>
              <a:t>?</a:t>
            </a:r>
          </a:p>
        </p:txBody>
      </p:sp>
      <p:sp>
        <p:nvSpPr>
          <p:cNvPr id="36892" name="TextBox 4"/>
          <p:cNvSpPr txBox="1">
            <a:spLocks noChangeArrowheads="1"/>
          </p:cNvSpPr>
          <p:nvPr/>
        </p:nvSpPr>
        <p:spPr bwMode="auto">
          <a:xfrm>
            <a:off x="323850" y="3670300"/>
            <a:ext cx="1322388" cy="5222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b="1"/>
              <a:t>R5: FP</a:t>
            </a:r>
          </a:p>
        </p:txBody>
      </p:sp>
      <p:cxnSp>
        <p:nvCxnSpPr>
          <p:cNvPr id="13" name="Straight Arrow Connector 12"/>
          <p:cNvCxnSpPr>
            <a:stCxn id="36892" idx="3"/>
          </p:cNvCxnSpPr>
          <p:nvPr/>
        </p:nvCxnSpPr>
        <p:spPr>
          <a:xfrm flipV="1">
            <a:off x="1646238" y="2819400"/>
            <a:ext cx="792162" cy="111283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389663"/>
              </p:ext>
            </p:extLst>
          </p:nvPr>
        </p:nvGraphicFramePr>
        <p:xfrm>
          <a:off x="6163890" y="3484002"/>
          <a:ext cx="2590800" cy="2594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Location</a:t>
                      </a: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temp</a:t>
                      </a: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FP</a:t>
                      </a: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RA</a:t>
                      </a: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FP+2</a:t>
                      </a: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RV</a:t>
                      </a: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FP+3</a:t>
                      </a: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 (a)</a:t>
                      </a: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FP+4</a:t>
                      </a: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y (b)</a:t>
                      </a: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FP+5</a:t>
                      </a: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z (c)</a:t>
                      </a: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FP+6</a:t>
                      </a: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charset="0"/>
                <a:cs typeface="+mj-cs"/>
              </a:rPr>
              <a:t>The LC-3 Calling Convention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 fontScale="62500" lnSpcReduction="20000"/>
          </a:bodyPr>
          <a:lstStyle/>
          <a:p>
            <a:pPr marL="0" indent="0">
              <a:buFontTx/>
              <a:buNone/>
              <a:defRPr/>
            </a:pPr>
            <a:r>
              <a:rPr lang="en-US" sz="2800" b="1" dirty="0">
                <a:latin typeface="Courier New" pitchFamily="49" charset="0"/>
                <a:ea typeface="+mn-ea"/>
                <a:cs typeface="Courier New" pitchFamily="49" charset="0"/>
              </a:rPr>
              <a:t>y = foo(a, b, c);</a:t>
            </a:r>
          </a:p>
          <a:p>
            <a:pPr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+mn-ea"/>
                <a:cs typeface="+mn-cs"/>
              </a:rPr>
              <a:t>Caller: Push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ea typeface="+mn-ea"/>
                <a:cs typeface="+mn-cs"/>
              </a:rPr>
              <a:t>args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+mn-ea"/>
                <a:cs typeface="+mn-cs"/>
              </a:rPr>
              <a:t> onto stack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ea typeface="+mn-ea"/>
                <a:cs typeface="+mn-cs"/>
              </a:rPr>
              <a:t>right to left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+mn-ea"/>
                <a:cs typeface="+mn-cs"/>
              </a:rPr>
              <a:t>!</a:t>
            </a:r>
          </a:p>
          <a:p>
            <a:pPr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+mn-ea"/>
                <a:cs typeface="+mn-cs"/>
              </a:rPr>
              <a:t>Caller: Jump to subroutine</a:t>
            </a:r>
          </a:p>
          <a:p>
            <a:pPr>
              <a:defRPr/>
            </a:pPr>
            <a:r>
              <a:rPr lang="en-US" dirty="0" err="1">
                <a:solidFill>
                  <a:srgbClr val="008000"/>
                </a:solidFill>
                <a:ea typeface="+mn-ea"/>
                <a:cs typeface="+mn-cs"/>
              </a:rPr>
              <a:t>Callee</a:t>
            </a:r>
            <a:r>
              <a:rPr lang="en-US" dirty="0">
                <a:solidFill>
                  <a:srgbClr val="008000"/>
                </a:solidFill>
                <a:ea typeface="+mn-ea"/>
                <a:cs typeface="+mn-cs"/>
              </a:rPr>
              <a:t>: Decrement SP to leave room for Ret Val</a:t>
            </a:r>
          </a:p>
          <a:p>
            <a:pPr>
              <a:defRPr/>
            </a:pPr>
            <a:r>
              <a:rPr lang="en-US" dirty="0" err="1">
                <a:solidFill>
                  <a:srgbClr val="008000"/>
                </a:solidFill>
                <a:ea typeface="+mn-ea"/>
                <a:cs typeface="+mn-cs"/>
              </a:rPr>
              <a:t>Callee</a:t>
            </a:r>
            <a:r>
              <a:rPr lang="en-US" dirty="0">
                <a:solidFill>
                  <a:srgbClr val="008000"/>
                </a:solidFill>
                <a:ea typeface="+mn-ea"/>
                <a:cs typeface="+mn-cs"/>
              </a:rPr>
              <a:t>: </a:t>
            </a:r>
            <a:r>
              <a:rPr lang="en-US" dirty="0">
                <a:solidFill>
                  <a:srgbClr val="008000"/>
                </a:solidFill>
              </a:rPr>
              <a:t>Decrement </a:t>
            </a:r>
            <a:r>
              <a:rPr lang="en-US" dirty="0">
                <a:solidFill>
                  <a:srgbClr val="008000"/>
                </a:solidFill>
                <a:ea typeface="+mn-ea"/>
                <a:cs typeface="+mn-cs"/>
              </a:rPr>
              <a:t>SP and store R7 (Ret </a:t>
            </a:r>
            <a:r>
              <a:rPr lang="en-US" dirty="0" err="1">
                <a:solidFill>
                  <a:srgbClr val="008000"/>
                </a:solidFill>
                <a:ea typeface="+mn-ea"/>
                <a:cs typeface="+mn-cs"/>
              </a:rPr>
              <a:t>Addr</a:t>
            </a:r>
            <a:r>
              <a:rPr lang="en-US" dirty="0">
                <a:solidFill>
                  <a:srgbClr val="008000"/>
                </a:solidFill>
                <a:ea typeface="+mn-ea"/>
                <a:cs typeface="+mn-cs"/>
              </a:rPr>
              <a:t>)</a:t>
            </a:r>
          </a:p>
          <a:p>
            <a:pPr>
              <a:defRPr/>
            </a:pPr>
            <a:r>
              <a:rPr lang="en-US" dirty="0" err="1">
                <a:solidFill>
                  <a:srgbClr val="008000"/>
                </a:solidFill>
                <a:ea typeface="+mn-ea"/>
                <a:cs typeface="+mn-cs"/>
              </a:rPr>
              <a:t>Callee</a:t>
            </a:r>
            <a:r>
              <a:rPr lang="en-US" dirty="0">
                <a:solidFill>
                  <a:srgbClr val="008000"/>
                </a:solidFill>
                <a:ea typeface="+mn-ea"/>
                <a:cs typeface="+mn-cs"/>
              </a:rPr>
              <a:t>: </a:t>
            </a:r>
            <a:r>
              <a:rPr lang="en-US" dirty="0">
                <a:solidFill>
                  <a:srgbClr val="008000"/>
                </a:solidFill>
              </a:rPr>
              <a:t>Decrement </a:t>
            </a:r>
            <a:r>
              <a:rPr lang="en-US" dirty="0">
                <a:solidFill>
                  <a:srgbClr val="008000"/>
                </a:solidFill>
                <a:ea typeface="+mn-ea"/>
                <a:cs typeface="+mn-cs"/>
              </a:rPr>
              <a:t>SP and store R5 (Old FP)</a:t>
            </a:r>
          </a:p>
          <a:p>
            <a:pPr>
              <a:defRPr/>
            </a:pPr>
            <a:r>
              <a:rPr lang="en-US" dirty="0" err="1">
                <a:solidFill>
                  <a:srgbClr val="008000"/>
                </a:solidFill>
                <a:ea typeface="+mn-ea"/>
                <a:cs typeface="+mn-cs"/>
              </a:rPr>
              <a:t>Callee</a:t>
            </a:r>
            <a:r>
              <a:rPr lang="en-US" dirty="0">
                <a:solidFill>
                  <a:srgbClr val="008000"/>
                </a:solidFill>
                <a:ea typeface="+mn-ea"/>
                <a:cs typeface="+mn-cs"/>
              </a:rPr>
              <a:t>: </a:t>
            </a:r>
            <a:r>
              <a:rPr lang="en-US" dirty="0">
                <a:solidFill>
                  <a:srgbClr val="008000"/>
                </a:solidFill>
              </a:rPr>
              <a:t>Decrement </a:t>
            </a:r>
            <a:r>
              <a:rPr lang="en-US" dirty="0">
                <a:solidFill>
                  <a:srgbClr val="008000"/>
                </a:solidFill>
                <a:ea typeface="+mn-ea"/>
                <a:cs typeface="+mn-cs"/>
              </a:rPr>
              <a:t>SP and store SP into FP!!!</a:t>
            </a:r>
          </a:p>
          <a:p>
            <a:pPr>
              <a:defRPr/>
            </a:pPr>
            <a:r>
              <a:rPr lang="en-US" dirty="0" err="1">
                <a:solidFill>
                  <a:srgbClr val="008000"/>
                </a:solidFill>
                <a:ea typeface="+mn-ea"/>
                <a:cs typeface="+mn-cs"/>
              </a:rPr>
              <a:t>Callee</a:t>
            </a:r>
            <a:r>
              <a:rPr lang="en-US" dirty="0">
                <a:solidFill>
                  <a:srgbClr val="008000"/>
                </a:solidFill>
                <a:ea typeface="+mn-ea"/>
                <a:cs typeface="+mn-cs"/>
              </a:rPr>
              <a:t>: Allocate space for Locals - 1 &amp; Register save area</a:t>
            </a:r>
          </a:p>
          <a:p>
            <a:pPr>
              <a:defRPr/>
            </a:pPr>
            <a:r>
              <a:rPr lang="en-US" dirty="0" err="1">
                <a:solidFill>
                  <a:srgbClr val="008000"/>
                </a:solidFill>
                <a:ea typeface="+mn-ea"/>
                <a:cs typeface="+mn-cs"/>
              </a:rPr>
              <a:t>Callee</a:t>
            </a:r>
            <a:r>
              <a:rPr lang="en-US" dirty="0">
                <a:solidFill>
                  <a:srgbClr val="008000"/>
                </a:solidFill>
                <a:ea typeface="+mn-ea"/>
                <a:cs typeface="+mn-cs"/>
              </a:rPr>
              <a:t>: Save registers R0-R4 used by the function</a:t>
            </a:r>
          </a:p>
          <a:p>
            <a:pPr>
              <a:defRPr/>
            </a:pPr>
            <a:r>
              <a:rPr lang="en-US" dirty="0" err="1">
                <a:solidFill>
                  <a:srgbClr val="008000"/>
                </a:solidFill>
              </a:rPr>
              <a:t>Callee</a:t>
            </a:r>
            <a:r>
              <a:rPr lang="en-US" dirty="0">
                <a:solidFill>
                  <a:srgbClr val="008000"/>
                </a:solidFill>
              </a:rPr>
              <a:t>: Execute the code in the function</a:t>
            </a:r>
          </a:p>
          <a:p>
            <a:pPr>
              <a:defRPr/>
            </a:pPr>
            <a:r>
              <a:rPr lang="en-US" dirty="0" err="1">
                <a:solidFill>
                  <a:srgbClr val="008000"/>
                </a:solidFill>
              </a:rPr>
              <a:t>Callee</a:t>
            </a:r>
            <a:r>
              <a:rPr lang="en-US" dirty="0">
                <a:solidFill>
                  <a:srgbClr val="008000"/>
                </a:solidFill>
              </a:rPr>
              <a:t>: Save the Ret Val</a:t>
            </a:r>
          </a:p>
          <a:p>
            <a:pPr>
              <a:defRPr/>
            </a:pPr>
            <a:r>
              <a:rPr lang="en-US" dirty="0" err="1">
                <a:solidFill>
                  <a:srgbClr val="008000"/>
                </a:solidFill>
              </a:rPr>
              <a:t>Callee</a:t>
            </a:r>
            <a:r>
              <a:rPr lang="en-US" dirty="0">
                <a:solidFill>
                  <a:srgbClr val="008000"/>
                </a:solidFill>
              </a:rPr>
              <a:t>: Restore saved registers</a:t>
            </a:r>
          </a:p>
          <a:p>
            <a:pPr>
              <a:defRPr/>
            </a:pPr>
            <a:r>
              <a:rPr lang="en-US" dirty="0" err="1">
                <a:solidFill>
                  <a:srgbClr val="008000"/>
                </a:solidFill>
              </a:rPr>
              <a:t>Callee</a:t>
            </a:r>
            <a:r>
              <a:rPr lang="en-US" dirty="0">
                <a:solidFill>
                  <a:srgbClr val="008000"/>
                </a:solidFill>
              </a:rPr>
              <a:t>: Restore the Ret </a:t>
            </a:r>
            <a:r>
              <a:rPr lang="en-US" dirty="0" err="1">
                <a:solidFill>
                  <a:srgbClr val="008000"/>
                </a:solidFill>
              </a:rPr>
              <a:t>Addr</a:t>
            </a:r>
            <a:r>
              <a:rPr lang="en-US" dirty="0">
                <a:solidFill>
                  <a:srgbClr val="008000"/>
                </a:solidFill>
              </a:rPr>
              <a:t> to R7</a:t>
            </a:r>
          </a:p>
          <a:p>
            <a:pPr>
              <a:defRPr/>
            </a:pPr>
            <a:r>
              <a:rPr lang="en-US" dirty="0" err="1">
                <a:solidFill>
                  <a:srgbClr val="008000"/>
                </a:solidFill>
              </a:rPr>
              <a:t>Callee</a:t>
            </a:r>
            <a:r>
              <a:rPr lang="en-US" dirty="0">
                <a:solidFill>
                  <a:srgbClr val="008000"/>
                </a:solidFill>
              </a:rPr>
              <a:t>: Set SP to FP to pop Locals and Register save</a:t>
            </a:r>
          </a:p>
          <a:p>
            <a:pPr>
              <a:defRPr/>
            </a:pPr>
            <a:r>
              <a:rPr lang="en-US" dirty="0" err="1">
                <a:solidFill>
                  <a:srgbClr val="008000"/>
                </a:solidFill>
              </a:rPr>
              <a:t>Callee</a:t>
            </a:r>
            <a:r>
              <a:rPr lang="en-US" dirty="0">
                <a:solidFill>
                  <a:srgbClr val="008000"/>
                </a:solidFill>
              </a:rPr>
              <a:t>: Set FP to saved Old FP</a:t>
            </a:r>
          </a:p>
          <a:p>
            <a:pPr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+mn-ea"/>
                <a:cs typeface="+mn-cs"/>
              </a:rPr>
              <a:t>Caller: Grab the Ret Val</a:t>
            </a:r>
          </a:p>
          <a:p>
            <a:pPr>
              <a:defRPr/>
            </a:pPr>
            <a:r>
              <a:rPr lang="en-US" dirty="0">
                <a:solidFill>
                  <a:srgbClr val="72BFC5"/>
                </a:solidFill>
                <a:ea typeface="+mn-ea"/>
                <a:cs typeface="+mn-cs"/>
              </a:rPr>
              <a:t>Caller: </a:t>
            </a:r>
            <a:r>
              <a:rPr lang="en-US" dirty="0" err="1">
                <a:solidFill>
                  <a:srgbClr val="72BFC5"/>
                </a:solidFill>
                <a:ea typeface="+mn-ea"/>
                <a:cs typeface="+mn-cs"/>
              </a:rPr>
              <a:t>Deallocate</a:t>
            </a:r>
            <a:r>
              <a:rPr lang="en-US" dirty="0">
                <a:solidFill>
                  <a:srgbClr val="72BFC5"/>
                </a:solidFill>
                <a:ea typeface="+mn-ea"/>
                <a:cs typeface="+mn-cs"/>
              </a:rPr>
              <a:t> space for Ret Val and </a:t>
            </a:r>
            <a:r>
              <a:rPr lang="en-US" dirty="0" err="1">
                <a:solidFill>
                  <a:srgbClr val="72BFC5"/>
                </a:solidFill>
                <a:ea typeface="+mn-ea"/>
                <a:cs typeface="+mn-cs"/>
              </a:rPr>
              <a:t>args</a:t>
            </a:r>
            <a:endParaRPr lang="en-US" dirty="0">
              <a:solidFill>
                <a:srgbClr val="72BFC5"/>
              </a:solidFill>
              <a:ea typeface="+mn-ea"/>
              <a:cs typeface="+mn-cs"/>
            </a:endParaRP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33795" name="TextBox 1"/>
          <p:cNvSpPr txBox="1">
            <a:spLocks noChangeArrowheads="1"/>
          </p:cNvSpPr>
          <p:nvPr/>
        </p:nvSpPr>
        <p:spPr bwMode="auto">
          <a:xfrm rot="-2074121">
            <a:off x="1635125" y="257175"/>
            <a:ext cx="787400" cy="368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REAL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Oddities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always allocate space for at least one local variable, even when we </a:t>
            </a:r>
            <a:r>
              <a:rPr lang="en-US"/>
              <a:t>need none</a:t>
            </a:r>
            <a:endParaRPr lang="en-US" dirty="0"/>
          </a:p>
          <a:p>
            <a:r>
              <a:rPr lang="en-US" dirty="0"/>
              <a:t>The caller always pushes N words of arguments, but always pops N+1 words (which includes the Return Value)</a:t>
            </a:r>
          </a:p>
          <a:p>
            <a:r>
              <a:rPr lang="en-US" dirty="0"/>
              <a:t>Which means the </a:t>
            </a:r>
            <a:r>
              <a:rPr lang="en-US" dirty="0" err="1"/>
              <a:t>callee</a:t>
            </a:r>
            <a:r>
              <a:rPr lang="en-US" dirty="0"/>
              <a:t> pushes M words of stack frame, but pops M-1 to leave the Return Value on top of the stack</a:t>
            </a:r>
          </a:p>
        </p:txBody>
      </p:sp>
    </p:spTree>
    <p:extLst>
      <p:ext uri="{BB962C8B-B14F-4D97-AF65-F5344CB8AC3E}">
        <p14:creationId xmlns:p14="http://schemas.microsoft.com/office/powerpoint/2010/main" val="18489844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33600" y="1371600"/>
          <a:ext cx="4038600" cy="5303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19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</a:rPr>
                        <a:t>SP(R6)-&gt;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Saved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Reg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#N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1987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1987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Saved</a:t>
                      </a:r>
                      <a:r>
                        <a:rPr lang="en-US" sz="1800" b="1" baseline="0" dirty="0"/>
                        <a:t> </a:t>
                      </a:r>
                      <a:r>
                        <a:rPr lang="en-US" sz="1800" b="1" baseline="0" dirty="0" err="1"/>
                        <a:t>Reg</a:t>
                      </a:r>
                      <a:r>
                        <a:rPr lang="en-US" sz="1800" b="1" baseline="0" dirty="0"/>
                        <a:t> #1</a:t>
                      </a:r>
                      <a:endParaRPr lang="en-US" sz="1800" b="1" dirty="0"/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1987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Local variable L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1987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dirty="0"/>
                        <a:t>…</a:t>
                      </a:r>
                      <a:endParaRPr lang="en-US" sz="1800" dirty="0"/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1987">
                <a:tc>
                  <a:txBody>
                    <a:bodyPr/>
                    <a:lstStyle/>
                    <a:p>
                      <a:r>
                        <a:rPr lang="en-US" sz="1800" b="1" dirty="0"/>
                        <a:t>FP(R5)-&gt;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Local</a:t>
                      </a:r>
                      <a:r>
                        <a:rPr lang="en-US" sz="1800" b="1" baseline="0" dirty="0"/>
                        <a:t> variable </a:t>
                      </a:r>
                      <a:r>
                        <a:rPr lang="en-US" sz="1800" b="1" dirty="0"/>
                        <a:t>1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41987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1" dirty="0"/>
                        <a:t>Old FP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41987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1" dirty="0"/>
                        <a:t>Return address (RA)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41987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Return value (RV)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41987"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arg</a:t>
                      </a:r>
                      <a:r>
                        <a:rPr lang="en-US" sz="1800" b="1" dirty="0"/>
                        <a:t> 1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41987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="1" dirty="0"/>
                        <a:t>…</a:t>
                      </a:r>
                      <a:endParaRPr lang="en-US" sz="1800" b="1" dirty="0"/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41987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arg</a:t>
                      </a:r>
                      <a:r>
                        <a:rPr lang="en-US" sz="1800" b="1" dirty="0"/>
                        <a:t> N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34858" name="TextBox 6"/>
          <p:cNvSpPr txBox="1">
            <a:spLocks noChangeArrowheads="1"/>
          </p:cNvSpPr>
          <p:nvPr/>
        </p:nvSpPr>
        <p:spPr bwMode="auto">
          <a:xfrm>
            <a:off x="2057400" y="857250"/>
            <a:ext cx="5084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The stack when the callee starts doing work:</a:t>
            </a:r>
          </a:p>
        </p:txBody>
      </p:sp>
      <p:sp>
        <p:nvSpPr>
          <p:cNvPr id="34859" name="TextBox 1"/>
          <p:cNvSpPr txBox="1">
            <a:spLocks noChangeArrowheads="1"/>
          </p:cNvSpPr>
          <p:nvPr/>
        </p:nvSpPr>
        <p:spPr bwMode="auto">
          <a:xfrm>
            <a:off x="1155700" y="838200"/>
            <a:ext cx="69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0000</a:t>
            </a:r>
          </a:p>
        </p:txBody>
      </p:sp>
      <p:sp>
        <p:nvSpPr>
          <p:cNvPr id="34860" name="TextBox 1"/>
          <p:cNvSpPr txBox="1">
            <a:spLocks noChangeArrowheads="1"/>
          </p:cNvSpPr>
          <p:nvPr/>
        </p:nvSpPr>
        <p:spPr bwMode="auto">
          <a:xfrm>
            <a:off x="1143000" y="6564313"/>
            <a:ext cx="749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FFFF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477000" y="3352800"/>
          <a:ext cx="2590800" cy="1852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52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3C8C93"/>
                          </a:solidFill>
                        </a:rPr>
                        <a:t>Item</a:t>
                      </a:r>
                    </a:p>
                  </a:txBody>
                  <a:tcPr marT="45680" marB="456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3C8C93"/>
                          </a:solidFill>
                        </a:rPr>
                        <a:t>Location</a:t>
                      </a:r>
                    </a:p>
                  </a:txBody>
                  <a:tcPr marT="45680" marB="456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52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solidFill>
                            <a:srgbClr val="3C8C93"/>
                          </a:solidFill>
                        </a:rPr>
                        <a:t>Lv</a:t>
                      </a:r>
                      <a:r>
                        <a:rPr lang="en-US" sz="1800" b="1" baseline="0" dirty="0">
                          <a:solidFill>
                            <a:srgbClr val="3C8C93"/>
                          </a:solidFill>
                        </a:rPr>
                        <a:t> L</a:t>
                      </a:r>
                      <a:endParaRPr lang="en-US" sz="1800" b="1" dirty="0">
                        <a:solidFill>
                          <a:srgbClr val="3C8C93"/>
                        </a:solidFill>
                      </a:endParaRPr>
                    </a:p>
                  </a:txBody>
                  <a:tcPr marT="45680" marB="456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3C8C93"/>
                          </a:solidFill>
                        </a:rPr>
                        <a:t>FP-L-1</a:t>
                      </a:r>
                    </a:p>
                  </a:txBody>
                  <a:tcPr marT="45680" marB="456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52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3C8C93"/>
                          </a:solidFill>
                        </a:rPr>
                        <a:t>RA</a:t>
                      </a:r>
                    </a:p>
                  </a:txBody>
                  <a:tcPr marT="45680" marB="456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3C8C93"/>
                          </a:solidFill>
                        </a:rPr>
                        <a:t>FP+2</a:t>
                      </a:r>
                    </a:p>
                  </a:txBody>
                  <a:tcPr marT="45680" marB="456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52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3C8C93"/>
                          </a:solidFill>
                        </a:rPr>
                        <a:t>RV</a:t>
                      </a:r>
                    </a:p>
                  </a:txBody>
                  <a:tcPr marT="45680" marB="456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3C8C93"/>
                          </a:solidFill>
                        </a:rPr>
                        <a:t>FP+3</a:t>
                      </a:r>
                    </a:p>
                  </a:txBody>
                  <a:tcPr marT="45680" marB="456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52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solidFill>
                            <a:srgbClr val="3C8C93"/>
                          </a:solidFill>
                        </a:rPr>
                        <a:t>Arg</a:t>
                      </a:r>
                      <a:r>
                        <a:rPr lang="en-US" sz="1800" b="1" baseline="0" dirty="0">
                          <a:solidFill>
                            <a:srgbClr val="3C8C93"/>
                          </a:solidFill>
                        </a:rPr>
                        <a:t> N</a:t>
                      </a:r>
                      <a:endParaRPr lang="en-US" sz="1800" b="1" dirty="0">
                        <a:solidFill>
                          <a:srgbClr val="3C8C93"/>
                        </a:solidFill>
                      </a:endParaRPr>
                    </a:p>
                  </a:txBody>
                  <a:tcPr marT="45680" marB="456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3C8C93"/>
                          </a:solidFill>
                        </a:rPr>
                        <a:t>FP+N+3</a:t>
                      </a:r>
                    </a:p>
                  </a:txBody>
                  <a:tcPr marT="45680" marB="456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 charset="0"/>
                <a:cs typeface="+mj-cs"/>
              </a:rPr>
              <a:t>Questions?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1371600"/>
          <a:ext cx="18288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SP-&gt;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38948" name="TextBox 6"/>
          <p:cNvSpPr txBox="1">
            <a:spLocks noChangeArrowheads="1"/>
          </p:cNvSpPr>
          <p:nvPr/>
        </p:nvSpPr>
        <p:spPr bwMode="auto">
          <a:xfrm>
            <a:off x="685800" y="857250"/>
            <a:ext cx="196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Just Before JSR</a:t>
            </a:r>
          </a:p>
        </p:txBody>
      </p:sp>
      <p:sp>
        <p:nvSpPr>
          <p:cNvPr id="38949" name="TextBox 1"/>
          <p:cNvSpPr txBox="1">
            <a:spLocks noChangeArrowheads="1"/>
          </p:cNvSpPr>
          <p:nvPr/>
        </p:nvSpPr>
        <p:spPr bwMode="auto">
          <a:xfrm>
            <a:off x="9525" y="1066800"/>
            <a:ext cx="6969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/>
              <a:t>0000</a:t>
            </a:r>
          </a:p>
          <a:p>
            <a:pPr algn="ctr" eaLnBrk="1" hangingPunct="1"/>
            <a:r>
              <a:rPr lang="en-US" sz="1800">
                <a:solidFill>
                  <a:srgbClr val="000000"/>
                </a:solidFill>
                <a:latin typeface="MS-PMincho" charset="0"/>
              </a:rPr>
              <a:t>⇑</a:t>
            </a:r>
            <a:endParaRPr lang="en-US" sz="1800"/>
          </a:p>
        </p:txBody>
      </p:sp>
      <p:sp>
        <p:nvSpPr>
          <p:cNvPr id="38950" name="TextBox 1"/>
          <p:cNvSpPr txBox="1">
            <a:spLocks noChangeArrowheads="1"/>
          </p:cNvSpPr>
          <p:nvPr/>
        </p:nvSpPr>
        <p:spPr bwMode="auto">
          <a:xfrm>
            <a:off x="0" y="4800600"/>
            <a:ext cx="749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latin typeface="ArialUnicodeMS" charset="0"/>
              </a:rPr>
              <a:t>⇓</a:t>
            </a:r>
            <a:endParaRPr lang="en-US" sz="1800"/>
          </a:p>
          <a:p>
            <a:pPr eaLnBrk="1" hangingPunct="1"/>
            <a:r>
              <a:rPr lang="en-US" sz="1800"/>
              <a:t>FFFF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1371600"/>
          <a:ext cx="1828800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SP-&gt;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arg1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arg2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arg3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57600" y="1371600"/>
          <a:ext cx="1828800" cy="4086225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SP-&gt;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FP-&gt;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Locals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OldFP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40013" name="TextBox 6"/>
          <p:cNvSpPr txBox="1">
            <a:spLocks noChangeArrowheads="1"/>
          </p:cNvSpPr>
          <p:nvPr/>
        </p:nvSpPr>
        <p:spPr bwMode="auto">
          <a:xfrm>
            <a:off x="685800" y="857250"/>
            <a:ext cx="196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Just Before JSR</a:t>
            </a:r>
          </a:p>
        </p:txBody>
      </p:sp>
      <p:sp>
        <p:nvSpPr>
          <p:cNvPr id="40014" name="TextBox 7"/>
          <p:cNvSpPr txBox="1">
            <a:spLocks noChangeArrowheads="1"/>
          </p:cNvSpPr>
          <p:nvPr/>
        </p:nvSpPr>
        <p:spPr bwMode="auto">
          <a:xfrm>
            <a:off x="3738563" y="857250"/>
            <a:ext cx="16716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During Callee</a:t>
            </a:r>
          </a:p>
        </p:txBody>
      </p:sp>
      <p:sp>
        <p:nvSpPr>
          <p:cNvPr id="40015" name="TextBox 1"/>
          <p:cNvSpPr txBox="1">
            <a:spLocks noChangeArrowheads="1"/>
          </p:cNvSpPr>
          <p:nvPr/>
        </p:nvSpPr>
        <p:spPr bwMode="auto">
          <a:xfrm>
            <a:off x="9525" y="1066800"/>
            <a:ext cx="6969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/>
              <a:t>0000</a:t>
            </a:r>
          </a:p>
          <a:p>
            <a:pPr algn="ctr" eaLnBrk="1" hangingPunct="1"/>
            <a:r>
              <a:rPr lang="en-US" sz="1800">
                <a:solidFill>
                  <a:srgbClr val="000000"/>
                </a:solidFill>
                <a:latin typeface="MS-PMincho" charset="0"/>
              </a:rPr>
              <a:t>⇑</a:t>
            </a:r>
            <a:endParaRPr lang="en-US" sz="1800"/>
          </a:p>
        </p:txBody>
      </p:sp>
      <p:sp>
        <p:nvSpPr>
          <p:cNvPr id="40016" name="TextBox 1"/>
          <p:cNvSpPr txBox="1">
            <a:spLocks noChangeArrowheads="1"/>
          </p:cNvSpPr>
          <p:nvPr/>
        </p:nvSpPr>
        <p:spPr bwMode="auto">
          <a:xfrm>
            <a:off x="0" y="4800600"/>
            <a:ext cx="749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latin typeface="ArialUnicodeMS" charset="0"/>
              </a:rPr>
              <a:t>⇓</a:t>
            </a:r>
            <a:endParaRPr lang="en-US" sz="1800"/>
          </a:p>
          <a:p>
            <a:pPr eaLnBrk="1" hangingPunct="1"/>
            <a:r>
              <a:rPr lang="en-US" sz="1800"/>
              <a:t>FFFF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1371600"/>
          <a:ext cx="1828800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b="0" dirty="0"/>
                        <a:t>SP-&gt;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arg1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arg2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arg3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57600" y="1371600"/>
          <a:ext cx="1828800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SP-&gt;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SR2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SR1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="0" dirty="0"/>
                        <a:t>…</a:t>
                      </a:r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b="0" dirty="0"/>
                        <a:t>FP-&gt;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Locals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err="1"/>
                        <a:t>OldFP</a:t>
                      </a:r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RA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RV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arg1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arg2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arg3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553200" y="1371600"/>
          <a:ext cx="1828800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SP-&gt;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RV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arg1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arg2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arg3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41075" name="TextBox 6"/>
          <p:cNvSpPr txBox="1">
            <a:spLocks noChangeArrowheads="1"/>
          </p:cNvSpPr>
          <p:nvPr/>
        </p:nvSpPr>
        <p:spPr bwMode="auto">
          <a:xfrm>
            <a:off x="685800" y="857250"/>
            <a:ext cx="196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Just Before JSR</a:t>
            </a:r>
          </a:p>
        </p:txBody>
      </p:sp>
      <p:sp>
        <p:nvSpPr>
          <p:cNvPr id="41076" name="TextBox 7"/>
          <p:cNvSpPr txBox="1">
            <a:spLocks noChangeArrowheads="1"/>
          </p:cNvSpPr>
          <p:nvPr/>
        </p:nvSpPr>
        <p:spPr bwMode="auto">
          <a:xfrm>
            <a:off x="3738563" y="857250"/>
            <a:ext cx="16716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During Callee</a:t>
            </a:r>
          </a:p>
        </p:txBody>
      </p:sp>
      <p:sp>
        <p:nvSpPr>
          <p:cNvPr id="41077" name="TextBox 8"/>
          <p:cNvSpPr txBox="1">
            <a:spLocks noChangeArrowheads="1"/>
          </p:cNvSpPr>
          <p:nvPr/>
        </p:nvSpPr>
        <p:spPr bwMode="auto">
          <a:xfrm>
            <a:off x="6553200" y="857250"/>
            <a:ext cx="1779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Just After RET</a:t>
            </a:r>
          </a:p>
        </p:txBody>
      </p:sp>
      <p:sp>
        <p:nvSpPr>
          <p:cNvPr id="41078" name="TextBox 1"/>
          <p:cNvSpPr txBox="1">
            <a:spLocks noChangeArrowheads="1"/>
          </p:cNvSpPr>
          <p:nvPr/>
        </p:nvSpPr>
        <p:spPr bwMode="auto">
          <a:xfrm>
            <a:off x="9525" y="1066800"/>
            <a:ext cx="6969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/>
              <a:t>0000</a:t>
            </a:r>
          </a:p>
          <a:p>
            <a:pPr algn="ctr" eaLnBrk="1" hangingPunct="1"/>
            <a:r>
              <a:rPr lang="en-US" sz="1800">
                <a:solidFill>
                  <a:srgbClr val="000000"/>
                </a:solidFill>
                <a:latin typeface="MS-PMincho" charset="0"/>
              </a:rPr>
              <a:t>⇑</a:t>
            </a:r>
            <a:endParaRPr lang="en-US" sz="1800"/>
          </a:p>
        </p:txBody>
      </p:sp>
      <p:sp>
        <p:nvSpPr>
          <p:cNvPr id="41079" name="TextBox 1"/>
          <p:cNvSpPr txBox="1">
            <a:spLocks noChangeArrowheads="1"/>
          </p:cNvSpPr>
          <p:nvPr/>
        </p:nvSpPr>
        <p:spPr bwMode="auto">
          <a:xfrm>
            <a:off x="0" y="4800600"/>
            <a:ext cx="749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latin typeface="ArialUnicodeMS" charset="0"/>
              </a:rPr>
              <a:t>⇓</a:t>
            </a:r>
            <a:endParaRPr lang="en-US" sz="1800"/>
          </a:p>
          <a:p>
            <a:pPr eaLnBrk="1" hangingPunct="1"/>
            <a:r>
              <a:rPr lang="en-US" sz="1800"/>
              <a:t>FFFF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Make it bulletproof!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What do we need to save?</a:t>
            </a:r>
          </a:p>
          <a:p>
            <a:pPr eaLnBrk="1" hangingPunct="1"/>
            <a:endParaRPr lang="en-US">
              <a:latin typeface="Arial" charset="0"/>
            </a:endParaRPr>
          </a:p>
          <a:p>
            <a:pPr eaLnBrk="1" hangingPunct="1"/>
            <a:endParaRPr lang="en-US">
              <a:latin typeface="Arial" charset="0"/>
            </a:endParaRPr>
          </a:p>
          <a:p>
            <a:pPr eaLnBrk="1" hangingPunct="1"/>
            <a:r>
              <a:rPr lang="en-US">
                <a:latin typeface="Arial" charset="0"/>
              </a:rPr>
              <a:t>Where should we save it?</a:t>
            </a:r>
          </a:p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There’s Code in the Next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upcoming slides have code in them to implement the LC-3 calling sequence.</a:t>
            </a:r>
          </a:p>
          <a:p>
            <a:r>
              <a:rPr lang="en-US" dirty="0"/>
              <a:t>Not only should you feel free to copy the code for your own programs, I strongly recommend that you copy this code.</a:t>
            </a:r>
          </a:p>
          <a:p>
            <a:r>
              <a:rPr lang="en-US" dirty="0"/>
              <a:t>Reinventing this wheel can cost you many hours.  Avoid it.</a:t>
            </a:r>
          </a:p>
          <a:p>
            <a:r>
              <a:rPr lang="en-US" dirty="0"/>
              <a:t>The blue ovals indicate what you may need to customize</a:t>
            </a:r>
          </a:p>
        </p:txBody>
      </p:sp>
    </p:spTree>
    <p:extLst>
      <p:ext uri="{BB962C8B-B14F-4D97-AF65-F5344CB8AC3E}">
        <p14:creationId xmlns:p14="http://schemas.microsoft.com/office/powerpoint/2010/main" val="6969926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661894" y="1579281"/>
            <a:ext cx="4648200" cy="155836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charset="0"/>
                <a:cs typeface="+mj-cs"/>
              </a:rPr>
              <a:t>Boilerplate: Caller</a:t>
            </a:r>
            <a:br>
              <a:rPr lang="en-US" dirty="0">
                <a:latin typeface="Arial" charset="0"/>
                <a:cs typeface="+mj-cs"/>
              </a:rPr>
            </a:br>
            <a:r>
              <a:rPr lang="en-US" sz="2000" dirty="0">
                <a:latin typeface="Arial" charset="0"/>
                <a:cs typeface="+mj-cs"/>
              </a:rPr>
              <a:t>(Example: 3 arguments, 2 local variables, 2 saved registers)</a:t>
            </a:r>
            <a:endParaRPr lang="en-US" dirty="0">
              <a:latin typeface="Arial" charset="0"/>
              <a:cs typeface="+mj-cs"/>
            </a:endParaRP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Caller	ADD	R6, R6, -1 ; push(3)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	 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	 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	 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</a:t>
            </a:r>
            <a:r>
              <a:rPr lang="en-US" sz="2000" b="1">
                <a:latin typeface="Courier New" charset="0"/>
                <a:cs typeface="Courier New" charset="0"/>
              </a:rPr>
              <a:t>	 </a:t>
            </a:r>
          </a:p>
          <a:p>
            <a:pPr marL="0" indent="0">
              <a:buFontTx/>
              <a:buNone/>
            </a:pPr>
            <a:r>
              <a:rPr lang="en-US" sz="2000" b="1">
                <a:latin typeface="Courier New" charset="0"/>
                <a:cs typeface="Courier New" charset="0"/>
              </a:rPr>
              <a:t>		 </a:t>
            </a:r>
          </a:p>
          <a:p>
            <a:pPr marL="0" indent="0">
              <a:buFontTx/>
              <a:buNone/>
            </a:pPr>
            <a:r>
              <a:rPr lang="en-US" sz="2000" b="1">
                <a:latin typeface="Courier New" charset="0"/>
                <a:cs typeface="Courier New" charset="0"/>
              </a:rPr>
              <a:t>		 </a:t>
            </a:r>
          </a:p>
          <a:p>
            <a:pPr marL="0" indent="0">
              <a:buFontTx/>
              <a:buNone/>
            </a:pPr>
            <a:r>
              <a:rPr lang="en-US" sz="2000" b="1">
                <a:latin typeface="Courier New" charset="0"/>
                <a:cs typeface="Courier New" charset="0"/>
              </a:rPr>
              <a:t>		 </a:t>
            </a:r>
          </a:p>
          <a:p>
            <a:pPr marL="0" indent="0">
              <a:buFontTx/>
              <a:buNone/>
            </a:pPr>
            <a:r>
              <a:rPr lang="en-US" sz="2000" b="1">
                <a:latin typeface="Courier New" charset="0"/>
                <a:cs typeface="Courier New" charset="0"/>
              </a:rPr>
              <a:t>		 </a:t>
            </a:r>
          </a:p>
          <a:p>
            <a:pPr marL="0" indent="0">
              <a:buFontTx/>
              <a:buNone/>
            </a:pPr>
            <a:r>
              <a:rPr lang="en-US" sz="2000" b="1">
                <a:latin typeface="Courier New" charset="0"/>
                <a:cs typeface="Courier New" charset="0"/>
              </a:rPr>
              <a:t>		 </a:t>
            </a:r>
          </a:p>
          <a:p>
            <a:pPr marL="0" indent="0">
              <a:buFontTx/>
              <a:buNone/>
            </a:pPr>
            <a:r>
              <a:rPr lang="en-US" b="1">
                <a:latin typeface="Courier New" charset="0"/>
                <a:cs typeface="Courier New" charset="0"/>
              </a:rPr>
              <a:t/>
            </a:r>
            <a:br>
              <a:rPr lang="en-US" b="1">
                <a:latin typeface="Courier New" charset="0"/>
                <a:cs typeface="Courier New" charset="0"/>
              </a:rPr>
            </a:br>
            <a:r>
              <a:rPr lang="en-US" b="1">
                <a:latin typeface="Courier New" charset="0"/>
                <a:cs typeface="Courier New" charset="0"/>
              </a:rPr>
              <a:t>m = foo(x, 1, 3)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463616"/>
              </p:ext>
            </p:extLst>
          </p:nvPr>
        </p:nvGraphicFramePr>
        <p:xfrm>
          <a:off x="5638800" y="1447800"/>
          <a:ext cx="2667000" cy="4086225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lv 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lv 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OldFP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SP-&gt;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SP-&gt;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43061" name="TextBox 1"/>
          <p:cNvSpPr txBox="1">
            <a:spLocks noChangeArrowheads="1"/>
          </p:cNvSpPr>
          <p:nvPr/>
        </p:nvSpPr>
        <p:spPr bwMode="auto">
          <a:xfrm>
            <a:off x="8305800" y="1295400"/>
            <a:ext cx="698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/>
              <a:t>0000</a:t>
            </a:r>
          </a:p>
          <a:p>
            <a:pPr algn="ctr" eaLnBrk="1" hangingPunct="1"/>
            <a:r>
              <a:rPr lang="en-US" sz="1800">
                <a:solidFill>
                  <a:srgbClr val="000000"/>
                </a:solidFill>
                <a:latin typeface="MS-PMincho" charset="0"/>
              </a:rPr>
              <a:t>⇑</a:t>
            </a:r>
            <a:endParaRPr lang="en-US" sz="1800"/>
          </a:p>
        </p:txBody>
      </p:sp>
      <p:sp>
        <p:nvSpPr>
          <p:cNvPr id="43062" name="TextBox 1"/>
          <p:cNvSpPr txBox="1">
            <a:spLocks noChangeArrowheads="1"/>
          </p:cNvSpPr>
          <p:nvPr/>
        </p:nvSpPr>
        <p:spPr bwMode="auto">
          <a:xfrm>
            <a:off x="8296275" y="5029200"/>
            <a:ext cx="749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latin typeface="ArialUnicodeMS" charset="0"/>
              </a:rPr>
              <a:t>⇓</a:t>
            </a:r>
            <a:endParaRPr lang="en-US" sz="1800"/>
          </a:p>
          <a:p>
            <a:pPr eaLnBrk="1" hangingPunct="1"/>
            <a:r>
              <a:rPr lang="en-US" sz="1800"/>
              <a:t>FFFF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661894" y="1579281"/>
            <a:ext cx="4648200" cy="155836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03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800" b="1" dirty="0">
                <a:latin typeface="Courier New" charset="0"/>
                <a:cs typeface="Courier New" charset="0"/>
              </a:rPr>
              <a:t>Caller	ADD	R6, R6, -1 ; push(3)</a:t>
            </a:r>
          </a:p>
          <a:p>
            <a:pPr marL="0" indent="0">
              <a:buFontTx/>
              <a:buNone/>
            </a:pPr>
            <a:r>
              <a:rPr lang="en-US" sz="1800" b="1" dirty="0">
                <a:latin typeface="Courier New" charset="0"/>
                <a:cs typeface="Courier New" charset="0"/>
              </a:rPr>
              <a:t>	AND	R0, R0, 0</a:t>
            </a:r>
          </a:p>
          <a:p>
            <a:pPr marL="0" indent="0">
              <a:buFontTx/>
              <a:buNone/>
            </a:pPr>
            <a:r>
              <a:rPr lang="en-US" sz="1800" b="1" dirty="0">
                <a:latin typeface="Courier New" charset="0"/>
                <a:cs typeface="Courier New" charset="0"/>
              </a:rPr>
              <a:t>	ADD	R0, R0, 3</a:t>
            </a:r>
          </a:p>
          <a:p>
            <a:pPr marL="0" indent="0">
              <a:buFontTx/>
              <a:buNone/>
            </a:pPr>
            <a:r>
              <a:rPr lang="en-US" sz="1800" b="1" dirty="0">
                <a:latin typeface="Courier New" charset="0"/>
                <a:cs typeface="Courier New" charset="0"/>
              </a:rPr>
              <a:t>	STR	R0, R6, 0</a:t>
            </a:r>
          </a:p>
          <a:p>
            <a:pPr marL="0" indent="0">
              <a:buFontTx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		 </a:t>
            </a:r>
          </a:p>
          <a:p>
            <a:pPr marL="0" indent="0">
              <a:buFontTx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		 </a:t>
            </a:r>
          </a:p>
          <a:p>
            <a:pPr marL="0" indent="0">
              <a:buFontTx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		 </a:t>
            </a:r>
          </a:p>
          <a:p>
            <a:pPr marL="0" indent="0">
              <a:buFontTx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		 </a:t>
            </a:r>
          </a:p>
          <a:p>
            <a:pPr marL="0" indent="0">
              <a:buFontTx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		 </a:t>
            </a:r>
          </a:p>
          <a:p>
            <a:pPr marL="0" indent="0">
              <a:buFontTx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		 </a:t>
            </a:r>
          </a:p>
          <a:p>
            <a:pPr marL="0" indent="0">
              <a:buFontTx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		 </a:t>
            </a:r>
          </a:p>
          <a:p>
            <a:pPr marL="0" indent="0">
              <a:buFontTx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		 </a:t>
            </a:r>
          </a:p>
          <a:p>
            <a:pPr marL="0" indent="0">
              <a:buFontTx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m = foo(x, 1, 3)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570199"/>
              </p:ext>
            </p:extLst>
          </p:nvPr>
        </p:nvGraphicFramePr>
        <p:xfrm>
          <a:off x="5638800" y="1447800"/>
          <a:ext cx="2667000" cy="4086225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lv 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lv 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OldFP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SP-&gt;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4900" dirty="0">
                <a:latin typeface="Arial" charset="0"/>
              </a:rPr>
              <a:t>Boilerplate: Caller</a:t>
            </a:r>
            <a:br>
              <a:rPr lang="en-US" sz="4900" dirty="0">
                <a:latin typeface="Arial" charset="0"/>
              </a:rPr>
            </a:br>
            <a:r>
              <a:rPr lang="en-US" sz="2200" dirty="0">
                <a:latin typeface="Arial" charset="0"/>
              </a:rPr>
              <a:t>(3 arguments, 2 local variables, 2 saved registers)</a:t>
            </a:r>
            <a:endParaRPr lang="en-US" sz="2200" dirty="0">
              <a:latin typeface="Arial" charset="0"/>
              <a:cs typeface="+mj-cs"/>
            </a:endParaRPr>
          </a:p>
        </p:txBody>
      </p:sp>
      <p:sp>
        <p:nvSpPr>
          <p:cNvPr id="44085" name="TextBox 1"/>
          <p:cNvSpPr txBox="1">
            <a:spLocks noChangeArrowheads="1"/>
          </p:cNvSpPr>
          <p:nvPr/>
        </p:nvSpPr>
        <p:spPr bwMode="auto">
          <a:xfrm>
            <a:off x="8305800" y="1295400"/>
            <a:ext cx="698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/>
              <a:t>0000</a:t>
            </a:r>
          </a:p>
          <a:p>
            <a:pPr algn="ctr" eaLnBrk="1" hangingPunct="1"/>
            <a:r>
              <a:rPr lang="en-US" sz="1800">
                <a:solidFill>
                  <a:srgbClr val="000000"/>
                </a:solidFill>
                <a:latin typeface="MS-PMincho" charset="0"/>
              </a:rPr>
              <a:t>⇑</a:t>
            </a:r>
            <a:endParaRPr lang="en-US" sz="1800"/>
          </a:p>
        </p:txBody>
      </p:sp>
      <p:sp>
        <p:nvSpPr>
          <p:cNvPr id="44086" name="TextBox 1"/>
          <p:cNvSpPr txBox="1">
            <a:spLocks noChangeArrowheads="1"/>
          </p:cNvSpPr>
          <p:nvPr/>
        </p:nvSpPr>
        <p:spPr bwMode="auto">
          <a:xfrm>
            <a:off x="8296275" y="5029200"/>
            <a:ext cx="749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latin typeface="ArialUnicodeMS" charset="0"/>
              </a:rPr>
              <a:t>⇓</a:t>
            </a:r>
            <a:endParaRPr lang="en-US" sz="1800"/>
          </a:p>
          <a:p>
            <a:pPr eaLnBrk="1" hangingPunct="1"/>
            <a:r>
              <a:rPr lang="en-US" sz="1800"/>
              <a:t>FFFF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661894" y="1579282"/>
            <a:ext cx="4648200" cy="13940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49942" y="2941917"/>
            <a:ext cx="4648200" cy="13940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charset="0"/>
              </a:rPr>
              <a:t>Boilerplate: Caller</a:t>
            </a:r>
            <a:r>
              <a:rPr lang="en-US" sz="8000" dirty="0">
                <a:latin typeface="Arial" charset="0"/>
              </a:rPr>
              <a:t/>
            </a:r>
            <a:br>
              <a:rPr lang="en-US" sz="8000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(3 arguments, 2 local variables, 2 saved registers)</a:t>
            </a:r>
            <a:endParaRPr lang="en-US" sz="2000" dirty="0">
              <a:latin typeface="Arial" charset="0"/>
              <a:cs typeface="+mj-cs"/>
            </a:endParaRP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Caller	ADD	R6, R6, -1 ; push(3)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AND	R0, R0, 0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ADD	R0, R0, 3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STR	R0, R6, 0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ADD	R6, R6, -1 ; push(1)</a:t>
            </a:r>
          </a:p>
          <a:p>
            <a:pPr marL="0" indent="0">
              <a:buFontTx/>
              <a:buNone/>
            </a:pPr>
            <a:r>
              <a:rPr lang="en-US" sz="2000" b="1">
                <a:latin typeface="Courier New" charset="0"/>
                <a:cs typeface="Courier New" charset="0"/>
              </a:rPr>
              <a:t>		 </a:t>
            </a:r>
          </a:p>
          <a:p>
            <a:pPr marL="0" indent="0">
              <a:buFontTx/>
              <a:buNone/>
            </a:pPr>
            <a:r>
              <a:rPr lang="en-US" sz="2000" b="1">
                <a:latin typeface="Courier New" charset="0"/>
                <a:cs typeface="Courier New" charset="0"/>
              </a:rPr>
              <a:t>		 </a:t>
            </a:r>
          </a:p>
          <a:p>
            <a:pPr marL="0" indent="0">
              <a:buFontTx/>
              <a:buNone/>
            </a:pPr>
            <a:r>
              <a:rPr lang="en-US" sz="2000" b="1">
                <a:latin typeface="Courier New" charset="0"/>
                <a:cs typeface="Courier New" charset="0"/>
              </a:rPr>
              <a:t>		 </a:t>
            </a:r>
          </a:p>
          <a:p>
            <a:pPr marL="0" indent="0">
              <a:buFontTx/>
              <a:buNone/>
            </a:pPr>
            <a:r>
              <a:rPr lang="en-US" sz="2000" b="1">
                <a:latin typeface="Courier New" charset="0"/>
                <a:cs typeface="Courier New" charset="0"/>
              </a:rPr>
              <a:t>		 </a:t>
            </a:r>
          </a:p>
          <a:p>
            <a:pPr marL="0" indent="0">
              <a:buFontTx/>
              <a:buNone/>
            </a:pPr>
            <a:r>
              <a:rPr lang="en-US" sz="2000" b="1">
                <a:latin typeface="Courier New" charset="0"/>
                <a:cs typeface="Courier New" charset="0"/>
              </a:rPr>
              <a:t>		 </a:t>
            </a:r>
          </a:p>
          <a:p>
            <a:pPr marL="0" indent="0">
              <a:buFontTx/>
              <a:buNone/>
            </a:pPr>
            <a:r>
              <a:rPr lang="en-US" sz="2000" b="1">
                <a:latin typeface="Courier New" charset="0"/>
                <a:cs typeface="Courier New" charset="0"/>
              </a:rPr>
              <a:t>		 </a:t>
            </a:r>
          </a:p>
          <a:p>
            <a:pPr marL="0" indent="0">
              <a:buFontTx/>
              <a:buNone/>
            </a:pPr>
            <a:r>
              <a:rPr lang="en-US" sz="2000" b="1">
                <a:latin typeface="Courier New" charset="0"/>
                <a:cs typeface="Courier New" charset="0"/>
              </a:rPr>
              <a:t>		 </a:t>
            </a:r>
          </a:p>
          <a:p>
            <a:pPr marL="0" indent="0">
              <a:buFontTx/>
              <a:buNone/>
            </a:pPr>
            <a:r>
              <a:rPr lang="en-US" b="1">
                <a:latin typeface="Courier New" charset="0"/>
                <a:cs typeface="Courier New" charset="0"/>
              </a:rPr>
              <a:t>m = foo(x, 1, 3)</a:t>
            </a:r>
          </a:p>
        </p:txBody>
      </p:sp>
      <p:sp>
        <p:nvSpPr>
          <p:cNvPr id="45059" name="TextBox 1"/>
          <p:cNvSpPr txBox="1">
            <a:spLocks noChangeArrowheads="1"/>
          </p:cNvSpPr>
          <p:nvPr/>
        </p:nvSpPr>
        <p:spPr bwMode="auto">
          <a:xfrm>
            <a:off x="8305800" y="1219200"/>
            <a:ext cx="698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/>
              <a:t>0000</a:t>
            </a:r>
          </a:p>
          <a:p>
            <a:pPr algn="ctr" eaLnBrk="1" hangingPunct="1"/>
            <a:r>
              <a:rPr lang="en-US" sz="1800">
                <a:solidFill>
                  <a:srgbClr val="000000"/>
                </a:solidFill>
                <a:latin typeface="MS-PMincho" charset="0"/>
              </a:rPr>
              <a:t>⇑</a:t>
            </a:r>
            <a:endParaRPr lang="en-US" sz="1800"/>
          </a:p>
        </p:txBody>
      </p:sp>
      <p:sp>
        <p:nvSpPr>
          <p:cNvPr id="45060" name="TextBox 1"/>
          <p:cNvSpPr txBox="1">
            <a:spLocks noChangeArrowheads="1"/>
          </p:cNvSpPr>
          <p:nvPr/>
        </p:nvSpPr>
        <p:spPr bwMode="auto">
          <a:xfrm>
            <a:off x="8296275" y="5145088"/>
            <a:ext cx="749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latin typeface="ArialUnicodeMS" charset="0"/>
              </a:rPr>
              <a:t>⇓</a:t>
            </a:r>
            <a:endParaRPr lang="en-US" sz="1800"/>
          </a:p>
          <a:p>
            <a:pPr eaLnBrk="1" hangingPunct="1"/>
            <a:r>
              <a:rPr lang="en-US" sz="1800"/>
              <a:t>FFFF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644152"/>
              </p:ext>
            </p:extLst>
          </p:nvPr>
        </p:nvGraphicFramePr>
        <p:xfrm>
          <a:off x="5638800" y="1447800"/>
          <a:ext cx="2667000" cy="4086225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lv 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lv 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OldFP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SP-&gt;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SP-&gt;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661894" y="1579282"/>
            <a:ext cx="4648200" cy="13940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49942" y="2941917"/>
            <a:ext cx="4648200" cy="13940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charset="0"/>
              </a:rPr>
              <a:t>Boilerplate: Caller</a:t>
            </a:r>
            <a:br>
              <a:rPr lang="en-US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(3 arguments, 2 local variables, 2 saved registers)</a:t>
            </a:r>
            <a:endParaRPr lang="en-US" sz="2000" dirty="0">
              <a:latin typeface="Arial" charset="0"/>
              <a:cs typeface="+mj-cs"/>
            </a:endParaRP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Caller	ADD	R6, R6, -1 ; push(3)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AND	R0, R0, 0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ADD	R0, R0, 3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STR	R0, R6, 0 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ADD	R6, R6, -1 ; push(1)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AND	R0, R0, 0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ADD 	R0, R0, 1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STR	R0, R6, 0</a:t>
            </a:r>
          </a:p>
          <a:p>
            <a:pPr marL="0" indent="0">
              <a:buFontTx/>
              <a:buNone/>
            </a:pPr>
            <a:r>
              <a:rPr lang="en-US" sz="2000" b="1">
                <a:latin typeface="Courier New" charset="0"/>
                <a:cs typeface="Courier New" charset="0"/>
              </a:rPr>
              <a:t>		 </a:t>
            </a:r>
          </a:p>
          <a:p>
            <a:pPr marL="0" indent="0">
              <a:buFontTx/>
              <a:buNone/>
            </a:pPr>
            <a:r>
              <a:rPr lang="en-US" sz="2000" b="1">
                <a:latin typeface="Courier New" charset="0"/>
                <a:cs typeface="Courier New" charset="0"/>
              </a:rPr>
              <a:t>		 </a:t>
            </a:r>
          </a:p>
          <a:p>
            <a:pPr marL="0" indent="0">
              <a:buFontTx/>
              <a:buNone/>
            </a:pPr>
            <a:r>
              <a:rPr lang="en-US" sz="2000" b="1">
                <a:latin typeface="Courier New" charset="0"/>
                <a:cs typeface="Courier New" charset="0"/>
              </a:rPr>
              <a:t>		 </a:t>
            </a:r>
          </a:p>
          <a:p>
            <a:pPr marL="0" indent="0">
              <a:buFontTx/>
              <a:buNone/>
            </a:pPr>
            <a:r>
              <a:rPr lang="en-US" sz="2000" b="1">
                <a:latin typeface="Courier New" charset="0"/>
                <a:cs typeface="Courier New" charset="0"/>
              </a:rPr>
              <a:t>		 </a:t>
            </a:r>
          </a:p>
          <a:p>
            <a:pPr marL="0" indent="0">
              <a:buFontTx/>
              <a:buNone/>
            </a:pPr>
            <a:r>
              <a:rPr lang="en-US" b="1">
                <a:latin typeface="Courier New" charset="0"/>
                <a:cs typeface="Courier New" charset="0"/>
              </a:rPr>
              <a:t>m = foo(x, 1, 3)</a:t>
            </a:r>
          </a:p>
        </p:txBody>
      </p:sp>
      <p:sp>
        <p:nvSpPr>
          <p:cNvPr id="46083" name="TextBox 1"/>
          <p:cNvSpPr txBox="1">
            <a:spLocks noChangeArrowheads="1"/>
          </p:cNvSpPr>
          <p:nvPr/>
        </p:nvSpPr>
        <p:spPr bwMode="auto">
          <a:xfrm>
            <a:off x="8305800" y="1219200"/>
            <a:ext cx="698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/>
              <a:t>0000</a:t>
            </a:r>
          </a:p>
          <a:p>
            <a:pPr algn="ctr" eaLnBrk="1" hangingPunct="1"/>
            <a:r>
              <a:rPr lang="en-US" sz="1800">
                <a:solidFill>
                  <a:srgbClr val="000000"/>
                </a:solidFill>
                <a:latin typeface="MS-PMincho" charset="0"/>
              </a:rPr>
              <a:t>⇑</a:t>
            </a:r>
            <a:endParaRPr lang="en-US" sz="1800"/>
          </a:p>
        </p:txBody>
      </p:sp>
      <p:sp>
        <p:nvSpPr>
          <p:cNvPr id="46084" name="TextBox 1"/>
          <p:cNvSpPr txBox="1">
            <a:spLocks noChangeArrowheads="1"/>
          </p:cNvSpPr>
          <p:nvPr/>
        </p:nvSpPr>
        <p:spPr bwMode="auto">
          <a:xfrm>
            <a:off x="8296275" y="4953000"/>
            <a:ext cx="749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latin typeface="ArialUnicodeMS" charset="0"/>
              </a:rPr>
              <a:t>⇓</a:t>
            </a:r>
            <a:endParaRPr lang="en-US" sz="1800"/>
          </a:p>
          <a:p>
            <a:pPr eaLnBrk="1" hangingPunct="1"/>
            <a:r>
              <a:rPr lang="en-US" sz="1800"/>
              <a:t>FFFF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272888"/>
              </p:ext>
            </p:extLst>
          </p:nvPr>
        </p:nvGraphicFramePr>
        <p:xfrm>
          <a:off x="5638800" y="1447800"/>
          <a:ext cx="2667000" cy="4086225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lv 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lv 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OldFP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SP-&gt;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661894" y="1703294"/>
            <a:ext cx="4648200" cy="1270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49942" y="2941917"/>
            <a:ext cx="4648200" cy="13013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37989" y="4228352"/>
            <a:ext cx="4648200" cy="109070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charset="0"/>
              </a:rPr>
              <a:t>Boilerplate: Caller</a:t>
            </a:r>
            <a:br>
              <a:rPr lang="en-US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(3 arguments, 2 local variables, 2 saved registers)</a:t>
            </a:r>
            <a:endParaRPr lang="en-US" sz="2000" dirty="0">
              <a:latin typeface="Arial" charset="0"/>
              <a:cs typeface="+mj-cs"/>
            </a:endParaRPr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800" b="1" dirty="0">
                <a:latin typeface="Courier New" charset="0"/>
                <a:cs typeface="Courier New" charset="0"/>
              </a:rPr>
              <a:t>Caller	ADD	R6, R6, -1 ; push(3)</a:t>
            </a:r>
          </a:p>
          <a:p>
            <a:pPr marL="0" indent="0">
              <a:buFontTx/>
              <a:buNone/>
            </a:pPr>
            <a:r>
              <a:rPr lang="en-US" sz="1800" b="1" dirty="0">
                <a:latin typeface="Courier New" charset="0"/>
                <a:cs typeface="Courier New" charset="0"/>
              </a:rPr>
              <a:t>	AND	R0, R0, 0</a:t>
            </a:r>
          </a:p>
          <a:p>
            <a:pPr marL="0" indent="0">
              <a:buFontTx/>
              <a:buNone/>
            </a:pPr>
            <a:r>
              <a:rPr lang="en-US" sz="1800" b="1" dirty="0">
                <a:latin typeface="Courier New" charset="0"/>
                <a:cs typeface="Courier New" charset="0"/>
              </a:rPr>
              <a:t>	ADD	R0, R0, 3</a:t>
            </a:r>
          </a:p>
          <a:p>
            <a:pPr marL="0" indent="0">
              <a:buFontTx/>
              <a:buNone/>
            </a:pPr>
            <a:r>
              <a:rPr lang="en-US" sz="1800" b="1" dirty="0">
                <a:latin typeface="Courier New" charset="0"/>
                <a:cs typeface="Courier New" charset="0"/>
              </a:rPr>
              <a:t>	STR	R0, R6, 0</a:t>
            </a:r>
          </a:p>
          <a:p>
            <a:pPr marL="0" indent="0">
              <a:buFontTx/>
              <a:buNone/>
            </a:pPr>
            <a:r>
              <a:rPr lang="en-US" sz="1800" b="1" dirty="0">
                <a:latin typeface="Courier New" charset="0"/>
                <a:cs typeface="Courier New" charset="0"/>
              </a:rPr>
              <a:t>	ADD	R6, R6, -1 ; push(1)</a:t>
            </a:r>
          </a:p>
          <a:p>
            <a:pPr marL="0" indent="0">
              <a:buFontTx/>
              <a:buNone/>
            </a:pPr>
            <a:r>
              <a:rPr lang="en-US" sz="1800" b="1" dirty="0">
                <a:latin typeface="Courier New" charset="0"/>
                <a:cs typeface="Courier New" charset="0"/>
              </a:rPr>
              <a:t>	AND	R0, R0, 0</a:t>
            </a:r>
          </a:p>
          <a:p>
            <a:pPr marL="0" indent="0">
              <a:buFontTx/>
              <a:buNone/>
            </a:pPr>
            <a:r>
              <a:rPr lang="en-US" sz="1800" b="1" dirty="0">
                <a:latin typeface="Courier New" charset="0"/>
                <a:cs typeface="Courier New" charset="0"/>
              </a:rPr>
              <a:t>	ADD 	R0, R0, 1</a:t>
            </a:r>
          </a:p>
          <a:p>
            <a:pPr marL="0" indent="0">
              <a:buFontTx/>
              <a:buNone/>
            </a:pPr>
            <a:r>
              <a:rPr lang="en-US" sz="1800" b="1" dirty="0">
                <a:latin typeface="Courier New" charset="0"/>
                <a:cs typeface="Courier New" charset="0"/>
              </a:rPr>
              <a:t>	STR	R0, R6, 0</a:t>
            </a:r>
          </a:p>
          <a:p>
            <a:pPr marL="0" indent="0">
              <a:buFontTx/>
              <a:buNone/>
            </a:pPr>
            <a:r>
              <a:rPr lang="en-US" sz="1800" b="1" dirty="0">
                <a:latin typeface="Courier New" charset="0"/>
                <a:cs typeface="Courier New" charset="0"/>
              </a:rPr>
              <a:t>	ADD	R6, R6, -1 ; push(x)</a:t>
            </a:r>
          </a:p>
          <a:p>
            <a:pPr marL="0" indent="0">
              <a:buFontTx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		 </a:t>
            </a:r>
          </a:p>
          <a:p>
            <a:pPr marL="0" indent="0">
              <a:buFontTx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		 </a:t>
            </a:r>
          </a:p>
          <a:p>
            <a:pPr marL="0" indent="0">
              <a:buFontTx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		</a:t>
            </a:r>
          </a:p>
          <a:p>
            <a:pPr marL="0" indent="0">
              <a:buFontTx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 </a:t>
            </a:r>
          </a:p>
          <a:p>
            <a:pPr marL="0" indent="0">
              <a:buFontTx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m = foo(x, 1, 3)</a:t>
            </a:r>
          </a:p>
        </p:txBody>
      </p:sp>
      <p:sp>
        <p:nvSpPr>
          <p:cNvPr id="47107" name="TextBox 1"/>
          <p:cNvSpPr txBox="1">
            <a:spLocks noChangeArrowheads="1"/>
          </p:cNvSpPr>
          <p:nvPr/>
        </p:nvSpPr>
        <p:spPr bwMode="auto">
          <a:xfrm>
            <a:off x="8305800" y="1219200"/>
            <a:ext cx="698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/>
              <a:t>0000</a:t>
            </a:r>
          </a:p>
          <a:p>
            <a:pPr algn="ctr" eaLnBrk="1" hangingPunct="1"/>
            <a:r>
              <a:rPr lang="en-US" sz="1800">
                <a:solidFill>
                  <a:srgbClr val="000000"/>
                </a:solidFill>
                <a:latin typeface="MS-PMincho" charset="0"/>
              </a:rPr>
              <a:t>⇑</a:t>
            </a:r>
            <a:endParaRPr lang="en-US" sz="1800"/>
          </a:p>
        </p:txBody>
      </p:sp>
      <p:sp>
        <p:nvSpPr>
          <p:cNvPr id="47108" name="TextBox 1"/>
          <p:cNvSpPr txBox="1">
            <a:spLocks noChangeArrowheads="1"/>
          </p:cNvSpPr>
          <p:nvPr/>
        </p:nvSpPr>
        <p:spPr bwMode="auto">
          <a:xfrm>
            <a:off x="8296275" y="4953000"/>
            <a:ext cx="749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latin typeface="ArialUnicodeMS" charset="0"/>
              </a:rPr>
              <a:t>⇓</a:t>
            </a:r>
            <a:endParaRPr lang="en-US" sz="1800"/>
          </a:p>
          <a:p>
            <a:pPr eaLnBrk="1" hangingPunct="1"/>
            <a:r>
              <a:rPr lang="en-US" sz="1800"/>
              <a:t>FFFF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460051"/>
              </p:ext>
            </p:extLst>
          </p:nvPr>
        </p:nvGraphicFramePr>
        <p:xfrm>
          <a:off x="5638800" y="1447800"/>
          <a:ext cx="2667000" cy="4086225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lv 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lv 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OldFP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SP-&gt;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SP-&gt;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661894" y="1703294"/>
            <a:ext cx="4648200" cy="1270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49942" y="2941917"/>
            <a:ext cx="4648200" cy="13013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37989" y="4228352"/>
            <a:ext cx="4648200" cy="109070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charset="0"/>
              </a:rPr>
              <a:t>Boilerplate: Caller</a:t>
            </a:r>
            <a:br>
              <a:rPr lang="en-US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(3 arguments, 2 local variables, 2 saved registers)</a:t>
            </a:r>
            <a:endParaRPr lang="en-US" sz="2000" dirty="0">
              <a:latin typeface="Arial" charset="0"/>
              <a:cs typeface="+mj-cs"/>
            </a:endParaRP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Caller	ADD	R6, R6, -1 ; push(3)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AND	R0, R0, 0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ADD	R0, R0, 3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STR	R0, R6, 0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ADD	R6, R6, -1 ; push(1)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AND	R0, R0, 0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ADD 	R0, R0, 1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STR	R0, R6, 0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ADD	R6, R6, -1 ; push(x)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LD	R0, X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STR	R0, R6, 0</a:t>
            </a:r>
          </a:p>
          <a:p>
            <a:pPr marL="0" indent="0">
              <a:buFontTx/>
              <a:buNone/>
            </a:pPr>
            <a:r>
              <a:rPr lang="en-US" sz="2000" b="1">
                <a:latin typeface="Courier New" charset="0"/>
                <a:cs typeface="Courier New" charset="0"/>
              </a:rPr>
              <a:t>		 </a:t>
            </a:r>
          </a:p>
          <a:p>
            <a:pPr marL="0" indent="0">
              <a:buFontTx/>
              <a:buNone/>
            </a:pPr>
            <a:r>
              <a:rPr lang="en-US" b="1">
                <a:latin typeface="Courier New" charset="0"/>
                <a:cs typeface="Courier New" charset="0"/>
              </a:rPr>
              <a:t>m = foo(x, 1, 3)</a:t>
            </a:r>
          </a:p>
        </p:txBody>
      </p:sp>
      <p:sp>
        <p:nvSpPr>
          <p:cNvPr id="48131" name="TextBox 1"/>
          <p:cNvSpPr txBox="1">
            <a:spLocks noChangeArrowheads="1"/>
          </p:cNvSpPr>
          <p:nvPr/>
        </p:nvSpPr>
        <p:spPr bwMode="auto">
          <a:xfrm>
            <a:off x="8305800" y="1219200"/>
            <a:ext cx="698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/>
              <a:t>0000</a:t>
            </a:r>
          </a:p>
          <a:p>
            <a:pPr algn="ctr" eaLnBrk="1" hangingPunct="1"/>
            <a:r>
              <a:rPr lang="en-US" sz="1800">
                <a:solidFill>
                  <a:srgbClr val="000000"/>
                </a:solidFill>
                <a:latin typeface="MS-PMincho" charset="0"/>
              </a:rPr>
              <a:t>⇑</a:t>
            </a:r>
            <a:endParaRPr lang="en-US" sz="1800"/>
          </a:p>
        </p:txBody>
      </p:sp>
      <p:sp>
        <p:nvSpPr>
          <p:cNvPr id="48132" name="TextBox 1"/>
          <p:cNvSpPr txBox="1">
            <a:spLocks noChangeArrowheads="1"/>
          </p:cNvSpPr>
          <p:nvPr/>
        </p:nvSpPr>
        <p:spPr bwMode="auto">
          <a:xfrm>
            <a:off x="8296275" y="4953000"/>
            <a:ext cx="749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latin typeface="ArialUnicodeMS" charset="0"/>
              </a:rPr>
              <a:t>⇓</a:t>
            </a:r>
            <a:endParaRPr lang="en-US" sz="1800"/>
          </a:p>
          <a:p>
            <a:pPr eaLnBrk="1" hangingPunct="1"/>
            <a:r>
              <a:rPr lang="en-US" sz="1800"/>
              <a:t>FFFF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264231"/>
              </p:ext>
            </p:extLst>
          </p:nvPr>
        </p:nvGraphicFramePr>
        <p:xfrm>
          <a:off x="5638800" y="1447800"/>
          <a:ext cx="2667000" cy="4086225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lv 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lv 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OldFP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SP-&gt;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736600" y="1703294"/>
            <a:ext cx="4648200" cy="1270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24648" y="2941917"/>
            <a:ext cx="4648200" cy="13013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12695" y="4228352"/>
            <a:ext cx="4648200" cy="109070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charset="0"/>
              </a:rPr>
              <a:t>Boilerplate: Caller</a:t>
            </a:r>
            <a:br>
              <a:rPr lang="en-US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(3 arguments, 2 local variables, 2 saved registers)</a:t>
            </a:r>
            <a:endParaRPr lang="en-US" sz="2000" dirty="0">
              <a:latin typeface="Arial" charset="0"/>
              <a:cs typeface="+mj-cs"/>
            </a:endParaRP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800" b="1" dirty="0">
                <a:latin typeface="Courier New" charset="0"/>
                <a:cs typeface="Courier New" charset="0"/>
              </a:rPr>
              <a:t>Caller	ADD	R6, R6, -1 ; push(3)</a:t>
            </a:r>
          </a:p>
          <a:p>
            <a:pPr marL="0" indent="0">
              <a:buFontTx/>
              <a:buNone/>
            </a:pPr>
            <a:r>
              <a:rPr lang="en-US" sz="1800" b="1" dirty="0">
                <a:latin typeface="Courier New" charset="0"/>
                <a:cs typeface="Courier New" charset="0"/>
              </a:rPr>
              <a:t>	AND	R0, R0, 0</a:t>
            </a:r>
          </a:p>
          <a:p>
            <a:pPr marL="0" indent="0">
              <a:buFontTx/>
              <a:buNone/>
            </a:pPr>
            <a:r>
              <a:rPr lang="en-US" sz="1800" b="1" dirty="0">
                <a:latin typeface="Courier New" charset="0"/>
                <a:cs typeface="Courier New" charset="0"/>
              </a:rPr>
              <a:t>	ADD	R0, R0, 3</a:t>
            </a:r>
          </a:p>
          <a:p>
            <a:pPr marL="0" indent="0">
              <a:buFontTx/>
              <a:buNone/>
            </a:pPr>
            <a:r>
              <a:rPr lang="en-US" sz="1800" b="1" dirty="0">
                <a:latin typeface="Courier New" charset="0"/>
                <a:cs typeface="Courier New" charset="0"/>
              </a:rPr>
              <a:t>	STR	R0, R6, 0</a:t>
            </a:r>
          </a:p>
          <a:p>
            <a:pPr marL="0" indent="0">
              <a:buFontTx/>
              <a:buNone/>
            </a:pPr>
            <a:r>
              <a:rPr lang="en-US" sz="1800" b="1" dirty="0">
                <a:latin typeface="Courier New" charset="0"/>
                <a:cs typeface="Courier New" charset="0"/>
              </a:rPr>
              <a:t>	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ourier New" charset="0"/>
                <a:cs typeface="Courier New" charset="0"/>
              </a:rPr>
              <a:t>ADD	R6, R6, -1 ; push(1)</a:t>
            </a:r>
          </a:p>
          <a:p>
            <a:pPr marL="0" indent="0">
              <a:buFontTx/>
              <a:buNone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ourier New" charset="0"/>
                <a:cs typeface="Courier New" charset="0"/>
              </a:rPr>
              <a:t>	AND	R0, R0, 0</a:t>
            </a:r>
          </a:p>
          <a:p>
            <a:pPr marL="0" indent="0">
              <a:buFontTx/>
              <a:buNone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ourier New" charset="0"/>
                <a:cs typeface="Courier New" charset="0"/>
              </a:rPr>
              <a:t>	ADD 	R0, R0, 1</a:t>
            </a:r>
          </a:p>
          <a:p>
            <a:pPr marL="0" indent="0">
              <a:buFontTx/>
              <a:buNone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ourier New" charset="0"/>
                <a:cs typeface="Courier New" charset="0"/>
              </a:rPr>
              <a:t>	STR	R0, R6, 0</a:t>
            </a:r>
          </a:p>
          <a:p>
            <a:pPr marL="0" indent="0">
              <a:buFontTx/>
              <a:buNone/>
            </a:pPr>
            <a:r>
              <a:rPr lang="en-US" sz="1800" b="1" dirty="0">
                <a:latin typeface="Courier New" charset="0"/>
                <a:cs typeface="Courier New" charset="0"/>
              </a:rPr>
              <a:t>	ADD	R6, R6, -1 ; push(x)</a:t>
            </a:r>
          </a:p>
          <a:p>
            <a:pPr marL="0" indent="0">
              <a:buFontTx/>
              <a:buNone/>
            </a:pPr>
            <a:r>
              <a:rPr lang="en-US" sz="1800" b="1" dirty="0">
                <a:latin typeface="Courier New" charset="0"/>
                <a:cs typeface="Courier New" charset="0"/>
              </a:rPr>
              <a:t>	LD	R0, X</a:t>
            </a:r>
          </a:p>
          <a:p>
            <a:pPr marL="0" indent="0">
              <a:buFontTx/>
              <a:buNone/>
            </a:pPr>
            <a:r>
              <a:rPr lang="en-US" sz="1800" b="1" dirty="0">
                <a:latin typeface="Courier New" charset="0"/>
                <a:cs typeface="Courier New" charset="0"/>
              </a:rPr>
              <a:t>	STR	R0, R6, 0</a:t>
            </a:r>
          </a:p>
          <a:p>
            <a:pPr marL="0" indent="0">
              <a:buFontTx/>
              <a:buNone/>
            </a:pPr>
            <a:r>
              <a:rPr lang="en-US" sz="1800" b="1" dirty="0">
                <a:latin typeface="Courier New" charset="0"/>
                <a:cs typeface="Courier New" charset="0"/>
              </a:rPr>
              <a:t>	</a:t>
            </a:r>
            <a:r>
              <a:rPr lang="en-US" sz="1800" b="1" dirty="0">
                <a:solidFill>
                  <a:srgbClr val="3C8C93"/>
                </a:solidFill>
                <a:latin typeface="Courier New" charset="0"/>
                <a:cs typeface="Courier New" charset="0"/>
              </a:rPr>
              <a:t>JSR	FOO	     ; foo()</a:t>
            </a:r>
          </a:p>
          <a:p>
            <a:pPr marL="0" indent="0">
              <a:buFontTx/>
              <a:buNone/>
            </a:pPr>
            <a:endParaRPr lang="en-US" sz="1800" b="1" dirty="0">
              <a:solidFill>
                <a:srgbClr val="3C8C93"/>
              </a:solidFill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m = foo(x, 1, 3)</a:t>
            </a:r>
          </a:p>
        </p:txBody>
      </p:sp>
      <p:sp>
        <p:nvSpPr>
          <p:cNvPr id="49155" name="TextBox 1"/>
          <p:cNvSpPr txBox="1">
            <a:spLocks noChangeArrowheads="1"/>
          </p:cNvSpPr>
          <p:nvPr/>
        </p:nvSpPr>
        <p:spPr bwMode="auto">
          <a:xfrm>
            <a:off x="8305800" y="1219200"/>
            <a:ext cx="698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/>
              <a:t>0000</a:t>
            </a:r>
          </a:p>
          <a:p>
            <a:pPr algn="ctr" eaLnBrk="1" hangingPunct="1"/>
            <a:r>
              <a:rPr lang="en-US" sz="1800">
                <a:solidFill>
                  <a:srgbClr val="000000"/>
                </a:solidFill>
                <a:latin typeface="MS-PMincho" charset="0"/>
              </a:rPr>
              <a:t>⇑</a:t>
            </a:r>
            <a:endParaRPr lang="en-US" sz="1800"/>
          </a:p>
        </p:txBody>
      </p:sp>
      <p:sp>
        <p:nvSpPr>
          <p:cNvPr id="49156" name="TextBox 1"/>
          <p:cNvSpPr txBox="1">
            <a:spLocks noChangeArrowheads="1"/>
          </p:cNvSpPr>
          <p:nvPr/>
        </p:nvSpPr>
        <p:spPr bwMode="auto">
          <a:xfrm>
            <a:off x="8296275" y="4953000"/>
            <a:ext cx="749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latin typeface="ArialUnicodeMS" charset="0"/>
              </a:rPr>
              <a:t>⇓</a:t>
            </a:r>
            <a:endParaRPr lang="en-US" sz="1800"/>
          </a:p>
          <a:p>
            <a:pPr eaLnBrk="1" hangingPunct="1"/>
            <a:r>
              <a:rPr lang="en-US" sz="1800"/>
              <a:t>FFFF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984234"/>
              </p:ext>
            </p:extLst>
          </p:nvPr>
        </p:nvGraphicFramePr>
        <p:xfrm>
          <a:off x="5638800" y="1447800"/>
          <a:ext cx="2667000" cy="4086225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lv 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lv 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OldFP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SP-&gt;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charset="0"/>
              </a:rPr>
              <a:t>Boilerplate: </a:t>
            </a:r>
            <a:r>
              <a:rPr lang="en-US" dirty="0" err="1">
                <a:latin typeface="Arial" charset="0"/>
              </a:rPr>
              <a:t>Callee</a:t>
            </a:r>
            <a:r>
              <a:rPr lang="en-US" sz="8000" dirty="0">
                <a:latin typeface="Arial" charset="0"/>
              </a:rPr>
              <a:t/>
            </a:r>
            <a:br>
              <a:rPr lang="en-US" sz="8000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(3 arguments, 2 local variables, 2 saved registers)</a:t>
            </a:r>
            <a:endParaRPr lang="en-US" sz="2000" dirty="0">
              <a:latin typeface="Arial" charset="0"/>
              <a:cs typeface="+mj-cs"/>
            </a:endParaRP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FOO	ADD	R6, R6, -4 ; push 4 wds</a:t>
            </a:r>
          </a:p>
          <a:p>
            <a:pPr marL="0" indent="0">
              <a:buFontTx/>
              <a:buNone/>
            </a:pPr>
            <a:endParaRPr lang="en-US" sz="2000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endParaRPr lang="en-US" sz="2000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endParaRPr lang="en-US" sz="2000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endParaRPr lang="en-US" sz="2000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endParaRPr lang="en-US" sz="2000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endParaRPr lang="en-US" sz="2000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endParaRPr lang="en-US" sz="2000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endParaRPr lang="en-US" sz="2000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endParaRPr lang="en-US" sz="2000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endParaRPr lang="en-US" sz="2000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endParaRPr lang="en-US" sz="2000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b="1">
                <a:latin typeface="Courier New" charset="0"/>
                <a:cs typeface="Courier New" charset="0"/>
              </a:rPr>
              <a:t>int foo(int a, int b, int c)</a:t>
            </a:r>
            <a:r>
              <a:rPr lang="mr-IN" b="1">
                <a:latin typeface="Courier New" charset="0"/>
                <a:cs typeface="Courier New" charset="0"/>
              </a:rPr>
              <a:t>…</a:t>
            </a:r>
            <a:r>
              <a:rPr lang="en-US" b="1">
                <a:latin typeface="Courier New" charset="0"/>
                <a:cs typeface="Courier New" charset="0"/>
              </a:rPr>
              <a:t>	</a:t>
            </a:r>
            <a:r>
              <a:rPr lang="en-US" sz="2000" b="1">
                <a:latin typeface="Courier New" charset="0"/>
                <a:cs typeface="Courier New" charset="0"/>
              </a:rPr>
              <a:t>	</a:t>
            </a:r>
          </a:p>
        </p:txBody>
      </p:sp>
      <p:sp>
        <p:nvSpPr>
          <p:cNvPr id="50179" name="TextBox 1"/>
          <p:cNvSpPr txBox="1">
            <a:spLocks noChangeArrowheads="1"/>
          </p:cNvSpPr>
          <p:nvPr/>
        </p:nvSpPr>
        <p:spPr bwMode="auto">
          <a:xfrm>
            <a:off x="8305800" y="1219200"/>
            <a:ext cx="698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/>
              <a:t>0000</a:t>
            </a:r>
          </a:p>
          <a:p>
            <a:pPr algn="ctr" eaLnBrk="1" hangingPunct="1"/>
            <a:r>
              <a:rPr lang="en-US" sz="1800">
                <a:solidFill>
                  <a:srgbClr val="000000"/>
                </a:solidFill>
                <a:latin typeface="MS-PMincho" charset="0"/>
              </a:rPr>
              <a:t>⇑</a:t>
            </a:r>
            <a:endParaRPr lang="en-US" sz="1800"/>
          </a:p>
        </p:txBody>
      </p:sp>
      <p:sp>
        <p:nvSpPr>
          <p:cNvPr id="50180" name="TextBox 1"/>
          <p:cNvSpPr txBox="1">
            <a:spLocks noChangeArrowheads="1"/>
          </p:cNvSpPr>
          <p:nvPr/>
        </p:nvSpPr>
        <p:spPr bwMode="auto">
          <a:xfrm>
            <a:off x="8296275" y="4953000"/>
            <a:ext cx="749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latin typeface="ArialUnicodeMS" charset="0"/>
              </a:rPr>
              <a:t>⇓</a:t>
            </a:r>
            <a:endParaRPr lang="en-US" sz="1800"/>
          </a:p>
          <a:p>
            <a:pPr eaLnBrk="1" hangingPunct="1"/>
            <a:r>
              <a:rPr lang="en-US" sz="1800"/>
              <a:t>FFFF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508841"/>
              </p:ext>
            </p:extLst>
          </p:nvPr>
        </p:nvGraphicFramePr>
        <p:xfrm>
          <a:off x="5638800" y="1447800"/>
          <a:ext cx="2667000" cy="4086225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lv 1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SP-&gt;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lv 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OldFP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SP-&gt;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charset="0"/>
              </a:rPr>
              <a:t>Boilerplate: </a:t>
            </a:r>
            <a:r>
              <a:rPr lang="en-US" dirty="0" err="1">
                <a:latin typeface="Arial" charset="0"/>
              </a:rPr>
              <a:t>Callee</a:t>
            </a:r>
            <a:r>
              <a:rPr lang="en-US" sz="8000" dirty="0">
                <a:latin typeface="Arial" charset="0"/>
              </a:rPr>
              <a:t/>
            </a:r>
            <a:br>
              <a:rPr lang="en-US" sz="8000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(3 arguments, 2 local variables, 2 saved registers)</a:t>
            </a:r>
            <a:endParaRPr lang="en-US" sz="2000" dirty="0">
              <a:latin typeface="Arial" charset="0"/>
              <a:cs typeface="+mj-cs"/>
            </a:endParaRPr>
          </a:p>
        </p:txBody>
      </p:sp>
      <p:sp>
        <p:nvSpPr>
          <p:cNvPr id="512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FOO	ADD	R6, R6, -4 ; push 4 wds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		; set rv later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STR	R7, R6, 2  ; store RA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 </a:t>
            </a:r>
          </a:p>
          <a:p>
            <a:pPr marL="0" indent="0">
              <a:buFontTx/>
              <a:buNone/>
            </a:pPr>
            <a:endParaRPr lang="en-US" sz="2000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endParaRPr lang="en-US" sz="2000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endParaRPr lang="en-US" sz="2000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endParaRPr lang="en-US" sz="2000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endParaRPr lang="en-US" sz="2000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endParaRPr lang="en-US" sz="2000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endParaRPr lang="en-US" sz="2000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endParaRPr lang="en-US" sz="2000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b="1">
                <a:latin typeface="Courier New" charset="0"/>
                <a:cs typeface="Courier New" charset="0"/>
              </a:rPr>
              <a:t>int foo(int a, int b, int c)</a:t>
            </a:r>
            <a:r>
              <a:rPr lang="mr-IN" b="1">
                <a:latin typeface="Courier New" charset="0"/>
                <a:cs typeface="Courier New" charset="0"/>
              </a:rPr>
              <a:t>…</a:t>
            </a:r>
            <a:r>
              <a:rPr lang="en-US" b="1">
                <a:latin typeface="Courier New" charset="0"/>
                <a:cs typeface="Courier New" charset="0"/>
              </a:rPr>
              <a:t>	</a:t>
            </a:r>
            <a:r>
              <a:rPr lang="en-US" sz="2000" b="1">
                <a:latin typeface="Courier New" charset="0"/>
                <a:cs typeface="Courier New" charset="0"/>
              </a:rPr>
              <a:t>	</a:t>
            </a:r>
          </a:p>
        </p:txBody>
      </p:sp>
      <p:sp>
        <p:nvSpPr>
          <p:cNvPr id="51203" name="TextBox 1"/>
          <p:cNvSpPr txBox="1">
            <a:spLocks noChangeArrowheads="1"/>
          </p:cNvSpPr>
          <p:nvPr/>
        </p:nvSpPr>
        <p:spPr bwMode="auto">
          <a:xfrm>
            <a:off x="8305800" y="1219200"/>
            <a:ext cx="698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/>
              <a:t>0000</a:t>
            </a:r>
          </a:p>
          <a:p>
            <a:pPr algn="ctr" eaLnBrk="1" hangingPunct="1"/>
            <a:r>
              <a:rPr lang="en-US" sz="1800">
                <a:solidFill>
                  <a:srgbClr val="000000"/>
                </a:solidFill>
                <a:latin typeface="MS-PMincho" charset="0"/>
              </a:rPr>
              <a:t>⇑</a:t>
            </a:r>
            <a:endParaRPr lang="en-US" sz="1800"/>
          </a:p>
        </p:txBody>
      </p:sp>
      <p:sp>
        <p:nvSpPr>
          <p:cNvPr id="51204" name="TextBox 1"/>
          <p:cNvSpPr txBox="1">
            <a:spLocks noChangeArrowheads="1"/>
          </p:cNvSpPr>
          <p:nvPr/>
        </p:nvSpPr>
        <p:spPr bwMode="auto">
          <a:xfrm>
            <a:off x="8296275" y="4953000"/>
            <a:ext cx="749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latin typeface="ArialUnicodeMS" charset="0"/>
              </a:rPr>
              <a:t>⇓</a:t>
            </a:r>
            <a:endParaRPr lang="en-US" sz="1800"/>
          </a:p>
          <a:p>
            <a:pPr eaLnBrk="1" hangingPunct="1"/>
            <a:r>
              <a:rPr lang="en-US" sz="1800"/>
              <a:t>FFFF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279925"/>
              </p:ext>
            </p:extLst>
          </p:nvPr>
        </p:nvGraphicFramePr>
        <p:xfrm>
          <a:off x="5638800" y="1447800"/>
          <a:ext cx="2667000" cy="4086225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lv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SP-&gt;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lv 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OldFP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How do we do it?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charset="0"/>
              </a:rPr>
              <a:t>Boilerplate: </a:t>
            </a:r>
            <a:r>
              <a:rPr lang="en-US" dirty="0" err="1">
                <a:latin typeface="Arial" charset="0"/>
              </a:rPr>
              <a:t>Callee</a:t>
            </a:r>
            <a:r>
              <a:rPr lang="en-US" sz="8000" dirty="0">
                <a:latin typeface="Arial" charset="0"/>
              </a:rPr>
              <a:t/>
            </a:r>
            <a:br>
              <a:rPr lang="en-US" sz="8000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(3 arguments, 2 local variables, 2 saved registers)</a:t>
            </a:r>
            <a:endParaRPr lang="en-US" sz="2000" dirty="0">
              <a:latin typeface="Arial" charset="0"/>
              <a:cs typeface="+mj-cs"/>
            </a:endParaRP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FOO	ADD	R6, R6, -4 ; push 4 wds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		; set rv later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STR	R7, R6, 2  ; store RA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STR	R5, R6, 1  ; store FP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		</a:t>
            </a:r>
          </a:p>
          <a:p>
            <a:pPr marL="0" indent="0">
              <a:buFontTx/>
              <a:buNone/>
            </a:pPr>
            <a:endParaRPr lang="en-US" sz="2000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endParaRPr lang="en-US" sz="2000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endParaRPr lang="en-US" sz="2000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endParaRPr lang="en-US" sz="2000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endParaRPr lang="en-US" sz="2000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endParaRPr lang="en-US" sz="2000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endParaRPr lang="en-US" sz="2000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b="1">
                <a:latin typeface="Courier New" charset="0"/>
                <a:cs typeface="Courier New" charset="0"/>
              </a:rPr>
              <a:t>int foo(int a, int b, int c)</a:t>
            </a:r>
            <a:r>
              <a:rPr lang="mr-IN" b="1">
                <a:latin typeface="Courier New" charset="0"/>
                <a:cs typeface="Courier New" charset="0"/>
              </a:rPr>
              <a:t>…</a:t>
            </a:r>
            <a:r>
              <a:rPr lang="en-US" b="1">
                <a:latin typeface="Courier New" charset="0"/>
                <a:cs typeface="Courier New" charset="0"/>
              </a:rPr>
              <a:t>	</a:t>
            </a:r>
            <a:r>
              <a:rPr lang="en-US" sz="2000" b="1">
                <a:latin typeface="Courier New" charset="0"/>
                <a:cs typeface="Courier New" charset="0"/>
              </a:rPr>
              <a:t>	</a:t>
            </a:r>
          </a:p>
        </p:txBody>
      </p:sp>
      <p:sp>
        <p:nvSpPr>
          <p:cNvPr id="52227" name="TextBox 1"/>
          <p:cNvSpPr txBox="1">
            <a:spLocks noChangeArrowheads="1"/>
          </p:cNvSpPr>
          <p:nvPr/>
        </p:nvSpPr>
        <p:spPr bwMode="auto">
          <a:xfrm>
            <a:off x="8305800" y="1219200"/>
            <a:ext cx="698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/>
              <a:t>0000</a:t>
            </a:r>
          </a:p>
          <a:p>
            <a:pPr algn="ctr" eaLnBrk="1" hangingPunct="1"/>
            <a:r>
              <a:rPr lang="en-US" sz="1800">
                <a:solidFill>
                  <a:srgbClr val="000000"/>
                </a:solidFill>
                <a:latin typeface="MS-PMincho" charset="0"/>
              </a:rPr>
              <a:t>⇑</a:t>
            </a:r>
            <a:endParaRPr lang="en-US" sz="1800"/>
          </a:p>
        </p:txBody>
      </p:sp>
      <p:sp>
        <p:nvSpPr>
          <p:cNvPr id="52228" name="TextBox 1"/>
          <p:cNvSpPr txBox="1">
            <a:spLocks noChangeArrowheads="1"/>
          </p:cNvSpPr>
          <p:nvPr/>
        </p:nvSpPr>
        <p:spPr bwMode="auto">
          <a:xfrm>
            <a:off x="8296275" y="4953000"/>
            <a:ext cx="749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latin typeface="ArialUnicodeMS" charset="0"/>
              </a:rPr>
              <a:t>⇓</a:t>
            </a:r>
            <a:endParaRPr lang="en-US" sz="1800"/>
          </a:p>
          <a:p>
            <a:pPr eaLnBrk="1" hangingPunct="1"/>
            <a:r>
              <a:rPr lang="en-US" sz="1800"/>
              <a:t>FFFF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129333"/>
              </p:ext>
            </p:extLst>
          </p:nvPr>
        </p:nvGraphicFramePr>
        <p:xfrm>
          <a:off x="5638800" y="1447800"/>
          <a:ext cx="2667000" cy="4086225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lv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SP-&gt;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lv 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OldFP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charset="0"/>
              </a:rPr>
              <a:t>Boilerplate: </a:t>
            </a:r>
            <a:r>
              <a:rPr lang="en-US" dirty="0" err="1">
                <a:latin typeface="Arial" charset="0"/>
              </a:rPr>
              <a:t>Callee</a:t>
            </a:r>
            <a:r>
              <a:rPr lang="en-US" sz="8000" dirty="0">
                <a:latin typeface="Arial" charset="0"/>
              </a:rPr>
              <a:t/>
            </a:r>
            <a:br>
              <a:rPr lang="en-US" sz="8000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(3 arguments, 2 local variables, 2 saved registers)</a:t>
            </a:r>
            <a:endParaRPr lang="en-US" sz="2000" dirty="0">
              <a:latin typeface="Arial" charset="0"/>
              <a:cs typeface="+mj-cs"/>
            </a:endParaRPr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FOO	ADD	R6, R6, -4 ; push 4 wds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		; set rv later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STR	R7, R6, 2  ; store RA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STR	R5, R6, 1  ; store FP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	       ; set lv 0 later</a:t>
            </a:r>
          </a:p>
          <a:p>
            <a:pPr marL="0" indent="0">
              <a:buFontTx/>
              <a:buNone/>
            </a:pPr>
            <a:endParaRPr lang="en-US" sz="2000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endParaRPr lang="en-US" sz="2000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endParaRPr lang="en-US" sz="2000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endParaRPr lang="en-US" sz="2000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endParaRPr lang="en-US" sz="2000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endParaRPr lang="en-US" sz="2000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endParaRPr lang="en-US" sz="2000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endParaRPr lang="en-US" sz="2000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b="1">
                <a:latin typeface="Courier New" charset="0"/>
                <a:cs typeface="Courier New" charset="0"/>
              </a:rPr>
              <a:t>int foo(int a, int b, int c)</a:t>
            </a:r>
            <a:r>
              <a:rPr lang="mr-IN" b="1">
                <a:latin typeface="Courier New" charset="0"/>
                <a:cs typeface="Courier New" charset="0"/>
              </a:rPr>
              <a:t>…</a:t>
            </a:r>
            <a:r>
              <a:rPr lang="en-US" b="1">
                <a:latin typeface="Courier New" charset="0"/>
                <a:cs typeface="Courier New" charset="0"/>
              </a:rPr>
              <a:t>	</a:t>
            </a:r>
            <a:r>
              <a:rPr lang="en-US" sz="2000" b="1">
                <a:latin typeface="Courier New" charset="0"/>
                <a:cs typeface="Courier New" charset="0"/>
              </a:rPr>
              <a:t>	</a:t>
            </a:r>
          </a:p>
        </p:txBody>
      </p:sp>
      <p:sp>
        <p:nvSpPr>
          <p:cNvPr id="53251" name="TextBox 1"/>
          <p:cNvSpPr txBox="1">
            <a:spLocks noChangeArrowheads="1"/>
          </p:cNvSpPr>
          <p:nvPr/>
        </p:nvSpPr>
        <p:spPr bwMode="auto">
          <a:xfrm>
            <a:off x="8305800" y="1219200"/>
            <a:ext cx="698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/>
              <a:t>0000</a:t>
            </a:r>
          </a:p>
          <a:p>
            <a:pPr algn="ctr" eaLnBrk="1" hangingPunct="1"/>
            <a:r>
              <a:rPr lang="en-US" sz="1800">
                <a:solidFill>
                  <a:srgbClr val="000000"/>
                </a:solidFill>
                <a:latin typeface="MS-PMincho" charset="0"/>
              </a:rPr>
              <a:t>⇑</a:t>
            </a:r>
            <a:endParaRPr lang="en-US" sz="1800"/>
          </a:p>
        </p:txBody>
      </p:sp>
      <p:sp>
        <p:nvSpPr>
          <p:cNvPr id="53252" name="TextBox 1"/>
          <p:cNvSpPr txBox="1">
            <a:spLocks noChangeArrowheads="1"/>
          </p:cNvSpPr>
          <p:nvPr/>
        </p:nvSpPr>
        <p:spPr bwMode="auto">
          <a:xfrm>
            <a:off x="8296275" y="4953000"/>
            <a:ext cx="749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latin typeface="ArialUnicodeMS" charset="0"/>
              </a:rPr>
              <a:t>⇓</a:t>
            </a:r>
            <a:endParaRPr lang="en-US" sz="1800"/>
          </a:p>
          <a:p>
            <a:pPr eaLnBrk="1" hangingPunct="1"/>
            <a:r>
              <a:rPr lang="en-US" sz="1800"/>
              <a:t>FFFF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17791"/>
              </p:ext>
            </p:extLst>
          </p:nvPr>
        </p:nvGraphicFramePr>
        <p:xfrm>
          <a:off x="5638800" y="1447800"/>
          <a:ext cx="2667000" cy="4086225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lv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SP-&gt;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lv 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OldFP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charset="0"/>
              </a:rPr>
              <a:t>Boilerplate: </a:t>
            </a:r>
            <a:r>
              <a:rPr lang="en-US" dirty="0" err="1">
                <a:latin typeface="Arial" charset="0"/>
              </a:rPr>
              <a:t>Callee</a:t>
            </a:r>
            <a:r>
              <a:rPr lang="en-US" sz="8000" dirty="0">
                <a:latin typeface="Arial" charset="0"/>
              </a:rPr>
              <a:t/>
            </a:r>
            <a:br>
              <a:rPr lang="en-US" sz="8000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(3 arguments, 2 local variables, 2 saved registers)</a:t>
            </a:r>
            <a:endParaRPr lang="en-US" sz="2000" dirty="0">
              <a:latin typeface="Arial" charset="0"/>
              <a:cs typeface="+mj-cs"/>
            </a:endParaRPr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FOO	ADD	R6, R6, -4 ; push 4 wds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		; set rv later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STR	R7, R6, 2  ; store RA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STR	R5, R6, 1  ; store FP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	       ; set lv 0 later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ADD	R5, R6, 0  ; FP = SP</a:t>
            </a:r>
          </a:p>
          <a:p>
            <a:pPr marL="0" indent="0">
              <a:buFontTx/>
              <a:buNone/>
            </a:pPr>
            <a:endParaRPr lang="en-US" sz="2000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endParaRPr lang="en-US" sz="2000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endParaRPr lang="en-US" sz="2000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endParaRPr lang="en-US" sz="2000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endParaRPr lang="en-US" sz="2000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endParaRPr lang="en-US" sz="2000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endParaRPr lang="en-US" sz="2000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b="1">
                <a:latin typeface="Courier New" charset="0"/>
                <a:cs typeface="Courier New" charset="0"/>
              </a:rPr>
              <a:t>int foo(int a, int b, int c)</a:t>
            </a:r>
            <a:r>
              <a:rPr lang="mr-IN" b="1">
                <a:latin typeface="Courier New" charset="0"/>
                <a:cs typeface="Courier New" charset="0"/>
              </a:rPr>
              <a:t>…</a:t>
            </a:r>
            <a:r>
              <a:rPr lang="en-US" b="1">
                <a:latin typeface="Courier New" charset="0"/>
                <a:cs typeface="Courier New" charset="0"/>
              </a:rPr>
              <a:t>	</a:t>
            </a:r>
            <a:r>
              <a:rPr lang="en-US" sz="2000" b="1">
                <a:latin typeface="Courier New" charset="0"/>
                <a:cs typeface="Courier New" charset="0"/>
              </a:rPr>
              <a:t>	</a:t>
            </a:r>
          </a:p>
        </p:txBody>
      </p:sp>
      <p:sp>
        <p:nvSpPr>
          <p:cNvPr id="54275" name="TextBox 1"/>
          <p:cNvSpPr txBox="1">
            <a:spLocks noChangeArrowheads="1"/>
          </p:cNvSpPr>
          <p:nvPr/>
        </p:nvSpPr>
        <p:spPr bwMode="auto">
          <a:xfrm>
            <a:off x="8305800" y="1219200"/>
            <a:ext cx="698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/>
              <a:t>0000</a:t>
            </a:r>
          </a:p>
          <a:p>
            <a:pPr algn="ctr" eaLnBrk="1" hangingPunct="1"/>
            <a:r>
              <a:rPr lang="en-US" sz="1800">
                <a:solidFill>
                  <a:srgbClr val="000000"/>
                </a:solidFill>
                <a:latin typeface="MS-PMincho" charset="0"/>
              </a:rPr>
              <a:t>⇑</a:t>
            </a:r>
            <a:endParaRPr lang="en-US" sz="1800"/>
          </a:p>
        </p:txBody>
      </p:sp>
      <p:sp>
        <p:nvSpPr>
          <p:cNvPr id="54276" name="TextBox 1"/>
          <p:cNvSpPr txBox="1">
            <a:spLocks noChangeArrowheads="1"/>
          </p:cNvSpPr>
          <p:nvPr/>
        </p:nvSpPr>
        <p:spPr bwMode="auto">
          <a:xfrm>
            <a:off x="8296275" y="4953000"/>
            <a:ext cx="749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latin typeface="ArialUnicodeMS" charset="0"/>
              </a:rPr>
              <a:t>⇓</a:t>
            </a:r>
            <a:endParaRPr lang="en-US" sz="1800"/>
          </a:p>
          <a:p>
            <a:pPr eaLnBrk="1" hangingPunct="1"/>
            <a:r>
              <a:rPr lang="en-US" sz="1800"/>
              <a:t>FFFF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567022"/>
              </p:ext>
            </p:extLst>
          </p:nvPr>
        </p:nvGraphicFramePr>
        <p:xfrm>
          <a:off x="5638800" y="1447800"/>
          <a:ext cx="2667000" cy="4086225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lv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SP,FP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lv 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OldFP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990600" y="3581400"/>
            <a:ext cx="4648200" cy="609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charset="0"/>
              </a:rPr>
              <a:t>Boilerplate: </a:t>
            </a:r>
            <a:r>
              <a:rPr lang="en-US" dirty="0" err="1">
                <a:latin typeface="Arial" charset="0"/>
              </a:rPr>
              <a:t>Callee</a:t>
            </a:r>
            <a:r>
              <a:rPr lang="en-US" sz="8000" dirty="0">
                <a:latin typeface="Arial" charset="0"/>
              </a:rPr>
              <a:t/>
            </a:r>
            <a:br>
              <a:rPr lang="en-US" sz="8000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(3 arguments,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000" dirty="0">
                <a:latin typeface="Arial" charset="0"/>
              </a:rPr>
              <a:t> local variables, </a:t>
            </a:r>
            <a:r>
              <a:rPr lang="en-US" sz="2000" dirty="0">
                <a:solidFill>
                  <a:srgbClr val="008000"/>
                </a:solidFill>
                <a:latin typeface="Arial" charset="0"/>
              </a:rPr>
              <a:t>2</a:t>
            </a:r>
            <a:r>
              <a:rPr lang="en-US" sz="2000" dirty="0">
                <a:latin typeface="Arial" charset="0"/>
              </a:rPr>
              <a:t> saved registers)</a:t>
            </a:r>
            <a:endParaRPr lang="en-US" sz="2000" dirty="0">
              <a:latin typeface="Arial" charset="0"/>
              <a:cs typeface="+mj-cs"/>
            </a:endParaRP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FOO	ADD	R6, R6, -4 ; push 4 wds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		; set rv later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STR	R7, R6, 2  ; store RA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STR	R5, R6, 1  ; store FP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	       ; </a:t>
            </a:r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set lv 0 later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ADD	R5, R6, 0  ; FP = SP</a:t>
            </a:r>
          </a:p>
          <a:p>
            <a:pPr marL="0" indent="0">
              <a:buFontTx/>
              <a:buNone/>
            </a:pPr>
            <a:r>
              <a:rPr lang="en-US" sz="1800" i="1">
                <a:latin typeface="Courier New" charset="0"/>
                <a:cs typeface="Courier New" charset="0"/>
              </a:rPr>
              <a:t>	ADD	R6, R6, -3 </a:t>
            </a:r>
            <a:r>
              <a:rPr lang="en-US" sz="1800" b="1">
                <a:latin typeface="Courier New" charset="0"/>
                <a:cs typeface="Courier New" charset="0"/>
              </a:rPr>
              <a:t>; push 3 wds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		    ; </a:t>
            </a:r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2</a:t>
            </a:r>
            <a:r>
              <a:rPr lang="en-US" sz="1800" b="1">
                <a:latin typeface="Courier New" charset="0"/>
                <a:cs typeface="Courier New" charset="0"/>
              </a:rPr>
              <a:t>+</a:t>
            </a:r>
            <a:r>
              <a:rPr lang="en-US" sz="1800" b="1">
                <a:solidFill>
                  <a:srgbClr val="008000"/>
                </a:solidFill>
                <a:latin typeface="Courier New" charset="0"/>
                <a:cs typeface="Courier New" charset="0"/>
              </a:rPr>
              <a:t>2</a:t>
            </a:r>
            <a:r>
              <a:rPr lang="en-US" sz="1800" b="1">
                <a:latin typeface="Courier New" charset="0"/>
                <a:cs typeface="Courier New" charset="0"/>
              </a:rPr>
              <a:t>-</a:t>
            </a:r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1</a:t>
            </a:r>
            <a:endParaRPr lang="en-US" sz="2000" b="1">
              <a:solidFill>
                <a:srgbClr val="0000FF"/>
              </a:solidFill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endParaRPr lang="en-US" sz="2000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endParaRPr lang="en-US" sz="2000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endParaRPr lang="en-US" sz="2000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endParaRPr lang="en-US" sz="2000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endParaRPr lang="en-US" sz="2000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b="1">
                <a:latin typeface="Courier New" charset="0"/>
                <a:cs typeface="Courier New" charset="0"/>
              </a:rPr>
              <a:t>int foo(int a, int b, int c)</a:t>
            </a:r>
            <a:r>
              <a:rPr lang="mr-IN" b="1">
                <a:latin typeface="Courier New" charset="0"/>
                <a:cs typeface="Courier New" charset="0"/>
              </a:rPr>
              <a:t>…</a:t>
            </a:r>
            <a:r>
              <a:rPr lang="en-US" b="1">
                <a:latin typeface="Courier New" charset="0"/>
                <a:cs typeface="Courier New" charset="0"/>
              </a:rPr>
              <a:t>	</a:t>
            </a:r>
            <a:r>
              <a:rPr lang="en-US" sz="2000" b="1">
                <a:latin typeface="Courier New" charset="0"/>
                <a:cs typeface="Courier New" charset="0"/>
              </a:rPr>
              <a:t>	</a:t>
            </a:r>
          </a:p>
        </p:txBody>
      </p:sp>
      <p:sp>
        <p:nvSpPr>
          <p:cNvPr id="55300" name="TextBox 1"/>
          <p:cNvSpPr txBox="1">
            <a:spLocks noChangeArrowheads="1"/>
          </p:cNvSpPr>
          <p:nvPr/>
        </p:nvSpPr>
        <p:spPr bwMode="auto">
          <a:xfrm>
            <a:off x="8305800" y="1219200"/>
            <a:ext cx="698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/>
              <a:t>0000</a:t>
            </a:r>
          </a:p>
          <a:p>
            <a:pPr algn="ctr" eaLnBrk="1" hangingPunct="1"/>
            <a:r>
              <a:rPr lang="en-US" sz="1800">
                <a:solidFill>
                  <a:srgbClr val="000000"/>
                </a:solidFill>
                <a:latin typeface="MS-PMincho" charset="0"/>
              </a:rPr>
              <a:t>⇑</a:t>
            </a:r>
            <a:endParaRPr lang="en-US" sz="1800"/>
          </a:p>
        </p:txBody>
      </p:sp>
      <p:sp>
        <p:nvSpPr>
          <p:cNvPr id="55301" name="TextBox 1"/>
          <p:cNvSpPr txBox="1">
            <a:spLocks noChangeArrowheads="1"/>
          </p:cNvSpPr>
          <p:nvPr/>
        </p:nvSpPr>
        <p:spPr bwMode="auto">
          <a:xfrm>
            <a:off x="8296275" y="4953000"/>
            <a:ext cx="749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latin typeface="ArialUnicodeMS" charset="0"/>
              </a:rPr>
              <a:t>⇓</a:t>
            </a:r>
            <a:endParaRPr lang="en-US" sz="1800"/>
          </a:p>
          <a:p>
            <a:pPr eaLnBrk="1" hangingPunct="1"/>
            <a:r>
              <a:rPr lang="en-US" sz="1800"/>
              <a:t>FFFF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638800" y="1447800"/>
          <a:ext cx="2667000" cy="4086225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SP-&gt;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lv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FP-&gt;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lv 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OldFP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066800" y="4267200"/>
            <a:ext cx="4572000" cy="762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990600" y="3581400"/>
            <a:ext cx="4648200" cy="609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charset="0"/>
              </a:rPr>
              <a:t>Boilerplate: </a:t>
            </a:r>
            <a:r>
              <a:rPr lang="en-US" dirty="0" err="1">
                <a:latin typeface="Arial" charset="0"/>
              </a:rPr>
              <a:t>Callee</a:t>
            </a:r>
            <a:r>
              <a:rPr lang="en-US" sz="8000" dirty="0">
                <a:latin typeface="Arial" charset="0"/>
              </a:rPr>
              <a:t/>
            </a:r>
            <a:br>
              <a:rPr lang="en-US" sz="8000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(3 arguments,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000" dirty="0">
                <a:latin typeface="Arial" charset="0"/>
              </a:rPr>
              <a:t> local variables, </a:t>
            </a:r>
            <a:r>
              <a:rPr lang="en-US" sz="2000" dirty="0">
                <a:solidFill>
                  <a:srgbClr val="008000"/>
                </a:solidFill>
                <a:latin typeface="Arial" charset="0"/>
              </a:rPr>
              <a:t>2</a:t>
            </a:r>
            <a:r>
              <a:rPr lang="en-US" sz="2000" dirty="0">
                <a:latin typeface="Arial" charset="0"/>
              </a:rPr>
              <a:t> saved registers)</a:t>
            </a:r>
            <a:endParaRPr lang="en-US" sz="2000" dirty="0">
              <a:latin typeface="Arial" charset="0"/>
              <a:cs typeface="+mj-cs"/>
            </a:endParaRPr>
          </a:p>
        </p:txBody>
      </p:sp>
      <p:sp>
        <p:nvSpPr>
          <p:cNvPr id="5632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010400" cy="51054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FOO	ADD	R6, R6, -4 ; push 4 wds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		; set rv later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STR	R7, R6, 2  ; store RA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STR	R5, R6, 1  ; store FP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	       ; </a:t>
            </a:r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set lv 0 later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ADD	R5, R6, 0  ; FP = SP</a:t>
            </a:r>
          </a:p>
          <a:p>
            <a:pPr marL="0" indent="0">
              <a:buFontTx/>
              <a:buNone/>
            </a:pPr>
            <a:r>
              <a:rPr lang="en-US" sz="1800" i="1">
                <a:latin typeface="Courier New" charset="0"/>
                <a:cs typeface="Courier New" charset="0"/>
              </a:rPr>
              <a:t>	ADD	R6, R6, -3 </a:t>
            </a:r>
            <a:r>
              <a:rPr lang="en-US" sz="1800" b="1">
                <a:latin typeface="Courier New" charset="0"/>
                <a:cs typeface="Courier New" charset="0"/>
              </a:rPr>
              <a:t>; push 3 wds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		    ; </a:t>
            </a:r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2</a:t>
            </a:r>
            <a:r>
              <a:rPr lang="en-US" sz="1800" b="1">
                <a:latin typeface="Courier New" charset="0"/>
                <a:cs typeface="Courier New" charset="0"/>
              </a:rPr>
              <a:t>+</a:t>
            </a:r>
            <a:r>
              <a:rPr lang="en-US" sz="1800" b="1">
                <a:solidFill>
                  <a:srgbClr val="008000"/>
                </a:solidFill>
                <a:latin typeface="Courier New" charset="0"/>
                <a:cs typeface="Courier New" charset="0"/>
              </a:rPr>
              <a:t>2</a:t>
            </a:r>
            <a:r>
              <a:rPr lang="en-US" sz="1800" b="1">
                <a:latin typeface="Courier New" charset="0"/>
                <a:cs typeface="Courier New" charset="0"/>
              </a:rPr>
              <a:t>-</a:t>
            </a:r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1</a:t>
            </a:r>
          </a:p>
          <a:p>
            <a:pPr marL="0" indent="0">
              <a:buFontTx/>
              <a:buNone/>
            </a:pPr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1800" i="1">
                <a:solidFill>
                  <a:srgbClr val="008000"/>
                </a:solidFill>
                <a:latin typeface="Courier New" charset="0"/>
                <a:cs typeface="Courier New" charset="0"/>
              </a:rPr>
              <a:t>STR	R1, R5, -</a:t>
            </a:r>
            <a:r>
              <a:rPr lang="en-US" sz="1800" i="1">
                <a:solidFill>
                  <a:srgbClr val="FF0000"/>
                </a:solidFill>
                <a:latin typeface="Courier New" charset="0"/>
                <a:cs typeface="Courier New" charset="0"/>
              </a:rPr>
              <a:t>2</a:t>
            </a:r>
            <a:r>
              <a:rPr lang="en-US" sz="1800">
                <a:latin typeface="Courier New" charset="0"/>
                <a:cs typeface="Courier New" charset="0"/>
              </a:rPr>
              <a:t> </a:t>
            </a:r>
            <a:r>
              <a:rPr lang="en-US" sz="1800" b="1">
                <a:latin typeface="Courier New" charset="0"/>
                <a:cs typeface="Courier New" charset="0"/>
              </a:rPr>
              <a:t>; save SR1</a:t>
            </a:r>
          </a:p>
          <a:p>
            <a:pPr marL="0" indent="0">
              <a:buFontTx/>
              <a:buNone/>
            </a:pPr>
            <a:r>
              <a:rPr lang="en-US" sz="1800" b="1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1800" i="1">
                <a:solidFill>
                  <a:srgbClr val="008000"/>
                </a:solidFill>
                <a:latin typeface="Courier New" charset="0"/>
                <a:cs typeface="Courier New" charset="0"/>
              </a:rPr>
              <a:t>STR	R2, R5, </a:t>
            </a:r>
            <a:r>
              <a:rPr lang="en-US" sz="1800" i="1">
                <a:solidFill>
                  <a:srgbClr val="000000"/>
                </a:solidFill>
                <a:latin typeface="Courier New" charset="0"/>
                <a:cs typeface="Courier New" charset="0"/>
              </a:rPr>
              <a:t>-</a:t>
            </a:r>
            <a:r>
              <a:rPr lang="en-US" sz="1800" i="1">
                <a:solidFill>
                  <a:srgbClr val="FF0000"/>
                </a:solidFill>
                <a:latin typeface="Courier New" charset="0"/>
                <a:cs typeface="Courier New" charset="0"/>
              </a:rPr>
              <a:t>3</a:t>
            </a:r>
            <a:r>
              <a:rPr lang="en-US" sz="1800" i="1">
                <a:solidFill>
                  <a:srgbClr val="000000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800" b="1">
                <a:solidFill>
                  <a:srgbClr val="000000"/>
                </a:solidFill>
                <a:latin typeface="Courier New" charset="0"/>
                <a:cs typeface="Courier New" charset="0"/>
              </a:rPr>
              <a:t>; save SR2</a:t>
            </a:r>
          </a:p>
          <a:p>
            <a:pPr marL="0" indent="0">
              <a:buFontTx/>
              <a:buNone/>
            </a:pPr>
            <a:endParaRPr lang="en-US" sz="2000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endParaRPr lang="en-US" sz="2000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endParaRPr lang="en-US" sz="2000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b="1">
                <a:latin typeface="Courier New" charset="0"/>
                <a:cs typeface="Courier New" charset="0"/>
              </a:rPr>
              <a:t>int foo(int a, int b, int c)</a:t>
            </a:r>
            <a:r>
              <a:rPr lang="mr-IN" b="1">
                <a:latin typeface="Courier New" charset="0"/>
                <a:cs typeface="Courier New" charset="0"/>
              </a:rPr>
              <a:t>…</a:t>
            </a:r>
            <a:r>
              <a:rPr lang="en-US" b="1">
                <a:latin typeface="Courier New" charset="0"/>
                <a:cs typeface="Courier New" charset="0"/>
              </a:rPr>
              <a:t>	</a:t>
            </a:r>
            <a:r>
              <a:rPr lang="en-US" sz="2000" b="1">
                <a:latin typeface="Courier New" charset="0"/>
                <a:cs typeface="Courier New" charset="0"/>
              </a:rPr>
              <a:t>	</a:t>
            </a:r>
          </a:p>
        </p:txBody>
      </p:sp>
      <p:sp>
        <p:nvSpPr>
          <p:cNvPr id="56325" name="TextBox 1"/>
          <p:cNvSpPr txBox="1">
            <a:spLocks noChangeArrowheads="1"/>
          </p:cNvSpPr>
          <p:nvPr/>
        </p:nvSpPr>
        <p:spPr bwMode="auto">
          <a:xfrm>
            <a:off x="8305800" y="914400"/>
            <a:ext cx="698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/>
              <a:t>0000</a:t>
            </a:r>
          </a:p>
          <a:p>
            <a:pPr algn="ctr" eaLnBrk="1" hangingPunct="1"/>
            <a:r>
              <a:rPr lang="en-US" sz="1800">
                <a:solidFill>
                  <a:srgbClr val="000000"/>
                </a:solidFill>
                <a:latin typeface="MS-PMincho" charset="0"/>
              </a:rPr>
              <a:t>⇑</a:t>
            </a:r>
            <a:endParaRPr lang="en-US" sz="1800"/>
          </a:p>
        </p:txBody>
      </p:sp>
      <p:sp>
        <p:nvSpPr>
          <p:cNvPr id="56326" name="TextBox 1"/>
          <p:cNvSpPr txBox="1">
            <a:spLocks noChangeArrowheads="1"/>
          </p:cNvSpPr>
          <p:nvPr/>
        </p:nvSpPr>
        <p:spPr bwMode="auto">
          <a:xfrm>
            <a:off x="8296275" y="5449888"/>
            <a:ext cx="749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latin typeface="ArialUnicodeMS" charset="0"/>
              </a:rPr>
              <a:t>⇓</a:t>
            </a:r>
            <a:endParaRPr lang="en-US" sz="1800"/>
          </a:p>
          <a:p>
            <a:pPr eaLnBrk="1" hangingPunct="1"/>
            <a:r>
              <a:rPr lang="en-US" sz="1800"/>
              <a:t>FFFF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791200" y="1447800"/>
          <a:ext cx="3352800" cy="4086225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SP-&gt;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FP-3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FP-2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lv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FP-1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FP-&gt;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lv 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OldFP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FP+1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FP+2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FP+3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FP+4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FP+5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FP+6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010400" cy="51054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000" b="1">
                <a:latin typeface="Courier New" charset="0"/>
                <a:cs typeface="Courier New" charset="0"/>
              </a:rPr>
              <a:t>; Finally </a:t>
            </a:r>
            <a:r>
              <a:rPr lang="mr-IN" sz="2000" b="1">
                <a:latin typeface="Courier New" charset="0"/>
                <a:cs typeface="Courier New" charset="0"/>
              </a:rPr>
              <a:t>–</a:t>
            </a:r>
            <a:r>
              <a:rPr lang="en-US" sz="2000" b="1">
                <a:latin typeface="Courier New" charset="0"/>
                <a:cs typeface="Courier New" charset="0"/>
              </a:rPr>
              <a:t> do the work of foo()</a:t>
            </a:r>
          </a:p>
          <a:p>
            <a:pPr marL="0" indent="0">
              <a:buFontTx/>
              <a:buNone/>
            </a:pPr>
            <a:r>
              <a:rPr lang="en-US" sz="2000" b="1">
                <a:latin typeface="Courier New" charset="0"/>
                <a:cs typeface="Courier New" charset="0"/>
              </a:rPr>
              <a:t>	LDR	R1, R5, 4 	; a + b</a:t>
            </a:r>
          </a:p>
          <a:p>
            <a:pPr marL="0" indent="0">
              <a:buFontTx/>
              <a:buNone/>
            </a:pPr>
            <a:r>
              <a:rPr lang="en-US" sz="2000" b="1">
                <a:latin typeface="Courier New" charset="0"/>
                <a:cs typeface="Courier New" charset="0"/>
              </a:rPr>
              <a:t>	LDR	R2, R5, 5</a:t>
            </a:r>
          </a:p>
          <a:p>
            <a:pPr marL="0" indent="0">
              <a:buFontTx/>
              <a:buNone/>
            </a:pPr>
            <a:r>
              <a:rPr lang="en-US" sz="2000" b="1">
                <a:latin typeface="Courier New" charset="0"/>
                <a:cs typeface="Courier New" charset="0"/>
              </a:rPr>
              <a:t>	ADD	R1, R1, R2</a:t>
            </a:r>
          </a:p>
          <a:p>
            <a:pPr marL="0" indent="0">
              <a:buFontTx/>
              <a:buNone/>
            </a:pPr>
            <a:r>
              <a:rPr lang="en-US" sz="2000" b="1">
                <a:latin typeface="Courier New" charset="0"/>
                <a:cs typeface="Courier New" charset="0"/>
              </a:rPr>
              <a:t>	LDR 	R2, R5, 6	; - c</a:t>
            </a:r>
          </a:p>
          <a:p>
            <a:pPr marL="0" indent="0">
              <a:buFontTx/>
              <a:buNone/>
            </a:pPr>
            <a:r>
              <a:rPr lang="en-US" sz="2000" b="1">
                <a:latin typeface="Courier New" charset="0"/>
                <a:cs typeface="Courier New" charset="0"/>
              </a:rPr>
              <a:t>	NOT	R2, R2</a:t>
            </a:r>
          </a:p>
          <a:p>
            <a:pPr marL="0" indent="0">
              <a:buFontTx/>
              <a:buNone/>
            </a:pPr>
            <a:r>
              <a:rPr lang="en-US" sz="2000" b="1">
                <a:latin typeface="Courier New" charset="0"/>
                <a:cs typeface="Courier New" charset="0"/>
              </a:rPr>
              <a:t>	ADD	R2, R2, 1</a:t>
            </a:r>
          </a:p>
          <a:p>
            <a:pPr marL="0" indent="0">
              <a:buFontTx/>
              <a:buNone/>
            </a:pPr>
            <a:r>
              <a:rPr lang="en-US" sz="2000" b="1">
                <a:latin typeface="Courier New" charset="0"/>
                <a:cs typeface="Courier New" charset="0"/>
              </a:rPr>
              <a:t>	ADD	R1, R1, R2</a:t>
            </a:r>
          </a:p>
          <a:p>
            <a:pPr marL="0" indent="0">
              <a:buFontTx/>
              <a:buNone/>
            </a:pPr>
            <a:r>
              <a:rPr lang="en-US" sz="2000" b="1">
                <a:latin typeface="Courier New" charset="0"/>
                <a:cs typeface="Courier New" charset="0"/>
              </a:rPr>
              <a:t>	STR	R1, R5, 3</a:t>
            </a:r>
          </a:p>
          <a:p>
            <a:pPr marL="0" indent="0">
              <a:buFontTx/>
              <a:buNone/>
            </a:pPr>
            <a:r>
              <a:rPr lang="en-US" sz="2000" b="1">
                <a:latin typeface="Courier New" charset="0"/>
                <a:cs typeface="Courier New" charset="0"/>
              </a:rPr>
              <a:t>; And now we’re ready to return</a:t>
            </a:r>
          </a:p>
          <a:p>
            <a:pPr marL="0" indent="0">
              <a:buFontTx/>
              <a:buNone/>
            </a:pPr>
            <a:endParaRPr lang="en-US" sz="1800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b="1">
                <a:latin typeface="Courier New" charset="0"/>
                <a:cs typeface="Courier New" charset="0"/>
              </a:rPr>
              <a:t>int foo(int a, int b, int c){	return a + b - c;  }</a:t>
            </a:r>
            <a:endParaRPr lang="en-US" sz="2000" b="1">
              <a:latin typeface="Courier New" charset="0"/>
              <a:cs typeface="Courier New" charset="0"/>
            </a:endParaRPr>
          </a:p>
        </p:txBody>
      </p:sp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charset="0"/>
              </a:rPr>
              <a:t>Body of foo()</a:t>
            </a:r>
            <a:endParaRPr lang="en-US" sz="2000" dirty="0">
              <a:latin typeface="Arial" charset="0"/>
              <a:cs typeface="+mj-cs"/>
            </a:endParaRPr>
          </a:p>
        </p:txBody>
      </p:sp>
      <p:sp>
        <p:nvSpPr>
          <p:cNvPr id="57347" name="TextBox 1"/>
          <p:cNvSpPr txBox="1">
            <a:spLocks noChangeArrowheads="1"/>
          </p:cNvSpPr>
          <p:nvPr/>
        </p:nvSpPr>
        <p:spPr bwMode="auto">
          <a:xfrm>
            <a:off x="8305800" y="914400"/>
            <a:ext cx="698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/>
              <a:t>0000</a:t>
            </a:r>
          </a:p>
          <a:p>
            <a:pPr algn="ctr" eaLnBrk="1" hangingPunct="1"/>
            <a:r>
              <a:rPr lang="en-US" sz="1800">
                <a:solidFill>
                  <a:srgbClr val="000000"/>
                </a:solidFill>
                <a:latin typeface="MS-PMincho" charset="0"/>
              </a:rPr>
              <a:t>⇑</a:t>
            </a:r>
            <a:endParaRPr lang="en-US" sz="1800"/>
          </a:p>
        </p:txBody>
      </p:sp>
      <p:sp>
        <p:nvSpPr>
          <p:cNvPr id="57348" name="TextBox 1"/>
          <p:cNvSpPr txBox="1">
            <a:spLocks noChangeArrowheads="1"/>
          </p:cNvSpPr>
          <p:nvPr/>
        </p:nvSpPr>
        <p:spPr bwMode="auto">
          <a:xfrm>
            <a:off x="8296275" y="5449888"/>
            <a:ext cx="749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latin typeface="ArialUnicodeMS" charset="0"/>
              </a:rPr>
              <a:t>⇓</a:t>
            </a:r>
            <a:endParaRPr lang="en-US" sz="1800"/>
          </a:p>
          <a:p>
            <a:pPr eaLnBrk="1" hangingPunct="1"/>
            <a:r>
              <a:rPr lang="en-US" sz="1800"/>
              <a:t>FFFF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791200" y="1447800"/>
          <a:ext cx="3352800" cy="4086225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SP-&gt;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FP-3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FP-2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lv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FP-1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FP-&gt;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lv 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OldFP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FP+1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FP+2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x+1-3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FP+3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FP+4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FP+5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FP+6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914400" y="1905000"/>
            <a:ext cx="4876800" cy="762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; And now we’re ready to return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</a:t>
            </a:r>
            <a:r>
              <a:rPr lang="en-US" sz="1800" i="1">
                <a:solidFill>
                  <a:srgbClr val="008000"/>
                </a:solidFill>
                <a:latin typeface="Courier New" charset="0"/>
                <a:cs typeface="Courier New" charset="0"/>
              </a:rPr>
              <a:t>LDR	R1, R5, -2 </a:t>
            </a:r>
            <a:r>
              <a:rPr lang="en-US" sz="1800" b="1">
                <a:latin typeface="Courier New" charset="0"/>
                <a:cs typeface="Courier New" charset="0"/>
              </a:rPr>
              <a:t>; restore R1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</a:t>
            </a:r>
            <a:r>
              <a:rPr lang="en-US" sz="1800" i="1">
                <a:solidFill>
                  <a:srgbClr val="008000"/>
                </a:solidFill>
                <a:latin typeface="Courier New" charset="0"/>
                <a:cs typeface="Courier New" charset="0"/>
              </a:rPr>
              <a:t>LDR	R2, R5, -3</a:t>
            </a:r>
            <a:r>
              <a:rPr lang="en-US" sz="1800" i="1">
                <a:latin typeface="Courier New" charset="0"/>
                <a:cs typeface="Courier New" charset="0"/>
              </a:rPr>
              <a:t> </a:t>
            </a:r>
            <a:r>
              <a:rPr lang="en-US" sz="1800" b="1">
                <a:latin typeface="Courier New" charset="0"/>
                <a:cs typeface="Courier New" charset="0"/>
              </a:rPr>
              <a:t>; restore R2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</a:t>
            </a:r>
          </a:p>
          <a:p>
            <a:pPr marL="0" indent="0">
              <a:buFontTx/>
              <a:buNone/>
            </a:pPr>
            <a:endParaRPr lang="en-US" sz="2000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endParaRPr lang="en-US" sz="2000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endParaRPr lang="en-US" sz="2000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endParaRPr lang="en-US" sz="2000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endParaRPr lang="en-US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endParaRPr lang="en-US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endParaRPr lang="en-US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b="1">
                <a:latin typeface="Courier New" charset="0"/>
                <a:cs typeface="Courier New" charset="0"/>
              </a:rPr>
              <a:t>int foo(int a, int b, int c)</a:t>
            </a:r>
            <a:r>
              <a:rPr lang="mr-IN" b="1">
                <a:latin typeface="Courier New" charset="0"/>
                <a:cs typeface="Courier New" charset="0"/>
              </a:rPr>
              <a:t>…</a:t>
            </a:r>
            <a:r>
              <a:rPr lang="en-US" b="1">
                <a:latin typeface="Courier New" charset="0"/>
                <a:cs typeface="Courier New" charset="0"/>
              </a:rPr>
              <a:t>	</a:t>
            </a:r>
            <a:r>
              <a:rPr lang="en-US" sz="2000" b="1">
                <a:latin typeface="Courier New" charset="0"/>
                <a:cs typeface="Courier New" charset="0"/>
              </a:rPr>
              <a:t>	</a:t>
            </a:r>
          </a:p>
        </p:txBody>
      </p:sp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charset="0"/>
              </a:rPr>
              <a:t>Boilerplate: </a:t>
            </a:r>
            <a:r>
              <a:rPr lang="en-US" dirty="0" err="1">
                <a:latin typeface="Arial" charset="0"/>
              </a:rPr>
              <a:t>Callee</a:t>
            </a:r>
            <a:r>
              <a:rPr lang="en-US" sz="8000" dirty="0">
                <a:latin typeface="Arial" charset="0"/>
              </a:rPr>
              <a:t/>
            </a:r>
            <a:br>
              <a:rPr lang="en-US" sz="8000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(3 arguments,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000" dirty="0">
                <a:latin typeface="Arial" charset="0"/>
              </a:rPr>
              <a:t> local variables, </a:t>
            </a:r>
            <a:r>
              <a:rPr lang="en-US" sz="2000" dirty="0">
                <a:solidFill>
                  <a:srgbClr val="008000"/>
                </a:solidFill>
                <a:latin typeface="Arial" charset="0"/>
              </a:rPr>
              <a:t>2</a:t>
            </a:r>
            <a:r>
              <a:rPr lang="en-US" sz="2000" dirty="0">
                <a:latin typeface="Arial" charset="0"/>
              </a:rPr>
              <a:t> saved registers)</a:t>
            </a:r>
            <a:endParaRPr lang="en-US" sz="2000" dirty="0">
              <a:latin typeface="Arial" charset="0"/>
              <a:cs typeface="+mj-cs"/>
            </a:endParaRPr>
          </a:p>
        </p:txBody>
      </p:sp>
      <p:sp>
        <p:nvSpPr>
          <p:cNvPr id="58372" name="TextBox 1"/>
          <p:cNvSpPr txBox="1">
            <a:spLocks noChangeArrowheads="1"/>
          </p:cNvSpPr>
          <p:nvPr/>
        </p:nvSpPr>
        <p:spPr bwMode="auto">
          <a:xfrm>
            <a:off x="8305800" y="1219200"/>
            <a:ext cx="698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/>
              <a:t>0000</a:t>
            </a:r>
          </a:p>
          <a:p>
            <a:pPr algn="ctr" eaLnBrk="1" hangingPunct="1"/>
            <a:r>
              <a:rPr lang="en-US" sz="1800">
                <a:solidFill>
                  <a:srgbClr val="000000"/>
                </a:solidFill>
                <a:latin typeface="MS-PMincho" charset="0"/>
              </a:rPr>
              <a:t>⇑</a:t>
            </a:r>
            <a:endParaRPr lang="en-US" sz="1800"/>
          </a:p>
        </p:txBody>
      </p:sp>
      <p:sp>
        <p:nvSpPr>
          <p:cNvPr id="58373" name="TextBox 1"/>
          <p:cNvSpPr txBox="1">
            <a:spLocks noChangeArrowheads="1"/>
          </p:cNvSpPr>
          <p:nvPr/>
        </p:nvSpPr>
        <p:spPr bwMode="auto">
          <a:xfrm>
            <a:off x="8296275" y="4953000"/>
            <a:ext cx="749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latin typeface="ArialUnicodeMS" charset="0"/>
              </a:rPr>
              <a:t>⇓</a:t>
            </a:r>
            <a:endParaRPr lang="en-US" sz="1800"/>
          </a:p>
          <a:p>
            <a:pPr eaLnBrk="1" hangingPunct="1"/>
            <a:r>
              <a:rPr lang="en-US" sz="1800"/>
              <a:t>FFFF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638800" y="1447800"/>
          <a:ext cx="2667000" cy="4086225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SP-&gt;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lv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FP-&gt;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lv 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OldFP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x+1-3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914400" y="1905000"/>
            <a:ext cx="4876800" cy="762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93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800" b="1" dirty="0">
                <a:latin typeface="Courier New" charset="0"/>
                <a:cs typeface="Courier New" charset="0"/>
              </a:rPr>
              <a:t>; And now we’re ready to return</a:t>
            </a:r>
          </a:p>
          <a:p>
            <a:pPr marL="0" indent="0">
              <a:buFontTx/>
              <a:buNone/>
            </a:pPr>
            <a:r>
              <a:rPr lang="en-US" sz="1800" b="1" dirty="0">
                <a:latin typeface="Courier New" charset="0"/>
                <a:cs typeface="Courier New" charset="0"/>
              </a:rPr>
              <a:t>	</a:t>
            </a:r>
            <a:r>
              <a:rPr lang="en-US" sz="1800" i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LDR	R1, R5, -2 </a:t>
            </a:r>
            <a:r>
              <a:rPr lang="en-US" sz="1800" b="1" dirty="0">
                <a:latin typeface="Courier New" charset="0"/>
                <a:cs typeface="Courier New" charset="0"/>
              </a:rPr>
              <a:t>; restore R1</a:t>
            </a:r>
          </a:p>
          <a:p>
            <a:pPr marL="0" indent="0">
              <a:buFontTx/>
              <a:buNone/>
            </a:pPr>
            <a:r>
              <a:rPr lang="en-US" sz="1800" b="1" dirty="0">
                <a:latin typeface="Courier New" charset="0"/>
                <a:cs typeface="Courier New" charset="0"/>
              </a:rPr>
              <a:t>	</a:t>
            </a:r>
            <a:r>
              <a:rPr lang="en-US" sz="1800" i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LDR	R2, R5, -3 </a:t>
            </a:r>
            <a:r>
              <a:rPr lang="en-US" sz="1800" b="1" dirty="0">
                <a:latin typeface="Courier New" charset="0"/>
                <a:cs typeface="Courier New" charset="0"/>
              </a:rPr>
              <a:t>; restore R2</a:t>
            </a:r>
          </a:p>
          <a:p>
            <a:pPr marL="0" indent="0">
              <a:buFontTx/>
              <a:buNone/>
            </a:pPr>
            <a:r>
              <a:rPr lang="en-US" sz="1800" b="1" dirty="0">
                <a:latin typeface="Courier New" charset="0"/>
                <a:cs typeface="Courier New" charset="0"/>
              </a:rPr>
              <a:t>	ADD	R6, R5, 0  ; pop </a:t>
            </a:r>
            <a:r>
              <a:rPr lang="en-US" sz="1800" b="1" dirty="0" err="1">
                <a:latin typeface="Courier New" charset="0"/>
                <a:cs typeface="Courier New" charset="0"/>
              </a:rPr>
              <a:t>lv+sr</a:t>
            </a:r>
            <a:endParaRPr lang="en-US" sz="1800" b="1" dirty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sz="1800" b="1" dirty="0">
                <a:latin typeface="Courier New" charset="0"/>
                <a:cs typeface="Courier New" charset="0"/>
              </a:rPr>
              <a:t>	</a:t>
            </a:r>
          </a:p>
          <a:p>
            <a:pPr marL="0" indent="0">
              <a:buFontTx/>
              <a:buNone/>
            </a:pPr>
            <a:endParaRPr lang="en-US" sz="2000" b="1" dirty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endParaRPr lang="en-US" sz="2000" b="1" dirty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endParaRPr lang="en-US" sz="2000" b="1" dirty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endParaRPr lang="en-US" sz="2000" b="1" dirty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endParaRPr lang="en-US" b="1" dirty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endParaRPr lang="en-US" b="1" dirty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b="1" dirty="0" err="1">
                <a:latin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cs typeface="Courier New" charset="0"/>
              </a:rPr>
              <a:t> foo(</a:t>
            </a:r>
            <a:r>
              <a:rPr lang="en-US" b="1" dirty="0" err="1">
                <a:latin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cs typeface="Courier New" charset="0"/>
              </a:rPr>
              <a:t> a, </a:t>
            </a:r>
            <a:r>
              <a:rPr lang="en-US" b="1" dirty="0" err="1">
                <a:latin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cs typeface="Courier New" charset="0"/>
              </a:rPr>
              <a:t> b, </a:t>
            </a:r>
            <a:r>
              <a:rPr lang="en-US" b="1" dirty="0" err="1">
                <a:latin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cs typeface="Courier New" charset="0"/>
              </a:rPr>
              <a:t> c)</a:t>
            </a:r>
            <a:r>
              <a:rPr lang="mr-IN" b="1" dirty="0">
                <a:latin typeface="Courier New" charset="0"/>
                <a:cs typeface="Courier New" charset="0"/>
              </a:rPr>
              <a:t>…</a:t>
            </a:r>
            <a:r>
              <a:rPr lang="en-US" b="1" dirty="0">
                <a:latin typeface="Courier New" charset="0"/>
                <a:cs typeface="Courier New" charset="0"/>
              </a:rPr>
              <a:t>	</a:t>
            </a:r>
            <a:r>
              <a:rPr lang="en-US" sz="2000" b="1" dirty="0">
                <a:latin typeface="Courier New" charset="0"/>
                <a:cs typeface="Courier New" charset="0"/>
              </a:rPr>
              <a:t>	</a:t>
            </a:r>
          </a:p>
        </p:txBody>
      </p:sp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charset="0"/>
              </a:rPr>
              <a:t>Boilerplate: </a:t>
            </a:r>
            <a:r>
              <a:rPr lang="en-US" dirty="0" err="1">
                <a:latin typeface="Arial" charset="0"/>
              </a:rPr>
              <a:t>Callee</a:t>
            </a:r>
            <a:r>
              <a:rPr lang="en-US" sz="8000" dirty="0">
                <a:latin typeface="Arial" charset="0"/>
              </a:rPr>
              <a:t/>
            </a:r>
            <a:br>
              <a:rPr lang="en-US" sz="8000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(3 arguments,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000" dirty="0">
                <a:latin typeface="Arial" charset="0"/>
              </a:rPr>
              <a:t> local variables, </a:t>
            </a:r>
            <a:r>
              <a:rPr lang="en-US" sz="2000" dirty="0">
                <a:solidFill>
                  <a:srgbClr val="008000"/>
                </a:solidFill>
                <a:latin typeface="Arial" charset="0"/>
              </a:rPr>
              <a:t>2</a:t>
            </a:r>
            <a:r>
              <a:rPr lang="en-US" sz="2000" dirty="0">
                <a:latin typeface="Arial" charset="0"/>
              </a:rPr>
              <a:t> saved registers)</a:t>
            </a:r>
            <a:endParaRPr lang="en-US" sz="2000" dirty="0">
              <a:latin typeface="Arial" charset="0"/>
              <a:cs typeface="+mj-cs"/>
            </a:endParaRPr>
          </a:p>
        </p:txBody>
      </p:sp>
      <p:sp>
        <p:nvSpPr>
          <p:cNvPr id="59396" name="TextBox 1"/>
          <p:cNvSpPr txBox="1">
            <a:spLocks noChangeArrowheads="1"/>
          </p:cNvSpPr>
          <p:nvPr/>
        </p:nvSpPr>
        <p:spPr bwMode="auto">
          <a:xfrm>
            <a:off x="8305800" y="1219200"/>
            <a:ext cx="698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/>
              <a:t>0000</a:t>
            </a:r>
          </a:p>
          <a:p>
            <a:pPr algn="ctr" eaLnBrk="1" hangingPunct="1"/>
            <a:r>
              <a:rPr lang="en-US" sz="1800">
                <a:solidFill>
                  <a:srgbClr val="000000"/>
                </a:solidFill>
                <a:latin typeface="MS-PMincho" charset="0"/>
              </a:rPr>
              <a:t>⇑</a:t>
            </a:r>
            <a:endParaRPr lang="en-US" sz="1800"/>
          </a:p>
        </p:txBody>
      </p:sp>
      <p:sp>
        <p:nvSpPr>
          <p:cNvPr id="59397" name="TextBox 1"/>
          <p:cNvSpPr txBox="1">
            <a:spLocks noChangeArrowheads="1"/>
          </p:cNvSpPr>
          <p:nvPr/>
        </p:nvSpPr>
        <p:spPr bwMode="auto">
          <a:xfrm>
            <a:off x="8296275" y="4953000"/>
            <a:ext cx="749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latin typeface="ArialUnicodeMS" charset="0"/>
              </a:rPr>
              <a:t>⇓</a:t>
            </a:r>
            <a:endParaRPr lang="en-US" sz="1800"/>
          </a:p>
          <a:p>
            <a:pPr eaLnBrk="1" hangingPunct="1"/>
            <a:r>
              <a:rPr lang="en-US" sz="1800"/>
              <a:t>FFFF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275432"/>
              </p:ext>
            </p:extLst>
          </p:nvPr>
        </p:nvGraphicFramePr>
        <p:xfrm>
          <a:off x="5638800" y="1447800"/>
          <a:ext cx="2667000" cy="4086225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SP-&gt;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lv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FP,SP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lv 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OldFP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x+1-3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914400" y="1905000"/>
            <a:ext cx="4876800" cy="762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; And now we’re ready to return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</a:t>
            </a:r>
            <a:r>
              <a:rPr lang="en-US" sz="1800" i="1">
                <a:solidFill>
                  <a:srgbClr val="008000"/>
                </a:solidFill>
                <a:latin typeface="Courier New" charset="0"/>
                <a:cs typeface="Courier New" charset="0"/>
              </a:rPr>
              <a:t>LDR	R1, R5, -2 </a:t>
            </a:r>
            <a:r>
              <a:rPr lang="en-US" sz="1800" b="1">
                <a:latin typeface="Courier New" charset="0"/>
                <a:cs typeface="Courier New" charset="0"/>
              </a:rPr>
              <a:t>; restore R1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</a:t>
            </a:r>
            <a:r>
              <a:rPr lang="en-US" sz="1800" i="1">
                <a:solidFill>
                  <a:srgbClr val="008000"/>
                </a:solidFill>
                <a:latin typeface="Courier New" charset="0"/>
                <a:cs typeface="Courier New" charset="0"/>
              </a:rPr>
              <a:t>LDR	R2, R5, -3 </a:t>
            </a:r>
            <a:r>
              <a:rPr lang="en-US" sz="1800" b="1">
                <a:latin typeface="Courier New" charset="0"/>
                <a:cs typeface="Courier New" charset="0"/>
              </a:rPr>
              <a:t>; restore R2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ADD	R6, R5, 0  ; pop lv+sr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LDR	R7, R5, 2  ; R7 = RA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</a:t>
            </a:r>
          </a:p>
          <a:p>
            <a:pPr marL="0" indent="0">
              <a:buFontTx/>
              <a:buNone/>
            </a:pPr>
            <a:endParaRPr lang="en-US" sz="2000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endParaRPr lang="en-US" sz="2000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endParaRPr lang="en-US" sz="2000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endParaRPr lang="en-US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endParaRPr lang="en-US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b="1">
                <a:latin typeface="Courier New" charset="0"/>
                <a:cs typeface="Courier New" charset="0"/>
              </a:rPr>
              <a:t>int foo(int a, int b, int c)</a:t>
            </a:r>
            <a:r>
              <a:rPr lang="mr-IN" b="1">
                <a:latin typeface="Courier New" charset="0"/>
                <a:cs typeface="Courier New" charset="0"/>
              </a:rPr>
              <a:t>…</a:t>
            </a:r>
            <a:r>
              <a:rPr lang="en-US" b="1">
                <a:latin typeface="Courier New" charset="0"/>
                <a:cs typeface="Courier New" charset="0"/>
              </a:rPr>
              <a:t>	</a:t>
            </a:r>
            <a:r>
              <a:rPr lang="en-US" sz="2000" b="1">
                <a:latin typeface="Courier New" charset="0"/>
                <a:cs typeface="Courier New" charset="0"/>
              </a:rPr>
              <a:t>	</a:t>
            </a:r>
          </a:p>
        </p:txBody>
      </p:sp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charset="0"/>
              </a:rPr>
              <a:t>Boilerplate: </a:t>
            </a:r>
            <a:r>
              <a:rPr lang="en-US" dirty="0" err="1">
                <a:latin typeface="Arial" charset="0"/>
              </a:rPr>
              <a:t>Callee</a:t>
            </a:r>
            <a:r>
              <a:rPr lang="en-US" sz="8000" dirty="0">
                <a:latin typeface="Arial" charset="0"/>
              </a:rPr>
              <a:t/>
            </a:r>
            <a:br>
              <a:rPr lang="en-US" sz="8000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(3 arguments,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000" dirty="0">
                <a:latin typeface="Arial" charset="0"/>
              </a:rPr>
              <a:t> local variables, </a:t>
            </a:r>
            <a:r>
              <a:rPr lang="en-US" sz="2000" dirty="0">
                <a:solidFill>
                  <a:srgbClr val="008000"/>
                </a:solidFill>
                <a:latin typeface="Arial" charset="0"/>
              </a:rPr>
              <a:t>2</a:t>
            </a:r>
            <a:r>
              <a:rPr lang="en-US" sz="2000" dirty="0">
                <a:latin typeface="Arial" charset="0"/>
              </a:rPr>
              <a:t> saved registers)</a:t>
            </a:r>
            <a:endParaRPr lang="en-US" sz="2000" dirty="0">
              <a:latin typeface="Arial" charset="0"/>
              <a:cs typeface="+mj-cs"/>
            </a:endParaRPr>
          </a:p>
        </p:txBody>
      </p:sp>
      <p:sp>
        <p:nvSpPr>
          <p:cNvPr id="60420" name="TextBox 1"/>
          <p:cNvSpPr txBox="1">
            <a:spLocks noChangeArrowheads="1"/>
          </p:cNvSpPr>
          <p:nvPr/>
        </p:nvSpPr>
        <p:spPr bwMode="auto">
          <a:xfrm>
            <a:off x="8305800" y="1219200"/>
            <a:ext cx="698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/>
              <a:t>0000</a:t>
            </a:r>
          </a:p>
          <a:p>
            <a:pPr algn="ctr" eaLnBrk="1" hangingPunct="1"/>
            <a:r>
              <a:rPr lang="en-US" sz="1800">
                <a:solidFill>
                  <a:srgbClr val="000000"/>
                </a:solidFill>
                <a:latin typeface="MS-PMincho" charset="0"/>
              </a:rPr>
              <a:t>⇑</a:t>
            </a:r>
            <a:endParaRPr lang="en-US" sz="1800"/>
          </a:p>
        </p:txBody>
      </p:sp>
      <p:sp>
        <p:nvSpPr>
          <p:cNvPr id="60421" name="TextBox 1"/>
          <p:cNvSpPr txBox="1">
            <a:spLocks noChangeArrowheads="1"/>
          </p:cNvSpPr>
          <p:nvPr/>
        </p:nvSpPr>
        <p:spPr bwMode="auto">
          <a:xfrm>
            <a:off x="8296275" y="4953000"/>
            <a:ext cx="749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latin typeface="ArialUnicodeMS" charset="0"/>
              </a:rPr>
              <a:t>⇓</a:t>
            </a:r>
            <a:endParaRPr lang="en-US" sz="1800"/>
          </a:p>
          <a:p>
            <a:pPr eaLnBrk="1" hangingPunct="1"/>
            <a:r>
              <a:rPr lang="en-US" sz="1800"/>
              <a:t>FFFF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447400"/>
              </p:ext>
            </p:extLst>
          </p:nvPr>
        </p:nvGraphicFramePr>
        <p:xfrm>
          <a:off x="5638800" y="1447800"/>
          <a:ext cx="2667000" cy="4086225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lv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FP,SP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lv 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OldFP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x+1-3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914400" y="1905000"/>
            <a:ext cx="4876800" cy="762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4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; And now we’re ready to return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</a:t>
            </a:r>
            <a:r>
              <a:rPr lang="en-US" sz="1800" i="1">
                <a:solidFill>
                  <a:srgbClr val="008000"/>
                </a:solidFill>
                <a:latin typeface="Courier New" charset="0"/>
                <a:cs typeface="Courier New" charset="0"/>
              </a:rPr>
              <a:t>LDR	R1, R5, -2 </a:t>
            </a:r>
            <a:r>
              <a:rPr lang="en-US" sz="1800" b="1">
                <a:latin typeface="Courier New" charset="0"/>
                <a:cs typeface="Courier New" charset="0"/>
              </a:rPr>
              <a:t>; restore R1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</a:t>
            </a:r>
            <a:r>
              <a:rPr lang="en-US" sz="1800" i="1">
                <a:solidFill>
                  <a:srgbClr val="008000"/>
                </a:solidFill>
                <a:latin typeface="Courier New" charset="0"/>
                <a:cs typeface="Courier New" charset="0"/>
              </a:rPr>
              <a:t>LDR	R2, R5, -3 </a:t>
            </a:r>
            <a:r>
              <a:rPr lang="en-US" sz="1800" b="1">
                <a:latin typeface="Courier New" charset="0"/>
                <a:cs typeface="Courier New" charset="0"/>
              </a:rPr>
              <a:t>; restore R2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ADD	R6, R5, 0  ; pop lv+sr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LDR	R7, R5, 2  ; R7 = RA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LDR	R5, R5, 1  ; FP = OldFP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</a:t>
            </a:r>
          </a:p>
          <a:p>
            <a:pPr marL="0" indent="0">
              <a:buFontTx/>
              <a:buNone/>
            </a:pPr>
            <a:endParaRPr lang="en-US" sz="1800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endParaRPr lang="en-US" sz="2000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endParaRPr lang="en-US" sz="2000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endParaRPr lang="en-US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endParaRPr lang="en-US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b="1">
                <a:latin typeface="Courier New" charset="0"/>
                <a:cs typeface="Courier New" charset="0"/>
              </a:rPr>
              <a:t>int foo(int a, int b, int c)</a:t>
            </a:r>
            <a:r>
              <a:rPr lang="mr-IN" b="1">
                <a:latin typeface="Courier New" charset="0"/>
                <a:cs typeface="Courier New" charset="0"/>
              </a:rPr>
              <a:t>…</a:t>
            </a:r>
            <a:r>
              <a:rPr lang="en-US" b="1">
                <a:latin typeface="Courier New" charset="0"/>
                <a:cs typeface="Courier New" charset="0"/>
              </a:rPr>
              <a:t>	</a:t>
            </a:r>
            <a:r>
              <a:rPr lang="en-US" sz="2000" b="1">
                <a:latin typeface="Courier New" charset="0"/>
                <a:cs typeface="Courier New" charset="0"/>
              </a:rPr>
              <a:t>	</a:t>
            </a:r>
          </a:p>
        </p:txBody>
      </p:sp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charset="0"/>
              </a:rPr>
              <a:t>Boilerplate: </a:t>
            </a:r>
            <a:r>
              <a:rPr lang="en-US" dirty="0" err="1">
                <a:latin typeface="Arial" charset="0"/>
              </a:rPr>
              <a:t>Callee</a:t>
            </a:r>
            <a:r>
              <a:rPr lang="en-US" sz="8000" dirty="0">
                <a:latin typeface="Arial" charset="0"/>
              </a:rPr>
              <a:t/>
            </a:r>
            <a:br>
              <a:rPr lang="en-US" sz="8000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(3 arguments,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000" dirty="0">
                <a:latin typeface="Arial" charset="0"/>
              </a:rPr>
              <a:t> local variables, </a:t>
            </a:r>
            <a:r>
              <a:rPr lang="en-US" sz="2000" dirty="0">
                <a:solidFill>
                  <a:srgbClr val="008000"/>
                </a:solidFill>
                <a:latin typeface="Arial" charset="0"/>
              </a:rPr>
              <a:t>2</a:t>
            </a:r>
            <a:r>
              <a:rPr lang="en-US" sz="2000" dirty="0">
                <a:latin typeface="Arial" charset="0"/>
              </a:rPr>
              <a:t> saved registers)</a:t>
            </a:r>
            <a:endParaRPr lang="en-US" sz="2000" dirty="0">
              <a:latin typeface="Arial" charset="0"/>
              <a:cs typeface="+mj-cs"/>
            </a:endParaRPr>
          </a:p>
        </p:txBody>
      </p:sp>
      <p:sp>
        <p:nvSpPr>
          <p:cNvPr id="61444" name="TextBox 1"/>
          <p:cNvSpPr txBox="1">
            <a:spLocks noChangeArrowheads="1"/>
          </p:cNvSpPr>
          <p:nvPr/>
        </p:nvSpPr>
        <p:spPr bwMode="auto">
          <a:xfrm>
            <a:off x="8305800" y="1219200"/>
            <a:ext cx="698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/>
              <a:t>0000</a:t>
            </a:r>
          </a:p>
          <a:p>
            <a:pPr algn="ctr" eaLnBrk="1" hangingPunct="1"/>
            <a:r>
              <a:rPr lang="en-US" sz="1800">
                <a:solidFill>
                  <a:srgbClr val="000000"/>
                </a:solidFill>
                <a:latin typeface="MS-PMincho" charset="0"/>
              </a:rPr>
              <a:t>⇑</a:t>
            </a:r>
            <a:endParaRPr lang="en-US" sz="1800"/>
          </a:p>
        </p:txBody>
      </p:sp>
      <p:sp>
        <p:nvSpPr>
          <p:cNvPr id="61445" name="TextBox 1"/>
          <p:cNvSpPr txBox="1">
            <a:spLocks noChangeArrowheads="1"/>
          </p:cNvSpPr>
          <p:nvPr/>
        </p:nvSpPr>
        <p:spPr bwMode="auto">
          <a:xfrm>
            <a:off x="8296275" y="4953000"/>
            <a:ext cx="749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latin typeface="ArialUnicodeMS" charset="0"/>
              </a:rPr>
              <a:t>⇓</a:t>
            </a:r>
            <a:endParaRPr lang="en-US" sz="1800"/>
          </a:p>
          <a:p>
            <a:pPr eaLnBrk="1" hangingPunct="1"/>
            <a:r>
              <a:rPr lang="en-US" sz="1800"/>
              <a:t>FFFF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588615"/>
              </p:ext>
            </p:extLst>
          </p:nvPr>
        </p:nvGraphicFramePr>
        <p:xfrm>
          <a:off x="5638800" y="1447800"/>
          <a:ext cx="2667000" cy="4086225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lv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SP-&gt;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lv 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OldFP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x+1-3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61496" name="TextBox 1"/>
          <p:cNvSpPr txBox="1">
            <a:spLocks noChangeArrowheads="1"/>
          </p:cNvSpPr>
          <p:nvPr/>
        </p:nvSpPr>
        <p:spPr bwMode="auto">
          <a:xfrm>
            <a:off x="5715000" y="5562600"/>
            <a:ext cx="91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mr-IN" sz="1800"/>
              <a:t>…</a:t>
            </a:r>
            <a:endParaRPr lang="en-US" sz="1800"/>
          </a:p>
          <a:p>
            <a:r>
              <a:rPr lang="en-US" sz="1800"/>
              <a:t>FP-&gt;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ADT: Stack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Abstract Data Type</a:t>
            </a:r>
          </a:p>
          <a:p>
            <a:pPr lvl="1" eaLnBrk="1" hangingPunct="1"/>
            <a:r>
              <a:rPr lang="en-US" dirty="0">
                <a:latin typeface="Arial" charset="0"/>
              </a:rPr>
              <a:t>Defined by behavior not implementation</a:t>
            </a:r>
          </a:p>
          <a:p>
            <a:pPr eaLnBrk="1" hangingPunct="1"/>
            <a:r>
              <a:rPr lang="en-US" dirty="0">
                <a:latin typeface="Arial" charset="0"/>
              </a:rPr>
              <a:t>Stack</a:t>
            </a:r>
          </a:p>
          <a:p>
            <a:pPr lvl="1" eaLnBrk="1" hangingPunct="1"/>
            <a:r>
              <a:rPr lang="en-US" dirty="0">
                <a:latin typeface="Arial" charset="0"/>
              </a:rPr>
              <a:t>Last in/First Out</a:t>
            </a:r>
          </a:p>
          <a:p>
            <a:pPr lvl="1" eaLnBrk="1" hangingPunct="1"/>
            <a:r>
              <a:rPr lang="en-US" dirty="0">
                <a:latin typeface="Arial" charset="0"/>
              </a:rPr>
              <a:t>Many ways to implement</a:t>
            </a:r>
          </a:p>
          <a:p>
            <a:pPr lvl="1" eaLnBrk="1" hangingPunct="1"/>
            <a:r>
              <a:rPr lang="en-US" dirty="0">
                <a:latin typeface="Arial" charset="0"/>
              </a:rPr>
              <a:t>Many uses in CS</a:t>
            </a:r>
          </a:p>
          <a:p>
            <a:pPr lvl="1" eaLnBrk="1" hangingPunct="1"/>
            <a:r>
              <a:rPr lang="en-US" dirty="0">
                <a:latin typeface="Arial" charset="0"/>
              </a:rPr>
              <a:t>Supports Push/Pop</a:t>
            </a:r>
          </a:p>
          <a:p>
            <a:pPr lvl="1" eaLnBrk="1" hangingPunct="1"/>
            <a:endParaRPr lang="en-US" dirty="0">
              <a:latin typeface="Arial" charset="0"/>
            </a:endParaRPr>
          </a:p>
          <a:p>
            <a:pPr lvl="1"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914400" y="1905000"/>
            <a:ext cx="4876800" cy="762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24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; And now we’re ready to return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</a:t>
            </a:r>
            <a:r>
              <a:rPr lang="en-US" sz="1800" i="1">
                <a:solidFill>
                  <a:srgbClr val="008000"/>
                </a:solidFill>
                <a:latin typeface="Courier New" charset="0"/>
                <a:cs typeface="Courier New" charset="0"/>
              </a:rPr>
              <a:t>LDR	R1, R5, -2 </a:t>
            </a:r>
            <a:r>
              <a:rPr lang="en-US" sz="1800" b="1">
                <a:latin typeface="Courier New" charset="0"/>
                <a:cs typeface="Courier New" charset="0"/>
              </a:rPr>
              <a:t>; restore R1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</a:t>
            </a:r>
            <a:r>
              <a:rPr lang="en-US" sz="1800" i="1">
                <a:solidFill>
                  <a:srgbClr val="008000"/>
                </a:solidFill>
                <a:latin typeface="Courier New" charset="0"/>
                <a:cs typeface="Courier New" charset="0"/>
              </a:rPr>
              <a:t>LDR	R2, R5, -3 </a:t>
            </a:r>
            <a:r>
              <a:rPr lang="en-US" sz="1800" b="1">
                <a:latin typeface="Courier New" charset="0"/>
                <a:cs typeface="Courier New" charset="0"/>
              </a:rPr>
              <a:t>; restore R2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ADD	R6, R5, 0  ; pop lv+sr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LDR	R7, R5, 2  ; R7 = RA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LDR	R5, R5, 1  ; FP = OldFP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ADD	R6, R6, 3  ; pop 3 wds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</a:t>
            </a:r>
          </a:p>
          <a:p>
            <a:pPr marL="0" indent="0">
              <a:buFontTx/>
              <a:buNone/>
            </a:pPr>
            <a:endParaRPr lang="en-US" sz="2000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endParaRPr lang="en-US" sz="2000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endParaRPr lang="en-US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endParaRPr lang="en-US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b="1">
                <a:latin typeface="Courier New" charset="0"/>
                <a:cs typeface="Courier New" charset="0"/>
              </a:rPr>
              <a:t>int foo(int a, int b, int c)</a:t>
            </a:r>
            <a:r>
              <a:rPr lang="mr-IN" b="1">
                <a:latin typeface="Courier New" charset="0"/>
                <a:cs typeface="Courier New" charset="0"/>
              </a:rPr>
              <a:t>…</a:t>
            </a:r>
            <a:r>
              <a:rPr lang="en-US" b="1">
                <a:latin typeface="Courier New" charset="0"/>
                <a:cs typeface="Courier New" charset="0"/>
              </a:rPr>
              <a:t>	</a:t>
            </a:r>
            <a:r>
              <a:rPr lang="en-US" sz="2000" b="1">
                <a:latin typeface="Courier New" charset="0"/>
                <a:cs typeface="Courier New" charset="0"/>
              </a:rPr>
              <a:t>	</a:t>
            </a:r>
          </a:p>
        </p:txBody>
      </p:sp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charset="0"/>
              </a:rPr>
              <a:t>Boilerplate: </a:t>
            </a:r>
            <a:r>
              <a:rPr lang="en-US" dirty="0" err="1">
                <a:latin typeface="Arial" charset="0"/>
              </a:rPr>
              <a:t>Callee</a:t>
            </a:r>
            <a:r>
              <a:rPr lang="en-US" sz="8000" dirty="0">
                <a:latin typeface="Arial" charset="0"/>
              </a:rPr>
              <a:t/>
            </a:r>
            <a:br>
              <a:rPr lang="en-US" sz="8000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(3 arguments,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000" dirty="0">
                <a:latin typeface="Arial" charset="0"/>
              </a:rPr>
              <a:t> local variables, </a:t>
            </a:r>
            <a:r>
              <a:rPr lang="en-US" sz="2000" dirty="0">
                <a:solidFill>
                  <a:srgbClr val="008000"/>
                </a:solidFill>
                <a:latin typeface="Arial" charset="0"/>
              </a:rPr>
              <a:t>2</a:t>
            </a:r>
            <a:r>
              <a:rPr lang="en-US" sz="2000" dirty="0">
                <a:latin typeface="Arial" charset="0"/>
              </a:rPr>
              <a:t> saved registers)</a:t>
            </a:r>
            <a:endParaRPr lang="en-US" sz="2000" dirty="0">
              <a:latin typeface="Arial" charset="0"/>
              <a:cs typeface="+mj-cs"/>
            </a:endParaRPr>
          </a:p>
        </p:txBody>
      </p:sp>
      <p:sp>
        <p:nvSpPr>
          <p:cNvPr id="62468" name="TextBox 1"/>
          <p:cNvSpPr txBox="1">
            <a:spLocks noChangeArrowheads="1"/>
          </p:cNvSpPr>
          <p:nvPr/>
        </p:nvSpPr>
        <p:spPr bwMode="auto">
          <a:xfrm>
            <a:off x="8305800" y="1219200"/>
            <a:ext cx="698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/>
              <a:t>0000</a:t>
            </a:r>
          </a:p>
          <a:p>
            <a:pPr algn="ctr" eaLnBrk="1" hangingPunct="1"/>
            <a:r>
              <a:rPr lang="en-US" sz="1800">
                <a:solidFill>
                  <a:srgbClr val="000000"/>
                </a:solidFill>
                <a:latin typeface="MS-PMincho" charset="0"/>
              </a:rPr>
              <a:t>⇑</a:t>
            </a:r>
            <a:endParaRPr lang="en-US" sz="1800"/>
          </a:p>
        </p:txBody>
      </p:sp>
      <p:sp>
        <p:nvSpPr>
          <p:cNvPr id="62469" name="TextBox 1"/>
          <p:cNvSpPr txBox="1">
            <a:spLocks noChangeArrowheads="1"/>
          </p:cNvSpPr>
          <p:nvPr/>
        </p:nvSpPr>
        <p:spPr bwMode="auto">
          <a:xfrm>
            <a:off x="8296275" y="4953000"/>
            <a:ext cx="749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latin typeface="ArialUnicodeMS" charset="0"/>
              </a:rPr>
              <a:t>⇓</a:t>
            </a:r>
            <a:endParaRPr lang="en-US" sz="1800"/>
          </a:p>
          <a:p>
            <a:pPr eaLnBrk="1" hangingPunct="1"/>
            <a:r>
              <a:rPr lang="en-US" sz="1800"/>
              <a:t>FFFF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638800" y="1447800"/>
          <a:ext cx="2667000" cy="4086225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lv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SP-&gt;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lv 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OldFP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SP-&gt;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x+1-3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62520" name="TextBox 1"/>
          <p:cNvSpPr txBox="1">
            <a:spLocks noChangeArrowheads="1"/>
          </p:cNvSpPr>
          <p:nvPr/>
        </p:nvSpPr>
        <p:spPr bwMode="auto">
          <a:xfrm>
            <a:off x="5715000" y="5562600"/>
            <a:ext cx="91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mr-IN" sz="1800"/>
              <a:t>…</a:t>
            </a:r>
            <a:endParaRPr lang="en-US" sz="1800"/>
          </a:p>
          <a:p>
            <a:r>
              <a:rPr lang="en-US" sz="1800"/>
              <a:t>FP-&gt;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914400" y="1905000"/>
            <a:ext cx="4876800" cy="762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34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; And now we’re ready to return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</a:t>
            </a:r>
            <a:r>
              <a:rPr lang="en-US" sz="1800" i="1">
                <a:solidFill>
                  <a:srgbClr val="008000"/>
                </a:solidFill>
                <a:latin typeface="Courier New" charset="0"/>
                <a:cs typeface="Courier New" charset="0"/>
              </a:rPr>
              <a:t>LDR	R1, R5, -2 </a:t>
            </a:r>
            <a:r>
              <a:rPr lang="en-US" sz="1800" b="1">
                <a:latin typeface="Courier New" charset="0"/>
                <a:cs typeface="Courier New" charset="0"/>
              </a:rPr>
              <a:t>; restore R1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</a:t>
            </a:r>
            <a:r>
              <a:rPr lang="en-US" sz="1800" i="1">
                <a:solidFill>
                  <a:srgbClr val="008000"/>
                </a:solidFill>
                <a:latin typeface="Courier New" charset="0"/>
                <a:cs typeface="Courier New" charset="0"/>
              </a:rPr>
              <a:t>LDR	R2, R5, -3 </a:t>
            </a:r>
            <a:r>
              <a:rPr lang="en-US" sz="1800" b="1">
                <a:latin typeface="Courier New" charset="0"/>
                <a:cs typeface="Courier New" charset="0"/>
              </a:rPr>
              <a:t>; restore R2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ADD	R6, R5, 0  ; pop lv+sr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LDR	R7, R5, 2  ; R7 = RA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LDR	R5, R5, 1  ; FP = OldFP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ADD	R6, R6, 3  ; pop 3 wds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RET	; foo() is done!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</a:t>
            </a:r>
          </a:p>
          <a:p>
            <a:pPr marL="0" indent="0">
              <a:buFontTx/>
              <a:buNone/>
            </a:pPr>
            <a:endParaRPr lang="en-US" sz="2000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endParaRPr lang="en-US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endParaRPr lang="en-US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b="1">
                <a:latin typeface="Courier New" charset="0"/>
                <a:cs typeface="Courier New" charset="0"/>
              </a:rPr>
              <a:t>int foo(int a, int b, int c)</a:t>
            </a:r>
            <a:r>
              <a:rPr lang="mr-IN" b="1">
                <a:latin typeface="Courier New" charset="0"/>
                <a:cs typeface="Courier New" charset="0"/>
              </a:rPr>
              <a:t>…</a:t>
            </a:r>
            <a:r>
              <a:rPr lang="en-US" b="1">
                <a:latin typeface="Courier New" charset="0"/>
                <a:cs typeface="Courier New" charset="0"/>
              </a:rPr>
              <a:t>	</a:t>
            </a:r>
            <a:r>
              <a:rPr lang="en-US" sz="2000" b="1">
                <a:latin typeface="Courier New" charset="0"/>
                <a:cs typeface="Courier New" charset="0"/>
              </a:rPr>
              <a:t>	</a:t>
            </a:r>
          </a:p>
        </p:txBody>
      </p:sp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charset="0"/>
              </a:rPr>
              <a:t>Boilerplate: </a:t>
            </a:r>
            <a:r>
              <a:rPr lang="en-US" dirty="0" err="1">
                <a:latin typeface="Arial" charset="0"/>
              </a:rPr>
              <a:t>Callee</a:t>
            </a:r>
            <a:r>
              <a:rPr lang="en-US" sz="8000" dirty="0">
                <a:latin typeface="Arial" charset="0"/>
              </a:rPr>
              <a:t/>
            </a:r>
            <a:br>
              <a:rPr lang="en-US" sz="8000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(3 arguments,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000" dirty="0">
                <a:latin typeface="Arial" charset="0"/>
              </a:rPr>
              <a:t> local variables, </a:t>
            </a:r>
            <a:r>
              <a:rPr lang="en-US" sz="2000" dirty="0">
                <a:solidFill>
                  <a:srgbClr val="008000"/>
                </a:solidFill>
                <a:latin typeface="Arial" charset="0"/>
              </a:rPr>
              <a:t>2</a:t>
            </a:r>
            <a:r>
              <a:rPr lang="en-US" sz="2000" dirty="0">
                <a:latin typeface="Arial" charset="0"/>
              </a:rPr>
              <a:t> saved registers)</a:t>
            </a:r>
            <a:endParaRPr lang="en-US" sz="2000" dirty="0">
              <a:latin typeface="Arial" charset="0"/>
              <a:cs typeface="+mj-cs"/>
            </a:endParaRPr>
          </a:p>
        </p:txBody>
      </p:sp>
      <p:sp>
        <p:nvSpPr>
          <p:cNvPr id="63492" name="TextBox 1"/>
          <p:cNvSpPr txBox="1">
            <a:spLocks noChangeArrowheads="1"/>
          </p:cNvSpPr>
          <p:nvPr/>
        </p:nvSpPr>
        <p:spPr bwMode="auto">
          <a:xfrm>
            <a:off x="8305800" y="1219200"/>
            <a:ext cx="698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/>
              <a:t>0000</a:t>
            </a:r>
          </a:p>
          <a:p>
            <a:pPr algn="ctr" eaLnBrk="1" hangingPunct="1"/>
            <a:r>
              <a:rPr lang="en-US" sz="1800">
                <a:solidFill>
                  <a:srgbClr val="000000"/>
                </a:solidFill>
                <a:latin typeface="MS-PMincho" charset="0"/>
              </a:rPr>
              <a:t>⇑</a:t>
            </a:r>
            <a:endParaRPr lang="en-US" sz="1800"/>
          </a:p>
        </p:txBody>
      </p:sp>
      <p:sp>
        <p:nvSpPr>
          <p:cNvPr id="63493" name="TextBox 1"/>
          <p:cNvSpPr txBox="1">
            <a:spLocks noChangeArrowheads="1"/>
          </p:cNvSpPr>
          <p:nvPr/>
        </p:nvSpPr>
        <p:spPr bwMode="auto">
          <a:xfrm>
            <a:off x="8296275" y="4953000"/>
            <a:ext cx="749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latin typeface="ArialUnicodeMS" charset="0"/>
              </a:rPr>
              <a:t>⇓</a:t>
            </a:r>
            <a:endParaRPr lang="en-US" sz="1800"/>
          </a:p>
          <a:p>
            <a:pPr eaLnBrk="1" hangingPunct="1"/>
            <a:r>
              <a:rPr lang="en-US" sz="1800"/>
              <a:t>FFFF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563639"/>
              </p:ext>
            </p:extLst>
          </p:nvPr>
        </p:nvGraphicFramePr>
        <p:xfrm>
          <a:off x="5638800" y="1447800"/>
          <a:ext cx="2667000" cy="4086225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lv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lv 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OldFP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SP-&gt;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x+1-3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63544" name="TextBox 1"/>
          <p:cNvSpPr txBox="1">
            <a:spLocks noChangeArrowheads="1"/>
          </p:cNvSpPr>
          <p:nvPr/>
        </p:nvSpPr>
        <p:spPr bwMode="auto">
          <a:xfrm>
            <a:off x="5715000" y="5562600"/>
            <a:ext cx="91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mr-IN" sz="1800"/>
              <a:t>…</a:t>
            </a:r>
            <a:endParaRPr lang="en-US" sz="1800"/>
          </a:p>
          <a:p>
            <a:r>
              <a:rPr lang="en-US" sz="1800"/>
              <a:t>FP-&gt;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charset="0"/>
              </a:rPr>
              <a:t>Boilerplate: Caller</a:t>
            </a:r>
            <a:br>
              <a:rPr lang="en-US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(</a:t>
            </a:r>
            <a:r>
              <a:rPr lang="en-US" sz="2000" dirty="0">
                <a:solidFill>
                  <a:srgbClr val="3C8C93"/>
                </a:solidFill>
                <a:latin typeface="Arial" charset="0"/>
              </a:rPr>
              <a:t>3</a:t>
            </a:r>
            <a:r>
              <a:rPr lang="en-US" sz="2000" dirty="0">
                <a:latin typeface="Arial" charset="0"/>
              </a:rPr>
              <a:t> arguments, </a:t>
            </a:r>
            <a:r>
              <a:rPr lang="en-US" sz="2000" dirty="0">
                <a:solidFill>
                  <a:srgbClr val="008000"/>
                </a:solidFill>
                <a:latin typeface="Arial" charset="0"/>
              </a:rPr>
              <a:t>2</a:t>
            </a:r>
            <a:r>
              <a:rPr lang="en-US" sz="2000" dirty="0">
                <a:latin typeface="Arial" charset="0"/>
              </a:rPr>
              <a:t> local variables,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000" dirty="0">
                <a:latin typeface="Arial" charset="0"/>
              </a:rPr>
              <a:t> saved registers)</a:t>
            </a:r>
            <a:endParaRPr lang="en-US" sz="2000" dirty="0">
              <a:latin typeface="Arial" charset="0"/>
              <a:cs typeface="+mj-cs"/>
            </a:endParaRPr>
          </a:p>
        </p:txBody>
      </p:sp>
      <p:sp>
        <p:nvSpPr>
          <p:cNvPr id="645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800" b="1" dirty="0">
                <a:latin typeface="Courier New" charset="0"/>
                <a:cs typeface="Courier New" charset="0"/>
              </a:rPr>
              <a:t>	</a:t>
            </a:r>
            <a:r>
              <a:rPr lang="mr-IN" sz="1800" b="1" dirty="0">
                <a:latin typeface="Courier New" charset="0"/>
                <a:cs typeface="Courier New" charset="0"/>
              </a:rPr>
              <a:t>…</a:t>
            </a:r>
            <a:endParaRPr lang="en-US" sz="1800" b="1" dirty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sz="1800" b="1" dirty="0">
                <a:latin typeface="Courier New" charset="0"/>
                <a:cs typeface="Courier New" charset="0"/>
              </a:rPr>
              <a:t>	LD	R0, X</a:t>
            </a:r>
          </a:p>
          <a:p>
            <a:pPr marL="0" indent="0">
              <a:buFontTx/>
              <a:buNone/>
            </a:pPr>
            <a:r>
              <a:rPr lang="en-US" sz="1800" b="1" dirty="0">
                <a:latin typeface="Courier New" charset="0"/>
                <a:cs typeface="Courier New" charset="0"/>
              </a:rPr>
              <a:t>	STR	R0, R6, 0</a:t>
            </a:r>
          </a:p>
          <a:p>
            <a:pPr marL="0" indent="0">
              <a:buFontTx/>
              <a:buNone/>
            </a:pPr>
            <a:r>
              <a:rPr lang="en-US" sz="1800" b="1" dirty="0">
                <a:latin typeface="Courier New" charset="0"/>
                <a:cs typeface="Courier New" charset="0"/>
              </a:rPr>
              <a:t>	JSR	FOO	     ; foo()</a:t>
            </a:r>
          </a:p>
          <a:p>
            <a:pPr marL="0" indent="0">
              <a:buFontTx/>
              <a:buNone/>
            </a:pPr>
            <a:r>
              <a:rPr lang="en-US" sz="1800" b="1" dirty="0">
                <a:latin typeface="Courier New" charset="0"/>
                <a:cs typeface="Courier New" charset="0"/>
              </a:rPr>
              <a:t>	</a:t>
            </a:r>
          </a:p>
          <a:p>
            <a:pPr marL="0" indent="0">
              <a:buFontTx/>
              <a:buNone/>
            </a:pPr>
            <a:endParaRPr lang="en-US" sz="1800" b="1" dirty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sz="1800" b="1" dirty="0">
                <a:latin typeface="Courier New" charset="0"/>
                <a:cs typeface="Courier New" charset="0"/>
              </a:rPr>
              <a:t>	</a:t>
            </a:r>
            <a:r>
              <a:rPr lang="en-US" sz="1800" b="1" dirty="0">
                <a:solidFill>
                  <a:srgbClr val="3C8C93"/>
                </a:solidFill>
                <a:latin typeface="Courier New" charset="0"/>
                <a:cs typeface="Courier New" charset="0"/>
              </a:rPr>
              <a:t> </a:t>
            </a:r>
            <a:endParaRPr lang="en-US" sz="1800" b="1" dirty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endParaRPr lang="en-US" sz="1800" b="1" dirty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endParaRPr lang="en-US" b="1" dirty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endParaRPr lang="en-US" b="1" dirty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endParaRPr lang="en-US" b="1" dirty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m = foo(x, 1, 3)</a:t>
            </a:r>
          </a:p>
        </p:txBody>
      </p:sp>
      <p:sp>
        <p:nvSpPr>
          <p:cNvPr id="64515" name="TextBox 1"/>
          <p:cNvSpPr txBox="1">
            <a:spLocks noChangeArrowheads="1"/>
          </p:cNvSpPr>
          <p:nvPr/>
        </p:nvSpPr>
        <p:spPr bwMode="auto">
          <a:xfrm>
            <a:off x="8305800" y="1219200"/>
            <a:ext cx="698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/>
              <a:t>0000</a:t>
            </a:r>
          </a:p>
          <a:p>
            <a:pPr algn="ctr" eaLnBrk="1" hangingPunct="1"/>
            <a:r>
              <a:rPr lang="en-US" sz="1800">
                <a:solidFill>
                  <a:srgbClr val="000000"/>
                </a:solidFill>
                <a:latin typeface="MS-PMincho" charset="0"/>
              </a:rPr>
              <a:t>⇑</a:t>
            </a:r>
            <a:endParaRPr lang="en-US" sz="1800"/>
          </a:p>
        </p:txBody>
      </p:sp>
      <p:sp>
        <p:nvSpPr>
          <p:cNvPr id="64516" name="TextBox 1"/>
          <p:cNvSpPr txBox="1">
            <a:spLocks noChangeArrowheads="1"/>
          </p:cNvSpPr>
          <p:nvPr/>
        </p:nvSpPr>
        <p:spPr bwMode="auto">
          <a:xfrm>
            <a:off x="8296275" y="4953000"/>
            <a:ext cx="749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latin typeface="ArialUnicodeMS" charset="0"/>
              </a:rPr>
              <a:t>⇓</a:t>
            </a:r>
            <a:endParaRPr lang="en-US" sz="1800"/>
          </a:p>
          <a:p>
            <a:pPr eaLnBrk="1" hangingPunct="1"/>
            <a:r>
              <a:rPr lang="en-US" sz="1800"/>
              <a:t>FFFF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628042"/>
              </p:ext>
            </p:extLst>
          </p:nvPr>
        </p:nvGraphicFramePr>
        <p:xfrm>
          <a:off x="5638800" y="1447800"/>
          <a:ext cx="2667000" cy="4086225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lv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lv 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OldFP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SP-&gt;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x+1-3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64567" name="TextBox 8"/>
          <p:cNvSpPr txBox="1">
            <a:spLocks noChangeArrowheads="1"/>
          </p:cNvSpPr>
          <p:nvPr/>
        </p:nvSpPr>
        <p:spPr bwMode="auto">
          <a:xfrm>
            <a:off x="5715000" y="5562600"/>
            <a:ext cx="91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mr-IN" sz="1800"/>
              <a:t>…</a:t>
            </a:r>
            <a:endParaRPr lang="en-US" sz="1800"/>
          </a:p>
          <a:p>
            <a:r>
              <a:rPr lang="en-US" sz="1800"/>
              <a:t>FP-&gt;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charset="0"/>
              </a:rPr>
              <a:t>Boilerplate: Caller</a:t>
            </a:r>
            <a:br>
              <a:rPr lang="en-US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(</a:t>
            </a:r>
            <a:r>
              <a:rPr lang="en-US" sz="2000" dirty="0">
                <a:solidFill>
                  <a:srgbClr val="3C8C93"/>
                </a:solidFill>
                <a:latin typeface="Arial" charset="0"/>
              </a:rPr>
              <a:t>3</a:t>
            </a:r>
            <a:r>
              <a:rPr lang="en-US" sz="2000" dirty="0">
                <a:latin typeface="Arial" charset="0"/>
              </a:rPr>
              <a:t> arguments, </a:t>
            </a:r>
            <a:r>
              <a:rPr lang="en-US" sz="2000" dirty="0">
                <a:solidFill>
                  <a:srgbClr val="008000"/>
                </a:solidFill>
                <a:latin typeface="Arial" charset="0"/>
              </a:rPr>
              <a:t>2</a:t>
            </a:r>
            <a:r>
              <a:rPr lang="en-US" sz="2000" dirty="0">
                <a:latin typeface="Arial" charset="0"/>
              </a:rPr>
              <a:t> local variables,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000" dirty="0">
                <a:latin typeface="Arial" charset="0"/>
              </a:rPr>
              <a:t> saved registers)</a:t>
            </a:r>
            <a:endParaRPr lang="en-US" sz="2000" dirty="0">
              <a:latin typeface="Arial" charset="0"/>
              <a:cs typeface="+mj-cs"/>
            </a:endParaRPr>
          </a:p>
        </p:txBody>
      </p:sp>
      <p:sp>
        <p:nvSpPr>
          <p:cNvPr id="655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</a:t>
            </a:r>
            <a:r>
              <a:rPr lang="mr-IN" sz="1800" b="1">
                <a:latin typeface="Courier New" charset="0"/>
                <a:cs typeface="Courier New" charset="0"/>
              </a:rPr>
              <a:t>…</a:t>
            </a:r>
            <a:endParaRPr lang="en-US" sz="1800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LD	R0, X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STR	R0, R6, 0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JSR	FOO	     ; foo()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LDR	R0, R6, 0   ; m = RV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ST	R0, M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</a:t>
            </a:r>
            <a:r>
              <a:rPr lang="en-US" sz="1800" b="1">
                <a:solidFill>
                  <a:srgbClr val="3C8C93"/>
                </a:solidFill>
                <a:latin typeface="Courier New" charset="0"/>
                <a:cs typeface="Courier New" charset="0"/>
              </a:rPr>
              <a:t> </a:t>
            </a:r>
            <a:endParaRPr lang="en-US" sz="1800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endParaRPr lang="en-US" sz="1800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endParaRPr lang="en-US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endParaRPr lang="en-US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endParaRPr lang="en-US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b="1">
                <a:latin typeface="Courier New" charset="0"/>
                <a:cs typeface="Courier New" charset="0"/>
              </a:rPr>
              <a:t>m = foo(x, 1, 3)</a:t>
            </a:r>
          </a:p>
        </p:txBody>
      </p:sp>
      <p:sp>
        <p:nvSpPr>
          <p:cNvPr id="65539" name="TextBox 1"/>
          <p:cNvSpPr txBox="1">
            <a:spLocks noChangeArrowheads="1"/>
          </p:cNvSpPr>
          <p:nvPr/>
        </p:nvSpPr>
        <p:spPr bwMode="auto">
          <a:xfrm>
            <a:off x="8305800" y="1219200"/>
            <a:ext cx="698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/>
              <a:t>0000</a:t>
            </a:r>
          </a:p>
          <a:p>
            <a:pPr algn="ctr" eaLnBrk="1" hangingPunct="1"/>
            <a:r>
              <a:rPr lang="en-US" sz="1800">
                <a:solidFill>
                  <a:srgbClr val="000000"/>
                </a:solidFill>
                <a:latin typeface="MS-PMincho" charset="0"/>
              </a:rPr>
              <a:t>⇑</a:t>
            </a:r>
            <a:endParaRPr lang="en-US" sz="1800"/>
          </a:p>
        </p:txBody>
      </p:sp>
      <p:sp>
        <p:nvSpPr>
          <p:cNvPr id="65540" name="TextBox 1"/>
          <p:cNvSpPr txBox="1">
            <a:spLocks noChangeArrowheads="1"/>
          </p:cNvSpPr>
          <p:nvPr/>
        </p:nvSpPr>
        <p:spPr bwMode="auto">
          <a:xfrm>
            <a:off x="8296275" y="4953000"/>
            <a:ext cx="749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latin typeface="ArialUnicodeMS" charset="0"/>
              </a:rPr>
              <a:t>⇓</a:t>
            </a:r>
            <a:endParaRPr lang="en-US" sz="1800"/>
          </a:p>
          <a:p>
            <a:pPr eaLnBrk="1" hangingPunct="1"/>
            <a:r>
              <a:rPr lang="en-US" sz="1800"/>
              <a:t>FFFF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024171"/>
              </p:ext>
            </p:extLst>
          </p:nvPr>
        </p:nvGraphicFramePr>
        <p:xfrm>
          <a:off x="5638800" y="1447800"/>
          <a:ext cx="2667000" cy="4086225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lv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lv 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OldFP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SP-&gt;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x+1-3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65591" name="TextBox 8"/>
          <p:cNvSpPr txBox="1">
            <a:spLocks noChangeArrowheads="1"/>
          </p:cNvSpPr>
          <p:nvPr/>
        </p:nvSpPr>
        <p:spPr bwMode="auto">
          <a:xfrm>
            <a:off x="5715000" y="5562600"/>
            <a:ext cx="91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mr-IN" sz="1800"/>
              <a:t>…</a:t>
            </a:r>
            <a:endParaRPr lang="en-US" sz="1800"/>
          </a:p>
          <a:p>
            <a:r>
              <a:rPr lang="en-US" sz="1800"/>
              <a:t>FP-&gt;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838200" y="3581400"/>
            <a:ext cx="49530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charset="0"/>
              </a:rPr>
              <a:t>Boilerplate: Caller</a:t>
            </a:r>
            <a:br>
              <a:rPr lang="en-US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(</a:t>
            </a:r>
            <a:r>
              <a:rPr lang="en-US" sz="2000" dirty="0">
                <a:solidFill>
                  <a:srgbClr val="3C8C93"/>
                </a:solidFill>
                <a:latin typeface="Arial" charset="0"/>
              </a:rPr>
              <a:t>3</a:t>
            </a:r>
            <a:r>
              <a:rPr lang="en-US" sz="2000" dirty="0">
                <a:latin typeface="Arial" charset="0"/>
              </a:rPr>
              <a:t> arguments, </a:t>
            </a:r>
            <a:r>
              <a:rPr lang="en-US" sz="2000" dirty="0">
                <a:solidFill>
                  <a:srgbClr val="008000"/>
                </a:solidFill>
                <a:latin typeface="Arial" charset="0"/>
              </a:rPr>
              <a:t>2</a:t>
            </a:r>
            <a:r>
              <a:rPr lang="en-US" sz="2000" dirty="0">
                <a:latin typeface="Arial" charset="0"/>
              </a:rPr>
              <a:t> local variables,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000" dirty="0">
                <a:latin typeface="Arial" charset="0"/>
              </a:rPr>
              <a:t> saved registers)</a:t>
            </a:r>
            <a:endParaRPr lang="en-US" sz="2000" dirty="0">
              <a:latin typeface="Arial" charset="0"/>
              <a:cs typeface="+mj-cs"/>
            </a:endParaRP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1800" b="1" dirty="0">
                <a:latin typeface="Courier New" charset="0"/>
                <a:cs typeface="Courier New" charset="0"/>
              </a:rPr>
              <a:t>	</a:t>
            </a:r>
            <a:r>
              <a:rPr lang="mr-IN" sz="1800" b="1" dirty="0">
                <a:latin typeface="Courier New" charset="0"/>
                <a:cs typeface="Courier New" charset="0"/>
              </a:rPr>
              <a:t>…</a:t>
            </a:r>
            <a:endParaRPr lang="en-US" sz="1800" b="1" dirty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  <a:defRPr/>
            </a:pPr>
            <a:r>
              <a:rPr lang="en-US" sz="1800" b="1" dirty="0">
                <a:latin typeface="Courier New" charset="0"/>
                <a:cs typeface="Courier New" charset="0"/>
              </a:rPr>
              <a:t>	LD	R0, X</a:t>
            </a:r>
          </a:p>
          <a:p>
            <a:pPr marL="0" indent="0">
              <a:buFontTx/>
              <a:buNone/>
              <a:defRPr/>
            </a:pPr>
            <a:r>
              <a:rPr lang="en-US" sz="1800" b="1" dirty="0">
                <a:latin typeface="Courier New" charset="0"/>
                <a:cs typeface="Courier New" charset="0"/>
              </a:rPr>
              <a:t>	STR	R0, R6, 0</a:t>
            </a:r>
          </a:p>
          <a:p>
            <a:pPr marL="0" indent="0">
              <a:buFontTx/>
              <a:buNone/>
              <a:defRPr/>
            </a:pPr>
            <a:r>
              <a:rPr lang="en-US" sz="1800" b="1" dirty="0">
                <a:latin typeface="Courier New" charset="0"/>
                <a:cs typeface="Courier New" charset="0"/>
              </a:rPr>
              <a:t>	JSR	FOO	     ; foo()</a:t>
            </a:r>
          </a:p>
          <a:p>
            <a:pPr marL="0" indent="0">
              <a:buFontTx/>
              <a:buNone/>
              <a:defRPr/>
            </a:pPr>
            <a:r>
              <a:rPr lang="en-US" sz="1800" b="1" dirty="0">
                <a:latin typeface="Courier New" charset="0"/>
                <a:cs typeface="Courier New" charset="0"/>
              </a:rPr>
              <a:t>	LDR	R0, R6, 0   ; m = RV</a:t>
            </a:r>
          </a:p>
          <a:p>
            <a:pPr marL="0" indent="0">
              <a:buFontTx/>
              <a:buNone/>
              <a:defRPr/>
            </a:pPr>
            <a:r>
              <a:rPr lang="en-US" sz="1800" b="1" dirty="0">
                <a:latin typeface="Courier New" charset="0"/>
                <a:cs typeface="Courier New" charset="0"/>
              </a:rPr>
              <a:t>	ST	R0, M</a:t>
            </a:r>
          </a:p>
          <a:p>
            <a:pPr marL="0" indent="0">
              <a:buFontTx/>
              <a:buNone/>
              <a:defRPr/>
            </a:pPr>
            <a:r>
              <a:rPr lang="en-US" sz="1800" b="1" dirty="0">
                <a:latin typeface="Courier New" charset="0"/>
                <a:cs typeface="Courier New" charset="0"/>
              </a:rPr>
              <a:t>	</a:t>
            </a:r>
            <a:r>
              <a:rPr lang="en-US" sz="1800" i="1" dirty="0">
                <a:solidFill>
                  <a:srgbClr val="3C8C93"/>
                </a:solidFill>
                <a:latin typeface="Courier New" charset="0"/>
                <a:cs typeface="Courier New" charset="0"/>
              </a:rPr>
              <a:t>ADD	R6, R6, 4   </a:t>
            </a:r>
            <a:r>
              <a:rPr lang="en-US" sz="1800" b="1" dirty="0">
                <a:latin typeface="Courier New" charset="0"/>
                <a:cs typeface="Courier New" charset="0"/>
              </a:rPr>
              <a:t>; pop 4 </a:t>
            </a:r>
            <a:r>
              <a:rPr lang="en-US" sz="1800" b="1" dirty="0" err="1">
                <a:latin typeface="Courier New" charset="0"/>
                <a:cs typeface="Courier New" charset="0"/>
              </a:rPr>
              <a:t>wds</a:t>
            </a:r>
            <a:endParaRPr lang="en-US" sz="1800" b="1" dirty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  <a:defRPr/>
            </a:pPr>
            <a:r>
              <a:rPr lang="en-US" sz="1800" b="1" dirty="0">
                <a:latin typeface="Courier New" charset="0"/>
                <a:cs typeface="Courier New" charset="0"/>
              </a:rPr>
              <a:t>			     ; 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ourier New" charset="0"/>
                <a:cs typeface="Courier New" charset="0"/>
              </a:rPr>
              <a:t>3</a:t>
            </a:r>
            <a:r>
              <a:rPr lang="en-US" sz="1800" b="1" dirty="0">
                <a:latin typeface="Courier New" charset="0"/>
                <a:cs typeface="Courier New" charset="0"/>
              </a:rPr>
              <a:t> + 1</a:t>
            </a:r>
          </a:p>
          <a:p>
            <a:pPr marL="0" indent="0">
              <a:buFontTx/>
              <a:buNone/>
              <a:defRPr/>
            </a:pPr>
            <a:r>
              <a:rPr lang="en-US" sz="1800" b="1" dirty="0">
                <a:latin typeface="Courier New" charset="0"/>
                <a:cs typeface="Courier New" charset="0"/>
              </a:rPr>
              <a:t>; and the function call is done!</a:t>
            </a:r>
            <a:endParaRPr lang="en-US" b="1" dirty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  <a:defRPr/>
            </a:pPr>
            <a:endParaRPr lang="en-US" b="1" dirty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  <a:defRPr/>
            </a:pPr>
            <a:endParaRPr lang="en-US" b="1" dirty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  <a:defRPr/>
            </a:pPr>
            <a:r>
              <a:rPr lang="en-US" b="1" dirty="0">
                <a:latin typeface="Courier New" charset="0"/>
                <a:cs typeface="Courier New" charset="0"/>
              </a:rPr>
              <a:t>m = foo(x, 1, 3)</a:t>
            </a:r>
          </a:p>
        </p:txBody>
      </p:sp>
      <p:sp>
        <p:nvSpPr>
          <p:cNvPr id="66564" name="TextBox 1"/>
          <p:cNvSpPr txBox="1">
            <a:spLocks noChangeArrowheads="1"/>
          </p:cNvSpPr>
          <p:nvPr/>
        </p:nvSpPr>
        <p:spPr bwMode="auto">
          <a:xfrm>
            <a:off x="8305800" y="1219200"/>
            <a:ext cx="698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/>
              <a:t>0000</a:t>
            </a:r>
          </a:p>
          <a:p>
            <a:pPr algn="ctr" eaLnBrk="1" hangingPunct="1"/>
            <a:r>
              <a:rPr lang="en-US" sz="1800">
                <a:solidFill>
                  <a:srgbClr val="000000"/>
                </a:solidFill>
                <a:latin typeface="MS-PMincho" charset="0"/>
              </a:rPr>
              <a:t>⇑</a:t>
            </a:r>
            <a:endParaRPr lang="en-US" sz="1800"/>
          </a:p>
        </p:txBody>
      </p:sp>
      <p:sp>
        <p:nvSpPr>
          <p:cNvPr id="66565" name="TextBox 1"/>
          <p:cNvSpPr txBox="1">
            <a:spLocks noChangeArrowheads="1"/>
          </p:cNvSpPr>
          <p:nvPr/>
        </p:nvSpPr>
        <p:spPr bwMode="auto">
          <a:xfrm>
            <a:off x="8296275" y="4953000"/>
            <a:ext cx="749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latin typeface="ArialUnicodeMS" charset="0"/>
              </a:rPr>
              <a:t>⇓</a:t>
            </a:r>
            <a:endParaRPr lang="en-US" sz="1800"/>
          </a:p>
          <a:p>
            <a:pPr eaLnBrk="1" hangingPunct="1"/>
            <a:r>
              <a:rPr lang="en-US" sz="1800"/>
              <a:t>FFFF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05141"/>
              </p:ext>
            </p:extLst>
          </p:nvPr>
        </p:nvGraphicFramePr>
        <p:xfrm>
          <a:off x="5638800" y="1447800"/>
          <a:ext cx="2667000" cy="4086225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lv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lv 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OldFP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old R7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SP-&gt;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x+1-3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SP-&gt;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66616" name="TextBox 8"/>
          <p:cNvSpPr txBox="1">
            <a:spLocks noChangeArrowheads="1"/>
          </p:cNvSpPr>
          <p:nvPr/>
        </p:nvSpPr>
        <p:spPr bwMode="auto">
          <a:xfrm>
            <a:off x="5715000" y="5562600"/>
            <a:ext cx="91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mr-IN" sz="1800"/>
              <a:t>…</a:t>
            </a:r>
            <a:endParaRPr lang="en-US" sz="1800"/>
          </a:p>
          <a:p>
            <a:r>
              <a:rPr lang="en-US" sz="1800"/>
              <a:t>FP-&gt;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 charset="0"/>
                <a:cs typeface="+mj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203978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Interrupts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Interrupt Driven I/O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What is it?</a:t>
            </a:r>
          </a:p>
          <a:p>
            <a:pPr eaLnBrk="1" hangingPunct="1"/>
            <a:r>
              <a:rPr lang="en-US">
                <a:latin typeface="Arial" charset="0"/>
              </a:rPr>
              <a:t>Why does it exist?</a:t>
            </a:r>
          </a:p>
          <a:p>
            <a:pPr eaLnBrk="1" hangingPunct="1"/>
            <a:r>
              <a:rPr lang="en-US">
                <a:latin typeface="Arial" charset="0"/>
              </a:rPr>
              <a:t>Generation of Interrupt Signal</a:t>
            </a:r>
          </a:p>
          <a:p>
            <a:pPr lvl="1" eaLnBrk="1" hangingPunct="1"/>
            <a:r>
              <a:rPr lang="en-US">
                <a:latin typeface="Arial" charset="0"/>
              </a:rPr>
              <a:t>Device</a:t>
            </a:r>
          </a:p>
          <a:p>
            <a:pPr lvl="1" eaLnBrk="1" hangingPunct="1"/>
            <a:r>
              <a:rPr lang="en-US">
                <a:latin typeface="Arial" charset="0"/>
              </a:rPr>
              <a:t>Priority</a:t>
            </a:r>
          </a:p>
          <a:p>
            <a:pPr lvl="1" eaLnBrk="1" hangingPunct="1"/>
            <a:r>
              <a:rPr lang="en-US">
                <a:latin typeface="Arial" charset="0"/>
              </a:rPr>
              <a:t>FSM Mods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What is it?</a:t>
            </a:r>
          </a:p>
        </p:txBody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Modifications to the hardware of the </a:t>
            </a:r>
            <a:r>
              <a:rPr lang="en-US" dirty="0" err="1">
                <a:latin typeface="Arial" charset="0"/>
              </a:rPr>
              <a:t>datapath</a:t>
            </a:r>
            <a:r>
              <a:rPr lang="en-US" dirty="0">
                <a:latin typeface="Arial" charset="0"/>
              </a:rPr>
              <a:t> and I/O system and additional software to allow an external device to cause the CPU to stop current execution and execute a "service" routine and then resume execution of the original program.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(Does this sound like an unplanned subroutine call?)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Why does it exist?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Interrupts can be significantly more efficient than polling and are especially useful in an environment where there are numerous devices and multiple concurrent activities</a:t>
            </a:r>
          </a:p>
          <a:p>
            <a:pPr eaLnBrk="1" hangingPunct="1"/>
            <a:r>
              <a:rPr lang="en-US" dirty="0">
                <a:latin typeface="Arial" charset="0"/>
              </a:rPr>
              <a:t>Polling is appropriate where there is a high likelihood of quick success or the CPU has nothing better to do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Stack: What's your model?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Device Status Register</a:t>
            </a:r>
          </a:p>
        </p:txBody>
      </p:sp>
      <p:grpSp>
        <p:nvGrpSpPr>
          <p:cNvPr id="72706" name="Group 3"/>
          <p:cNvGrpSpPr>
            <a:grpSpLocks/>
          </p:cNvGrpSpPr>
          <p:nvPr/>
        </p:nvGrpSpPr>
        <p:grpSpPr bwMode="auto">
          <a:xfrm>
            <a:off x="2560638" y="3170238"/>
            <a:ext cx="4114800" cy="381000"/>
            <a:chOff x="1325" y="1328"/>
            <a:chExt cx="2592" cy="240"/>
          </a:xfrm>
        </p:grpSpPr>
        <p:grpSp>
          <p:nvGrpSpPr>
            <p:cNvPr id="72722" name="Group 4"/>
            <p:cNvGrpSpPr>
              <a:grpSpLocks/>
            </p:cNvGrpSpPr>
            <p:nvPr/>
          </p:nvGrpSpPr>
          <p:grpSpPr bwMode="auto">
            <a:xfrm>
              <a:off x="1325" y="1328"/>
              <a:ext cx="2592" cy="240"/>
              <a:chOff x="2448" y="2112"/>
              <a:chExt cx="2592" cy="240"/>
            </a:xfrm>
          </p:grpSpPr>
          <p:sp>
            <p:nvSpPr>
              <p:cNvPr id="72724" name="Rectangle 5"/>
              <p:cNvSpPr>
                <a:spLocks noChangeArrowheads="1"/>
              </p:cNvSpPr>
              <p:nvPr/>
            </p:nvSpPr>
            <p:spPr bwMode="auto">
              <a:xfrm>
                <a:off x="2592" y="2112"/>
                <a:ext cx="2448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72725" name="Rectangle 6"/>
              <p:cNvSpPr>
                <a:spLocks noChangeArrowheads="1"/>
              </p:cNvSpPr>
              <p:nvPr/>
            </p:nvSpPr>
            <p:spPr bwMode="auto">
              <a:xfrm>
                <a:off x="2448" y="2112"/>
                <a:ext cx="144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72723" name="Rectangle 7"/>
            <p:cNvSpPr>
              <a:spLocks noChangeArrowheads="1"/>
            </p:cNvSpPr>
            <p:nvPr/>
          </p:nvSpPr>
          <p:spPr bwMode="auto">
            <a:xfrm>
              <a:off x="1469" y="1328"/>
              <a:ext cx="144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  <p:sp>
        <p:nvSpPr>
          <p:cNvPr id="72707" name="Text Box 8"/>
          <p:cNvSpPr txBox="1">
            <a:spLocks noChangeArrowheads="1"/>
          </p:cNvSpPr>
          <p:nvPr/>
        </p:nvSpPr>
        <p:spPr bwMode="auto">
          <a:xfrm>
            <a:off x="893763" y="1970088"/>
            <a:ext cx="1174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u="sng"/>
              <a:t>Ready Bit</a:t>
            </a:r>
          </a:p>
        </p:txBody>
      </p:sp>
      <p:sp>
        <p:nvSpPr>
          <p:cNvPr id="72708" name="Text Box 9"/>
          <p:cNvSpPr txBox="1">
            <a:spLocks noChangeArrowheads="1"/>
          </p:cNvSpPr>
          <p:nvPr/>
        </p:nvSpPr>
        <p:spPr bwMode="auto">
          <a:xfrm>
            <a:off x="3575050" y="1970088"/>
            <a:ext cx="213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u="sng"/>
              <a:t>Interrupt Enable Bit</a:t>
            </a:r>
          </a:p>
        </p:txBody>
      </p:sp>
      <p:sp>
        <p:nvSpPr>
          <p:cNvPr id="72709" name="Line 10"/>
          <p:cNvSpPr>
            <a:spLocks noChangeShapeType="1"/>
          </p:cNvSpPr>
          <p:nvPr/>
        </p:nvSpPr>
        <p:spPr bwMode="auto">
          <a:xfrm>
            <a:off x="2068513" y="2336800"/>
            <a:ext cx="492125" cy="833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10" name="Line 11"/>
          <p:cNvSpPr>
            <a:spLocks noChangeShapeType="1"/>
          </p:cNvSpPr>
          <p:nvPr/>
        </p:nvSpPr>
        <p:spPr bwMode="auto">
          <a:xfrm flipH="1">
            <a:off x="3017838" y="2336800"/>
            <a:ext cx="557212" cy="833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2711" name="Group 12"/>
          <p:cNvGrpSpPr>
            <a:grpSpLocks/>
          </p:cNvGrpSpPr>
          <p:nvPr/>
        </p:nvGrpSpPr>
        <p:grpSpPr bwMode="auto">
          <a:xfrm>
            <a:off x="4478338" y="4757738"/>
            <a:ext cx="1236662" cy="758825"/>
            <a:chOff x="4755" y="1791"/>
            <a:chExt cx="779" cy="478"/>
          </a:xfrm>
        </p:grpSpPr>
        <p:sp>
          <p:nvSpPr>
            <p:cNvPr id="72718" name="AutoShape 13"/>
            <p:cNvSpPr>
              <a:spLocks noChangeArrowheads="1"/>
            </p:cNvSpPr>
            <p:nvPr/>
          </p:nvSpPr>
          <p:spPr bwMode="auto">
            <a:xfrm>
              <a:off x="4906" y="1791"/>
              <a:ext cx="479" cy="478"/>
            </a:xfrm>
            <a:prstGeom prst="flowChartDelay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72719" name="Line 14"/>
            <p:cNvSpPr>
              <a:spLocks noChangeShapeType="1"/>
            </p:cNvSpPr>
            <p:nvPr/>
          </p:nvSpPr>
          <p:spPr bwMode="auto">
            <a:xfrm flipH="1">
              <a:off x="4755" y="1932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20" name="Line 15"/>
            <p:cNvSpPr>
              <a:spLocks noChangeShapeType="1"/>
            </p:cNvSpPr>
            <p:nvPr/>
          </p:nvSpPr>
          <p:spPr bwMode="auto">
            <a:xfrm flipH="1">
              <a:off x="4755" y="2136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21" name="Line 16"/>
            <p:cNvSpPr>
              <a:spLocks noChangeShapeType="1"/>
            </p:cNvSpPr>
            <p:nvPr/>
          </p:nvSpPr>
          <p:spPr bwMode="auto">
            <a:xfrm flipH="1">
              <a:off x="5385" y="2028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2712" name="Line 17"/>
          <p:cNvSpPr>
            <a:spLocks noChangeShapeType="1"/>
          </p:cNvSpPr>
          <p:nvPr/>
        </p:nvSpPr>
        <p:spPr bwMode="auto">
          <a:xfrm>
            <a:off x="2903538" y="3551238"/>
            <a:ext cx="0" cy="1430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13" name="Line 18"/>
          <p:cNvSpPr>
            <a:spLocks noChangeShapeType="1"/>
          </p:cNvSpPr>
          <p:nvPr/>
        </p:nvSpPr>
        <p:spPr bwMode="auto">
          <a:xfrm flipH="1">
            <a:off x="2903538" y="4981575"/>
            <a:ext cx="157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14" name="Line 19"/>
          <p:cNvSpPr>
            <a:spLocks noChangeShapeType="1"/>
          </p:cNvSpPr>
          <p:nvPr/>
        </p:nvSpPr>
        <p:spPr bwMode="auto">
          <a:xfrm>
            <a:off x="2674938" y="3551238"/>
            <a:ext cx="0" cy="1754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15" name="Line 20"/>
          <p:cNvSpPr>
            <a:spLocks noChangeShapeType="1"/>
          </p:cNvSpPr>
          <p:nvPr/>
        </p:nvSpPr>
        <p:spPr bwMode="auto">
          <a:xfrm flipH="1">
            <a:off x="2674938" y="5305425"/>
            <a:ext cx="180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16" name="Line 21"/>
          <p:cNvSpPr>
            <a:spLocks noChangeShapeType="1"/>
          </p:cNvSpPr>
          <p:nvPr/>
        </p:nvSpPr>
        <p:spPr bwMode="auto">
          <a:xfrm>
            <a:off x="5715000" y="5133975"/>
            <a:ext cx="2257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17" name="Text Box 22"/>
          <p:cNvSpPr txBox="1">
            <a:spLocks noChangeArrowheads="1"/>
          </p:cNvSpPr>
          <p:nvPr/>
        </p:nvSpPr>
        <p:spPr bwMode="auto">
          <a:xfrm>
            <a:off x="6113463" y="4757738"/>
            <a:ext cx="1123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/>
              <a:t>Interrupt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Interrupt-Driven I/O (Part 2)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5626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Interrupts were mentioned in Chapter 8.</a:t>
            </a:r>
          </a:p>
          <a:p>
            <a:pPr marL="687388" lvl="1" indent="-349250">
              <a:buFontTx/>
              <a:buAutoNum type="arabicPeriod"/>
              <a:defRPr/>
            </a:pPr>
            <a:r>
              <a:rPr lang="en-US" dirty="0"/>
              <a:t>External device signals need to be serviced.</a:t>
            </a:r>
          </a:p>
          <a:p>
            <a:pPr marL="687388" lvl="1" indent="-349250">
              <a:buFontTx/>
              <a:buAutoNum type="arabicPeriod"/>
              <a:defRPr/>
            </a:pPr>
            <a:r>
              <a:rPr lang="en-US" dirty="0"/>
              <a:t>Processor saves state and starts service routine.</a:t>
            </a:r>
          </a:p>
          <a:p>
            <a:pPr marL="687388" lvl="1" indent="-349250">
              <a:buFontTx/>
              <a:buAutoNum type="arabicPeriod"/>
              <a:defRPr/>
            </a:pPr>
            <a:r>
              <a:rPr lang="en-US" dirty="0"/>
              <a:t>When finished, processor restores state and resumes program.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Chapter 8 </a:t>
            </a:r>
            <a:r>
              <a:rPr lang="en-US" dirty="0" err="1"/>
              <a:t>didn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t explain how (2) and (3) occur,</a:t>
            </a:r>
            <a:br>
              <a:rPr lang="en-US" dirty="0"/>
            </a:br>
            <a:r>
              <a:rPr lang="en-US" dirty="0"/>
              <a:t>because it involves a </a:t>
            </a:r>
            <a:r>
              <a:rPr lang="en-US" dirty="0">
                <a:solidFill>
                  <a:srgbClr val="CE0000"/>
                </a:solidFill>
              </a:rPr>
              <a:t>stack</a:t>
            </a:r>
            <a:r>
              <a:rPr lang="en-US" dirty="0"/>
              <a:t>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Now, we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re ready…</a:t>
            </a:r>
          </a:p>
        </p:txBody>
      </p:sp>
      <p:sp>
        <p:nvSpPr>
          <p:cNvPr id="219140" name="Text Box 4"/>
          <p:cNvSpPr txBox="1">
            <a:spLocks noChangeArrowheads="1"/>
          </p:cNvSpPr>
          <p:nvPr/>
        </p:nvSpPr>
        <p:spPr bwMode="auto">
          <a:xfrm>
            <a:off x="533400" y="3505200"/>
            <a:ext cx="7391400" cy="955675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i="1" dirty="0">
                <a:solidFill>
                  <a:srgbClr val="CE0000"/>
                </a:solidFill>
                <a:latin typeface="Franklin Gothic Book" charset="0"/>
              </a:rPr>
              <a:t>An interrupt is an </a:t>
            </a:r>
            <a:r>
              <a:rPr lang="en-US" sz="2800" b="1" i="1" dirty="0">
                <a:solidFill>
                  <a:srgbClr val="CE0000"/>
                </a:solidFill>
                <a:latin typeface="Franklin Gothic Book" charset="0"/>
              </a:rPr>
              <a:t>unscripted subroutine call</a:t>
            </a:r>
            <a:r>
              <a:rPr lang="en-US" sz="2800" i="1" dirty="0">
                <a:solidFill>
                  <a:srgbClr val="CE0000"/>
                </a:solidFill>
                <a:latin typeface="Franklin Gothic Book" charset="0"/>
              </a:rPr>
              <a:t>,</a:t>
            </a:r>
            <a:br>
              <a:rPr lang="en-US" sz="2800" i="1" dirty="0">
                <a:solidFill>
                  <a:srgbClr val="CE0000"/>
                </a:solidFill>
                <a:latin typeface="Franklin Gothic Book" charset="0"/>
              </a:rPr>
            </a:br>
            <a:r>
              <a:rPr lang="en-US" sz="2800" i="1" dirty="0">
                <a:solidFill>
                  <a:srgbClr val="CE0000"/>
                </a:solidFill>
                <a:latin typeface="Franklin Gothic Book" charset="0"/>
              </a:rPr>
              <a:t>triggered by an external event.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Processor State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/>
              <a:t>What state is needed to completely capture the</a:t>
            </a:r>
            <a:br>
              <a:rPr lang="en-US"/>
            </a:br>
            <a:r>
              <a:rPr lang="en-US"/>
              <a:t>state of a running process?</a:t>
            </a:r>
          </a:p>
          <a:p>
            <a:pPr>
              <a:defRPr/>
            </a:pPr>
            <a:r>
              <a:rPr lang="en-US">
                <a:solidFill>
                  <a:srgbClr val="CE0000"/>
                </a:solidFill>
              </a:rPr>
              <a:t>Processor Status Register</a:t>
            </a:r>
          </a:p>
          <a:p>
            <a:pPr lvl="1">
              <a:defRPr/>
            </a:pPr>
            <a:r>
              <a:rPr lang="en-US" sz="1800"/>
              <a:t>Privilege [15], Priority Level [10:8], Condition Codes [2:0]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rgbClr val="CE0000"/>
                </a:solidFill>
              </a:rPr>
              <a:t>Program Counter</a:t>
            </a:r>
          </a:p>
          <a:p>
            <a:pPr lvl="1">
              <a:defRPr/>
            </a:pPr>
            <a:r>
              <a:rPr lang="en-US"/>
              <a:t>Pointer to next instruction to be executed.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rgbClr val="CE0000"/>
                </a:solidFill>
              </a:rPr>
              <a:t>Registers</a:t>
            </a:r>
          </a:p>
          <a:p>
            <a:pPr lvl="1">
              <a:defRPr/>
            </a:pPr>
            <a:r>
              <a:rPr lang="en-US"/>
              <a:t>All temporary state of the process that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not stored in memory.</a:t>
            </a:r>
          </a:p>
        </p:txBody>
      </p:sp>
      <p:pic>
        <p:nvPicPr>
          <p:cNvPr id="74756" name="Picture 4" descr="C:\common\PattPatel slides\e2\ch10-11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276600"/>
            <a:ext cx="652621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Where to Save Processor State?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53340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Can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t use general purpose registers</a:t>
            </a:r>
          </a:p>
          <a:p>
            <a:pPr lvl="1">
              <a:defRPr/>
            </a:pPr>
            <a:r>
              <a:rPr lang="en-US" dirty="0"/>
              <a:t>Programmer </a:t>
            </a:r>
            <a:r>
              <a:rPr lang="en-US" dirty="0" err="1"/>
              <a:t>doesn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t know when interrupt might occur,</a:t>
            </a:r>
            <a:br>
              <a:rPr lang="en-US" dirty="0"/>
            </a:br>
            <a:r>
              <a:rPr lang="en-US" dirty="0"/>
              <a:t>so she can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t prepare by saving critical registers.</a:t>
            </a:r>
          </a:p>
          <a:p>
            <a:pPr lvl="1">
              <a:defRPr/>
            </a:pPr>
            <a:r>
              <a:rPr lang="en-US" dirty="0"/>
              <a:t>When resuming, need to restore state exactly as it was.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Can’t use memory allocated by service routine</a:t>
            </a:r>
          </a:p>
          <a:p>
            <a:pPr lvl="1">
              <a:defRPr/>
            </a:pPr>
            <a:r>
              <a:rPr lang="en-US" dirty="0"/>
              <a:t>Must save state </a:t>
            </a:r>
            <a:r>
              <a:rPr lang="en-US" u="sng" dirty="0"/>
              <a:t>before</a:t>
            </a:r>
            <a:r>
              <a:rPr lang="en-US" dirty="0"/>
              <a:t> invoking routine, so the hardware </a:t>
            </a:r>
            <a:r>
              <a:rPr lang="en-US" dirty="0" err="1"/>
              <a:t>wouldn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t know where.</a:t>
            </a:r>
          </a:p>
          <a:p>
            <a:pPr lvl="1">
              <a:defRPr/>
            </a:pPr>
            <a:r>
              <a:rPr lang="en-US" dirty="0"/>
              <a:t>Also, interrupts may be nested – that is, an interrupt service routine might also get interrupted!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solidFill>
                  <a:srgbClr val="009900"/>
                </a:solidFill>
              </a:rPr>
              <a:t>Use a stack!</a:t>
            </a:r>
          </a:p>
          <a:p>
            <a:pPr lvl="1">
              <a:defRPr/>
            </a:pPr>
            <a:r>
              <a:rPr lang="en-US" dirty="0"/>
              <a:t>Location of stack is already known in R6.</a:t>
            </a:r>
          </a:p>
          <a:p>
            <a:pPr lvl="1">
              <a:defRPr/>
            </a:pPr>
            <a:r>
              <a:rPr lang="en-US" dirty="0"/>
              <a:t>Push state to save, pop to restore.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Supervisor Stack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34353"/>
            <a:ext cx="8229600" cy="5271247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/>
              <a:t>Interrupts are handled on the supervisor-mode stack</a:t>
            </a:r>
          </a:p>
          <a:p>
            <a:pPr lvl="1">
              <a:defRPr/>
            </a:pPr>
            <a:r>
              <a:rPr lang="en-US" dirty="0"/>
              <a:t>R6 points to the supervisor-mode stack when the PSR is set to Supervisor mode (bit 15) and to the user-mode stack when it’s not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Want to use R6 as stack pointer.</a:t>
            </a:r>
          </a:p>
          <a:p>
            <a:pPr lvl="1">
              <a:defRPr/>
            </a:pPr>
            <a:r>
              <a:rPr lang="en-US" dirty="0"/>
              <a:t>So that our PUSH/POP routines still work.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When swapping between modes</a:t>
            </a:r>
          </a:p>
          <a:p>
            <a:pPr lvl="1">
              <a:defRPr/>
            </a:pPr>
            <a:r>
              <a:rPr lang="en-US" dirty="0"/>
              <a:t>Supervisor Stack Pointer (SSP) is saved in </a:t>
            </a:r>
            <a:r>
              <a:rPr lang="en-US" dirty="0" err="1"/>
              <a:t>Saved.SSP</a:t>
            </a:r>
            <a:r>
              <a:rPr lang="en-US" dirty="0"/>
              <a:t>.</a:t>
            </a:r>
          </a:p>
          <a:p>
            <a:pPr lvl="1">
              <a:defRPr/>
            </a:pPr>
            <a:r>
              <a:rPr lang="en-US" dirty="0"/>
              <a:t>User Stack Pointer (USP) is saved in </a:t>
            </a:r>
            <a:r>
              <a:rPr lang="en-US" dirty="0" err="1"/>
              <a:t>Saved.USP</a:t>
            </a:r>
            <a:r>
              <a:rPr lang="en-US" dirty="0"/>
              <a:t>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An interrupt in User mode will switch to Supervisor mode, save R6 to </a:t>
            </a:r>
            <a:r>
              <a:rPr lang="en-US" dirty="0" err="1"/>
              <a:t>Saved.USP</a:t>
            </a:r>
            <a:r>
              <a:rPr lang="en-US" dirty="0"/>
              <a:t>, and load R6 from </a:t>
            </a:r>
            <a:r>
              <a:rPr lang="en-US" dirty="0" err="1"/>
              <a:t>Saved.SSP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Invoking a Service Routine – The Details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5410200"/>
          </a:xfrm>
        </p:spPr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US" sz="2000" dirty="0">
                <a:latin typeface="Arial" charset="0"/>
              </a:rPr>
              <a:t>If </a:t>
            </a:r>
            <a:r>
              <a:rPr lang="en-US" sz="2000" dirty="0" err="1">
                <a:latin typeface="Arial" charset="0"/>
              </a:rPr>
              <a:t>Priv</a:t>
            </a:r>
            <a:r>
              <a:rPr lang="en-US" sz="2000" dirty="0">
                <a:latin typeface="Arial" charset="0"/>
              </a:rPr>
              <a:t> = 1 (user), </a:t>
            </a:r>
            <a:br>
              <a:rPr lang="en-US" sz="2000" dirty="0">
                <a:latin typeface="Arial" charset="0"/>
              </a:rPr>
            </a:br>
            <a:r>
              <a:rPr lang="en-US" sz="2000" dirty="0" err="1">
                <a:latin typeface="Arial" charset="0"/>
              </a:rPr>
              <a:t>Saved.USP</a:t>
            </a:r>
            <a:r>
              <a:rPr lang="en-US" sz="2000" dirty="0">
                <a:latin typeface="Arial" charset="0"/>
              </a:rPr>
              <a:t> = R6, then R6 = </a:t>
            </a:r>
            <a:r>
              <a:rPr lang="en-US" sz="2000" dirty="0" err="1">
                <a:latin typeface="Arial" charset="0"/>
              </a:rPr>
              <a:t>Saved.SSP</a:t>
            </a:r>
            <a:r>
              <a:rPr lang="en-US" sz="2000" dirty="0">
                <a:latin typeface="Arial" charset="0"/>
              </a:rPr>
              <a:t>.</a:t>
            </a:r>
          </a:p>
          <a:p>
            <a:pPr marL="457200" indent="-457200">
              <a:buFontTx/>
              <a:buAutoNum type="arabicPeriod"/>
            </a:pPr>
            <a:r>
              <a:rPr lang="en-US" sz="2000" dirty="0">
                <a:latin typeface="Arial" charset="0"/>
              </a:rPr>
              <a:t>Push PSR and </a:t>
            </a:r>
            <a:r>
              <a:rPr lang="en-US" sz="2000" dirty="0" smtClean="0">
                <a:latin typeface="Arial" charset="0"/>
              </a:rPr>
              <a:t>PC-1 </a:t>
            </a:r>
            <a:r>
              <a:rPr lang="en-US" sz="2000" dirty="0">
                <a:latin typeface="Arial" charset="0"/>
              </a:rPr>
              <a:t>to Supervisor Stack.</a:t>
            </a:r>
          </a:p>
          <a:p>
            <a:pPr marL="457200" indent="-457200">
              <a:buFontTx/>
              <a:buAutoNum type="arabicPeriod"/>
            </a:pPr>
            <a:r>
              <a:rPr lang="en-US" sz="2000" dirty="0">
                <a:latin typeface="Arial" charset="0"/>
              </a:rPr>
              <a:t>Set </a:t>
            </a:r>
            <a:r>
              <a:rPr lang="en-US" sz="2000" dirty="0">
                <a:solidFill>
                  <a:srgbClr val="CE0000"/>
                </a:solidFill>
                <a:latin typeface="Arial" charset="0"/>
              </a:rPr>
              <a:t>PSR[15]</a:t>
            </a:r>
            <a:r>
              <a:rPr lang="en-US" sz="2000" dirty="0">
                <a:latin typeface="Arial" charset="0"/>
              </a:rPr>
              <a:t> = 0 (supervisor mode).</a:t>
            </a:r>
          </a:p>
          <a:p>
            <a:pPr marL="457200" indent="-457200">
              <a:buFontTx/>
              <a:buAutoNum type="arabicPeriod"/>
            </a:pPr>
            <a:r>
              <a:rPr lang="en-US" sz="2000" dirty="0">
                <a:latin typeface="Arial" charset="0"/>
              </a:rPr>
              <a:t>Set </a:t>
            </a:r>
            <a:r>
              <a:rPr lang="en-US" sz="2000" dirty="0">
                <a:solidFill>
                  <a:srgbClr val="CE0000"/>
                </a:solidFill>
                <a:latin typeface="Arial" charset="0"/>
              </a:rPr>
              <a:t>PSR[10:8]</a:t>
            </a:r>
            <a:r>
              <a:rPr lang="en-US" sz="2000" dirty="0">
                <a:latin typeface="Arial" charset="0"/>
              </a:rPr>
              <a:t> = priority of interrupt being serviced.</a:t>
            </a:r>
          </a:p>
          <a:p>
            <a:pPr marL="457200" indent="-457200">
              <a:buFontTx/>
              <a:buAutoNum type="arabicPeriod"/>
            </a:pPr>
            <a:r>
              <a:rPr lang="en-US" sz="2000" dirty="0">
                <a:latin typeface="Arial" charset="0"/>
              </a:rPr>
              <a:t>Set </a:t>
            </a:r>
            <a:r>
              <a:rPr lang="en-US" sz="2000" dirty="0">
                <a:solidFill>
                  <a:srgbClr val="CE0000"/>
                </a:solidFill>
                <a:latin typeface="Arial" charset="0"/>
              </a:rPr>
              <a:t>PSR[2:0]</a:t>
            </a:r>
            <a:r>
              <a:rPr lang="en-US" sz="2000" dirty="0">
                <a:latin typeface="Arial" charset="0"/>
              </a:rPr>
              <a:t> = 0.</a:t>
            </a:r>
          </a:p>
          <a:p>
            <a:pPr marL="457200" indent="-457200">
              <a:buFontTx/>
              <a:buAutoNum type="arabicPeriod"/>
            </a:pPr>
            <a:r>
              <a:rPr lang="en-US" sz="2000" dirty="0">
                <a:latin typeface="Arial" charset="0"/>
              </a:rPr>
              <a:t>Set MAR = x01</a:t>
            </a:r>
            <a:r>
              <a:rPr lang="en-US" sz="2000" dirty="0">
                <a:solidFill>
                  <a:schemeClr val="accent2"/>
                </a:solidFill>
                <a:latin typeface="Arial" charset="0"/>
              </a:rPr>
              <a:t>vv</a:t>
            </a:r>
            <a:r>
              <a:rPr lang="en-US" sz="2000" dirty="0">
                <a:latin typeface="Arial" charset="0"/>
              </a:rPr>
              <a:t>, where </a:t>
            </a:r>
            <a:r>
              <a:rPr lang="en-US" sz="2000" dirty="0" err="1">
                <a:solidFill>
                  <a:schemeClr val="accent2"/>
                </a:solidFill>
                <a:latin typeface="Arial" charset="0"/>
              </a:rPr>
              <a:t>vv</a:t>
            </a:r>
            <a:r>
              <a:rPr lang="en-US" sz="2000" dirty="0">
                <a:latin typeface="Arial" charset="0"/>
              </a:rPr>
              <a:t> = 8-bit interrupt vector</a:t>
            </a:r>
            <a:br>
              <a:rPr lang="en-US" sz="2000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provided by interrupting device (e.g., keyboard = x80).</a:t>
            </a:r>
          </a:p>
          <a:p>
            <a:pPr marL="457200" indent="-457200">
              <a:buFontTx/>
              <a:buAutoNum type="arabicPeriod"/>
            </a:pPr>
            <a:r>
              <a:rPr lang="en-US" sz="2000" dirty="0">
                <a:latin typeface="Arial" charset="0"/>
              </a:rPr>
              <a:t>Load memory location (M[x01</a:t>
            </a:r>
            <a:r>
              <a:rPr lang="en-US" sz="2000" dirty="0">
                <a:solidFill>
                  <a:schemeClr val="accent2"/>
                </a:solidFill>
                <a:latin typeface="Arial" charset="0"/>
              </a:rPr>
              <a:t>vv</a:t>
            </a:r>
            <a:r>
              <a:rPr lang="en-US" sz="2000" dirty="0">
                <a:latin typeface="Arial" charset="0"/>
              </a:rPr>
              <a:t>]) into MDR.</a:t>
            </a:r>
          </a:p>
          <a:p>
            <a:pPr marL="457200" indent="-457200">
              <a:buFontTx/>
              <a:buAutoNum type="arabicPeriod"/>
            </a:pPr>
            <a:r>
              <a:rPr lang="en-US" sz="2000" dirty="0">
                <a:latin typeface="Arial" charset="0"/>
              </a:rPr>
              <a:t>Set </a:t>
            </a:r>
            <a:r>
              <a:rPr lang="en-US" sz="2000" dirty="0">
                <a:solidFill>
                  <a:srgbClr val="CE0000"/>
                </a:solidFill>
                <a:latin typeface="Arial" charset="0"/>
              </a:rPr>
              <a:t>PC</a:t>
            </a:r>
            <a:r>
              <a:rPr lang="en-US" sz="2000" dirty="0">
                <a:latin typeface="Arial" charset="0"/>
              </a:rPr>
              <a:t> = MDR; now first instruction of ISR will be fetched.</a:t>
            </a:r>
          </a:p>
          <a:p>
            <a:pPr marL="457200" indent="-457200"/>
            <a:endParaRPr lang="en-US" sz="2000" dirty="0">
              <a:latin typeface="Arial" charset="0"/>
            </a:endParaRPr>
          </a:p>
        </p:txBody>
      </p:sp>
      <p:sp>
        <p:nvSpPr>
          <p:cNvPr id="222213" name="Text Box 5"/>
          <p:cNvSpPr txBox="1">
            <a:spLocks noChangeArrowheads="1"/>
          </p:cNvSpPr>
          <p:nvPr/>
        </p:nvSpPr>
        <p:spPr bwMode="auto">
          <a:xfrm>
            <a:off x="685800" y="5181600"/>
            <a:ext cx="826396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/>
              <a:t>Note: </a:t>
            </a:r>
            <a:r>
              <a:rPr lang="en-US" sz="2400" dirty="0"/>
              <a:t>This</a:t>
            </a:r>
            <a:r>
              <a:rPr lang="en-US" sz="2400" b="1" dirty="0"/>
              <a:t> DONE IN HARDWARE </a:t>
            </a:r>
            <a:r>
              <a:rPr lang="en-US" sz="2400" dirty="0"/>
              <a:t>between</a:t>
            </a:r>
            <a:r>
              <a:rPr lang="en-US" sz="2400" b="1" dirty="0"/>
              <a:t> </a:t>
            </a:r>
            <a:r>
              <a:rPr lang="en-US" sz="2400" dirty="0"/>
              <a:t>the</a:t>
            </a:r>
            <a:r>
              <a:rPr lang="en-US" sz="2400" b="1" dirty="0"/>
              <a:t> STORE RESULT </a:t>
            </a:r>
            <a:r>
              <a:rPr lang="en-US" sz="2400" dirty="0"/>
              <a:t>phase of the last user instruction and the </a:t>
            </a:r>
            <a:r>
              <a:rPr lang="en-US" sz="2400" b="1" dirty="0"/>
              <a:t>FETCH </a:t>
            </a:r>
            <a:r>
              <a:rPr lang="en-US" sz="2400" dirty="0"/>
              <a:t>of the first ISR instruction</a:t>
            </a:r>
            <a:r>
              <a:rPr lang="en-US" sz="2400" b="1" dirty="0"/>
              <a:t>.  </a:t>
            </a:r>
            <a:r>
              <a:rPr lang="en-US" sz="2400" dirty="0"/>
              <a:t>FSM states 49, 45, 37, 41, 43, 47, 48, 50, 52, and 54 make it happen.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Returning from Interrupt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defRPr/>
            </a:pPr>
            <a:r>
              <a:rPr lang="en-US" dirty="0"/>
              <a:t>Special instruction – RTI – that restores state.</a:t>
            </a:r>
          </a:p>
          <a:p>
            <a:pPr marL="457200" indent="-457200">
              <a:defRPr/>
            </a:pPr>
            <a:endParaRPr lang="en-US" dirty="0"/>
          </a:p>
          <a:p>
            <a:pPr marL="457200" indent="-457200">
              <a:defRPr/>
            </a:pPr>
            <a:endParaRPr lang="en-US" sz="2000" dirty="0"/>
          </a:p>
          <a:p>
            <a:pPr marL="457200" indent="-457200">
              <a:buFontTx/>
              <a:buAutoNum type="arabicPeriod"/>
              <a:defRPr/>
            </a:pPr>
            <a:r>
              <a:rPr lang="en-US" sz="2000" dirty="0"/>
              <a:t>Pop PC from supervisor stack.  (PC = M[R6]; R6 = R6 + 1)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000" dirty="0"/>
              <a:t>Pop PSR from supervisor stack.  (PSR = M[R6]; R6 = R6 + 1)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000" dirty="0"/>
              <a:t>If PSR[15] = 1, R6 = </a:t>
            </a:r>
            <a:r>
              <a:rPr lang="en-US" sz="2000" dirty="0" err="1"/>
              <a:t>Saved.USP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/>
              <a:t>(If going back to user mode, need to restore User Stack Pointer.)</a:t>
            </a:r>
          </a:p>
          <a:p>
            <a:pPr marL="0" indent="0">
              <a:buNone/>
              <a:defRPr/>
            </a:pPr>
            <a:endParaRPr lang="en-US" sz="2000" dirty="0"/>
          </a:p>
          <a:p>
            <a:pPr marL="457200" indent="-457200">
              <a:defRPr/>
            </a:pPr>
            <a:r>
              <a:rPr lang="en-US" dirty="0"/>
              <a:t>RTI is a privileged instruction.</a:t>
            </a:r>
          </a:p>
          <a:p>
            <a:pPr marL="722313" lvl="1" indent="-381000">
              <a:defRPr/>
            </a:pPr>
            <a:r>
              <a:rPr lang="en-US" dirty="0"/>
              <a:t>Can only be executed in Supervisor Mode.</a:t>
            </a:r>
          </a:p>
          <a:p>
            <a:pPr marL="722313" lvl="1" indent="-381000">
              <a:defRPr/>
            </a:pPr>
            <a:r>
              <a:rPr lang="en-US" dirty="0"/>
              <a:t>If executed in User Mode, causes an </a:t>
            </a:r>
            <a:r>
              <a:rPr lang="en-US" u="sng" dirty="0"/>
              <a:t>exception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(More about that later.)</a:t>
            </a:r>
          </a:p>
          <a:p>
            <a:pPr marL="722313" lvl="1" indent="-381000">
              <a:defRPr/>
            </a:pPr>
            <a:r>
              <a:rPr lang="en-US" dirty="0"/>
              <a:t>FSM states 8, 36, 38, 39, 40, 42, 34, 51, and 59 </a:t>
            </a:r>
          </a:p>
        </p:txBody>
      </p:sp>
      <p:pic>
        <p:nvPicPr>
          <p:cNvPr id="78852" name="Picture 4" descr="C:\common\PattPatel slides\e2\ch10-15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38400"/>
            <a:ext cx="744061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3591859" cy="2280304"/>
          </a:xfrm>
        </p:spPr>
        <p:txBody>
          <a:bodyPr/>
          <a:lstStyle/>
          <a:p>
            <a:r>
              <a:rPr lang="en-US" dirty="0"/>
              <a:t>States for Servicing an Interrupt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3225" t="-933" r="-3745"/>
          <a:stretch/>
        </p:blipFill>
        <p:spPr>
          <a:xfrm>
            <a:off x="5094941" y="0"/>
            <a:ext cx="3839884" cy="6858000"/>
          </a:xfrm>
        </p:spPr>
      </p:pic>
      <p:sp>
        <p:nvSpPr>
          <p:cNvPr id="9" name="TextBox 8"/>
          <p:cNvSpPr txBox="1"/>
          <p:nvPr/>
        </p:nvSpPr>
        <p:spPr>
          <a:xfrm>
            <a:off x="537882" y="5797176"/>
            <a:ext cx="437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Patt</a:t>
            </a:r>
            <a:r>
              <a:rPr lang="en-US" dirty="0"/>
              <a:t>, Appendix C, Figure C.7</a:t>
            </a:r>
          </a:p>
        </p:txBody>
      </p:sp>
    </p:spTree>
    <p:extLst>
      <p:ext uri="{BB962C8B-B14F-4D97-AF65-F5344CB8AC3E}">
        <p14:creationId xmlns:p14="http://schemas.microsoft.com/office/powerpoint/2010/main" val="1402346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3591859" cy="1309127"/>
          </a:xfrm>
        </p:spPr>
        <p:txBody>
          <a:bodyPr/>
          <a:lstStyle/>
          <a:p>
            <a:r>
              <a:rPr lang="en-US" dirty="0"/>
              <a:t>States for RTI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701" t="-56" r="1955"/>
          <a:stretch/>
        </p:blipFill>
        <p:spPr>
          <a:xfrm>
            <a:off x="5236513" y="-199456"/>
            <a:ext cx="3354663" cy="7162044"/>
          </a:xfrm>
        </p:spPr>
      </p:pic>
    </p:spTree>
    <p:extLst>
      <p:ext uri="{BB962C8B-B14F-4D97-AF65-F5344CB8AC3E}">
        <p14:creationId xmlns:p14="http://schemas.microsoft.com/office/powerpoint/2010/main" val="1744200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Example (1)</a:t>
            </a:r>
          </a:p>
        </p:txBody>
      </p:sp>
      <p:sp>
        <p:nvSpPr>
          <p:cNvPr id="212995" name="Rectangle 1027"/>
          <p:cNvSpPr>
            <a:spLocks noChangeArrowheads="1"/>
          </p:cNvSpPr>
          <p:nvPr/>
        </p:nvSpPr>
        <p:spPr bwMode="auto">
          <a:xfrm>
            <a:off x="762000" y="21336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/>
              <a:t>/ / / / / /</a:t>
            </a:r>
          </a:p>
        </p:txBody>
      </p:sp>
      <p:sp>
        <p:nvSpPr>
          <p:cNvPr id="212996" name="Rectangle 1028"/>
          <p:cNvSpPr>
            <a:spLocks noChangeArrowheads="1"/>
          </p:cNvSpPr>
          <p:nvPr/>
        </p:nvSpPr>
        <p:spPr bwMode="auto">
          <a:xfrm>
            <a:off x="762000" y="25146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/>
              <a:t>/ / / / / /</a:t>
            </a:r>
          </a:p>
        </p:txBody>
      </p:sp>
      <p:sp>
        <p:nvSpPr>
          <p:cNvPr id="212997" name="Rectangle 1029"/>
          <p:cNvSpPr>
            <a:spLocks noChangeArrowheads="1"/>
          </p:cNvSpPr>
          <p:nvPr/>
        </p:nvSpPr>
        <p:spPr bwMode="auto">
          <a:xfrm>
            <a:off x="762000" y="28956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/>
              <a:t>/ / / / / /</a:t>
            </a:r>
          </a:p>
        </p:txBody>
      </p:sp>
      <p:sp>
        <p:nvSpPr>
          <p:cNvPr id="212998" name="Rectangle 1030"/>
          <p:cNvSpPr>
            <a:spLocks noChangeArrowheads="1"/>
          </p:cNvSpPr>
          <p:nvPr/>
        </p:nvSpPr>
        <p:spPr bwMode="auto">
          <a:xfrm>
            <a:off x="762000" y="32766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/>
              <a:t>/ / / / / /</a:t>
            </a:r>
          </a:p>
        </p:txBody>
      </p:sp>
      <p:sp>
        <p:nvSpPr>
          <p:cNvPr id="212999" name="Rectangle 1031"/>
          <p:cNvSpPr>
            <a:spLocks noChangeArrowheads="1"/>
          </p:cNvSpPr>
          <p:nvPr/>
        </p:nvSpPr>
        <p:spPr bwMode="auto">
          <a:xfrm>
            <a:off x="762000" y="36576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/>
              <a:t>/ / / / / /</a:t>
            </a:r>
          </a:p>
        </p:txBody>
      </p:sp>
      <p:sp>
        <p:nvSpPr>
          <p:cNvPr id="213000" name="Rectangle 1032"/>
          <p:cNvSpPr>
            <a:spLocks noChangeArrowheads="1"/>
          </p:cNvSpPr>
          <p:nvPr/>
        </p:nvSpPr>
        <p:spPr bwMode="auto">
          <a:xfrm>
            <a:off x="762000" y="44196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/>
              <a:t>x3006</a:t>
            </a:r>
          </a:p>
        </p:txBody>
      </p:sp>
      <p:sp>
        <p:nvSpPr>
          <p:cNvPr id="213001" name="Text Box 1033"/>
          <p:cNvSpPr txBox="1">
            <a:spLocks noChangeArrowheads="1"/>
          </p:cNvSpPr>
          <p:nvPr/>
        </p:nvSpPr>
        <p:spPr bwMode="auto">
          <a:xfrm>
            <a:off x="239713" y="4430713"/>
            <a:ext cx="538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/>
              <a:t>PC</a:t>
            </a:r>
          </a:p>
        </p:txBody>
      </p:sp>
      <p:sp>
        <p:nvSpPr>
          <p:cNvPr id="213003" name="Line 1035"/>
          <p:cNvSpPr>
            <a:spLocks noChangeShapeType="1"/>
          </p:cNvSpPr>
          <p:nvPr/>
        </p:nvSpPr>
        <p:spPr bwMode="auto">
          <a:xfrm>
            <a:off x="457200" y="3810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3004" name="Rectangle 1036"/>
          <p:cNvSpPr>
            <a:spLocks noChangeArrowheads="1"/>
          </p:cNvSpPr>
          <p:nvPr/>
        </p:nvSpPr>
        <p:spPr bwMode="auto">
          <a:xfrm>
            <a:off x="2971800" y="1676400"/>
            <a:ext cx="1447800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13005" name="Text Box 1037"/>
          <p:cNvSpPr txBox="1">
            <a:spLocks noChangeArrowheads="1"/>
          </p:cNvSpPr>
          <p:nvPr/>
        </p:nvSpPr>
        <p:spPr bwMode="auto">
          <a:xfrm>
            <a:off x="2879725" y="1355725"/>
            <a:ext cx="1155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/>
              <a:t>Program A</a:t>
            </a:r>
          </a:p>
        </p:txBody>
      </p:sp>
      <p:sp>
        <p:nvSpPr>
          <p:cNvPr id="213006" name="Rectangle 1038"/>
          <p:cNvSpPr>
            <a:spLocks noChangeArrowheads="1"/>
          </p:cNvSpPr>
          <p:nvPr/>
        </p:nvSpPr>
        <p:spPr bwMode="auto">
          <a:xfrm>
            <a:off x="2971800" y="266700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urier New" charset="0"/>
              </a:rPr>
              <a:t>ADD</a:t>
            </a:r>
          </a:p>
        </p:txBody>
      </p:sp>
      <p:sp>
        <p:nvSpPr>
          <p:cNvPr id="213007" name="Text Box 1039"/>
          <p:cNvSpPr txBox="1">
            <a:spLocks noChangeArrowheads="1"/>
          </p:cNvSpPr>
          <p:nvPr/>
        </p:nvSpPr>
        <p:spPr bwMode="auto">
          <a:xfrm>
            <a:off x="2289175" y="2701925"/>
            <a:ext cx="736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600"/>
              <a:t>x3006</a:t>
            </a:r>
          </a:p>
        </p:txBody>
      </p:sp>
      <p:sp>
        <p:nvSpPr>
          <p:cNvPr id="213008" name="Text Box 1040"/>
          <p:cNvSpPr txBox="1">
            <a:spLocks noChangeArrowheads="1"/>
          </p:cNvSpPr>
          <p:nvPr/>
        </p:nvSpPr>
        <p:spPr bwMode="auto">
          <a:xfrm>
            <a:off x="593725" y="5878513"/>
            <a:ext cx="6859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CE0000"/>
                </a:solidFill>
              </a:rPr>
              <a:t>Executing ADD at location x3006 when Device B interrupts.</a:t>
            </a:r>
          </a:p>
        </p:txBody>
      </p:sp>
      <p:sp>
        <p:nvSpPr>
          <p:cNvPr id="213009" name="Text Box 1041"/>
          <p:cNvSpPr txBox="1">
            <a:spLocks noChangeArrowheads="1"/>
          </p:cNvSpPr>
          <p:nvPr/>
        </p:nvSpPr>
        <p:spPr bwMode="auto">
          <a:xfrm>
            <a:off x="152400" y="1600200"/>
            <a:ext cx="1484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/>
              <a:t>Saved.SSP</a:t>
            </a:r>
          </a:p>
        </p:txBody>
      </p:sp>
      <p:sp>
        <p:nvSpPr>
          <p:cNvPr id="213010" name="Line 1042"/>
          <p:cNvSpPr>
            <a:spLocks noChangeShapeType="1"/>
          </p:cNvSpPr>
          <p:nvPr/>
        </p:nvSpPr>
        <p:spPr bwMode="auto">
          <a:xfrm flipV="1">
            <a:off x="457200" y="1981200"/>
            <a:ext cx="0" cy="1828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What do you think?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Implement a stack as an array </a:t>
            </a:r>
          </a:p>
          <a:p>
            <a:pPr lvl="1" eaLnBrk="1" hangingPunct="1"/>
            <a:r>
              <a:rPr lang="en-US" dirty="0">
                <a:latin typeface="Arial" charset="0"/>
              </a:rPr>
              <a:t>Push will involve moving each element over 1:</a:t>
            </a:r>
          </a:p>
          <a:p>
            <a:pPr lvl="1" eaLnBrk="1" hangingPunct="1"/>
            <a:r>
              <a:rPr lang="en-US" dirty="0">
                <a:latin typeface="Arial" charset="0"/>
              </a:rPr>
              <a:t>a(n+1) = a(n)</a:t>
            </a:r>
          </a:p>
          <a:p>
            <a:pPr lvl="1" eaLnBrk="1" hangingPunct="1"/>
            <a:r>
              <a:rPr lang="en-US" dirty="0">
                <a:latin typeface="Arial" charset="0"/>
              </a:rPr>
              <a:t>a(0) = </a:t>
            </a:r>
            <a:r>
              <a:rPr lang="en-US" dirty="0" err="1">
                <a:latin typeface="Arial" charset="0"/>
              </a:rPr>
              <a:t>new_element</a:t>
            </a:r>
            <a:endParaRPr lang="en-US" dirty="0">
              <a:latin typeface="Arial" charset="0"/>
            </a:endParaRPr>
          </a:p>
          <a:p>
            <a:pPr lvl="1" eaLnBrk="1" hangingPunct="1"/>
            <a:r>
              <a:rPr lang="en-US" dirty="0">
                <a:latin typeface="Arial" charset="0"/>
              </a:rPr>
              <a:t>etc.</a:t>
            </a:r>
          </a:p>
          <a:p>
            <a:pPr eaLnBrk="1" hangingPunct="1"/>
            <a:r>
              <a:rPr lang="en-US" dirty="0">
                <a:latin typeface="Arial" charset="0"/>
              </a:rPr>
              <a:t>Implement a stack as a linked list</a:t>
            </a:r>
          </a:p>
          <a:p>
            <a:pPr lvl="1" eaLnBrk="1" hangingPunct="1"/>
            <a:r>
              <a:rPr lang="en-US" dirty="0">
                <a:latin typeface="Arial" charset="0"/>
              </a:rPr>
              <a:t>Push will involve adding to the end of the list recursively</a:t>
            </a:r>
          </a:p>
          <a:p>
            <a:pPr lvl="1" eaLnBrk="1" hangingPunct="1"/>
            <a:r>
              <a:rPr lang="en-US" dirty="0">
                <a:latin typeface="Arial" charset="0"/>
              </a:rPr>
              <a:t>Pop will involve chasing to the end of the list and removing the last item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Example (2)</a:t>
            </a:r>
          </a:p>
        </p:txBody>
      </p:sp>
      <p:sp>
        <p:nvSpPr>
          <p:cNvPr id="214019" name="Rectangle 1027"/>
          <p:cNvSpPr>
            <a:spLocks noChangeArrowheads="1"/>
          </p:cNvSpPr>
          <p:nvPr/>
        </p:nvSpPr>
        <p:spPr bwMode="auto">
          <a:xfrm>
            <a:off x="762000" y="2133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/>
              <a:t>/ / / / / /</a:t>
            </a:r>
          </a:p>
        </p:txBody>
      </p:sp>
      <p:sp>
        <p:nvSpPr>
          <p:cNvPr id="214020" name="Rectangle 1028"/>
          <p:cNvSpPr>
            <a:spLocks noChangeArrowheads="1"/>
          </p:cNvSpPr>
          <p:nvPr/>
        </p:nvSpPr>
        <p:spPr bwMode="auto">
          <a:xfrm>
            <a:off x="762000" y="2895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>
                <a:solidFill>
                  <a:srgbClr val="CE0000"/>
                </a:solidFill>
              </a:rPr>
              <a:t>x3006</a:t>
            </a:r>
            <a:endParaRPr lang="en-US" b="1" dirty="0">
              <a:solidFill>
                <a:srgbClr val="CE0000"/>
              </a:solidFill>
            </a:endParaRPr>
          </a:p>
        </p:txBody>
      </p:sp>
      <p:sp>
        <p:nvSpPr>
          <p:cNvPr id="214021" name="Rectangle 1029"/>
          <p:cNvSpPr>
            <a:spLocks noChangeArrowheads="1"/>
          </p:cNvSpPr>
          <p:nvPr/>
        </p:nvSpPr>
        <p:spPr bwMode="auto">
          <a:xfrm>
            <a:off x="762000" y="3276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rgbClr val="CE0000"/>
                </a:solidFill>
              </a:rPr>
              <a:t>PSR for A</a:t>
            </a:r>
          </a:p>
        </p:txBody>
      </p:sp>
      <p:sp>
        <p:nvSpPr>
          <p:cNvPr id="214022" name="Rectangle 1030"/>
          <p:cNvSpPr>
            <a:spLocks noChangeArrowheads="1"/>
          </p:cNvSpPr>
          <p:nvPr/>
        </p:nvSpPr>
        <p:spPr bwMode="auto">
          <a:xfrm>
            <a:off x="762000" y="2514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/>
              <a:t>/ / / / / /</a:t>
            </a:r>
          </a:p>
        </p:txBody>
      </p:sp>
      <p:sp>
        <p:nvSpPr>
          <p:cNvPr id="214023" name="Rectangle 1031"/>
          <p:cNvSpPr>
            <a:spLocks noChangeArrowheads="1"/>
          </p:cNvSpPr>
          <p:nvPr/>
        </p:nvSpPr>
        <p:spPr bwMode="auto">
          <a:xfrm>
            <a:off x="762000" y="3657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/>
              <a:t>/ / / / / /</a:t>
            </a:r>
          </a:p>
        </p:txBody>
      </p:sp>
      <p:sp>
        <p:nvSpPr>
          <p:cNvPr id="214024" name="Rectangle 1032"/>
          <p:cNvSpPr>
            <a:spLocks noChangeArrowheads="1"/>
          </p:cNvSpPr>
          <p:nvPr/>
        </p:nvSpPr>
        <p:spPr bwMode="auto">
          <a:xfrm>
            <a:off x="762000" y="4419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1" dirty="0">
                <a:solidFill>
                  <a:srgbClr val="CE0000"/>
                </a:solidFill>
              </a:rPr>
              <a:t>x2200</a:t>
            </a:r>
          </a:p>
        </p:txBody>
      </p:sp>
      <p:sp>
        <p:nvSpPr>
          <p:cNvPr id="214025" name="Text Box 1033"/>
          <p:cNvSpPr txBox="1">
            <a:spLocks noChangeArrowheads="1"/>
          </p:cNvSpPr>
          <p:nvPr/>
        </p:nvSpPr>
        <p:spPr bwMode="auto">
          <a:xfrm>
            <a:off x="239713" y="4430713"/>
            <a:ext cx="538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/>
              <a:t>PC</a:t>
            </a:r>
          </a:p>
        </p:txBody>
      </p:sp>
      <p:sp>
        <p:nvSpPr>
          <p:cNvPr id="214026" name="Text Box 1034"/>
          <p:cNvSpPr txBox="1">
            <a:spLocks noChangeArrowheads="1"/>
          </p:cNvSpPr>
          <p:nvPr/>
        </p:nvSpPr>
        <p:spPr bwMode="auto">
          <a:xfrm>
            <a:off x="28575" y="2879725"/>
            <a:ext cx="509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/>
              <a:t>R6</a:t>
            </a:r>
          </a:p>
        </p:txBody>
      </p:sp>
      <p:sp>
        <p:nvSpPr>
          <p:cNvPr id="214027" name="Line 1035"/>
          <p:cNvSpPr>
            <a:spLocks noChangeShapeType="1"/>
          </p:cNvSpPr>
          <p:nvPr/>
        </p:nvSpPr>
        <p:spPr bwMode="auto">
          <a:xfrm>
            <a:off x="482600" y="3082925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4028" name="Rectangle 1036"/>
          <p:cNvSpPr>
            <a:spLocks noChangeArrowheads="1"/>
          </p:cNvSpPr>
          <p:nvPr/>
        </p:nvSpPr>
        <p:spPr bwMode="auto">
          <a:xfrm>
            <a:off x="2971800" y="1676400"/>
            <a:ext cx="1447800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14029" name="Text Box 1037"/>
          <p:cNvSpPr txBox="1">
            <a:spLocks noChangeArrowheads="1"/>
          </p:cNvSpPr>
          <p:nvPr/>
        </p:nvSpPr>
        <p:spPr bwMode="auto">
          <a:xfrm>
            <a:off x="2879725" y="1355725"/>
            <a:ext cx="1155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/>
              <a:t>Program A</a:t>
            </a:r>
          </a:p>
        </p:txBody>
      </p:sp>
      <p:sp>
        <p:nvSpPr>
          <p:cNvPr id="214030" name="Rectangle 1038"/>
          <p:cNvSpPr>
            <a:spLocks noChangeArrowheads="1"/>
          </p:cNvSpPr>
          <p:nvPr/>
        </p:nvSpPr>
        <p:spPr bwMode="auto">
          <a:xfrm>
            <a:off x="2971800" y="266700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urier New" charset="0"/>
              </a:rPr>
              <a:t>ADD</a:t>
            </a:r>
          </a:p>
        </p:txBody>
      </p:sp>
      <p:sp>
        <p:nvSpPr>
          <p:cNvPr id="214031" name="Text Box 1039"/>
          <p:cNvSpPr txBox="1">
            <a:spLocks noChangeArrowheads="1"/>
          </p:cNvSpPr>
          <p:nvPr/>
        </p:nvSpPr>
        <p:spPr bwMode="auto">
          <a:xfrm>
            <a:off x="2289175" y="2701925"/>
            <a:ext cx="736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600"/>
              <a:t>x3006</a:t>
            </a:r>
          </a:p>
        </p:txBody>
      </p:sp>
      <p:sp>
        <p:nvSpPr>
          <p:cNvPr id="214033" name="Text Box 1041"/>
          <p:cNvSpPr txBox="1">
            <a:spLocks noChangeArrowheads="1"/>
          </p:cNvSpPr>
          <p:nvPr/>
        </p:nvSpPr>
        <p:spPr bwMode="auto">
          <a:xfrm>
            <a:off x="593725" y="5638800"/>
            <a:ext cx="487825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srgbClr val="CE0000"/>
                </a:solidFill>
              </a:rPr>
              <a:t>Saved.USP</a:t>
            </a:r>
            <a:r>
              <a:rPr lang="en-US" dirty="0">
                <a:solidFill>
                  <a:srgbClr val="CE0000"/>
                </a:solidFill>
              </a:rPr>
              <a:t> = R6.  R6 = </a:t>
            </a:r>
            <a:r>
              <a:rPr lang="en-US" dirty="0" err="1">
                <a:solidFill>
                  <a:srgbClr val="CE0000"/>
                </a:solidFill>
              </a:rPr>
              <a:t>Saved.SSP</a:t>
            </a:r>
            <a:r>
              <a:rPr lang="en-US" dirty="0">
                <a:solidFill>
                  <a:srgbClr val="CE0000"/>
                </a:solidFill>
              </a:rPr>
              <a:t>.</a:t>
            </a:r>
          </a:p>
          <a:p>
            <a:pPr>
              <a:defRPr/>
            </a:pPr>
            <a:r>
              <a:rPr lang="en-US" dirty="0">
                <a:solidFill>
                  <a:srgbClr val="CE0000"/>
                </a:solidFill>
              </a:rPr>
              <a:t>Push PSR and PC onto stack, then transfer to</a:t>
            </a:r>
            <a:br>
              <a:rPr lang="en-US" dirty="0">
                <a:solidFill>
                  <a:srgbClr val="CE0000"/>
                </a:solidFill>
              </a:rPr>
            </a:br>
            <a:r>
              <a:rPr lang="en-US" dirty="0">
                <a:solidFill>
                  <a:srgbClr val="CE0000"/>
                </a:solidFill>
              </a:rPr>
              <a:t>Device B service routine (at x2200).</a:t>
            </a:r>
          </a:p>
        </p:txBody>
      </p:sp>
      <p:sp>
        <p:nvSpPr>
          <p:cNvPr id="214034" name="Rectangle 1042"/>
          <p:cNvSpPr>
            <a:spLocks noChangeArrowheads="1"/>
          </p:cNvSpPr>
          <p:nvPr/>
        </p:nvSpPr>
        <p:spPr bwMode="auto">
          <a:xfrm>
            <a:off x="5410200" y="1981200"/>
            <a:ext cx="14478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14035" name="Text Box 1043"/>
          <p:cNvSpPr txBox="1">
            <a:spLocks noChangeArrowheads="1"/>
          </p:cNvSpPr>
          <p:nvPr/>
        </p:nvSpPr>
        <p:spPr bwMode="auto">
          <a:xfrm>
            <a:off x="4705789" y="1981200"/>
            <a:ext cx="742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600" dirty="0"/>
              <a:t>x2200</a:t>
            </a:r>
          </a:p>
        </p:txBody>
      </p:sp>
      <p:sp>
        <p:nvSpPr>
          <p:cNvPr id="214036" name="Text Box 1044"/>
          <p:cNvSpPr txBox="1">
            <a:spLocks noChangeArrowheads="1"/>
          </p:cNvSpPr>
          <p:nvPr/>
        </p:nvSpPr>
        <p:spPr bwMode="auto">
          <a:xfrm>
            <a:off x="5334000" y="1438275"/>
            <a:ext cx="9953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/>
              <a:t>ISR for</a:t>
            </a:r>
            <a:br>
              <a:rPr lang="en-US" sz="1600"/>
            </a:br>
            <a:r>
              <a:rPr lang="en-US" sz="1600"/>
              <a:t>Device B</a:t>
            </a:r>
          </a:p>
        </p:txBody>
      </p:sp>
      <p:cxnSp>
        <p:nvCxnSpPr>
          <p:cNvPr id="214041" name="AutoShape 1049"/>
          <p:cNvCxnSpPr>
            <a:cxnSpLocks noChangeShapeType="1"/>
          </p:cNvCxnSpPr>
          <p:nvPr/>
        </p:nvCxnSpPr>
        <p:spPr bwMode="auto">
          <a:xfrm flipV="1">
            <a:off x="4114800" y="2133600"/>
            <a:ext cx="1524000" cy="6858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CE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4042" name="Text Box 1050"/>
          <p:cNvSpPr txBox="1">
            <a:spLocks noChangeArrowheads="1"/>
          </p:cNvSpPr>
          <p:nvPr/>
        </p:nvSpPr>
        <p:spPr bwMode="auto">
          <a:xfrm>
            <a:off x="4718489" y="3473450"/>
            <a:ext cx="742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600" dirty="0"/>
              <a:t>x2210</a:t>
            </a:r>
          </a:p>
        </p:txBody>
      </p:sp>
      <p:sp>
        <p:nvSpPr>
          <p:cNvPr id="214043" name="Rectangle 1051"/>
          <p:cNvSpPr>
            <a:spLocks noChangeArrowheads="1"/>
          </p:cNvSpPr>
          <p:nvPr/>
        </p:nvSpPr>
        <p:spPr bwMode="auto">
          <a:xfrm>
            <a:off x="5410200" y="342900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urier New" charset="0"/>
              </a:rPr>
              <a:t>RTI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Example (3)</a:t>
            </a:r>
          </a:p>
        </p:txBody>
      </p:sp>
      <p:sp>
        <p:nvSpPr>
          <p:cNvPr id="215043" name="Rectangle 1027"/>
          <p:cNvSpPr>
            <a:spLocks noChangeArrowheads="1"/>
          </p:cNvSpPr>
          <p:nvPr/>
        </p:nvSpPr>
        <p:spPr bwMode="auto">
          <a:xfrm>
            <a:off x="762000" y="2133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/>
              <a:t>/ / / / / /</a:t>
            </a:r>
          </a:p>
        </p:txBody>
      </p:sp>
      <p:sp>
        <p:nvSpPr>
          <p:cNvPr id="215044" name="Rectangle 1028"/>
          <p:cNvSpPr>
            <a:spLocks noChangeArrowheads="1"/>
          </p:cNvSpPr>
          <p:nvPr/>
        </p:nvSpPr>
        <p:spPr bwMode="auto">
          <a:xfrm>
            <a:off x="762000" y="2895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dirty="0" smtClean="0"/>
              <a:t>x3006</a:t>
            </a:r>
            <a:endParaRPr lang="en-US" dirty="0"/>
          </a:p>
        </p:txBody>
      </p:sp>
      <p:sp>
        <p:nvSpPr>
          <p:cNvPr id="215045" name="Rectangle 1029"/>
          <p:cNvSpPr>
            <a:spLocks noChangeArrowheads="1"/>
          </p:cNvSpPr>
          <p:nvPr/>
        </p:nvSpPr>
        <p:spPr bwMode="auto">
          <a:xfrm>
            <a:off x="762000" y="3276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/>
              <a:t>PSR for A</a:t>
            </a:r>
          </a:p>
        </p:txBody>
      </p:sp>
      <p:sp>
        <p:nvSpPr>
          <p:cNvPr id="215046" name="Rectangle 1030"/>
          <p:cNvSpPr>
            <a:spLocks noChangeArrowheads="1"/>
          </p:cNvSpPr>
          <p:nvPr/>
        </p:nvSpPr>
        <p:spPr bwMode="auto">
          <a:xfrm>
            <a:off x="762000" y="2514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/>
              <a:t>/ / / / / /</a:t>
            </a:r>
          </a:p>
        </p:txBody>
      </p:sp>
      <p:sp>
        <p:nvSpPr>
          <p:cNvPr id="215047" name="Rectangle 1031"/>
          <p:cNvSpPr>
            <a:spLocks noChangeArrowheads="1"/>
          </p:cNvSpPr>
          <p:nvPr/>
        </p:nvSpPr>
        <p:spPr bwMode="auto">
          <a:xfrm>
            <a:off x="762000" y="3657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/>
              <a:t>/ / / / / /</a:t>
            </a:r>
          </a:p>
        </p:txBody>
      </p:sp>
      <p:sp>
        <p:nvSpPr>
          <p:cNvPr id="215048" name="Rectangle 1032"/>
          <p:cNvSpPr>
            <a:spLocks noChangeArrowheads="1"/>
          </p:cNvSpPr>
          <p:nvPr/>
        </p:nvSpPr>
        <p:spPr bwMode="auto">
          <a:xfrm>
            <a:off x="762000" y="4419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dirty="0" smtClean="0"/>
              <a:t>x2203</a:t>
            </a:r>
            <a:endParaRPr lang="en-US" dirty="0"/>
          </a:p>
        </p:txBody>
      </p:sp>
      <p:sp>
        <p:nvSpPr>
          <p:cNvPr id="215049" name="Text Box 1033"/>
          <p:cNvSpPr txBox="1">
            <a:spLocks noChangeArrowheads="1"/>
          </p:cNvSpPr>
          <p:nvPr/>
        </p:nvSpPr>
        <p:spPr bwMode="auto">
          <a:xfrm>
            <a:off x="239713" y="4430713"/>
            <a:ext cx="538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/>
              <a:t>PC</a:t>
            </a:r>
          </a:p>
        </p:txBody>
      </p:sp>
      <p:sp>
        <p:nvSpPr>
          <p:cNvPr id="215050" name="Text Box 1034"/>
          <p:cNvSpPr txBox="1">
            <a:spLocks noChangeArrowheads="1"/>
          </p:cNvSpPr>
          <p:nvPr/>
        </p:nvSpPr>
        <p:spPr bwMode="auto">
          <a:xfrm>
            <a:off x="28575" y="2879725"/>
            <a:ext cx="509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/>
              <a:t>R6</a:t>
            </a:r>
          </a:p>
        </p:txBody>
      </p:sp>
      <p:sp>
        <p:nvSpPr>
          <p:cNvPr id="215051" name="Line 1035"/>
          <p:cNvSpPr>
            <a:spLocks noChangeShapeType="1"/>
          </p:cNvSpPr>
          <p:nvPr/>
        </p:nvSpPr>
        <p:spPr bwMode="auto">
          <a:xfrm>
            <a:off x="482600" y="3082925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5052" name="Rectangle 1036"/>
          <p:cNvSpPr>
            <a:spLocks noChangeArrowheads="1"/>
          </p:cNvSpPr>
          <p:nvPr/>
        </p:nvSpPr>
        <p:spPr bwMode="auto">
          <a:xfrm>
            <a:off x="2971800" y="1676400"/>
            <a:ext cx="1447800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15053" name="Text Box 1037"/>
          <p:cNvSpPr txBox="1">
            <a:spLocks noChangeArrowheads="1"/>
          </p:cNvSpPr>
          <p:nvPr/>
        </p:nvSpPr>
        <p:spPr bwMode="auto">
          <a:xfrm>
            <a:off x="2879725" y="1355725"/>
            <a:ext cx="1155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/>
              <a:t>Program A</a:t>
            </a:r>
          </a:p>
        </p:txBody>
      </p:sp>
      <p:sp>
        <p:nvSpPr>
          <p:cNvPr id="215054" name="Rectangle 1038"/>
          <p:cNvSpPr>
            <a:spLocks noChangeArrowheads="1"/>
          </p:cNvSpPr>
          <p:nvPr/>
        </p:nvSpPr>
        <p:spPr bwMode="auto">
          <a:xfrm>
            <a:off x="2971800" y="266700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urier New" charset="0"/>
              </a:rPr>
              <a:t>ADD</a:t>
            </a:r>
          </a:p>
        </p:txBody>
      </p:sp>
      <p:sp>
        <p:nvSpPr>
          <p:cNvPr id="215055" name="Text Box 1039"/>
          <p:cNvSpPr txBox="1">
            <a:spLocks noChangeArrowheads="1"/>
          </p:cNvSpPr>
          <p:nvPr/>
        </p:nvSpPr>
        <p:spPr bwMode="auto">
          <a:xfrm>
            <a:off x="2289175" y="2701925"/>
            <a:ext cx="736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600"/>
              <a:t>x3006</a:t>
            </a:r>
          </a:p>
        </p:txBody>
      </p:sp>
      <p:sp>
        <p:nvSpPr>
          <p:cNvPr id="215056" name="Text Box 1040"/>
          <p:cNvSpPr txBox="1">
            <a:spLocks noChangeArrowheads="1"/>
          </p:cNvSpPr>
          <p:nvPr/>
        </p:nvSpPr>
        <p:spPr bwMode="auto">
          <a:xfrm>
            <a:off x="593725" y="5878513"/>
            <a:ext cx="53912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E0000"/>
                </a:solidFill>
              </a:rPr>
              <a:t>Executing AND at x2202 when Device C interrupts.</a:t>
            </a:r>
          </a:p>
        </p:txBody>
      </p:sp>
      <p:sp>
        <p:nvSpPr>
          <p:cNvPr id="215057" name="Rectangle 1041"/>
          <p:cNvSpPr>
            <a:spLocks noChangeArrowheads="1"/>
          </p:cNvSpPr>
          <p:nvPr/>
        </p:nvSpPr>
        <p:spPr bwMode="auto">
          <a:xfrm>
            <a:off x="5410200" y="1981200"/>
            <a:ext cx="14478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15058" name="Text Box 1042"/>
          <p:cNvSpPr txBox="1">
            <a:spLocks noChangeArrowheads="1"/>
          </p:cNvSpPr>
          <p:nvPr/>
        </p:nvSpPr>
        <p:spPr bwMode="auto">
          <a:xfrm>
            <a:off x="4705789" y="1981200"/>
            <a:ext cx="742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600" dirty="0"/>
              <a:t>x2200</a:t>
            </a:r>
          </a:p>
        </p:txBody>
      </p:sp>
      <p:sp>
        <p:nvSpPr>
          <p:cNvPr id="215059" name="Text Box 1043"/>
          <p:cNvSpPr txBox="1">
            <a:spLocks noChangeArrowheads="1"/>
          </p:cNvSpPr>
          <p:nvPr/>
        </p:nvSpPr>
        <p:spPr bwMode="auto">
          <a:xfrm>
            <a:off x="5334000" y="1438275"/>
            <a:ext cx="9953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/>
              <a:t>ISR for</a:t>
            </a:r>
            <a:br>
              <a:rPr lang="en-US" sz="1600"/>
            </a:br>
            <a:r>
              <a:rPr lang="en-US" sz="1600"/>
              <a:t>Device B</a:t>
            </a:r>
          </a:p>
        </p:txBody>
      </p:sp>
      <p:cxnSp>
        <p:nvCxnSpPr>
          <p:cNvPr id="215060" name="AutoShape 1044"/>
          <p:cNvCxnSpPr>
            <a:cxnSpLocks noChangeShapeType="1"/>
          </p:cNvCxnSpPr>
          <p:nvPr/>
        </p:nvCxnSpPr>
        <p:spPr bwMode="auto">
          <a:xfrm flipV="1">
            <a:off x="4114800" y="2133600"/>
            <a:ext cx="1524000" cy="6858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5061" name="Rectangle 1045"/>
          <p:cNvSpPr>
            <a:spLocks noChangeArrowheads="1"/>
          </p:cNvSpPr>
          <p:nvPr/>
        </p:nvSpPr>
        <p:spPr bwMode="auto">
          <a:xfrm>
            <a:off x="5410200" y="243840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urier New" charset="0"/>
              </a:rPr>
              <a:t>AND</a:t>
            </a:r>
          </a:p>
        </p:txBody>
      </p:sp>
      <p:sp>
        <p:nvSpPr>
          <p:cNvPr id="215062" name="Text Box 1046"/>
          <p:cNvSpPr txBox="1">
            <a:spLocks noChangeArrowheads="1"/>
          </p:cNvSpPr>
          <p:nvPr/>
        </p:nvSpPr>
        <p:spPr bwMode="auto">
          <a:xfrm>
            <a:off x="4705789" y="2438400"/>
            <a:ext cx="742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600" dirty="0"/>
              <a:t>x2202</a:t>
            </a:r>
          </a:p>
        </p:txBody>
      </p:sp>
      <p:sp>
        <p:nvSpPr>
          <p:cNvPr id="215063" name="Text Box 1047"/>
          <p:cNvSpPr txBox="1">
            <a:spLocks noChangeArrowheads="1"/>
          </p:cNvSpPr>
          <p:nvPr/>
        </p:nvSpPr>
        <p:spPr bwMode="auto">
          <a:xfrm>
            <a:off x="4718489" y="3473450"/>
            <a:ext cx="742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600" dirty="0"/>
              <a:t>x2210</a:t>
            </a:r>
          </a:p>
        </p:txBody>
      </p:sp>
      <p:sp>
        <p:nvSpPr>
          <p:cNvPr id="215064" name="Rectangle 1048"/>
          <p:cNvSpPr>
            <a:spLocks noChangeArrowheads="1"/>
          </p:cNvSpPr>
          <p:nvPr/>
        </p:nvSpPr>
        <p:spPr bwMode="auto">
          <a:xfrm>
            <a:off x="5410200" y="342900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urier New" charset="0"/>
              </a:rPr>
              <a:t>RTI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Example (4)</a:t>
            </a:r>
          </a:p>
        </p:txBody>
      </p:sp>
      <p:sp>
        <p:nvSpPr>
          <p:cNvPr id="216067" name="Rectangle 3"/>
          <p:cNvSpPr>
            <a:spLocks noChangeArrowheads="1"/>
          </p:cNvSpPr>
          <p:nvPr/>
        </p:nvSpPr>
        <p:spPr bwMode="auto">
          <a:xfrm>
            <a:off x="762000" y="3657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/>
              <a:t>/ / / / / /</a:t>
            </a:r>
          </a:p>
        </p:txBody>
      </p:sp>
      <p:sp>
        <p:nvSpPr>
          <p:cNvPr id="216068" name="Rectangle 4"/>
          <p:cNvSpPr>
            <a:spLocks noChangeArrowheads="1"/>
          </p:cNvSpPr>
          <p:nvPr/>
        </p:nvSpPr>
        <p:spPr bwMode="auto">
          <a:xfrm>
            <a:off x="762000" y="2895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dirty="0" smtClean="0"/>
              <a:t>x3006</a:t>
            </a:r>
            <a:endParaRPr lang="en-US" dirty="0"/>
          </a:p>
        </p:txBody>
      </p:sp>
      <p:sp>
        <p:nvSpPr>
          <p:cNvPr id="216069" name="Rectangle 5"/>
          <p:cNvSpPr>
            <a:spLocks noChangeArrowheads="1"/>
          </p:cNvSpPr>
          <p:nvPr/>
        </p:nvSpPr>
        <p:spPr bwMode="auto">
          <a:xfrm>
            <a:off x="762000" y="3276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/>
              <a:t>PSR for A</a:t>
            </a:r>
          </a:p>
        </p:txBody>
      </p:sp>
      <p:sp>
        <p:nvSpPr>
          <p:cNvPr id="216070" name="Rectangle 6"/>
          <p:cNvSpPr>
            <a:spLocks noChangeArrowheads="1"/>
          </p:cNvSpPr>
          <p:nvPr/>
        </p:nvSpPr>
        <p:spPr bwMode="auto">
          <a:xfrm>
            <a:off x="762000" y="2133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>
                <a:solidFill>
                  <a:srgbClr val="CE0000"/>
                </a:solidFill>
              </a:rPr>
              <a:t>x2202</a:t>
            </a:r>
            <a:endParaRPr lang="en-US" b="1" dirty="0">
              <a:solidFill>
                <a:srgbClr val="CE0000"/>
              </a:solidFill>
            </a:endParaRPr>
          </a:p>
        </p:txBody>
      </p:sp>
      <p:sp>
        <p:nvSpPr>
          <p:cNvPr id="216071" name="Rectangle 7"/>
          <p:cNvSpPr>
            <a:spLocks noChangeArrowheads="1"/>
          </p:cNvSpPr>
          <p:nvPr/>
        </p:nvSpPr>
        <p:spPr bwMode="auto">
          <a:xfrm>
            <a:off x="762000" y="2514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rgbClr val="CE0000"/>
                </a:solidFill>
              </a:rPr>
              <a:t>PSR for B</a:t>
            </a:r>
          </a:p>
        </p:txBody>
      </p:sp>
      <p:sp>
        <p:nvSpPr>
          <p:cNvPr id="216072" name="Rectangle 8"/>
          <p:cNvSpPr>
            <a:spLocks noChangeArrowheads="1"/>
          </p:cNvSpPr>
          <p:nvPr/>
        </p:nvSpPr>
        <p:spPr bwMode="auto">
          <a:xfrm>
            <a:off x="762000" y="4419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>
                <a:solidFill>
                  <a:srgbClr val="CE0000"/>
                </a:solidFill>
              </a:rPr>
              <a:t>x2300</a:t>
            </a:r>
            <a:endParaRPr lang="en-US" b="1" dirty="0">
              <a:solidFill>
                <a:srgbClr val="CE0000"/>
              </a:solidFill>
            </a:endParaRPr>
          </a:p>
        </p:txBody>
      </p:sp>
      <p:sp>
        <p:nvSpPr>
          <p:cNvPr id="216073" name="Text Box 9"/>
          <p:cNvSpPr txBox="1">
            <a:spLocks noChangeArrowheads="1"/>
          </p:cNvSpPr>
          <p:nvPr/>
        </p:nvSpPr>
        <p:spPr bwMode="auto">
          <a:xfrm>
            <a:off x="239713" y="4430713"/>
            <a:ext cx="538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/>
              <a:t>PC</a:t>
            </a:r>
          </a:p>
        </p:txBody>
      </p:sp>
      <p:sp>
        <p:nvSpPr>
          <p:cNvPr id="216074" name="Text Box 10"/>
          <p:cNvSpPr txBox="1">
            <a:spLocks noChangeArrowheads="1"/>
          </p:cNvSpPr>
          <p:nvPr/>
        </p:nvSpPr>
        <p:spPr bwMode="auto">
          <a:xfrm>
            <a:off x="28575" y="2133600"/>
            <a:ext cx="509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/>
              <a:t>R6</a:t>
            </a:r>
          </a:p>
        </p:txBody>
      </p:sp>
      <p:sp>
        <p:nvSpPr>
          <p:cNvPr id="216075" name="Line 11"/>
          <p:cNvSpPr>
            <a:spLocks noChangeShapeType="1"/>
          </p:cNvSpPr>
          <p:nvPr/>
        </p:nvSpPr>
        <p:spPr bwMode="auto">
          <a:xfrm>
            <a:off x="482600" y="2336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6076" name="Rectangle 12"/>
          <p:cNvSpPr>
            <a:spLocks noChangeArrowheads="1"/>
          </p:cNvSpPr>
          <p:nvPr/>
        </p:nvSpPr>
        <p:spPr bwMode="auto">
          <a:xfrm>
            <a:off x="2971800" y="1676400"/>
            <a:ext cx="1447800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16077" name="Text Box 13"/>
          <p:cNvSpPr txBox="1">
            <a:spLocks noChangeArrowheads="1"/>
          </p:cNvSpPr>
          <p:nvPr/>
        </p:nvSpPr>
        <p:spPr bwMode="auto">
          <a:xfrm>
            <a:off x="2879725" y="1355725"/>
            <a:ext cx="1155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/>
              <a:t>Program A</a:t>
            </a:r>
          </a:p>
        </p:txBody>
      </p:sp>
      <p:sp>
        <p:nvSpPr>
          <p:cNvPr id="216078" name="Rectangle 14"/>
          <p:cNvSpPr>
            <a:spLocks noChangeArrowheads="1"/>
          </p:cNvSpPr>
          <p:nvPr/>
        </p:nvSpPr>
        <p:spPr bwMode="auto">
          <a:xfrm>
            <a:off x="2971800" y="266700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urier New" charset="0"/>
              </a:rPr>
              <a:t>ADD</a:t>
            </a:r>
          </a:p>
        </p:txBody>
      </p:sp>
      <p:sp>
        <p:nvSpPr>
          <p:cNvPr id="216079" name="Text Box 15"/>
          <p:cNvSpPr txBox="1">
            <a:spLocks noChangeArrowheads="1"/>
          </p:cNvSpPr>
          <p:nvPr/>
        </p:nvSpPr>
        <p:spPr bwMode="auto">
          <a:xfrm>
            <a:off x="2289175" y="2701925"/>
            <a:ext cx="736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600"/>
              <a:t>x3006</a:t>
            </a:r>
          </a:p>
        </p:txBody>
      </p:sp>
      <p:sp>
        <p:nvSpPr>
          <p:cNvPr id="216081" name="Rectangle 17"/>
          <p:cNvSpPr>
            <a:spLocks noChangeArrowheads="1"/>
          </p:cNvSpPr>
          <p:nvPr/>
        </p:nvSpPr>
        <p:spPr bwMode="auto">
          <a:xfrm>
            <a:off x="5410200" y="1981200"/>
            <a:ext cx="14478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16082" name="Text Box 18"/>
          <p:cNvSpPr txBox="1">
            <a:spLocks noChangeArrowheads="1"/>
          </p:cNvSpPr>
          <p:nvPr/>
        </p:nvSpPr>
        <p:spPr bwMode="auto">
          <a:xfrm>
            <a:off x="4705789" y="1981200"/>
            <a:ext cx="742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600" dirty="0"/>
              <a:t>x2200</a:t>
            </a:r>
          </a:p>
        </p:txBody>
      </p:sp>
      <p:sp>
        <p:nvSpPr>
          <p:cNvPr id="216083" name="Text Box 19"/>
          <p:cNvSpPr txBox="1">
            <a:spLocks noChangeArrowheads="1"/>
          </p:cNvSpPr>
          <p:nvPr/>
        </p:nvSpPr>
        <p:spPr bwMode="auto">
          <a:xfrm>
            <a:off x="5334000" y="1438275"/>
            <a:ext cx="9953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/>
              <a:t>ISR for</a:t>
            </a:r>
            <a:br>
              <a:rPr lang="en-US" sz="1600"/>
            </a:br>
            <a:r>
              <a:rPr lang="en-US" sz="1600"/>
              <a:t>Device B</a:t>
            </a:r>
          </a:p>
        </p:txBody>
      </p:sp>
      <p:cxnSp>
        <p:nvCxnSpPr>
          <p:cNvPr id="216084" name="AutoShape 20"/>
          <p:cNvCxnSpPr>
            <a:cxnSpLocks noChangeShapeType="1"/>
          </p:cNvCxnSpPr>
          <p:nvPr/>
        </p:nvCxnSpPr>
        <p:spPr bwMode="auto">
          <a:xfrm flipV="1">
            <a:off x="4114800" y="2133600"/>
            <a:ext cx="1524000" cy="6858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6085" name="Rectangle 21"/>
          <p:cNvSpPr>
            <a:spLocks noChangeArrowheads="1"/>
          </p:cNvSpPr>
          <p:nvPr/>
        </p:nvSpPr>
        <p:spPr bwMode="auto">
          <a:xfrm>
            <a:off x="5410200" y="243840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urier New" charset="0"/>
              </a:rPr>
              <a:t>AND</a:t>
            </a:r>
          </a:p>
        </p:txBody>
      </p:sp>
      <p:sp>
        <p:nvSpPr>
          <p:cNvPr id="216086" name="Text Box 22"/>
          <p:cNvSpPr txBox="1">
            <a:spLocks noChangeArrowheads="1"/>
          </p:cNvSpPr>
          <p:nvPr/>
        </p:nvSpPr>
        <p:spPr bwMode="auto">
          <a:xfrm>
            <a:off x="4705789" y="2438400"/>
            <a:ext cx="742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600" dirty="0"/>
              <a:t>x2202</a:t>
            </a:r>
          </a:p>
        </p:txBody>
      </p:sp>
      <p:sp>
        <p:nvSpPr>
          <p:cNvPr id="216087" name="Rectangle 23"/>
          <p:cNvSpPr>
            <a:spLocks noChangeArrowheads="1"/>
          </p:cNvSpPr>
          <p:nvPr/>
        </p:nvSpPr>
        <p:spPr bwMode="auto">
          <a:xfrm>
            <a:off x="7543800" y="3429000"/>
            <a:ext cx="14478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16088" name="Text Box 24"/>
          <p:cNvSpPr txBox="1">
            <a:spLocks noChangeArrowheads="1"/>
          </p:cNvSpPr>
          <p:nvPr/>
        </p:nvSpPr>
        <p:spPr bwMode="auto">
          <a:xfrm>
            <a:off x="7467600" y="2819400"/>
            <a:ext cx="10064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/>
              <a:t>ISR for</a:t>
            </a:r>
            <a:br>
              <a:rPr lang="en-US" sz="1600"/>
            </a:br>
            <a:r>
              <a:rPr lang="en-US" sz="1600"/>
              <a:t>Device C</a:t>
            </a:r>
          </a:p>
        </p:txBody>
      </p:sp>
      <p:sp>
        <p:nvSpPr>
          <p:cNvPr id="216089" name="Text Box 25"/>
          <p:cNvSpPr txBox="1">
            <a:spLocks noChangeArrowheads="1"/>
          </p:cNvSpPr>
          <p:nvPr/>
        </p:nvSpPr>
        <p:spPr bwMode="auto">
          <a:xfrm>
            <a:off x="593725" y="5878513"/>
            <a:ext cx="48782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E0000"/>
                </a:solidFill>
              </a:rPr>
              <a:t>Push PSR and PC onto stack, then transfer to</a:t>
            </a:r>
            <a:br>
              <a:rPr lang="en-US" dirty="0">
                <a:solidFill>
                  <a:srgbClr val="CE0000"/>
                </a:solidFill>
              </a:rPr>
            </a:br>
            <a:r>
              <a:rPr lang="en-US" dirty="0">
                <a:solidFill>
                  <a:srgbClr val="CE0000"/>
                </a:solidFill>
              </a:rPr>
              <a:t>Device C service routine (at x2300).</a:t>
            </a:r>
          </a:p>
        </p:txBody>
      </p:sp>
      <p:sp>
        <p:nvSpPr>
          <p:cNvPr id="216092" name="Text Box 28"/>
          <p:cNvSpPr txBox="1">
            <a:spLocks noChangeArrowheads="1"/>
          </p:cNvSpPr>
          <p:nvPr/>
        </p:nvSpPr>
        <p:spPr bwMode="auto">
          <a:xfrm>
            <a:off x="6852089" y="3429000"/>
            <a:ext cx="742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600" dirty="0"/>
              <a:t>x2300</a:t>
            </a:r>
          </a:p>
        </p:txBody>
      </p:sp>
      <p:cxnSp>
        <p:nvCxnSpPr>
          <p:cNvPr id="216093" name="AutoShape 29"/>
          <p:cNvCxnSpPr>
            <a:cxnSpLocks noChangeShapeType="1"/>
          </p:cNvCxnSpPr>
          <p:nvPr/>
        </p:nvCxnSpPr>
        <p:spPr bwMode="auto">
          <a:xfrm>
            <a:off x="6477000" y="2590800"/>
            <a:ext cx="1447800" cy="9906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CE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6094" name="Text Box 30"/>
          <p:cNvSpPr txBox="1">
            <a:spLocks noChangeArrowheads="1"/>
          </p:cNvSpPr>
          <p:nvPr/>
        </p:nvSpPr>
        <p:spPr bwMode="auto">
          <a:xfrm>
            <a:off x="6852089" y="4921250"/>
            <a:ext cx="742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600" dirty="0"/>
              <a:t>x2315</a:t>
            </a:r>
          </a:p>
        </p:txBody>
      </p:sp>
      <p:sp>
        <p:nvSpPr>
          <p:cNvPr id="216095" name="Rectangle 31"/>
          <p:cNvSpPr>
            <a:spLocks noChangeArrowheads="1"/>
          </p:cNvSpPr>
          <p:nvPr/>
        </p:nvSpPr>
        <p:spPr bwMode="auto">
          <a:xfrm>
            <a:off x="7543800" y="487680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urier New" charset="0"/>
              </a:rPr>
              <a:t>RTI</a:t>
            </a:r>
          </a:p>
        </p:txBody>
      </p:sp>
      <p:sp>
        <p:nvSpPr>
          <p:cNvPr id="216096" name="Text Box 32"/>
          <p:cNvSpPr txBox="1">
            <a:spLocks noChangeArrowheads="1"/>
          </p:cNvSpPr>
          <p:nvPr/>
        </p:nvSpPr>
        <p:spPr bwMode="auto">
          <a:xfrm>
            <a:off x="4718489" y="3473450"/>
            <a:ext cx="742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600" dirty="0"/>
              <a:t>x2210</a:t>
            </a:r>
          </a:p>
        </p:txBody>
      </p:sp>
      <p:sp>
        <p:nvSpPr>
          <p:cNvPr id="216097" name="Rectangle 33"/>
          <p:cNvSpPr>
            <a:spLocks noChangeArrowheads="1"/>
          </p:cNvSpPr>
          <p:nvPr/>
        </p:nvSpPr>
        <p:spPr bwMode="auto">
          <a:xfrm>
            <a:off x="5410200" y="342900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urier New" charset="0"/>
              </a:rPr>
              <a:t>RTI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Example (5)</a:t>
            </a:r>
          </a:p>
        </p:txBody>
      </p:sp>
      <p:sp>
        <p:nvSpPr>
          <p:cNvPr id="217091" name="Rectangle 1027"/>
          <p:cNvSpPr>
            <a:spLocks noChangeArrowheads="1"/>
          </p:cNvSpPr>
          <p:nvPr/>
        </p:nvSpPr>
        <p:spPr bwMode="auto">
          <a:xfrm>
            <a:off x="762000" y="3657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/>
              <a:t>/ / / / / /</a:t>
            </a:r>
          </a:p>
        </p:txBody>
      </p:sp>
      <p:sp>
        <p:nvSpPr>
          <p:cNvPr id="217092" name="Rectangle 1028"/>
          <p:cNvSpPr>
            <a:spLocks noChangeArrowheads="1"/>
          </p:cNvSpPr>
          <p:nvPr/>
        </p:nvSpPr>
        <p:spPr bwMode="auto">
          <a:xfrm>
            <a:off x="762000" y="2895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dirty="0" smtClean="0"/>
              <a:t>x3006</a:t>
            </a:r>
            <a:endParaRPr lang="en-US" dirty="0"/>
          </a:p>
        </p:txBody>
      </p:sp>
      <p:sp>
        <p:nvSpPr>
          <p:cNvPr id="217093" name="Rectangle 1029"/>
          <p:cNvSpPr>
            <a:spLocks noChangeArrowheads="1"/>
          </p:cNvSpPr>
          <p:nvPr/>
        </p:nvSpPr>
        <p:spPr bwMode="auto">
          <a:xfrm>
            <a:off x="762000" y="3276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/>
              <a:t>PSR for A</a:t>
            </a:r>
          </a:p>
        </p:txBody>
      </p:sp>
      <p:sp>
        <p:nvSpPr>
          <p:cNvPr id="217094" name="Rectangle 1030"/>
          <p:cNvSpPr>
            <a:spLocks noChangeArrowheads="1"/>
          </p:cNvSpPr>
          <p:nvPr/>
        </p:nvSpPr>
        <p:spPr bwMode="auto">
          <a:xfrm>
            <a:off x="762000" y="2133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dirty="0" smtClean="0"/>
              <a:t>x2202</a:t>
            </a:r>
            <a:endParaRPr lang="en-US" dirty="0"/>
          </a:p>
        </p:txBody>
      </p:sp>
      <p:sp>
        <p:nvSpPr>
          <p:cNvPr id="217095" name="Rectangle 1031"/>
          <p:cNvSpPr>
            <a:spLocks noChangeArrowheads="1"/>
          </p:cNvSpPr>
          <p:nvPr/>
        </p:nvSpPr>
        <p:spPr bwMode="auto">
          <a:xfrm>
            <a:off x="762000" y="2514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/>
              <a:t>PSR for B</a:t>
            </a:r>
          </a:p>
        </p:txBody>
      </p:sp>
      <p:sp>
        <p:nvSpPr>
          <p:cNvPr id="217096" name="Rectangle 1032"/>
          <p:cNvSpPr>
            <a:spLocks noChangeArrowheads="1"/>
          </p:cNvSpPr>
          <p:nvPr/>
        </p:nvSpPr>
        <p:spPr bwMode="auto">
          <a:xfrm>
            <a:off x="762000" y="4419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>
                <a:solidFill>
                  <a:srgbClr val="CE0000"/>
                </a:solidFill>
              </a:rPr>
              <a:t>x2203</a:t>
            </a:r>
            <a:endParaRPr lang="en-US" b="1" dirty="0">
              <a:solidFill>
                <a:srgbClr val="CE0000"/>
              </a:solidFill>
            </a:endParaRPr>
          </a:p>
        </p:txBody>
      </p:sp>
      <p:sp>
        <p:nvSpPr>
          <p:cNvPr id="217097" name="Text Box 1033"/>
          <p:cNvSpPr txBox="1">
            <a:spLocks noChangeArrowheads="1"/>
          </p:cNvSpPr>
          <p:nvPr/>
        </p:nvSpPr>
        <p:spPr bwMode="auto">
          <a:xfrm>
            <a:off x="239713" y="4430713"/>
            <a:ext cx="538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/>
              <a:t>PC</a:t>
            </a:r>
          </a:p>
        </p:txBody>
      </p:sp>
      <p:sp>
        <p:nvSpPr>
          <p:cNvPr id="217098" name="Text Box 1034"/>
          <p:cNvSpPr txBox="1">
            <a:spLocks noChangeArrowheads="1"/>
          </p:cNvSpPr>
          <p:nvPr/>
        </p:nvSpPr>
        <p:spPr bwMode="auto">
          <a:xfrm>
            <a:off x="28575" y="2895600"/>
            <a:ext cx="509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/>
              <a:t>R6</a:t>
            </a:r>
          </a:p>
        </p:txBody>
      </p:sp>
      <p:sp>
        <p:nvSpPr>
          <p:cNvPr id="217099" name="Line 1035"/>
          <p:cNvSpPr>
            <a:spLocks noChangeShapeType="1"/>
          </p:cNvSpPr>
          <p:nvPr/>
        </p:nvSpPr>
        <p:spPr bwMode="auto">
          <a:xfrm>
            <a:off x="482600" y="3098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7100" name="Rectangle 1036"/>
          <p:cNvSpPr>
            <a:spLocks noChangeArrowheads="1"/>
          </p:cNvSpPr>
          <p:nvPr/>
        </p:nvSpPr>
        <p:spPr bwMode="auto">
          <a:xfrm>
            <a:off x="2971800" y="1676400"/>
            <a:ext cx="1447800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17101" name="Text Box 1037"/>
          <p:cNvSpPr txBox="1">
            <a:spLocks noChangeArrowheads="1"/>
          </p:cNvSpPr>
          <p:nvPr/>
        </p:nvSpPr>
        <p:spPr bwMode="auto">
          <a:xfrm>
            <a:off x="2879725" y="1355725"/>
            <a:ext cx="1155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/>
              <a:t>Program A</a:t>
            </a:r>
          </a:p>
        </p:txBody>
      </p:sp>
      <p:sp>
        <p:nvSpPr>
          <p:cNvPr id="217102" name="Rectangle 1038"/>
          <p:cNvSpPr>
            <a:spLocks noChangeArrowheads="1"/>
          </p:cNvSpPr>
          <p:nvPr/>
        </p:nvSpPr>
        <p:spPr bwMode="auto">
          <a:xfrm>
            <a:off x="2971800" y="266700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urier New" charset="0"/>
              </a:rPr>
              <a:t>ADD</a:t>
            </a:r>
          </a:p>
        </p:txBody>
      </p:sp>
      <p:sp>
        <p:nvSpPr>
          <p:cNvPr id="217103" name="Text Box 1039"/>
          <p:cNvSpPr txBox="1">
            <a:spLocks noChangeArrowheads="1"/>
          </p:cNvSpPr>
          <p:nvPr/>
        </p:nvSpPr>
        <p:spPr bwMode="auto">
          <a:xfrm>
            <a:off x="2289175" y="2701925"/>
            <a:ext cx="736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600"/>
              <a:t>x3006</a:t>
            </a:r>
          </a:p>
        </p:txBody>
      </p:sp>
      <p:sp>
        <p:nvSpPr>
          <p:cNvPr id="217104" name="Rectangle 1040"/>
          <p:cNvSpPr>
            <a:spLocks noChangeArrowheads="1"/>
          </p:cNvSpPr>
          <p:nvPr/>
        </p:nvSpPr>
        <p:spPr bwMode="auto">
          <a:xfrm>
            <a:off x="5410200" y="1981200"/>
            <a:ext cx="14478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17105" name="Text Box 1041"/>
          <p:cNvSpPr txBox="1">
            <a:spLocks noChangeArrowheads="1"/>
          </p:cNvSpPr>
          <p:nvPr/>
        </p:nvSpPr>
        <p:spPr bwMode="auto">
          <a:xfrm>
            <a:off x="4705789" y="1981200"/>
            <a:ext cx="742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600" dirty="0"/>
              <a:t>x2200</a:t>
            </a:r>
          </a:p>
        </p:txBody>
      </p:sp>
      <p:sp>
        <p:nvSpPr>
          <p:cNvPr id="217106" name="Text Box 1042"/>
          <p:cNvSpPr txBox="1">
            <a:spLocks noChangeArrowheads="1"/>
          </p:cNvSpPr>
          <p:nvPr/>
        </p:nvSpPr>
        <p:spPr bwMode="auto">
          <a:xfrm>
            <a:off x="5334000" y="1438275"/>
            <a:ext cx="9953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/>
              <a:t>ISR for</a:t>
            </a:r>
            <a:br>
              <a:rPr lang="en-US" sz="1600"/>
            </a:br>
            <a:r>
              <a:rPr lang="en-US" sz="1600"/>
              <a:t>Device B</a:t>
            </a:r>
          </a:p>
        </p:txBody>
      </p:sp>
      <p:cxnSp>
        <p:nvCxnSpPr>
          <p:cNvPr id="217107" name="AutoShape 1043"/>
          <p:cNvCxnSpPr>
            <a:cxnSpLocks noChangeShapeType="1"/>
          </p:cNvCxnSpPr>
          <p:nvPr/>
        </p:nvCxnSpPr>
        <p:spPr bwMode="auto">
          <a:xfrm flipV="1">
            <a:off x="4114800" y="2133600"/>
            <a:ext cx="1524000" cy="6858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7108" name="Rectangle 1044"/>
          <p:cNvSpPr>
            <a:spLocks noChangeArrowheads="1"/>
          </p:cNvSpPr>
          <p:nvPr/>
        </p:nvSpPr>
        <p:spPr bwMode="auto">
          <a:xfrm>
            <a:off x="5410200" y="243840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urier New" charset="0"/>
              </a:rPr>
              <a:t>AND</a:t>
            </a:r>
          </a:p>
        </p:txBody>
      </p:sp>
      <p:sp>
        <p:nvSpPr>
          <p:cNvPr id="217109" name="Text Box 1045"/>
          <p:cNvSpPr txBox="1">
            <a:spLocks noChangeArrowheads="1"/>
          </p:cNvSpPr>
          <p:nvPr/>
        </p:nvSpPr>
        <p:spPr bwMode="auto">
          <a:xfrm>
            <a:off x="4705789" y="2438400"/>
            <a:ext cx="742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600" dirty="0"/>
              <a:t>x2202</a:t>
            </a:r>
          </a:p>
        </p:txBody>
      </p:sp>
      <p:sp>
        <p:nvSpPr>
          <p:cNvPr id="217110" name="Rectangle 1046"/>
          <p:cNvSpPr>
            <a:spLocks noChangeArrowheads="1"/>
          </p:cNvSpPr>
          <p:nvPr/>
        </p:nvSpPr>
        <p:spPr bwMode="auto">
          <a:xfrm>
            <a:off x="7543800" y="3429000"/>
            <a:ext cx="14478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17111" name="Text Box 1047"/>
          <p:cNvSpPr txBox="1">
            <a:spLocks noChangeArrowheads="1"/>
          </p:cNvSpPr>
          <p:nvPr/>
        </p:nvSpPr>
        <p:spPr bwMode="auto">
          <a:xfrm>
            <a:off x="7467600" y="2819400"/>
            <a:ext cx="10064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/>
              <a:t>ISR for</a:t>
            </a:r>
            <a:br>
              <a:rPr lang="en-US" sz="1600"/>
            </a:br>
            <a:r>
              <a:rPr lang="en-US" sz="1600"/>
              <a:t>Device C</a:t>
            </a:r>
          </a:p>
        </p:txBody>
      </p:sp>
      <p:sp>
        <p:nvSpPr>
          <p:cNvPr id="217112" name="Text Box 1048"/>
          <p:cNvSpPr txBox="1">
            <a:spLocks noChangeArrowheads="1"/>
          </p:cNvSpPr>
          <p:nvPr/>
        </p:nvSpPr>
        <p:spPr bwMode="auto">
          <a:xfrm>
            <a:off x="593725" y="5878513"/>
            <a:ext cx="54768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E0000"/>
                </a:solidFill>
              </a:rPr>
              <a:t>Execute RTI at x2315; pop PC and PSR from stack.</a:t>
            </a:r>
          </a:p>
        </p:txBody>
      </p:sp>
      <p:sp>
        <p:nvSpPr>
          <p:cNvPr id="217113" name="Text Box 1049"/>
          <p:cNvSpPr txBox="1">
            <a:spLocks noChangeArrowheads="1"/>
          </p:cNvSpPr>
          <p:nvPr/>
        </p:nvSpPr>
        <p:spPr bwMode="auto">
          <a:xfrm>
            <a:off x="6852089" y="3429000"/>
            <a:ext cx="742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600" dirty="0"/>
              <a:t>x2300</a:t>
            </a:r>
          </a:p>
        </p:txBody>
      </p:sp>
      <p:cxnSp>
        <p:nvCxnSpPr>
          <p:cNvPr id="217114" name="AutoShape 1050"/>
          <p:cNvCxnSpPr>
            <a:cxnSpLocks noChangeShapeType="1"/>
          </p:cNvCxnSpPr>
          <p:nvPr/>
        </p:nvCxnSpPr>
        <p:spPr bwMode="auto">
          <a:xfrm>
            <a:off x="6477000" y="2590800"/>
            <a:ext cx="1447800" cy="9906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7115" name="Text Box 1051"/>
          <p:cNvSpPr txBox="1">
            <a:spLocks noChangeArrowheads="1"/>
          </p:cNvSpPr>
          <p:nvPr/>
        </p:nvSpPr>
        <p:spPr bwMode="auto">
          <a:xfrm>
            <a:off x="6852089" y="4921250"/>
            <a:ext cx="742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600" dirty="0"/>
              <a:t>x2315</a:t>
            </a:r>
          </a:p>
        </p:txBody>
      </p:sp>
      <p:sp>
        <p:nvSpPr>
          <p:cNvPr id="217116" name="Rectangle 1052"/>
          <p:cNvSpPr>
            <a:spLocks noChangeArrowheads="1"/>
          </p:cNvSpPr>
          <p:nvPr/>
        </p:nvSpPr>
        <p:spPr bwMode="auto">
          <a:xfrm>
            <a:off x="7543800" y="487680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urier New" charset="0"/>
              </a:rPr>
              <a:t>RTI</a:t>
            </a:r>
          </a:p>
        </p:txBody>
      </p:sp>
      <p:sp>
        <p:nvSpPr>
          <p:cNvPr id="217117" name="Text Box 1053"/>
          <p:cNvSpPr txBox="1">
            <a:spLocks noChangeArrowheads="1"/>
          </p:cNvSpPr>
          <p:nvPr/>
        </p:nvSpPr>
        <p:spPr bwMode="auto">
          <a:xfrm>
            <a:off x="4718489" y="3473450"/>
            <a:ext cx="742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600" dirty="0"/>
              <a:t>x2210</a:t>
            </a:r>
          </a:p>
        </p:txBody>
      </p:sp>
      <p:sp>
        <p:nvSpPr>
          <p:cNvPr id="217118" name="Rectangle 1054"/>
          <p:cNvSpPr>
            <a:spLocks noChangeArrowheads="1"/>
          </p:cNvSpPr>
          <p:nvPr/>
        </p:nvSpPr>
        <p:spPr bwMode="auto">
          <a:xfrm>
            <a:off x="5410200" y="342900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urier New" charset="0"/>
              </a:rPr>
              <a:t>RTI</a:t>
            </a:r>
          </a:p>
        </p:txBody>
      </p:sp>
      <p:cxnSp>
        <p:nvCxnSpPr>
          <p:cNvPr id="217121" name="AutoShape 1057"/>
          <p:cNvCxnSpPr>
            <a:cxnSpLocks noChangeShapeType="1"/>
          </p:cNvCxnSpPr>
          <p:nvPr/>
        </p:nvCxnSpPr>
        <p:spPr bwMode="auto">
          <a:xfrm rot="10800000">
            <a:off x="6477000" y="2895600"/>
            <a:ext cx="1066800" cy="21336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CE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Example (6)</a:t>
            </a:r>
          </a:p>
        </p:txBody>
      </p:sp>
      <p:sp>
        <p:nvSpPr>
          <p:cNvPr id="218115" name="Rectangle 1027"/>
          <p:cNvSpPr>
            <a:spLocks noChangeArrowheads="1"/>
          </p:cNvSpPr>
          <p:nvPr/>
        </p:nvSpPr>
        <p:spPr bwMode="auto">
          <a:xfrm>
            <a:off x="762000" y="3657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/>
              <a:t>/ / / / / /</a:t>
            </a:r>
          </a:p>
        </p:txBody>
      </p:sp>
      <p:sp>
        <p:nvSpPr>
          <p:cNvPr id="218116" name="Rectangle 1028"/>
          <p:cNvSpPr>
            <a:spLocks noChangeArrowheads="1"/>
          </p:cNvSpPr>
          <p:nvPr/>
        </p:nvSpPr>
        <p:spPr bwMode="auto">
          <a:xfrm>
            <a:off x="762000" y="2895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dirty="0" smtClean="0"/>
              <a:t>x3006</a:t>
            </a:r>
            <a:endParaRPr lang="en-US" dirty="0"/>
          </a:p>
        </p:txBody>
      </p:sp>
      <p:sp>
        <p:nvSpPr>
          <p:cNvPr id="218117" name="Rectangle 1029"/>
          <p:cNvSpPr>
            <a:spLocks noChangeArrowheads="1"/>
          </p:cNvSpPr>
          <p:nvPr/>
        </p:nvSpPr>
        <p:spPr bwMode="auto">
          <a:xfrm>
            <a:off x="762000" y="3276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/>
              <a:t>PSR for A</a:t>
            </a:r>
          </a:p>
        </p:txBody>
      </p:sp>
      <p:sp>
        <p:nvSpPr>
          <p:cNvPr id="218118" name="Rectangle 1030"/>
          <p:cNvSpPr>
            <a:spLocks noChangeArrowheads="1"/>
          </p:cNvSpPr>
          <p:nvPr/>
        </p:nvSpPr>
        <p:spPr bwMode="auto">
          <a:xfrm>
            <a:off x="762000" y="2133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dirty="0" smtClean="0"/>
              <a:t>x2202</a:t>
            </a:r>
            <a:endParaRPr lang="en-US" dirty="0"/>
          </a:p>
        </p:txBody>
      </p:sp>
      <p:sp>
        <p:nvSpPr>
          <p:cNvPr id="218119" name="Rectangle 1031"/>
          <p:cNvSpPr>
            <a:spLocks noChangeArrowheads="1"/>
          </p:cNvSpPr>
          <p:nvPr/>
        </p:nvSpPr>
        <p:spPr bwMode="auto">
          <a:xfrm>
            <a:off x="762000" y="2514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/>
              <a:t>PSR for B</a:t>
            </a:r>
          </a:p>
        </p:txBody>
      </p:sp>
      <p:sp>
        <p:nvSpPr>
          <p:cNvPr id="218120" name="Rectangle 1032"/>
          <p:cNvSpPr>
            <a:spLocks noChangeArrowheads="1"/>
          </p:cNvSpPr>
          <p:nvPr/>
        </p:nvSpPr>
        <p:spPr bwMode="auto">
          <a:xfrm>
            <a:off x="762000" y="4419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solidFill>
                  <a:srgbClr val="CE0000"/>
                </a:solidFill>
              </a:rPr>
              <a:t>x3007</a:t>
            </a:r>
          </a:p>
        </p:txBody>
      </p:sp>
      <p:sp>
        <p:nvSpPr>
          <p:cNvPr id="218121" name="Text Box 1033"/>
          <p:cNvSpPr txBox="1">
            <a:spLocks noChangeArrowheads="1"/>
          </p:cNvSpPr>
          <p:nvPr/>
        </p:nvSpPr>
        <p:spPr bwMode="auto">
          <a:xfrm>
            <a:off x="239713" y="4430713"/>
            <a:ext cx="538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/>
              <a:t>PC</a:t>
            </a:r>
          </a:p>
        </p:txBody>
      </p:sp>
      <p:sp>
        <p:nvSpPr>
          <p:cNvPr id="218124" name="Rectangle 1036"/>
          <p:cNvSpPr>
            <a:spLocks noChangeArrowheads="1"/>
          </p:cNvSpPr>
          <p:nvPr/>
        </p:nvSpPr>
        <p:spPr bwMode="auto">
          <a:xfrm>
            <a:off x="2971800" y="1676400"/>
            <a:ext cx="1447800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18125" name="Text Box 1037"/>
          <p:cNvSpPr txBox="1">
            <a:spLocks noChangeArrowheads="1"/>
          </p:cNvSpPr>
          <p:nvPr/>
        </p:nvSpPr>
        <p:spPr bwMode="auto">
          <a:xfrm>
            <a:off x="2879725" y="1355725"/>
            <a:ext cx="1155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/>
              <a:t>Program A</a:t>
            </a:r>
          </a:p>
        </p:txBody>
      </p:sp>
      <p:sp>
        <p:nvSpPr>
          <p:cNvPr id="218126" name="Rectangle 1038"/>
          <p:cNvSpPr>
            <a:spLocks noChangeArrowheads="1"/>
          </p:cNvSpPr>
          <p:nvPr/>
        </p:nvSpPr>
        <p:spPr bwMode="auto">
          <a:xfrm>
            <a:off x="2971800" y="266700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urier New" charset="0"/>
              </a:rPr>
              <a:t>ADD</a:t>
            </a:r>
          </a:p>
        </p:txBody>
      </p:sp>
      <p:sp>
        <p:nvSpPr>
          <p:cNvPr id="218127" name="Text Box 1039"/>
          <p:cNvSpPr txBox="1">
            <a:spLocks noChangeArrowheads="1"/>
          </p:cNvSpPr>
          <p:nvPr/>
        </p:nvSpPr>
        <p:spPr bwMode="auto">
          <a:xfrm>
            <a:off x="2289175" y="2701925"/>
            <a:ext cx="736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600"/>
              <a:t>x3006</a:t>
            </a:r>
          </a:p>
        </p:txBody>
      </p:sp>
      <p:sp>
        <p:nvSpPr>
          <p:cNvPr id="218128" name="Rectangle 1040"/>
          <p:cNvSpPr>
            <a:spLocks noChangeArrowheads="1"/>
          </p:cNvSpPr>
          <p:nvPr/>
        </p:nvSpPr>
        <p:spPr bwMode="auto">
          <a:xfrm>
            <a:off x="5410200" y="1981200"/>
            <a:ext cx="14478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18129" name="Text Box 1041"/>
          <p:cNvSpPr txBox="1">
            <a:spLocks noChangeArrowheads="1"/>
          </p:cNvSpPr>
          <p:nvPr/>
        </p:nvSpPr>
        <p:spPr bwMode="auto">
          <a:xfrm>
            <a:off x="4705789" y="1981200"/>
            <a:ext cx="742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600" dirty="0"/>
              <a:t>x2200</a:t>
            </a:r>
          </a:p>
        </p:txBody>
      </p:sp>
      <p:sp>
        <p:nvSpPr>
          <p:cNvPr id="218130" name="Text Box 1042"/>
          <p:cNvSpPr txBox="1">
            <a:spLocks noChangeArrowheads="1"/>
          </p:cNvSpPr>
          <p:nvPr/>
        </p:nvSpPr>
        <p:spPr bwMode="auto">
          <a:xfrm>
            <a:off x="5334000" y="1438275"/>
            <a:ext cx="9953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/>
              <a:t>ISR for</a:t>
            </a:r>
            <a:br>
              <a:rPr lang="en-US" sz="1600"/>
            </a:br>
            <a:r>
              <a:rPr lang="en-US" sz="1600"/>
              <a:t>Device B</a:t>
            </a:r>
          </a:p>
        </p:txBody>
      </p:sp>
      <p:cxnSp>
        <p:nvCxnSpPr>
          <p:cNvPr id="218131" name="AutoShape 1043"/>
          <p:cNvCxnSpPr>
            <a:cxnSpLocks noChangeShapeType="1"/>
          </p:cNvCxnSpPr>
          <p:nvPr/>
        </p:nvCxnSpPr>
        <p:spPr bwMode="auto">
          <a:xfrm flipV="1">
            <a:off x="4114800" y="2133600"/>
            <a:ext cx="1524000" cy="6858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8132" name="Rectangle 1044"/>
          <p:cNvSpPr>
            <a:spLocks noChangeArrowheads="1"/>
          </p:cNvSpPr>
          <p:nvPr/>
        </p:nvSpPr>
        <p:spPr bwMode="auto">
          <a:xfrm>
            <a:off x="5410200" y="243840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urier New" charset="0"/>
              </a:rPr>
              <a:t>AND</a:t>
            </a:r>
          </a:p>
        </p:txBody>
      </p:sp>
      <p:sp>
        <p:nvSpPr>
          <p:cNvPr id="218133" name="Text Box 1045"/>
          <p:cNvSpPr txBox="1">
            <a:spLocks noChangeArrowheads="1"/>
          </p:cNvSpPr>
          <p:nvPr/>
        </p:nvSpPr>
        <p:spPr bwMode="auto">
          <a:xfrm>
            <a:off x="4705789" y="2438400"/>
            <a:ext cx="742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600" dirty="0"/>
              <a:t>x2202</a:t>
            </a:r>
          </a:p>
        </p:txBody>
      </p:sp>
      <p:sp>
        <p:nvSpPr>
          <p:cNvPr id="218134" name="Rectangle 1046"/>
          <p:cNvSpPr>
            <a:spLocks noChangeArrowheads="1"/>
          </p:cNvSpPr>
          <p:nvPr/>
        </p:nvSpPr>
        <p:spPr bwMode="auto">
          <a:xfrm>
            <a:off x="7543800" y="3429000"/>
            <a:ext cx="14478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18135" name="Text Box 1047"/>
          <p:cNvSpPr txBox="1">
            <a:spLocks noChangeArrowheads="1"/>
          </p:cNvSpPr>
          <p:nvPr/>
        </p:nvSpPr>
        <p:spPr bwMode="auto">
          <a:xfrm>
            <a:off x="7467600" y="2819400"/>
            <a:ext cx="10064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/>
              <a:t>ISR for</a:t>
            </a:r>
            <a:br>
              <a:rPr lang="en-US" sz="1600"/>
            </a:br>
            <a:r>
              <a:rPr lang="en-US" sz="1600"/>
              <a:t>Device C</a:t>
            </a:r>
          </a:p>
        </p:txBody>
      </p:sp>
      <p:sp>
        <p:nvSpPr>
          <p:cNvPr id="218136" name="Text Box 1048"/>
          <p:cNvSpPr txBox="1">
            <a:spLocks noChangeArrowheads="1"/>
          </p:cNvSpPr>
          <p:nvPr/>
        </p:nvSpPr>
        <p:spPr bwMode="auto">
          <a:xfrm>
            <a:off x="593725" y="5878513"/>
            <a:ext cx="607102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E0000"/>
                </a:solidFill>
              </a:rPr>
              <a:t>Execute RTI at x2210; pop PSR and PC from stack.</a:t>
            </a:r>
            <a:br>
              <a:rPr lang="en-US" dirty="0">
                <a:solidFill>
                  <a:srgbClr val="CE0000"/>
                </a:solidFill>
              </a:rPr>
            </a:br>
            <a:r>
              <a:rPr lang="en-US" dirty="0">
                <a:solidFill>
                  <a:srgbClr val="CE0000"/>
                </a:solidFill>
              </a:rPr>
              <a:t>Restore R6.  Continue Program A as if nothing happened.</a:t>
            </a:r>
          </a:p>
        </p:txBody>
      </p:sp>
      <p:sp>
        <p:nvSpPr>
          <p:cNvPr id="218137" name="Text Box 1049"/>
          <p:cNvSpPr txBox="1">
            <a:spLocks noChangeArrowheads="1"/>
          </p:cNvSpPr>
          <p:nvPr/>
        </p:nvSpPr>
        <p:spPr bwMode="auto">
          <a:xfrm>
            <a:off x="6852089" y="3429000"/>
            <a:ext cx="742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600" dirty="0"/>
              <a:t>x2300</a:t>
            </a:r>
          </a:p>
        </p:txBody>
      </p:sp>
      <p:cxnSp>
        <p:nvCxnSpPr>
          <p:cNvPr id="218138" name="AutoShape 1050"/>
          <p:cNvCxnSpPr>
            <a:cxnSpLocks noChangeShapeType="1"/>
          </p:cNvCxnSpPr>
          <p:nvPr/>
        </p:nvCxnSpPr>
        <p:spPr bwMode="auto">
          <a:xfrm>
            <a:off x="6477000" y="2590800"/>
            <a:ext cx="1447800" cy="9906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8139" name="Text Box 1051"/>
          <p:cNvSpPr txBox="1">
            <a:spLocks noChangeArrowheads="1"/>
          </p:cNvSpPr>
          <p:nvPr/>
        </p:nvSpPr>
        <p:spPr bwMode="auto">
          <a:xfrm>
            <a:off x="6852089" y="4921250"/>
            <a:ext cx="742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600" dirty="0"/>
              <a:t>x2315</a:t>
            </a:r>
          </a:p>
        </p:txBody>
      </p:sp>
      <p:sp>
        <p:nvSpPr>
          <p:cNvPr id="218140" name="Rectangle 1052"/>
          <p:cNvSpPr>
            <a:spLocks noChangeArrowheads="1"/>
          </p:cNvSpPr>
          <p:nvPr/>
        </p:nvSpPr>
        <p:spPr bwMode="auto">
          <a:xfrm>
            <a:off x="7543800" y="487680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urier New" charset="0"/>
              </a:rPr>
              <a:t>RTI</a:t>
            </a:r>
          </a:p>
        </p:txBody>
      </p:sp>
      <p:sp>
        <p:nvSpPr>
          <p:cNvPr id="218141" name="Text Box 1053"/>
          <p:cNvSpPr txBox="1">
            <a:spLocks noChangeArrowheads="1"/>
          </p:cNvSpPr>
          <p:nvPr/>
        </p:nvSpPr>
        <p:spPr bwMode="auto">
          <a:xfrm>
            <a:off x="4718489" y="3473450"/>
            <a:ext cx="742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600" dirty="0"/>
              <a:t>x2210</a:t>
            </a:r>
          </a:p>
        </p:txBody>
      </p:sp>
      <p:sp>
        <p:nvSpPr>
          <p:cNvPr id="218142" name="Rectangle 1054"/>
          <p:cNvSpPr>
            <a:spLocks noChangeArrowheads="1"/>
          </p:cNvSpPr>
          <p:nvPr/>
        </p:nvSpPr>
        <p:spPr bwMode="auto">
          <a:xfrm>
            <a:off x="5410200" y="342900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urier New" charset="0"/>
              </a:rPr>
              <a:t>RTI</a:t>
            </a:r>
          </a:p>
        </p:txBody>
      </p:sp>
      <p:cxnSp>
        <p:nvCxnSpPr>
          <p:cNvPr id="218143" name="AutoShape 1055"/>
          <p:cNvCxnSpPr>
            <a:cxnSpLocks noChangeShapeType="1"/>
          </p:cNvCxnSpPr>
          <p:nvPr/>
        </p:nvCxnSpPr>
        <p:spPr bwMode="auto">
          <a:xfrm rot="10800000">
            <a:off x="6477000" y="2895600"/>
            <a:ext cx="1066800" cy="21336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8146" name="AutoShape 1058"/>
          <p:cNvCxnSpPr>
            <a:cxnSpLocks noChangeShapeType="1"/>
          </p:cNvCxnSpPr>
          <p:nvPr/>
        </p:nvCxnSpPr>
        <p:spPr bwMode="auto">
          <a:xfrm rot="10800000">
            <a:off x="4114800" y="3124200"/>
            <a:ext cx="1295400" cy="4572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CE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8147" name="Line 1059"/>
          <p:cNvSpPr>
            <a:spLocks noChangeShapeType="1"/>
          </p:cNvSpPr>
          <p:nvPr/>
        </p:nvSpPr>
        <p:spPr bwMode="auto">
          <a:xfrm>
            <a:off x="457200" y="3810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8148" name="Text Box 1060"/>
          <p:cNvSpPr txBox="1">
            <a:spLocks noChangeArrowheads="1"/>
          </p:cNvSpPr>
          <p:nvPr/>
        </p:nvSpPr>
        <p:spPr bwMode="auto">
          <a:xfrm>
            <a:off x="152400" y="1600200"/>
            <a:ext cx="1484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/>
              <a:t>Saved.SSP</a:t>
            </a:r>
          </a:p>
        </p:txBody>
      </p:sp>
      <p:sp>
        <p:nvSpPr>
          <p:cNvPr id="218149" name="Line 1061"/>
          <p:cNvSpPr>
            <a:spLocks noChangeShapeType="1"/>
          </p:cNvSpPr>
          <p:nvPr/>
        </p:nvSpPr>
        <p:spPr bwMode="auto">
          <a:xfrm flipV="1">
            <a:off x="457200" y="1981200"/>
            <a:ext cx="0" cy="1828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Priority</a:t>
            </a:r>
          </a:p>
        </p:txBody>
      </p:sp>
      <p:grpSp>
        <p:nvGrpSpPr>
          <p:cNvPr id="86018" name="Group 3"/>
          <p:cNvGrpSpPr>
            <a:grpSpLocks/>
          </p:cNvGrpSpPr>
          <p:nvPr/>
        </p:nvGrpSpPr>
        <p:grpSpPr bwMode="auto">
          <a:xfrm>
            <a:off x="784225" y="1417638"/>
            <a:ext cx="1928813" cy="735012"/>
            <a:chOff x="1674" y="2093"/>
            <a:chExt cx="1215" cy="463"/>
          </a:xfrm>
        </p:grpSpPr>
        <p:grpSp>
          <p:nvGrpSpPr>
            <p:cNvPr id="86065" name="Group 4"/>
            <p:cNvGrpSpPr>
              <a:grpSpLocks/>
            </p:cNvGrpSpPr>
            <p:nvPr/>
          </p:nvGrpSpPr>
          <p:grpSpPr bwMode="auto">
            <a:xfrm>
              <a:off x="1709" y="2093"/>
              <a:ext cx="1180" cy="130"/>
              <a:chOff x="1325" y="1328"/>
              <a:chExt cx="2592" cy="240"/>
            </a:xfrm>
          </p:grpSpPr>
          <p:grpSp>
            <p:nvGrpSpPr>
              <p:cNvPr id="86071" name="Group 5"/>
              <p:cNvGrpSpPr>
                <a:grpSpLocks/>
              </p:cNvGrpSpPr>
              <p:nvPr/>
            </p:nvGrpSpPr>
            <p:grpSpPr bwMode="auto">
              <a:xfrm>
                <a:off x="1325" y="1328"/>
                <a:ext cx="2592" cy="240"/>
                <a:chOff x="2448" y="2112"/>
                <a:chExt cx="2592" cy="240"/>
              </a:xfrm>
            </p:grpSpPr>
            <p:sp>
              <p:nvSpPr>
                <p:cNvPr id="86073" name="Rectangle 6"/>
                <p:cNvSpPr>
                  <a:spLocks noChangeArrowheads="1"/>
                </p:cNvSpPr>
                <p:nvPr/>
              </p:nvSpPr>
              <p:spPr bwMode="auto">
                <a:xfrm>
                  <a:off x="2592" y="2112"/>
                  <a:ext cx="2448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86074" name="Rectangle 7"/>
                <p:cNvSpPr>
                  <a:spLocks noChangeArrowheads="1"/>
                </p:cNvSpPr>
                <p:nvPr/>
              </p:nvSpPr>
              <p:spPr bwMode="auto">
                <a:xfrm>
                  <a:off x="2448" y="2112"/>
                  <a:ext cx="144" cy="24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</p:grpSp>
          <p:sp>
            <p:nvSpPr>
              <p:cNvPr id="86072" name="Rectangle 8"/>
              <p:cNvSpPr>
                <a:spLocks noChangeArrowheads="1"/>
              </p:cNvSpPr>
              <p:nvPr/>
            </p:nvSpPr>
            <p:spPr bwMode="auto">
              <a:xfrm>
                <a:off x="1469" y="1328"/>
                <a:ext cx="144" cy="24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grpSp>
          <p:nvGrpSpPr>
            <p:cNvPr id="86066" name="Group 9"/>
            <p:cNvGrpSpPr>
              <a:grpSpLocks/>
            </p:cNvGrpSpPr>
            <p:nvPr/>
          </p:nvGrpSpPr>
          <p:grpSpPr bwMode="auto">
            <a:xfrm rot="5400000">
              <a:off x="1608" y="2289"/>
              <a:ext cx="333" cy="202"/>
              <a:chOff x="4755" y="1791"/>
              <a:chExt cx="779" cy="478"/>
            </a:xfrm>
          </p:grpSpPr>
          <p:sp>
            <p:nvSpPr>
              <p:cNvPr id="86067" name="AutoShape 10"/>
              <p:cNvSpPr>
                <a:spLocks noChangeArrowheads="1"/>
              </p:cNvSpPr>
              <p:nvPr/>
            </p:nvSpPr>
            <p:spPr bwMode="auto">
              <a:xfrm>
                <a:off x="4906" y="1791"/>
                <a:ext cx="479" cy="478"/>
              </a:xfrm>
              <a:prstGeom prst="flowChartDelay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86068" name="Line 11"/>
              <p:cNvSpPr>
                <a:spLocks noChangeShapeType="1"/>
              </p:cNvSpPr>
              <p:nvPr/>
            </p:nvSpPr>
            <p:spPr bwMode="auto">
              <a:xfrm flipH="1">
                <a:off x="4755" y="1932"/>
                <a:ext cx="14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69" name="Line 12"/>
              <p:cNvSpPr>
                <a:spLocks noChangeShapeType="1"/>
              </p:cNvSpPr>
              <p:nvPr/>
            </p:nvSpPr>
            <p:spPr bwMode="auto">
              <a:xfrm flipH="1">
                <a:off x="4755" y="2136"/>
                <a:ext cx="14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70" name="Line 13"/>
              <p:cNvSpPr>
                <a:spLocks noChangeShapeType="1"/>
              </p:cNvSpPr>
              <p:nvPr/>
            </p:nvSpPr>
            <p:spPr bwMode="auto">
              <a:xfrm flipH="1">
                <a:off x="5385" y="2028"/>
                <a:ext cx="14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6019" name="Group 14"/>
          <p:cNvGrpSpPr>
            <a:grpSpLocks/>
          </p:cNvGrpSpPr>
          <p:nvPr/>
        </p:nvGrpSpPr>
        <p:grpSpPr bwMode="auto">
          <a:xfrm>
            <a:off x="3222625" y="1417638"/>
            <a:ext cx="1928813" cy="735012"/>
            <a:chOff x="1674" y="2093"/>
            <a:chExt cx="1215" cy="463"/>
          </a:xfrm>
        </p:grpSpPr>
        <p:grpSp>
          <p:nvGrpSpPr>
            <p:cNvPr id="86055" name="Group 15"/>
            <p:cNvGrpSpPr>
              <a:grpSpLocks/>
            </p:cNvGrpSpPr>
            <p:nvPr/>
          </p:nvGrpSpPr>
          <p:grpSpPr bwMode="auto">
            <a:xfrm>
              <a:off x="1709" y="2093"/>
              <a:ext cx="1180" cy="130"/>
              <a:chOff x="1325" y="1328"/>
              <a:chExt cx="2592" cy="240"/>
            </a:xfrm>
          </p:grpSpPr>
          <p:grpSp>
            <p:nvGrpSpPr>
              <p:cNvPr id="86061" name="Group 16"/>
              <p:cNvGrpSpPr>
                <a:grpSpLocks/>
              </p:cNvGrpSpPr>
              <p:nvPr/>
            </p:nvGrpSpPr>
            <p:grpSpPr bwMode="auto">
              <a:xfrm>
                <a:off x="1325" y="1328"/>
                <a:ext cx="2592" cy="240"/>
                <a:chOff x="2448" y="2112"/>
                <a:chExt cx="2592" cy="240"/>
              </a:xfrm>
            </p:grpSpPr>
            <p:sp>
              <p:nvSpPr>
                <p:cNvPr id="86063" name="Rectangle 17"/>
                <p:cNvSpPr>
                  <a:spLocks noChangeArrowheads="1"/>
                </p:cNvSpPr>
                <p:nvPr/>
              </p:nvSpPr>
              <p:spPr bwMode="auto">
                <a:xfrm>
                  <a:off x="2592" y="2112"/>
                  <a:ext cx="2448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86064" name="Rectangle 18"/>
                <p:cNvSpPr>
                  <a:spLocks noChangeArrowheads="1"/>
                </p:cNvSpPr>
                <p:nvPr/>
              </p:nvSpPr>
              <p:spPr bwMode="auto">
                <a:xfrm>
                  <a:off x="2448" y="2112"/>
                  <a:ext cx="144" cy="24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</p:grpSp>
          <p:sp>
            <p:nvSpPr>
              <p:cNvPr id="86062" name="Rectangle 19"/>
              <p:cNvSpPr>
                <a:spLocks noChangeArrowheads="1"/>
              </p:cNvSpPr>
              <p:nvPr/>
            </p:nvSpPr>
            <p:spPr bwMode="auto">
              <a:xfrm>
                <a:off x="1469" y="1328"/>
                <a:ext cx="144" cy="24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grpSp>
          <p:nvGrpSpPr>
            <p:cNvPr id="86056" name="Group 20"/>
            <p:cNvGrpSpPr>
              <a:grpSpLocks/>
            </p:cNvGrpSpPr>
            <p:nvPr/>
          </p:nvGrpSpPr>
          <p:grpSpPr bwMode="auto">
            <a:xfrm rot="5400000">
              <a:off x="1608" y="2289"/>
              <a:ext cx="333" cy="202"/>
              <a:chOff x="4755" y="1791"/>
              <a:chExt cx="779" cy="478"/>
            </a:xfrm>
          </p:grpSpPr>
          <p:sp>
            <p:nvSpPr>
              <p:cNvPr id="86057" name="AutoShape 21"/>
              <p:cNvSpPr>
                <a:spLocks noChangeArrowheads="1"/>
              </p:cNvSpPr>
              <p:nvPr/>
            </p:nvSpPr>
            <p:spPr bwMode="auto">
              <a:xfrm>
                <a:off x="4906" y="1791"/>
                <a:ext cx="479" cy="478"/>
              </a:xfrm>
              <a:prstGeom prst="flowChartDelay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86058" name="Line 22"/>
              <p:cNvSpPr>
                <a:spLocks noChangeShapeType="1"/>
              </p:cNvSpPr>
              <p:nvPr/>
            </p:nvSpPr>
            <p:spPr bwMode="auto">
              <a:xfrm flipH="1">
                <a:off x="4755" y="1932"/>
                <a:ext cx="14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59" name="Line 23"/>
              <p:cNvSpPr>
                <a:spLocks noChangeShapeType="1"/>
              </p:cNvSpPr>
              <p:nvPr/>
            </p:nvSpPr>
            <p:spPr bwMode="auto">
              <a:xfrm flipH="1">
                <a:off x="4755" y="2136"/>
                <a:ext cx="14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60" name="Line 24"/>
              <p:cNvSpPr>
                <a:spLocks noChangeShapeType="1"/>
              </p:cNvSpPr>
              <p:nvPr/>
            </p:nvSpPr>
            <p:spPr bwMode="auto">
              <a:xfrm flipH="1">
                <a:off x="5385" y="2028"/>
                <a:ext cx="14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6020" name="Group 25"/>
          <p:cNvGrpSpPr>
            <a:grpSpLocks/>
          </p:cNvGrpSpPr>
          <p:nvPr/>
        </p:nvGrpSpPr>
        <p:grpSpPr bwMode="auto">
          <a:xfrm>
            <a:off x="6757988" y="1408113"/>
            <a:ext cx="1928812" cy="735012"/>
            <a:chOff x="1674" y="2093"/>
            <a:chExt cx="1215" cy="463"/>
          </a:xfrm>
        </p:grpSpPr>
        <p:grpSp>
          <p:nvGrpSpPr>
            <p:cNvPr id="86045" name="Group 26"/>
            <p:cNvGrpSpPr>
              <a:grpSpLocks/>
            </p:cNvGrpSpPr>
            <p:nvPr/>
          </p:nvGrpSpPr>
          <p:grpSpPr bwMode="auto">
            <a:xfrm>
              <a:off x="1709" y="2093"/>
              <a:ext cx="1180" cy="130"/>
              <a:chOff x="1325" y="1328"/>
              <a:chExt cx="2592" cy="240"/>
            </a:xfrm>
          </p:grpSpPr>
          <p:grpSp>
            <p:nvGrpSpPr>
              <p:cNvPr id="86051" name="Group 27"/>
              <p:cNvGrpSpPr>
                <a:grpSpLocks/>
              </p:cNvGrpSpPr>
              <p:nvPr/>
            </p:nvGrpSpPr>
            <p:grpSpPr bwMode="auto">
              <a:xfrm>
                <a:off x="1325" y="1328"/>
                <a:ext cx="2592" cy="240"/>
                <a:chOff x="2448" y="2112"/>
                <a:chExt cx="2592" cy="240"/>
              </a:xfrm>
            </p:grpSpPr>
            <p:sp>
              <p:nvSpPr>
                <p:cNvPr id="86053" name="Rectangle 28"/>
                <p:cNvSpPr>
                  <a:spLocks noChangeArrowheads="1"/>
                </p:cNvSpPr>
                <p:nvPr/>
              </p:nvSpPr>
              <p:spPr bwMode="auto">
                <a:xfrm>
                  <a:off x="2592" y="2112"/>
                  <a:ext cx="2448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86054" name="Rectangle 29"/>
                <p:cNvSpPr>
                  <a:spLocks noChangeArrowheads="1"/>
                </p:cNvSpPr>
                <p:nvPr/>
              </p:nvSpPr>
              <p:spPr bwMode="auto">
                <a:xfrm>
                  <a:off x="2448" y="2112"/>
                  <a:ext cx="144" cy="24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</p:grpSp>
          <p:sp>
            <p:nvSpPr>
              <p:cNvPr id="86052" name="Rectangle 30"/>
              <p:cNvSpPr>
                <a:spLocks noChangeArrowheads="1"/>
              </p:cNvSpPr>
              <p:nvPr/>
            </p:nvSpPr>
            <p:spPr bwMode="auto">
              <a:xfrm>
                <a:off x="1469" y="1328"/>
                <a:ext cx="144" cy="24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grpSp>
          <p:nvGrpSpPr>
            <p:cNvPr id="86046" name="Group 31"/>
            <p:cNvGrpSpPr>
              <a:grpSpLocks/>
            </p:cNvGrpSpPr>
            <p:nvPr/>
          </p:nvGrpSpPr>
          <p:grpSpPr bwMode="auto">
            <a:xfrm rot="5400000">
              <a:off x="1608" y="2289"/>
              <a:ext cx="333" cy="202"/>
              <a:chOff x="4755" y="1791"/>
              <a:chExt cx="779" cy="478"/>
            </a:xfrm>
          </p:grpSpPr>
          <p:sp>
            <p:nvSpPr>
              <p:cNvPr id="86047" name="AutoShape 32"/>
              <p:cNvSpPr>
                <a:spLocks noChangeArrowheads="1"/>
              </p:cNvSpPr>
              <p:nvPr/>
            </p:nvSpPr>
            <p:spPr bwMode="auto">
              <a:xfrm>
                <a:off x="4906" y="1791"/>
                <a:ext cx="479" cy="478"/>
              </a:xfrm>
              <a:prstGeom prst="flowChartDelay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86048" name="Line 33"/>
              <p:cNvSpPr>
                <a:spLocks noChangeShapeType="1"/>
              </p:cNvSpPr>
              <p:nvPr/>
            </p:nvSpPr>
            <p:spPr bwMode="auto">
              <a:xfrm flipH="1">
                <a:off x="4755" y="1932"/>
                <a:ext cx="14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49" name="Line 34"/>
              <p:cNvSpPr>
                <a:spLocks noChangeShapeType="1"/>
              </p:cNvSpPr>
              <p:nvPr/>
            </p:nvSpPr>
            <p:spPr bwMode="auto">
              <a:xfrm flipH="1">
                <a:off x="4755" y="2136"/>
                <a:ext cx="14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50" name="Line 35"/>
              <p:cNvSpPr>
                <a:spLocks noChangeShapeType="1"/>
              </p:cNvSpPr>
              <p:nvPr/>
            </p:nvSpPr>
            <p:spPr bwMode="auto">
              <a:xfrm flipH="1">
                <a:off x="5385" y="2028"/>
                <a:ext cx="14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6021" name="Group 36"/>
          <p:cNvGrpSpPr>
            <a:grpSpLocks/>
          </p:cNvGrpSpPr>
          <p:nvPr/>
        </p:nvGrpSpPr>
        <p:grpSpPr bwMode="auto">
          <a:xfrm>
            <a:off x="5757863" y="1417638"/>
            <a:ext cx="547687" cy="142875"/>
            <a:chOff x="1485" y="3390"/>
            <a:chExt cx="345" cy="90"/>
          </a:xfrm>
        </p:grpSpPr>
        <p:sp>
          <p:nvSpPr>
            <p:cNvPr id="86042" name="Oval 37"/>
            <p:cNvSpPr>
              <a:spLocks noChangeArrowheads="1"/>
            </p:cNvSpPr>
            <p:nvPr/>
          </p:nvSpPr>
          <p:spPr bwMode="auto">
            <a:xfrm>
              <a:off x="1485" y="3390"/>
              <a:ext cx="90" cy="9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86043" name="Oval 38"/>
            <p:cNvSpPr>
              <a:spLocks noChangeArrowheads="1"/>
            </p:cNvSpPr>
            <p:nvPr/>
          </p:nvSpPr>
          <p:spPr bwMode="auto">
            <a:xfrm>
              <a:off x="1612" y="3390"/>
              <a:ext cx="90" cy="9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86044" name="Oval 39"/>
            <p:cNvSpPr>
              <a:spLocks noChangeArrowheads="1"/>
            </p:cNvSpPr>
            <p:nvPr/>
          </p:nvSpPr>
          <p:spPr bwMode="auto">
            <a:xfrm>
              <a:off x="1740" y="3390"/>
              <a:ext cx="90" cy="9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  <p:sp>
        <p:nvSpPr>
          <p:cNvPr id="86022" name="Line 40"/>
          <p:cNvSpPr>
            <a:spLocks noChangeShapeType="1"/>
          </p:cNvSpPr>
          <p:nvPr/>
        </p:nvSpPr>
        <p:spPr bwMode="auto">
          <a:xfrm>
            <a:off x="3382963" y="2152650"/>
            <a:ext cx="0" cy="1062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3" name="Line 41"/>
          <p:cNvSpPr>
            <a:spLocks noChangeShapeType="1"/>
          </p:cNvSpPr>
          <p:nvPr/>
        </p:nvSpPr>
        <p:spPr bwMode="auto">
          <a:xfrm>
            <a:off x="944563" y="2143125"/>
            <a:ext cx="0" cy="328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4" name="Line 42"/>
          <p:cNvSpPr>
            <a:spLocks noChangeShapeType="1"/>
          </p:cNvSpPr>
          <p:nvPr/>
        </p:nvSpPr>
        <p:spPr bwMode="auto">
          <a:xfrm flipV="1">
            <a:off x="3179763" y="2471738"/>
            <a:ext cx="0" cy="742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5" name="Line 43"/>
          <p:cNvSpPr>
            <a:spLocks noChangeShapeType="1"/>
          </p:cNvSpPr>
          <p:nvPr/>
        </p:nvSpPr>
        <p:spPr bwMode="auto">
          <a:xfrm flipH="1">
            <a:off x="944563" y="2471738"/>
            <a:ext cx="223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6" name="Line 44"/>
          <p:cNvSpPr>
            <a:spLocks noChangeShapeType="1"/>
          </p:cNvSpPr>
          <p:nvPr/>
        </p:nvSpPr>
        <p:spPr bwMode="auto">
          <a:xfrm flipV="1">
            <a:off x="5757863" y="2471738"/>
            <a:ext cx="0" cy="742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7" name="Line 45"/>
          <p:cNvSpPr>
            <a:spLocks noChangeShapeType="1"/>
          </p:cNvSpPr>
          <p:nvPr/>
        </p:nvSpPr>
        <p:spPr bwMode="auto">
          <a:xfrm>
            <a:off x="6918325" y="2152650"/>
            <a:ext cx="0" cy="319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8" name="Line 46"/>
          <p:cNvSpPr>
            <a:spLocks noChangeShapeType="1"/>
          </p:cNvSpPr>
          <p:nvPr/>
        </p:nvSpPr>
        <p:spPr bwMode="auto">
          <a:xfrm>
            <a:off x="5757863" y="2471738"/>
            <a:ext cx="1162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9" name="Line 47"/>
          <p:cNvSpPr>
            <a:spLocks noChangeShapeType="1"/>
          </p:cNvSpPr>
          <p:nvPr/>
        </p:nvSpPr>
        <p:spPr bwMode="auto">
          <a:xfrm>
            <a:off x="3543300" y="2471738"/>
            <a:ext cx="0" cy="742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0" name="Line 48"/>
          <p:cNvSpPr>
            <a:spLocks noChangeShapeType="1"/>
          </p:cNvSpPr>
          <p:nvPr/>
        </p:nvSpPr>
        <p:spPr bwMode="auto">
          <a:xfrm>
            <a:off x="3738563" y="2471738"/>
            <a:ext cx="0" cy="742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1" name="Text Box 49"/>
          <p:cNvSpPr txBox="1">
            <a:spLocks noChangeArrowheads="1"/>
          </p:cNvSpPr>
          <p:nvPr/>
        </p:nvSpPr>
        <p:spPr bwMode="auto">
          <a:xfrm>
            <a:off x="3738563" y="4900613"/>
            <a:ext cx="1412875" cy="12017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         A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         ?     B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      A &gt; B</a:t>
            </a:r>
          </a:p>
        </p:txBody>
      </p:sp>
      <p:sp>
        <p:nvSpPr>
          <p:cNvPr id="86032" name="Line 50"/>
          <p:cNvSpPr>
            <a:spLocks noChangeShapeType="1"/>
          </p:cNvSpPr>
          <p:nvPr/>
        </p:nvSpPr>
        <p:spPr bwMode="auto">
          <a:xfrm>
            <a:off x="4429125" y="4300538"/>
            <a:ext cx="0" cy="600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3" name="Line 51"/>
          <p:cNvSpPr>
            <a:spLocks noChangeShapeType="1"/>
          </p:cNvSpPr>
          <p:nvPr/>
        </p:nvSpPr>
        <p:spPr bwMode="auto">
          <a:xfrm>
            <a:off x="4243388" y="4300538"/>
            <a:ext cx="0" cy="600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4" name="Line 52"/>
          <p:cNvSpPr>
            <a:spLocks noChangeShapeType="1"/>
          </p:cNvSpPr>
          <p:nvPr/>
        </p:nvSpPr>
        <p:spPr bwMode="auto">
          <a:xfrm>
            <a:off x="4629150" y="4300538"/>
            <a:ext cx="0" cy="600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5" name="Line 53"/>
          <p:cNvSpPr>
            <a:spLocks noChangeShapeType="1"/>
          </p:cNvSpPr>
          <p:nvPr/>
        </p:nvSpPr>
        <p:spPr bwMode="auto">
          <a:xfrm>
            <a:off x="5151438" y="5486400"/>
            <a:ext cx="606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6" name="Line 54"/>
          <p:cNvSpPr>
            <a:spLocks noChangeShapeType="1"/>
          </p:cNvSpPr>
          <p:nvPr/>
        </p:nvSpPr>
        <p:spPr bwMode="auto">
          <a:xfrm>
            <a:off x="5151438" y="5286375"/>
            <a:ext cx="606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7" name="Line 55"/>
          <p:cNvSpPr>
            <a:spLocks noChangeShapeType="1"/>
          </p:cNvSpPr>
          <p:nvPr/>
        </p:nvSpPr>
        <p:spPr bwMode="auto">
          <a:xfrm>
            <a:off x="5151438" y="5700713"/>
            <a:ext cx="606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8" name="Text Box 56"/>
          <p:cNvSpPr txBox="1">
            <a:spLocks noChangeArrowheads="1"/>
          </p:cNvSpPr>
          <p:nvPr/>
        </p:nvSpPr>
        <p:spPr bwMode="auto">
          <a:xfrm>
            <a:off x="5916613" y="5165725"/>
            <a:ext cx="1860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Priority Level of</a:t>
            </a:r>
          </a:p>
          <a:p>
            <a:pPr eaLnBrk="1" hangingPunct="1"/>
            <a:r>
              <a:rPr lang="en-US" sz="1800"/>
              <a:t>Current program</a:t>
            </a:r>
          </a:p>
        </p:txBody>
      </p:sp>
      <p:sp>
        <p:nvSpPr>
          <p:cNvPr id="86039" name="Line 57"/>
          <p:cNvSpPr>
            <a:spLocks noChangeShapeType="1"/>
          </p:cNvSpPr>
          <p:nvPr/>
        </p:nvSpPr>
        <p:spPr bwMode="auto">
          <a:xfrm>
            <a:off x="4429125" y="6102350"/>
            <a:ext cx="0" cy="427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40" name="Rectangle 58"/>
          <p:cNvSpPr>
            <a:spLocks noChangeArrowheads="1"/>
          </p:cNvSpPr>
          <p:nvPr/>
        </p:nvSpPr>
        <p:spPr bwMode="auto">
          <a:xfrm>
            <a:off x="2914650" y="3114675"/>
            <a:ext cx="3044825" cy="11858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Priority</a:t>
            </a:r>
          </a:p>
          <a:p>
            <a:pPr algn="ctr" eaLnBrk="1" hangingPunct="1"/>
            <a:r>
              <a:rPr lang="en-US"/>
              <a:t>Encoder</a:t>
            </a:r>
          </a:p>
        </p:txBody>
      </p:sp>
      <p:sp>
        <p:nvSpPr>
          <p:cNvPr id="86041" name="Text Box 59"/>
          <p:cNvSpPr txBox="1">
            <a:spLocks noChangeArrowheads="1"/>
          </p:cNvSpPr>
          <p:nvPr/>
        </p:nvSpPr>
        <p:spPr bwMode="auto">
          <a:xfrm>
            <a:off x="4629150" y="6229350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/>
              <a:t>INT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1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514600"/>
            <a:ext cx="168275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LC-3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1878013"/>
            <a:ext cx="52578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6000" dirty="0">
                <a:solidFill>
                  <a:schemeClr val="tx1"/>
                </a:solidFill>
              </a:rPr>
              <a:t>LC-3</a:t>
            </a:r>
          </a:p>
        </p:txBody>
      </p:sp>
      <p:sp>
        <p:nvSpPr>
          <p:cNvPr id="87044" name="TextBox 4"/>
          <p:cNvSpPr txBox="1">
            <a:spLocks noChangeArrowheads="1"/>
          </p:cNvSpPr>
          <p:nvPr/>
        </p:nvSpPr>
        <p:spPr bwMode="auto">
          <a:xfrm>
            <a:off x="4281488" y="4479925"/>
            <a:ext cx="696912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MAR</a:t>
            </a:r>
          </a:p>
        </p:txBody>
      </p:sp>
      <p:sp>
        <p:nvSpPr>
          <p:cNvPr id="87045" name="TextBox 5"/>
          <p:cNvSpPr txBox="1">
            <a:spLocks noChangeArrowheads="1"/>
          </p:cNvSpPr>
          <p:nvPr/>
        </p:nvSpPr>
        <p:spPr bwMode="auto">
          <a:xfrm>
            <a:off x="3124200" y="4479925"/>
            <a:ext cx="711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MDR</a:t>
            </a:r>
          </a:p>
        </p:txBody>
      </p:sp>
      <p:sp>
        <p:nvSpPr>
          <p:cNvPr id="87046" name="TextBox 6"/>
          <p:cNvSpPr txBox="1">
            <a:spLocks noChangeArrowheads="1"/>
          </p:cNvSpPr>
          <p:nvPr/>
        </p:nvSpPr>
        <p:spPr bwMode="auto">
          <a:xfrm>
            <a:off x="3143250" y="5383213"/>
            <a:ext cx="6715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Data</a:t>
            </a:r>
          </a:p>
        </p:txBody>
      </p:sp>
      <p:sp>
        <p:nvSpPr>
          <p:cNvPr id="87047" name="TextBox 7"/>
          <p:cNvSpPr txBox="1">
            <a:spLocks noChangeArrowheads="1"/>
          </p:cNvSpPr>
          <p:nvPr/>
        </p:nvSpPr>
        <p:spPr bwMode="auto">
          <a:xfrm>
            <a:off x="4114800" y="5383213"/>
            <a:ext cx="10302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Address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479800" y="4849813"/>
            <a:ext cx="0" cy="53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630738" y="4849813"/>
            <a:ext cx="0" cy="53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362200" y="4849813"/>
            <a:ext cx="0" cy="53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051" name="TextBox 14"/>
          <p:cNvSpPr txBox="1">
            <a:spLocks noChangeArrowheads="1"/>
          </p:cNvSpPr>
          <p:nvPr/>
        </p:nvSpPr>
        <p:spPr bwMode="auto">
          <a:xfrm>
            <a:off x="2044700" y="5402263"/>
            <a:ext cx="635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R/W</a:t>
            </a:r>
          </a:p>
        </p:txBody>
      </p:sp>
      <p:sp>
        <p:nvSpPr>
          <p:cNvPr id="87052" name="TextBox 17"/>
          <p:cNvSpPr txBox="1">
            <a:spLocks noChangeArrowheads="1"/>
          </p:cNvSpPr>
          <p:nvPr/>
        </p:nvSpPr>
        <p:spPr bwMode="auto">
          <a:xfrm>
            <a:off x="5943600" y="3336925"/>
            <a:ext cx="1044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Interrupt</a:t>
            </a:r>
          </a:p>
        </p:txBody>
      </p:sp>
      <p:sp>
        <p:nvSpPr>
          <p:cNvPr id="87053" name="TextBox 18"/>
          <p:cNvSpPr txBox="1">
            <a:spLocks noChangeArrowheads="1"/>
          </p:cNvSpPr>
          <p:nvPr/>
        </p:nvSpPr>
        <p:spPr bwMode="auto">
          <a:xfrm>
            <a:off x="5943600" y="4049713"/>
            <a:ext cx="877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Int Ack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943600" y="3679825"/>
            <a:ext cx="144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943600" y="4392613"/>
            <a:ext cx="5699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384300" y="4849813"/>
            <a:ext cx="0" cy="53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057" name="TextBox 25"/>
          <p:cNvSpPr txBox="1">
            <a:spLocks noChangeArrowheads="1"/>
          </p:cNvSpPr>
          <p:nvPr/>
        </p:nvSpPr>
        <p:spPr bwMode="auto">
          <a:xfrm>
            <a:off x="1066800" y="5402263"/>
            <a:ext cx="9032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Mem</a:t>
            </a:r>
          </a:p>
          <a:p>
            <a:pPr eaLnBrk="1" hangingPunct="1"/>
            <a:r>
              <a:rPr lang="en-US" sz="1800"/>
              <a:t>Enable</a:t>
            </a:r>
          </a:p>
        </p:txBody>
      </p:sp>
      <p:sp>
        <p:nvSpPr>
          <p:cNvPr id="87058" name="TextBox 12"/>
          <p:cNvSpPr txBox="1">
            <a:spLocks noChangeArrowheads="1"/>
          </p:cNvSpPr>
          <p:nvPr/>
        </p:nvSpPr>
        <p:spPr bwMode="auto">
          <a:xfrm>
            <a:off x="8518525" y="2049463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Lo</a:t>
            </a:r>
          </a:p>
        </p:txBody>
      </p:sp>
      <p:sp>
        <p:nvSpPr>
          <p:cNvPr id="87059" name="TextBox 19"/>
          <p:cNvSpPr txBox="1">
            <a:spLocks noChangeArrowheads="1"/>
          </p:cNvSpPr>
          <p:nvPr/>
        </p:nvSpPr>
        <p:spPr bwMode="auto">
          <a:xfrm>
            <a:off x="8480425" y="5218113"/>
            <a:ext cx="4016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Hi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6513513" y="4392613"/>
            <a:ext cx="0" cy="17033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513513" y="6096000"/>
            <a:ext cx="24463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8959850" y="1752600"/>
            <a:ext cx="0" cy="434340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 spd="slow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FSM Modification</a:t>
            </a:r>
          </a:p>
        </p:txBody>
      </p:sp>
      <p:sp>
        <p:nvSpPr>
          <p:cNvPr id="88066" name="Oval 3"/>
          <p:cNvSpPr>
            <a:spLocks noChangeArrowheads="1"/>
          </p:cNvSpPr>
          <p:nvPr/>
        </p:nvSpPr>
        <p:spPr bwMode="auto">
          <a:xfrm>
            <a:off x="5638800" y="2314575"/>
            <a:ext cx="600075" cy="600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88067" name="Oval 4"/>
          <p:cNvSpPr>
            <a:spLocks noChangeArrowheads="1"/>
          </p:cNvSpPr>
          <p:nvPr/>
        </p:nvSpPr>
        <p:spPr bwMode="auto">
          <a:xfrm>
            <a:off x="5643563" y="3109913"/>
            <a:ext cx="600075" cy="600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88068" name="Oval 5"/>
          <p:cNvSpPr>
            <a:spLocks noChangeArrowheads="1"/>
          </p:cNvSpPr>
          <p:nvPr/>
        </p:nvSpPr>
        <p:spPr bwMode="auto">
          <a:xfrm>
            <a:off x="5643563" y="3905250"/>
            <a:ext cx="600075" cy="600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88069" name="Oval 6"/>
          <p:cNvSpPr>
            <a:spLocks noChangeArrowheads="1"/>
          </p:cNvSpPr>
          <p:nvPr/>
        </p:nvSpPr>
        <p:spPr bwMode="auto">
          <a:xfrm>
            <a:off x="5638800" y="4962525"/>
            <a:ext cx="600075" cy="600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88070" name="Oval 7"/>
          <p:cNvSpPr>
            <a:spLocks noChangeArrowheads="1"/>
          </p:cNvSpPr>
          <p:nvPr/>
        </p:nvSpPr>
        <p:spPr bwMode="auto">
          <a:xfrm>
            <a:off x="4814888" y="4962525"/>
            <a:ext cx="600075" cy="600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88071" name="Oval 8"/>
          <p:cNvSpPr>
            <a:spLocks noChangeArrowheads="1"/>
          </p:cNvSpPr>
          <p:nvPr/>
        </p:nvSpPr>
        <p:spPr bwMode="auto">
          <a:xfrm>
            <a:off x="4014788" y="4962525"/>
            <a:ext cx="600075" cy="600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88072" name="Oval 9"/>
          <p:cNvSpPr>
            <a:spLocks noChangeArrowheads="1"/>
          </p:cNvSpPr>
          <p:nvPr/>
        </p:nvSpPr>
        <p:spPr bwMode="auto">
          <a:xfrm>
            <a:off x="7296150" y="4962525"/>
            <a:ext cx="600075" cy="600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88073" name="Oval 10"/>
          <p:cNvSpPr>
            <a:spLocks noChangeArrowheads="1"/>
          </p:cNvSpPr>
          <p:nvPr/>
        </p:nvSpPr>
        <p:spPr bwMode="auto">
          <a:xfrm>
            <a:off x="6496050" y="4962525"/>
            <a:ext cx="600075" cy="600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cxnSp>
        <p:nvCxnSpPr>
          <p:cNvPr id="88074" name="AutoShape 11"/>
          <p:cNvCxnSpPr>
            <a:cxnSpLocks noChangeShapeType="1"/>
            <a:stCxn id="88068" idx="4"/>
            <a:endCxn id="88071" idx="0"/>
          </p:cNvCxnSpPr>
          <p:nvPr/>
        </p:nvCxnSpPr>
        <p:spPr bwMode="auto">
          <a:xfrm flipH="1">
            <a:off x="4314825" y="4505325"/>
            <a:ext cx="1628775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075" name="AutoShape 12"/>
          <p:cNvCxnSpPr>
            <a:cxnSpLocks noChangeShapeType="1"/>
            <a:stCxn id="88068" idx="4"/>
            <a:endCxn id="88070" idx="0"/>
          </p:cNvCxnSpPr>
          <p:nvPr/>
        </p:nvCxnSpPr>
        <p:spPr bwMode="auto">
          <a:xfrm flipH="1">
            <a:off x="5114925" y="4505325"/>
            <a:ext cx="828675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076" name="AutoShape 13"/>
          <p:cNvCxnSpPr>
            <a:cxnSpLocks noChangeShapeType="1"/>
            <a:stCxn id="88068" idx="4"/>
            <a:endCxn id="88069" idx="0"/>
          </p:cNvCxnSpPr>
          <p:nvPr/>
        </p:nvCxnSpPr>
        <p:spPr bwMode="auto">
          <a:xfrm flipH="1">
            <a:off x="5938838" y="4505325"/>
            <a:ext cx="4762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077" name="AutoShape 14"/>
          <p:cNvCxnSpPr>
            <a:cxnSpLocks noChangeShapeType="1"/>
            <a:stCxn id="88068" idx="4"/>
            <a:endCxn id="88073" idx="0"/>
          </p:cNvCxnSpPr>
          <p:nvPr/>
        </p:nvCxnSpPr>
        <p:spPr bwMode="auto">
          <a:xfrm>
            <a:off x="5943600" y="4505325"/>
            <a:ext cx="852488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078" name="AutoShape 15"/>
          <p:cNvCxnSpPr>
            <a:cxnSpLocks noChangeShapeType="1"/>
            <a:stCxn id="88068" idx="4"/>
            <a:endCxn id="88072" idx="0"/>
          </p:cNvCxnSpPr>
          <p:nvPr/>
        </p:nvCxnSpPr>
        <p:spPr bwMode="auto">
          <a:xfrm>
            <a:off x="5943600" y="4505325"/>
            <a:ext cx="1652588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8079" name="Oval 16"/>
          <p:cNvSpPr>
            <a:spLocks noChangeArrowheads="1"/>
          </p:cNvSpPr>
          <p:nvPr/>
        </p:nvSpPr>
        <p:spPr bwMode="auto">
          <a:xfrm>
            <a:off x="5638800" y="5900738"/>
            <a:ext cx="600075" cy="600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88080" name="Oval 17"/>
          <p:cNvSpPr>
            <a:spLocks noChangeArrowheads="1"/>
          </p:cNvSpPr>
          <p:nvPr/>
        </p:nvSpPr>
        <p:spPr bwMode="auto">
          <a:xfrm>
            <a:off x="4814888" y="5900738"/>
            <a:ext cx="600075" cy="600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88081" name="Oval 18"/>
          <p:cNvSpPr>
            <a:spLocks noChangeArrowheads="1"/>
          </p:cNvSpPr>
          <p:nvPr/>
        </p:nvSpPr>
        <p:spPr bwMode="auto">
          <a:xfrm>
            <a:off x="4014788" y="5900738"/>
            <a:ext cx="600075" cy="600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88082" name="Oval 19"/>
          <p:cNvSpPr>
            <a:spLocks noChangeArrowheads="1"/>
          </p:cNvSpPr>
          <p:nvPr/>
        </p:nvSpPr>
        <p:spPr bwMode="auto">
          <a:xfrm>
            <a:off x="7296150" y="5900738"/>
            <a:ext cx="600075" cy="600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88083" name="Oval 20"/>
          <p:cNvSpPr>
            <a:spLocks noChangeArrowheads="1"/>
          </p:cNvSpPr>
          <p:nvPr/>
        </p:nvSpPr>
        <p:spPr bwMode="auto">
          <a:xfrm>
            <a:off x="6496050" y="5900738"/>
            <a:ext cx="600075" cy="600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cxnSp>
        <p:nvCxnSpPr>
          <p:cNvPr id="88084" name="AutoShape 21"/>
          <p:cNvCxnSpPr>
            <a:cxnSpLocks noChangeShapeType="1"/>
            <a:stCxn id="88071" idx="4"/>
            <a:endCxn id="88081" idx="0"/>
          </p:cNvCxnSpPr>
          <p:nvPr/>
        </p:nvCxnSpPr>
        <p:spPr bwMode="auto">
          <a:xfrm>
            <a:off x="4314825" y="5562600"/>
            <a:ext cx="0" cy="338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085" name="AutoShape 22"/>
          <p:cNvCxnSpPr>
            <a:cxnSpLocks noChangeShapeType="1"/>
            <a:stCxn id="88070" idx="4"/>
            <a:endCxn id="88080" idx="0"/>
          </p:cNvCxnSpPr>
          <p:nvPr/>
        </p:nvCxnSpPr>
        <p:spPr bwMode="auto">
          <a:xfrm>
            <a:off x="5114925" y="5562600"/>
            <a:ext cx="0" cy="338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086" name="AutoShape 23"/>
          <p:cNvCxnSpPr>
            <a:cxnSpLocks noChangeShapeType="1"/>
            <a:stCxn id="88069" idx="4"/>
            <a:endCxn id="88079" idx="0"/>
          </p:cNvCxnSpPr>
          <p:nvPr/>
        </p:nvCxnSpPr>
        <p:spPr bwMode="auto">
          <a:xfrm>
            <a:off x="5938838" y="5562600"/>
            <a:ext cx="0" cy="338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087" name="AutoShape 24"/>
          <p:cNvCxnSpPr>
            <a:cxnSpLocks noChangeShapeType="1"/>
            <a:stCxn id="88073" idx="4"/>
            <a:endCxn id="88083" idx="0"/>
          </p:cNvCxnSpPr>
          <p:nvPr/>
        </p:nvCxnSpPr>
        <p:spPr bwMode="auto">
          <a:xfrm>
            <a:off x="6796088" y="5562600"/>
            <a:ext cx="0" cy="338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088" name="AutoShape 25"/>
          <p:cNvCxnSpPr>
            <a:cxnSpLocks noChangeShapeType="1"/>
            <a:stCxn id="88072" idx="4"/>
            <a:endCxn id="88082" idx="0"/>
          </p:cNvCxnSpPr>
          <p:nvPr/>
        </p:nvCxnSpPr>
        <p:spPr bwMode="auto">
          <a:xfrm>
            <a:off x="7596188" y="5562600"/>
            <a:ext cx="0" cy="338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089" name="AutoShape 26"/>
          <p:cNvCxnSpPr>
            <a:cxnSpLocks noChangeShapeType="1"/>
            <a:stCxn id="88067" idx="4"/>
            <a:endCxn id="88068" idx="0"/>
          </p:cNvCxnSpPr>
          <p:nvPr/>
        </p:nvCxnSpPr>
        <p:spPr bwMode="auto">
          <a:xfrm>
            <a:off x="5943600" y="3709988"/>
            <a:ext cx="0" cy="195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090" name="AutoShape 27"/>
          <p:cNvCxnSpPr>
            <a:cxnSpLocks noChangeShapeType="1"/>
            <a:stCxn id="88066" idx="4"/>
            <a:endCxn id="88067" idx="0"/>
          </p:cNvCxnSpPr>
          <p:nvPr/>
        </p:nvCxnSpPr>
        <p:spPr bwMode="auto">
          <a:xfrm>
            <a:off x="5938838" y="2914650"/>
            <a:ext cx="4762" cy="195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8091" name="Line 28"/>
          <p:cNvSpPr>
            <a:spLocks noChangeShapeType="1"/>
          </p:cNvSpPr>
          <p:nvPr/>
        </p:nvSpPr>
        <p:spPr bwMode="auto">
          <a:xfrm>
            <a:off x="1981200" y="6657975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92" name="Line 29"/>
          <p:cNvSpPr>
            <a:spLocks noChangeShapeType="1"/>
          </p:cNvSpPr>
          <p:nvPr/>
        </p:nvSpPr>
        <p:spPr bwMode="auto">
          <a:xfrm>
            <a:off x="4314825" y="65008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93" name="Line 30"/>
          <p:cNvSpPr>
            <a:spLocks noChangeShapeType="1"/>
          </p:cNvSpPr>
          <p:nvPr/>
        </p:nvSpPr>
        <p:spPr bwMode="auto">
          <a:xfrm>
            <a:off x="5114925" y="65008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94" name="Line 31"/>
          <p:cNvSpPr>
            <a:spLocks noChangeShapeType="1"/>
          </p:cNvSpPr>
          <p:nvPr/>
        </p:nvSpPr>
        <p:spPr bwMode="auto">
          <a:xfrm>
            <a:off x="5943600" y="65008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95" name="Line 32"/>
          <p:cNvSpPr>
            <a:spLocks noChangeShapeType="1"/>
          </p:cNvSpPr>
          <p:nvPr/>
        </p:nvSpPr>
        <p:spPr bwMode="auto">
          <a:xfrm>
            <a:off x="6796088" y="65008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96" name="Line 33"/>
          <p:cNvSpPr>
            <a:spLocks noChangeShapeType="1"/>
          </p:cNvSpPr>
          <p:nvPr/>
        </p:nvSpPr>
        <p:spPr bwMode="auto">
          <a:xfrm>
            <a:off x="7596188" y="65008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97" name="Line 34"/>
          <p:cNvSpPr>
            <a:spLocks noChangeShapeType="1"/>
          </p:cNvSpPr>
          <p:nvPr/>
        </p:nvSpPr>
        <p:spPr bwMode="auto">
          <a:xfrm flipV="1">
            <a:off x="8610600" y="2600325"/>
            <a:ext cx="0" cy="405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98" name="Line 35"/>
          <p:cNvSpPr>
            <a:spLocks noChangeShapeType="1"/>
          </p:cNvSpPr>
          <p:nvPr/>
        </p:nvSpPr>
        <p:spPr bwMode="auto">
          <a:xfrm flipH="1">
            <a:off x="6238875" y="2600325"/>
            <a:ext cx="2371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8099" name="Group 7"/>
          <p:cNvGrpSpPr>
            <a:grpSpLocks/>
          </p:cNvGrpSpPr>
          <p:nvPr/>
        </p:nvGrpSpPr>
        <p:grpSpPr bwMode="auto">
          <a:xfrm>
            <a:off x="8053388" y="4021138"/>
            <a:ext cx="557212" cy="368300"/>
            <a:chOff x="2186637" y="3429000"/>
            <a:chExt cx="556563" cy="369332"/>
          </a:xfrm>
        </p:grpSpPr>
        <p:sp>
          <p:nvSpPr>
            <p:cNvPr id="88109" name="TextBox 1"/>
            <p:cNvSpPr txBox="1">
              <a:spLocks noChangeArrowheads="1"/>
            </p:cNvSpPr>
            <p:nvPr/>
          </p:nvSpPr>
          <p:spPr bwMode="auto">
            <a:xfrm>
              <a:off x="2186637" y="3429000"/>
              <a:ext cx="5565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INT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2286533" y="3505414"/>
              <a:ext cx="2774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100" name="TextBox 46"/>
          <p:cNvSpPr txBox="1">
            <a:spLocks noChangeArrowheads="1"/>
          </p:cNvSpPr>
          <p:nvPr/>
        </p:nvSpPr>
        <p:spPr bwMode="auto">
          <a:xfrm>
            <a:off x="3124200" y="6286500"/>
            <a:ext cx="5572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INT</a:t>
            </a:r>
          </a:p>
        </p:txBody>
      </p:sp>
      <p:sp>
        <p:nvSpPr>
          <p:cNvPr id="88101" name="Oval 8"/>
          <p:cNvSpPr>
            <a:spLocks noChangeArrowheads="1"/>
          </p:cNvSpPr>
          <p:nvPr/>
        </p:nvSpPr>
        <p:spPr bwMode="auto">
          <a:xfrm>
            <a:off x="1219200" y="4886325"/>
            <a:ext cx="1514475" cy="15144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/>
          </a:p>
        </p:txBody>
      </p:sp>
      <p:sp>
        <p:nvSpPr>
          <p:cNvPr id="88102" name="Oval 8"/>
          <p:cNvSpPr>
            <a:spLocks noChangeArrowheads="1"/>
          </p:cNvSpPr>
          <p:nvPr/>
        </p:nvSpPr>
        <p:spPr bwMode="auto">
          <a:xfrm>
            <a:off x="1219200" y="3095625"/>
            <a:ext cx="1514475" cy="15144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88103" name="Oval 8"/>
          <p:cNvSpPr>
            <a:spLocks noChangeArrowheads="1"/>
          </p:cNvSpPr>
          <p:nvPr/>
        </p:nvSpPr>
        <p:spPr bwMode="auto">
          <a:xfrm>
            <a:off x="1219200" y="1304925"/>
            <a:ext cx="1514475" cy="15144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cxnSp>
        <p:nvCxnSpPr>
          <p:cNvPr id="10" name="Straight Connector 9"/>
          <p:cNvCxnSpPr>
            <a:stCxn id="88091" idx="0"/>
            <a:endCxn id="88101" idx="4"/>
          </p:cNvCxnSpPr>
          <p:nvPr/>
        </p:nvCxnSpPr>
        <p:spPr>
          <a:xfrm flipH="1" flipV="1">
            <a:off x="1976438" y="6400800"/>
            <a:ext cx="4762" cy="257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8102" idx="4"/>
            <a:endCxn id="88101" idx="0"/>
          </p:cNvCxnSpPr>
          <p:nvPr/>
        </p:nvCxnSpPr>
        <p:spPr>
          <a:xfrm>
            <a:off x="1976438" y="4610100"/>
            <a:ext cx="0" cy="276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8103" idx="4"/>
            <a:endCxn id="88102" idx="0"/>
          </p:cNvCxnSpPr>
          <p:nvPr/>
        </p:nvCxnSpPr>
        <p:spPr>
          <a:xfrm>
            <a:off x="1976438" y="2819400"/>
            <a:ext cx="0" cy="276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88103" idx="6"/>
            <a:endCxn id="88066" idx="0"/>
          </p:cNvCxnSpPr>
          <p:nvPr/>
        </p:nvCxnSpPr>
        <p:spPr>
          <a:xfrm>
            <a:off x="2733675" y="2062163"/>
            <a:ext cx="3205163" cy="25241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108" name="Oval 8"/>
          <p:cNvSpPr>
            <a:spLocks noChangeArrowheads="1"/>
          </p:cNvSpPr>
          <p:nvPr/>
        </p:nvSpPr>
        <p:spPr bwMode="auto">
          <a:xfrm>
            <a:off x="3557588" y="1304925"/>
            <a:ext cx="1514475" cy="15144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-25000"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State of Running Program</a:t>
            </a:r>
          </a:p>
        </p:txBody>
      </p:sp>
      <p:sp>
        <p:nvSpPr>
          <p:cNvPr id="89090" name="Rectangle 19"/>
          <p:cNvSpPr>
            <a:spLocks noChangeArrowheads="1"/>
          </p:cNvSpPr>
          <p:nvPr/>
        </p:nvSpPr>
        <p:spPr bwMode="auto">
          <a:xfrm>
            <a:off x="2362200" y="4692650"/>
            <a:ext cx="411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89091" name="Text Box 21"/>
          <p:cNvSpPr txBox="1">
            <a:spLocks noChangeArrowheads="1"/>
          </p:cNvSpPr>
          <p:nvPr/>
        </p:nvSpPr>
        <p:spPr bwMode="auto">
          <a:xfrm>
            <a:off x="3778250" y="5378450"/>
            <a:ext cx="1187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/>
              <a:t>Program </a:t>
            </a:r>
          </a:p>
          <a:p>
            <a:pPr algn="ctr" eaLnBrk="1" hangingPunct="1"/>
            <a:r>
              <a:rPr lang="en-US" sz="1800" b="1"/>
              <a:t>Counter</a:t>
            </a:r>
          </a:p>
        </p:txBody>
      </p:sp>
      <p:grpSp>
        <p:nvGrpSpPr>
          <p:cNvPr id="89092" name="Group 16"/>
          <p:cNvGrpSpPr>
            <a:grpSpLocks/>
          </p:cNvGrpSpPr>
          <p:nvPr/>
        </p:nvGrpSpPr>
        <p:grpSpPr bwMode="auto">
          <a:xfrm>
            <a:off x="1847850" y="2614613"/>
            <a:ext cx="4857750" cy="1544637"/>
            <a:chOff x="1447800" y="3288268"/>
            <a:chExt cx="4857750" cy="1544082"/>
          </a:xfrm>
        </p:grpSpPr>
        <p:grpSp>
          <p:nvGrpSpPr>
            <p:cNvPr id="89094" name="Group 4"/>
            <p:cNvGrpSpPr>
              <a:grpSpLocks/>
            </p:cNvGrpSpPr>
            <p:nvPr/>
          </p:nvGrpSpPr>
          <p:grpSpPr bwMode="auto">
            <a:xfrm>
              <a:off x="1905000" y="3657600"/>
              <a:ext cx="4114800" cy="381000"/>
              <a:chOff x="2448" y="2112"/>
              <a:chExt cx="2592" cy="240"/>
            </a:xfrm>
          </p:grpSpPr>
          <p:sp>
            <p:nvSpPr>
              <p:cNvPr id="89105" name="Rectangle 5"/>
              <p:cNvSpPr>
                <a:spLocks noChangeArrowheads="1"/>
              </p:cNvSpPr>
              <p:nvPr/>
            </p:nvSpPr>
            <p:spPr bwMode="auto">
              <a:xfrm>
                <a:off x="2592" y="2112"/>
                <a:ext cx="2448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89106" name="Rectangle 6"/>
              <p:cNvSpPr>
                <a:spLocks noChangeArrowheads="1"/>
              </p:cNvSpPr>
              <p:nvPr/>
            </p:nvSpPr>
            <p:spPr bwMode="auto">
              <a:xfrm>
                <a:off x="2448" y="2112"/>
                <a:ext cx="144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89095" name="Rectangle 7"/>
            <p:cNvSpPr>
              <a:spLocks noChangeArrowheads="1"/>
            </p:cNvSpPr>
            <p:nvPr/>
          </p:nvSpPr>
          <p:spPr bwMode="auto">
            <a:xfrm>
              <a:off x="5334000" y="3657600"/>
              <a:ext cx="228600" cy="3810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89096" name="Rectangle 8"/>
            <p:cNvSpPr>
              <a:spLocks noChangeArrowheads="1"/>
            </p:cNvSpPr>
            <p:nvPr/>
          </p:nvSpPr>
          <p:spPr bwMode="auto">
            <a:xfrm>
              <a:off x="5562600" y="3657600"/>
              <a:ext cx="2286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89097" name="Rectangle 9"/>
            <p:cNvSpPr>
              <a:spLocks noChangeArrowheads="1"/>
            </p:cNvSpPr>
            <p:nvPr/>
          </p:nvSpPr>
          <p:spPr bwMode="auto">
            <a:xfrm>
              <a:off x="5791200" y="3657600"/>
              <a:ext cx="228600" cy="3810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89098" name="Rectangle 10"/>
            <p:cNvSpPr>
              <a:spLocks noChangeArrowheads="1"/>
            </p:cNvSpPr>
            <p:nvPr/>
          </p:nvSpPr>
          <p:spPr bwMode="auto">
            <a:xfrm>
              <a:off x="3657600" y="3657600"/>
              <a:ext cx="228600" cy="3810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89099" name="Rectangle 11"/>
            <p:cNvSpPr>
              <a:spLocks noChangeArrowheads="1"/>
            </p:cNvSpPr>
            <p:nvPr/>
          </p:nvSpPr>
          <p:spPr bwMode="auto">
            <a:xfrm>
              <a:off x="3886200" y="3657600"/>
              <a:ext cx="228600" cy="3810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89100" name="Rectangle 12"/>
            <p:cNvSpPr>
              <a:spLocks noChangeArrowheads="1"/>
            </p:cNvSpPr>
            <p:nvPr/>
          </p:nvSpPr>
          <p:spPr bwMode="auto">
            <a:xfrm>
              <a:off x="4114800" y="3657600"/>
              <a:ext cx="228600" cy="3810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89101" name="Text Box 13"/>
            <p:cNvSpPr txBox="1">
              <a:spLocks noChangeArrowheads="1"/>
            </p:cNvSpPr>
            <p:nvPr/>
          </p:nvSpPr>
          <p:spPr bwMode="auto">
            <a:xfrm>
              <a:off x="1447800" y="4327525"/>
              <a:ext cx="1276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1"/>
                <a:t>Privileged</a:t>
              </a:r>
            </a:p>
          </p:txBody>
        </p:sp>
        <p:sp>
          <p:nvSpPr>
            <p:cNvPr id="89102" name="Text Box 14"/>
            <p:cNvSpPr txBox="1">
              <a:spLocks noChangeArrowheads="1"/>
            </p:cNvSpPr>
            <p:nvPr/>
          </p:nvSpPr>
          <p:spPr bwMode="auto">
            <a:xfrm>
              <a:off x="3505200" y="4327525"/>
              <a:ext cx="9842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1"/>
                <a:t>Priority</a:t>
              </a:r>
            </a:p>
          </p:txBody>
        </p:sp>
        <p:sp>
          <p:nvSpPr>
            <p:cNvPr id="89103" name="Text Box 15"/>
            <p:cNvSpPr txBox="1">
              <a:spLocks noChangeArrowheads="1"/>
            </p:cNvSpPr>
            <p:nvPr/>
          </p:nvSpPr>
          <p:spPr bwMode="auto">
            <a:xfrm>
              <a:off x="5054600" y="4191000"/>
              <a:ext cx="12509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 b="1"/>
                <a:t>Condition</a:t>
              </a:r>
            </a:p>
            <a:p>
              <a:pPr algn="ctr" eaLnBrk="1" hangingPunct="1"/>
              <a:r>
                <a:rPr lang="en-US" sz="1800" b="1"/>
                <a:t>Codes</a:t>
              </a:r>
            </a:p>
          </p:txBody>
        </p:sp>
        <p:sp>
          <p:nvSpPr>
            <p:cNvPr id="89104" name="TextBox 27"/>
            <p:cNvSpPr txBox="1">
              <a:spLocks noChangeArrowheads="1"/>
            </p:cNvSpPr>
            <p:nvPr/>
          </p:nvSpPr>
          <p:spPr bwMode="auto">
            <a:xfrm>
              <a:off x="1752600" y="3288268"/>
              <a:ext cx="43524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15                        10 9 8                  2 1  0</a:t>
              </a:r>
            </a:p>
          </p:txBody>
        </p:sp>
      </p:grpSp>
      <p:sp>
        <p:nvSpPr>
          <p:cNvPr id="89093" name="Text Box 21"/>
          <p:cNvSpPr txBox="1">
            <a:spLocks noChangeArrowheads="1"/>
          </p:cNvSpPr>
          <p:nvPr/>
        </p:nvSpPr>
        <p:spPr bwMode="auto">
          <a:xfrm>
            <a:off x="3743325" y="1720850"/>
            <a:ext cx="13144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/>
              <a:t>Processor</a:t>
            </a:r>
          </a:p>
          <a:p>
            <a:pPr algn="ctr" eaLnBrk="1" hangingPunct="1"/>
            <a:r>
              <a:rPr lang="en-US" sz="1800" b="1"/>
              <a:t>Status</a:t>
            </a:r>
          </a:p>
          <a:p>
            <a:pPr algn="ctr" eaLnBrk="1" hangingPunct="1"/>
            <a:r>
              <a:rPr lang="en-US" sz="1800" b="1"/>
              <a:t>Register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ext Box 2"/>
          <p:cNvSpPr txBox="1">
            <a:spLocks noChangeArrowheads="1"/>
          </p:cNvSpPr>
          <p:nvPr/>
        </p:nvSpPr>
        <p:spPr bwMode="auto">
          <a:xfrm>
            <a:off x="5387975" y="955675"/>
            <a:ext cx="42545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+1</a:t>
            </a:r>
          </a:p>
        </p:txBody>
      </p:sp>
      <p:sp>
        <p:nvSpPr>
          <p:cNvPr id="90114" name="Text Box 3"/>
          <p:cNvSpPr txBox="1">
            <a:spLocks noChangeArrowheads="1"/>
          </p:cNvSpPr>
          <p:nvPr/>
        </p:nvSpPr>
        <p:spPr bwMode="auto">
          <a:xfrm>
            <a:off x="4254500" y="719138"/>
            <a:ext cx="703263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  PC  </a:t>
            </a:r>
          </a:p>
        </p:txBody>
      </p:sp>
      <p:sp>
        <p:nvSpPr>
          <p:cNvPr id="90115" name="Text Box 4"/>
          <p:cNvSpPr txBox="1">
            <a:spLocks noChangeArrowheads="1"/>
          </p:cNvSpPr>
          <p:nvPr/>
        </p:nvSpPr>
        <p:spPr bwMode="auto">
          <a:xfrm>
            <a:off x="4687888" y="3625850"/>
            <a:ext cx="1014412" cy="1165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/>
              <a:t>FINITE</a:t>
            </a:r>
          </a:p>
          <a:p>
            <a:pPr algn="ctr" eaLnBrk="1" hangingPunct="1"/>
            <a:r>
              <a:rPr lang="en-US" sz="1400"/>
              <a:t>STATE</a:t>
            </a:r>
          </a:p>
          <a:p>
            <a:pPr algn="ctr" eaLnBrk="1" hangingPunct="1"/>
            <a:r>
              <a:rPr lang="en-US" sz="1400"/>
              <a:t>MACHINE</a:t>
            </a:r>
          </a:p>
          <a:p>
            <a:pPr algn="ctr" eaLnBrk="1" hangingPunct="1"/>
            <a:endParaRPr lang="en-US" sz="1400"/>
          </a:p>
          <a:p>
            <a:pPr algn="ctr" eaLnBrk="1" hangingPunct="1"/>
            <a:endParaRPr lang="en-US" sz="1400"/>
          </a:p>
        </p:txBody>
      </p:sp>
      <p:sp>
        <p:nvSpPr>
          <p:cNvPr id="90116" name="Text Box 5"/>
          <p:cNvSpPr txBox="1">
            <a:spLocks noChangeArrowheads="1"/>
          </p:cNvSpPr>
          <p:nvPr/>
        </p:nvSpPr>
        <p:spPr bwMode="auto">
          <a:xfrm>
            <a:off x="750888" y="3062288"/>
            <a:ext cx="592137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SEXT</a:t>
            </a:r>
          </a:p>
        </p:txBody>
      </p:sp>
      <p:sp>
        <p:nvSpPr>
          <p:cNvPr id="90117" name="Text Box 6"/>
          <p:cNvSpPr txBox="1">
            <a:spLocks noChangeArrowheads="1"/>
          </p:cNvSpPr>
          <p:nvPr/>
        </p:nvSpPr>
        <p:spPr bwMode="auto">
          <a:xfrm>
            <a:off x="6965950" y="661988"/>
            <a:ext cx="1108075" cy="1323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/>
              <a:t>REG</a:t>
            </a:r>
          </a:p>
          <a:p>
            <a:pPr algn="ctr" eaLnBrk="1" hangingPunct="1"/>
            <a:r>
              <a:rPr lang="en-US" sz="1600"/>
              <a:t>FILE</a:t>
            </a:r>
          </a:p>
          <a:p>
            <a:pPr algn="ctr" eaLnBrk="1" hangingPunct="1"/>
            <a:endParaRPr lang="en-US" sz="1600"/>
          </a:p>
          <a:p>
            <a:pPr algn="ctr" eaLnBrk="1" hangingPunct="1"/>
            <a:r>
              <a:rPr lang="en-US" sz="1600"/>
              <a:t>SR2  SR1</a:t>
            </a:r>
          </a:p>
          <a:p>
            <a:pPr algn="ctr" eaLnBrk="1" hangingPunct="1"/>
            <a:r>
              <a:rPr lang="en-US" sz="1600"/>
              <a:t>OUT OUT</a:t>
            </a:r>
          </a:p>
        </p:txBody>
      </p:sp>
      <p:sp>
        <p:nvSpPr>
          <p:cNvPr id="90118" name="Text Box 7"/>
          <p:cNvSpPr txBox="1">
            <a:spLocks noChangeArrowheads="1"/>
          </p:cNvSpPr>
          <p:nvPr/>
        </p:nvSpPr>
        <p:spPr bwMode="auto">
          <a:xfrm>
            <a:off x="1127125" y="6196013"/>
            <a:ext cx="655638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MDR</a:t>
            </a:r>
          </a:p>
        </p:txBody>
      </p:sp>
      <p:sp>
        <p:nvSpPr>
          <p:cNvPr id="90119" name="Text Box 8"/>
          <p:cNvSpPr txBox="1">
            <a:spLocks noChangeArrowheads="1"/>
          </p:cNvSpPr>
          <p:nvPr/>
        </p:nvSpPr>
        <p:spPr bwMode="auto">
          <a:xfrm>
            <a:off x="3962400" y="6196013"/>
            <a:ext cx="64452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MAR</a:t>
            </a:r>
          </a:p>
        </p:txBody>
      </p:sp>
      <p:sp>
        <p:nvSpPr>
          <p:cNvPr id="90120" name="Text Box 9"/>
          <p:cNvSpPr txBox="1">
            <a:spLocks noChangeArrowheads="1"/>
          </p:cNvSpPr>
          <p:nvPr/>
        </p:nvSpPr>
        <p:spPr bwMode="auto">
          <a:xfrm>
            <a:off x="2270125" y="6196013"/>
            <a:ext cx="110807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MEMORY</a:t>
            </a:r>
          </a:p>
        </p:txBody>
      </p:sp>
      <p:sp>
        <p:nvSpPr>
          <p:cNvPr id="90121" name="Text Box 10"/>
          <p:cNvSpPr txBox="1">
            <a:spLocks noChangeArrowheads="1"/>
          </p:cNvSpPr>
          <p:nvPr/>
        </p:nvSpPr>
        <p:spPr bwMode="auto">
          <a:xfrm>
            <a:off x="6172200" y="6196013"/>
            <a:ext cx="801688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INPUT</a:t>
            </a:r>
          </a:p>
        </p:txBody>
      </p:sp>
      <p:sp>
        <p:nvSpPr>
          <p:cNvPr id="90122" name="Text Box 11"/>
          <p:cNvSpPr txBox="1">
            <a:spLocks noChangeArrowheads="1"/>
          </p:cNvSpPr>
          <p:nvPr/>
        </p:nvSpPr>
        <p:spPr bwMode="auto">
          <a:xfrm>
            <a:off x="7391400" y="6196013"/>
            <a:ext cx="1027113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OUTPUT</a:t>
            </a:r>
          </a:p>
        </p:txBody>
      </p:sp>
      <p:sp>
        <p:nvSpPr>
          <p:cNvPr id="90123" name="Freeform 12"/>
          <p:cNvSpPr>
            <a:spLocks/>
          </p:cNvSpPr>
          <p:nvPr/>
        </p:nvSpPr>
        <p:spPr bwMode="auto">
          <a:xfrm>
            <a:off x="338138" y="228600"/>
            <a:ext cx="8534400" cy="5105400"/>
          </a:xfrm>
          <a:custGeom>
            <a:avLst/>
            <a:gdLst>
              <a:gd name="T0" fmla="*/ 2147483647 w 5376"/>
              <a:gd name="T1" fmla="*/ 2147483647 h 3216"/>
              <a:gd name="T2" fmla="*/ 2147483647 w 5376"/>
              <a:gd name="T3" fmla="*/ 2147483647 h 3216"/>
              <a:gd name="T4" fmla="*/ 2147483647 w 5376"/>
              <a:gd name="T5" fmla="*/ 0 h 3216"/>
              <a:gd name="T6" fmla="*/ 0 w 5376"/>
              <a:gd name="T7" fmla="*/ 0 h 3216"/>
              <a:gd name="T8" fmla="*/ 0 60000 65536"/>
              <a:gd name="T9" fmla="*/ 0 60000 65536"/>
              <a:gd name="T10" fmla="*/ 0 60000 65536"/>
              <a:gd name="T11" fmla="*/ 0 60000 65536"/>
              <a:gd name="T12" fmla="*/ 0 w 5376"/>
              <a:gd name="T13" fmla="*/ 0 h 3216"/>
              <a:gd name="T14" fmla="*/ 5376 w 5376"/>
              <a:gd name="T15" fmla="*/ 3216 h 32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376" h="3216">
                <a:moveTo>
                  <a:pt x="96" y="3216"/>
                </a:moveTo>
                <a:lnTo>
                  <a:pt x="5376" y="3216"/>
                </a:lnTo>
                <a:lnTo>
                  <a:pt x="5376" y="0"/>
                </a:lnTo>
                <a:lnTo>
                  <a:pt x="0" y="0"/>
                </a:lnTo>
              </a:path>
            </a:pathLst>
          </a:cu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4" name="Line 13"/>
          <p:cNvSpPr>
            <a:spLocks noChangeShapeType="1"/>
          </p:cNvSpPr>
          <p:nvPr/>
        </p:nvSpPr>
        <p:spPr bwMode="auto">
          <a:xfrm>
            <a:off x="1782763" y="6248400"/>
            <a:ext cx="487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5" name="Line 14"/>
          <p:cNvSpPr>
            <a:spLocks noChangeShapeType="1"/>
          </p:cNvSpPr>
          <p:nvPr/>
        </p:nvSpPr>
        <p:spPr bwMode="auto">
          <a:xfrm flipH="1">
            <a:off x="1782763" y="6477000"/>
            <a:ext cx="487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6" name="Line 15"/>
          <p:cNvSpPr>
            <a:spLocks noChangeShapeType="1"/>
          </p:cNvSpPr>
          <p:nvPr/>
        </p:nvSpPr>
        <p:spPr bwMode="auto">
          <a:xfrm>
            <a:off x="3378200" y="6248400"/>
            <a:ext cx="58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7" name="Line 16"/>
          <p:cNvSpPr>
            <a:spLocks noChangeShapeType="1"/>
          </p:cNvSpPr>
          <p:nvPr/>
        </p:nvSpPr>
        <p:spPr bwMode="auto">
          <a:xfrm flipH="1">
            <a:off x="3378200" y="6477000"/>
            <a:ext cx="58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8" name="Line 17"/>
          <p:cNvSpPr>
            <a:spLocks noChangeShapeType="1"/>
          </p:cNvSpPr>
          <p:nvPr/>
        </p:nvSpPr>
        <p:spPr bwMode="auto">
          <a:xfrm>
            <a:off x="4267200" y="5334000"/>
            <a:ext cx="0" cy="862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9" name="Line 18"/>
          <p:cNvSpPr>
            <a:spLocks noChangeShapeType="1"/>
          </p:cNvSpPr>
          <p:nvPr/>
        </p:nvSpPr>
        <p:spPr bwMode="auto">
          <a:xfrm flipV="1">
            <a:off x="6662738" y="174625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30" name="Text Box 19"/>
          <p:cNvSpPr txBox="1">
            <a:spLocks noChangeArrowheads="1"/>
          </p:cNvSpPr>
          <p:nvPr/>
        </p:nvSpPr>
        <p:spPr bwMode="auto">
          <a:xfrm>
            <a:off x="152400" y="6197600"/>
            <a:ext cx="6715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LD.MDR</a:t>
            </a:r>
          </a:p>
        </p:txBody>
      </p:sp>
      <p:sp>
        <p:nvSpPr>
          <p:cNvPr id="90131" name="Line 20"/>
          <p:cNvSpPr>
            <a:spLocks noChangeShapeType="1"/>
          </p:cNvSpPr>
          <p:nvPr/>
        </p:nvSpPr>
        <p:spPr bwMode="auto">
          <a:xfrm>
            <a:off x="838200" y="632460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32" name="Text Box 21"/>
          <p:cNvSpPr txBox="1">
            <a:spLocks noChangeArrowheads="1"/>
          </p:cNvSpPr>
          <p:nvPr/>
        </p:nvSpPr>
        <p:spPr bwMode="auto">
          <a:xfrm>
            <a:off x="2286000" y="6608763"/>
            <a:ext cx="1009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MEM.EN, R.W</a:t>
            </a:r>
          </a:p>
        </p:txBody>
      </p:sp>
      <p:sp>
        <p:nvSpPr>
          <p:cNvPr id="90133" name="AutoShape 22"/>
          <p:cNvSpPr>
            <a:spLocks noChangeArrowheads="1"/>
          </p:cNvSpPr>
          <p:nvPr/>
        </p:nvSpPr>
        <p:spPr bwMode="auto">
          <a:xfrm>
            <a:off x="1524000" y="5556250"/>
            <a:ext cx="2286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90134" name="Line 23"/>
          <p:cNvSpPr>
            <a:spLocks noChangeShapeType="1"/>
          </p:cNvSpPr>
          <p:nvPr/>
        </p:nvSpPr>
        <p:spPr bwMode="auto">
          <a:xfrm>
            <a:off x="1638300" y="5784850"/>
            <a:ext cx="0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35" name="Line 24"/>
          <p:cNvSpPr>
            <a:spLocks noChangeShapeType="1"/>
          </p:cNvSpPr>
          <p:nvPr/>
        </p:nvSpPr>
        <p:spPr bwMode="auto">
          <a:xfrm flipV="1">
            <a:off x="1638300" y="5334000"/>
            <a:ext cx="0" cy="22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36" name="Text Box 25"/>
          <p:cNvSpPr txBox="1">
            <a:spLocks noChangeArrowheads="1"/>
          </p:cNvSpPr>
          <p:nvPr/>
        </p:nvSpPr>
        <p:spPr bwMode="auto">
          <a:xfrm>
            <a:off x="1752600" y="5556250"/>
            <a:ext cx="860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GateMDR</a:t>
            </a:r>
          </a:p>
        </p:txBody>
      </p:sp>
      <p:sp>
        <p:nvSpPr>
          <p:cNvPr id="90137" name="Line 26"/>
          <p:cNvSpPr>
            <a:spLocks noChangeShapeType="1"/>
          </p:cNvSpPr>
          <p:nvPr/>
        </p:nvSpPr>
        <p:spPr bwMode="auto">
          <a:xfrm>
            <a:off x="1712913" y="5708650"/>
            <a:ext cx="115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38" name="Line 27"/>
          <p:cNvSpPr>
            <a:spLocks noChangeShapeType="1"/>
          </p:cNvSpPr>
          <p:nvPr/>
        </p:nvSpPr>
        <p:spPr bwMode="auto">
          <a:xfrm>
            <a:off x="1255713" y="5334000"/>
            <a:ext cx="0" cy="862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39" name="Line 28"/>
          <p:cNvSpPr>
            <a:spLocks noChangeShapeType="1"/>
          </p:cNvSpPr>
          <p:nvPr/>
        </p:nvSpPr>
        <p:spPr bwMode="auto">
          <a:xfrm flipV="1">
            <a:off x="1562100" y="591343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40" name="Line 29"/>
          <p:cNvSpPr>
            <a:spLocks noChangeShapeType="1"/>
          </p:cNvSpPr>
          <p:nvPr/>
        </p:nvSpPr>
        <p:spPr bwMode="auto">
          <a:xfrm flipV="1">
            <a:off x="1179513" y="5638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41" name="Text Box 30"/>
          <p:cNvSpPr txBox="1">
            <a:spLocks noChangeArrowheads="1"/>
          </p:cNvSpPr>
          <p:nvPr/>
        </p:nvSpPr>
        <p:spPr bwMode="auto">
          <a:xfrm>
            <a:off x="919163" y="5586413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90142" name="Text Box 31"/>
          <p:cNvSpPr txBox="1">
            <a:spLocks noChangeArrowheads="1"/>
          </p:cNvSpPr>
          <p:nvPr/>
        </p:nvSpPr>
        <p:spPr bwMode="auto">
          <a:xfrm>
            <a:off x="1638300" y="5861050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90143" name="AutoShape 32"/>
          <p:cNvSpPr>
            <a:spLocks noChangeArrowheads="1"/>
          </p:cNvSpPr>
          <p:nvPr/>
        </p:nvSpPr>
        <p:spPr bwMode="auto">
          <a:xfrm>
            <a:off x="4498975" y="358775"/>
            <a:ext cx="2286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90144" name="Text Box 33"/>
          <p:cNvSpPr txBox="1">
            <a:spLocks noChangeArrowheads="1"/>
          </p:cNvSpPr>
          <p:nvPr/>
        </p:nvSpPr>
        <p:spPr bwMode="auto">
          <a:xfrm>
            <a:off x="4727575" y="358775"/>
            <a:ext cx="690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gatePC</a:t>
            </a:r>
          </a:p>
        </p:txBody>
      </p:sp>
      <p:sp>
        <p:nvSpPr>
          <p:cNvPr id="90145" name="Line 34"/>
          <p:cNvSpPr>
            <a:spLocks noChangeShapeType="1"/>
          </p:cNvSpPr>
          <p:nvPr/>
        </p:nvSpPr>
        <p:spPr bwMode="auto">
          <a:xfrm>
            <a:off x="4687888" y="511175"/>
            <a:ext cx="115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46" name="Line 35"/>
          <p:cNvSpPr>
            <a:spLocks noChangeShapeType="1"/>
          </p:cNvSpPr>
          <p:nvPr/>
        </p:nvSpPr>
        <p:spPr bwMode="auto">
          <a:xfrm>
            <a:off x="2800350" y="6542088"/>
            <a:ext cx="0" cy="106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0147" name="Group 36"/>
          <p:cNvGrpSpPr>
            <a:grpSpLocks/>
          </p:cNvGrpSpPr>
          <p:nvPr/>
        </p:nvGrpSpPr>
        <p:grpSpPr bwMode="auto">
          <a:xfrm>
            <a:off x="6662738" y="4232275"/>
            <a:ext cx="1508125" cy="495300"/>
            <a:chOff x="4197" y="1433"/>
            <a:chExt cx="950" cy="312"/>
          </a:xfrm>
        </p:grpSpPr>
        <p:grpSp>
          <p:nvGrpSpPr>
            <p:cNvPr id="90357" name="Group 37"/>
            <p:cNvGrpSpPr>
              <a:grpSpLocks/>
            </p:cNvGrpSpPr>
            <p:nvPr/>
          </p:nvGrpSpPr>
          <p:grpSpPr bwMode="auto">
            <a:xfrm>
              <a:off x="4197" y="1433"/>
              <a:ext cx="950" cy="312"/>
              <a:chOff x="4197" y="1433"/>
              <a:chExt cx="950" cy="312"/>
            </a:xfrm>
          </p:grpSpPr>
          <p:sp>
            <p:nvSpPr>
              <p:cNvPr id="90359" name="Line 38"/>
              <p:cNvSpPr>
                <a:spLocks noChangeShapeType="1"/>
              </p:cNvSpPr>
              <p:nvPr/>
            </p:nvSpPr>
            <p:spPr bwMode="auto">
              <a:xfrm flipV="1">
                <a:off x="4197" y="1433"/>
                <a:ext cx="4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360" name="Line 39"/>
              <p:cNvSpPr>
                <a:spLocks noChangeShapeType="1"/>
              </p:cNvSpPr>
              <p:nvPr/>
            </p:nvSpPr>
            <p:spPr bwMode="auto">
              <a:xfrm>
                <a:off x="4427" y="1745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361" name="Line 40"/>
              <p:cNvSpPr>
                <a:spLocks noChangeShapeType="1"/>
              </p:cNvSpPr>
              <p:nvPr/>
            </p:nvSpPr>
            <p:spPr bwMode="auto">
              <a:xfrm>
                <a:off x="4197" y="1433"/>
                <a:ext cx="230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362" name="Line 41"/>
              <p:cNvSpPr>
                <a:spLocks noChangeShapeType="1"/>
              </p:cNvSpPr>
              <p:nvPr/>
            </p:nvSpPr>
            <p:spPr bwMode="auto">
              <a:xfrm flipH="1">
                <a:off x="4916" y="1433"/>
                <a:ext cx="231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363" name="Line 42"/>
              <p:cNvSpPr>
                <a:spLocks noChangeShapeType="1"/>
              </p:cNvSpPr>
              <p:nvPr/>
            </p:nvSpPr>
            <p:spPr bwMode="auto">
              <a:xfrm>
                <a:off x="4735" y="1433"/>
                <a:ext cx="4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364" name="Line 43"/>
              <p:cNvSpPr>
                <a:spLocks noChangeShapeType="1"/>
              </p:cNvSpPr>
              <p:nvPr/>
            </p:nvSpPr>
            <p:spPr bwMode="auto">
              <a:xfrm>
                <a:off x="4609" y="1433"/>
                <a:ext cx="68" cy="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365" name="Line 44"/>
              <p:cNvSpPr>
                <a:spLocks noChangeShapeType="1"/>
              </p:cNvSpPr>
              <p:nvPr/>
            </p:nvSpPr>
            <p:spPr bwMode="auto">
              <a:xfrm flipH="1">
                <a:off x="4677" y="1433"/>
                <a:ext cx="58" cy="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0358" name="Text Box 45"/>
            <p:cNvSpPr txBox="1">
              <a:spLocks noChangeArrowheads="1"/>
            </p:cNvSpPr>
            <p:nvPr/>
          </p:nvSpPr>
          <p:spPr bwMode="auto">
            <a:xfrm>
              <a:off x="4490" y="1503"/>
              <a:ext cx="3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ALU</a:t>
              </a:r>
            </a:p>
          </p:txBody>
        </p:sp>
      </p:grpSp>
      <p:sp>
        <p:nvSpPr>
          <p:cNvPr id="90148" name="AutoShape 46"/>
          <p:cNvSpPr>
            <a:spLocks noChangeArrowheads="1"/>
          </p:cNvSpPr>
          <p:nvPr/>
        </p:nvSpPr>
        <p:spPr bwMode="auto">
          <a:xfrm>
            <a:off x="6216650" y="3630613"/>
            <a:ext cx="1300163" cy="34925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565 w 21600"/>
              <a:gd name="T13" fmla="*/ 2565 h 21600"/>
              <a:gd name="T14" fmla="*/ 19035 w 21600"/>
              <a:gd name="T15" fmla="*/ 1903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530" y="21600"/>
                </a:lnTo>
                <a:lnTo>
                  <a:pt x="2007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400"/>
              <a:t>SR2MUX</a:t>
            </a:r>
          </a:p>
        </p:txBody>
      </p:sp>
      <p:sp>
        <p:nvSpPr>
          <p:cNvPr id="90149" name="Text Box 47"/>
          <p:cNvSpPr txBox="1">
            <a:spLocks noChangeArrowheads="1"/>
          </p:cNvSpPr>
          <p:nvPr/>
        </p:nvSpPr>
        <p:spPr bwMode="auto">
          <a:xfrm>
            <a:off x="6570663" y="3578225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600"/>
          </a:p>
        </p:txBody>
      </p:sp>
      <p:sp>
        <p:nvSpPr>
          <p:cNvPr id="90150" name="Text Box 48"/>
          <p:cNvSpPr txBox="1">
            <a:spLocks noChangeArrowheads="1"/>
          </p:cNvSpPr>
          <p:nvPr/>
        </p:nvSpPr>
        <p:spPr bwMode="auto">
          <a:xfrm rot="10800000">
            <a:off x="3462338" y="3198813"/>
            <a:ext cx="804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1600"/>
          </a:p>
        </p:txBody>
      </p:sp>
      <p:grpSp>
        <p:nvGrpSpPr>
          <p:cNvPr id="90151" name="Group 49"/>
          <p:cNvGrpSpPr>
            <a:grpSpLocks/>
          </p:cNvGrpSpPr>
          <p:nvPr/>
        </p:nvGrpSpPr>
        <p:grpSpPr bwMode="auto">
          <a:xfrm>
            <a:off x="1038225" y="704850"/>
            <a:ext cx="1487488" cy="409575"/>
            <a:chOff x="503" y="417"/>
            <a:chExt cx="1405" cy="343"/>
          </a:xfrm>
        </p:grpSpPr>
        <p:sp>
          <p:nvSpPr>
            <p:cNvPr id="90355" name="AutoShape 50"/>
            <p:cNvSpPr>
              <a:spLocks noChangeArrowheads="1"/>
            </p:cNvSpPr>
            <p:nvPr/>
          </p:nvSpPr>
          <p:spPr bwMode="auto">
            <a:xfrm rot="10800000">
              <a:off x="503" y="417"/>
              <a:ext cx="1405" cy="3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567 w 21600"/>
                <a:gd name="T13" fmla="*/ 2582 h 21600"/>
                <a:gd name="T14" fmla="*/ 19033 w 21600"/>
                <a:gd name="T15" fmla="*/ 1901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533" y="21600"/>
                  </a:lnTo>
                  <a:lnTo>
                    <a:pt x="20067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356" name="Text Box 51"/>
            <p:cNvSpPr txBox="1">
              <a:spLocks noChangeArrowheads="1"/>
            </p:cNvSpPr>
            <p:nvPr/>
          </p:nvSpPr>
          <p:spPr bwMode="auto">
            <a:xfrm>
              <a:off x="641" y="502"/>
              <a:ext cx="11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/>
                <a:t>MARMUX</a:t>
              </a:r>
            </a:p>
          </p:txBody>
        </p:sp>
      </p:grpSp>
      <p:grpSp>
        <p:nvGrpSpPr>
          <p:cNvPr id="90152" name="Group 52"/>
          <p:cNvGrpSpPr>
            <a:grpSpLocks/>
          </p:cNvGrpSpPr>
          <p:nvPr/>
        </p:nvGrpSpPr>
        <p:grpSpPr bwMode="auto">
          <a:xfrm>
            <a:off x="1535113" y="2492375"/>
            <a:ext cx="1487487" cy="411163"/>
            <a:chOff x="503" y="417"/>
            <a:chExt cx="1405" cy="343"/>
          </a:xfrm>
        </p:grpSpPr>
        <p:sp>
          <p:nvSpPr>
            <p:cNvPr id="90353" name="AutoShape 53"/>
            <p:cNvSpPr>
              <a:spLocks noChangeArrowheads="1"/>
            </p:cNvSpPr>
            <p:nvPr/>
          </p:nvSpPr>
          <p:spPr bwMode="auto">
            <a:xfrm rot="10800000">
              <a:off x="503" y="417"/>
              <a:ext cx="1405" cy="3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567 w 21600"/>
                <a:gd name="T13" fmla="*/ 2582 h 21600"/>
                <a:gd name="T14" fmla="*/ 19033 w 21600"/>
                <a:gd name="T15" fmla="*/ 1901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533" y="21600"/>
                  </a:lnTo>
                  <a:lnTo>
                    <a:pt x="20067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354" name="Text Box 54"/>
            <p:cNvSpPr txBox="1">
              <a:spLocks noChangeArrowheads="1"/>
            </p:cNvSpPr>
            <p:nvPr/>
          </p:nvSpPr>
          <p:spPr bwMode="auto">
            <a:xfrm>
              <a:off x="641" y="502"/>
              <a:ext cx="112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/>
                <a:t>ADDR2MUX</a:t>
              </a:r>
            </a:p>
          </p:txBody>
        </p:sp>
      </p:grpSp>
      <p:grpSp>
        <p:nvGrpSpPr>
          <p:cNvPr id="90153" name="Group 55"/>
          <p:cNvGrpSpPr>
            <a:grpSpLocks/>
          </p:cNvGrpSpPr>
          <p:nvPr/>
        </p:nvGrpSpPr>
        <p:grpSpPr bwMode="auto">
          <a:xfrm>
            <a:off x="3175000" y="2493963"/>
            <a:ext cx="1487488" cy="409575"/>
            <a:chOff x="503" y="417"/>
            <a:chExt cx="1405" cy="343"/>
          </a:xfrm>
        </p:grpSpPr>
        <p:sp>
          <p:nvSpPr>
            <p:cNvPr id="90351" name="AutoShape 56"/>
            <p:cNvSpPr>
              <a:spLocks noChangeArrowheads="1"/>
            </p:cNvSpPr>
            <p:nvPr/>
          </p:nvSpPr>
          <p:spPr bwMode="auto">
            <a:xfrm rot="10800000">
              <a:off x="503" y="417"/>
              <a:ext cx="1405" cy="3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567 w 21600"/>
                <a:gd name="T13" fmla="*/ 2582 h 21600"/>
                <a:gd name="T14" fmla="*/ 19033 w 21600"/>
                <a:gd name="T15" fmla="*/ 1901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533" y="21600"/>
                  </a:lnTo>
                  <a:lnTo>
                    <a:pt x="20067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352" name="Text Box 57"/>
            <p:cNvSpPr txBox="1">
              <a:spLocks noChangeArrowheads="1"/>
            </p:cNvSpPr>
            <p:nvPr/>
          </p:nvSpPr>
          <p:spPr bwMode="auto">
            <a:xfrm>
              <a:off x="641" y="502"/>
              <a:ext cx="11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/>
                <a:t>ADDR1MUX</a:t>
              </a:r>
            </a:p>
          </p:txBody>
        </p:sp>
      </p:grpSp>
      <p:grpSp>
        <p:nvGrpSpPr>
          <p:cNvPr id="90154" name="Group 58"/>
          <p:cNvGrpSpPr>
            <a:grpSpLocks/>
          </p:cNvGrpSpPr>
          <p:nvPr/>
        </p:nvGrpSpPr>
        <p:grpSpPr bwMode="auto">
          <a:xfrm>
            <a:off x="3773488" y="1244600"/>
            <a:ext cx="1487487" cy="409575"/>
            <a:chOff x="503" y="417"/>
            <a:chExt cx="1405" cy="343"/>
          </a:xfrm>
        </p:grpSpPr>
        <p:sp>
          <p:nvSpPr>
            <p:cNvPr id="90349" name="AutoShape 59"/>
            <p:cNvSpPr>
              <a:spLocks noChangeArrowheads="1"/>
            </p:cNvSpPr>
            <p:nvPr/>
          </p:nvSpPr>
          <p:spPr bwMode="auto">
            <a:xfrm rot="10800000">
              <a:off x="503" y="417"/>
              <a:ext cx="1405" cy="3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567 w 21600"/>
                <a:gd name="T13" fmla="*/ 2582 h 21600"/>
                <a:gd name="T14" fmla="*/ 19033 w 21600"/>
                <a:gd name="T15" fmla="*/ 1901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533" y="21600"/>
                  </a:lnTo>
                  <a:lnTo>
                    <a:pt x="20067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350" name="Text Box 60"/>
            <p:cNvSpPr txBox="1">
              <a:spLocks noChangeArrowheads="1"/>
            </p:cNvSpPr>
            <p:nvPr/>
          </p:nvSpPr>
          <p:spPr bwMode="auto">
            <a:xfrm>
              <a:off x="641" y="502"/>
              <a:ext cx="11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/>
                <a:t>PCMUX</a:t>
              </a:r>
            </a:p>
          </p:txBody>
        </p:sp>
      </p:grpSp>
      <p:grpSp>
        <p:nvGrpSpPr>
          <p:cNvPr id="90155" name="Group 61"/>
          <p:cNvGrpSpPr>
            <a:grpSpLocks/>
          </p:cNvGrpSpPr>
          <p:nvPr/>
        </p:nvGrpSpPr>
        <p:grpSpPr bwMode="auto">
          <a:xfrm rot="10800000">
            <a:off x="2457450" y="1936750"/>
            <a:ext cx="1508125" cy="420688"/>
            <a:chOff x="4197" y="1433"/>
            <a:chExt cx="950" cy="342"/>
          </a:xfrm>
        </p:grpSpPr>
        <p:grpSp>
          <p:nvGrpSpPr>
            <p:cNvPr id="90340" name="Group 62"/>
            <p:cNvGrpSpPr>
              <a:grpSpLocks/>
            </p:cNvGrpSpPr>
            <p:nvPr/>
          </p:nvGrpSpPr>
          <p:grpSpPr bwMode="auto">
            <a:xfrm>
              <a:off x="4197" y="1433"/>
              <a:ext cx="950" cy="312"/>
              <a:chOff x="4197" y="1433"/>
              <a:chExt cx="950" cy="312"/>
            </a:xfrm>
          </p:grpSpPr>
          <p:sp>
            <p:nvSpPr>
              <p:cNvPr id="90342" name="Line 63"/>
              <p:cNvSpPr>
                <a:spLocks noChangeShapeType="1"/>
              </p:cNvSpPr>
              <p:nvPr/>
            </p:nvSpPr>
            <p:spPr bwMode="auto">
              <a:xfrm flipV="1">
                <a:off x="4197" y="1433"/>
                <a:ext cx="4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343" name="Line 64"/>
              <p:cNvSpPr>
                <a:spLocks noChangeShapeType="1"/>
              </p:cNvSpPr>
              <p:nvPr/>
            </p:nvSpPr>
            <p:spPr bwMode="auto">
              <a:xfrm>
                <a:off x="4427" y="1745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344" name="Line 65"/>
              <p:cNvSpPr>
                <a:spLocks noChangeShapeType="1"/>
              </p:cNvSpPr>
              <p:nvPr/>
            </p:nvSpPr>
            <p:spPr bwMode="auto">
              <a:xfrm>
                <a:off x="4197" y="1433"/>
                <a:ext cx="230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345" name="Line 66"/>
              <p:cNvSpPr>
                <a:spLocks noChangeShapeType="1"/>
              </p:cNvSpPr>
              <p:nvPr/>
            </p:nvSpPr>
            <p:spPr bwMode="auto">
              <a:xfrm flipH="1">
                <a:off x="4916" y="1433"/>
                <a:ext cx="231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346" name="Line 67"/>
              <p:cNvSpPr>
                <a:spLocks noChangeShapeType="1"/>
              </p:cNvSpPr>
              <p:nvPr/>
            </p:nvSpPr>
            <p:spPr bwMode="auto">
              <a:xfrm>
                <a:off x="4735" y="1433"/>
                <a:ext cx="4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347" name="Line 68"/>
              <p:cNvSpPr>
                <a:spLocks noChangeShapeType="1"/>
              </p:cNvSpPr>
              <p:nvPr/>
            </p:nvSpPr>
            <p:spPr bwMode="auto">
              <a:xfrm>
                <a:off x="4609" y="1433"/>
                <a:ext cx="68" cy="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348" name="Line 69"/>
              <p:cNvSpPr>
                <a:spLocks noChangeShapeType="1"/>
              </p:cNvSpPr>
              <p:nvPr/>
            </p:nvSpPr>
            <p:spPr bwMode="auto">
              <a:xfrm flipH="1">
                <a:off x="4677" y="1433"/>
                <a:ext cx="58" cy="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0341" name="Text Box 70"/>
            <p:cNvSpPr txBox="1">
              <a:spLocks noChangeArrowheads="1"/>
            </p:cNvSpPr>
            <p:nvPr/>
          </p:nvSpPr>
          <p:spPr bwMode="auto">
            <a:xfrm>
              <a:off x="4576" y="1501"/>
              <a:ext cx="191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+</a:t>
              </a:r>
            </a:p>
          </p:txBody>
        </p:sp>
      </p:grpSp>
      <p:sp>
        <p:nvSpPr>
          <p:cNvPr id="90156" name="Text Box 71"/>
          <p:cNvSpPr txBox="1">
            <a:spLocks noChangeArrowheads="1"/>
          </p:cNvSpPr>
          <p:nvPr/>
        </p:nvSpPr>
        <p:spPr bwMode="auto">
          <a:xfrm>
            <a:off x="749300" y="3521075"/>
            <a:ext cx="592138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SEXT</a:t>
            </a:r>
          </a:p>
        </p:txBody>
      </p:sp>
      <p:sp>
        <p:nvSpPr>
          <p:cNvPr id="90157" name="Text Box 72"/>
          <p:cNvSpPr txBox="1">
            <a:spLocks noChangeArrowheads="1"/>
          </p:cNvSpPr>
          <p:nvPr/>
        </p:nvSpPr>
        <p:spPr bwMode="auto">
          <a:xfrm>
            <a:off x="744538" y="3981450"/>
            <a:ext cx="592137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SEXT</a:t>
            </a:r>
          </a:p>
        </p:txBody>
      </p:sp>
      <p:sp>
        <p:nvSpPr>
          <p:cNvPr id="90158" name="Text Box 73"/>
          <p:cNvSpPr txBox="1">
            <a:spLocks noChangeArrowheads="1"/>
          </p:cNvSpPr>
          <p:nvPr/>
        </p:nvSpPr>
        <p:spPr bwMode="auto">
          <a:xfrm>
            <a:off x="301625" y="1701800"/>
            <a:ext cx="584200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ZEXT</a:t>
            </a:r>
          </a:p>
        </p:txBody>
      </p:sp>
      <p:sp>
        <p:nvSpPr>
          <p:cNvPr id="90159" name="Text Box 78"/>
          <p:cNvSpPr txBox="1">
            <a:spLocks noChangeArrowheads="1"/>
          </p:cNvSpPr>
          <p:nvPr/>
        </p:nvSpPr>
        <p:spPr bwMode="auto">
          <a:xfrm>
            <a:off x="3225800" y="4587875"/>
            <a:ext cx="7461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LOGIC</a:t>
            </a:r>
          </a:p>
        </p:txBody>
      </p:sp>
      <p:sp>
        <p:nvSpPr>
          <p:cNvPr id="90160" name="Text Box 79"/>
          <p:cNvSpPr txBox="1">
            <a:spLocks noChangeArrowheads="1"/>
          </p:cNvSpPr>
          <p:nvPr/>
        </p:nvSpPr>
        <p:spPr bwMode="auto">
          <a:xfrm>
            <a:off x="2898775" y="3354388"/>
            <a:ext cx="592138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SEXT</a:t>
            </a:r>
          </a:p>
        </p:txBody>
      </p:sp>
      <p:sp>
        <p:nvSpPr>
          <p:cNvPr id="90161" name="Text Box 80"/>
          <p:cNvSpPr txBox="1">
            <a:spLocks noChangeArrowheads="1"/>
          </p:cNvSpPr>
          <p:nvPr/>
        </p:nvSpPr>
        <p:spPr bwMode="auto">
          <a:xfrm>
            <a:off x="3275013" y="4981575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90162" name="Line 81"/>
          <p:cNvSpPr>
            <a:spLocks noChangeShapeType="1"/>
          </p:cNvSpPr>
          <p:nvPr/>
        </p:nvSpPr>
        <p:spPr bwMode="auto">
          <a:xfrm>
            <a:off x="3598863" y="49022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63" name="Line 82"/>
          <p:cNvSpPr>
            <a:spLocks noChangeShapeType="1"/>
          </p:cNvSpPr>
          <p:nvPr/>
        </p:nvSpPr>
        <p:spPr bwMode="auto">
          <a:xfrm flipV="1">
            <a:off x="3519488" y="502602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64" name="Line 83"/>
          <p:cNvSpPr>
            <a:spLocks noChangeShapeType="1"/>
          </p:cNvSpPr>
          <p:nvPr/>
        </p:nvSpPr>
        <p:spPr bwMode="auto">
          <a:xfrm flipV="1">
            <a:off x="3598863" y="4419600"/>
            <a:ext cx="0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65" name="AutoShape 84"/>
          <p:cNvSpPr>
            <a:spLocks noChangeArrowheads="1"/>
          </p:cNvSpPr>
          <p:nvPr/>
        </p:nvSpPr>
        <p:spPr bwMode="auto">
          <a:xfrm>
            <a:off x="1693863" y="344488"/>
            <a:ext cx="2286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90166" name="Text Box 85"/>
          <p:cNvSpPr txBox="1">
            <a:spLocks noChangeArrowheads="1"/>
          </p:cNvSpPr>
          <p:nvPr/>
        </p:nvSpPr>
        <p:spPr bwMode="auto">
          <a:xfrm>
            <a:off x="1922463" y="344488"/>
            <a:ext cx="1155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gateMARMUX</a:t>
            </a:r>
          </a:p>
        </p:txBody>
      </p:sp>
      <p:sp>
        <p:nvSpPr>
          <p:cNvPr id="90167" name="Line 86"/>
          <p:cNvSpPr>
            <a:spLocks noChangeShapeType="1"/>
          </p:cNvSpPr>
          <p:nvPr/>
        </p:nvSpPr>
        <p:spPr bwMode="auto">
          <a:xfrm>
            <a:off x="1882775" y="496888"/>
            <a:ext cx="11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68" name="Text Box 87"/>
          <p:cNvSpPr txBox="1">
            <a:spLocks noChangeArrowheads="1"/>
          </p:cNvSpPr>
          <p:nvPr/>
        </p:nvSpPr>
        <p:spPr bwMode="auto">
          <a:xfrm>
            <a:off x="1828800" y="4522788"/>
            <a:ext cx="5683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/>
              <a:t>  IR  </a:t>
            </a:r>
          </a:p>
        </p:txBody>
      </p:sp>
      <p:grpSp>
        <p:nvGrpSpPr>
          <p:cNvPr id="90169" name="Group 88"/>
          <p:cNvGrpSpPr>
            <a:grpSpLocks/>
          </p:cNvGrpSpPr>
          <p:nvPr/>
        </p:nvGrpSpPr>
        <p:grpSpPr bwMode="auto">
          <a:xfrm>
            <a:off x="1781175" y="4962525"/>
            <a:ext cx="412750" cy="244475"/>
            <a:chOff x="1104" y="3108"/>
            <a:chExt cx="260" cy="154"/>
          </a:xfrm>
        </p:grpSpPr>
        <p:sp>
          <p:nvSpPr>
            <p:cNvPr id="90338" name="Line 89"/>
            <p:cNvSpPr>
              <a:spLocks noChangeShapeType="1"/>
            </p:cNvSpPr>
            <p:nvPr/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339" name="Text Box 90"/>
            <p:cNvSpPr txBox="1">
              <a:spLocks noChangeArrowheads="1"/>
            </p:cNvSpPr>
            <p:nvPr/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sp>
        <p:nvSpPr>
          <p:cNvPr id="90170" name="Line 91"/>
          <p:cNvSpPr>
            <a:spLocks noChangeShapeType="1"/>
          </p:cNvSpPr>
          <p:nvPr/>
        </p:nvSpPr>
        <p:spPr bwMode="auto">
          <a:xfrm flipV="1">
            <a:off x="2117725" y="4837113"/>
            <a:ext cx="0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71" name="Line 92"/>
          <p:cNvSpPr>
            <a:spLocks noChangeShapeType="1"/>
          </p:cNvSpPr>
          <p:nvPr/>
        </p:nvSpPr>
        <p:spPr bwMode="auto">
          <a:xfrm>
            <a:off x="6973888" y="3979863"/>
            <a:ext cx="0" cy="239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72" name="Line 93"/>
          <p:cNvSpPr>
            <a:spLocks noChangeShapeType="1"/>
          </p:cNvSpPr>
          <p:nvPr/>
        </p:nvSpPr>
        <p:spPr bwMode="auto">
          <a:xfrm flipV="1">
            <a:off x="7804150" y="1985963"/>
            <a:ext cx="0" cy="2233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73" name="Line 94"/>
          <p:cNvSpPr>
            <a:spLocks noChangeShapeType="1"/>
          </p:cNvSpPr>
          <p:nvPr/>
        </p:nvSpPr>
        <p:spPr bwMode="auto">
          <a:xfrm>
            <a:off x="7316788" y="1985963"/>
            <a:ext cx="0" cy="164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74" name="Line 95"/>
          <p:cNvSpPr>
            <a:spLocks noChangeShapeType="1"/>
          </p:cNvSpPr>
          <p:nvPr/>
        </p:nvSpPr>
        <p:spPr bwMode="auto">
          <a:xfrm flipV="1">
            <a:off x="3632200" y="2359025"/>
            <a:ext cx="0" cy="134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75" name="Line 96"/>
          <p:cNvSpPr>
            <a:spLocks noChangeShapeType="1"/>
          </p:cNvSpPr>
          <p:nvPr/>
        </p:nvSpPr>
        <p:spPr bwMode="auto">
          <a:xfrm flipV="1">
            <a:off x="2662238" y="2357438"/>
            <a:ext cx="0" cy="136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76" name="Line 97"/>
          <p:cNvSpPr>
            <a:spLocks noChangeShapeType="1"/>
          </p:cNvSpPr>
          <p:nvPr/>
        </p:nvSpPr>
        <p:spPr bwMode="auto">
          <a:xfrm>
            <a:off x="5702300" y="3760788"/>
            <a:ext cx="544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77" name="Line 98"/>
          <p:cNvSpPr>
            <a:spLocks noChangeShapeType="1"/>
          </p:cNvSpPr>
          <p:nvPr/>
        </p:nvSpPr>
        <p:spPr bwMode="auto">
          <a:xfrm>
            <a:off x="5702300" y="4522788"/>
            <a:ext cx="1174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78" name="Line 99"/>
          <p:cNvSpPr>
            <a:spLocks noChangeShapeType="1"/>
          </p:cNvSpPr>
          <p:nvPr/>
        </p:nvSpPr>
        <p:spPr bwMode="auto">
          <a:xfrm flipH="1" flipV="1">
            <a:off x="6572250" y="5367338"/>
            <a:ext cx="0" cy="828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79" name="Line 100"/>
          <p:cNvSpPr>
            <a:spLocks noChangeShapeType="1"/>
          </p:cNvSpPr>
          <p:nvPr/>
        </p:nvSpPr>
        <p:spPr bwMode="auto">
          <a:xfrm>
            <a:off x="7905750" y="5334000"/>
            <a:ext cx="0" cy="862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80" name="Text Box 101"/>
          <p:cNvSpPr txBox="1">
            <a:spLocks noChangeArrowheads="1"/>
          </p:cNvSpPr>
          <p:nvPr/>
        </p:nvSpPr>
        <p:spPr bwMode="auto">
          <a:xfrm>
            <a:off x="4713288" y="6200775"/>
            <a:ext cx="663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LD.MAR</a:t>
            </a:r>
          </a:p>
        </p:txBody>
      </p:sp>
      <p:sp>
        <p:nvSpPr>
          <p:cNvPr id="90181" name="Line 102"/>
          <p:cNvSpPr>
            <a:spLocks noChangeShapeType="1"/>
          </p:cNvSpPr>
          <p:nvPr/>
        </p:nvSpPr>
        <p:spPr bwMode="auto">
          <a:xfrm flipH="1">
            <a:off x="4606925" y="6324600"/>
            <a:ext cx="168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0182" name="Group 103"/>
          <p:cNvGrpSpPr>
            <a:grpSpLocks/>
          </p:cNvGrpSpPr>
          <p:nvPr/>
        </p:nvGrpSpPr>
        <p:grpSpPr bwMode="auto">
          <a:xfrm>
            <a:off x="3930650" y="5616575"/>
            <a:ext cx="412750" cy="244475"/>
            <a:chOff x="1104" y="3108"/>
            <a:chExt cx="260" cy="154"/>
          </a:xfrm>
        </p:grpSpPr>
        <p:sp>
          <p:nvSpPr>
            <p:cNvPr id="90336" name="Line 104"/>
            <p:cNvSpPr>
              <a:spLocks noChangeShapeType="1"/>
            </p:cNvSpPr>
            <p:nvPr/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337" name="Text Box 105"/>
            <p:cNvSpPr txBox="1">
              <a:spLocks noChangeArrowheads="1"/>
            </p:cNvSpPr>
            <p:nvPr/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sp>
        <p:nvSpPr>
          <p:cNvPr id="90183" name="AutoShape 106"/>
          <p:cNvSpPr>
            <a:spLocks noChangeArrowheads="1"/>
          </p:cNvSpPr>
          <p:nvPr/>
        </p:nvSpPr>
        <p:spPr bwMode="auto">
          <a:xfrm flipV="1">
            <a:off x="7300913" y="4781550"/>
            <a:ext cx="2286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90184" name="Text Box 107"/>
          <p:cNvSpPr txBox="1">
            <a:spLocks noChangeArrowheads="1"/>
          </p:cNvSpPr>
          <p:nvPr/>
        </p:nvSpPr>
        <p:spPr bwMode="auto">
          <a:xfrm>
            <a:off x="6151563" y="4852988"/>
            <a:ext cx="774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gateALU</a:t>
            </a:r>
          </a:p>
        </p:txBody>
      </p:sp>
      <p:sp>
        <p:nvSpPr>
          <p:cNvPr id="90185" name="Line 108"/>
          <p:cNvSpPr>
            <a:spLocks noChangeShapeType="1"/>
          </p:cNvSpPr>
          <p:nvPr/>
        </p:nvSpPr>
        <p:spPr bwMode="auto">
          <a:xfrm>
            <a:off x="7415213" y="4727575"/>
            <a:ext cx="0" cy="53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86" name="Line 109"/>
          <p:cNvSpPr>
            <a:spLocks noChangeShapeType="1"/>
          </p:cNvSpPr>
          <p:nvPr/>
        </p:nvSpPr>
        <p:spPr bwMode="auto">
          <a:xfrm>
            <a:off x="7415213" y="5010150"/>
            <a:ext cx="0" cy="29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87" name="Line 110"/>
          <p:cNvSpPr>
            <a:spLocks noChangeShapeType="1"/>
          </p:cNvSpPr>
          <p:nvPr/>
        </p:nvSpPr>
        <p:spPr bwMode="auto">
          <a:xfrm>
            <a:off x="3490913" y="3492500"/>
            <a:ext cx="3081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88" name="Line 111"/>
          <p:cNvSpPr>
            <a:spLocks noChangeShapeType="1"/>
          </p:cNvSpPr>
          <p:nvPr/>
        </p:nvSpPr>
        <p:spPr bwMode="auto">
          <a:xfrm>
            <a:off x="6572250" y="3492500"/>
            <a:ext cx="0" cy="133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89" name="Line 112"/>
          <p:cNvSpPr>
            <a:spLocks noChangeShapeType="1"/>
          </p:cNvSpPr>
          <p:nvPr/>
        </p:nvSpPr>
        <p:spPr bwMode="auto">
          <a:xfrm flipH="1" flipV="1">
            <a:off x="1720850" y="2905125"/>
            <a:ext cx="0" cy="30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90" name="Line 113"/>
          <p:cNvSpPr>
            <a:spLocks noChangeShapeType="1"/>
          </p:cNvSpPr>
          <p:nvPr/>
        </p:nvSpPr>
        <p:spPr bwMode="auto">
          <a:xfrm flipH="1" flipV="1">
            <a:off x="2084388" y="2906713"/>
            <a:ext cx="0" cy="750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91" name="Line 114"/>
          <p:cNvSpPr>
            <a:spLocks noChangeShapeType="1"/>
          </p:cNvSpPr>
          <p:nvPr/>
        </p:nvSpPr>
        <p:spPr bwMode="auto">
          <a:xfrm flipH="1" flipV="1">
            <a:off x="2447925" y="2905125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92" name="Line 115"/>
          <p:cNvSpPr>
            <a:spLocks noChangeShapeType="1"/>
          </p:cNvSpPr>
          <p:nvPr/>
        </p:nvSpPr>
        <p:spPr bwMode="auto">
          <a:xfrm flipH="1" flipV="1">
            <a:off x="2811463" y="2905125"/>
            <a:ext cx="0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93" name="Line 116"/>
          <p:cNvSpPr>
            <a:spLocks noChangeShapeType="1"/>
          </p:cNvSpPr>
          <p:nvPr/>
        </p:nvSpPr>
        <p:spPr bwMode="auto">
          <a:xfrm>
            <a:off x="1343025" y="3211513"/>
            <a:ext cx="377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94" name="Line 117"/>
          <p:cNvSpPr>
            <a:spLocks noChangeShapeType="1"/>
          </p:cNvSpPr>
          <p:nvPr/>
        </p:nvSpPr>
        <p:spPr bwMode="auto">
          <a:xfrm>
            <a:off x="1341438" y="3657600"/>
            <a:ext cx="742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95" name="Line 118"/>
          <p:cNvSpPr>
            <a:spLocks noChangeShapeType="1"/>
          </p:cNvSpPr>
          <p:nvPr/>
        </p:nvSpPr>
        <p:spPr bwMode="auto">
          <a:xfrm>
            <a:off x="1341438" y="4124325"/>
            <a:ext cx="1106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96" name="Line 119"/>
          <p:cNvSpPr>
            <a:spLocks noChangeShapeType="1"/>
          </p:cNvSpPr>
          <p:nvPr/>
        </p:nvSpPr>
        <p:spPr bwMode="auto">
          <a:xfrm>
            <a:off x="590550" y="1985963"/>
            <a:ext cx="0" cy="2433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97" name="Line 120"/>
          <p:cNvSpPr>
            <a:spLocks noChangeShapeType="1"/>
          </p:cNvSpPr>
          <p:nvPr/>
        </p:nvSpPr>
        <p:spPr bwMode="auto">
          <a:xfrm>
            <a:off x="590550" y="4419600"/>
            <a:ext cx="1992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98" name="Line 121"/>
          <p:cNvSpPr>
            <a:spLocks noChangeShapeType="1"/>
          </p:cNvSpPr>
          <p:nvPr/>
        </p:nvSpPr>
        <p:spPr bwMode="auto">
          <a:xfrm>
            <a:off x="2582863" y="3492500"/>
            <a:ext cx="315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99" name="Line 122"/>
          <p:cNvSpPr>
            <a:spLocks noChangeShapeType="1"/>
          </p:cNvSpPr>
          <p:nvPr/>
        </p:nvSpPr>
        <p:spPr bwMode="auto">
          <a:xfrm>
            <a:off x="2582863" y="3492500"/>
            <a:ext cx="0" cy="927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200" name="Line 123"/>
          <p:cNvSpPr>
            <a:spLocks noChangeShapeType="1"/>
          </p:cNvSpPr>
          <p:nvPr/>
        </p:nvSpPr>
        <p:spPr bwMode="auto">
          <a:xfrm>
            <a:off x="2117725" y="4419600"/>
            <a:ext cx="0" cy="103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201" name="Line 124"/>
          <p:cNvSpPr>
            <a:spLocks noChangeShapeType="1"/>
          </p:cNvSpPr>
          <p:nvPr/>
        </p:nvSpPr>
        <p:spPr bwMode="auto">
          <a:xfrm>
            <a:off x="2582863" y="3805238"/>
            <a:ext cx="2105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202" name="Line 125"/>
          <p:cNvSpPr>
            <a:spLocks noChangeShapeType="1"/>
          </p:cNvSpPr>
          <p:nvPr/>
        </p:nvSpPr>
        <p:spPr bwMode="auto">
          <a:xfrm flipV="1">
            <a:off x="3595688" y="3979863"/>
            <a:ext cx="3175" cy="125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203" name="Line 126"/>
          <p:cNvSpPr>
            <a:spLocks noChangeShapeType="1"/>
          </p:cNvSpPr>
          <p:nvPr/>
        </p:nvSpPr>
        <p:spPr bwMode="auto">
          <a:xfrm>
            <a:off x="3598863" y="3981450"/>
            <a:ext cx="1089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204" name="Text Box 127"/>
          <p:cNvSpPr txBox="1">
            <a:spLocks noChangeArrowheads="1"/>
          </p:cNvSpPr>
          <p:nvPr/>
        </p:nvSpPr>
        <p:spPr bwMode="auto">
          <a:xfrm>
            <a:off x="4254500" y="4462463"/>
            <a:ext cx="2936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R</a:t>
            </a:r>
          </a:p>
        </p:txBody>
      </p:sp>
      <p:sp>
        <p:nvSpPr>
          <p:cNvPr id="90205" name="Line 128"/>
          <p:cNvSpPr>
            <a:spLocks noChangeShapeType="1"/>
          </p:cNvSpPr>
          <p:nvPr/>
        </p:nvSpPr>
        <p:spPr bwMode="auto">
          <a:xfrm flipH="1">
            <a:off x="4462463" y="4600575"/>
            <a:ext cx="225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206" name="Line 129"/>
          <p:cNvSpPr>
            <a:spLocks noChangeShapeType="1"/>
          </p:cNvSpPr>
          <p:nvPr/>
        </p:nvSpPr>
        <p:spPr bwMode="auto">
          <a:xfrm>
            <a:off x="590550" y="3200400"/>
            <a:ext cx="158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207" name="Line 130"/>
          <p:cNvSpPr>
            <a:spLocks noChangeShapeType="1"/>
          </p:cNvSpPr>
          <p:nvPr/>
        </p:nvSpPr>
        <p:spPr bwMode="auto">
          <a:xfrm>
            <a:off x="590550" y="3657600"/>
            <a:ext cx="160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208" name="Line 131"/>
          <p:cNvSpPr>
            <a:spLocks noChangeShapeType="1"/>
          </p:cNvSpPr>
          <p:nvPr/>
        </p:nvSpPr>
        <p:spPr bwMode="auto">
          <a:xfrm>
            <a:off x="590550" y="4124325"/>
            <a:ext cx="153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209" name="Text Box 132"/>
          <p:cNvSpPr txBox="1">
            <a:spLocks noChangeArrowheads="1"/>
          </p:cNvSpPr>
          <p:nvPr/>
        </p:nvSpPr>
        <p:spPr bwMode="auto">
          <a:xfrm>
            <a:off x="103188" y="3062288"/>
            <a:ext cx="4984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000"/>
              <a:t>[10:0]</a:t>
            </a:r>
          </a:p>
        </p:txBody>
      </p:sp>
      <p:sp>
        <p:nvSpPr>
          <p:cNvPr id="90210" name="Text Box 133"/>
          <p:cNvSpPr txBox="1">
            <a:spLocks noChangeArrowheads="1"/>
          </p:cNvSpPr>
          <p:nvPr/>
        </p:nvSpPr>
        <p:spPr bwMode="auto">
          <a:xfrm>
            <a:off x="176213" y="3519488"/>
            <a:ext cx="428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000"/>
              <a:t>[8:0]</a:t>
            </a:r>
          </a:p>
        </p:txBody>
      </p:sp>
      <p:sp>
        <p:nvSpPr>
          <p:cNvPr id="90211" name="Text Box 134"/>
          <p:cNvSpPr txBox="1">
            <a:spLocks noChangeArrowheads="1"/>
          </p:cNvSpPr>
          <p:nvPr/>
        </p:nvSpPr>
        <p:spPr bwMode="auto">
          <a:xfrm>
            <a:off x="177800" y="3987800"/>
            <a:ext cx="428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000"/>
              <a:t>[5:0]</a:t>
            </a:r>
          </a:p>
        </p:txBody>
      </p:sp>
      <p:sp>
        <p:nvSpPr>
          <p:cNvPr id="90212" name="Text Box 135"/>
          <p:cNvSpPr txBox="1">
            <a:spLocks noChangeArrowheads="1"/>
          </p:cNvSpPr>
          <p:nvPr/>
        </p:nvSpPr>
        <p:spPr bwMode="auto">
          <a:xfrm>
            <a:off x="2533650" y="3463925"/>
            <a:ext cx="428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000"/>
              <a:t>[4:0]</a:t>
            </a:r>
          </a:p>
        </p:txBody>
      </p:sp>
      <p:sp>
        <p:nvSpPr>
          <p:cNvPr id="90213" name="Text Box 136"/>
          <p:cNvSpPr txBox="1">
            <a:spLocks noChangeArrowheads="1"/>
          </p:cNvSpPr>
          <p:nvPr/>
        </p:nvSpPr>
        <p:spPr bwMode="auto">
          <a:xfrm>
            <a:off x="2684463" y="3175000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000"/>
              <a:t>0</a:t>
            </a:r>
          </a:p>
        </p:txBody>
      </p:sp>
      <p:grpSp>
        <p:nvGrpSpPr>
          <p:cNvPr id="90214" name="Group 137"/>
          <p:cNvGrpSpPr>
            <a:grpSpLocks/>
          </p:cNvGrpSpPr>
          <p:nvPr/>
        </p:nvGrpSpPr>
        <p:grpSpPr bwMode="auto">
          <a:xfrm>
            <a:off x="1384300" y="2947988"/>
            <a:ext cx="412750" cy="244475"/>
            <a:chOff x="1104" y="3108"/>
            <a:chExt cx="260" cy="154"/>
          </a:xfrm>
        </p:grpSpPr>
        <p:sp>
          <p:nvSpPr>
            <p:cNvPr id="90334" name="Line 138"/>
            <p:cNvSpPr>
              <a:spLocks noChangeShapeType="1"/>
            </p:cNvSpPr>
            <p:nvPr/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335" name="Text Box 139"/>
            <p:cNvSpPr txBox="1">
              <a:spLocks noChangeArrowheads="1"/>
            </p:cNvSpPr>
            <p:nvPr/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grpSp>
        <p:nvGrpSpPr>
          <p:cNvPr id="90215" name="Group 140"/>
          <p:cNvGrpSpPr>
            <a:grpSpLocks/>
          </p:cNvGrpSpPr>
          <p:nvPr/>
        </p:nvGrpSpPr>
        <p:grpSpPr bwMode="auto">
          <a:xfrm>
            <a:off x="1744663" y="2947988"/>
            <a:ext cx="412750" cy="244475"/>
            <a:chOff x="1104" y="3108"/>
            <a:chExt cx="260" cy="154"/>
          </a:xfrm>
        </p:grpSpPr>
        <p:sp>
          <p:nvSpPr>
            <p:cNvPr id="90332" name="Line 141"/>
            <p:cNvSpPr>
              <a:spLocks noChangeShapeType="1"/>
            </p:cNvSpPr>
            <p:nvPr/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333" name="Text Box 142"/>
            <p:cNvSpPr txBox="1">
              <a:spLocks noChangeArrowheads="1"/>
            </p:cNvSpPr>
            <p:nvPr/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grpSp>
        <p:nvGrpSpPr>
          <p:cNvPr id="90216" name="Group 143"/>
          <p:cNvGrpSpPr>
            <a:grpSpLocks/>
          </p:cNvGrpSpPr>
          <p:nvPr/>
        </p:nvGrpSpPr>
        <p:grpSpPr bwMode="auto">
          <a:xfrm>
            <a:off x="2106613" y="2947988"/>
            <a:ext cx="412750" cy="244475"/>
            <a:chOff x="1104" y="3108"/>
            <a:chExt cx="260" cy="154"/>
          </a:xfrm>
        </p:grpSpPr>
        <p:sp>
          <p:nvSpPr>
            <p:cNvPr id="90330" name="Line 144"/>
            <p:cNvSpPr>
              <a:spLocks noChangeShapeType="1"/>
            </p:cNvSpPr>
            <p:nvPr/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331" name="Text Box 145"/>
            <p:cNvSpPr txBox="1">
              <a:spLocks noChangeArrowheads="1"/>
            </p:cNvSpPr>
            <p:nvPr/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grpSp>
        <p:nvGrpSpPr>
          <p:cNvPr id="90217" name="Group 146"/>
          <p:cNvGrpSpPr>
            <a:grpSpLocks/>
          </p:cNvGrpSpPr>
          <p:nvPr/>
        </p:nvGrpSpPr>
        <p:grpSpPr bwMode="auto">
          <a:xfrm>
            <a:off x="2478088" y="2946400"/>
            <a:ext cx="412750" cy="244475"/>
            <a:chOff x="1104" y="3108"/>
            <a:chExt cx="260" cy="154"/>
          </a:xfrm>
        </p:grpSpPr>
        <p:sp>
          <p:nvSpPr>
            <p:cNvPr id="90328" name="Line 147"/>
            <p:cNvSpPr>
              <a:spLocks noChangeShapeType="1"/>
            </p:cNvSpPr>
            <p:nvPr/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329" name="Text Box 148"/>
            <p:cNvSpPr txBox="1">
              <a:spLocks noChangeArrowheads="1"/>
            </p:cNvSpPr>
            <p:nvPr/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sp>
        <p:nvSpPr>
          <p:cNvPr id="90218" name="Text Box 149"/>
          <p:cNvSpPr txBox="1">
            <a:spLocks noChangeArrowheads="1"/>
          </p:cNvSpPr>
          <p:nvPr/>
        </p:nvSpPr>
        <p:spPr bwMode="auto">
          <a:xfrm>
            <a:off x="4122738" y="4129088"/>
            <a:ext cx="565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LD.CC</a:t>
            </a:r>
          </a:p>
        </p:txBody>
      </p:sp>
      <p:sp>
        <p:nvSpPr>
          <p:cNvPr id="90219" name="Line 150"/>
          <p:cNvSpPr>
            <a:spLocks noChangeShapeType="1"/>
          </p:cNvSpPr>
          <p:nvPr/>
        </p:nvSpPr>
        <p:spPr bwMode="auto">
          <a:xfrm flipH="1">
            <a:off x="4025900" y="4251325"/>
            <a:ext cx="165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220" name="Line 151"/>
          <p:cNvSpPr>
            <a:spLocks noChangeShapeType="1"/>
          </p:cNvSpPr>
          <p:nvPr/>
        </p:nvSpPr>
        <p:spPr bwMode="auto">
          <a:xfrm>
            <a:off x="5702300" y="3916363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221" name="Line 152"/>
          <p:cNvSpPr>
            <a:spLocks noChangeShapeType="1"/>
          </p:cNvSpPr>
          <p:nvPr/>
        </p:nvSpPr>
        <p:spPr bwMode="auto">
          <a:xfrm>
            <a:off x="5702300" y="4095750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222" name="Line 153"/>
          <p:cNvSpPr>
            <a:spLocks noChangeShapeType="1"/>
          </p:cNvSpPr>
          <p:nvPr/>
        </p:nvSpPr>
        <p:spPr bwMode="auto">
          <a:xfrm flipV="1">
            <a:off x="4606925" y="1065213"/>
            <a:ext cx="0" cy="179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223" name="Line 154"/>
          <p:cNvSpPr>
            <a:spLocks noChangeShapeType="1"/>
          </p:cNvSpPr>
          <p:nvPr/>
        </p:nvSpPr>
        <p:spPr bwMode="auto">
          <a:xfrm flipV="1">
            <a:off x="4606925" y="587375"/>
            <a:ext cx="0" cy="131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224" name="Line 155"/>
          <p:cNvSpPr>
            <a:spLocks noChangeShapeType="1"/>
          </p:cNvSpPr>
          <p:nvPr/>
        </p:nvSpPr>
        <p:spPr bwMode="auto">
          <a:xfrm flipV="1">
            <a:off x="4613275" y="261938"/>
            <a:ext cx="0" cy="96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225" name="Line 156"/>
          <p:cNvSpPr>
            <a:spLocks noChangeShapeType="1"/>
          </p:cNvSpPr>
          <p:nvPr/>
        </p:nvSpPr>
        <p:spPr bwMode="auto">
          <a:xfrm>
            <a:off x="4606925" y="655638"/>
            <a:ext cx="1428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226" name="Line 157"/>
          <p:cNvSpPr>
            <a:spLocks noChangeShapeType="1"/>
          </p:cNvSpPr>
          <p:nvPr/>
        </p:nvSpPr>
        <p:spPr bwMode="auto">
          <a:xfrm>
            <a:off x="5603875" y="655638"/>
            <a:ext cx="0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227" name="Line 158"/>
          <p:cNvSpPr>
            <a:spLocks noChangeShapeType="1"/>
          </p:cNvSpPr>
          <p:nvPr/>
        </p:nvSpPr>
        <p:spPr bwMode="auto">
          <a:xfrm flipV="1">
            <a:off x="4343400" y="2906713"/>
            <a:ext cx="0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228" name="Line 159"/>
          <p:cNvSpPr>
            <a:spLocks noChangeShapeType="1"/>
          </p:cNvSpPr>
          <p:nvPr/>
        </p:nvSpPr>
        <p:spPr bwMode="auto">
          <a:xfrm>
            <a:off x="4343400" y="3152775"/>
            <a:ext cx="1692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229" name="Line 160"/>
          <p:cNvSpPr>
            <a:spLocks noChangeShapeType="1"/>
          </p:cNvSpPr>
          <p:nvPr/>
        </p:nvSpPr>
        <p:spPr bwMode="auto">
          <a:xfrm>
            <a:off x="6035675" y="655638"/>
            <a:ext cx="0" cy="2487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230" name="Line 161"/>
          <p:cNvSpPr>
            <a:spLocks noChangeShapeType="1"/>
          </p:cNvSpPr>
          <p:nvPr/>
        </p:nvSpPr>
        <p:spPr bwMode="auto">
          <a:xfrm>
            <a:off x="3155950" y="228600"/>
            <a:ext cx="0" cy="1579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231" name="Line 162"/>
          <p:cNvSpPr>
            <a:spLocks noChangeShapeType="1"/>
          </p:cNvSpPr>
          <p:nvPr/>
        </p:nvSpPr>
        <p:spPr bwMode="auto">
          <a:xfrm flipV="1">
            <a:off x="3971925" y="1654175"/>
            <a:ext cx="0" cy="166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232" name="Line 163"/>
          <p:cNvSpPr>
            <a:spLocks noChangeShapeType="1"/>
          </p:cNvSpPr>
          <p:nvPr/>
        </p:nvSpPr>
        <p:spPr bwMode="auto">
          <a:xfrm>
            <a:off x="3155950" y="1820863"/>
            <a:ext cx="815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233" name="Line 164"/>
          <p:cNvSpPr>
            <a:spLocks noChangeShapeType="1"/>
          </p:cNvSpPr>
          <p:nvPr/>
        </p:nvSpPr>
        <p:spPr bwMode="auto">
          <a:xfrm flipV="1">
            <a:off x="3225800" y="189865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234" name="Line 165"/>
          <p:cNvSpPr>
            <a:spLocks noChangeShapeType="1"/>
          </p:cNvSpPr>
          <p:nvPr/>
        </p:nvSpPr>
        <p:spPr bwMode="auto">
          <a:xfrm>
            <a:off x="3225800" y="1898650"/>
            <a:ext cx="1282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235" name="Line 166"/>
          <p:cNvSpPr>
            <a:spLocks noChangeShapeType="1"/>
          </p:cNvSpPr>
          <p:nvPr/>
        </p:nvSpPr>
        <p:spPr bwMode="auto">
          <a:xfrm flipV="1">
            <a:off x="4508500" y="1654175"/>
            <a:ext cx="0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236" name="Line 167"/>
          <p:cNvSpPr>
            <a:spLocks noChangeShapeType="1"/>
          </p:cNvSpPr>
          <p:nvPr/>
        </p:nvSpPr>
        <p:spPr bwMode="auto">
          <a:xfrm flipV="1">
            <a:off x="5045075" y="1654175"/>
            <a:ext cx="0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237" name="Line 168"/>
          <p:cNvSpPr>
            <a:spLocks noChangeShapeType="1"/>
          </p:cNvSpPr>
          <p:nvPr/>
        </p:nvSpPr>
        <p:spPr bwMode="auto">
          <a:xfrm flipV="1">
            <a:off x="5045075" y="1898650"/>
            <a:ext cx="55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238" name="Line 169"/>
          <p:cNvSpPr>
            <a:spLocks noChangeShapeType="1"/>
          </p:cNvSpPr>
          <p:nvPr/>
        </p:nvSpPr>
        <p:spPr bwMode="auto">
          <a:xfrm flipV="1">
            <a:off x="5603875" y="1301750"/>
            <a:ext cx="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239" name="Line 170"/>
          <p:cNvSpPr>
            <a:spLocks noChangeShapeType="1"/>
          </p:cNvSpPr>
          <p:nvPr/>
        </p:nvSpPr>
        <p:spPr bwMode="auto">
          <a:xfrm flipV="1">
            <a:off x="1806575" y="228600"/>
            <a:ext cx="0" cy="115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240" name="Line 171"/>
          <p:cNvSpPr>
            <a:spLocks noChangeShapeType="1"/>
          </p:cNvSpPr>
          <p:nvPr/>
        </p:nvSpPr>
        <p:spPr bwMode="auto">
          <a:xfrm flipV="1">
            <a:off x="1806575" y="573088"/>
            <a:ext cx="0" cy="131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241" name="Line 172"/>
          <p:cNvSpPr>
            <a:spLocks noChangeShapeType="1"/>
          </p:cNvSpPr>
          <p:nvPr/>
        </p:nvSpPr>
        <p:spPr bwMode="auto">
          <a:xfrm flipV="1">
            <a:off x="1331913" y="1114425"/>
            <a:ext cx="0" cy="309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242" name="Line 173"/>
          <p:cNvSpPr>
            <a:spLocks noChangeShapeType="1"/>
          </p:cNvSpPr>
          <p:nvPr/>
        </p:nvSpPr>
        <p:spPr bwMode="auto">
          <a:xfrm flipV="1">
            <a:off x="2117725" y="1114425"/>
            <a:ext cx="0" cy="784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243" name="Line 174"/>
          <p:cNvSpPr>
            <a:spLocks noChangeShapeType="1"/>
          </p:cNvSpPr>
          <p:nvPr/>
        </p:nvSpPr>
        <p:spPr bwMode="auto">
          <a:xfrm flipV="1">
            <a:off x="590550" y="1423988"/>
            <a:ext cx="0" cy="27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244" name="Line 175"/>
          <p:cNvSpPr>
            <a:spLocks noChangeShapeType="1"/>
          </p:cNvSpPr>
          <p:nvPr/>
        </p:nvSpPr>
        <p:spPr bwMode="auto">
          <a:xfrm>
            <a:off x="590550" y="1423988"/>
            <a:ext cx="741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245" name="Line 176"/>
          <p:cNvSpPr>
            <a:spLocks noChangeShapeType="1"/>
          </p:cNvSpPr>
          <p:nvPr/>
        </p:nvSpPr>
        <p:spPr bwMode="auto">
          <a:xfrm flipH="1">
            <a:off x="2117725" y="1898650"/>
            <a:ext cx="1108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0246" name="Group 177"/>
          <p:cNvGrpSpPr>
            <a:grpSpLocks/>
          </p:cNvGrpSpPr>
          <p:nvPr/>
        </p:nvGrpSpPr>
        <p:grpSpPr bwMode="auto">
          <a:xfrm>
            <a:off x="1776413" y="1179513"/>
            <a:ext cx="412750" cy="244475"/>
            <a:chOff x="1104" y="3108"/>
            <a:chExt cx="260" cy="154"/>
          </a:xfrm>
        </p:grpSpPr>
        <p:sp>
          <p:nvSpPr>
            <p:cNvPr id="90326" name="Line 178"/>
            <p:cNvSpPr>
              <a:spLocks noChangeShapeType="1"/>
            </p:cNvSpPr>
            <p:nvPr/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327" name="Text Box 179"/>
            <p:cNvSpPr txBox="1">
              <a:spLocks noChangeArrowheads="1"/>
            </p:cNvSpPr>
            <p:nvPr/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grpSp>
        <p:nvGrpSpPr>
          <p:cNvPr id="90247" name="Group 180"/>
          <p:cNvGrpSpPr>
            <a:grpSpLocks/>
          </p:cNvGrpSpPr>
          <p:nvPr/>
        </p:nvGrpSpPr>
        <p:grpSpPr bwMode="auto">
          <a:xfrm>
            <a:off x="998538" y="1179513"/>
            <a:ext cx="412750" cy="244475"/>
            <a:chOff x="1104" y="3108"/>
            <a:chExt cx="260" cy="154"/>
          </a:xfrm>
        </p:grpSpPr>
        <p:sp>
          <p:nvSpPr>
            <p:cNvPr id="90324" name="Line 181"/>
            <p:cNvSpPr>
              <a:spLocks noChangeShapeType="1"/>
            </p:cNvSpPr>
            <p:nvPr/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325" name="Text Box 182"/>
            <p:cNvSpPr txBox="1">
              <a:spLocks noChangeArrowheads="1"/>
            </p:cNvSpPr>
            <p:nvPr/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sp>
        <p:nvSpPr>
          <p:cNvPr id="90248" name="Line 183"/>
          <p:cNvSpPr>
            <a:spLocks noChangeShapeType="1"/>
          </p:cNvSpPr>
          <p:nvPr/>
        </p:nvSpPr>
        <p:spPr bwMode="auto">
          <a:xfrm>
            <a:off x="6578600" y="806450"/>
            <a:ext cx="38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249" name="Line 184"/>
          <p:cNvSpPr>
            <a:spLocks noChangeShapeType="1"/>
          </p:cNvSpPr>
          <p:nvPr/>
        </p:nvSpPr>
        <p:spPr bwMode="auto">
          <a:xfrm>
            <a:off x="6570663" y="1301750"/>
            <a:ext cx="395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250" name="Line 185"/>
          <p:cNvSpPr>
            <a:spLocks noChangeShapeType="1"/>
          </p:cNvSpPr>
          <p:nvPr/>
        </p:nvSpPr>
        <p:spPr bwMode="auto">
          <a:xfrm>
            <a:off x="6561138" y="1819275"/>
            <a:ext cx="395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251" name="Text Box 186"/>
          <p:cNvSpPr txBox="1">
            <a:spLocks noChangeArrowheads="1"/>
          </p:cNvSpPr>
          <p:nvPr/>
        </p:nvSpPr>
        <p:spPr bwMode="auto">
          <a:xfrm>
            <a:off x="6278563" y="684213"/>
            <a:ext cx="3683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DR</a:t>
            </a:r>
          </a:p>
        </p:txBody>
      </p:sp>
      <p:sp>
        <p:nvSpPr>
          <p:cNvPr id="90252" name="Text Box 187"/>
          <p:cNvSpPr txBox="1">
            <a:spLocks noChangeArrowheads="1"/>
          </p:cNvSpPr>
          <p:nvPr/>
        </p:nvSpPr>
        <p:spPr bwMode="auto">
          <a:xfrm>
            <a:off x="5969000" y="1179513"/>
            <a:ext cx="6556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LD.REG</a:t>
            </a:r>
          </a:p>
        </p:txBody>
      </p:sp>
      <p:sp>
        <p:nvSpPr>
          <p:cNvPr id="90253" name="Text Box 188"/>
          <p:cNvSpPr txBox="1">
            <a:spLocks noChangeArrowheads="1"/>
          </p:cNvSpPr>
          <p:nvPr/>
        </p:nvSpPr>
        <p:spPr bwMode="auto">
          <a:xfrm>
            <a:off x="6216650" y="1698625"/>
            <a:ext cx="4302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SR2</a:t>
            </a:r>
          </a:p>
        </p:txBody>
      </p:sp>
      <p:sp>
        <p:nvSpPr>
          <p:cNvPr id="90254" name="Line 189"/>
          <p:cNvSpPr>
            <a:spLocks noChangeShapeType="1"/>
          </p:cNvSpPr>
          <p:nvPr/>
        </p:nvSpPr>
        <p:spPr bwMode="auto">
          <a:xfrm flipV="1">
            <a:off x="6646863" y="73025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255" name="Line 190"/>
          <p:cNvSpPr>
            <a:spLocks noChangeShapeType="1"/>
          </p:cNvSpPr>
          <p:nvPr/>
        </p:nvSpPr>
        <p:spPr bwMode="auto">
          <a:xfrm flipV="1">
            <a:off x="7239000" y="266382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256" name="Text Box 191"/>
          <p:cNvSpPr txBox="1">
            <a:spLocks noChangeArrowheads="1"/>
          </p:cNvSpPr>
          <p:nvPr/>
        </p:nvSpPr>
        <p:spPr bwMode="auto">
          <a:xfrm>
            <a:off x="6578600" y="1574800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3</a:t>
            </a:r>
          </a:p>
        </p:txBody>
      </p:sp>
      <p:sp>
        <p:nvSpPr>
          <p:cNvPr id="90257" name="Text Box 192"/>
          <p:cNvSpPr txBox="1">
            <a:spLocks noChangeArrowheads="1"/>
          </p:cNvSpPr>
          <p:nvPr/>
        </p:nvSpPr>
        <p:spPr bwMode="auto">
          <a:xfrm>
            <a:off x="6578600" y="561975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3</a:t>
            </a:r>
          </a:p>
        </p:txBody>
      </p:sp>
      <p:sp>
        <p:nvSpPr>
          <p:cNvPr id="90258" name="Text Box 193"/>
          <p:cNvSpPr txBox="1">
            <a:spLocks noChangeArrowheads="1"/>
          </p:cNvSpPr>
          <p:nvPr/>
        </p:nvSpPr>
        <p:spPr bwMode="auto">
          <a:xfrm>
            <a:off x="6992938" y="2609850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90259" name="Text Box 194"/>
          <p:cNvSpPr txBox="1">
            <a:spLocks noChangeArrowheads="1"/>
          </p:cNvSpPr>
          <p:nvPr/>
        </p:nvSpPr>
        <p:spPr bwMode="auto">
          <a:xfrm>
            <a:off x="8399463" y="1685925"/>
            <a:ext cx="4302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SR1</a:t>
            </a:r>
          </a:p>
        </p:txBody>
      </p:sp>
      <p:sp>
        <p:nvSpPr>
          <p:cNvPr id="90260" name="Line 195"/>
          <p:cNvSpPr>
            <a:spLocks noChangeShapeType="1"/>
          </p:cNvSpPr>
          <p:nvPr/>
        </p:nvSpPr>
        <p:spPr bwMode="auto">
          <a:xfrm flipV="1">
            <a:off x="8224838" y="173513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261" name="Text Box 196"/>
          <p:cNvSpPr txBox="1">
            <a:spLocks noChangeArrowheads="1"/>
          </p:cNvSpPr>
          <p:nvPr/>
        </p:nvSpPr>
        <p:spPr bwMode="auto">
          <a:xfrm>
            <a:off x="8140700" y="1563688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3</a:t>
            </a:r>
          </a:p>
        </p:txBody>
      </p:sp>
      <p:sp>
        <p:nvSpPr>
          <p:cNvPr id="90262" name="Line 197"/>
          <p:cNvSpPr>
            <a:spLocks noChangeShapeType="1"/>
          </p:cNvSpPr>
          <p:nvPr/>
        </p:nvSpPr>
        <p:spPr bwMode="auto">
          <a:xfrm>
            <a:off x="7516813" y="228600"/>
            <a:ext cx="0" cy="427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0263" name="Group 198"/>
          <p:cNvGrpSpPr>
            <a:grpSpLocks/>
          </p:cNvGrpSpPr>
          <p:nvPr/>
        </p:nvGrpSpPr>
        <p:grpSpPr bwMode="auto">
          <a:xfrm>
            <a:off x="7181850" y="342900"/>
            <a:ext cx="412750" cy="244475"/>
            <a:chOff x="1104" y="3108"/>
            <a:chExt cx="260" cy="154"/>
          </a:xfrm>
        </p:grpSpPr>
        <p:sp>
          <p:nvSpPr>
            <p:cNvPr id="90322" name="Line 199"/>
            <p:cNvSpPr>
              <a:spLocks noChangeShapeType="1"/>
            </p:cNvSpPr>
            <p:nvPr/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323" name="Text Box 200"/>
            <p:cNvSpPr txBox="1">
              <a:spLocks noChangeArrowheads="1"/>
            </p:cNvSpPr>
            <p:nvPr/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sp>
        <p:nvSpPr>
          <p:cNvPr id="90264" name="Line 201"/>
          <p:cNvSpPr>
            <a:spLocks noChangeShapeType="1"/>
          </p:cNvSpPr>
          <p:nvPr/>
        </p:nvSpPr>
        <p:spPr bwMode="auto">
          <a:xfrm flipV="1">
            <a:off x="7726363" y="266382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265" name="Text Box 202"/>
          <p:cNvSpPr txBox="1">
            <a:spLocks noChangeArrowheads="1"/>
          </p:cNvSpPr>
          <p:nvPr/>
        </p:nvSpPr>
        <p:spPr bwMode="auto">
          <a:xfrm>
            <a:off x="7480300" y="2609850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90266" name="Line 203"/>
          <p:cNvSpPr>
            <a:spLocks noChangeShapeType="1"/>
          </p:cNvSpPr>
          <p:nvPr/>
        </p:nvSpPr>
        <p:spPr bwMode="auto">
          <a:xfrm flipV="1">
            <a:off x="5957888" y="280035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267" name="Text Box 204"/>
          <p:cNvSpPr txBox="1">
            <a:spLocks noChangeArrowheads="1"/>
          </p:cNvSpPr>
          <p:nvPr/>
        </p:nvSpPr>
        <p:spPr bwMode="auto">
          <a:xfrm>
            <a:off x="6035675" y="2746375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90268" name="Line 205"/>
          <p:cNvSpPr>
            <a:spLocks noChangeShapeType="1"/>
          </p:cNvSpPr>
          <p:nvPr/>
        </p:nvSpPr>
        <p:spPr bwMode="auto">
          <a:xfrm flipV="1">
            <a:off x="4316413" y="342423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269" name="Text Box 206"/>
          <p:cNvSpPr txBox="1">
            <a:spLocks noChangeArrowheads="1"/>
          </p:cNvSpPr>
          <p:nvPr/>
        </p:nvSpPr>
        <p:spPr bwMode="auto">
          <a:xfrm>
            <a:off x="4184650" y="3265488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90270" name="Text Box 207"/>
          <p:cNvSpPr txBox="1">
            <a:spLocks noChangeArrowheads="1"/>
          </p:cNvSpPr>
          <p:nvPr/>
        </p:nvSpPr>
        <p:spPr bwMode="auto">
          <a:xfrm>
            <a:off x="1136650" y="4557713"/>
            <a:ext cx="508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LD.IR</a:t>
            </a:r>
          </a:p>
        </p:txBody>
      </p:sp>
      <p:sp>
        <p:nvSpPr>
          <p:cNvPr id="90271" name="Line 208"/>
          <p:cNvSpPr>
            <a:spLocks noChangeShapeType="1"/>
          </p:cNvSpPr>
          <p:nvPr/>
        </p:nvSpPr>
        <p:spPr bwMode="auto">
          <a:xfrm>
            <a:off x="1638300" y="46799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272" name="Text Box 209"/>
          <p:cNvSpPr txBox="1">
            <a:spLocks noChangeArrowheads="1"/>
          </p:cNvSpPr>
          <p:nvPr/>
        </p:nvSpPr>
        <p:spPr bwMode="auto">
          <a:xfrm>
            <a:off x="588963" y="2239963"/>
            <a:ext cx="428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[7:0]</a:t>
            </a:r>
          </a:p>
        </p:txBody>
      </p:sp>
      <p:sp>
        <p:nvSpPr>
          <p:cNvPr id="90273" name="Line 210"/>
          <p:cNvSpPr>
            <a:spLocks noChangeShapeType="1"/>
          </p:cNvSpPr>
          <p:nvPr/>
        </p:nvSpPr>
        <p:spPr bwMode="auto">
          <a:xfrm flipV="1">
            <a:off x="506413" y="229393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274" name="Text Box 211"/>
          <p:cNvSpPr txBox="1">
            <a:spLocks noChangeArrowheads="1"/>
          </p:cNvSpPr>
          <p:nvPr/>
        </p:nvSpPr>
        <p:spPr bwMode="auto">
          <a:xfrm>
            <a:off x="679450" y="2419350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600"/>
          </a:p>
        </p:txBody>
      </p:sp>
      <p:sp>
        <p:nvSpPr>
          <p:cNvPr id="90275" name="Line 212"/>
          <p:cNvSpPr>
            <a:spLocks noChangeShapeType="1"/>
          </p:cNvSpPr>
          <p:nvPr/>
        </p:nvSpPr>
        <p:spPr bwMode="auto">
          <a:xfrm>
            <a:off x="1127125" y="2663825"/>
            <a:ext cx="473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276" name="Line 213"/>
          <p:cNvSpPr>
            <a:spLocks noChangeShapeType="1"/>
          </p:cNvSpPr>
          <p:nvPr/>
        </p:nvSpPr>
        <p:spPr bwMode="auto">
          <a:xfrm flipV="1">
            <a:off x="1258888" y="258762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277" name="Text Box 214"/>
          <p:cNvSpPr txBox="1">
            <a:spLocks noChangeArrowheads="1"/>
          </p:cNvSpPr>
          <p:nvPr/>
        </p:nvSpPr>
        <p:spPr bwMode="auto">
          <a:xfrm>
            <a:off x="1204913" y="2419350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2</a:t>
            </a:r>
          </a:p>
        </p:txBody>
      </p:sp>
      <p:sp>
        <p:nvSpPr>
          <p:cNvPr id="90278" name="Oval 215"/>
          <p:cNvSpPr>
            <a:spLocks noChangeArrowheads="1"/>
          </p:cNvSpPr>
          <p:nvPr/>
        </p:nvSpPr>
        <p:spPr bwMode="auto">
          <a:xfrm>
            <a:off x="2090738" y="4391025"/>
            <a:ext cx="52387" cy="571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90279" name="Oval 216"/>
          <p:cNvSpPr>
            <a:spLocks noChangeArrowheads="1"/>
          </p:cNvSpPr>
          <p:nvPr/>
        </p:nvSpPr>
        <p:spPr bwMode="auto">
          <a:xfrm>
            <a:off x="2554288" y="3776663"/>
            <a:ext cx="52387" cy="571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90280" name="Oval 217"/>
          <p:cNvSpPr>
            <a:spLocks noChangeArrowheads="1"/>
          </p:cNvSpPr>
          <p:nvPr/>
        </p:nvSpPr>
        <p:spPr bwMode="auto">
          <a:xfrm>
            <a:off x="7775575" y="3228975"/>
            <a:ext cx="52388" cy="571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90281" name="Line 218"/>
          <p:cNvSpPr>
            <a:spLocks noChangeShapeType="1"/>
          </p:cNvSpPr>
          <p:nvPr/>
        </p:nvSpPr>
        <p:spPr bwMode="auto">
          <a:xfrm flipV="1">
            <a:off x="3490913" y="3255963"/>
            <a:ext cx="3708400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282" name="Line 219"/>
          <p:cNvSpPr>
            <a:spLocks noChangeShapeType="1"/>
          </p:cNvSpPr>
          <p:nvPr/>
        </p:nvSpPr>
        <p:spPr bwMode="auto">
          <a:xfrm flipV="1">
            <a:off x="3490913" y="2906713"/>
            <a:ext cx="0" cy="35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283" name="Line 220"/>
          <p:cNvSpPr>
            <a:spLocks noChangeShapeType="1"/>
          </p:cNvSpPr>
          <p:nvPr/>
        </p:nvSpPr>
        <p:spPr bwMode="auto">
          <a:xfrm>
            <a:off x="3413125" y="1468438"/>
            <a:ext cx="400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284" name="Line 221"/>
          <p:cNvSpPr>
            <a:spLocks noChangeShapeType="1"/>
          </p:cNvSpPr>
          <p:nvPr/>
        </p:nvSpPr>
        <p:spPr bwMode="auto">
          <a:xfrm flipV="1">
            <a:off x="3567113" y="139223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285" name="Text Box 222"/>
          <p:cNvSpPr txBox="1">
            <a:spLocks noChangeArrowheads="1"/>
          </p:cNvSpPr>
          <p:nvPr/>
        </p:nvSpPr>
        <p:spPr bwMode="auto">
          <a:xfrm>
            <a:off x="3506788" y="1223963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2</a:t>
            </a:r>
          </a:p>
        </p:txBody>
      </p:sp>
      <p:sp>
        <p:nvSpPr>
          <p:cNvPr id="90286" name="Text Box 223"/>
          <p:cNvSpPr txBox="1">
            <a:spLocks noChangeArrowheads="1"/>
          </p:cNvSpPr>
          <p:nvPr/>
        </p:nvSpPr>
        <p:spPr bwMode="auto">
          <a:xfrm>
            <a:off x="3522663" y="769938"/>
            <a:ext cx="5572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LD.PC</a:t>
            </a:r>
          </a:p>
        </p:txBody>
      </p:sp>
      <p:sp>
        <p:nvSpPr>
          <p:cNvPr id="90287" name="Line 224"/>
          <p:cNvSpPr>
            <a:spLocks noChangeShapeType="1"/>
          </p:cNvSpPr>
          <p:nvPr/>
        </p:nvSpPr>
        <p:spPr bwMode="auto">
          <a:xfrm>
            <a:off x="4025900" y="89217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288" name="Line 225"/>
          <p:cNvSpPr>
            <a:spLocks noChangeShapeType="1"/>
          </p:cNvSpPr>
          <p:nvPr/>
        </p:nvSpPr>
        <p:spPr bwMode="auto">
          <a:xfrm flipH="1">
            <a:off x="4606925" y="2663825"/>
            <a:ext cx="274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289" name="Text Box 226"/>
          <p:cNvSpPr txBox="1">
            <a:spLocks noChangeArrowheads="1"/>
          </p:cNvSpPr>
          <p:nvPr/>
        </p:nvSpPr>
        <p:spPr bwMode="auto">
          <a:xfrm>
            <a:off x="995363" y="2108200"/>
            <a:ext cx="896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ADDR2MUX</a:t>
            </a:r>
          </a:p>
        </p:txBody>
      </p:sp>
      <p:sp>
        <p:nvSpPr>
          <p:cNvPr id="90290" name="Line 227"/>
          <p:cNvSpPr>
            <a:spLocks noChangeShapeType="1"/>
          </p:cNvSpPr>
          <p:nvPr/>
        </p:nvSpPr>
        <p:spPr bwMode="auto">
          <a:xfrm flipV="1">
            <a:off x="1127125" y="2293938"/>
            <a:ext cx="0" cy="369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291" name="Text Box 228"/>
          <p:cNvSpPr txBox="1">
            <a:spLocks noChangeArrowheads="1"/>
          </p:cNvSpPr>
          <p:nvPr/>
        </p:nvSpPr>
        <p:spPr bwMode="auto">
          <a:xfrm>
            <a:off x="4824413" y="2541588"/>
            <a:ext cx="896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ADDR1MUX</a:t>
            </a:r>
          </a:p>
        </p:txBody>
      </p:sp>
      <p:sp>
        <p:nvSpPr>
          <p:cNvPr id="90292" name="Oval 229"/>
          <p:cNvSpPr>
            <a:spLocks noChangeArrowheads="1"/>
          </p:cNvSpPr>
          <p:nvPr/>
        </p:nvSpPr>
        <p:spPr bwMode="auto">
          <a:xfrm>
            <a:off x="3198813" y="1868488"/>
            <a:ext cx="52387" cy="571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90293" name="Line 230"/>
          <p:cNvSpPr>
            <a:spLocks noChangeShapeType="1"/>
          </p:cNvSpPr>
          <p:nvPr/>
        </p:nvSpPr>
        <p:spPr bwMode="auto">
          <a:xfrm flipV="1">
            <a:off x="3074988" y="102711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294" name="Text Box 231"/>
          <p:cNvSpPr txBox="1">
            <a:spLocks noChangeArrowheads="1"/>
          </p:cNvSpPr>
          <p:nvPr/>
        </p:nvSpPr>
        <p:spPr bwMode="auto">
          <a:xfrm>
            <a:off x="2844800" y="971550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90295" name="Line 232"/>
          <p:cNvSpPr>
            <a:spLocks noChangeShapeType="1"/>
          </p:cNvSpPr>
          <p:nvPr/>
        </p:nvSpPr>
        <p:spPr bwMode="auto">
          <a:xfrm flipV="1">
            <a:off x="5526088" y="163036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296" name="Text Box 233"/>
          <p:cNvSpPr txBox="1">
            <a:spLocks noChangeArrowheads="1"/>
          </p:cNvSpPr>
          <p:nvPr/>
        </p:nvSpPr>
        <p:spPr bwMode="auto">
          <a:xfrm>
            <a:off x="5603875" y="1576388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90297" name="Line 234"/>
          <p:cNvSpPr>
            <a:spLocks noChangeShapeType="1"/>
          </p:cNvSpPr>
          <p:nvPr/>
        </p:nvSpPr>
        <p:spPr bwMode="auto">
          <a:xfrm flipV="1">
            <a:off x="3783013" y="317341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298" name="Text Box 235"/>
          <p:cNvSpPr txBox="1">
            <a:spLocks noChangeArrowheads="1"/>
          </p:cNvSpPr>
          <p:nvPr/>
        </p:nvSpPr>
        <p:spPr bwMode="auto">
          <a:xfrm>
            <a:off x="3651250" y="3014663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90299" name="Line 236"/>
          <p:cNvSpPr>
            <a:spLocks noChangeShapeType="1"/>
          </p:cNvSpPr>
          <p:nvPr/>
        </p:nvSpPr>
        <p:spPr bwMode="auto">
          <a:xfrm flipV="1">
            <a:off x="6202363" y="444976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300" name="Line 237"/>
          <p:cNvSpPr>
            <a:spLocks noChangeShapeType="1"/>
          </p:cNvSpPr>
          <p:nvPr/>
        </p:nvSpPr>
        <p:spPr bwMode="auto">
          <a:xfrm flipV="1">
            <a:off x="7334250" y="508317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301" name="Text Box 238"/>
          <p:cNvSpPr txBox="1">
            <a:spLocks noChangeArrowheads="1"/>
          </p:cNvSpPr>
          <p:nvPr/>
        </p:nvSpPr>
        <p:spPr bwMode="auto">
          <a:xfrm>
            <a:off x="6151563" y="4281488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2</a:t>
            </a:r>
          </a:p>
        </p:txBody>
      </p:sp>
      <p:sp>
        <p:nvSpPr>
          <p:cNvPr id="90302" name="Text Box 239"/>
          <p:cNvSpPr txBox="1">
            <a:spLocks noChangeArrowheads="1"/>
          </p:cNvSpPr>
          <p:nvPr/>
        </p:nvSpPr>
        <p:spPr bwMode="auto">
          <a:xfrm>
            <a:off x="7073900" y="5026025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grpSp>
        <p:nvGrpSpPr>
          <p:cNvPr id="90303" name="Group 240"/>
          <p:cNvGrpSpPr>
            <a:grpSpLocks/>
          </p:cNvGrpSpPr>
          <p:nvPr/>
        </p:nvGrpSpPr>
        <p:grpSpPr bwMode="auto">
          <a:xfrm>
            <a:off x="5837238" y="4164013"/>
            <a:ext cx="52387" cy="250825"/>
            <a:chOff x="3678" y="3044"/>
            <a:chExt cx="33" cy="158"/>
          </a:xfrm>
        </p:grpSpPr>
        <p:sp>
          <p:nvSpPr>
            <p:cNvPr id="90319" name="Oval 241"/>
            <p:cNvSpPr>
              <a:spLocks noChangeArrowheads="1"/>
            </p:cNvSpPr>
            <p:nvPr/>
          </p:nvSpPr>
          <p:spPr bwMode="auto">
            <a:xfrm>
              <a:off x="3678" y="3105"/>
              <a:ext cx="33" cy="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90320" name="Oval 242"/>
            <p:cNvSpPr>
              <a:spLocks noChangeArrowheads="1"/>
            </p:cNvSpPr>
            <p:nvPr/>
          </p:nvSpPr>
          <p:spPr bwMode="auto">
            <a:xfrm>
              <a:off x="3678" y="3044"/>
              <a:ext cx="33" cy="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90321" name="Oval 243"/>
            <p:cNvSpPr>
              <a:spLocks noChangeArrowheads="1"/>
            </p:cNvSpPr>
            <p:nvPr/>
          </p:nvSpPr>
          <p:spPr bwMode="auto">
            <a:xfrm>
              <a:off x="3678" y="3166"/>
              <a:ext cx="33" cy="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  <p:sp>
        <p:nvSpPr>
          <p:cNvPr id="90304" name="Line 244"/>
          <p:cNvSpPr>
            <a:spLocks noChangeShapeType="1"/>
          </p:cNvSpPr>
          <p:nvPr/>
        </p:nvSpPr>
        <p:spPr bwMode="auto">
          <a:xfrm>
            <a:off x="823913" y="882650"/>
            <a:ext cx="271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305" name="Line 245"/>
          <p:cNvSpPr>
            <a:spLocks noChangeShapeType="1"/>
          </p:cNvSpPr>
          <p:nvPr/>
        </p:nvSpPr>
        <p:spPr bwMode="auto">
          <a:xfrm flipH="1">
            <a:off x="8074025" y="1808163"/>
            <a:ext cx="344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306" name="Text Box 246"/>
          <p:cNvSpPr txBox="1">
            <a:spLocks noChangeArrowheads="1"/>
          </p:cNvSpPr>
          <p:nvPr/>
        </p:nvSpPr>
        <p:spPr bwMode="auto">
          <a:xfrm>
            <a:off x="7673975" y="4175125"/>
            <a:ext cx="2682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A</a:t>
            </a:r>
          </a:p>
        </p:txBody>
      </p:sp>
      <p:sp>
        <p:nvSpPr>
          <p:cNvPr id="90307" name="Text Box 247"/>
          <p:cNvSpPr txBox="1">
            <a:spLocks noChangeArrowheads="1"/>
          </p:cNvSpPr>
          <p:nvPr/>
        </p:nvSpPr>
        <p:spPr bwMode="auto">
          <a:xfrm>
            <a:off x="6838950" y="4170363"/>
            <a:ext cx="2682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B</a:t>
            </a:r>
          </a:p>
        </p:txBody>
      </p:sp>
      <p:sp>
        <p:nvSpPr>
          <p:cNvPr id="90308" name="Line 248"/>
          <p:cNvSpPr>
            <a:spLocks noChangeShapeType="1"/>
          </p:cNvSpPr>
          <p:nvPr/>
        </p:nvSpPr>
        <p:spPr bwMode="auto">
          <a:xfrm flipH="1">
            <a:off x="6035675" y="4889500"/>
            <a:ext cx="1314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309" name="Line 249"/>
          <p:cNvSpPr>
            <a:spLocks noChangeShapeType="1"/>
          </p:cNvSpPr>
          <p:nvPr/>
        </p:nvSpPr>
        <p:spPr bwMode="auto">
          <a:xfrm>
            <a:off x="5702300" y="4648200"/>
            <a:ext cx="33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310" name="Line 250"/>
          <p:cNvSpPr>
            <a:spLocks noChangeShapeType="1"/>
          </p:cNvSpPr>
          <p:nvPr/>
        </p:nvSpPr>
        <p:spPr bwMode="auto">
          <a:xfrm>
            <a:off x="6035675" y="4648200"/>
            <a:ext cx="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311" name="Text Box 251"/>
          <p:cNvSpPr txBox="1">
            <a:spLocks noChangeArrowheads="1"/>
          </p:cNvSpPr>
          <p:nvPr/>
        </p:nvSpPr>
        <p:spPr bwMode="auto">
          <a:xfrm>
            <a:off x="146050" y="760413"/>
            <a:ext cx="7493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MARMUX</a:t>
            </a:r>
          </a:p>
        </p:txBody>
      </p:sp>
      <p:sp>
        <p:nvSpPr>
          <p:cNvPr id="90312" name="Text Box 252"/>
          <p:cNvSpPr txBox="1">
            <a:spLocks noChangeArrowheads="1"/>
          </p:cNvSpPr>
          <p:nvPr/>
        </p:nvSpPr>
        <p:spPr bwMode="auto">
          <a:xfrm>
            <a:off x="3154363" y="1057275"/>
            <a:ext cx="642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PCMUX</a:t>
            </a:r>
          </a:p>
        </p:txBody>
      </p:sp>
      <p:sp>
        <p:nvSpPr>
          <p:cNvPr id="90313" name="Line 253"/>
          <p:cNvSpPr>
            <a:spLocks noChangeShapeType="1"/>
          </p:cNvSpPr>
          <p:nvPr/>
        </p:nvSpPr>
        <p:spPr bwMode="auto">
          <a:xfrm>
            <a:off x="3413125" y="1244600"/>
            <a:ext cx="0" cy="22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0314" name="Group 254"/>
          <p:cNvGrpSpPr>
            <a:grpSpLocks/>
          </p:cNvGrpSpPr>
          <p:nvPr/>
        </p:nvGrpSpPr>
        <p:grpSpPr bwMode="auto">
          <a:xfrm>
            <a:off x="7199313" y="3141663"/>
            <a:ext cx="234950" cy="114300"/>
            <a:chOff x="4327" y="1929"/>
            <a:chExt cx="148" cy="72"/>
          </a:xfrm>
        </p:grpSpPr>
        <p:sp>
          <p:nvSpPr>
            <p:cNvPr id="90317" name="Arc 255"/>
            <p:cNvSpPr>
              <a:spLocks/>
            </p:cNvSpPr>
            <p:nvPr/>
          </p:nvSpPr>
          <p:spPr bwMode="auto">
            <a:xfrm>
              <a:off x="4403" y="1929"/>
              <a:ext cx="72" cy="7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318" name="Arc 256"/>
            <p:cNvSpPr>
              <a:spLocks/>
            </p:cNvSpPr>
            <p:nvPr/>
          </p:nvSpPr>
          <p:spPr bwMode="auto">
            <a:xfrm flipH="1">
              <a:off x="4327" y="1929"/>
              <a:ext cx="72" cy="7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0315" name="Line 257"/>
          <p:cNvSpPr>
            <a:spLocks noChangeShapeType="1"/>
          </p:cNvSpPr>
          <p:nvPr/>
        </p:nvSpPr>
        <p:spPr bwMode="auto">
          <a:xfrm>
            <a:off x="7434263" y="3255963"/>
            <a:ext cx="369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316" name="TextBox 1"/>
          <p:cNvSpPr txBox="1">
            <a:spLocks noChangeArrowheads="1"/>
          </p:cNvSpPr>
          <p:nvPr/>
        </p:nvSpPr>
        <p:spPr bwMode="auto">
          <a:xfrm>
            <a:off x="2362200" y="4114800"/>
            <a:ext cx="1797050" cy="3079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Mode     pri        nzp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the stack as an array, but append new elements to the end</a:t>
            </a:r>
          </a:p>
          <a:p>
            <a:pPr lvl="1"/>
            <a:r>
              <a:rPr lang="en-US" dirty="0"/>
              <a:t>n is the number of elements in the array </a:t>
            </a:r>
          </a:p>
          <a:p>
            <a:pPr lvl="1"/>
            <a:r>
              <a:rPr lang="en-US" dirty="0"/>
              <a:t>Push is </a:t>
            </a:r>
          </a:p>
          <a:p>
            <a:pPr lvl="2"/>
            <a:r>
              <a:rPr lang="en-US" dirty="0"/>
              <a:t>a(n) = </a:t>
            </a:r>
            <a:r>
              <a:rPr lang="en-US" dirty="0" err="1"/>
              <a:t>new_element</a:t>
            </a:r>
            <a:r>
              <a:rPr lang="en-US" dirty="0"/>
              <a:t>; n = n + 1</a:t>
            </a:r>
          </a:p>
          <a:p>
            <a:pPr lvl="1"/>
            <a:r>
              <a:rPr lang="en-US" dirty="0"/>
              <a:t>Pop is</a:t>
            </a:r>
          </a:p>
          <a:p>
            <a:pPr lvl="2"/>
            <a:r>
              <a:rPr lang="en-US" dirty="0"/>
              <a:t>n = n </a:t>
            </a:r>
            <a:r>
              <a:rPr lang="mr-IN" dirty="0"/>
              <a:t>–</a:t>
            </a:r>
            <a:r>
              <a:rPr lang="en-US" dirty="0"/>
              <a:t> 1; </a:t>
            </a:r>
            <a:r>
              <a:rPr lang="en-US" dirty="0" err="1"/>
              <a:t>popped_element</a:t>
            </a:r>
            <a:r>
              <a:rPr lang="en-US" dirty="0"/>
              <a:t> = a(n)</a:t>
            </a:r>
          </a:p>
        </p:txBody>
      </p:sp>
    </p:spTree>
    <p:extLst>
      <p:ext uri="{BB962C8B-B14F-4D97-AF65-F5344CB8AC3E}">
        <p14:creationId xmlns:p14="http://schemas.microsoft.com/office/powerpoint/2010/main" val="311898113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7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514600"/>
            <a:ext cx="168275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LC-3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1878013"/>
            <a:ext cx="52578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6000" dirty="0">
                <a:solidFill>
                  <a:schemeClr val="tx1"/>
                </a:solidFill>
              </a:rPr>
              <a:t>LC-3</a:t>
            </a:r>
          </a:p>
        </p:txBody>
      </p:sp>
      <p:sp>
        <p:nvSpPr>
          <p:cNvPr id="91140" name="TextBox 4"/>
          <p:cNvSpPr txBox="1">
            <a:spLocks noChangeArrowheads="1"/>
          </p:cNvSpPr>
          <p:nvPr/>
        </p:nvSpPr>
        <p:spPr bwMode="auto">
          <a:xfrm>
            <a:off x="4281488" y="4479925"/>
            <a:ext cx="696912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MAR</a:t>
            </a:r>
          </a:p>
        </p:txBody>
      </p:sp>
      <p:sp>
        <p:nvSpPr>
          <p:cNvPr id="91141" name="TextBox 5"/>
          <p:cNvSpPr txBox="1">
            <a:spLocks noChangeArrowheads="1"/>
          </p:cNvSpPr>
          <p:nvPr/>
        </p:nvSpPr>
        <p:spPr bwMode="auto">
          <a:xfrm>
            <a:off x="3124200" y="4479925"/>
            <a:ext cx="711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MDR</a:t>
            </a:r>
          </a:p>
        </p:txBody>
      </p:sp>
      <p:sp>
        <p:nvSpPr>
          <p:cNvPr id="91142" name="TextBox 6"/>
          <p:cNvSpPr txBox="1">
            <a:spLocks noChangeArrowheads="1"/>
          </p:cNvSpPr>
          <p:nvPr/>
        </p:nvSpPr>
        <p:spPr bwMode="auto">
          <a:xfrm>
            <a:off x="3143250" y="5383213"/>
            <a:ext cx="6715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Data</a:t>
            </a:r>
          </a:p>
        </p:txBody>
      </p:sp>
      <p:sp>
        <p:nvSpPr>
          <p:cNvPr id="91143" name="TextBox 7"/>
          <p:cNvSpPr txBox="1">
            <a:spLocks noChangeArrowheads="1"/>
          </p:cNvSpPr>
          <p:nvPr/>
        </p:nvSpPr>
        <p:spPr bwMode="auto">
          <a:xfrm>
            <a:off x="4114800" y="5383213"/>
            <a:ext cx="10302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Address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479800" y="4849813"/>
            <a:ext cx="0" cy="53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630738" y="4849813"/>
            <a:ext cx="0" cy="53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362200" y="4849813"/>
            <a:ext cx="0" cy="53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147" name="TextBox 14"/>
          <p:cNvSpPr txBox="1">
            <a:spLocks noChangeArrowheads="1"/>
          </p:cNvSpPr>
          <p:nvPr/>
        </p:nvSpPr>
        <p:spPr bwMode="auto">
          <a:xfrm>
            <a:off x="2044700" y="5402263"/>
            <a:ext cx="635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R/W</a:t>
            </a:r>
          </a:p>
        </p:txBody>
      </p:sp>
      <p:sp>
        <p:nvSpPr>
          <p:cNvPr id="91148" name="TextBox 17"/>
          <p:cNvSpPr txBox="1">
            <a:spLocks noChangeArrowheads="1"/>
          </p:cNvSpPr>
          <p:nvPr/>
        </p:nvSpPr>
        <p:spPr bwMode="auto">
          <a:xfrm>
            <a:off x="5943600" y="3336925"/>
            <a:ext cx="1044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Interrupt</a:t>
            </a:r>
          </a:p>
        </p:txBody>
      </p:sp>
      <p:sp>
        <p:nvSpPr>
          <p:cNvPr id="91149" name="TextBox 18"/>
          <p:cNvSpPr txBox="1">
            <a:spLocks noChangeArrowheads="1"/>
          </p:cNvSpPr>
          <p:nvPr/>
        </p:nvSpPr>
        <p:spPr bwMode="auto">
          <a:xfrm>
            <a:off x="5943600" y="4049713"/>
            <a:ext cx="877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Int Ack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943600" y="3679825"/>
            <a:ext cx="144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943600" y="4392613"/>
            <a:ext cx="5699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384300" y="4849813"/>
            <a:ext cx="0" cy="53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153" name="TextBox 25"/>
          <p:cNvSpPr txBox="1">
            <a:spLocks noChangeArrowheads="1"/>
          </p:cNvSpPr>
          <p:nvPr/>
        </p:nvSpPr>
        <p:spPr bwMode="auto">
          <a:xfrm>
            <a:off x="1066800" y="5402263"/>
            <a:ext cx="9032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Mem</a:t>
            </a:r>
          </a:p>
          <a:p>
            <a:pPr eaLnBrk="1" hangingPunct="1"/>
            <a:r>
              <a:rPr lang="en-US" sz="1800"/>
              <a:t>Enable</a:t>
            </a:r>
          </a:p>
        </p:txBody>
      </p:sp>
      <p:sp>
        <p:nvSpPr>
          <p:cNvPr id="91154" name="TextBox 26"/>
          <p:cNvSpPr txBox="1">
            <a:spLocks noChangeArrowheads="1"/>
          </p:cNvSpPr>
          <p:nvPr/>
        </p:nvSpPr>
        <p:spPr bwMode="auto">
          <a:xfrm>
            <a:off x="1328738" y="1868488"/>
            <a:ext cx="647700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SSP</a:t>
            </a:r>
          </a:p>
        </p:txBody>
      </p:sp>
      <p:sp>
        <p:nvSpPr>
          <p:cNvPr id="91155" name="TextBox 27"/>
          <p:cNvSpPr txBox="1">
            <a:spLocks noChangeArrowheads="1"/>
          </p:cNvSpPr>
          <p:nvPr/>
        </p:nvSpPr>
        <p:spPr bwMode="auto">
          <a:xfrm>
            <a:off x="2465388" y="1882775"/>
            <a:ext cx="658812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USP</a:t>
            </a:r>
          </a:p>
        </p:txBody>
      </p:sp>
      <p:sp>
        <p:nvSpPr>
          <p:cNvPr id="91156" name="TextBox 12"/>
          <p:cNvSpPr txBox="1">
            <a:spLocks noChangeArrowheads="1"/>
          </p:cNvSpPr>
          <p:nvPr/>
        </p:nvSpPr>
        <p:spPr bwMode="auto">
          <a:xfrm>
            <a:off x="8518525" y="2049463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Lo</a:t>
            </a:r>
          </a:p>
        </p:txBody>
      </p:sp>
      <p:sp>
        <p:nvSpPr>
          <p:cNvPr id="91157" name="TextBox 19"/>
          <p:cNvSpPr txBox="1">
            <a:spLocks noChangeArrowheads="1"/>
          </p:cNvSpPr>
          <p:nvPr/>
        </p:nvSpPr>
        <p:spPr bwMode="auto">
          <a:xfrm>
            <a:off x="8480425" y="5218113"/>
            <a:ext cx="4016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Hi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6513513" y="4392613"/>
            <a:ext cx="0" cy="17033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513513" y="6096000"/>
            <a:ext cx="24463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8959850" y="1752600"/>
            <a:ext cx="0" cy="434340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Saving the State</a:t>
            </a:r>
          </a:p>
        </p:txBody>
      </p:sp>
      <p:sp>
        <p:nvSpPr>
          <p:cNvPr id="92162" name="Rectangle 4"/>
          <p:cNvSpPr>
            <a:spLocks noChangeArrowheads="1"/>
          </p:cNvSpPr>
          <p:nvPr/>
        </p:nvSpPr>
        <p:spPr bwMode="auto">
          <a:xfrm>
            <a:off x="2057400" y="2019300"/>
            <a:ext cx="685800" cy="3505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92163" name="Rectangle 5"/>
          <p:cNvSpPr>
            <a:spLocks noChangeArrowheads="1"/>
          </p:cNvSpPr>
          <p:nvPr/>
        </p:nvSpPr>
        <p:spPr bwMode="auto">
          <a:xfrm>
            <a:off x="5943600" y="2019300"/>
            <a:ext cx="685800" cy="3505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92164" name="Rectangle 6"/>
          <p:cNvSpPr>
            <a:spLocks noChangeArrowheads="1"/>
          </p:cNvSpPr>
          <p:nvPr/>
        </p:nvSpPr>
        <p:spPr bwMode="auto">
          <a:xfrm>
            <a:off x="3962400" y="35433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b="1"/>
              <a:t>R6</a:t>
            </a:r>
          </a:p>
        </p:txBody>
      </p:sp>
      <p:sp>
        <p:nvSpPr>
          <p:cNvPr id="92165" name="Text Box 8"/>
          <p:cNvSpPr txBox="1">
            <a:spLocks noChangeArrowheads="1"/>
          </p:cNvSpPr>
          <p:nvPr/>
        </p:nvSpPr>
        <p:spPr bwMode="auto">
          <a:xfrm>
            <a:off x="1778000" y="1219200"/>
            <a:ext cx="1377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/>
              <a:t>Supervisor</a:t>
            </a:r>
          </a:p>
          <a:p>
            <a:pPr algn="ctr" eaLnBrk="1" hangingPunct="1"/>
            <a:r>
              <a:rPr lang="en-US" sz="1800" b="1"/>
              <a:t>Stack</a:t>
            </a:r>
          </a:p>
        </p:txBody>
      </p:sp>
      <p:sp>
        <p:nvSpPr>
          <p:cNvPr id="92166" name="Text Box 9"/>
          <p:cNvSpPr txBox="1">
            <a:spLocks noChangeArrowheads="1"/>
          </p:cNvSpPr>
          <p:nvPr/>
        </p:nvSpPr>
        <p:spPr bwMode="auto">
          <a:xfrm>
            <a:off x="5924550" y="1219200"/>
            <a:ext cx="793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/>
              <a:t>User</a:t>
            </a:r>
          </a:p>
          <a:p>
            <a:pPr algn="ctr" eaLnBrk="1" hangingPunct="1"/>
            <a:r>
              <a:rPr lang="en-US" sz="1800" b="1"/>
              <a:t>Stack</a:t>
            </a:r>
          </a:p>
        </p:txBody>
      </p:sp>
      <p:sp>
        <p:nvSpPr>
          <p:cNvPr id="92167" name="Line 10"/>
          <p:cNvSpPr>
            <a:spLocks noChangeShapeType="1"/>
          </p:cNvSpPr>
          <p:nvPr/>
        </p:nvSpPr>
        <p:spPr bwMode="auto">
          <a:xfrm>
            <a:off x="4724400" y="3886200"/>
            <a:ext cx="1219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8" name="Text Box 11"/>
          <p:cNvSpPr txBox="1">
            <a:spLocks noChangeArrowheads="1"/>
          </p:cNvSpPr>
          <p:nvPr/>
        </p:nvSpPr>
        <p:spPr bwMode="auto">
          <a:xfrm>
            <a:off x="2057400" y="5910263"/>
            <a:ext cx="13874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Saved.SSP</a:t>
            </a:r>
          </a:p>
        </p:txBody>
      </p:sp>
      <p:sp>
        <p:nvSpPr>
          <p:cNvPr id="92169" name="Text Box 13"/>
          <p:cNvSpPr txBox="1">
            <a:spLocks noChangeArrowheads="1"/>
          </p:cNvSpPr>
          <p:nvPr/>
        </p:nvSpPr>
        <p:spPr bwMode="auto">
          <a:xfrm>
            <a:off x="5257800" y="5910263"/>
            <a:ext cx="14001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Saved.USP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Why separate stacks?</a:t>
            </a:r>
          </a:p>
        </p:txBody>
      </p:sp>
      <p:sp>
        <p:nvSpPr>
          <p:cNvPr id="931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Push should be:</a:t>
            </a:r>
          </a:p>
          <a:p>
            <a:r>
              <a:rPr lang="en-US">
                <a:latin typeface="Arial" charset="0"/>
              </a:rPr>
              <a:t>Add r6, r6, -1</a:t>
            </a:r>
          </a:p>
          <a:p>
            <a:r>
              <a:rPr lang="en-US">
                <a:latin typeface="Arial" charset="0"/>
              </a:rPr>
              <a:t>Str   r1, r6,0</a:t>
            </a:r>
          </a:p>
          <a:p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But you could write</a:t>
            </a:r>
          </a:p>
          <a:p>
            <a:r>
              <a:rPr lang="en-US">
                <a:latin typeface="Arial" charset="0"/>
              </a:rPr>
              <a:t>Str   r1, r6,-1</a:t>
            </a:r>
          </a:p>
          <a:p>
            <a:r>
              <a:rPr lang="en-US">
                <a:latin typeface="Arial" charset="0"/>
              </a:rPr>
              <a:t>Add r6, r6, -1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Why separate stacks?</a:t>
            </a:r>
          </a:p>
        </p:txBody>
      </p:sp>
      <p:sp>
        <p:nvSpPr>
          <p:cNvPr id="942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Push should be:</a:t>
            </a:r>
          </a:p>
          <a:p>
            <a:r>
              <a:rPr lang="en-US">
                <a:latin typeface="Arial" charset="0"/>
              </a:rPr>
              <a:t>Add r6, r6, -1</a:t>
            </a:r>
          </a:p>
          <a:p>
            <a:r>
              <a:rPr lang="en-US">
                <a:latin typeface="Arial" charset="0"/>
              </a:rPr>
              <a:t>Str   r1, r6,0</a:t>
            </a:r>
          </a:p>
          <a:p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But you could write</a:t>
            </a:r>
          </a:p>
          <a:p>
            <a:r>
              <a:rPr lang="en-US">
                <a:latin typeface="Arial" charset="0"/>
              </a:rPr>
              <a:t>Str   r1, r6,-1</a:t>
            </a:r>
          </a:p>
          <a:p>
            <a:r>
              <a:rPr lang="en-US">
                <a:latin typeface="Arial" charset="0"/>
              </a:rPr>
              <a:t>Add r6, r6, -1</a:t>
            </a:r>
          </a:p>
        </p:txBody>
      </p:sp>
      <p:sp>
        <p:nvSpPr>
          <p:cNvPr id="94211" name="TextBox 3"/>
          <p:cNvSpPr txBox="1">
            <a:spLocks noChangeArrowheads="1"/>
          </p:cNvSpPr>
          <p:nvPr/>
        </p:nvSpPr>
        <p:spPr bwMode="auto">
          <a:xfrm>
            <a:off x="3776663" y="4800600"/>
            <a:ext cx="4986337" cy="523875"/>
          </a:xfrm>
          <a:prstGeom prst="rect">
            <a:avLst/>
          </a:prstGeom>
          <a:solidFill>
            <a:srgbClr val="FFFF00"/>
          </a:solidFill>
          <a:ln w="7620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/>
              <a:t>INTERRUPT OCCURS HERE</a:t>
            </a:r>
          </a:p>
        </p:txBody>
      </p:sp>
      <p:cxnSp>
        <p:nvCxnSpPr>
          <p:cNvPr id="6" name="Straight Arrow Connector 5"/>
          <p:cNvCxnSpPr>
            <a:stCxn id="94211" idx="1"/>
          </p:cNvCxnSpPr>
          <p:nvPr/>
        </p:nvCxnSpPr>
        <p:spPr>
          <a:xfrm flipH="1">
            <a:off x="3127375" y="5062538"/>
            <a:ext cx="649288" cy="30162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 spd="slow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Saving the State</a:t>
            </a:r>
          </a:p>
        </p:txBody>
      </p:sp>
      <p:sp>
        <p:nvSpPr>
          <p:cNvPr id="95234" name="Rectangle 4"/>
          <p:cNvSpPr>
            <a:spLocks noChangeArrowheads="1"/>
          </p:cNvSpPr>
          <p:nvPr/>
        </p:nvSpPr>
        <p:spPr bwMode="auto">
          <a:xfrm>
            <a:off x="2057400" y="2019300"/>
            <a:ext cx="685800" cy="3505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95235" name="Rectangle 5"/>
          <p:cNvSpPr>
            <a:spLocks noChangeArrowheads="1"/>
          </p:cNvSpPr>
          <p:nvPr/>
        </p:nvSpPr>
        <p:spPr bwMode="auto">
          <a:xfrm>
            <a:off x="5943600" y="2019300"/>
            <a:ext cx="685800" cy="3505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95236" name="Rectangle 6"/>
          <p:cNvSpPr>
            <a:spLocks noChangeArrowheads="1"/>
          </p:cNvSpPr>
          <p:nvPr/>
        </p:nvSpPr>
        <p:spPr bwMode="auto">
          <a:xfrm>
            <a:off x="3962400" y="35433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b="1"/>
              <a:t>R6</a:t>
            </a:r>
          </a:p>
        </p:txBody>
      </p:sp>
      <p:sp>
        <p:nvSpPr>
          <p:cNvPr id="95237" name="Text Box 8"/>
          <p:cNvSpPr txBox="1">
            <a:spLocks noChangeArrowheads="1"/>
          </p:cNvSpPr>
          <p:nvPr/>
        </p:nvSpPr>
        <p:spPr bwMode="auto">
          <a:xfrm>
            <a:off x="1778000" y="1219200"/>
            <a:ext cx="1377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/>
              <a:t>Supervisor</a:t>
            </a:r>
          </a:p>
          <a:p>
            <a:pPr algn="ctr" eaLnBrk="1" hangingPunct="1"/>
            <a:r>
              <a:rPr lang="en-US" sz="1800" b="1"/>
              <a:t>Stack</a:t>
            </a:r>
          </a:p>
        </p:txBody>
      </p:sp>
      <p:sp>
        <p:nvSpPr>
          <p:cNvPr id="95238" name="Text Box 9"/>
          <p:cNvSpPr txBox="1">
            <a:spLocks noChangeArrowheads="1"/>
          </p:cNvSpPr>
          <p:nvPr/>
        </p:nvSpPr>
        <p:spPr bwMode="auto">
          <a:xfrm>
            <a:off x="5924550" y="1219200"/>
            <a:ext cx="793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/>
              <a:t>User</a:t>
            </a:r>
          </a:p>
          <a:p>
            <a:pPr algn="ctr" eaLnBrk="1" hangingPunct="1"/>
            <a:r>
              <a:rPr lang="en-US" sz="1800" b="1"/>
              <a:t>Stack</a:t>
            </a:r>
          </a:p>
        </p:txBody>
      </p:sp>
      <p:sp>
        <p:nvSpPr>
          <p:cNvPr id="95239" name="Line 10"/>
          <p:cNvSpPr>
            <a:spLocks noChangeShapeType="1"/>
          </p:cNvSpPr>
          <p:nvPr/>
        </p:nvSpPr>
        <p:spPr bwMode="auto">
          <a:xfrm>
            <a:off x="4724400" y="3886200"/>
            <a:ext cx="1219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40" name="Text Box 11"/>
          <p:cNvSpPr txBox="1">
            <a:spLocks noChangeArrowheads="1"/>
          </p:cNvSpPr>
          <p:nvPr/>
        </p:nvSpPr>
        <p:spPr bwMode="auto">
          <a:xfrm>
            <a:off x="2057400" y="5910263"/>
            <a:ext cx="13874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Saved.SSP</a:t>
            </a:r>
          </a:p>
        </p:txBody>
      </p:sp>
      <p:sp>
        <p:nvSpPr>
          <p:cNvPr id="95241" name="Text Box 13"/>
          <p:cNvSpPr txBox="1">
            <a:spLocks noChangeArrowheads="1"/>
          </p:cNvSpPr>
          <p:nvPr/>
        </p:nvSpPr>
        <p:spPr bwMode="auto">
          <a:xfrm>
            <a:off x="5257800" y="5910263"/>
            <a:ext cx="14001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Saved.USP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Saving the State</a:t>
            </a:r>
          </a:p>
        </p:txBody>
      </p:sp>
      <p:sp>
        <p:nvSpPr>
          <p:cNvPr id="96258" name="Rectangle 4"/>
          <p:cNvSpPr>
            <a:spLocks noChangeArrowheads="1"/>
          </p:cNvSpPr>
          <p:nvPr/>
        </p:nvSpPr>
        <p:spPr bwMode="auto">
          <a:xfrm>
            <a:off x="2057400" y="2019300"/>
            <a:ext cx="685800" cy="3505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96259" name="Rectangle 5"/>
          <p:cNvSpPr>
            <a:spLocks noChangeArrowheads="1"/>
          </p:cNvSpPr>
          <p:nvPr/>
        </p:nvSpPr>
        <p:spPr bwMode="auto">
          <a:xfrm>
            <a:off x="5943600" y="2019300"/>
            <a:ext cx="685800" cy="3505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96260" name="Rectangle 6"/>
          <p:cNvSpPr>
            <a:spLocks noChangeArrowheads="1"/>
          </p:cNvSpPr>
          <p:nvPr/>
        </p:nvSpPr>
        <p:spPr bwMode="auto">
          <a:xfrm>
            <a:off x="3962400" y="35433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b="1"/>
              <a:t>R6</a:t>
            </a:r>
          </a:p>
        </p:txBody>
      </p:sp>
      <p:sp>
        <p:nvSpPr>
          <p:cNvPr id="96261" name="Text Box 8"/>
          <p:cNvSpPr txBox="1">
            <a:spLocks noChangeArrowheads="1"/>
          </p:cNvSpPr>
          <p:nvPr/>
        </p:nvSpPr>
        <p:spPr bwMode="auto">
          <a:xfrm>
            <a:off x="1778000" y="1219200"/>
            <a:ext cx="1377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/>
              <a:t>Supervisor</a:t>
            </a:r>
          </a:p>
          <a:p>
            <a:pPr algn="ctr" eaLnBrk="1" hangingPunct="1"/>
            <a:r>
              <a:rPr lang="en-US" sz="1800" b="1"/>
              <a:t>Stack</a:t>
            </a:r>
          </a:p>
        </p:txBody>
      </p:sp>
      <p:sp>
        <p:nvSpPr>
          <p:cNvPr id="96262" name="Text Box 9"/>
          <p:cNvSpPr txBox="1">
            <a:spLocks noChangeArrowheads="1"/>
          </p:cNvSpPr>
          <p:nvPr/>
        </p:nvSpPr>
        <p:spPr bwMode="auto">
          <a:xfrm>
            <a:off x="5924550" y="1219200"/>
            <a:ext cx="793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/>
              <a:t>User</a:t>
            </a:r>
          </a:p>
          <a:p>
            <a:pPr algn="ctr" eaLnBrk="1" hangingPunct="1"/>
            <a:r>
              <a:rPr lang="en-US" sz="1800" b="1"/>
              <a:t>Stack</a:t>
            </a:r>
          </a:p>
        </p:txBody>
      </p:sp>
      <p:sp>
        <p:nvSpPr>
          <p:cNvPr id="96263" name="Line 10"/>
          <p:cNvSpPr>
            <a:spLocks noChangeShapeType="1"/>
          </p:cNvSpPr>
          <p:nvPr/>
        </p:nvSpPr>
        <p:spPr bwMode="auto">
          <a:xfrm flipH="1">
            <a:off x="2743200" y="37719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64" name="Text Box 11"/>
          <p:cNvSpPr txBox="1">
            <a:spLocks noChangeArrowheads="1"/>
          </p:cNvSpPr>
          <p:nvPr/>
        </p:nvSpPr>
        <p:spPr bwMode="auto">
          <a:xfrm>
            <a:off x="2057400" y="5910263"/>
            <a:ext cx="13874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Saved.SSP</a:t>
            </a:r>
          </a:p>
        </p:txBody>
      </p:sp>
      <p:sp>
        <p:nvSpPr>
          <p:cNvPr id="96265" name="Text Box 13"/>
          <p:cNvSpPr txBox="1">
            <a:spLocks noChangeArrowheads="1"/>
          </p:cNvSpPr>
          <p:nvPr/>
        </p:nvSpPr>
        <p:spPr bwMode="auto">
          <a:xfrm>
            <a:off x="5257800" y="5910263"/>
            <a:ext cx="14001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Saved.USP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FSM Modification</a:t>
            </a:r>
          </a:p>
        </p:txBody>
      </p:sp>
      <p:sp>
        <p:nvSpPr>
          <p:cNvPr id="97282" name="Oval 3"/>
          <p:cNvSpPr>
            <a:spLocks noChangeArrowheads="1"/>
          </p:cNvSpPr>
          <p:nvPr/>
        </p:nvSpPr>
        <p:spPr bwMode="auto">
          <a:xfrm>
            <a:off x="5638800" y="2314575"/>
            <a:ext cx="600075" cy="600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97283" name="Oval 4"/>
          <p:cNvSpPr>
            <a:spLocks noChangeArrowheads="1"/>
          </p:cNvSpPr>
          <p:nvPr/>
        </p:nvSpPr>
        <p:spPr bwMode="auto">
          <a:xfrm>
            <a:off x="5643563" y="3109913"/>
            <a:ext cx="600075" cy="600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97284" name="Oval 5"/>
          <p:cNvSpPr>
            <a:spLocks noChangeArrowheads="1"/>
          </p:cNvSpPr>
          <p:nvPr/>
        </p:nvSpPr>
        <p:spPr bwMode="auto">
          <a:xfrm>
            <a:off x="5643563" y="3905250"/>
            <a:ext cx="600075" cy="600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97285" name="Oval 6"/>
          <p:cNvSpPr>
            <a:spLocks noChangeArrowheads="1"/>
          </p:cNvSpPr>
          <p:nvPr/>
        </p:nvSpPr>
        <p:spPr bwMode="auto">
          <a:xfrm>
            <a:off x="5638800" y="4962525"/>
            <a:ext cx="600075" cy="600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97286" name="Oval 7"/>
          <p:cNvSpPr>
            <a:spLocks noChangeArrowheads="1"/>
          </p:cNvSpPr>
          <p:nvPr/>
        </p:nvSpPr>
        <p:spPr bwMode="auto">
          <a:xfrm>
            <a:off x="4814888" y="4962525"/>
            <a:ext cx="600075" cy="600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97287" name="Oval 8"/>
          <p:cNvSpPr>
            <a:spLocks noChangeArrowheads="1"/>
          </p:cNvSpPr>
          <p:nvPr/>
        </p:nvSpPr>
        <p:spPr bwMode="auto">
          <a:xfrm>
            <a:off x="4014788" y="4962525"/>
            <a:ext cx="600075" cy="600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97288" name="Oval 9"/>
          <p:cNvSpPr>
            <a:spLocks noChangeArrowheads="1"/>
          </p:cNvSpPr>
          <p:nvPr/>
        </p:nvSpPr>
        <p:spPr bwMode="auto">
          <a:xfrm>
            <a:off x="7296150" y="4962525"/>
            <a:ext cx="600075" cy="600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97289" name="Oval 10"/>
          <p:cNvSpPr>
            <a:spLocks noChangeArrowheads="1"/>
          </p:cNvSpPr>
          <p:nvPr/>
        </p:nvSpPr>
        <p:spPr bwMode="auto">
          <a:xfrm>
            <a:off x="6496050" y="4962525"/>
            <a:ext cx="600075" cy="600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cxnSp>
        <p:nvCxnSpPr>
          <p:cNvPr id="97290" name="AutoShape 11"/>
          <p:cNvCxnSpPr>
            <a:cxnSpLocks noChangeShapeType="1"/>
            <a:stCxn id="97284" idx="4"/>
            <a:endCxn id="97287" idx="0"/>
          </p:cNvCxnSpPr>
          <p:nvPr/>
        </p:nvCxnSpPr>
        <p:spPr bwMode="auto">
          <a:xfrm flipH="1">
            <a:off x="4314825" y="4505325"/>
            <a:ext cx="1628775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291" name="AutoShape 12"/>
          <p:cNvCxnSpPr>
            <a:cxnSpLocks noChangeShapeType="1"/>
            <a:stCxn id="97284" idx="4"/>
            <a:endCxn id="97286" idx="0"/>
          </p:cNvCxnSpPr>
          <p:nvPr/>
        </p:nvCxnSpPr>
        <p:spPr bwMode="auto">
          <a:xfrm flipH="1">
            <a:off x="5114925" y="4505325"/>
            <a:ext cx="828675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292" name="AutoShape 13"/>
          <p:cNvCxnSpPr>
            <a:cxnSpLocks noChangeShapeType="1"/>
            <a:stCxn id="97284" idx="4"/>
            <a:endCxn id="97285" idx="0"/>
          </p:cNvCxnSpPr>
          <p:nvPr/>
        </p:nvCxnSpPr>
        <p:spPr bwMode="auto">
          <a:xfrm flipH="1">
            <a:off x="5938838" y="4505325"/>
            <a:ext cx="4762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293" name="AutoShape 14"/>
          <p:cNvCxnSpPr>
            <a:cxnSpLocks noChangeShapeType="1"/>
            <a:stCxn id="97284" idx="4"/>
            <a:endCxn id="97289" idx="0"/>
          </p:cNvCxnSpPr>
          <p:nvPr/>
        </p:nvCxnSpPr>
        <p:spPr bwMode="auto">
          <a:xfrm>
            <a:off x="5943600" y="4505325"/>
            <a:ext cx="852488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294" name="AutoShape 15"/>
          <p:cNvCxnSpPr>
            <a:cxnSpLocks noChangeShapeType="1"/>
            <a:stCxn id="97284" idx="4"/>
            <a:endCxn id="97288" idx="0"/>
          </p:cNvCxnSpPr>
          <p:nvPr/>
        </p:nvCxnSpPr>
        <p:spPr bwMode="auto">
          <a:xfrm>
            <a:off x="5943600" y="4505325"/>
            <a:ext cx="1652588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7295" name="Oval 16"/>
          <p:cNvSpPr>
            <a:spLocks noChangeArrowheads="1"/>
          </p:cNvSpPr>
          <p:nvPr/>
        </p:nvSpPr>
        <p:spPr bwMode="auto">
          <a:xfrm>
            <a:off x="5638800" y="5900738"/>
            <a:ext cx="600075" cy="600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97296" name="Oval 17"/>
          <p:cNvSpPr>
            <a:spLocks noChangeArrowheads="1"/>
          </p:cNvSpPr>
          <p:nvPr/>
        </p:nvSpPr>
        <p:spPr bwMode="auto">
          <a:xfrm>
            <a:off x="4814888" y="5900738"/>
            <a:ext cx="600075" cy="600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97297" name="Oval 18"/>
          <p:cNvSpPr>
            <a:spLocks noChangeArrowheads="1"/>
          </p:cNvSpPr>
          <p:nvPr/>
        </p:nvSpPr>
        <p:spPr bwMode="auto">
          <a:xfrm>
            <a:off x="4014788" y="5900738"/>
            <a:ext cx="600075" cy="600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97298" name="Oval 19"/>
          <p:cNvSpPr>
            <a:spLocks noChangeArrowheads="1"/>
          </p:cNvSpPr>
          <p:nvPr/>
        </p:nvSpPr>
        <p:spPr bwMode="auto">
          <a:xfrm>
            <a:off x="7296150" y="5900738"/>
            <a:ext cx="600075" cy="600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97299" name="Oval 20"/>
          <p:cNvSpPr>
            <a:spLocks noChangeArrowheads="1"/>
          </p:cNvSpPr>
          <p:nvPr/>
        </p:nvSpPr>
        <p:spPr bwMode="auto">
          <a:xfrm>
            <a:off x="6496050" y="5900738"/>
            <a:ext cx="600075" cy="600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cxnSp>
        <p:nvCxnSpPr>
          <p:cNvPr id="97300" name="AutoShape 21"/>
          <p:cNvCxnSpPr>
            <a:cxnSpLocks noChangeShapeType="1"/>
            <a:stCxn id="97287" idx="4"/>
            <a:endCxn id="97297" idx="0"/>
          </p:cNvCxnSpPr>
          <p:nvPr/>
        </p:nvCxnSpPr>
        <p:spPr bwMode="auto">
          <a:xfrm>
            <a:off x="4314825" y="5562600"/>
            <a:ext cx="0" cy="338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301" name="AutoShape 22"/>
          <p:cNvCxnSpPr>
            <a:cxnSpLocks noChangeShapeType="1"/>
            <a:stCxn id="97286" idx="4"/>
            <a:endCxn id="97296" idx="0"/>
          </p:cNvCxnSpPr>
          <p:nvPr/>
        </p:nvCxnSpPr>
        <p:spPr bwMode="auto">
          <a:xfrm>
            <a:off x="5114925" y="5562600"/>
            <a:ext cx="0" cy="338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302" name="AutoShape 23"/>
          <p:cNvCxnSpPr>
            <a:cxnSpLocks noChangeShapeType="1"/>
            <a:stCxn id="97285" idx="4"/>
            <a:endCxn id="97295" idx="0"/>
          </p:cNvCxnSpPr>
          <p:nvPr/>
        </p:nvCxnSpPr>
        <p:spPr bwMode="auto">
          <a:xfrm>
            <a:off x="5938838" y="5562600"/>
            <a:ext cx="0" cy="338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303" name="AutoShape 24"/>
          <p:cNvCxnSpPr>
            <a:cxnSpLocks noChangeShapeType="1"/>
            <a:stCxn id="97289" idx="4"/>
            <a:endCxn id="97299" idx="0"/>
          </p:cNvCxnSpPr>
          <p:nvPr/>
        </p:nvCxnSpPr>
        <p:spPr bwMode="auto">
          <a:xfrm>
            <a:off x="6796088" y="5562600"/>
            <a:ext cx="0" cy="338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304" name="AutoShape 25"/>
          <p:cNvCxnSpPr>
            <a:cxnSpLocks noChangeShapeType="1"/>
            <a:stCxn id="97288" idx="4"/>
            <a:endCxn id="97298" idx="0"/>
          </p:cNvCxnSpPr>
          <p:nvPr/>
        </p:nvCxnSpPr>
        <p:spPr bwMode="auto">
          <a:xfrm>
            <a:off x="7596188" y="5562600"/>
            <a:ext cx="0" cy="338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305" name="AutoShape 26"/>
          <p:cNvCxnSpPr>
            <a:cxnSpLocks noChangeShapeType="1"/>
            <a:stCxn id="97283" idx="4"/>
            <a:endCxn id="97284" idx="0"/>
          </p:cNvCxnSpPr>
          <p:nvPr/>
        </p:nvCxnSpPr>
        <p:spPr bwMode="auto">
          <a:xfrm>
            <a:off x="5943600" y="3709988"/>
            <a:ext cx="0" cy="195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306" name="AutoShape 27"/>
          <p:cNvCxnSpPr>
            <a:cxnSpLocks noChangeShapeType="1"/>
            <a:stCxn id="97282" idx="4"/>
            <a:endCxn id="97283" idx="0"/>
          </p:cNvCxnSpPr>
          <p:nvPr/>
        </p:nvCxnSpPr>
        <p:spPr bwMode="auto">
          <a:xfrm>
            <a:off x="5938838" y="2914650"/>
            <a:ext cx="4762" cy="195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7307" name="Line 28"/>
          <p:cNvSpPr>
            <a:spLocks noChangeShapeType="1"/>
          </p:cNvSpPr>
          <p:nvPr/>
        </p:nvSpPr>
        <p:spPr bwMode="auto">
          <a:xfrm>
            <a:off x="1981200" y="6657975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308" name="Line 29"/>
          <p:cNvSpPr>
            <a:spLocks noChangeShapeType="1"/>
          </p:cNvSpPr>
          <p:nvPr/>
        </p:nvSpPr>
        <p:spPr bwMode="auto">
          <a:xfrm>
            <a:off x="4314825" y="65008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309" name="Line 30"/>
          <p:cNvSpPr>
            <a:spLocks noChangeShapeType="1"/>
          </p:cNvSpPr>
          <p:nvPr/>
        </p:nvSpPr>
        <p:spPr bwMode="auto">
          <a:xfrm>
            <a:off x="5114925" y="65008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310" name="Line 31"/>
          <p:cNvSpPr>
            <a:spLocks noChangeShapeType="1"/>
          </p:cNvSpPr>
          <p:nvPr/>
        </p:nvSpPr>
        <p:spPr bwMode="auto">
          <a:xfrm>
            <a:off x="5943600" y="65008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311" name="Line 32"/>
          <p:cNvSpPr>
            <a:spLocks noChangeShapeType="1"/>
          </p:cNvSpPr>
          <p:nvPr/>
        </p:nvSpPr>
        <p:spPr bwMode="auto">
          <a:xfrm>
            <a:off x="6796088" y="65008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312" name="Line 33"/>
          <p:cNvSpPr>
            <a:spLocks noChangeShapeType="1"/>
          </p:cNvSpPr>
          <p:nvPr/>
        </p:nvSpPr>
        <p:spPr bwMode="auto">
          <a:xfrm>
            <a:off x="7596188" y="65008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313" name="Line 34"/>
          <p:cNvSpPr>
            <a:spLocks noChangeShapeType="1"/>
          </p:cNvSpPr>
          <p:nvPr/>
        </p:nvSpPr>
        <p:spPr bwMode="auto">
          <a:xfrm flipV="1">
            <a:off x="8610600" y="2600325"/>
            <a:ext cx="0" cy="405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314" name="Line 35"/>
          <p:cNvSpPr>
            <a:spLocks noChangeShapeType="1"/>
          </p:cNvSpPr>
          <p:nvPr/>
        </p:nvSpPr>
        <p:spPr bwMode="auto">
          <a:xfrm flipH="1">
            <a:off x="6238875" y="2600325"/>
            <a:ext cx="2371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7315" name="Group 7"/>
          <p:cNvGrpSpPr>
            <a:grpSpLocks/>
          </p:cNvGrpSpPr>
          <p:nvPr/>
        </p:nvGrpSpPr>
        <p:grpSpPr bwMode="auto">
          <a:xfrm>
            <a:off x="8053388" y="4021138"/>
            <a:ext cx="557212" cy="368300"/>
            <a:chOff x="2186637" y="3429000"/>
            <a:chExt cx="556563" cy="369332"/>
          </a:xfrm>
        </p:grpSpPr>
        <p:sp>
          <p:nvSpPr>
            <p:cNvPr id="97325" name="TextBox 1"/>
            <p:cNvSpPr txBox="1">
              <a:spLocks noChangeArrowheads="1"/>
            </p:cNvSpPr>
            <p:nvPr/>
          </p:nvSpPr>
          <p:spPr bwMode="auto">
            <a:xfrm>
              <a:off x="2186637" y="3429000"/>
              <a:ext cx="5565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INT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2286533" y="3505414"/>
              <a:ext cx="2774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316" name="TextBox 46"/>
          <p:cNvSpPr txBox="1">
            <a:spLocks noChangeArrowheads="1"/>
          </p:cNvSpPr>
          <p:nvPr/>
        </p:nvSpPr>
        <p:spPr bwMode="auto">
          <a:xfrm>
            <a:off x="3124200" y="6286500"/>
            <a:ext cx="5572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INT</a:t>
            </a:r>
          </a:p>
        </p:txBody>
      </p:sp>
      <p:sp>
        <p:nvSpPr>
          <p:cNvPr id="97317" name="Oval 8"/>
          <p:cNvSpPr>
            <a:spLocks noChangeArrowheads="1"/>
          </p:cNvSpPr>
          <p:nvPr/>
        </p:nvSpPr>
        <p:spPr bwMode="auto">
          <a:xfrm>
            <a:off x="1219200" y="4886325"/>
            <a:ext cx="1514475" cy="15144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USP←R6</a:t>
            </a:r>
          </a:p>
          <a:p>
            <a:pPr algn="ctr" eaLnBrk="1" hangingPunct="1"/>
            <a:r>
              <a:rPr lang="en-US"/>
              <a:t>R6←SSP</a:t>
            </a:r>
          </a:p>
          <a:p>
            <a:pPr algn="ctr" eaLnBrk="1" hangingPunct="1"/>
            <a:r>
              <a:rPr lang="en-US"/>
              <a:t>ACK</a:t>
            </a:r>
          </a:p>
        </p:txBody>
      </p:sp>
      <p:sp>
        <p:nvSpPr>
          <p:cNvPr id="97318" name="Oval 8"/>
          <p:cNvSpPr>
            <a:spLocks noChangeArrowheads="1"/>
          </p:cNvSpPr>
          <p:nvPr/>
        </p:nvSpPr>
        <p:spPr bwMode="auto">
          <a:xfrm>
            <a:off x="1219200" y="3095625"/>
            <a:ext cx="1514475" cy="15144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97319" name="Oval 8"/>
          <p:cNvSpPr>
            <a:spLocks noChangeArrowheads="1"/>
          </p:cNvSpPr>
          <p:nvPr/>
        </p:nvSpPr>
        <p:spPr bwMode="auto">
          <a:xfrm>
            <a:off x="1219200" y="1304925"/>
            <a:ext cx="1514475" cy="15144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cxnSp>
        <p:nvCxnSpPr>
          <p:cNvPr id="10" name="Straight Connector 9"/>
          <p:cNvCxnSpPr>
            <a:stCxn id="97307" idx="0"/>
            <a:endCxn id="97317" idx="4"/>
          </p:cNvCxnSpPr>
          <p:nvPr/>
        </p:nvCxnSpPr>
        <p:spPr>
          <a:xfrm flipH="1" flipV="1">
            <a:off x="1976438" y="6400800"/>
            <a:ext cx="4762" cy="257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7318" idx="4"/>
            <a:endCxn id="97317" idx="0"/>
          </p:cNvCxnSpPr>
          <p:nvPr/>
        </p:nvCxnSpPr>
        <p:spPr>
          <a:xfrm>
            <a:off x="1976438" y="4610100"/>
            <a:ext cx="0" cy="276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7319" idx="4"/>
            <a:endCxn id="97318" idx="0"/>
          </p:cNvCxnSpPr>
          <p:nvPr/>
        </p:nvCxnSpPr>
        <p:spPr>
          <a:xfrm>
            <a:off x="1976438" y="2819400"/>
            <a:ext cx="0" cy="276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97319" idx="6"/>
            <a:endCxn id="97282" idx="0"/>
          </p:cNvCxnSpPr>
          <p:nvPr/>
        </p:nvCxnSpPr>
        <p:spPr>
          <a:xfrm>
            <a:off x="2733675" y="2062163"/>
            <a:ext cx="3205163" cy="25241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324" name="Oval 8"/>
          <p:cNvSpPr>
            <a:spLocks noChangeArrowheads="1"/>
          </p:cNvSpPr>
          <p:nvPr/>
        </p:nvSpPr>
        <p:spPr bwMode="auto">
          <a:xfrm>
            <a:off x="3557588" y="1304925"/>
            <a:ext cx="1514475" cy="15144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-25000"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Saving the State</a:t>
            </a:r>
          </a:p>
        </p:txBody>
      </p:sp>
      <p:sp>
        <p:nvSpPr>
          <p:cNvPr id="98306" name="Rectangle 3"/>
          <p:cNvSpPr>
            <a:spLocks noChangeArrowheads="1"/>
          </p:cNvSpPr>
          <p:nvPr/>
        </p:nvSpPr>
        <p:spPr bwMode="auto">
          <a:xfrm>
            <a:off x="2057400" y="2019300"/>
            <a:ext cx="685800" cy="3505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98307" name="Rectangle 4"/>
          <p:cNvSpPr>
            <a:spLocks noChangeArrowheads="1"/>
          </p:cNvSpPr>
          <p:nvPr/>
        </p:nvSpPr>
        <p:spPr bwMode="auto">
          <a:xfrm>
            <a:off x="5943600" y="2019300"/>
            <a:ext cx="685800" cy="3505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98308" name="Rectangle 5"/>
          <p:cNvSpPr>
            <a:spLocks noChangeArrowheads="1"/>
          </p:cNvSpPr>
          <p:nvPr/>
        </p:nvSpPr>
        <p:spPr bwMode="auto">
          <a:xfrm>
            <a:off x="3962400" y="35433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b="1"/>
              <a:t>R6</a:t>
            </a:r>
          </a:p>
        </p:txBody>
      </p:sp>
      <p:sp>
        <p:nvSpPr>
          <p:cNvPr id="98309" name="Text Box 6"/>
          <p:cNvSpPr txBox="1">
            <a:spLocks noChangeArrowheads="1"/>
          </p:cNvSpPr>
          <p:nvPr/>
        </p:nvSpPr>
        <p:spPr bwMode="auto">
          <a:xfrm>
            <a:off x="1778000" y="1219200"/>
            <a:ext cx="1377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/>
              <a:t>Supervisor</a:t>
            </a:r>
          </a:p>
          <a:p>
            <a:pPr algn="ctr" eaLnBrk="1" hangingPunct="1"/>
            <a:r>
              <a:rPr lang="en-US" sz="1800" b="1"/>
              <a:t>Stack</a:t>
            </a:r>
          </a:p>
        </p:txBody>
      </p:sp>
      <p:sp>
        <p:nvSpPr>
          <p:cNvPr id="98310" name="Text Box 7"/>
          <p:cNvSpPr txBox="1">
            <a:spLocks noChangeArrowheads="1"/>
          </p:cNvSpPr>
          <p:nvPr/>
        </p:nvSpPr>
        <p:spPr bwMode="auto">
          <a:xfrm>
            <a:off x="5924550" y="1219200"/>
            <a:ext cx="793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/>
              <a:t>User</a:t>
            </a:r>
          </a:p>
          <a:p>
            <a:pPr algn="ctr" eaLnBrk="1" hangingPunct="1"/>
            <a:r>
              <a:rPr lang="en-US" sz="1800" b="1"/>
              <a:t>Stack</a:t>
            </a:r>
          </a:p>
        </p:txBody>
      </p:sp>
      <p:sp>
        <p:nvSpPr>
          <p:cNvPr id="98311" name="Text Box 9"/>
          <p:cNvSpPr txBox="1">
            <a:spLocks noChangeArrowheads="1"/>
          </p:cNvSpPr>
          <p:nvPr/>
        </p:nvSpPr>
        <p:spPr bwMode="auto">
          <a:xfrm>
            <a:off x="2057400" y="5910263"/>
            <a:ext cx="13874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Saved.SSP</a:t>
            </a:r>
          </a:p>
        </p:txBody>
      </p:sp>
      <p:sp>
        <p:nvSpPr>
          <p:cNvPr id="98312" name="Text Box 10"/>
          <p:cNvSpPr txBox="1">
            <a:spLocks noChangeArrowheads="1"/>
          </p:cNvSpPr>
          <p:nvPr/>
        </p:nvSpPr>
        <p:spPr bwMode="auto">
          <a:xfrm>
            <a:off x="5257800" y="5910263"/>
            <a:ext cx="14001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Saved.USP</a:t>
            </a:r>
          </a:p>
        </p:txBody>
      </p:sp>
      <p:sp>
        <p:nvSpPr>
          <p:cNvPr id="98313" name="Line 11"/>
          <p:cNvSpPr>
            <a:spLocks noChangeShapeType="1"/>
          </p:cNvSpPr>
          <p:nvPr/>
        </p:nvSpPr>
        <p:spPr bwMode="auto">
          <a:xfrm flipH="1" flipV="1">
            <a:off x="2743200" y="33528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14" name="Text Box 12"/>
          <p:cNvSpPr txBox="1">
            <a:spLocks noChangeArrowheads="1"/>
          </p:cNvSpPr>
          <p:nvPr/>
        </p:nvSpPr>
        <p:spPr bwMode="auto">
          <a:xfrm>
            <a:off x="2041525" y="3124200"/>
            <a:ext cx="70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PSW</a:t>
            </a:r>
          </a:p>
        </p:txBody>
      </p:sp>
      <p:sp>
        <p:nvSpPr>
          <p:cNvPr id="98315" name="Text Box 13"/>
          <p:cNvSpPr txBox="1">
            <a:spLocks noChangeArrowheads="1"/>
          </p:cNvSpPr>
          <p:nvPr/>
        </p:nvSpPr>
        <p:spPr bwMode="auto">
          <a:xfrm>
            <a:off x="2133600" y="3621088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PC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FSM Modification</a:t>
            </a:r>
          </a:p>
        </p:txBody>
      </p:sp>
      <p:sp>
        <p:nvSpPr>
          <p:cNvPr id="99330" name="Oval 3"/>
          <p:cNvSpPr>
            <a:spLocks noChangeArrowheads="1"/>
          </p:cNvSpPr>
          <p:nvPr/>
        </p:nvSpPr>
        <p:spPr bwMode="auto">
          <a:xfrm>
            <a:off x="5638800" y="2314575"/>
            <a:ext cx="600075" cy="600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99331" name="Oval 4"/>
          <p:cNvSpPr>
            <a:spLocks noChangeArrowheads="1"/>
          </p:cNvSpPr>
          <p:nvPr/>
        </p:nvSpPr>
        <p:spPr bwMode="auto">
          <a:xfrm>
            <a:off x="5643563" y="3109913"/>
            <a:ext cx="600075" cy="600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99332" name="Oval 5"/>
          <p:cNvSpPr>
            <a:spLocks noChangeArrowheads="1"/>
          </p:cNvSpPr>
          <p:nvPr/>
        </p:nvSpPr>
        <p:spPr bwMode="auto">
          <a:xfrm>
            <a:off x="5643563" y="3905250"/>
            <a:ext cx="600075" cy="600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99333" name="Oval 6"/>
          <p:cNvSpPr>
            <a:spLocks noChangeArrowheads="1"/>
          </p:cNvSpPr>
          <p:nvPr/>
        </p:nvSpPr>
        <p:spPr bwMode="auto">
          <a:xfrm>
            <a:off x="5638800" y="4962525"/>
            <a:ext cx="600075" cy="600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99334" name="Oval 7"/>
          <p:cNvSpPr>
            <a:spLocks noChangeArrowheads="1"/>
          </p:cNvSpPr>
          <p:nvPr/>
        </p:nvSpPr>
        <p:spPr bwMode="auto">
          <a:xfrm>
            <a:off x="4814888" y="4962525"/>
            <a:ext cx="600075" cy="600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99335" name="Oval 8"/>
          <p:cNvSpPr>
            <a:spLocks noChangeArrowheads="1"/>
          </p:cNvSpPr>
          <p:nvPr/>
        </p:nvSpPr>
        <p:spPr bwMode="auto">
          <a:xfrm>
            <a:off x="4014788" y="4962525"/>
            <a:ext cx="600075" cy="600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99336" name="Oval 9"/>
          <p:cNvSpPr>
            <a:spLocks noChangeArrowheads="1"/>
          </p:cNvSpPr>
          <p:nvPr/>
        </p:nvSpPr>
        <p:spPr bwMode="auto">
          <a:xfrm>
            <a:off x="7296150" y="4962525"/>
            <a:ext cx="600075" cy="600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99337" name="Oval 10"/>
          <p:cNvSpPr>
            <a:spLocks noChangeArrowheads="1"/>
          </p:cNvSpPr>
          <p:nvPr/>
        </p:nvSpPr>
        <p:spPr bwMode="auto">
          <a:xfrm>
            <a:off x="6496050" y="4962525"/>
            <a:ext cx="600075" cy="600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cxnSp>
        <p:nvCxnSpPr>
          <p:cNvPr id="99338" name="AutoShape 11"/>
          <p:cNvCxnSpPr>
            <a:cxnSpLocks noChangeShapeType="1"/>
            <a:stCxn id="99332" idx="4"/>
            <a:endCxn id="99335" idx="0"/>
          </p:cNvCxnSpPr>
          <p:nvPr/>
        </p:nvCxnSpPr>
        <p:spPr bwMode="auto">
          <a:xfrm flipH="1">
            <a:off x="4314825" y="4505325"/>
            <a:ext cx="1628775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339" name="AutoShape 12"/>
          <p:cNvCxnSpPr>
            <a:cxnSpLocks noChangeShapeType="1"/>
            <a:stCxn id="99332" idx="4"/>
            <a:endCxn id="99334" idx="0"/>
          </p:cNvCxnSpPr>
          <p:nvPr/>
        </p:nvCxnSpPr>
        <p:spPr bwMode="auto">
          <a:xfrm flipH="1">
            <a:off x="5114925" y="4505325"/>
            <a:ext cx="828675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340" name="AutoShape 13"/>
          <p:cNvCxnSpPr>
            <a:cxnSpLocks noChangeShapeType="1"/>
            <a:stCxn id="99332" idx="4"/>
            <a:endCxn id="99333" idx="0"/>
          </p:cNvCxnSpPr>
          <p:nvPr/>
        </p:nvCxnSpPr>
        <p:spPr bwMode="auto">
          <a:xfrm flipH="1">
            <a:off x="5938838" y="4505325"/>
            <a:ext cx="4762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341" name="AutoShape 14"/>
          <p:cNvCxnSpPr>
            <a:cxnSpLocks noChangeShapeType="1"/>
            <a:stCxn id="99332" idx="4"/>
            <a:endCxn id="99337" idx="0"/>
          </p:cNvCxnSpPr>
          <p:nvPr/>
        </p:nvCxnSpPr>
        <p:spPr bwMode="auto">
          <a:xfrm>
            <a:off x="5943600" y="4505325"/>
            <a:ext cx="852488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342" name="AutoShape 15"/>
          <p:cNvCxnSpPr>
            <a:cxnSpLocks noChangeShapeType="1"/>
            <a:stCxn id="99332" idx="4"/>
            <a:endCxn id="99336" idx="0"/>
          </p:cNvCxnSpPr>
          <p:nvPr/>
        </p:nvCxnSpPr>
        <p:spPr bwMode="auto">
          <a:xfrm>
            <a:off x="5943600" y="4505325"/>
            <a:ext cx="1652588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343" name="Oval 16"/>
          <p:cNvSpPr>
            <a:spLocks noChangeArrowheads="1"/>
          </p:cNvSpPr>
          <p:nvPr/>
        </p:nvSpPr>
        <p:spPr bwMode="auto">
          <a:xfrm>
            <a:off x="5638800" y="5900738"/>
            <a:ext cx="600075" cy="600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99344" name="Oval 17"/>
          <p:cNvSpPr>
            <a:spLocks noChangeArrowheads="1"/>
          </p:cNvSpPr>
          <p:nvPr/>
        </p:nvSpPr>
        <p:spPr bwMode="auto">
          <a:xfrm>
            <a:off x="4814888" y="5900738"/>
            <a:ext cx="600075" cy="600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99345" name="Oval 18"/>
          <p:cNvSpPr>
            <a:spLocks noChangeArrowheads="1"/>
          </p:cNvSpPr>
          <p:nvPr/>
        </p:nvSpPr>
        <p:spPr bwMode="auto">
          <a:xfrm>
            <a:off x="4014788" y="5900738"/>
            <a:ext cx="600075" cy="600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99346" name="Oval 19"/>
          <p:cNvSpPr>
            <a:spLocks noChangeArrowheads="1"/>
          </p:cNvSpPr>
          <p:nvPr/>
        </p:nvSpPr>
        <p:spPr bwMode="auto">
          <a:xfrm>
            <a:off x="7296150" y="5900738"/>
            <a:ext cx="600075" cy="600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99347" name="Oval 20"/>
          <p:cNvSpPr>
            <a:spLocks noChangeArrowheads="1"/>
          </p:cNvSpPr>
          <p:nvPr/>
        </p:nvSpPr>
        <p:spPr bwMode="auto">
          <a:xfrm>
            <a:off x="6496050" y="5900738"/>
            <a:ext cx="600075" cy="600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cxnSp>
        <p:nvCxnSpPr>
          <p:cNvPr id="99348" name="AutoShape 21"/>
          <p:cNvCxnSpPr>
            <a:cxnSpLocks noChangeShapeType="1"/>
            <a:stCxn id="99335" idx="4"/>
            <a:endCxn id="99345" idx="0"/>
          </p:cNvCxnSpPr>
          <p:nvPr/>
        </p:nvCxnSpPr>
        <p:spPr bwMode="auto">
          <a:xfrm>
            <a:off x="4314825" y="5562600"/>
            <a:ext cx="0" cy="338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349" name="AutoShape 22"/>
          <p:cNvCxnSpPr>
            <a:cxnSpLocks noChangeShapeType="1"/>
            <a:stCxn id="99334" idx="4"/>
            <a:endCxn id="99344" idx="0"/>
          </p:cNvCxnSpPr>
          <p:nvPr/>
        </p:nvCxnSpPr>
        <p:spPr bwMode="auto">
          <a:xfrm>
            <a:off x="5114925" y="5562600"/>
            <a:ext cx="0" cy="338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350" name="AutoShape 23"/>
          <p:cNvCxnSpPr>
            <a:cxnSpLocks noChangeShapeType="1"/>
            <a:stCxn id="99333" idx="4"/>
            <a:endCxn id="99343" idx="0"/>
          </p:cNvCxnSpPr>
          <p:nvPr/>
        </p:nvCxnSpPr>
        <p:spPr bwMode="auto">
          <a:xfrm>
            <a:off x="5938838" y="5562600"/>
            <a:ext cx="0" cy="338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351" name="AutoShape 24"/>
          <p:cNvCxnSpPr>
            <a:cxnSpLocks noChangeShapeType="1"/>
            <a:stCxn id="99337" idx="4"/>
            <a:endCxn id="99347" idx="0"/>
          </p:cNvCxnSpPr>
          <p:nvPr/>
        </p:nvCxnSpPr>
        <p:spPr bwMode="auto">
          <a:xfrm>
            <a:off x="6796088" y="5562600"/>
            <a:ext cx="0" cy="338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352" name="AutoShape 25"/>
          <p:cNvCxnSpPr>
            <a:cxnSpLocks noChangeShapeType="1"/>
            <a:stCxn id="99336" idx="4"/>
            <a:endCxn id="99346" idx="0"/>
          </p:cNvCxnSpPr>
          <p:nvPr/>
        </p:nvCxnSpPr>
        <p:spPr bwMode="auto">
          <a:xfrm>
            <a:off x="7596188" y="5562600"/>
            <a:ext cx="0" cy="338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353" name="AutoShape 26"/>
          <p:cNvCxnSpPr>
            <a:cxnSpLocks noChangeShapeType="1"/>
            <a:stCxn id="99331" idx="4"/>
            <a:endCxn id="99332" idx="0"/>
          </p:cNvCxnSpPr>
          <p:nvPr/>
        </p:nvCxnSpPr>
        <p:spPr bwMode="auto">
          <a:xfrm>
            <a:off x="5943600" y="3709988"/>
            <a:ext cx="0" cy="195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354" name="AutoShape 27"/>
          <p:cNvCxnSpPr>
            <a:cxnSpLocks noChangeShapeType="1"/>
            <a:stCxn id="99330" idx="4"/>
            <a:endCxn id="99331" idx="0"/>
          </p:cNvCxnSpPr>
          <p:nvPr/>
        </p:nvCxnSpPr>
        <p:spPr bwMode="auto">
          <a:xfrm>
            <a:off x="5938838" y="2914650"/>
            <a:ext cx="4762" cy="195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355" name="Line 28"/>
          <p:cNvSpPr>
            <a:spLocks noChangeShapeType="1"/>
          </p:cNvSpPr>
          <p:nvPr/>
        </p:nvSpPr>
        <p:spPr bwMode="auto">
          <a:xfrm>
            <a:off x="1981200" y="6657975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56" name="Line 29"/>
          <p:cNvSpPr>
            <a:spLocks noChangeShapeType="1"/>
          </p:cNvSpPr>
          <p:nvPr/>
        </p:nvSpPr>
        <p:spPr bwMode="auto">
          <a:xfrm>
            <a:off x="4314825" y="65008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57" name="Line 30"/>
          <p:cNvSpPr>
            <a:spLocks noChangeShapeType="1"/>
          </p:cNvSpPr>
          <p:nvPr/>
        </p:nvSpPr>
        <p:spPr bwMode="auto">
          <a:xfrm>
            <a:off x="5114925" y="65008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58" name="Line 31"/>
          <p:cNvSpPr>
            <a:spLocks noChangeShapeType="1"/>
          </p:cNvSpPr>
          <p:nvPr/>
        </p:nvSpPr>
        <p:spPr bwMode="auto">
          <a:xfrm>
            <a:off x="5943600" y="65008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59" name="Line 32"/>
          <p:cNvSpPr>
            <a:spLocks noChangeShapeType="1"/>
          </p:cNvSpPr>
          <p:nvPr/>
        </p:nvSpPr>
        <p:spPr bwMode="auto">
          <a:xfrm>
            <a:off x="6796088" y="65008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60" name="Line 33"/>
          <p:cNvSpPr>
            <a:spLocks noChangeShapeType="1"/>
          </p:cNvSpPr>
          <p:nvPr/>
        </p:nvSpPr>
        <p:spPr bwMode="auto">
          <a:xfrm>
            <a:off x="7596188" y="65008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61" name="Line 34"/>
          <p:cNvSpPr>
            <a:spLocks noChangeShapeType="1"/>
          </p:cNvSpPr>
          <p:nvPr/>
        </p:nvSpPr>
        <p:spPr bwMode="auto">
          <a:xfrm flipV="1">
            <a:off x="8610600" y="2600325"/>
            <a:ext cx="0" cy="405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62" name="Line 35"/>
          <p:cNvSpPr>
            <a:spLocks noChangeShapeType="1"/>
          </p:cNvSpPr>
          <p:nvPr/>
        </p:nvSpPr>
        <p:spPr bwMode="auto">
          <a:xfrm flipH="1">
            <a:off x="6238875" y="2600325"/>
            <a:ext cx="2371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9363" name="Group 7"/>
          <p:cNvGrpSpPr>
            <a:grpSpLocks/>
          </p:cNvGrpSpPr>
          <p:nvPr/>
        </p:nvGrpSpPr>
        <p:grpSpPr bwMode="auto">
          <a:xfrm>
            <a:off x="8053388" y="4021138"/>
            <a:ext cx="557212" cy="368300"/>
            <a:chOff x="2186637" y="3429000"/>
            <a:chExt cx="556563" cy="369332"/>
          </a:xfrm>
        </p:grpSpPr>
        <p:sp>
          <p:nvSpPr>
            <p:cNvPr id="99373" name="TextBox 1"/>
            <p:cNvSpPr txBox="1">
              <a:spLocks noChangeArrowheads="1"/>
            </p:cNvSpPr>
            <p:nvPr/>
          </p:nvSpPr>
          <p:spPr bwMode="auto">
            <a:xfrm>
              <a:off x="2186637" y="3429000"/>
              <a:ext cx="5565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INT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2286533" y="3505414"/>
              <a:ext cx="2774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364" name="TextBox 46"/>
          <p:cNvSpPr txBox="1">
            <a:spLocks noChangeArrowheads="1"/>
          </p:cNvSpPr>
          <p:nvPr/>
        </p:nvSpPr>
        <p:spPr bwMode="auto">
          <a:xfrm>
            <a:off x="3124200" y="6286500"/>
            <a:ext cx="5572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INT</a:t>
            </a:r>
          </a:p>
        </p:txBody>
      </p:sp>
      <p:sp>
        <p:nvSpPr>
          <p:cNvPr id="99365" name="Oval 8"/>
          <p:cNvSpPr>
            <a:spLocks noChangeArrowheads="1"/>
          </p:cNvSpPr>
          <p:nvPr/>
        </p:nvSpPr>
        <p:spPr bwMode="auto">
          <a:xfrm>
            <a:off x="1219200" y="4886325"/>
            <a:ext cx="1514475" cy="15144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USP←R6</a:t>
            </a:r>
          </a:p>
          <a:p>
            <a:pPr algn="ctr" eaLnBrk="1" hangingPunct="1"/>
            <a:r>
              <a:rPr lang="en-US"/>
              <a:t>R6←SSP</a:t>
            </a:r>
          </a:p>
          <a:p>
            <a:pPr algn="ctr" eaLnBrk="1" hangingPunct="1"/>
            <a:r>
              <a:rPr lang="en-US"/>
              <a:t>ACK</a:t>
            </a:r>
          </a:p>
        </p:txBody>
      </p:sp>
      <p:sp>
        <p:nvSpPr>
          <p:cNvPr id="99366" name="Oval 8"/>
          <p:cNvSpPr>
            <a:spLocks noChangeArrowheads="1"/>
          </p:cNvSpPr>
          <p:nvPr/>
        </p:nvSpPr>
        <p:spPr bwMode="auto">
          <a:xfrm>
            <a:off x="1219200" y="3095625"/>
            <a:ext cx="1514475" cy="15144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/>
              <a:t>Save PC</a:t>
            </a:r>
          </a:p>
        </p:txBody>
      </p:sp>
      <p:sp>
        <p:nvSpPr>
          <p:cNvPr id="99367" name="Oval 8"/>
          <p:cNvSpPr>
            <a:spLocks noChangeArrowheads="1"/>
          </p:cNvSpPr>
          <p:nvPr/>
        </p:nvSpPr>
        <p:spPr bwMode="auto">
          <a:xfrm>
            <a:off x="1219200" y="1304925"/>
            <a:ext cx="1514475" cy="15144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/>
              <a:t>Save PSR</a:t>
            </a:r>
          </a:p>
        </p:txBody>
      </p:sp>
      <p:cxnSp>
        <p:nvCxnSpPr>
          <p:cNvPr id="10" name="Straight Connector 9"/>
          <p:cNvCxnSpPr>
            <a:stCxn id="99355" idx="0"/>
            <a:endCxn id="99365" idx="4"/>
          </p:cNvCxnSpPr>
          <p:nvPr/>
        </p:nvCxnSpPr>
        <p:spPr>
          <a:xfrm flipH="1" flipV="1">
            <a:off x="1976438" y="6400800"/>
            <a:ext cx="4762" cy="257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9366" idx="4"/>
            <a:endCxn id="99365" idx="0"/>
          </p:cNvCxnSpPr>
          <p:nvPr/>
        </p:nvCxnSpPr>
        <p:spPr>
          <a:xfrm>
            <a:off x="1976438" y="4610100"/>
            <a:ext cx="0" cy="276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9367" idx="4"/>
            <a:endCxn id="99366" idx="0"/>
          </p:cNvCxnSpPr>
          <p:nvPr/>
        </p:nvCxnSpPr>
        <p:spPr>
          <a:xfrm>
            <a:off x="1976438" y="2819400"/>
            <a:ext cx="0" cy="276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99367" idx="6"/>
            <a:endCxn id="99330" idx="0"/>
          </p:cNvCxnSpPr>
          <p:nvPr/>
        </p:nvCxnSpPr>
        <p:spPr>
          <a:xfrm>
            <a:off x="2733675" y="2062163"/>
            <a:ext cx="3205163" cy="25241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372" name="Oval 8"/>
          <p:cNvSpPr>
            <a:spLocks noChangeArrowheads="1"/>
          </p:cNvSpPr>
          <p:nvPr/>
        </p:nvSpPr>
        <p:spPr bwMode="auto">
          <a:xfrm>
            <a:off x="3557588" y="1304925"/>
            <a:ext cx="1514475" cy="15144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-25000"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514600"/>
            <a:ext cx="168275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LC-3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1878013"/>
            <a:ext cx="52578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6000" dirty="0">
                <a:solidFill>
                  <a:schemeClr val="tx1"/>
                </a:solidFill>
              </a:rPr>
              <a:t>LC-3</a:t>
            </a:r>
          </a:p>
        </p:txBody>
      </p:sp>
      <p:sp>
        <p:nvSpPr>
          <p:cNvPr id="100356" name="TextBox 4"/>
          <p:cNvSpPr txBox="1">
            <a:spLocks noChangeArrowheads="1"/>
          </p:cNvSpPr>
          <p:nvPr/>
        </p:nvSpPr>
        <p:spPr bwMode="auto">
          <a:xfrm>
            <a:off x="4281488" y="4479925"/>
            <a:ext cx="696912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MAR</a:t>
            </a:r>
          </a:p>
        </p:txBody>
      </p:sp>
      <p:sp>
        <p:nvSpPr>
          <p:cNvPr id="100357" name="TextBox 5"/>
          <p:cNvSpPr txBox="1">
            <a:spLocks noChangeArrowheads="1"/>
          </p:cNvSpPr>
          <p:nvPr/>
        </p:nvSpPr>
        <p:spPr bwMode="auto">
          <a:xfrm>
            <a:off x="3124200" y="4479925"/>
            <a:ext cx="711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MDR</a:t>
            </a:r>
          </a:p>
        </p:txBody>
      </p:sp>
      <p:sp>
        <p:nvSpPr>
          <p:cNvPr id="100358" name="TextBox 6"/>
          <p:cNvSpPr txBox="1">
            <a:spLocks noChangeArrowheads="1"/>
          </p:cNvSpPr>
          <p:nvPr/>
        </p:nvSpPr>
        <p:spPr bwMode="auto">
          <a:xfrm>
            <a:off x="3143250" y="5383213"/>
            <a:ext cx="6715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Data</a:t>
            </a:r>
          </a:p>
        </p:txBody>
      </p:sp>
      <p:sp>
        <p:nvSpPr>
          <p:cNvPr id="100359" name="TextBox 7"/>
          <p:cNvSpPr txBox="1">
            <a:spLocks noChangeArrowheads="1"/>
          </p:cNvSpPr>
          <p:nvPr/>
        </p:nvSpPr>
        <p:spPr bwMode="auto">
          <a:xfrm>
            <a:off x="4114800" y="5383213"/>
            <a:ext cx="10302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Address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479800" y="4849813"/>
            <a:ext cx="0" cy="53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630738" y="4849813"/>
            <a:ext cx="0" cy="53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362200" y="4849813"/>
            <a:ext cx="0" cy="53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363" name="TextBox 14"/>
          <p:cNvSpPr txBox="1">
            <a:spLocks noChangeArrowheads="1"/>
          </p:cNvSpPr>
          <p:nvPr/>
        </p:nvSpPr>
        <p:spPr bwMode="auto">
          <a:xfrm>
            <a:off x="2044700" y="5402263"/>
            <a:ext cx="635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R/W</a:t>
            </a:r>
          </a:p>
        </p:txBody>
      </p:sp>
      <p:sp>
        <p:nvSpPr>
          <p:cNvPr id="100364" name="TextBox 15"/>
          <p:cNvSpPr txBox="1">
            <a:spLocks noChangeArrowheads="1"/>
          </p:cNvSpPr>
          <p:nvPr/>
        </p:nvSpPr>
        <p:spPr bwMode="auto">
          <a:xfrm>
            <a:off x="5943600" y="1600200"/>
            <a:ext cx="11080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Interrupt </a:t>
            </a:r>
          </a:p>
          <a:p>
            <a:pPr eaLnBrk="1" hangingPunct="1"/>
            <a:r>
              <a:rPr lang="en-US" sz="1800"/>
              <a:t>Vector-8</a:t>
            </a:r>
          </a:p>
        </p:txBody>
      </p:sp>
      <p:sp>
        <p:nvSpPr>
          <p:cNvPr id="100365" name="TextBox 17"/>
          <p:cNvSpPr txBox="1">
            <a:spLocks noChangeArrowheads="1"/>
          </p:cNvSpPr>
          <p:nvPr/>
        </p:nvSpPr>
        <p:spPr bwMode="auto">
          <a:xfrm>
            <a:off x="5943600" y="3336925"/>
            <a:ext cx="1044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Interrupt</a:t>
            </a:r>
          </a:p>
        </p:txBody>
      </p:sp>
      <p:sp>
        <p:nvSpPr>
          <p:cNvPr id="100366" name="TextBox 18"/>
          <p:cNvSpPr txBox="1">
            <a:spLocks noChangeArrowheads="1"/>
          </p:cNvSpPr>
          <p:nvPr/>
        </p:nvSpPr>
        <p:spPr bwMode="auto">
          <a:xfrm>
            <a:off x="5943600" y="4049713"/>
            <a:ext cx="877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Int Ack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5943600" y="2252663"/>
            <a:ext cx="5699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943600" y="3679825"/>
            <a:ext cx="144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943600" y="4392613"/>
            <a:ext cx="5699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384300" y="4849813"/>
            <a:ext cx="0" cy="53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371" name="TextBox 25"/>
          <p:cNvSpPr txBox="1">
            <a:spLocks noChangeArrowheads="1"/>
          </p:cNvSpPr>
          <p:nvPr/>
        </p:nvSpPr>
        <p:spPr bwMode="auto">
          <a:xfrm>
            <a:off x="1066800" y="5402263"/>
            <a:ext cx="9032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Mem</a:t>
            </a:r>
          </a:p>
          <a:p>
            <a:pPr eaLnBrk="1" hangingPunct="1"/>
            <a:r>
              <a:rPr lang="en-US" sz="1800"/>
              <a:t>Enable</a:t>
            </a:r>
          </a:p>
        </p:txBody>
      </p:sp>
      <p:sp>
        <p:nvSpPr>
          <p:cNvPr id="100372" name="TextBox 26"/>
          <p:cNvSpPr txBox="1">
            <a:spLocks noChangeArrowheads="1"/>
          </p:cNvSpPr>
          <p:nvPr/>
        </p:nvSpPr>
        <p:spPr bwMode="auto">
          <a:xfrm>
            <a:off x="1328738" y="1868488"/>
            <a:ext cx="647700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SSP</a:t>
            </a:r>
          </a:p>
        </p:txBody>
      </p:sp>
      <p:sp>
        <p:nvSpPr>
          <p:cNvPr id="100373" name="TextBox 27"/>
          <p:cNvSpPr txBox="1">
            <a:spLocks noChangeArrowheads="1"/>
          </p:cNvSpPr>
          <p:nvPr/>
        </p:nvSpPr>
        <p:spPr bwMode="auto">
          <a:xfrm>
            <a:off x="2465388" y="1882775"/>
            <a:ext cx="658812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USP</a:t>
            </a:r>
          </a:p>
        </p:txBody>
      </p:sp>
      <p:sp>
        <p:nvSpPr>
          <p:cNvPr id="100374" name="TextBox 12"/>
          <p:cNvSpPr txBox="1">
            <a:spLocks noChangeArrowheads="1"/>
          </p:cNvSpPr>
          <p:nvPr/>
        </p:nvSpPr>
        <p:spPr bwMode="auto">
          <a:xfrm>
            <a:off x="8518525" y="2049463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Lo</a:t>
            </a:r>
          </a:p>
        </p:txBody>
      </p:sp>
      <p:sp>
        <p:nvSpPr>
          <p:cNvPr id="100375" name="TextBox 19"/>
          <p:cNvSpPr txBox="1">
            <a:spLocks noChangeArrowheads="1"/>
          </p:cNvSpPr>
          <p:nvPr/>
        </p:nvSpPr>
        <p:spPr bwMode="auto">
          <a:xfrm>
            <a:off x="8480425" y="5218113"/>
            <a:ext cx="4016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Hi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6513513" y="4392613"/>
            <a:ext cx="0" cy="17033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513513" y="6096000"/>
            <a:ext cx="24463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8959850" y="1752600"/>
            <a:ext cx="0" cy="434340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23860</TotalTime>
  <Words>3917</Words>
  <Application>Microsoft Macintosh PowerPoint</Application>
  <PresentationFormat>On-screen Show (4:3)</PresentationFormat>
  <Paragraphs>1734</Paragraphs>
  <Slides>105</Slides>
  <Notes>3</Notes>
  <HiddenSlides>20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105</vt:i4>
      </vt:variant>
    </vt:vector>
  </HeadingPairs>
  <TitlesOfParts>
    <vt:vector size="106" baseType="lpstr">
      <vt:lpstr>Default Design</vt:lpstr>
      <vt:lpstr>The Stack and Interrupts</vt:lpstr>
      <vt:lpstr>Outline</vt:lpstr>
      <vt:lpstr>Assume we have this subroutine...</vt:lpstr>
      <vt:lpstr>Make it bulletproof!</vt:lpstr>
      <vt:lpstr>How do we do it?</vt:lpstr>
      <vt:lpstr>ADT: Stack</vt:lpstr>
      <vt:lpstr>Stack: What's your model?</vt:lpstr>
      <vt:lpstr>What do you think?</vt:lpstr>
      <vt:lpstr>Another solution</vt:lpstr>
      <vt:lpstr>Basic Ideas</vt:lpstr>
      <vt:lpstr>Where Do We Put the Stack?</vt:lpstr>
      <vt:lpstr>A Software Stack Convention</vt:lpstr>
      <vt:lpstr>Push &amp; Pop</vt:lpstr>
      <vt:lpstr>Push &amp; Pop (cont.)</vt:lpstr>
      <vt:lpstr>OK.  We have a stack.</vt:lpstr>
      <vt:lpstr>Solution:</vt:lpstr>
      <vt:lpstr>Fair Warning!</vt:lpstr>
      <vt:lpstr>Procedure Calls - Caller</vt:lpstr>
      <vt:lpstr>Procedure Calls - Callee</vt:lpstr>
      <vt:lpstr>Caller and Callee Saving</vt:lpstr>
      <vt:lpstr>The LC-3 Calling Convention</vt:lpstr>
      <vt:lpstr>foo?</vt:lpstr>
      <vt:lpstr>The Picture (when the code in foo() runs)</vt:lpstr>
      <vt:lpstr>foo?</vt:lpstr>
      <vt:lpstr>The Picture</vt:lpstr>
      <vt:lpstr>WAIT!!!</vt:lpstr>
      <vt:lpstr>What if foo looked like this?</vt:lpstr>
      <vt:lpstr>The Picture</vt:lpstr>
      <vt:lpstr>Solution: Frame Pointer!</vt:lpstr>
      <vt:lpstr>So Far</vt:lpstr>
      <vt:lpstr>Definition</vt:lpstr>
      <vt:lpstr>The Picture of a Stack Frame</vt:lpstr>
      <vt:lpstr>The LC-3 Calling Convention</vt:lpstr>
      <vt:lpstr>Two Oddities</vt:lpstr>
      <vt:lpstr>PowerPoint Presentation</vt:lpstr>
      <vt:lpstr>Questions?</vt:lpstr>
      <vt:lpstr>PowerPoint Presentation</vt:lpstr>
      <vt:lpstr>PowerPoint Presentation</vt:lpstr>
      <vt:lpstr>PowerPoint Presentation</vt:lpstr>
      <vt:lpstr>There’s Code in the Next Slides</vt:lpstr>
      <vt:lpstr>Boilerplate: Caller (Example: 3 arguments, 2 local variables, 2 saved registers)</vt:lpstr>
      <vt:lpstr>Boilerplate: Caller (3 arguments, 2 local variables, 2 saved registers)</vt:lpstr>
      <vt:lpstr>Boilerplate: Caller (3 arguments, 2 local variables, 2 saved registers)</vt:lpstr>
      <vt:lpstr>Boilerplate: Caller (3 arguments, 2 local variables, 2 saved registers)</vt:lpstr>
      <vt:lpstr>Boilerplate: Caller (3 arguments, 2 local variables, 2 saved registers)</vt:lpstr>
      <vt:lpstr>Boilerplate: Caller (3 arguments, 2 local variables, 2 saved registers)</vt:lpstr>
      <vt:lpstr>Boilerplate: Caller (3 arguments, 2 local variables, 2 saved registers)</vt:lpstr>
      <vt:lpstr>Boilerplate: Callee (3 arguments, 2 local variables, 2 saved registers)</vt:lpstr>
      <vt:lpstr>Boilerplate: Callee (3 arguments, 2 local variables, 2 saved registers)</vt:lpstr>
      <vt:lpstr>Boilerplate: Callee (3 arguments, 2 local variables, 2 saved registers)</vt:lpstr>
      <vt:lpstr>Boilerplate: Callee (3 arguments, 2 local variables, 2 saved registers)</vt:lpstr>
      <vt:lpstr>Boilerplate: Callee (3 arguments, 2 local variables, 2 saved registers)</vt:lpstr>
      <vt:lpstr>Boilerplate: Callee (3 arguments, 2 local variables, 2 saved registers)</vt:lpstr>
      <vt:lpstr>Boilerplate: Callee (3 arguments, 2 local variables, 2 saved registers)</vt:lpstr>
      <vt:lpstr>Body of foo()</vt:lpstr>
      <vt:lpstr>Boilerplate: Callee (3 arguments, 2 local variables, 2 saved registers)</vt:lpstr>
      <vt:lpstr>Boilerplate: Callee (3 arguments, 2 local variables, 2 saved registers)</vt:lpstr>
      <vt:lpstr>Boilerplate: Callee (3 arguments, 2 local variables, 2 saved registers)</vt:lpstr>
      <vt:lpstr>Boilerplate: Callee (3 arguments, 2 local variables, 2 saved registers)</vt:lpstr>
      <vt:lpstr>Boilerplate: Callee (3 arguments, 2 local variables, 2 saved registers)</vt:lpstr>
      <vt:lpstr>Boilerplate: Callee (3 arguments, 2 local variables, 2 saved registers)</vt:lpstr>
      <vt:lpstr>Boilerplate: Caller (3 arguments, 2 local variables, 2 saved registers)</vt:lpstr>
      <vt:lpstr>Boilerplate: Caller (3 arguments, 2 local variables, 2 saved registers)</vt:lpstr>
      <vt:lpstr>Boilerplate: Caller (3 arguments, 2 local variables, 2 saved registers)</vt:lpstr>
      <vt:lpstr>Questions?</vt:lpstr>
      <vt:lpstr>Interrupts</vt:lpstr>
      <vt:lpstr>Interrupt Driven I/O</vt:lpstr>
      <vt:lpstr>What is it?</vt:lpstr>
      <vt:lpstr>Why does it exist?</vt:lpstr>
      <vt:lpstr>Device Status Register</vt:lpstr>
      <vt:lpstr>Interrupt-Driven I/O (Part 2)</vt:lpstr>
      <vt:lpstr>Processor State</vt:lpstr>
      <vt:lpstr>Where to Save Processor State?</vt:lpstr>
      <vt:lpstr>Supervisor Stack</vt:lpstr>
      <vt:lpstr>Invoking a Service Routine – The Details</vt:lpstr>
      <vt:lpstr>Returning from Interrupt</vt:lpstr>
      <vt:lpstr>States for Servicing an Interrupt</vt:lpstr>
      <vt:lpstr>States for RTI</vt:lpstr>
      <vt:lpstr>Example (1)</vt:lpstr>
      <vt:lpstr>Example (2)</vt:lpstr>
      <vt:lpstr>Example (3)</vt:lpstr>
      <vt:lpstr>Example (4)</vt:lpstr>
      <vt:lpstr>Example (5)</vt:lpstr>
      <vt:lpstr>Example (6)</vt:lpstr>
      <vt:lpstr>Priority</vt:lpstr>
      <vt:lpstr>LC-3</vt:lpstr>
      <vt:lpstr>FSM Modification</vt:lpstr>
      <vt:lpstr>State of Running Program</vt:lpstr>
      <vt:lpstr>PowerPoint Presentation</vt:lpstr>
      <vt:lpstr>LC-3</vt:lpstr>
      <vt:lpstr>Saving the State</vt:lpstr>
      <vt:lpstr>Why separate stacks?</vt:lpstr>
      <vt:lpstr>Why separate stacks?</vt:lpstr>
      <vt:lpstr>Saving the State</vt:lpstr>
      <vt:lpstr>Saving the State</vt:lpstr>
      <vt:lpstr>FSM Modification</vt:lpstr>
      <vt:lpstr>Saving the State</vt:lpstr>
      <vt:lpstr>FSM Modification</vt:lpstr>
      <vt:lpstr>LC-3</vt:lpstr>
      <vt:lpstr>Loading Int Svc Routine</vt:lpstr>
      <vt:lpstr>FSM Modification</vt:lpstr>
      <vt:lpstr>Servicing the Interrupt</vt:lpstr>
      <vt:lpstr>Return from Interrupt</vt:lpstr>
      <vt:lpstr>Return from Interrupt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 &amp; Objectives</dc:title>
  <dc:creator>Bill Leahy</dc:creator>
  <cp:lastModifiedBy>Dan Forsyth</cp:lastModifiedBy>
  <cp:revision>144</cp:revision>
  <cp:lastPrinted>2017-06-13T13:32:36Z</cp:lastPrinted>
  <dcterms:created xsi:type="dcterms:W3CDTF">2004-07-11T12:37:23Z</dcterms:created>
  <dcterms:modified xsi:type="dcterms:W3CDTF">2018-10-11T17:54:50Z</dcterms:modified>
</cp:coreProperties>
</file>