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 id="271" r:id="rId15"/>
    <p:sldId id="272" r:id="rId16"/>
    <p:sldId id="276" r:id="rId17"/>
    <p:sldId id="277" r:id="rId18"/>
    <p:sldId id="278" r:id="rId19"/>
    <p:sldId id="279" r:id="rId20"/>
    <p:sldId id="281" r:id="rId21"/>
    <p:sldId id="282" r:id="rId22"/>
    <p:sldId id="283" r:id="rId23"/>
    <p:sldId id="288" r:id="rId24"/>
    <p:sldId id="284" r:id="rId25"/>
    <p:sldId id="286" r:id="rId26"/>
    <p:sldId id="289" r:id="rId27"/>
    <p:sldId id="326" r:id="rId28"/>
    <p:sldId id="290" r:id="rId29"/>
    <p:sldId id="291" r:id="rId30"/>
    <p:sldId id="292" r:id="rId31"/>
    <p:sldId id="294" r:id="rId32"/>
    <p:sldId id="327" r:id="rId33"/>
    <p:sldId id="293" r:id="rId34"/>
    <p:sldId id="328" r:id="rId35"/>
    <p:sldId id="295" r:id="rId36"/>
    <p:sldId id="296" r:id="rId37"/>
    <p:sldId id="329" r:id="rId38"/>
    <p:sldId id="330" r:id="rId39"/>
    <p:sldId id="332" r:id="rId40"/>
    <p:sldId id="335" r:id="rId41"/>
    <p:sldId id="302" r:id="rId42"/>
    <p:sldId id="305" r:id="rId43"/>
    <p:sldId id="336" r:id="rId44"/>
    <p:sldId id="339" r:id="rId45"/>
    <p:sldId id="338" r:id="rId46"/>
    <p:sldId id="340" r:id="rId47"/>
    <p:sldId id="341" r:id="rId48"/>
    <p:sldId id="342" r:id="rId49"/>
    <p:sldId id="343" r:id="rId50"/>
    <p:sldId id="344" r:id="rId51"/>
    <p:sldId id="345" r:id="rId52"/>
    <p:sldId id="313" r:id="rId53"/>
    <p:sldId id="323" r:id="rId54"/>
    <p:sldId id="314" r:id="rId55"/>
    <p:sldId id="315" r:id="rId56"/>
    <p:sldId id="316" r:id="rId57"/>
    <p:sldId id="317" r:id="rId58"/>
    <p:sldId id="352" r:id="rId59"/>
    <p:sldId id="318" r:id="rId60"/>
    <p:sldId id="319" r:id="rId61"/>
    <p:sldId id="320" r:id="rId62"/>
    <p:sldId id="321" r:id="rId63"/>
    <p:sldId id="322" r:id="rId64"/>
    <p:sldId id="351" r:id="rId65"/>
    <p:sldId id="350" r:id="rId66"/>
    <p:sldId id="347" r:id="rId67"/>
    <p:sldId id="348" r:id="rId68"/>
    <p:sldId id="349" r:id="rId69"/>
    <p:sldId id="353" r:id="rId70"/>
    <p:sldId id="32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irah Ahmad" userId="a5fdc2fe-db9a-47c6-9c25-e9b7fec8599e" providerId="ADAL" clId="{65BB815B-4D28-442A-A587-196F514DCC6B}"/>
    <pc:docChg chg="modSld">
      <pc:chgData name="Tahirah Ahmad" userId="a5fdc2fe-db9a-47c6-9c25-e9b7fec8599e" providerId="ADAL" clId="{65BB815B-4D28-442A-A587-196F514DCC6B}" dt="2018-10-18T14:31:52.924" v="0" actId="1038"/>
      <pc:docMkLst>
        <pc:docMk/>
      </pc:docMkLst>
      <pc:sldChg chg="modSp">
        <pc:chgData name="Tahirah Ahmad" userId="a5fdc2fe-db9a-47c6-9c25-e9b7fec8599e" providerId="ADAL" clId="{65BB815B-4D28-442A-A587-196F514DCC6B}" dt="2018-10-18T14:31:52.924" v="0" actId="1038"/>
        <pc:sldMkLst>
          <pc:docMk/>
          <pc:sldMk cId="3209967414" sldId="335"/>
        </pc:sldMkLst>
        <pc:spChg chg="mod">
          <ac:chgData name="Tahirah Ahmad" userId="a5fdc2fe-db9a-47c6-9c25-e9b7fec8599e" providerId="ADAL" clId="{65BB815B-4D28-442A-A587-196F514DCC6B}" dt="2018-10-18T14:31:52.924" v="0" actId="1038"/>
          <ac:spMkLst>
            <pc:docMk/>
            <pc:sldMk cId="3209967414" sldId="335"/>
            <ac:spMk id="1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7E53A3-0BFD-483B-88C2-32036A785065}"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199484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7E53A3-0BFD-483B-88C2-32036A785065}"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22817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7E53A3-0BFD-483B-88C2-32036A785065}"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76617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7E53A3-0BFD-483B-88C2-32036A785065}"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363943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E53A3-0BFD-483B-88C2-32036A785065}"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240102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7E53A3-0BFD-483B-88C2-32036A785065}"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394101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7E53A3-0BFD-483B-88C2-32036A785065}"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131050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7E53A3-0BFD-483B-88C2-32036A785065}"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270761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E53A3-0BFD-483B-88C2-32036A785065}"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241468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7E53A3-0BFD-483B-88C2-32036A785065}"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109746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7E53A3-0BFD-483B-88C2-32036A785065}"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2BB1B-4202-4F88-877A-CA17A770BE09}" type="slidenum">
              <a:rPr lang="en-US" smtClean="0"/>
              <a:t>‹#›</a:t>
            </a:fld>
            <a:endParaRPr lang="en-US"/>
          </a:p>
        </p:txBody>
      </p:sp>
    </p:spTree>
    <p:extLst>
      <p:ext uri="{BB962C8B-B14F-4D97-AF65-F5344CB8AC3E}">
        <p14:creationId xmlns:p14="http://schemas.microsoft.com/office/powerpoint/2010/main" val="411244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E53A3-0BFD-483B-88C2-32036A785065}" type="datetimeFigureOut">
              <a:rPr lang="en-US" smtClean="0"/>
              <a:t>10/18/2018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2BB1B-4202-4F88-877A-CA17A770BE09}" type="slidenum">
              <a:rPr lang="en-US" smtClean="0"/>
              <a:t>‹#›</a:t>
            </a:fld>
            <a:endParaRPr lang="en-US"/>
          </a:p>
        </p:txBody>
      </p:sp>
    </p:spTree>
    <p:extLst>
      <p:ext uri="{BB962C8B-B14F-4D97-AF65-F5344CB8AC3E}">
        <p14:creationId xmlns:p14="http://schemas.microsoft.com/office/powerpoint/2010/main" val="132293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There is nothing magical about recursion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4524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initial code is always the same</a:t>
            </a:r>
          </a:p>
        </p:txBody>
      </p:sp>
      <p:sp>
        <p:nvSpPr>
          <p:cNvPr id="3" name="Content Placeholder 2"/>
          <p:cNvSpPr>
            <a:spLocks noGrp="1"/>
          </p:cNvSpPr>
          <p:nvPr>
            <p:ph idx="1"/>
          </p:nvPr>
        </p:nvSpPr>
        <p:spPr>
          <a:xfrm>
            <a:off x="838200" y="1825625"/>
            <a:ext cx="9345706" cy="4351338"/>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8794377"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Folded Corner 11"/>
          <p:cNvSpPr/>
          <p:nvPr/>
        </p:nvSpPr>
        <p:spPr>
          <a:xfrm>
            <a:off x="5614219" y="4168876"/>
            <a:ext cx="2664542" cy="2689123"/>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If there are more temporary variables we can move the stack pointer and make space for them here. In our example there are no more so we are good.</a:t>
            </a:r>
          </a:p>
        </p:txBody>
      </p:sp>
    </p:spTree>
    <p:extLst>
      <p:ext uri="{BB962C8B-B14F-4D97-AF65-F5344CB8AC3E}">
        <p14:creationId xmlns:p14="http://schemas.microsoft.com/office/powerpoint/2010/main" val="76968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initial code is always the same</a:t>
            </a:r>
          </a:p>
        </p:txBody>
      </p:sp>
      <p:sp>
        <p:nvSpPr>
          <p:cNvPr id="3" name="Content Placeholder 2"/>
          <p:cNvSpPr>
            <a:spLocks noGrp="1"/>
          </p:cNvSpPr>
          <p:nvPr>
            <p:ph idx="1"/>
          </p:nvPr>
        </p:nvSpPr>
        <p:spPr>
          <a:xfrm>
            <a:off x="838200" y="1825625"/>
            <a:ext cx="9345706" cy="4351338"/>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ADD	R6, R6, -2</a:t>
            </a:r>
            <a:r>
              <a:rPr lang="en-US" b="1" dirty="0">
                <a:solidFill>
                  <a:srgbClr val="000000"/>
                </a:solidFill>
                <a:latin typeface="Courier New" panose="02070309020205020404" pitchFamily="49" charset="0"/>
                <a:cs typeface="Courier New" panose="02070309020205020404" pitchFamily="49" charset="0"/>
              </a:rPr>
              <a:t>	; Room for 2 </a:t>
            </a:r>
            <a:r>
              <a:rPr lang="en-US" b="1" dirty="0" err="1">
                <a:solidFill>
                  <a:srgbClr val="000000"/>
                </a:solidFill>
                <a:latin typeface="Courier New" panose="02070309020205020404" pitchFamily="49" charset="0"/>
                <a:cs typeface="Courier New" panose="02070309020205020404" pitchFamily="49" charset="0"/>
              </a:rPr>
              <a:t>regs</a:t>
            </a:r>
            <a:endParaRPr lang="en-US" b="1" dirty="0">
              <a:solidFill>
                <a:srgbClr val="000000"/>
              </a:solidFill>
              <a:latin typeface="Courier New" panose="02070309020205020404" pitchFamily="49" charset="0"/>
              <a:cs typeface="Courier New" panose="02070309020205020404" pitchFamily="49" charset="0"/>
            </a:endParaRP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3280244"/>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91100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initial code is always the same</a:t>
            </a:r>
          </a:p>
        </p:txBody>
      </p:sp>
      <p:sp>
        <p:nvSpPr>
          <p:cNvPr id="3" name="Content Placeholder 2"/>
          <p:cNvSpPr>
            <a:spLocks noGrp="1"/>
          </p:cNvSpPr>
          <p:nvPr>
            <p:ph idx="1"/>
          </p:nvPr>
        </p:nvSpPr>
        <p:spPr>
          <a:xfrm>
            <a:off x="838200" y="1825625"/>
            <a:ext cx="9345706" cy="4351338"/>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ADD	R6, R6, -2	; Room for 2 </a:t>
            </a:r>
            <a:r>
              <a:rPr lang="en-US" b="1" dirty="0" err="1">
                <a:solidFill>
                  <a:srgbClr val="000000"/>
                </a:solidFill>
                <a:latin typeface="Courier New" panose="02070309020205020404" pitchFamily="49" charset="0"/>
                <a:cs typeface="Courier New" panose="02070309020205020404" pitchFamily="49" charset="0"/>
              </a:rPr>
              <a:t>regs</a:t>
            </a:r>
            <a:endParaRPr lang="en-US" b="1" dirty="0">
              <a:solidFill>
                <a:srgbClr val="000000"/>
              </a:solidFill>
              <a:latin typeface="Courier New" panose="02070309020205020404" pitchFamily="49" charset="0"/>
              <a:cs typeface="Courier New" panose="02070309020205020404" pitchFamily="49" charset="0"/>
            </a:endParaRP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R0, R5, -1	</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3280244"/>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41761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initial code is always the same</a:t>
            </a:r>
          </a:p>
        </p:txBody>
      </p:sp>
      <p:sp>
        <p:nvSpPr>
          <p:cNvPr id="3" name="Content Placeholder 2"/>
          <p:cNvSpPr>
            <a:spLocks noGrp="1"/>
          </p:cNvSpPr>
          <p:nvPr>
            <p:ph idx="1"/>
          </p:nvPr>
        </p:nvSpPr>
        <p:spPr>
          <a:xfrm>
            <a:off x="838200" y="1825625"/>
            <a:ext cx="9345706" cy="4351338"/>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ADD	R6, R6, -2	; Room for 2 </a:t>
            </a:r>
            <a:r>
              <a:rPr lang="en-US" b="1" dirty="0" err="1">
                <a:solidFill>
                  <a:srgbClr val="000000"/>
                </a:solidFill>
                <a:latin typeface="Courier New" panose="02070309020205020404" pitchFamily="49" charset="0"/>
                <a:cs typeface="Courier New" panose="02070309020205020404" pitchFamily="49" charset="0"/>
              </a:rPr>
              <a:t>regs</a:t>
            </a:r>
            <a:endParaRPr lang="en-US" b="1" dirty="0">
              <a:solidFill>
                <a:srgbClr val="000000"/>
              </a:solidFill>
              <a:latin typeface="Courier New" panose="02070309020205020404" pitchFamily="49" charset="0"/>
              <a:cs typeface="Courier New" panose="02070309020205020404" pitchFamily="49" charset="0"/>
            </a:endParaRP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STR 	R0, R5, -1	</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R1, R5, -2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3280244"/>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17291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ending can be always the same</a:t>
            </a:r>
          </a:p>
        </p:txBody>
      </p:sp>
      <p:sp>
        <p:nvSpPr>
          <p:cNvPr id="3" name="Content Placeholder 2"/>
          <p:cNvSpPr>
            <a:spLocks noGrp="1"/>
          </p:cNvSpPr>
          <p:nvPr>
            <p:ph idx="1"/>
          </p:nvPr>
        </p:nvSpPr>
        <p:spPr>
          <a:xfrm>
            <a:off x="838200" y="1825625"/>
            <a:ext cx="9345706" cy="4351338"/>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R0, R5, 0 	</a:t>
            </a:r>
            <a:r>
              <a:rPr lang="en-US" b="1" dirty="0">
                <a:latin typeface="Courier New" panose="02070309020205020404" pitchFamily="49" charset="0"/>
                <a:cs typeface="Courier New" panose="02070309020205020404" pitchFamily="49" charset="0"/>
              </a:rPr>
              <a:t>;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5" name="Folded Corner 14"/>
          <p:cNvSpPr/>
          <p:nvPr/>
        </p:nvSpPr>
        <p:spPr>
          <a:xfrm>
            <a:off x="5614219" y="3755924"/>
            <a:ext cx="2664542" cy="3102076"/>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Assume our function has done all it is supposed to do including calculating and storing the final result in </a:t>
            </a:r>
            <a:r>
              <a:rPr lang="en-US" b="1" dirty="0">
                <a:solidFill>
                  <a:schemeClr val="tx1"/>
                </a:solidFill>
                <a:latin typeface="Courier New" panose="02070309020205020404" pitchFamily="49" charset="0"/>
                <a:cs typeface="Courier New" panose="02070309020205020404" pitchFamily="49" charset="0"/>
              </a:rPr>
              <a:t>answer.</a:t>
            </a:r>
          </a:p>
          <a:p>
            <a:r>
              <a:rPr lang="en-US" dirty="0">
                <a:solidFill>
                  <a:schemeClr val="tx1"/>
                </a:solidFill>
                <a:latin typeface="Comic Sans MS" panose="030F0702030302020204" pitchFamily="66" charset="0"/>
                <a:cs typeface="Courier New" panose="02070309020205020404" pitchFamily="49" charset="0"/>
              </a:rPr>
              <a:t>Recall that in our example </a:t>
            </a:r>
            <a:r>
              <a:rPr lang="en-US" b="1" dirty="0">
                <a:solidFill>
                  <a:schemeClr val="tx1"/>
                </a:solidFill>
                <a:latin typeface="Courier New" panose="02070309020205020404" pitchFamily="49" charset="0"/>
                <a:cs typeface="Courier New" panose="02070309020205020404" pitchFamily="49" charset="0"/>
              </a:rPr>
              <a:t>answer</a:t>
            </a:r>
            <a:r>
              <a:rPr lang="en-US" dirty="0">
                <a:solidFill>
                  <a:schemeClr val="tx1"/>
                </a:solidFill>
                <a:latin typeface="Comic Sans MS" panose="030F0702030302020204" pitchFamily="66" charset="0"/>
                <a:cs typeface="Courier New" panose="02070309020205020404" pitchFamily="49" charset="0"/>
              </a:rPr>
              <a:t> is just a variable.</a:t>
            </a:r>
            <a:r>
              <a:rPr lang="en-US" dirty="0">
                <a:solidFill>
                  <a:schemeClr val="tx1"/>
                </a:solidFill>
                <a:latin typeface="Comic Sans MS" panose="030F0702030302020204" pitchFamily="66" charset="0"/>
              </a:rPr>
              <a:t> </a:t>
            </a:r>
          </a:p>
        </p:txBody>
      </p:sp>
      <p:sp>
        <p:nvSpPr>
          <p:cNvPr id="12" name="Oval 11"/>
          <p:cNvSpPr/>
          <p:nvPr/>
        </p:nvSpPr>
        <p:spPr>
          <a:xfrm>
            <a:off x="9714271" y="4072307"/>
            <a:ext cx="2477729" cy="8849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9" name="Right Arrow 18"/>
          <p:cNvSpPr/>
          <p:nvPr/>
        </p:nvSpPr>
        <p:spPr>
          <a:xfrm>
            <a:off x="9583269" y="2210067"/>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221873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ending can be always the same</a:t>
            </a:r>
          </a:p>
        </p:txBody>
      </p:sp>
      <p:sp>
        <p:nvSpPr>
          <p:cNvPr id="3" name="Content Placeholder 2"/>
          <p:cNvSpPr>
            <a:spLocks noGrp="1"/>
          </p:cNvSpPr>
          <p:nvPr>
            <p:ph idx="1"/>
          </p:nvPr>
        </p:nvSpPr>
        <p:spPr>
          <a:xfrm>
            <a:off x="838200" y="1825625"/>
            <a:ext cx="9345706" cy="4351338"/>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R0, R5, 3 </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solidFill>
                  <a:srgbClr val="FF0000"/>
                </a:solidFill>
              </a:rPr>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Oval 11"/>
          <p:cNvSpPr/>
          <p:nvPr/>
        </p:nvSpPr>
        <p:spPr>
          <a:xfrm>
            <a:off x="9848742" y="5267601"/>
            <a:ext cx="2477729" cy="8849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21" name="Right Arrow 20"/>
          <p:cNvSpPr/>
          <p:nvPr/>
        </p:nvSpPr>
        <p:spPr>
          <a:xfrm>
            <a:off x="9583269" y="2210067"/>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352543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ending can be always the same</a:t>
            </a:r>
          </a:p>
        </p:txBody>
      </p:sp>
      <p:sp>
        <p:nvSpPr>
          <p:cNvPr id="3" name="Content Placeholder 2"/>
          <p:cNvSpPr>
            <a:spLocks noGrp="1"/>
          </p:cNvSpPr>
          <p:nvPr>
            <p:ph idx="1"/>
          </p:nvPr>
        </p:nvSpPr>
        <p:spPr>
          <a:xfrm>
            <a:off x="838200" y="1825625"/>
            <a:ext cx="9345706" cy="4351338"/>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R0, R5, -1</a:t>
            </a:r>
            <a:r>
              <a:rPr lang="en-US" b="1" dirty="0">
                <a:latin typeface="Courier New" panose="02070309020205020404" pitchFamily="49" charset="0"/>
                <a:cs typeface="Courier New" panose="02070309020205020404" pitchFamily="49" charset="0"/>
              </a:rPr>
              <a:t>	; Restore R0</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9" name="Right Arrow 8"/>
          <p:cNvSpPr/>
          <p:nvPr/>
        </p:nvSpPr>
        <p:spPr>
          <a:xfrm>
            <a:off x="11405419" y="3874363"/>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
        <p:nvSpPr>
          <p:cNvPr id="15" name="Right Arrow 14"/>
          <p:cNvSpPr/>
          <p:nvPr/>
        </p:nvSpPr>
        <p:spPr>
          <a:xfrm>
            <a:off x="9583269" y="2210067"/>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477152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ending can be always the same</a:t>
            </a:r>
          </a:p>
        </p:txBody>
      </p:sp>
      <p:sp>
        <p:nvSpPr>
          <p:cNvPr id="3" name="Content Placeholder 2"/>
          <p:cNvSpPr>
            <a:spLocks noGrp="1"/>
          </p:cNvSpPr>
          <p:nvPr>
            <p:ph idx="1"/>
          </p:nvPr>
        </p:nvSpPr>
        <p:spPr>
          <a:xfrm>
            <a:off x="838200" y="1825625"/>
            <a:ext cx="9345706" cy="4351338"/>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R0</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R1, R5, -2	</a:t>
            </a:r>
            <a:r>
              <a:rPr lang="en-US" b="1" dirty="0">
                <a:latin typeface="Courier New" panose="02070309020205020404" pitchFamily="49" charset="0"/>
                <a:cs typeface="Courier New" panose="02070309020205020404" pitchFamily="49" charset="0"/>
              </a:rPr>
              <a:t>; Restore R1</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5" name="Right Arrow 14"/>
          <p:cNvSpPr/>
          <p:nvPr/>
        </p:nvSpPr>
        <p:spPr>
          <a:xfrm>
            <a:off x="11405419" y="3467801"/>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
        <p:nvSpPr>
          <p:cNvPr id="18" name="Right Arrow 17"/>
          <p:cNvSpPr/>
          <p:nvPr/>
        </p:nvSpPr>
        <p:spPr>
          <a:xfrm>
            <a:off x="9583269" y="2210067"/>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402893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ending can be always the same</a:t>
            </a:r>
          </a:p>
        </p:txBody>
      </p:sp>
      <p:sp>
        <p:nvSpPr>
          <p:cNvPr id="3" name="Content Placeholder 2"/>
          <p:cNvSpPr>
            <a:spLocks noGrp="1"/>
          </p:cNvSpPr>
          <p:nvPr>
            <p:ph idx="1"/>
          </p:nvPr>
        </p:nvSpPr>
        <p:spPr>
          <a:xfrm>
            <a:off x="838200" y="1825625"/>
            <a:ext cx="9345706" cy="4351338"/>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R0</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R1</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ADD	R6, R5, 0</a:t>
            </a:r>
            <a:r>
              <a:rPr lang="en-US" b="1" dirty="0">
                <a:latin typeface="Courier New" panose="02070309020205020404" pitchFamily="49" charset="0"/>
                <a:cs typeface="Courier New" panose="02070309020205020404" pitchFamily="49" charset="0"/>
              </a:rPr>
              <a:t>	; Restore SP</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8763534" y="4132717"/>
            <a:ext cx="788894" cy="806824"/>
          </a:xfrm>
          <a:prstGeom prst="rightArrow">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Tree>
    <p:extLst>
      <p:ext uri="{BB962C8B-B14F-4D97-AF65-F5344CB8AC3E}">
        <p14:creationId xmlns:p14="http://schemas.microsoft.com/office/powerpoint/2010/main" val="111939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ending can be always the same</a:t>
            </a:r>
          </a:p>
        </p:txBody>
      </p:sp>
      <p:sp>
        <p:nvSpPr>
          <p:cNvPr id="3" name="Content Placeholder 2"/>
          <p:cNvSpPr>
            <a:spLocks noGrp="1"/>
          </p:cNvSpPr>
          <p:nvPr>
            <p:ph idx="1"/>
          </p:nvPr>
        </p:nvSpPr>
        <p:spPr>
          <a:xfrm>
            <a:off x="838200" y="1825625"/>
            <a:ext cx="9345706" cy="4351338"/>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R0</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R1</a:t>
            </a:r>
          </a:p>
          <a:p>
            <a:pPr marL="0" indent="0">
              <a:spcBef>
                <a:spcPts val="600"/>
              </a:spcBef>
              <a:buNone/>
            </a:pPr>
            <a:r>
              <a:rPr lang="en-US" b="1" dirty="0">
                <a:latin typeface="Courier New" panose="02070309020205020404" pitchFamily="49" charset="0"/>
                <a:cs typeface="Courier New" panose="02070309020205020404" pitchFamily="49" charset="0"/>
              </a:rPr>
              <a:t>		ADD	R6, R5, 0	; Restore SP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R5, R6, 1</a:t>
            </a:r>
            <a:r>
              <a:rPr lang="en-US" b="1" dirty="0">
                <a:latin typeface="Courier New" panose="02070309020205020404" pitchFamily="49" charset="0"/>
                <a:cs typeface="Courier New" panose="02070309020205020404" pitchFamily="49" charset="0"/>
              </a:rPr>
              <a:t>	; Restore FP</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51761" y="4147316"/>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6051176"/>
            <a:ext cx="788894" cy="806824"/>
          </a:xfrm>
          <a:prstGeom prst="rightArrow">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5" name="Right Arrow 14"/>
          <p:cNvSpPr/>
          <p:nvPr/>
        </p:nvSpPr>
        <p:spPr>
          <a:xfrm>
            <a:off x="11405419" y="4714000"/>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Tree>
    <p:extLst>
      <p:ext uri="{BB962C8B-B14F-4D97-AF65-F5344CB8AC3E}">
        <p14:creationId xmlns:p14="http://schemas.microsoft.com/office/powerpoint/2010/main" val="361259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a:t>
            </a:r>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n *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3000" dirty="0">
                <a:cs typeface="Courier New" panose="02070309020205020404" pitchFamily="49" charset="0"/>
              </a:rPr>
              <a:t>See </a:t>
            </a:r>
            <a:r>
              <a:rPr lang="en-US" sz="3000" dirty="0" err="1">
                <a:cs typeface="Courier New" panose="02070309020205020404" pitchFamily="49" charset="0"/>
              </a:rPr>
              <a:t>fact.asm</a:t>
            </a:r>
            <a:r>
              <a:rPr lang="en-US" sz="3000" dirty="0">
                <a:cs typeface="Courier New" panose="02070309020205020404" pitchFamily="49" charset="0"/>
              </a:rPr>
              <a:t> in Canvas Files&gt;Source Code</a:t>
            </a:r>
          </a:p>
        </p:txBody>
      </p:sp>
    </p:spTree>
    <p:extLst>
      <p:ext uri="{BB962C8B-B14F-4D97-AF65-F5344CB8AC3E}">
        <p14:creationId xmlns:p14="http://schemas.microsoft.com/office/powerpoint/2010/main" val="100286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ending can be always the same</a:t>
            </a:r>
          </a:p>
        </p:txBody>
      </p:sp>
      <p:sp>
        <p:nvSpPr>
          <p:cNvPr id="3" name="Content Placeholder 2"/>
          <p:cNvSpPr>
            <a:spLocks noGrp="1"/>
          </p:cNvSpPr>
          <p:nvPr>
            <p:ph idx="1"/>
          </p:nvPr>
        </p:nvSpPr>
        <p:spPr>
          <a:xfrm>
            <a:off x="838200" y="1825625"/>
            <a:ext cx="9345706" cy="4351338"/>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R0</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R1</a:t>
            </a:r>
          </a:p>
          <a:p>
            <a:pPr marL="0" indent="0">
              <a:spcBef>
                <a:spcPts val="600"/>
              </a:spcBef>
              <a:buNone/>
            </a:pPr>
            <a:r>
              <a:rPr lang="en-US" b="1" dirty="0">
                <a:latin typeface="Courier New" panose="02070309020205020404" pitchFamily="49" charset="0"/>
                <a:cs typeface="Courier New" panose="02070309020205020404" pitchFamily="49" charset="0"/>
              </a:rPr>
              <a:t>		ADD	R6, R5, 0	; Restore SP</a:t>
            </a:r>
          </a:p>
          <a:p>
            <a:pPr marL="0" indent="0">
              <a:spcBef>
                <a:spcPts val="600"/>
              </a:spcBef>
              <a:buNone/>
            </a:pPr>
            <a:r>
              <a:rPr lang="en-US" b="1" dirty="0">
                <a:latin typeface="Courier New" panose="02070309020205020404" pitchFamily="49" charset="0"/>
                <a:cs typeface="Courier New" panose="02070309020205020404" pitchFamily="49" charset="0"/>
              </a:rPr>
              <a:t>		LDR	R5, R6, 1	; Restore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R7, R6, 2</a:t>
            </a:r>
            <a:r>
              <a:rPr lang="en-US" b="1" dirty="0">
                <a:latin typeface="Courier New" panose="02070309020205020404" pitchFamily="49" charset="0"/>
                <a:cs typeface="Courier New" panose="02070309020205020404" pitchFamily="49" charset="0"/>
              </a:rPr>
              <a:t>	; Restore RA</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solidFill>
                  <a:srgbClr val="FF0000"/>
                </a:solidFill>
              </a:rPr>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0955" y="4103526"/>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Right Arrow 13"/>
          <p:cNvSpPr/>
          <p:nvPr/>
        </p:nvSpPr>
        <p:spPr>
          <a:xfrm>
            <a:off x="9580955" y="6051176"/>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248721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ending can be always the same</a:t>
            </a:r>
          </a:p>
        </p:txBody>
      </p:sp>
      <p:sp>
        <p:nvSpPr>
          <p:cNvPr id="3" name="Content Placeholder 2"/>
          <p:cNvSpPr>
            <a:spLocks noGrp="1"/>
          </p:cNvSpPr>
          <p:nvPr>
            <p:ph idx="1"/>
          </p:nvPr>
        </p:nvSpPr>
        <p:spPr>
          <a:xfrm>
            <a:off x="838200" y="1825625"/>
            <a:ext cx="9345706" cy="4351338"/>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R0</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R1</a:t>
            </a:r>
          </a:p>
          <a:p>
            <a:pPr marL="0" indent="0">
              <a:spcBef>
                <a:spcPts val="600"/>
              </a:spcBef>
              <a:buNone/>
            </a:pPr>
            <a:r>
              <a:rPr lang="en-US" b="1" dirty="0">
                <a:latin typeface="Courier New" panose="02070309020205020404" pitchFamily="49" charset="0"/>
                <a:cs typeface="Courier New" panose="02070309020205020404" pitchFamily="49" charset="0"/>
              </a:rPr>
              <a:t>		ADD	R6, R5, 0	; Restore SP</a:t>
            </a:r>
          </a:p>
          <a:p>
            <a:pPr marL="0" indent="0">
              <a:spcBef>
                <a:spcPts val="600"/>
              </a:spcBef>
              <a:buNone/>
            </a:pPr>
            <a:r>
              <a:rPr lang="en-US" b="1" dirty="0">
                <a:latin typeface="Courier New" panose="02070309020205020404" pitchFamily="49" charset="0"/>
                <a:cs typeface="Courier New" panose="02070309020205020404" pitchFamily="49" charset="0"/>
              </a:rPr>
              <a:t>		LDR	R5, R6, 1	; Restore FP</a:t>
            </a:r>
          </a:p>
          <a:p>
            <a:pPr marL="0" indent="0">
              <a:spcBef>
                <a:spcPts val="600"/>
              </a:spcBef>
              <a:buNone/>
            </a:pPr>
            <a:r>
              <a:rPr lang="en-US" b="1" dirty="0">
                <a:latin typeface="Courier New" panose="02070309020205020404" pitchFamily="49" charset="0"/>
                <a:cs typeface="Courier New" panose="02070309020205020404" pitchFamily="49" charset="0"/>
              </a:rPr>
              <a:t>		LDR	R7, R6, 2	; Restore RA</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ADD	R6, R6, 3</a:t>
            </a:r>
            <a:r>
              <a:rPr lang="en-US" b="1" dirty="0">
                <a:latin typeface="Courier New" panose="02070309020205020404" pitchFamily="49" charset="0"/>
                <a:cs typeface="Courier New" panose="02070309020205020404" pitchFamily="49" charset="0"/>
              </a:rPr>
              <a:t>	; Pop ra,fp,lv1</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a:t>
            </a:r>
            <a:r>
              <a:rPr lang="en-US" dirty="0">
                <a:solidFill>
                  <a:srgbClr val="FF0000"/>
                </a:solidFill>
              </a:rPr>
              <a:t> </a:t>
            </a:r>
            <a:r>
              <a:rPr lang="en-US" dirty="0"/>
              <a:t>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5375785"/>
            <a:ext cx="788894" cy="806824"/>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Right Arrow 13"/>
          <p:cNvSpPr/>
          <p:nvPr/>
        </p:nvSpPr>
        <p:spPr>
          <a:xfrm>
            <a:off x="9580955" y="6051176"/>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1557737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ending can be always the same</a:t>
            </a:r>
          </a:p>
        </p:txBody>
      </p:sp>
      <p:sp>
        <p:nvSpPr>
          <p:cNvPr id="3" name="Content Placeholder 2"/>
          <p:cNvSpPr>
            <a:spLocks noGrp="1"/>
          </p:cNvSpPr>
          <p:nvPr>
            <p:ph idx="1"/>
          </p:nvPr>
        </p:nvSpPr>
        <p:spPr>
          <a:xfrm>
            <a:off x="838199" y="1825625"/>
            <a:ext cx="10203329" cy="4335262"/>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R0</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R1</a:t>
            </a:r>
          </a:p>
          <a:p>
            <a:pPr marL="0" indent="0">
              <a:spcBef>
                <a:spcPts val="600"/>
              </a:spcBef>
              <a:buNone/>
            </a:pPr>
            <a:r>
              <a:rPr lang="en-US" b="1" dirty="0">
                <a:latin typeface="Courier New" panose="02070309020205020404" pitchFamily="49" charset="0"/>
                <a:cs typeface="Courier New" panose="02070309020205020404" pitchFamily="49" charset="0"/>
              </a:rPr>
              <a:t>		ADD	R6, R5, 0	; Move SP</a:t>
            </a:r>
          </a:p>
          <a:p>
            <a:pPr marL="0" indent="0">
              <a:spcBef>
                <a:spcPts val="600"/>
              </a:spcBef>
              <a:buNone/>
            </a:pPr>
            <a:r>
              <a:rPr lang="en-US" b="1" dirty="0">
                <a:latin typeface="Courier New" panose="02070309020205020404" pitchFamily="49" charset="0"/>
                <a:cs typeface="Courier New" panose="02070309020205020404" pitchFamily="49" charset="0"/>
              </a:rPr>
              <a:t>		LDR	R5, R6, 1	; Restore FP</a:t>
            </a:r>
          </a:p>
          <a:p>
            <a:pPr marL="0" indent="0">
              <a:spcBef>
                <a:spcPts val="600"/>
              </a:spcBef>
              <a:buNone/>
            </a:pPr>
            <a:r>
              <a:rPr lang="en-US" b="1" dirty="0">
                <a:latin typeface="Courier New" panose="02070309020205020404" pitchFamily="49" charset="0"/>
                <a:cs typeface="Courier New" panose="02070309020205020404" pitchFamily="49" charset="0"/>
              </a:rPr>
              <a:t>		LDR	R7, R6, 2	; Restore RA</a:t>
            </a:r>
          </a:p>
          <a:p>
            <a:pPr marL="0" indent="0">
              <a:spcBef>
                <a:spcPts val="600"/>
              </a:spcBef>
              <a:buNone/>
            </a:pPr>
            <a:r>
              <a:rPr lang="en-US" b="1" dirty="0">
                <a:latin typeface="Courier New" panose="02070309020205020404" pitchFamily="49" charset="0"/>
                <a:cs typeface="Courier New" panose="02070309020205020404" pitchFamily="49" charset="0"/>
              </a:rPr>
              <a:t>		ADD	R6, R6, 3	; Move SP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RET</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a:t>
            </a:r>
            <a:r>
              <a:rPr lang="en-US" dirty="0">
                <a:solidFill>
                  <a:srgbClr val="FF0000"/>
                </a:solidFill>
              </a:rPr>
              <a:t> </a:t>
            </a:r>
            <a:r>
              <a:rPr lang="en-US" dirty="0"/>
              <a:t>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537578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Right Arrow 13"/>
          <p:cNvSpPr/>
          <p:nvPr/>
        </p:nvSpPr>
        <p:spPr>
          <a:xfrm>
            <a:off x="9580955" y="6051176"/>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1129612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7136" y="2644878"/>
            <a:ext cx="6007509" cy="3416320"/>
          </a:xfrm>
          <a:prstGeom prst="rect">
            <a:avLst/>
          </a:prstGeom>
          <a:solidFill>
            <a:schemeClr val="bg1">
              <a:lumMod val="95000"/>
            </a:schemeClr>
          </a:solidFill>
        </p:spPr>
        <p:txBody>
          <a:bodyPr wrap="square" rtlCol="0">
            <a:spAutoFit/>
          </a:bodyPr>
          <a:lstStyle/>
          <a:p>
            <a:r>
              <a:rPr lang="en-US" sz="2400" b="1" dirty="0" err="1">
                <a:solidFill>
                  <a:srgbClr val="FF0000"/>
                </a:solidFill>
                <a:latin typeface="Courier New" panose="02070309020205020404" pitchFamily="49" charset="0"/>
                <a:cs typeface="Courier New" panose="02070309020205020404" pitchFamily="49" charset="0"/>
              </a:rPr>
              <a:t>int</a:t>
            </a:r>
            <a:r>
              <a:rPr lang="en-US" sz="2400" b="1" dirty="0">
                <a:solidFill>
                  <a:srgbClr val="FF0000"/>
                </a:solidFill>
                <a:latin typeface="Courier New" panose="02070309020205020404" pitchFamily="49" charset="0"/>
                <a:cs typeface="Courier New" panose="02070309020205020404" pitchFamily="49" charset="0"/>
              </a:rPr>
              <a:t> fact(</a:t>
            </a:r>
            <a:r>
              <a:rPr lang="en-US" sz="2400" b="1" dirty="0" err="1">
                <a:solidFill>
                  <a:srgbClr val="FF0000"/>
                </a:solidFill>
                <a:latin typeface="Courier New" panose="02070309020205020404" pitchFamily="49" charset="0"/>
                <a:cs typeface="Courier New" panose="02070309020205020404" pitchFamily="49" charset="0"/>
              </a:rPr>
              <a:t>int</a:t>
            </a:r>
            <a:r>
              <a:rPr lang="en-US" sz="2400" b="1" dirty="0">
                <a:solidFill>
                  <a:srgbClr val="FF0000"/>
                </a:solidFill>
                <a:latin typeface="Courier New" panose="02070309020205020404" pitchFamily="49" charset="0"/>
                <a:cs typeface="Courier New" panose="02070309020205020404" pitchFamily="49" charset="0"/>
              </a:rPr>
              <a:t> n) {</a:t>
            </a:r>
          </a:p>
          <a:p>
            <a:r>
              <a:rPr lang="en-US" sz="2400" b="1" dirty="0">
                <a:solidFill>
                  <a:srgbClr val="FF0000"/>
                </a:solidFill>
                <a:latin typeface="Courier New" panose="02070309020205020404" pitchFamily="49" charset="0"/>
                <a:cs typeface="Courier New" panose="02070309020205020404" pitchFamily="49" charset="0"/>
              </a:rPr>
              <a:t>    </a:t>
            </a:r>
            <a:r>
              <a:rPr lang="en-US" sz="2400" b="1" dirty="0" err="1">
                <a:solidFill>
                  <a:srgbClr val="FF0000"/>
                </a:solidFill>
                <a:latin typeface="Courier New" panose="02070309020205020404" pitchFamily="49" charset="0"/>
                <a:cs typeface="Courier New" panose="02070309020205020404" pitchFamily="49" charset="0"/>
              </a:rPr>
              <a:t>int</a:t>
            </a:r>
            <a:r>
              <a:rPr lang="en-US" sz="2400" b="1" dirty="0">
                <a:solidFill>
                  <a:srgbClr val="FF0000"/>
                </a:solidFill>
                <a:latin typeface="Courier New" panose="02070309020205020404" pitchFamily="49" charset="0"/>
                <a:cs typeface="Courier New" panose="02070309020205020404" pitchFamily="49" charset="0"/>
              </a:rPr>
              <a:t> answer;</a:t>
            </a:r>
          </a:p>
          <a:p>
            <a:r>
              <a:rPr lang="en-US" sz="2400" b="1" dirty="0">
                <a:latin typeface="Courier New" panose="02070309020205020404" pitchFamily="49" charset="0"/>
                <a:cs typeface="Courier New" panose="02070309020205020404" pitchFamily="49" charset="0"/>
              </a:rPr>
              <a:t>    if(n &lt;= 0)</a:t>
            </a:r>
          </a:p>
          <a:p>
            <a:r>
              <a:rPr lang="en-US" sz="2400" b="1" dirty="0">
                <a:latin typeface="Courier New" panose="02070309020205020404" pitchFamily="49" charset="0"/>
                <a:cs typeface="Courier New" panose="02070309020205020404" pitchFamily="49" charset="0"/>
              </a:rPr>
              <a:t>        answer = 1;</a:t>
            </a:r>
          </a:p>
          <a:p>
            <a:r>
              <a:rPr lang="en-US" sz="2400" b="1" dirty="0">
                <a:latin typeface="Courier New" panose="02070309020205020404" pitchFamily="49" charset="0"/>
                <a:cs typeface="Courier New" panose="02070309020205020404" pitchFamily="49" charset="0"/>
              </a:rPr>
              <a:t>    else</a:t>
            </a:r>
          </a:p>
          <a:p>
            <a:r>
              <a:rPr lang="en-US" sz="2400" b="1" dirty="0">
                <a:latin typeface="Courier New" panose="02070309020205020404" pitchFamily="49" charset="0"/>
                <a:cs typeface="Courier New" panose="02070309020205020404" pitchFamily="49" charset="0"/>
              </a:rPr>
              <a:t>        answer = n * fact(n-1);</a:t>
            </a:r>
          </a:p>
          <a:p>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return answer;</a:t>
            </a:r>
          </a:p>
          <a:p>
            <a:r>
              <a:rPr lang="en-US" sz="2400" b="1" dirty="0">
                <a:solidFill>
                  <a:srgbClr val="FF0000"/>
                </a:solidFill>
                <a:latin typeface="Courier New" panose="02070309020205020404" pitchFamily="49" charset="0"/>
                <a:cs typeface="Courier New" panose="02070309020205020404" pitchFamily="49" charset="0"/>
              </a:rPr>
              <a:t>}</a:t>
            </a:r>
          </a:p>
          <a:p>
            <a:endParaRPr lang="en-US" sz="2400" dirty="0"/>
          </a:p>
        </p:txBody>
      </p:sp>
      <p:sp>
        <p:nvSpPr>
          <p:cNvPr id="5" name="TextBox 4"/>
          <p:cNvSpPr txBox="1"/>
          <p:nvPr/>
        </p:nvSpPr>
        <p:spPr>
          <a:xfrm>
            <a:off x="1396181" y="582775"/>
            <a:ext cx="3460955" cy="2062103"/>
          </a:xfrm>
          <a:prstGeom prst="rect">
            <a:avLst/>
          </a:prstGeom>
          <a:solidFill>
            <a:schemeClr val="tx1"/>
          </a:solidFill>
        </p:spPr>
        <p:txBody>
          <a:bodyPr wrap="square" rtlCol="0">
            <a:spAutoFit/>
          </a:bodyPr>
          <a:lstStyle/>
          <a:p>
            <a:r>
              <a:rPr lang="en-US" sz="3200" dirty="0">
                <a:solidFill>
                  <a:schemeClr val="bg1"/>
                </a:solidFill>
              </a:rPr>
              <a:t>Everything we </a:t>
            </a:r>
          </a:p>
          <a:p>
            <a:r>
              <a:rPr lang="en-US" sz="3200" dirty="0">
                <a:solidFill>
                  <a:schemeClr val="bg1"/>
                </a:solidFill>
              </a:rPr>
              <a:t>just did took care</a:t>
            </a:r>
          </a:p>
          <a:p>
            <a:r>
              <a:rPr lang="en-US" sz="3200" dirty="0">
                <a:solidFill>
                  <a:schemeClr val="bg1"/>
                </a:solidFill>
              </a:rPr>
              <a:t>of the parts </a:t>
            </a:r>
          </a:p>
          <a:p>
            <a:r>
              <a:rPr lang="en-US" sz="3200" dirty="0">
                <a:solidFill>
                  <a:schemeClr val="bg1"/>
                </a:solidFill>
              </a:rPr>
              <a:t>marked in red</a:t>
            </a:r>
          </a:p>
        </p:txBody>
      </p:sp>
    </p:spTree>
    <p:extLst>
      <p:ext uri="{BB962C8B-B14F-4D97-AF65-F5344CB8AC3E}">
        <p14:creationId xmlns:p14="http://schemas.microsoft.com/office/powerpoint/2010/main" val="3418381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813"/>
            <a:ext cx="10515600" cy="6567948"/>
          </a:xfrm>
        </p:spPr>
        <p:txBody>
          <a:bodyPr>
            <a:normAutofit fontScale="77500" lnSpcReduction="20000"/>
          </a:bodyPr>
          <a:lstStyle/>
          <a:p>
            <a:pPr marL="0" indent="0">
              <a:buNone/>
            </a:pPr>
            <a:r>
              <a:rPr lang="en-US" b="1" dirty="0">
                <a:latin typeface="Courier New" panose="02070309020205020404" pitchFamily="49" charset="0"/>
                <a:cs typeface="Courier New" panose="02070309020205020404" pitchFamily="49" charset="0"/>
              </a:rPr>
              <a:t>FACT		ADD	R6, R6, -4	; Allocate space rv,ra,fp,lv1</a:t>
            </a:r>
          </a:p>
          <a:p>
            <a:pPr marL="0" indent="0">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STR	R5, R6, 1	; Save Old FP</a:t>
            </a:r>
          </a:p>
          <a:p>
            <a:pPr marL="0" indent="0">
              <a:buNone/>
            </a:pPr>
            <a:r>
              <a:rPr lang="en-US" b="1" dirty="0">
                <a:latin typeface="Courier New" panose="02070309020205020404" pitchFamily="49" charset="0"/>
                <a:cs typeface="Courier New" panose="02070309020205020404" pitchFamily="49" charset="0"/>
              </a:rPr>
              <a:t>		ADD	R5, R6, 0	; Copy SP to FP</a:t>
            </a:r>
          </a:p>
          <a:p>
            <a:pPr marL="0" indent="0">
              <a:buNone/>
            </a:pPr>
            <a:r>
              <a:rPr lang="en-US" b="1" dirty="0">
                <a:latin typeface="Courier New" panose="02070309020205020404" pitchFamily="49" charset="0"/>
                <a:cs typeface="Courier New" panose="02070309020205020404" pitchFamily="49" charset="0"/>
              </a:rPr>
              <a:t>		ADD	R6, R6, </a:t>
            </a:r>
            <a:r>
              <a:rPr lang="en-US" b="1" dirty="0">
                <a:solidFill>
                  <a:srgbClr val="FF0000"/>
                </a:solidFill>
                <a:latin typeface="Courier New" panose="02070309020205020404" pitchFamily="49" charset="0"/>
                <a:cs typeface="Courier New" panose="02070309020205020404" pitchFamily="49" charset="0"/>
              </a:rPr>
              <a:t>-2	</a:t>
            </a:r>
            <a:r>
              <a:rPr lang="en-US" b="1" dirty="0">
                <a:latin typeface="Courier New" panose="02070309020205020404" pitchFamily="49" charset="0"/>
                <a:cs typeface="Courier New" panose="02070309020205020404" pitchFamily="49" charset="0"/>
              </a:rPr>
              <a:t>; Make room for saved </a:t>
            </a:r>
            <a:r>
              <a:rPr lang="en-US" b="1" dirty="0" err="1">
                <a:latin typeface="Courier New" panose="02070309020205020404" pitchFamily="49" charset="0"/>
                <a:cs typeface="Courier New" panose="02070309020205020404" pitchFamily="49" charset="0"/>
              </a:rPr>
              <a:t>regs</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R0, R5, -1	</a:t>
            </a:r>
            <a:r>
              <a:rPr lang="en-US" b="1" dirty="0">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Save R0	</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R1, R5, -2	</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Save R1	</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LDR	R0, R5, 0 	</a:t>
            </a:r>
            <a:r>
              <a:rPr lang="en-US" b="1" dirty="0">
                <a:latin typeface="Courier New" panose="02070309020205020404" pitchFamily="49" charset="0"/>
                <a:cs typeface="Courier New" panose="02070309020205020404" pitchFamily="49" charset="0"/>
              </a:rPr>
              <a:t>;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STR	R0, R5, 3</a:t>
            </a:r>
            <a:r>
              <a:rPr lang="en-US" b="1" dirty="0">
                <a:latin typeface="Courier New" panose="02070309020205020404" pitchFamily="49" charset="0"/>
                <a:cs typeface="Courier New" panose="02070309020205020404" pitchFamily="49" charset="0"/>
              </a:rPr>
              <a:t>	; </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R0, R5, -1	</a:t>
            </a:r>
            <a:r>
              <a:rPr lang="en-US" b="1" dirty="0">
                <a:latin typeface="Courier New" panose="02070309020205020404" pitchFamily="49" charset="0"/>
                <a:cs typeface="Courier New" panose="02070309020205020404" pitchFamily="49" charset="0"/>
              </a:rPr>
              <a:t>; Restore R0</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R1, R5, -2	</a:t>
            </a:r>
            <a:r>
              <a:rPr lang="en-US" b="1" dirty="0">
                <a:latin typeface="Courier New" panose="02070309020205020404" pitchFamily="49" charset="0"/>
                <a:cs typeface="Courier New" panose="02070309020205020404" pitchFamily="49" charset="0"/>
              </a:rPr>
              <a:t>; Restore R1</a:t>
            </a:r>
          </a:p>
          <a:p>
            <a:pPr marL="0" indent="0">
              <a:buNone/>
            </a:pPr>
            <a:r>
              <a:rPr lang="en-US" b="1" dirty="0">
                <a:latin typeface="Courier New" panose="02070309020205020404" pitchFamily="49" charset="0"/>
                <a:cs typeface="Courier New" panose="02070309020205020404" pitchFamily="49" charset="0"/>
              </a:rPr>
              <a:t>		ADD	R6, R5, 0	; Restore SP</a:t>
            </a:r>
          </a:p>
          <a:p>
            <a:pPr marL="0" indent="0">
              <a:buNone/>
            </a:pPr>
            <a:r>
              <a:rPr lang="en-US" b="1" dirty="0">
                <a:latin typeface="Courier New" panose="02070309020205020404" pitchFamily="49" charset="0"/>
                <a:cs typeface="Courier New" panose="02070309020205020404" pitchFamily="49" charset="0"/>
              </a:rPr>
              <a:t>		LDR	R5, R6, 1	; Restore FP</a:t>
            </a:r>
          </a:p>
          <a:p>
            <a:pPr marL="0" indent="0">
              <a:buNone/>
            </a:pPr>
            <a:r>
              <a:rPr lang="en-US" b="1" dirty="0">
                <a:latin typeface="Courier New" panose="02070309020205020404" pitchFamily="49" charset="0"/>
                <a:cs typeface="Courier New" panose="02070309020205020404" pitchFamily="49" charset="0"/>
              </a:rPr>
              <a:t>		LDR	R7, R6, 2	; Restore RA</a:t>
            </a:r>
          </a:p>
          <a:p>
            <a:pPr marL="0" indent="0">
              <a:buNone/>
            </a:pPr>
            <a:r>
              <a:rPr lang="en-US" b="1" dirty="0">
                <a:latin typeface="Courier New" panose="02070309020205020404" pitchFamily="49" charset="0"/>
                <a:cs typeface="Courier New" panose="02070309020205020404" pitchFamily="49" charset="0"/>
              </a:rPr>
              <a:t>		ADD	R6, R6, 3	; Pop ra,fp,lv1</a:t>
            </a:r>
          </a:p>
          <a:p>
            <a:pPr marL="0" indent="0">
              <a:buNone/>
            </a:pPr>
            <a:r>
              <a:rPr lang="en-US" b="1" dirty="0">
                <a:latin typeface="Courier New" panose="02070309020205020404" pitchFamily="49" charset="0"/>
                <a:cs typeface="Courier New" panose="02070309020205020404" pitchFamily="49" charset="0"/>
              </a:rPr>
              <a:t>		RET</a:t>
            </a:r>
          </a:p>
        </p:txBody>
      </p:sp>
      <p:sp>
        <p:nvSpPr>
          <p:cNvPr id="4" name="TextBox 3"/>
          <p:cNvSpPr txBox="1"/>
          <p:nvPr/>
        </p:nvSpPr>
        <p:spPr>
          <a:xfrm>
            <a:off x="8176315" y="4812718"/>
            <a:ext cx="4001729" cy="2031325"/>
          </a:xfrm>
          <a:prstGeom prst="rect">
            <a:avLst/>
          </a:prstGeom>
          <a:solidFill>
            <a:schemeClr val="bg1">
              <a:lumMod val="95000"/>
            </a:schemeClr>
          </a:solidFill>
        </p:spPr>
        <p:txBody>
          <a:bodyPr wrap="square" rtlCol="0">
            <a:spAutoFit/>
          </a:bodyPr>
          <a:lstStyle/>
          <a:p>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fact(</a:t>
            </a:r>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n) {</a:t>
            </a:r>
          </a:p>
          <a:p>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answer;</a:t>
            </a:r>
          </a:p>
          <a:p>
            <a:r>
              <a:rPr lang="en-US" sz="1400" b="1" dirty="0">
                <a:solidFill>
                  <a:srgbClr val="FF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if(n == 0)</a:t>
            </a:r>
          </a:p>
          <a:p>
            <a:r>
              <a:rPr lang="en-US" sz="1400" b="1" dirty="0">
                <a:solidFill>
                  <a:srgbClr val="000000"/>
                </a:solidFill>
                <a:latin typeface="Courier New" panose="02070309020205020404" pitchFamily="49" charset="0"/>
                <a:cs typeface="Courier New" panose="02070309020205020404" pitchFamily="49" charset="0"/>
              </a:rPr>
              <a:t>        answer = 1;</a:t>
            </a:r>
          </a:p>
          <a:p>
            <a:r>
              <a:rPr lang="en-US" sz="1400" b="1" dirty="0">
                <a:solidFill>
                  <a:srgbClr val="000000"/>
                </a:solidFill>
                <a:latin typeface="Courier New" panose="02070309020205020404" pitchFamily="49" charset="0"/>
                <a:cs typeface="Courier New" panose="02070309020205020404" pitchFamily="49" charset="0"/>
              </a:rPr>
              <a:t>    else</a:t>
            </a:r>
          </a:p>
          <a:p>
            <a:r>
              <a:rPr lang="en-US" sz="1400" b="1" dirty="0">
                <a:solidFill>
                  <a:srgbClr val="000000"/>
                </a:solidFill>
                <a:latin typeface="Courier New" panose="02070309020205020404" pitchFamily="49" charset="0"/>
                <a:cs typeface="Courier New" panose="02070309020205020404" pitchFamily="49" charset="0"/>
              </a:rPr>
              <a:t>        answer = n * fact(n-1);</a:t>
            </a:r>
          </a:p>
          <a:p>
            <a:r>
              <a:rPr lang="en-US" sz="1400" b="1" dirty="0">
                <a:solidFill>
                  <a:srgbClr val="FF0000"/>
                </a:solidFill>
                <a:latin typeface="Courier New" panose="02070309020205020404" pitchFamily="49" charset="0"/>
                <a:cs typeface="Courier New" panose="02070309020205020404" pitchFamily="49" charset="0"/>
              </a:rPr>
              <a:t>    return answer;</a:t>
            </a:r>
          </a:p>
          <a:p>
            <a:r>
              <a:rPr lang="en-US" sz="1400" b="1" dirty="0">
                <a:solidFill>
                  <a:srgbClr val="FF0000"/>
                </a:solidFill>
                <a:latin typeface="Courier New" panose="02070309020205020404" pitchFamily="49" charset="0"/>
                <a:cs typeface="Courier New" panose="02070309020205020404" pitchFamily="49" charset="0"/>
              </a:rPr>
              <a:t>}</a:t>
            </a:r>
          </a:p>
          <a:p>
            <a:endParaRPr lang="en-US" sz="1400" dirty="0"/>
          </a:p>
        </p:txBody>
      </p:sp>
      <p:sp>
        <p:nvSpPr>
          <p:cNvPr id="2" name="Freeform 1"/>
          <p:cNvSpPr/>
          <p:nvPr/>
        </p:nvSpPr>
        <p:spPr>
          <a:xfrm>
            <a:off x="170807" y="342453"/>
            <a:ext cx="2539556" cy="5304865"/>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84884 w 2354041"/>
              <a:gd name="connsiteY0" fmla="*/ 0 h 5659026"/>
              <a:gd name="connsiteX1" fmla="*/ 520 w 2354041"/>
              <a:gd name="connsiteY1" fmla="*/ 2741559 h 5659026"/>
              <a:gd name="connsiteX2" fmla="*/ 2354040 w 2354041"/>
              <a:gd name="connsiteY2" fmla="*/ 5659026 h 5659026"/>
              <a:gd name="connsiteX0" fmla="*/ 2184884 w 2354040"/>
              <a:gd name="connsiteY0" fmla="*/ 0 h 5659026"/>
              <a:gd name="connsiteX1" fmla="*/ 520 w 2354040"/>
              <a:gd name="connsiteY1" fmla="*/ 2741559 h 5659026"/>
              <a:gd name="connsiteX2" fmla="*/ 2354040 w 2354040"/>
              <a:gd name="connsiteY2" fmla="*/ 5659026 h 5659026"/>
            </a:gdLst>
            <a:ahLst/>
            <a:cxnLst>
              <a:cxn ang="0">
                <a:pos x="connsiteX0" y="connsiteY0"/>
              </a:cxn>
              <a:cxn ang="0">
                <a:pos x="connsiteX1" y="connsiteY1"/>
              </a:cxn>
              <a:cxn ang="0">
                <a:pos x="connsiteX2" y="connsiteY2"/>
              </a:cxn>
            </a:cxnLst>
            <a:rect l="l" t="t" r="r" b="b"/>
            <a:pathLst>
              <a:path w="2354040" h="5659026">
                <a:moveTo>
                  <a:pt x="2184884" y="0"/>
                </a:moveTo>
                <a:cubicBezTo>
                  <a:pt x="1094412" y="771710"/>
                  <a:pt x="-27673" y="1798388"/>
                  <a:pt x="520" y="2741559"/>
                </a:cubicBezTo>
                <a:cubicBezTo>
                  <a:pt x="28713" y="3684730"/>
                  <a:pt x="1747431" y="5098154"/>
                  <a:pt x="2354040" y="5659026"/>
                </a:cubicBezTo>
              </a:path>
            </a:pathLst>
          </a:custGeom>
          <a:ln w="38100" cmpd="sng">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Freeform 4"/>
          <p:cNvSpPr/>
          <p:nvPr/>
        </p:nvSpPr>
        <p:spPr>
          <a:xfrm>
            <a:off x="394940" y="751695"/>
            <a:ext cx="2339393" cy="4534343"/>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58291 w 2300992"/>
              <a:gd name="connsiteY0" fmla="*/ 0 h 5978678"/>
              <a:gd name="connsiteX1" fmla="*/ 382 w 2300992"/>
              <a:gd name="connsiteY1" fmla="*/ 2680673 h 5978678"/>
              <a:gd name="connsiteX2" fmla="*/ 2300992 w 2300992"/>
              <a:gd name="connsiteY2" fmla="*/ 5978678 h 5978678"/>
              <a:gd name="connsiteX0" fmla="*/ 2158291 w 2300992"/>
              <a:gd name="connsiteY0" fmla="*/ 0 h 5978678"/>
              <a:gd name="connsiteX1" fmla="*/ 382 w 2300992"/>
              <a:gd name="connsiteY1" fmla="*/ 2498015 h 5978678"/>
              <a:gd name="connsiteX2" fmla="*/ 2300992 w 2300992"/>
              <a:gd name="connsiteY2" fmla="*/ 5978678 h 5978678"/>
              <a:gd name="connsiteX0" fmla="*/ 2158291 w 2300992"/>
              <a:gd name="connsiteY0" fmla="*/ 0 h 5978678"/>
              <a:gd name="connsiteX1" fmla="*/ 382 w 2300992"/>
              <a:gd name="connsiteY1" fmla="*/ 2528459 h 5978678"/>
              <a:gd name="connsiteX2" fmla="*/ 2300992 w 2300992"/>
              <a:gd name="connsiteY2" fmla="*/ 5978678 h 5978678"/>
              <a:gd name="connsiteX0" fmla="*/ 2157912 w 2168336"/>
              <a:gd name="connsiteY0" fmla="*/ 0 h 5415481"/>
              <a:gd name="connsiteX1" fmla="*/ 3 w 2168336"/>
              <a:gd name="connsiteY1" fmla="*/ 2528459 h 5415481"/>
              <a:gd name="connsiteX2" fmla="*/ 2168336 w 2168336"/>
              <a:gd name="connsiteY2" fmla="*/ 5415481 h 5415481"/>
              <a:gd name="connsiteX0" fmla="*/ 2118277 w 2168383"/>
              <a:gd name="connsiteY0" fmla="*/ 0 h 5141493"/>
              <a:gd name="connsiteX1" fmla="*/ 50 w 2168383"/>
              <a:gd name="connsiteY1" fmla="*/ 2254471 h 5141493"/>
              <a:gd name="connsiteX2" fmla="*/ 2168383 w 2168383"/>
              <a:gd name="connsiteY2" fmla="*/ 5141493 h 5141493"/>
              <a:gd name="connsiteX0" fmla="*/ 2118277 w 2168383"/>
              <a:gd name="connsiteY0" fmla="*/ 0 h 5141493"/>
              <a:gd name="connsiteX1" fmla="*/ 50 w 2168383"/>
              <a:gd name="connsiteY1" fmla="*/ 2254471 h 5141493"/>
              <a:gd name="connsiteX2" fmla="*/ 2168383 w 2168383"/>
              <a:gd name="connsiteY2" fmla="*/ 5141493 h 5141493"/>
              <a:gd name="connsiteX0" fmla="*/ 2078597 w 2128703"/>
              <a:gd name="connsiteY0" fmla="*/ 0 h 5141493"/>
              <a:gd name="connsiteX1" fmla="*/ 53 w 2128703"/>
              <a:gd name="connsiteY1" fmla="*/ 2254471 h 5141493"/>
              <a:gd name="connsiteX2" fmla="*/ 2128703 w 2128703"/>
              <a:gd name="connsiteY2" fmla="*/ 5141493 h 5141493"/>
              <a:gd name="connsiteX0" fmla="*/ 2078709 w 2168498"/>
              <a:gd name="connsiteY0" fmla="*/ 0 h 4837063"/>
              <a:gd name="connsiteX1" fmla="*/ 165 w 2168498"/>
              <a:gd name="connsiteY1" fmla="*/ 2254471 h 4837063"/>
              <a:gd name="connsiteX2" fmla="*/ 2168498 w 2168498"/>
              <a:gd name="connsiteY2" fmla="*/ 4837063 h 4837063"/>
              <a:gd name="connsiteX0" fmla="*/ 2078709 w 2168498"/>
              <a:gd name="connsiteY0" fmla="*/ 0 h 4837063"/>
              <a:gd name="connsiteX1" fmla="*/ 165 w 2168498"/>
              <a:gd name="connsiteY1" fmla="*/ 2254471 h 4837063"/>
              <a:gd name="connsiteX2" fmla="*/ 2168498 w 2168498"/>
              <a:gd name="connsiteY2" fmla="*/ 4837063 h 4837063"/>
            </a:gdLst>
            <a:ahLst/>
            <a:cxnLst>
              <a:cxn ang="0">
                <a:pos x="connsiteX0" y="connsiteY0"/>
              </a:cxn>
              <a:cxn ang="0">
                <a:pos x="connsiteX1" y="connsiteY1"/>
              </a:cxn>
              <a:cxn ang="0">
                <a:pos x="connsiteX2" y="connsiteY2"/>
              </a:cxn>
            </a:cxnLst>
            <a:rect l="l" t="t" r="r" b="b"/>
            <a:pathLst>
              <a:path w="2168498" h="4837063">
                <a:moveTo>
                  <a:pt x="2078709" y="0"/>
                </a:moveTo>
                <a:cubicBezTo>
                  <a:pt x="988237" y="771710"/>
                  <a:pt x="-14800" y="1448294"/>
                  <a:pt x="165" y="2254471"/>
                </a:cubicBezTo>
                <a:cubicBezTo>
                  <a:pt x="15130" y="3060648"/>
                  <a:pt x="1548661" y="4321854"/>
                  <a:pt x="2168498" y="4837063"/>
                </a:cubicBezTo>
              </a:path>
            </a:pathLst>
          </a:custGeom>
          <a:ln w="38100" cmpd="sng">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 name="Freeform 5"/>
          <p:cNvSpPr/>
          <p:nvPr/>
        </p:nvSpPr>
        <p:spPr>
          <a:xfrm>
            <a:off x="633102" y="1103860"/>
            <a:ext cx="2110930" cy="3835166"/>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58291 w 2300992"/>
              <a:gd name="connsiteY0" fmla="*/ 0 h 5978678"/>
              <a:gd name="connsiteX1" fmla="*/ 382 w 2300992"/>
              <a:gd name="connsiteY1" fmla="*/ 2680673 h 5978678"/>
              <a:gd name="connsiteX2" fmla="*/ 2300992 w 2300992"/>
              <a:gd name="connsiteY2" fmla="*/ 5978678 h 5978678"/>
              <a:gd name="connsiteX0" fmla="*/ 2158291 w 2300992"/>
              <a:gd name="connsiteY0" fmla="*/ 0 h 5978678"/>
              <a:gd name="connsiteX1" fmla="*/ 382 w 2300992"/>
              <a:gd name="connsiteY1" fmla="*/ 2498015 h 5978678"/>
              <a:gd name="connsiteX2" fmla="*/ 2300992 w 2300992"/>
              <a:gd name="connsiteY2" fmla="*/ 5978678 h 5978678"/>
              <a:gd name="connsiteX0" fmla="*/ 2158291 w 2300992"/>
              <a:gd name="connsiteY0" fmla="*/ 0 h 5978678"/>
              <a:gd name="connsiteX1" fmla="*/ 382 w 2300992"/>
              <a:gd name="connsiteY1" fmla="*/ 2528459 h 5978678"/>
              <a:gd name="connsiteX2" fmla="*/ 2300992 w 2300992"/>
              <a:gd name="connsiteY2" fmla="*/ 5978678 h 5978678"/>
              <a:gd name="connsiteX0" fmla="*/ 2157912 w 2168336"/>
              <a:gd name="connsiteY0" fmla="*/ 0 h 5415481"/>
              <a:gd name="connsiteX1" fmla="*/ 3 w 2168336"/>
              <a:gd name="connsiteY1" fmla="*/ 2528459 h 5415481"/>
              <a:gd name="connsiteX2" fmla="*/ 2168336 w 2168336"/>
              <a:gd name="connsiteY2" fmla="*/ 5415481 h 5415481"/>
              <a:gd name="connsiteX0" fmla="*/ 2118277 w 2168383"/>
              <a:gd name="connsiteY0" fmla="*/ 0 h 5141493"/>
              <a:gd name="connsiteX1" fmla="*/ 50 w 2168383"/>
              <a:gd name="connsiteY1" fmla="*/ 2254471 h 5141493"/>
              <a:gd name="connsiteX2" fmla="*/ 2168383 w 2168383"/>
              <a:gd name="connsiteY2" fmla="*/ 5141493 h 5141493"/>
              <a:gd name="connsiteX0" fmla="*/ 2118277 w 2168383"/>
              <a:gd name="connsiteY0" fmla="*/ 0 h 5141493"/>
              <a:gd name="connsiteX1" fmla="*/ 50 w 2168383"/>
              <a:gd name="connsiteY1" fmla="*/ 2254471 h 5141493"/>
              <a:gd name="connsiteX2" fmla="*/ 2168383 w 2168383"/>
              <a:gd name="connsiteY2" fmla="*/ 5141493 h 5141493"/>
              <a:gd name="connsiteX0" fmla="*/ 2078597 w 2128703"/>
              <a:gd name="connsiteY0" fmla="*/ 0 h 5141493"/>
              <a:gd name="connsiteX1" fmla="*/ 53 w 2128703"/>
              <a:gd name="connsiteY1" fmla="*/ 2254471 h 5141493"/>
              <a:gd name="connsiteX2" fmla="*/ 2128703 w 2128703"/>
              <a:gd name="connsiteY2" fmla="*/ 5141493 h 5141493"/>
              <a:gd name="connsiteX0" fmla="*/ 2038916 w 2089022"/>
              <a:gd name="connsiteY0" fmla="*/ 0 h 5141493"/>
              <a:gd name="connsiteX1" fmla="*/ 55 w 2089022"/>
              <a:gd name="connsiteY1" fmla="*/ 2117478 h 5141493"/>
              <a:gd name="connsiteX2" fmla="*/ 2089022 w 2089022"/>
              <a:gd name="connsiteY2" fmla="*/ 5141493 h 5141493"/>
              <a:gd name="connsiteX0" fmla="*/ 1986188 w 2089205"/>
              <a:gd name="connsiteY0" fmla="*/ 0 h 4882727"/>
              <a:gd name="connsiteX1" fmla="*/ 238 w 2089205"/>
              <a:gd name="connsiteY1" fmla="*/ 1858712 h 4882727"/>
              <a:gd name="connsiteX2" fmla="*/ 2089205 w 2089205"/>
              <a:gd name="connsiteY2" fmla="*/ 4882727 h 4882727"/>
              <a:gd name="connsiteX0" fmla="*/ 1986198 w 2089215"/>
              <a:gd name="connsiteY0" fmla="*/ 0 h 4882727"/>
              <a:gd name="connsiteX1" fmla="*/ 248 w 2089215"/>
              <a:gd name="connsiteY1" fmla="*/ 1858712 h 4882727"/>
              <a:gd name="connsiteX2" fmla="*/ 2089215 w 2089215"/>
              <a:gd name="connsiteY2" fmla="*/ 4882727 h 4882727"/>
              <a:gd name="connsiteX0" fmla="*/ 1985983 w 2022862"/>
              <a:gd name="connsiteY0" fmla="*/ 0 h 4349973"/>
              <a:gd name="connsiteX1" fmla="*/ 33 w 2022862"/>
              <a:gd name="connsiteY1" fmla="*/ 1858712 h 4349973"/>
              <a:gd name="connsiteX2" fmla="*/ 2022862 w 2022862"/>
              <a:gd name="connsiteY2" fmla="*/ 4349973 h 4349973"/>
              <a:gd name="connsiteX0" fmla="*/ 1985983 w 2022862"/>
              <a:gd name="connsiteY0" fmla="*/ 0 h 4349973"/>
              <a:gd name="connsiteX1" fmla="*/ 33 w 2022862"/>
              <a:gd name="connsiteY1" fmla="*/ 1858712 h 4349973"/>
              <a:gd name="connsiteX2" fmla="*/ 2022862 w 2022862"/>
              <a:gd name="connsiteY2" fmla="*/ 4349973 h 4349973"/>
              <a:gd name="connsiteX0" fmla="*/ 1946301 w 1983180"/>
              <a:gd name="connsiteY0" fmla="*/ 0 h 4349973"/>
              <a:gd name="connsiteX1" fmla="*/ 35 w 1983180"/>
              <a:gd name="connsiteY1" fmla="*/ 1858713 h 4349973"/>
              <a:gd name="connsiteX2" fmla="*/ 1983180 w 1983180"/>
              <a:gd name="connsiteY2" fmla="*/ 4349973 h 4349973"/>
              <a:gd name="connsiteX0" fmla="*/ 1946269 w 1956692"/>
              <a:gd name="connsiteY0" fmla="*/ 0 h 4045543"/>
              <a:gd name="connsiteX1" fmla="*/ 3 w 1956692"/>
              <a:gd name="connsiteY1" fmla="*/ 1858713 h 4045543"/>
              <a:gd name="connsiteX2" fmla="*/ 1956692 w 1956692"/>
              <a:gd name="connsiteY2" fmla="*/ 4045543 h 4045543"/>
              <a:gd name="connsiteX0" fmla="*/ 1946269 w 1956692"/>
              <a:gd name="connsiteY0" fmla="*/ 0 h 4045543"/>
              <a:gd name="connsiteX1" fmla="*/ 3 w 1956692"/>
              <a:gd name="connsiteY1" fmla="*/ 1858713 h 4045543"/>
              <a:gd name="connsiteX2" fmla="*/ 1956692 w 1956692"/>
              <a:gd name="connsiteY2" fmla="*/ 4045543 h 4045543"/>
              <a:gd name="connsiteX0" fmla="*/ 1933053 w 1956703"/>
              <a:gd name="connsiteY0" fmla="*/ 0 h 4121651"/>
              <a:gd name="connsiteX1" fmla="*/ 14 w 1956703"/>
              <a:gd name="connsiteY1" fmla="*/ 1934821 h 4121651"/>
              <a:gd name="connsiteX2" fmla="*/ 1956703 w 1956703"/>
              <a:gd name="connsiteY2" fmla="*/ 4121651 h 4121651"/>
              <a:gd name="connsiteX0" fmla="*/ 1919846 w 1956724"/>
              <a:gd name="connsiteY0" fmla="*/ 0 h 4091208"/>
              <a:gd name="connsiteX1" fmla="*/ 35 w 1956724"/>
              <a:gd name="connsiteY1" fmla="*/ 1904378 h 4091208"/>
              <a:gd name="connsiteX2" fmla="*/ 1956724 w 1956724"/>
              <a:gd name="connsiteY2" fmla="*/ 4091208 h 4091208"/>
            </a:gdLst>
            <a:ahLst/>
            <a:cxnLst>
              <a:cxn ang="0">
                <a:pos x="connsiteX0" y="connsiteY0"/>
              </a:cxn>
              <a:cxn ang="0">
                <a:pos x="connsiteX1" y="connsiteY1"/>
              </a:cxn>
              <a:cxn ang="0">
                <a:pos x="connsiteX2" y="connsiteY2"/>
              </a:cxn>
            </a:cxnLst>
            <a:rect l="l" t="t" r="r" b="b"/>
            <a:pathLst>
              <a:path w="1956724" h="4091208">
                <a:moveTo>
                  <a:pt x="1919846" y="0"/>
                </a:moveTo>
                <a:cubicBezTo>
                  <a:pt x="789691" y="726045"/>
                  <a:pt x="-6111" y="1222510"/>
                  <a:pt x="35" y="1904378"/>
                </a:cubicBezTo>
                <a:cubicBezTo>
                  <a:pt x="6181" y="2586246"/>
                  <a:pt x="1350115" y="3545557"/>
                  <a:pt x="1956724" y="4091208"/>
                </a:cubicBezTo>
              </a:path>
            </a:pathLst>
          </a:custGeom>
          <a:ln w="38100" cmpd="sng">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Freeform 6"/>
          <p:cNvSpPr/>
          <p:nvPr/>
        </p:nvSpPr>
        <p:spPr>
          <a:xfrm>
            <a:off x="871156" y="1484563"/>
            <a:ext cx="1854035" cy="3093182"/>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58291 w 2300992"/>
              <a:gd name="connsiteY0" fmla="*/ 0 h 5978678"/>
              <a:gd name="connsiteX1" fmla="*/ 382 w 2300992"/>
              <a:gd name="connsiteY1" fmla="*/ 2680673 h 5978678"/>
              <a:gd name="connsiteX2" fmla="*/ 2300992 w 2300992"/>
              <a:gd name="connsiteY2" fmla="*/ 5978678 h 5978678"/>
              <a:gd name="connsiteX0" fmla="*/ 2158291 w 2300992"/>
              <a:gd name="connsiteY0" fmla="*/ 0 h 5978678"/>
              <a:gd name="connsiteX1" fmla="*/ 382 w 2300992"/>
              <a:gd name="connsiteY1" fmla="*/ 2498015 h 5978678"/>
              <a:gd name="connsiteX2" fmla="*/ 2300992 w 2300992"/>
              <a:gd name="connsiteY2" fmla="*/ 5978678 h 5978678"/>
              <a:gd name="connsiteX0" fmla="*/ 2158291 w 2300992"/>
              <a:gd name="connsiteY0" fmla="*/ 0 h 5978678"/>
              <a:gd name="connsiteX1" fmla="*/ 382 w 2300992"/>
              <a:gd name="connsiteY1" fmla="*/ 2528459 h 5978678"/>
              <a:gd name="connsiteX2" fmla="*/ 2300992 w 2300992"/>
              <a:gd name="connsiteY2" fmla="*/ 5978678 h 5978678"/>
              <a:gd name="connsiteX0" fmla="*/ 2157912 w 2168336"/>
              <a:gd name="connsiteY0" fmla="*/ 0 h 5415481"/>
              <a:gd name="connsiteX1" fmla="*/ 3 w 2168336"/>
              <a:gd name="connsiteY1" fmla="*/ 2528459 h 5415481"/>
              <a:gd name="connsiteX2" fmla="*/ 2168336 w 2168336"/>
              <a:gd name="connsiteY2" fmla="*/ 5415481 h 5415481"/>
              <a:gd name="connsiteX0" fmla="*/ 2118277 w 2168383"/>
              <a:gd name="connsiteY0" fmla="*/ 0 h 5141493"/>
              <a:gd name="connsiteX1" fmla="*/ 50 w 2168383"/>
              <a:gd name="connsiteY1" fmla="*/ 2254471 h 5141493"/>
              <a:gd name="connsiteX2" fmla="*/ 2168383 w 2168383"/>
              <a:gd name="connsiteY2" fmla="*/ 5141493 h 5141493"/>
              <a:gd name="connsiteX0" fmla="*/ 2118277 w 2168383"/>
              <a:gd name="connsiteY0" fmla="*/ 0 h 5141493"/>
              <a:gd name="connsiteX1" fmla="*/ 50 w 2168383"/>
              <a:gd name="connsiteY1" fmla="*/ 2254471 h 5141493"/>
              <a:gd name="connsiteX2" fmla="*/ 2168383 w 2168383"/>
              <a:gd name="connsiteY2" fmla="*/ 5141493 h 5141493"/>
              <a:gd name="connsiteX0" fmla="*/ 2078597 w 2128703"/>
              <a:gd name="connsiteY0" fmla="*/ 0 h 5141493"/>
              <a:gd name="connsiteX1" fmla="*/ 53 w 2128703"/>
              <a:gd name="connsiteY1" fmla="*/ 2254471 h 5141493"/>
              <a:gd name="connsiteX2" fmla="*/ 2128703 w 2128703"/>
              <a:gd name="connsiteY2" fmla="*/ 5141493 h 5141493"/>
              <a:gd name="connsiteX0" fmla="*/ 2038916 w 2089022"/>
              <a:gd name="connsiteY0" fmla="*/ 0 h 5141493"/>
              <a:gd name="connsiteX1" fmla="*/ 55 w 2089022"/>
              <a:gd name="connsiteY1" fmla="*/ 2117478 h 5141493"/>
              <a:gd name="connsiteX2" fmla="*/ 2089022 w 2089022"/>
              <a:gd name="connsiteY2" fmla="*/ 5141493 h 5141493"/>
              <a:gd name="connsiteX0" fmla="*/ 1986188 w 2089205"/>
              <a:gd name="connsiteY0" fmla="*/ 0 h 4882727"/>
              <a:gd name="connsiteX1" fmla="*/ 238 w 2089205"/>
              <a:gd name="connsiteY1" fmla="*/ 1858712 h 4882727"/>
              <a:gd name="connsiteX2" fmla="*/ 2089205 w 2089205"/>
              <a:gd name="connsiteY2" fmla="*/ 4882727 h 4882727"/>
              <a:gd name="connsiteX0" fmla="*/ 1986198 w 2089215"/>
              <a:gd name="connsiteY0" fmla="*/ 0 h 4882727"/>
              <a:gd name="connsiteX1" fmla="*/ 248 w 2089215"/>
              <a:gd name="connsiteY1" fmla="*/ 1858712 h 4882727"/>
              <a:gd name="connsiteX2" fmla="*/ 2089215 w 2089215"/>
              <a:gd name="connsiteY2" fmla="*/ 4882727 h 4882727"/>
              <a:gd name="connsiteX0" fmla="*/ 1985983 w 2022862"/>
              <a:gd name="connsiteY0" fmla="*/ 0 h 4349973"/>
              <a:gd name="connsiteX1" fmla="*/ 33 w 2022862"/>
              <a:gd name="connsiteY1" fmla="*/ 1858712 h 4349973"/>
              <a:gd name="connsiteX2" fmla="*/ 2022862 w 2022862"/>
              <a:gd name="connsiteY2" fmla="*/ 4349973 h 4349973"/>
              <a:gd name="connsiteX0" fmla="*/ 1985983 w 2022862"/>
              <a:gd name="connsiteY0" fmla="*/ 0 h 4349973"/>
              <a:gd name="connsiteX1" fmla="*/ 33 w 2022862"/>
              <a:gd name="connsiteY1" fmla="*/ 1858712 h 4349973"/>
              <a:gd name="connsiteX2" fmla="*/ 2022862 w 2022862"/>
              <a:gd name="connsiteY2" fmla="*/ 4349973 h 4349973"/>
              <a:gd name="connsiteX0" fmla="*/ 1946301 w 1983180"/>
              <a:gd name="connsiteY0" fmla="*/ 0 h 4349973"/>
              <a:gd name="connsiteX1" fmla="*/ 35 w 1983180"/>
              <a:gd name="connsiteY1" fmla="*/ 1858713 h 4349973"/>
              <a:gd name="connsiteX2" fmla="*/ 1983180 w 1983180"/>
              <a:gd name="connsiteY2" fmla="*/ 4349973 h 4349973"/>
              <a:gd name="connsiteX0" fmla="*/ 1788641 w 1984251"/>
              <a:gd name="connsiteY0" fmla="*/ 0 h 4152093"/>
              <a:gd name="connsiteX1" fmla="*/ 1106 w 1984251"/>
              <a:gd name="connsiteY1" fmla="*/ 1660833 h 4152093"/>
              <a:gd name="connsiteX2" fmla="*/ 1984251 w 1984251"/>
              <a:gd name="connsiteY2" fmla="*/ 4152093 h 4152093"/>
              <a:gd name="connsiteX0" fmla="*/ 1709411 w 1905021"/>
              <a:gd name="connsiteY0" fmla="*/ 0 h 4152093"/>
              <a:gd name="connsiteX1" fmla="*/ 1242 w 1905021"/>
              <a:gd name="connsiteY1" fmla="*/ 1493397 h 4152093"/>
              <a:gd name="connsiteX2" fmla="*/ 1905021 w 1905021"/>
              <a:gd name="connsiteY2" fmla="*/ 4152093 h 4152093"/>
              <a:gd name="connsiteX0" fmla="*/ 1708173 w 1718596"/>
              <a:gd name="connsiteY0" fmla="*/ 0 h 3649783"/>
              <a:gd name="connsiteX1" fmla="*/ 4 w 1718596"/>
              <a:gd name="connsiteY1" fmla="*/ 1493397 h 3649783"/>
              <a:gd name="connsiteX2" fmla="*/ 1718596 w 1718596"/>
              <a:gd name="connsiteY2" fmla="*/ 3649783 h 3649783"/>
              <a:gd name="connsiteX0" fmla="*/ 1708173 w 1718596"/>
              <a:gd name="connsiteY0" fmla="*/ 0 h 3299688"/>
              <a:gd name="connsiteX1" fmla="*/ 4 w 1718596"/>
              <a:gd name="connsiteY1" fmla="*/ 1493397 h 3299688"/>
              <a:gd name="connsiteX2" fmla="*/ 1718596 w 1718596"/>
              <a:gd name="connsiteY2" fmla="*/ 3299688 h 3299688"/>
            </a:gdLst>
            <a:ahLst/>
            <a:cxnLst>
              <a:cxn ang="0">
                <a:pos x="connsiteX0" y="connsiteY0"/>
              </a:cxn>
              <a:cxn ang="0">
                <a:pos x="connsiteX1" y="connsiteY1"/>
              </a:cxn>
              <a:cxn ang="0">
                <a:pos x="connsiteX2" y="connsiteY2"/>
              </a:cxn>
            </a:cxnLst>
            <a:rect l="l" t="t" r="r" b="b"/>
            <a:pathLst>
              <a:path w="1718596" h="3299688">
                <a:moveTo>
                  <a:pt x="1708173" y="0"/>
                </a:moveTo>
                <a:cubicBezTo>
                  <a:pt x="578018" y="726045"/>
                  <a:pt x="-1733" y="943449"/>
                  <a:pt x="4" y="1493397"/>
                </a:cubicBezTo>
                <a:cubicBezTo>
                  <a:pt x="1741" y="2043345"/>
                  <a:pt x="1138442" y="2738816"/>
                  <a:pt x="1718596" y="3299688"/>
                </a:cubicBezTo>
              </a:path>
            </a:pathLst>
          </a:custGeom>
          <a:ln w="38100" cmpd="sng">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1304384" y="2203162"/>
            <a:ext cx="1400423" cy="1994475"/>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58291 w 2300992"/>
              <a:gd name="connsiteY0" fmla="*/ 0 h 5978678"/>
              <a:gd name="connsiteX1" fmla="*/ 382 w 2300992"/>
              <a:gd name="connsiteY1" fmla="*/ 2680673 h 5978678"/>
              <a:gd name="connsiteX2" fmla="*/ 2300992 w 2300992"/>
              <a:gd name="connsiteY2" fmla="*/ 5978678 h 5978678"/>
              <a:gd name="connsiteX0" fmla="*/ 2158291 w 2300992"/>
              <a:gd name="connsiteY0" fmla="*/ 0 h 5978678"/>
              <a:gd name="connsiteX1" fmla="*/ 382 w 2300992"/>
              <a:gd name="connsiteY1" fmla="*/ 2498015 h 5978678"/>
              <a:gd name="connsiteX2" fmla="*/ 2300992 w 2300992"/>
              <a:gd name="connsiteY2" fmla="*/ 5978678 h 5978678"/>
              <a:gd name="connsiteX0" fmla="*/ 2158291 w 2300992"/>
              <a:gd name="connsiteY0" fmla="*/ 0 h 5978678"/>
              <a:gd name="connsiteX1" fmla="*/ 382 w 2300992"/>
              <a:gd name="connsiteY1" fmla="*/ 2528459 h 5978678"/>
              <a:gd name="connsiteX2" fmla="*/ 2300992 w 2300992"/>
              <a:gd name="connsiteY2" fmla="*/ 5978678 h 5978678"/>
              <a:gd name="connsiteX0" fmla="*/ 2157912 w 2168336"/>
              <a:gd name="connsiteY0" fmla="*/ 0 h 5415481"/>
              <a:gd name="connsiteX1" fmla="*/ 3 w 2168336"/>
              <a:gd name="connsiteY1" fmla="*/ 2528459 h 5415481"/>
              <a:gd name="connsiteX2" fmla="*/ 2168336 w 2168336"/>
              <a:gd name="connsiteY2" fmla="*/ 5415481 h 5415481"/>
              <a:gd name="connsiteX0" fmla="*/ 2118277 w 2168383"/>
              <a:gd name="connsiteY0" fmla="*/ 0 h 5141493"/>
              <a:gd name="connsiteX1" fmla="*/ 50 w 2168383"/>
              <a:gd name="connsiteY1" fmla="*/ 2254471 h 5141493"/>
              <a:gd name="connsiteX2" fmla="*/ 2168383 w 2168383"/>
              <a:gd name="connsiteY2" fmla="*/ 5141493 h 5141493"/>
              <a:gd name="connsiteX0" fmla="*/ 2118277 w 2168383"/>
              <a:gd name="connsiteY0" fmla="*/ 0 h 5141493"/>
              <a:gd name="connsiteX1" fmla="*/ 50 w 2168383"/>
              <a:gd name="connsiteY1" fmla="*/ 2254471 h 5141493"/>
              <a:gd name="connsiteX2" fmla="*/ 2168383 w 2168383"/>
              <a:gd name="connsiteY2" fmla="*/ 5141493 h 5141493"/>
              <a:gd name="connsiteX0" fmla="*/ 2078597 w 2128703"/>
              <a:gd name="connsiteY0" fmla="*/ 0 h 5141493"/>
              <a:gd name="connsiteX1" fmla="*/ 53 w 2128703"/>
              <a:gd name="connsiteY1" fmla="*/ 2254471 h 5141493"/>
              <a:gd name="connsiteX2" fmla="*/ 2128703 w 2128703"/>
              <a:gd name="connsiteY2" fmla="*/ 5141493 h 5141493"/>
              <a:gd name="connsiteX0" fmla="*/ 2038916 w 2089022"/>
              <a:gd name="connsiteY0" fmla="*/ 0 h 5141493"/>
              <a:gd name="connsiteX1" fmla="*/ 55 w 2089022"/>
              <a:gd name="connsiteY1" fmla="*/ 2117478 h 5141493"/>
              <a:gd name="connsiteX2" fmla="*/ 2089022 w 2089022"/>
              <a:gd name="connsiteY2" fmla="*/ 5141493 h 5141493"/>
              <a:gd name="connsiteX0" fmla="*/ 1986188 w 2089205"/>
              <a:gd name="connsiteY0" fmla="*/ 0 h 4882727"/>
              <a:gd name="connsiteX1" fmla="*/ 238 w 2089205"/>
              <a:gd name="connsiteY1" fmla="*/ 1858712 h 4882727"/>
              <a:gd name="connsiteX2" fmla="*/ 2089205 w 2089205"/>
              <a:gd name="connsiteY2" fmla="*/ 4882727 h 4882727"/>
              <a:gd name="connsiteX0" fmla="*/ 1986198 w 2089215"/>
              <a:gd name="connsiteY0" fmla="*/ 0 h 4882727"/>
              <a:gd name="connsiteX1" fmla="*/ 248 w 2089215"/>
              <a:gd name="connsiteY1" fmla="*/ 1858712 h 4882727"/>
              <a:gd name="connsiteX2" fmla="*/ 2089215 w 2089215"/>
              <a:gd name="connsiteY2" fmla="*/ 4882727 h 4882727"/>
              <a:gd name="connsiteX0" fmla="*/ 1985983 w 2022862"/>
              <a:gd name="connsiteY0" fmla="*/ 0 h 4349973"/>
              <a:gd name="connsiteX1" fmla="*/ 33 w 2022862"/>
              <a:gd name="connsiteY1" fmla="*/ 1858712 h 4349973"/>
              <a:gd name="connsiteX2" fmla="*/ 2022862 w 2022862"/>
              <a:gd name="connsiteY2" fmla="*/ 4349973 h 4349973"/>
              <a:gd name="connsiteX0" fmla="*/ 1985983 w 2022862"/>
              <a:gd name="connsiteY0" fmla="*/ 0 h 4349973"/>
              <a:gd name="connsiteX1" fmla="*/ 33 w 2022862"/>
              <a:gd name="connsiteY1" fmla="*/ 1858712 h 4349973"/>
              <a:gd name="connsiteX2" fmla="*/ 2022862 w 2022862"/>
              <a:gd name="connsiteY2" fmla="*/ 4349973 h 4349973"/>
              <a:gd name="connsiteX0" fmla="*/ 1946301 w 1983180"/>
              <a:gd name="connsiteY0" fmla="*/ 0 h 4349973"/>
              <a:gd name="connsiteX1" fmla="*/ 35 w 1983180"/>
              <a:gd name="connsiteY1" fmla="*/ 1858713 h 4349973"/>
              <a:gd name="connsiteX2" fmla="*/ 1983180 w 1983180"/>
              <a:gd name="connsiteY2" fmla="*/ 4349973 h 4349973"/>
              <a:gd name="connsiteX0" fmla="*/ 1710527 w 1985503"/>
              <a:gd name="connsiteY0" fmla="*/ 0 h 3969435"/>
              <a:gd name="connsiteX1" fmla="*/ 2358 w 1985503"/>
              <a:gd name="connsiteY1" fmla="*/ 1478175 h 3969435"/>
              <a:gd name="connsiteX2" fmla="*/ 1985503 w 1985503"/>
              <a:gd name="connsiteY2" fmla="*/ 3969435 h 3969435"/>
              <a:gd name="connsiteX0" fmla="*/ 1671700 w 1986358"/>
              <a:gd name="connsiteY0" fmla="*/ 0 h 3969435"/>
              <a:gd name="connsiteX1" fmla="*/ 3213 w 1986358"/>
              <a:gd name="connsiteY1" fmla="*/ 1478175 h 3969435"/>
              <a:gd name="connsiteX2" fmla="*/ 1986358 w 1986358"/>
              <a:gd name="connsiteY2" fmla="*/ 3969435 h 3969435"/>
              <a:gd name="connsiteX0" fmla="*/ 1668549 w 1668549"/>
              <a:gd name="connsiteY0" fmla="*/ 0 h 2949593"/>
              <a:gd name="connsiteX1" fmla="*/ 62 w 1668549"/>
              <a:gd name="connsiteY1" fmla="*/ 1478175 h 2949593"/>
              <a:gd name="connsiteX2" fmla="*/ 1612833 w 1668549"/>
              <a:gd name="connsiteY2" fmla="*/ 2949593 h 2949593"/>
              <a:gd name="connsiteX0" fmla="*/ 1496602 w 1496602"/>
              <a:gd name="connsiteY0" fmla="*/ 0 h 2949593"/>
              <a:gd name="connsiteX1" fmla="*/ 74 w 1496602"/>
              <a:gd name="connsiteY1" fmla="*/ 1188967 h 2949593"/>
              <a:gd name="connsiteX2" fmla="*/ 1440886 w 1496602"/>
              <a:gd name="connsiteY2" fmla="*/ 2949593 h 2949593"/>
              <a:gd name="connsiteX0" fmla="*/ 1496602 w 1496602"/>
              <a:gd name="connsiteY0" fmla="*/ 0 h 2949593"/>
              <a:gd name="connsiteX1" fmla="*/ 74 w 1496602"/>
              <a:gd name="connsiteY1" fmla="*/ 1051972 h 2949593"/>
              <a:gd name="connsiteX2" fmla="*/ 1440886 w 1496602"/>
              <a:gd name="connsiteY2" fmla="*/ 2949593 h 2949593"/>
              <a:gd name="connsiteX0" fmla="*/ 1496602 w 1496602"/>
              <a:gd name="connsiteY0" fmla="*/ 0 h 2949593"/>
              <a:gd name="connsiteX1" fmla="*/ 74 w 1496602"/>
              <a:gd name="connsiteY1" fmla="*/ 1097637 h 2949593"/>
              <a:gd name="connsiteX2" fmla="*/ 1440886 w 1496602"/>
              <a:gd name="connsiteY2" fmla="*/ 2949593 h 2949593"/>
              <a:gd name="connsiteX0" fmla="*/ 1496602 w 1496602"/>
              <a:gd name="connsiteY0" fmla="*/ 0 h 2949593"/>
              <a:gd name="connsiteX1" fmla="*/ 74 w 1496602"/>
              <a:gd name="connsiteY1" fmla="*/ 1097637 h 2949593"/>
              <a:gd name="connsiteX2" fmla="*/ 1440886 w 1496602"/>
              <a:gd name="connsiteY2" fmla="*/ 2949593 h 2949593"/>
              <a:gd name="connsiteX0" fmla="*/ 1456922 w 1456922"/>
              <a:gd name="connsiteY0" fmla="*/ 0 h 2949593"/>
              <a:gd name="connsiteX1" fmla="*/ 78 w 1456922"/>
              <a:gd name="connsiteY1" fmla="*/ 1097637 h 2949593"/>
              <a:gd name="connsiteX2" fmla="*/ 1401206 w 1456922"/>
              <a:gd name="connsiteY2" fmla="*/ 2949593 h 2949593"/>
              <a:gd name="connsiteX0" fmla="*/ 1456922 w 1456922"/>
              <a:gd name="connsiteY0" fmla="*/ 0 h 2949593"/>
              <a:gd name="connsiteX1" fmla="*/ 78 w 1456922"/>
              <a:gd name="connsiteY1" fmla="*/ 1097637 h 2949593"/>
              <a:gd name="connsiteX2" fmla="*/ 1401206 w 1456922"/>
              <a:gd name="connsiteY2" fmla="*/ 2949593 h 2949593"/>
              <a:gd name="connsiteX0" fmla="*/ 1286791 w 1403034"/>
              <a:gd name="connsiteY0" fmla="*/ 0 h 2690826"/>
              <a:gd name="connsiteX1" fmla="*/ 1906 w 1403034"/>
              <a:gd name="connsiteY1" fmla="*/ 838870 h 2690826"/>
              <a:gd name="connsiteX2" fmla="*/ 1403034 w 1403034"/>
              <a:gd name="connsiteY2" fmla="*/ 2690826 h 2690826"/>
              <a:gd name="connsiteX0" fmla="*/ 1299883 w 1416126"/>
              <a:gd name="connsiteY0" fmla="*/ 0 h 2690826"/>
              <a:gd name="connsiteX1" fmla="*/ 1770 w 1416126"/>
              <a:gd name="connsiteY1" fmla="*/ 671433 h 2690826"/>
              <a:gd name="connsiteX2" fmla="*/ 1416126 w 1416126"/>
              <a:gd name="connsiteY2" fmla="*/ 2690826 h 2690826"/>
              <a:gd name="connsiteX0" fmla="*/ 1298829 w 1415072"/>
              <a:gd name="connsiteY0" fmla="*/ 0 h 2690826"/>
              <a:gd name="connsiteX1" fmla="*/ 716 w 1415072"/>
              <a:gd name="connsiteY1" fmla="*/ 671433 h 2690826"/>
              <a:gd name="connsiteX2" fmla="*/ 1415072 w 1415072"/>
              <a:gd name="connsiteY2" fmla="*/ 2690826 h 2690826"/>
              <a:gd name="connsiteX0" fmla="*/ 1298878 w 1415121"/>
              <a:gd name="connsiteY0" fmla="*/ 0 h 2690826"/>
              <a:gd name="connsiteX1" fmla="*/ 765 w 1415121"/>
              <a:gd name="connsiteY1" fmla="*/ 671433 h 2690826"/>
              <a:gd name="connsiteX2" fmla="*/ 1415121 w 1415121"/>
              <a:gd name="connsiteY2" fmla="*/ 2690826 h 2690826"/>
              <a:gd name="connsiteX0" fmla="*/ 1298121 w 1298121"/>
              <a:gd name="connsiteY0" fmla="*/ 0 h 2127629"/>
              <a:gd name="connsiteX1" fmla="*/ 8 w 1298121"/>
              <a:gd name="connsiteY1" fmla="*/ 671433 h 2127629"/>
              <a:gd name="connsiteX2" fmla="*/ 1282087 w 1298121"/>
              <a:gd name="connsiteY2" fmla="*/ 2127629 h 2127629"/>
            </a:gdLst>
            <a:ahLst/>
            <a:cxnLst>
              <a:cxn ang="0">
                <a:pos x="connsiteX0" y="connsiteY0"/>
              </a:cxn>
              <a:cxn ang="0">
                <a:pos x="connsiteX1" y="connsiteY1"/>
              </a:cxn>
              <a:cxn ang="0">
                <a:pos x="connsiteX2" y="connsiteY2"/>
              </a:cxn>
            </a:cxnLst>
            <a:rect l="l" t="t" r="r" b="b"/>
            <a:pathLst>
              <a:path w="1298121" h="2127629">
                <a:moveTo>
                  <a:pt x="1298121" y="0"/>
                </a:moveTo>
                <a:cubicBezTo>
                  <a:pt x="326697" y="299843"/>
                  <a:pt x="2680" y="316828"/>
                  <a:pt x="8" y="671433"/>
                </a:cubicBezTo>
                <a:cubicBezTo>
                  <a:pt x="-2664" y="1026038"/>
                  <a:pt x="701933" y="1566757"/>
                  <a:pt x="1282087" y="2127629"/>
                </a:cubicBezTo>
              </a:path>
            </a:pathLst>
          </a:custGeom>
          <a:ln w="381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Freeform 9"/>
          <p:cNvSpPr/>
          <p:nvPr/>
        </p:nvSpPr>
        <p:spPr>
          <a:xfrm>
            <a:off x="1528062" y="2512520"/>
            <a:ext cx="1214982" cy="1323836"/>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58291 w 2300992"/>
              <a:gd name="connsiteY0" fmla="*/ 0 h 5978678"/>
              <a:gd name="connsiteX1" fmla="*/ 382 w 2300992"/>
              <a:gd name="connsiteY1" fmla="*/ 2680673 h 5978678"/>
              <a:gd name="connsiteX2" fmla="*/ 2300992 w 2300992"/>
              <a:gd name="connsiteY2" fmla="*/ 5978678 h 5978678"/>
              <a:gd name="connsiteX0" fmla="*/ 2158291 w 2300992"/>
              <a:gd name="connsiteY0" fmla="*/ 0 h 5978678"/>
              <a:gd name="connsiteX1" fmla="*/ 382 w 2300992"/>
              <a:gd name="connsiteY1" fmla="*/ 2498015 h 5978678"/>
              <a:gd name="connsiteX2" fmla="*/ 2300992 w 2300992"/>
              <a:gd name="connsiteY2" fmla="*/ 5978678 h 5978678"/>
              <a:gd name="connsiteX0" fmla="*/ 2158291 w 2300992"/>
              <a:gd name="connsiteY0" fmla="*/ 0 h 5978678"/>
              <a:gd name="connsiteX1" fmla="*/ 382 w 2300992"/>
              <a:gd name="connsiteY1" fmla="*/ 2528459 h 5978678"/>
              <a:gd name="connsiteX2" fmla="*/ 2300992 w 2300992"/>
              <a:gd name="connsiteY2" fmla="*/ 5978678 h 5978678"/>
              <a:gd name="connsiteX0" fmla="*/ 2157912 w 2168336"/>
              <a:gd name="connsiteY0" fmla="*/ 0 h 5415481"/>
              <a:gd name="connsiteX1" fmla="*/ 3 w 2168336"/>
              <a:gd name="connsiteY1" fmla="*/ 2528459 h 5415481"/>
              <a:gd name="connsiteX2" fmla="*/ 2168336 w 2168336"/>
              <a:gd name="connsiteY2" fmla="*/ 5415481 h 5415481"/>
              <a:gd name="connsiteX0" fmla="*/ 2118277 w 2168383"/>
              <a:gd name="connsiteY0" fmla="*/ 0 h 5141493"/>
              <a:gd name="connsiteX1" fmla="*/ 50 w 2168383"/>
              <a:gd name="connsiteY1" fmla="*/ 2254471 h 5141493"/>
              <a:gd name="connsiteX2" fmla="*/ 2168383 w 2168383"/>
              <a:gd name="connsiteY2" fmla="*/ 5141493 h 5141493"/>
              <a:gd name="connsiteX0" fmla="*/ 2118277 w 2168383"/>
              <a:gd name="connsiteY0" fmla="*/ 0 h 5141493"/>
              <a:gd name="connsiteX1" fmla="*/ 50 w 2168383"/>
              <a:gd name="connsiteY1" fmla="*/ 2254471 h 5141493"/>
              <a:gd name="connsiteX2" fmla="*/ 2168383 w 2168383"/>
              <a:gd name="connsiteY2" fmla="*/ 5141493 h 5141493"/>
              <a:gd name="connsiteX0" fmla="*/ 2078597 w 2128703"/>
              <a:gd name="connsiteY0" fmla="*/ 0 h 5141493"/>
              <a:gd name="connsiteX1" fmla="*/ 53 w 2128703"/>
              <a:gd name="connsiteY1" fmla="*/ 2254471 h 5141493"/>
              <a:gd name="connsiteX2" fmla="*/ 2128703 w 2128703"/>
              <a:gd name="connsiteY2" fmla="*/ 5141493 h 5141493"/>
              <a:gd name="connsiteX0" fmla="*/ 2038916 w 2089022"/>
              <a:gd name="connsiteY0" fmla="*/ 0 h 5141493"/>
              <a:gd name="connsiteX1" fmla="*/ 55 w 2089022"/>
              <a:gd name="connsiteY1" fmla="*/ 2117478 h 5141493"/>
              <a:gd name="connsiteX2" fmla="*/ 2089022 w 2089022"/>
              <a:gd name="connsiteY2" fmla="*/ 5141493 h 5141493"/>
              <a:gd name="connsiteX0" fmla="*/ 1986188 w 2089205"/>
              <a:gd name="connsiteY0" fmla="*/ 0 h 4882727"/>
              <a:gd name="connsiteX1" fmla="*/ 238 w 2089205"/>
              <a:gd name="connsiteY1" fmla="*/ 1858712 h 4882727"/>
              <a:gd name="connsiteX2" fmla="*/ 2089205 w 2089205"/>
              <a:gd name="connsiteY2" fmla="*/ 4882727 h 4882727"/>
              <a:gd name="connsiteX0" fmla="*/ 1986198 w 2089215"/>
              <a:gd name="connsiteY0" fmla="*/ 0 h 4882727"/>
              <a:gd name="connsiteX1" fmla="*/ 248 w 2089215"/>
              <a:gd name="connsiteY1" fmla="*/ 1858712 h 4882727"/>
              <a:gd name="connsiteX2" fmla="*/ 2089215 w 2089215"/>
              <a:gd name="connsiteY2" fmla="*/ 4882727 h 4882727"/>
              <a:gd name="connsiteX0" fmla="*/ 1985983 w 2022862"/>
              <a:gd name="connsiteY0" fmla="*/ 0 h 4349973"/>
              <a:gd name="connsiteX1" fmla="*/ 33 w 2022862"/>
              <a:gd name="connsiteY1" fmla="*/ 1858712 h 4349973"/>
              <a:gd name="connsiteX2" fmla="*/ 2022862 w 2022862"/>
              <a:gd name="connsiteY2" fmla="*/ 4349973 h 4349973"/>
              <a:gd name="connsiteX0" fmla="*/ 1985983 w 2022862"/>
              <a:gd name="connsiteY0" fmla="*/ 0 h 4349973"/>
              <a:gd name="connsiteX1" fmla="*/ 33 w 2022862"/>
              <a:gd name="connsiteY1" fmla="*/ 1858712 h 4349973"/>
              <a:gd name="connsiteX2" fmla="*/ 2022862 w 2022862"/>
              <a:gd name="connsiteY2" fmla="*/ 4349973 h 4349973"/>
              <a:gd name="connsiteX0" fmla="*/ 1946301 w 1983180"/>
              <a:gd name="connsiteY0" fmla="*/ 0 h 4349973"/>
              <a:gd name="connsiteX1" fmla="*/ 35 w 1983180"/>
              <a:gd name="connsiteY1" fmla="*/ 1858713 h 4349973"/>
              <a:gd name="connsiteX2" fmla="*/ 1983180 w 1983180"/>
              <a:gd name="connsiteY2" fmla="*/ 4349973 h 4349973"/>
              <a:gd name="connsiteX0" fmla="*/ 1710527 w 1985503"/>
              <a:gd name="connsiteY0" fmla="*/ 0 h 3969435"/>
              <a:gd name="connsiteX1" fmla="*/ 2358 w 1985503"/>
              <a:gd name="connsiteY1" fmla="*/ 1478175 h 3969435"/>
              <a:gd name="connsiteX2" fmla="*/ 1985503 w 1985503"/>
              <a:gd name="connsiteY2" fmla="*/ 3969435 h 3969435"/>
              <a:gd name="connsiteX0" fmla="*/ 1671700 w 1986358"/>
              <a:gd name="connsiteY0" fmla="*/ 0 h 3969435"/>
              <a:gd name="connsiteX1" fmla="*/ 3213 w 1986358"/>
              <a:gd name="connsiteY1" fmla="*/ 1478175 h 3969435"/>
              <a:gd name="connsiteX2" fmla="*/ 1986358 w 1986358"/>
              <a:gd name="connsiteY2" fmla="*/ 3969435 h 3969435"/>
              <a:gd name="connsiteX0" fmla="*/ 1668549 w 1668549"/>
              <a:gd name="connsiteY0" fmla="*/ 0 h 2949593"/>
              <a:gd name="connsiteX1" fmla="*/ 62 w 1668549"/>
              <a:gd name="connsiteY1" fmla="*/ 1478175 h 2949593"/>
              <a:gd name="connsiteX2" fmla="*/ 1612833 w 1668549"/>
              <a:gd name="connsiteY2" fmla="*/ 2949593 h 2949593"/>
              <a:gd name="connsiteX0" fmla="*/ 1496602 w 1496602"/>
              <a:gd name="connsiteY0" fmla="*/ 0 h 2949593"/>
              <a:gd name="connsiteX1" fmla="*/ 74 w 1496602"/>
              <a:gd name="connsiteY1" fmla="*/ 1188967 h 2949593"/>
              <a:gd name="connsiteX2" fmla="*/ 1440886 w 1496602"/>
              <a:gd name="connsiteY2" fmla="*/ 2949593 h 2949593"/>
              <a:gd name="connsiteX0" fmla="*/ 1496602 w 1496602"/>
              <a:gd name="connsiteY0" fmla="*/ 0 h 2949593"/>
              <a:gd name="connsiteX1" fmla="*/ 74 w 1496602"/>
              <a:gd name="connsiteY1" fmla="*/ 1051972 h 2949593"/>
              <a:gd name="connsiteX2" fmla="*/ 1440886 w 1496602"/>
              <a:gd name="connsiteY2" fmla="*/ 2949593 h 2949593"/>
              <a:gd name="connsiteX0" fmla="*/ 1496602 w 1496602"/>
              <a:gd name="connsiteY0" fmla="*/ 0 h 2949593"/>
              <a:gd name="connsiteX1" fmla="*/ 74 w 1496602"/>
              <a:gd name="connsiteY1" fmla="*/ 1097637 h 2949593"/>
              <a:gd name="connsiteX2" fmla="*/ 1440886 w 1496602"/>
              <a:gd name="connsiteY2" fmla="*/ 2949593 h 2949593"/>
              <a:gd name="connsiteX0" fmla="*/ 1496602 w 1496602"/>
              <a:gd name="connsiteY0" fmla="*/ 0 h 2949593"/>
              <a:gd name="connsiteX1" fmla="*/ 74 w 1496602"/>
              <a:gd name="connsiteY1" fmla="*/ 1097637 h 2949593"/>
              <a:gd name="connsiteX2" fmla="*/ 1440886 w 1496602"/>
              <a:gd name="connsiteY2" fmla="*/ 2949593 h 2949593"/>
              <a:gd name="connsiteX0" fmla="*/ 1456922 w 1456922"/>
              <a:gd name="connsiteY0" fmla="*/ 0 h 2949593"/>
              <a:gd name="connsiteX1" fmla="*/ 78 w 1456922"/>
              <a:gd name="connsiteY1" fmla="*/ 1097637 h 2949593"/>
              <a:gd name="connsiteX2" fmla="*/ 1401206 w 1456922"/>
              <a:gd name="connsiteY2" fmla="*/ 2949593 h 2949593"/>
              <a:gd name="connsiteX0" fmla="*/ 1456922 w 1456922"/>
              <a:gd name="connsiteY0" fmla="*/ 0 h 2949593"/>
              <a:gd name="connsiteX1" fmla="*/ 78 w 1456922"/>
              <a:gd name="connsiteY1" fmla="*/ 1097637 h 2949593"/>
              <a:gd name="connsiteX2" fmla="*/ 1401206 w 1456922"/>
              <a:gd name="connsiteY2" fmla="*/ 2949593 h 2949593"/>
              <a:gd name="connsiteX0" fmla="*/ 1459001 w 1459001"/>
              <a:gd name="connsiteY0" fmla="*/ 0 h 2081966"/>
              <a:gd name="connsiteX1" fmla="*/ 2157 w 1459001"/>
              <a:gd name="connsiteY1" fmla="*/ 1097637 h 2081966"/>
              <a:gd name="connsiteX2" fmla="*/ 1191642 w 1459001"/>
              <a:gd name="connsiteY2" fmla="*/ 2081966 h 2081966"/>
              <a:gd name="connsiteX0" fmla="*/ 1460112 w 1460112"/>
              <a:gd name="connsiteY0" fmla="*/ 0 h 1838421"/>
              <a:gd name="connsiteX1" fmla="*/ 3268 w 1460112"/>
              <a:gd name="connsiteY1" fmla="*/ 1097637 h 1838421"/>
              <a:gd name="connsiteX2" fmla="*/ 1139843 w 1460112"/>
              <a:gd name="connsiteY2" fmla="*/ 1838421 h 1838421"/>
              <a:gd name="connsiteX0" fmla="*/ 1446952 w 1446952"/>
              <a:gd name="connsiteY0" fmla="*/ 0 h 1838421"/>
              <a:gd name="connsiteX1" fmla="*/ 3336 w 1446952"/>
              <a:gd name="connsiteY1" fmla="*/ 1051972 h 1838421"/>
              <a:gd name="connsiteX2" fmla="*/ 1126683 w 1446952"/>
              <a:gd name="connsiteY2" fmla="*/ 1838421 h 1838421"/>
              <a:gd name="connsiteX0" fmla="*/ 1407486 w 1407486"/>
              <a:gd name="connsiteY0" fmla="*/ 0 h 1838421"/>
              <a:gd name="connsiteX1" fmla="*/ 3553 w 1407486"/>
              <a:gd name="connsiteY1" fmla="*/ 747541 h 1838421"/>
              <a:gd name="connsiteX2" fmla="*/ 1087217 w 1407486"/>
              <a:gd name="connsiteY2" fmla="*/ 1838421 h 1838421"/>
              <a:gd name="connsiteX0" fmla="*/ 1126225 w 1126225"/>
              <a:gd name="connsiteY0" fmla="*/ 0 h 1412218"/>
              <a:gd name="connsiteX1" fmla="*/ 73 w 1126225"/>
              <a:gd name="connsiteY1" fmla="*/ 321338 h 1412218"/>
              <a:gd name="connsiteX2" fmla="*/ 1083737 w 1126225"/>
              <a:gd name="connsiteY2" fmla="*/ 1412218 h 1412218"/>
              <a:gd name="connsiteX0" fmla="*/ 1126225 w 1126225"/>
              <a:gd name="connsiteY0" fmla="*/ 0 h 1412218"/>
              <a:gd name="connsiteX1" fmla="*/ 73 w 1126225"/>
              <a:gd name="connsiteY1" fmla="*/ 321338 h 1412218"/>
              <a:gd name="connsiteX2" fmla="*/ 1083737 w 1126225"/>
              <a:gd name="connsiteY2" fmla="*/ 1412218 h 1412218"/>
              <a:gd name="connsiteX0" fmla="*/ 1126226 w 1126226"/>
              <a:gd name="connsiteY0" fmla="*/ 0 h 1412218"/>
              <a:gd name="connsiteX1" fmla="*/ 74 w 1126226"/>
              <a:gd name="connsiteY1" fmla="*/ 321338 h 1412218"/>
              <a:gd name="connsiteX2" fmla="*/ 1083738 w 1126226"/>
              <a:gd name="connsiteY2" fmla="*/ 1412218 h 1412218"/>
            </a:gdLst>
            <a:ahLst/>
            <a:cxnLst>
              <a:cxn ang="0">
                <a:pos x="connsiteX0" y="connsiteY0"/>
              </a:cxn>
              <a:cxn ang="0">
                <a:pos x="connsiteX1" y="connsiteY1"/>
              </a:cxn>
              <a:cxn ang="0">
                <a:pos x="connsiteX2" y="connsiteY2"/>
              </a:cxn>
            </a:cxnLst>
            <a:rect l="l" t="t" r="r" b="b"/>
            <a:pathLst>
              <a:path w="1126226" h="1412218">
                <a:moveTo>
                  <a:pt x="1126226" y="0"/>
                </a:moveTo>
                <a:cubicBezTo>
                  <a:pt x="419354" y="117184"/>
                  <a:pt x="7155" y="85968"/>
                  <a:pt x="74" y="321338"/>
                </a:cubicBezTo>
                <a:cubicBezTo>
                  <a:pt x="-7007" y="556708"/>
                  <a:pt x="490357" y="881790"/>
                  <a:pt x="1083738" y="1412218"/>
                </a:cubicBezTo>
              </a:path>
            </a:pathLst>
          </a:custGeom>
          <a:ln w="381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579732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740439" cy="1325563"/>
          </a:xfrm>
        </p:spPr>
        <p:txBody>
          <a:bodyPr/>
          <a:lstStyle/>
          <a:p>
            <a:r>
              <a:rPr lang="en-US" dirty="0"/>
              <a:t>What about the function body</a:t>
            </a:r>
          </a:p>
        </p:txBody>
      </p:sp>
      <p:sp>
        <p:nvSpPr>
          <p:cNvPr id="3" name="Content Placeholder 2"/>
          <p:cNvSpPr>
            <a:spLocks noGrp="1"/>
          </p:cNvSpPr>
          <p:nvPr>
            <p:ph idx="1"/>
          </p:nvPr>
        </p:nvSpPr>
        <p:spPr>
          <a:xfrm>
            <a:off x="838200" y="1825625"/>
            <a:ext cx="8740439" cy="4351338"/>
          </a:xfrm>
        </p:spPr>
        <p:txBody>
          <a:bodyPr>
            <a:normAutofit fontScale="92500" lnSpcReduction="10000"/>
          </a:bodyPr>
          <a:lstStyle/>
          <a:p>
            <a:pPr marL="0" indent="0">
              <a:buNone/>
            </a:pPr>
            <a:r>
              <a:rPr lang="en-US" sz="4400" dirty="0"/>
              <a:t>When the code in </a:t>
            </a:r>
            <a:r>
              <a:rPr lang="en-US" sz="4400" i="1" dirty="0"/>
              <a:t>fact</a:t>
            </a:r>
            <a:r>
              <a:rPr lang="en-US" sz="4400" dirty="0"/>
              <a:t> starts, where is</a:t>
            </a:r>
          </a:p>
          <a:p>
            <a:pPr marL="0" indent="0">
              <a:buNone/>
            </a:pPr>
            <a:r>
              <a:rPr lang="en-US" sz="4400" i="1" dirty="0"/>
              <a:t>n</a:t>
            </a:r>
            <a:r>
              <a:rPr lang="en-US" sz="4400" dirty="0"/>
              <a:t> being stored?</a:t>
            </a:r>
          </a:p>
          <a:p>
            <a:pPr marL="0" indent="0">
              <a:buNone/>
            </a:pPr>
            <a:endParaRPr lang="en-US" sz="4400" dirty="0"/>
          </a:p>
          <a:p>
            <a:pPr marL="0" indent="0">
              <a:buNone/>
            </a:pPr>
            <a:r>
              <a:rPr lang="en-US" sz="4400" dirty="0"/>
              <a:t>FP + 4</a:t>
            </a:r>
          </a:p>
          <a:p>
            <a:pPr marL="0" indent="0">
              <a:buNone/>
            </a:pPr>
            <a:endParaRPr lang="en-US" sz="4400" dirty="0"/>
          </a:p>
          <a:p>
            <a:pPr marL="0" indent="0">
              <a:buNone/>
            </a:pPr>
            <a:r>
              <a:rPr lang="en-US" sz="4400" dirty="0"/>
              <a:t>When we enter </a:t>
            </a:r>
            <a:r>
              <a:rPr lang="en-US" sz="4400" i="1" dirty="0"/>
              <a:t>fact()</a:t>
            </a:r>
            <a:r>
              <a:rPr lang="en-US" sz="4400" dirty="0"/>
              <a:t>, the stack appears as it does at the right</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1815882"/>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n</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5922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975293"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buNone/>
            </a:pPr>
            <a:r>
              <a:rPr lang="en-US" sz="2400" b="1" dirty="0">
                <a:solidFill>
                  <a:srgbClr val="FF0000"/>
                </a:solidFill>
                <a:latin typeface="Courier New" panose="02070309020205020404" pitchFamily="49" charset="0"/>
                <a:cs typeface="Courier New" panose="02070309020205020404" pitchFamily="49" charset="0"/>
              </a:rPr>
              <a:t>;if (n &lt;= 0) {</a:t>
            </a:r>
          </a:p>
          <a:p>
            <a:pPr marL="0" indent="0">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58604" y="28221"/>
            <a:ext cx="3833395"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4243742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994247"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LDR	R0, R5, 4</a:t>
            </a:r>
            <a:r>
              <a:rPr lang="en-US" sz="2400" b="1" dirty="0">
                <a:latin typeface="Courier New" panose="02070309020205020404" pitchFamily="49" charset="0"/>
                <a:cs typeface="Courier New" panose="02070309020205020404" pitchFamily="49" charset="0"/>
              </a:rPr>
              <a:t>	; n &lt;= 0</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510234" y="28221"/>
            <a:ext cx="3681766"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716960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304800"/>
            <a:ext cx="7709940"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BRP	IFELSE1</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39650" y="28221"/>
            <a:ext cx="3852350"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2" name="TextBox 1"/>
          <p:cNvSpPr txBox="1"/>
          <p:nvPr/>
        </p:nvSpPr>
        <p:spPr>
          <a:xfrm>
            <a:off x="10638503" y="179478"/>
            <a:ext cx="875071" cy="646331"/>
          </a:xfrm>
          <a:prstGeom prst="rect">
            <a:avLst/>
          </a:prstGeom>
          <a:solidFill>
            <a:srgbClr val="FFFF00"/>
          </a:solidFill>
        </p:spPr>
        <p:txBody>
          <a:bodyPr wrap="square" rtlCol="0">
            <a:spAutoFit/>
          </a:bodyPr>
          <a:lstStyle/>
          <a:p>
            <a:pPr algn="ctr"/>
            <a:r>
              <a:rPr lang="en-US" b="1" dirty="0">
                <a:solidFill>
                  <a:srgbClr val="FF0000"/>
                </a:solidFill>
              </a:rPr>
              <a:t>NOT IN CODE</a:t>
            </a:r>
          </a:p>
        </p:txBody>
      </p:sp>
    </p:spTree>
    <p:extLst>
      <p:ext uri="{BB962C8B-B14F-4D97-AF65-F5344CB8AC3E}">
        <p14:creationId xmlns:p14="http://schemas.microsoft.com/office/powerpoint/2010/main" val="614482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804709"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answer = 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434419" y="28221"/>
            <a:ext cx="3757581"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30622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Stack has been initialized and R6 is pointing to the top of the stack</a:t>
            </a:r>
          </a:p>
          <a:p>
            <a:pPr lvl="1"/>
            <a:r>
              <a:rPr lang="en-US" dirty="0"/>
              <a:t>What does this mean?</a:t>
            </a:r>
          </a:p>
          <a:p>
            <a:r>
              <a:rPr lang="en-US" dirty="0"/>
              <a:t>The (assembly language) caller has placed arguments onto the stack right to left and then called the subroutine using a JSR or a JSRR thus the return address is already in R7.</a:t>
            </a:r>
          </a:p>
          <a:p>
            <a:r>
              <a:rPr lang="en-US" dirty="0"/>
              <a:t>You should also assume that R5 contains the caller's Frame Pointer and when you return back to her she will want it to contain the same value for the Frame Pointer as was there when she did the call.</a:t>
            </a:r>
          </a:p>
        </p:txBody>
      </p:sp>
    </p:spTree>
    <p:extLst>
      <p:ext uri="{BB962C8B-B14F-4D97-AF65-F5344CB8AC3E}">
        <p14:creationId xmlns:p14="http://schemas.microsoft.com/office/powerpoint/2010/main" val="219605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842617"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AND	R0, R0, 0	</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548141" y="28221"/>
            <a:ext cx="364385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solidFill>
                  <a:srgbClr val="FF0000"/>
                </a:solidFill>
                <a:latin typeface="Courier New" panose="02070309020205020404" pitchFamily="49" charset="0"/>
                <a:cs typeface="Courier New" panose="02070309020205020404" pitchFamily="49" charset="0"/>
              </a:rPr>
              <a:t>        answer</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1153898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804709"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STR	R0, R5, 0</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96511" y="28221"/>
            <a:ext cx="379548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1226847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823663"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else {</a:t>
            </a: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solidFill>
                  <a:srgbClr val="000000"/>
                </a:solidFill>
                <a:latin typeface="Courier New" panose="02070309020205020404" pitchFamily="49" charset="0"/>
                <a:cs typeface="Courier New" panose="02070309020205020404" pitchFamily="49" charset="0"/>
              </a:rPr>
              <a:t>answer</a:t>
            </a:r>
          </a:p>
          <a:p>
            <a:endParaRPr lang="en-US" b="1" dirty="0">
              <a:solidFill>
                <a:srgbClr val="FF0000"/>
              </a:solidFill>
              <a:latin typeface="Courier New" panose="02070309020205020404" pitchFamily="49" charset="0"/>
              <a:cs typeface="Courier New" panose="02070309020205020404" pitchFamily="49" charset="0"/>
            </a:endParaRP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434419" y="28221"/>
            <a:ext cx="3757581"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2832856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956339"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BR	ENDIF1</a:t>
            </a:r>
          </a:p>
          <a:p>
            <a:pPr marL="0" indent="0">
              <a:spcBef>
                <a:spcPts val="600"/>
              </a:spcBef>
              <a:buNone/>
            </a:pPr>
            <a:endParaRPr lang="en-US" sz="2400" b="1" dirty="0">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77558" y="28221"/>
            <a:ext cx="3814442"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cxnSp>
        <p:nvCxnSpPr>
          <p:cNvPr id="21" name="Curved Connector 20"/>
          <p:cNvCxnSpPr/>
          <p:nvPr/>
        </p:nvCxnSpPr>
        <p:spPr>
          <a:xfrm rot="10800000" flipV="1">
            <a:off x="8546247" y="919733"/>
            <a:ext cx="112064" cy="555718"/>
          </a:xfrm>
          <a:prstGeom prst="curvedConnector3">
            <a:avLst>
              <a:gd name="adj1" fmla="val 3039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916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304800"/>
            <a:ext cx="7747848"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BR	ENDIF1</a:t>
            </a:r>
          </a:p>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510234" y="28221"/>
            <a:ext cx="3681766"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970281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04800"/>
            <a:ext cx="8828741"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BR	ENDIF1</a:t>
            </a:r>
          </a:p>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rewrite: R0 = fact(n-1);answer = </a:t>
            </a:r>
            <a:r>
              <a:rPr lang="en-US" sz="2400" b="1" dirty="0" err="1">
                <a:solidFill>
                  <a:srgbClr val="FF0000"/>
                </a:solidFill>
                <a:latin typeface="Courier New" panose="02070309020205020404" pitchFamily="49" charset="0"/>
                <a:cs typeface="Courier New" panose="02070309020205020404" pitchFamily="49" charset="0"/>
              </a:rPr>
              <a:t>mult</a:t>
            </a:r>
            <a:r>
              <a:rPr lang="en-US" sz="2400" b="1" dirty="0">
                <a:solidFill>
                  <a:srgbClr val="FF0000"/>
                </a:solidFill>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98766" y="28221"/>
            <a:ext cx="3788498"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a:t>
            </a:r>
            <a:r>
              <a:rPr lang="en-US" sz="1400" b="1" dirty="0">
                <a:latin typeface="Courier New" panose="02070309020205020404" pitchFamily="49" charset="0"/>
                <a:cs typeface="Courier New" panose="02070309020205020404" pitchFamily="49" charset="0"/>
              </a:rPr>
              <a:t>-1);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2310284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142505"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BR	ENDIF1</a:t>
            </a:r>
          </a:p>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IFELSE1	LDR	R0, R5, 4	</a:t>
            </a:r>
            <a:r>
              <a:rPr lang="en-US" sz="2400" b="1" dirty="0">
                <a:latin typeface="Courier New" panose="02070309020205020404" pitchFamily="49" charset="0"/>
                <a:cs typeface="Courier New" panose="02070309020205020404" pitchFamily="49" charset="0"/>
              </a:rPr>
              <a:t>; Push n-1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415465" y="28221"/>
            <a:ext cx="3776535"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2420670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142505"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BR	ENDIF1</a:t>
            </a:r>
          </a:p>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329786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491280" y="28221"/>
            <a:ext cx="3700720"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108515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142505"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R6, R6, -1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289445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2738200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142505"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solidFill>
                  <a:srgbClr val="FF0000"/>
                </a:solidFill>
              </a:rPr>
              <a:t>n-1</a:t>
            </a:r>
          </a:p>
        </p:txBody>
      </p:sp>
      <p:sp>
        <p:nvSpPr>
          <p:cNvPr id="10" name="Right Arrow 9"/>
          <p:cNvSpPr/>
          <p:nvPr/>
        </p:nvSpPr>
        <p:spPr>
          <a:xfrm>
            <a:off x="9580955" y="289445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8921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pPr algn="ctr"/>
            <a:r>
              <a:rPr lang="en-US" dirty="0"/>
              <a:t>The initial code in a function is always the same</a:t>
            </a:r>
          </a:p>
        </p:txBody>
      </p:sp>
      <p:sp>
        <p:nvSpPr>
          <p:cNvPr id="3" name="Content Placeholder 2"/>
          <p:cNvSpPr>
            <a:spLocks noGrp="1"/>
          </p:cNvSpPr>
          <p:nvPr>
            <p:ph idx="1"/>
          </p:nvPr>
        </p:nvSpPr>
        <p:spPr>
          <a:xfrm>
            <a:off x="838200" y="1825625"/>
            <a:ext cx="9345706" cy="4351338"/>
          </a:xfrm>
        </p:spPr>
        <p:txBody>
          <a:bodyPr>
            <a:normAutofit/>
          </a:bodyPr>
          <a:lstStyle/>
          <a:p>
            <a:pPr marL="0" indent="0">
              <a:spcBef>
                <a:spcPts val="600"/>
              </a:spcBef>
              <a:buNone/>
            </a:pPr>
            <a:r>
              <a:rPr lang="en-US" b="1" dirty="0">
                <a:solidFill>
                  <a:srgbClr val="FF0000"/>
                </a:solidFill>
                <a:latin typeface="Courier New" panose="02070309020205020404" pitchFamily="49" charset="0"/>
                <a:cs typeface="Courier New" panose="02070309020205020404" pitchFamily="49" charset="0"/>
              </a:rPr>
              <a:t>FACT	</a:t>
            </a:r>
            <a:r>
              <a:rPr lang="en-US" b="1" dirty="0">
                <a:latin typeface="Courier New" panose="02070309020205020404" pitchFamily="49" charset="0"/>
                <a:cs typeface="Courier New" panose="02070309020205020404" pitchFamily="49" charset="0"/>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spAutoFit/>
          </a:bodyPr>
          <a:lstStyle/>
          <a:p>
            <a:r>
              <a:rPr lang="en-US" dirty="0"/>
              <a:t>Leftmost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sp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spAutoFit/>
          </a:bodyPr>
          <a:lstStyle/>
          <a:p>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spAutoFit/>
          </a:bodyPr>
          <a:lstStyle/>
          <a:p>
            <a:endParaRPr lang="en-US" dirty="0"/>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sp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sp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sp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spAutoFit/>
          </a:bodyPr>
          <a:lstStyle/>
          <a:p>
            <a:endParaRPr lang="en-US" dirty="0"/>
          </a:p>
        </p:txBody>
      </p:sp>
      <p:sp>
        <p:nvSpPr>
          <p:cNvPr id="12" name="Right Arrow 11"/>
          <p:cNvSpPr/>
          <p:nvPr/>
        </p:nvSpPr>
        <p:spPr>
          <a:xfrm>
            <a:off x="9583271" y="5773550"/>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3555686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142505"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solidFill>
                  <a:srgbClr val="FF0000"/>
                </a:solidFill>
              </a:rPr>
              <a:t>n-1</a:t>
            </a:r>
          </a:p>
        </p:txBody>
      </p:sp>
      <p:sp>
        <p:nvSpPr>
          <p:cNvPr id="10" name="Right Arrow 9"/>
          <p:cNvSpPr/>
          <p:nvPr/>
        </p:nvSpPr>
        <p:spPr>
          <a:xfrm>
            <a:off x="9580955" y="289445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83454"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Folded Corner 14"/>
          <p:cNvSpPr/>
          <p:nvPr/>
        </p:nvSpPr>
        <p:spPr>
          <a:xfrm>
            <a:off x="5083278" y="4421228"/>
            <a:ext cx="2408903" cy="1917291"/>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Now, how do you call a subroutine?</a:t>
            </a:r>
          </a:p>
        </p:txBody>
      </p:sp>
    </p:spTree>
    <p:extLst>
      <p:ext uri="{BB962C8B-B14F-4D97-AF65-F5344CB8AC3E}">
        <p14:creationId xmlns:p14="http://schemas.microsoft.com/office/powerpoint/2010/main" val="320996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8843681" cy="6292645"/>
          </a:xfrm>
        </p:spPr>
        <p:txBody>
          <a:bodyPr>
            <a:no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JSR	FACT</a:t>
            </a:r>
            <a:r>
              <a:rPr lang="en-US" sz="2400" b="1" dirty="0">
                <a:latin typeface="Courier New" panose="02070309020205020404" pitchFamily="49" charset="0"/>
                <a:cs typeface="Courier New" panose="02070309020205020404" pitchFamily="49" charset="0"/>
              </a:rPr>
              <a:t>		; fact(n-1)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a:t>
            </a:r>
            <a:r>
              <a:rPr lang="en-US" sz="1400" b="1" dirty="0">
                <a:solidFill>
                  <a:srgbClr val="FF0000"/>
                </a:solidFill>
                <a:latin typeface="Courier New" panose="02070309020205020404" pitchFamily="49" charset="0"/>
                <a:cs typeface="Courier New" panose="02070309020205020404" pitchFamily="49" charset="0"/>
              </a:rPr>
              <a:t>fact(n-1)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n-1</a:t>
            </a:r>
          </a:p>
        </p:txBody>
      </p:sp>
      <p:sp>
        <p:nvSpPr>
          <p:cNvPr id="16" name="Right Arrow 15"/>
          <p:cNvSpPr/>
          <p:nvPr/>
        </p:nvSpPr>
        <p:spPr>
          <a:xfrm>
            <a:off x="9580955" y="2452146"/>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p:cNvSpPr txBox="1"/>
          <p:nvPr/>
        </p:nvSpPr>
        <p:spPr>
          <a:xfrm>
            <a:off x="10369849" y="2644779"/>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fact(n-1)</a:t>
            </a:r>
          </a:p>
        </p:txBody>
      </p:sp>
    </p:spTree>
    <p:extLst>
      <p:ext uri="{BB962C8B-B14F-4D97-AF65-F5344CB8AC3E}">
        <p14:creationId xmlns:p14="http://schemas.microsoft.com/office/powerpoint/2010/main" val="838445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LDR	R0, R6, 0</a:t>
            </a:r>
            <a:r>
              <a:rPr lang="en-US" sz="2400" b="1" dirty="0">
                <a:latin typeface="Courier New" panose="02070309020205020404" pitchFamily="49" charset="0"/>
                <a:cs typeface="Courier New" panose="02070309020205020404" pitchFamily="49" charset="0"/>
              </a:rPr>
              <a:t>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n-1</a:t>
            </a:r>
          </a:p>
        </p:txBody>
      </p:sp>
      <p:sp>
        <p:nvSpPr>
          <p:cNvPr id="16" name="Right Arrow 15"/>
          <p:cNvSpPr/>
          <p:nvPr/>
        </p:nvSpPr>
        <p:spPr>
          <a:xfrm>
            <a:off x="9580955" y="2452146"/>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p:cNvSpPr txBox="1"/>
          <p:nvPr/>
        </p:nvSpPr>
        <p:spPr>
          <a:xfrm>
            <a:off x="10369849" y="2644779"/>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fact(n-1)</a:t>
            </a:r>
          </a:p>
        </p:txBody>
      </p:sp>
    </p:spTree>
    <p:extLst>
      <p:ext uri="{BB962C8B-B14F-4D97-AF65-F5344CB8AC3E}">
        <p14:creationId xmlns:p14="http://schemas.microsoft.com/office/powerpoint/2010/main" val="134040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R6, R6, 2</a:t>
            </a:r>
            <a:r>
              <a:rPr lang="en-US" sz="2400" b="1" dirty="0">
                <a:latin typeface="Courier New" panose="02070309020205020404" pitchFamily="49" charset="0"/>
                <a:cs typeface="Courier New" panose="02070309020205020404" pitchFamily="49" charset="0"/>
              </a:rPr>
              <a:t>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a:t>
            </a:r>
          </a:p>
          <a:p>
            <a:pPr marL="0" indent="0">
              <a:spcBef>
                <a:spcPts val="600"/>
              </a:spcBef>
              <a:buNone/>
            </a:pPr>
            <a:endParaRPr lang="en-US" sz="2400" b="1" dirty="0">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80955" y="3258960"/>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636784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ADD	R6, R6, 2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answer = </a:t>
            </a:r>
            <a:r>
              <a:rPr lang="en-US" sz="2400" b="1" dirty="0" err="1">
                <a:solidFill>
                  <a:srgbClr val="FF0000"/>
                </a:solidFill>
                <a:latin typeface="Courier New" panose="02070309020205020404" pitchFamily="49" charset="0"/>
                <a:cs typeface="Courier New" panose="02070309020205020404" pitchFamily="49" charset="0"/>
              </a:rPr>
              <a:t>mult</a:t>
            </a:r>
            <a:r>
              <a:rPr lang="en-US" sz="2400" b="1" dirty="0">
                <a:solidFill>
                  <a:srgbClr val="FF0000"/>
                </a:solidFill>
                <a:latin typeface="Courier New" panose="02070309020205020404" pitchFamily="49" charset="0"/>
                <a:cs typeface="Courier New" panose="02070309020205020404" pitchFamily="49" charset="0"/>
              </a:rPr>
              <a:t>(n, R0)</a:t>
            </a:r>
          </a:p>
          <a:p>
            <a:pPr marL="0" indent="0">
              <a:spcBef>
                <a:spcPts val="600"/>
              </a:spcBef>
              <a:buNone/>
            </a:pPr>
            <a:endParaRPr lang="en-US" sz="2400" b="1" dirty="0">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a:t>
            </a:r>
            <a:r>
              <a:rPr lang="en-US" sz="1400" b="1" dirty="0">
                <a:solidFill>
                  <a:srgbClr val="FF0000"/>
                </a:solidFill>
                <a:latin typeface="Courier New" panose="02070309020205020404" pitchFamily="49" charset="0"/>
                <a:cs typeface="Courier New" panose="02070309020205020404" pitchFamily="49" charset="0"/>
              </a:rPr>
              <a:t>n * fact(n-1)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80955" y="3258960"/>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2632156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ADD	R6, R6, 2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a:t>
            </a:r>
          </a:p>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mr-IN" sz="2400" b="1" dirty="0">
                <a:solidFill>
                  <a:srgbClr val="FF0000"/>
                </a:solidFill>
                <a:latin typeface="Courier New" panose="02070309020205020404" pitchFamily="49" charset="0"/>
                <a:cs typeface="Courier New" panose="02070309020205020404" pitchFamily="49" charset="0"/>
              </a:rPr>
              <a:t>		ADD	R6, R6, -1; Push R0</a:t>
            </a:r>
          </a:p>
          <a:p>
            <a:pPr marL="0" indent="0">
              <a:spcBef>
                <a:spcPts val="600"/>
              </a:spcBef>
              <a:buNone/>
            </a:pPr>
            <a:r>
              <a:rPr lang="mr-IN" sz="2400" b="1" dirty="0">
                <a:solidFill>
                  <a:srgbClr val="FF0000"/>
                </a:solidFill>
                <a:latin typeface="Courier New" panose="02070309020205020404" pitchFamily="49" charset="0"/>
                <a:cs typeface="Courier New" panose="02070309020205020404" pitchFamily="49" charset="0"/>
              </a:rPr>
              <a:t>		STR	R0, R6, 0</a:t>
            </a:r>
          </a:p>
          <a:p>
            <a:pPr marL="0" indent="0">
              <a:spcBef>
                <a:spcPts val="600"/>
              </a:spcBef>
              <a:buNone/>
            </a:pP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fact(n-1)</a:t>
            </a:r>
          </a:p>
        </p:txBody>
      </p:sp>
      <p:sp>
        <p:nvSpPr>
          <p:cNvPr id="16" name="Right Arrow 15"/>
          <p:cNvSpPr/>
          <p:nvPr/>
        </p:nvSpPr>
        <p:spPr>
          <a:xfrm>
            <a:off x="9580955" y="2880216"/>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2871803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lnSpcReduction="10000"/>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t>
            </a:r>
          </a:p>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ADD	R6, R6, 2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a:t>
            </a:r>
          </a:p>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mr-IN" sz="2400" b="1" dirty="0">
                <a:solidFill>
                  <a:srgbClr val="FF0000"/>
                </a:solidFill>
                <a:latin typeface="Courier New" panose="02070309020205020404" pitchFamily="49" charset="0"/>
                <a:cs typeface="Courier New" panose="02070309020205020404" pitchFamily="49" charset="0"/>
              </a:rPr>
              <a:t>		</a:t>
            </a:r>
            <a:r>
              <a:rPr lang="mr-IN" sz="2400" b="1" dirty="0">
                <a:latin typeface="Courier New" panose="02070309020205020404" pitchFamily="49" charset="0"/>
                <a:cs typeface="Courier New" panose="02070309020205020404" pitchFamily="49" charset="0"/>
              </a:rPr>
              <a:t>ADD	R6, R6, -1; Push R0</a:t>
            </a:r>
          </a:p>
          <a:p>
            <a:pPr marL="0" indent="0">
              <a:spcBef>
                <a:spcPts val="600"/>
              </a:spcBef>
              <a:buNone/>
            </a:pPr>
            <a:r>
              <a:rPr lang="mr-IN" sz="2400" b="1" dirty="0">
                <a:latin typeface="Courier New" panose="02070309020205020404" pitchFamily="49" charset="0"/>
                <a:cs typeface="Courier New" panose="02070309020205020404" pitchFamily="49" charset="0"/>
              </a:rPr>
              <a:t>		STR	R0, R6, 0</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R6, R6, -1; Push n</a:t>
            </a:r>
          </a:p>
          <a:p>
            <a:pPr marL="0" indent="0">
              <a:buNone/>
            </a:pPr>
            <a:r>
              <a:rPr lang="en-US" sz="2400" b="1" dirty="0">
                <a:solidFill>
                  <a:srgbClr val="FF0000"/>
                </a:solidFill>
                <a:latin typeface="Courier New" panose="02070309020205020404" pitchFamily="49" charset="0"/>
                <a:cs typeface="Courier New" panose="02070309020205020404" pitchFamily="49" charset="0"/>
              </a:rPr>
              <a:t>		LDR	R0, R5, 4</a:t>
            </a:r>
          </a:p>
          <a:p>
            <a:pPr marL="0" indent="0">
              <a:buNone/>
            </a:pPr>
            <a:r>
              <a:rPr lang="en-US" sz="2400" b="1" dirty="0">
                <a:solidFill>
                  <a:srgbClr val="FF0000"/>
                </a:solidFill>
                <a:latin typeface="Courier New" panose="02070309020205020404" pitchFamily="49" charset="0"/>
                <a:cs typeface="Courier New" panose="02070309020205020404" pitchFamily="49" charset="0"/>
              </a:rPr>
              <a:t>		STR	R0, R6, 0</a:t>
            </a:r>
          </a:p>
          <a:p>
            <a:pPr marL="0" indent="0">
              <a:spcBef>
                <a:spcPts val="600"/>
              </a:spcBef>
              <a:buNone/>
            </a:pPr>
            <a:endParaRPr lang="mr-IN" sz="2400" b="1" dirty="0">
              <a:latin typeface="Courier New" panose="02070309020205020404" pitchFamily="49" charset="0"/>
              <a:cs typeface="Courier New" panose="02070309020205020404" pitchFamily="49" charset="0"/>
            </a:endParaRPr>
          </a:p>
          <a:p>
            <a:pPr marL="0" indent="0">
              <a:spcBef>
                <a:spcPts val="600"/>
              </a:spcBef>
              <a:buNone/>
            </a:pP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fact(n-1)</a:t>
            </a:r>
          </a:p>
        </p:txBody>
      </p:sp>
      <p:sp>
        <p:nvSpPr>
          <p:cNvPr id="16" name="Right Arrow 15"/>
          <p:cNvSpPr/>
          <p:nvPr/>
        </p:nvSpPr>
        <p:spPr>
          <a:xfrm>
            <a:off x="9580955" y="246641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p:cNvSpPr txBox="1"/>
          <p:nvPr/>
        </p:nvSpPr>
        <p:spPr>
          <a:xfrm>
            <a:off x="10381865" y="2641970"/>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n</a:t>
            </a:r>
          </a:p>
        </p:txBody>
      </p:sp>
    </p:spTree>
    <p:extLst>
      <p:ext uri="{BB962C8B-B14F-4D97-AF65-F5344CB8AC3E}">
        <p14:creationId xmlns:p14="http://schemas.microsoft.com/office/powerpoint/2010/main" val="2389295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R0</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n</a:t>
            </a:r>
          </a:p>
          <a:p>
            <a:pPr marL="0" indent="0">
              <a:spcBef>
                <a:spcPts val="600"/>
              </a:spcBef>
              <a:buNone/>
            </a:pPr>
            <a:r>
              <a:rPr lang="en-US" sz="2400" b="1" dirty="0">
                <a:latin typeface="Courier New" panose="02070309020205020404" pitchFamily="49" charset="0"/>
                <a:cs typeface="Courier New" panose="02070309020205020404" pitchFamily="49" charset="0"/>
              </a:rPr>
              <a:t>		LDR	R0, R5, 4</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JSR 	MULT		; </a:t>
            </a:r>
            <a:r>
              <a:rPr lang="en-US" sz="2400" b="1" dirty="0" err="1">
                <a:solidFill>
                  <a:srgbClr val="FF0000"/>
                </a:solidFill>
                <a:latin typeface="Courier New" panose="02070309020205020404" pitchFamily="49" charset="0"/>
                <a:cs typeface="Courier New" panose="02070309020205020404" pitchFamily="49" charset="0"/>
              </a:rPr>
              <a:t>mult</a:t>
            </a:r>
            <a:r>
              <a:rPr lang="en-US" sz="2400" b="1" dirty="0">
                <a:solidFill>
                  <a:srgbClr val="FF0000"/>
                </a:solidFill>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t>
            </a: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fact(n-1)</a:t>
            </a:r>
          </a:p>
        </p:txBody>
      </p:sp>
      <p:sp>
        <p:nvSpPr>
          <p:cNvPr id="16" name="Right Arrow 15"/>
          <p:cNvSpPr/>
          <p:nvPr/>
        </p:nvSpPr>
        <p:spPr>
          <a:xfrm>
            <a:off x="9580955" y="203834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p:cNvSpPr txBox="1"/>
          <p:nvPr/>
        </p:nvSpPr>
        <p:spPr>
          <a:xfrm>
            <a:off x="10381865" y="264197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a:t>
            </a:r>
          </a:p>
        </p:txBody>
      </p:sp>
      <p:sp>
        <p:nvSpPr>
          <p:cNvPr id="18" name="TextBox 17"/>
          <p:cNvSpPr txBox="1"/>
          <p:nvPr/>
        </p:nvSpPr>
        <p:spPr>
          <a:xfrm>
            <a:off x="10377295" y="2223610"/>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n*fact(n-1)</a:t>
            </a:r>
          </a:p>
        </p:txBody>
      </p:sp>
    </p:spTree>
    <p:extLst>
      <p:ext uri="{BB962C8B-B14F-4D97-AF65-F5344CB8AC3E}">
        <p14:creationId xmlns:p14="http://schemas.microsoft.com/office/powerpoint/2010/main" val="4085795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R0</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n</a:t>
            </a:r>
          </a:p>
          <a:p>
            <a:pPr marL="0" indent="0">
              <a:spcBef>
                <a:spcPts val="600"/>
              </a:spcBef>
              <a:buNone/>
            </a:pPr>
            <a:r>
              <a:rPr lang="en-US" sz="2400" b="1" dirty="0">
                <a:latin typeface="Courier New" panose="02070309020205020404" pitchFamily="49" charset="0"/>
                <a:cs typeface="Courier New" panose="02070309020205020404" pitchFamily="49" charset="0"/>
              </a:rPr>
              <a:t>		LDR	R0, R5, 4</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MULT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LDR 	R0, R6, 0	; answer = </a:t>
            </a:r>
            <a:r>
              <a:rPr lang="en-US" sz="2400" b="1" dirty="0" err="1">
                <a:solidFill>
                  <a:srgbClr val="FF0000"/>
                </a:solidFill>
                <a:latin typeface="Courier New" panose="02070309020205020404" pitchFamily="49" charset="0"/>
                <a:cs typeface="Courier New" panose="02070309020205020404" pitchFamily="49" charset="0"/>
              </a:rPr>
              <a:t>rv</a:t>
            </a:r>
            <a:endParaRPr lang="en-US" sz="2400" b="1" dirty="0">
              <a:solidFill>
                <a:srgbClr val="FF0000"/>
              </a:solidFill>
              <a:latin typeface="Courier New" panose="02070309020205020404" pitchFamily="49" charset="0"/>
              <a:cs typeface="Courier New" panose="02070309020205020404" pitchFamily="49" charset="0"/>
            </a:endParaRP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STR	R0, R5, 0	;</a:t>
            </a:r>
          </a:p>
          <a:p>
            <a:pPr marL="0" indent="0">
              <a:spcBef>
                <a:spcPts val="600"/>
              </a:spcBef>
              <a:buNone/>
            </a:pPr>
            <a:r>
              <a:rPr lang="en-US" sz="2400" b="1" dirty="0">
                <a:latin typeface="Courier New" panose="02070309020205020404" pitchFamily="49" charset="0"/>
                <a:cs typeface="Courier New" panose="02070309020205020404" pitchFamily="49" charset="0"/>
              </a:rPr>
              <a:t>		</a:t>
            </a: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fact(n-1)</a:t>
            </a:r>
          </a:p>
        </p:txBody>
      </p:sp>
      <p:sp>
        <p:nvSpPr>
          <p:cNvPr id="16" name="Right Arrow 15"/>
          <p:cNvSpPr/>
          <p:nvPr/>
        </p:nvSpPr>
        <p:spPr>
          <a:xfrm>
            <a:off x="9580955" y="2052614"/>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p:cNvSpPr txBox="1"/>
          <p:nvPr/>
        </p:nvSpPr>
        <p:spPr>
          <a:xfrm>
            <a:off x="10381865" y="264197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a:t>
            </a:r>
          </a:p>
        </p:txBody>
      </p:sp>
      <p:sp>
        <p:nvSpPr>
          <p:cNvPr id="18" name="TextBox 17"/>
          <p:cNvSpPr txBox="1"/>
          <p:nvPr/>
        </p:nvSpPr>
        <p:spPr>
          <a:xfrm>
            <a:off x="10377295" y="222361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n*fact(n-1)</a:t>
            </a:r>
          </a:p>
        </p:txBody>
      </p:sp>
    </p:spTree>
    <p:extLst>
      <p:ext uri="{BB962C8B-B14F-4D97-AF65-F5344CB8AC3E}">
        <p14:creationId xmlns:p14="http://schemas.microsoft.com/office/powerpoint/2010/main" val="1427863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R0</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n</a:t>
            </a:r>
          </a:p>
          <a:p>
            <a:pPr marL="0" indent="0">
              <a:spcBef>
                <a:spcPts val="600"/>
              </a:spcBef>
              <a:buNone/>
            </a:pPr>
            <a:r>
              <a:rPr lang="en-US" sz="2400" b="1" dirty="0">
                <a:latin typeface="Courier New" panose="02070309020205020404" pitchFamily="49" charset="0"/>
                <a:cs typeface="Courier New" panose="02070309020205020404" pitchFamily="49" charset="0"/>
              </a:rPr>
              <a:t>		LDR	R0, R5, 4</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MULT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answer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STR	R0, R5, 0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R6, R6, 3 </a:t>
            </a:r>
            <a:r>
              <a:rPr lang="en-US" sz="2400" b="1" dirty="0">
                <a:latin typeface="Courier New" panose="02070309020205020404" pitchFamily="49" charset="0"/>
                <a:cs typeface="Courier New" panose="02070309020205020404" pitchFamily="49" charset="0"/>
              </a:rPr>
              <a:t>;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arg1-2</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80955" y="326547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126676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initial part is always the same</a:t>
            </a:r>
          </a:p>
        </p:txBody>
      </p:sp>
      <p:sp>
        <p:nvSpPr>
          <p:cNvPr id="3" name="Content Placeholder 2"/>
          <p:cNvSpPr>
            <a:spLocks noGrp="1"/>
          </p:cNvSpPr>
          <p:nvPr>
            <p:ph idx="1"/>
          </p:nvPr>
        </p:nvSpPr>
        <p:spPr>
          <a:xfrm>
            <a:off x="838200" y="1825625"/>
            <a:ext cx="9345706" cy="4351338"/>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t>
            </a:r>
            <a:r>
              <a:rPr lang="en-US" b="1" dirty="0">
                <a:solidFill>
                  <a:srgbClr val="FF0000"/>
                </a:solidFill>
                <a:latin typeface="Courier New" panose="02070309020205020404" pitchFamily="49" charset="0"/>
                <a:cs typeface="Courier New" panose="02070309020205020404" pitchFamily="49" charset="0"/>
              </a:rPr>
              <a:t>ADD	R6, R6, -4</a:t>
            </a:r>
            <a:r>
              <a:rPr lang="en-US" b="1" dirty="0">
                <a:latin typeface="Courier New" panose="02070309020205020404" pitchFamily="49" charset="0"/>
                <a:cs typeface="Courier New" panose="02070309020205020404" pitchFamily="49" charset="0"/>
              </a:rPr>
              <a:t>	; Allocate space</a:t>
            </a:r>
          </a:p>
          <a:p>
            <a:pPr marL="0" indent="0">
              <a:spcBef>
                <a:spcPts val="600"/>
              </a:spcBef>
              <a:buNone/>
            </a:pPr>
            <a:r>
              <a:rPr lang="en-US" b="1" dirty="0">
                <a:latin typeface="Courier New" panose="02070309020205020404" pitchFamily="49" charset="0"/>
                <a:cs typeface="Courier New" panose="02070309020205020404" pitchFamily="49" charset="0"/>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spAutoFit/>
          </a:bodyPr>
          <a:lstStyle/>
          <a:p>
            <a:r>
              <a:rPr lang="en-US" dirty="0"/>
              <a:t>Leftmost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sp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spAutoFit/>
          </a:bodyPr>
          <a:lstStyle/>
          <a:p>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spAutoFit/>
          </a:bodyPr>
          <a:lstStyle/>
          <a:p>
            <a:endParaRPr lang="en-US" dirty="0"/>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sp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sp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sp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spAutoFit/>
          </a:bodyPr>
          <a:lstStyle/>
          <a:p>
            <a:endParaRPr lang="en-US" dirty="0"/>
          </a:p>
        </p:txBody>
      </p:sp>
      <p:sp>
        <p:nvSpPr>
          <p:cNvPr id="12" name="Right Arrow 11"/>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2326952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R0</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n</a:t>
            </a:r>
          </a:p>
          <a:p>
            <a:pPr marL="0" indent="0">
              <a:spcBef>
                <a:spcPts val="600"/>
              </a:spcBef>
              <a:buNone/>
            </a:pPr>
            <a:r>
              <a:rPr lang="en-US" sz="2400" b="1" dirty="0">
                <a:latin typeface="Courier New" panose="02070309020205020404" pitchFamily="49" charset="0"/>
                <a:cs typeface="Courier New" panose="02070309020205020404" pitchFamily="49" charset="0"/>
              </a:rPr>
              <a:t>		LDR	R0, R5, 4</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MULT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answer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STR	R0, R5, 0	;</a:t>
            </a:r>
          </a:p>
          <a:p>
            <a:pPr marL="0" indent="0">
              <a:spcBef>
                <a:spcPts val="600"/>
              </a:spcBef>
              <a:buNone/>
            </a:pPr>
            <a:r>
              <a:rPr lang="en-US" sz="2400" b="1" dirty="0">
                <a:latin typeface="Courier New" panose="02070309020205020404" pitchFamily="49" charset="0"/>
                <a:cs typeface="Courier New" panose="02070309020205020404" pitchFamily="49" charset="0"/>
              </a:rPr>
              <a:t>		ADD	R6, R6, 3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arg1-2</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ENDIF1	NOP</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a:t>
            </a:r>
          </a:p>
          <a:p>
            <a:pPr marL="0" indent="0">
              <a:spcBef>
                <a:spcPts val="600"/>
              </a:spcBef>
              <a:buNone/>
            </a:pPr>
            <a:endParaRPr lang="en-US" sz="2400" b="1" dirty="0">
              <a:solidFill>
                <a:srgbClr val="FF0000"/>
              </a:solidFill>
              <a:latin typeface="Courier New" panose="02070309020205020404" pitchFamily="49" charset="0"/>
              <a:cs typeface="Courier New" panose="02070309020205020404" pitchFamily="49" charset="0"/>
            </a:endParaRPr>
          </a:p>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Tear down stack frame template goes below</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80955" y="3279748"/>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376503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Notice in fact()</a:t>
            </a:r>
          </a:p>
        </p:txBody>
      </p:sp>
      <p:sp>
        <p:nvSpPr>
          <p:cNvPr id="3" name="Content Placeholder 2"/>
          <p:cNvSpPr>
            <a:spLocks noGrp="1"/>
          </p:cNvSpPr>
          <p:nvPr>
            <p:ph idx="1"/>
          </p:nvPr>
        </p:nvSpPr>
        <p:spPr>
          <a:xfrm>
            <a:off x="838200" y="1825625"/>
            <a:ext cx="6154139" cy="4351338"/>
          </a:xfrm>
        </p:spPr>
        <p:txBody>
          <a:bodyPr>
            <a:normAutofit lnSpcReduction="10000"/>
          </a:bodyPr>
          <a:lstStyle/>
          <a:p>
            <a:r>
              <a:rPr lang="en-US" dirty="0"/>
              <a:t>Note that in the stack frame created by the </a:t>
            </a:r>
            <a:r>
              <a:rPr lang="en-US" b="1" dirty="0"/>
              <a:t>beginning template code </a:t>
            </a:r>
            <a:r>
              <a:rPr lang="en-US" dirty="0"/>
              <a:t>for fact(), in the function body we only touched the local variables (</a:t>
            </a:r>
            <a:r>
              <a:rPr lang="en-US" dirty="0" err="1"/>
              <a:t>a.k.a</a:t>
            </a:r>
            <a:r>
              <a:rPr lang="en-US" dirty="0"/>
              <a:t> </a:t>
            </a:r>
            <a:r>
              <a:rPr lang="en-US" sz="2400" dirty="0">
                <a:latin typeface="Courier"/>
                <a:cs typeface="Courier"/>
              </a:rPr>
              <a:t>answer</a:t>
            </a:r>
            <a:r>
              <a:rPr lang="en-US" dirty="0"/>
              <a:t>). </a:t>
            </a:r>
          </a:p>
          <a:p>
            <a:r>
              <a:rPr lang="en-US" dirty="0"/>
              <a:t>All the rest of our stack use was above that fixed stack frame and used for intermediate computations.</a:t>
            </a:r>
          </a:p>
          <a:p>
            <a:r>
              <a:rPr lang="en-US" dirty="0"/>
              <a:t>When fact() returns to to its caller, the </a:t>
            </a:r>
            <a:r>
              <a:rPr lang="en-US" b="1" dirty="0"/>
              <a:t>ending template code </a:t>
            </a:r>
            <a:r>
              <a:rPr lang="en-US" dirty="0"/>
              <a:t>will  throw away all of fact()’s stack frame </a:t>
            </a:r>
            <a:r>
              <a:rPr lang="en-US" b="1" dirty="0"/>
              <a:t>except</a:t>
            </a:r>
            <a:r>
              <a:rPr lang="en-US" dirty="0"/>
              <a:t> the return value.</a:t>
            </a:r>
          </a:p>
        </p:txBody>
      </p:sp>
      <p:sp>
        <p:nvSpPr>
          <p:cNvPr id="15" name="TextBox 14"/>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16" name="TextBox 15"/>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17" name="TextBox 16"/>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18" name="TextBox 17"/>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19" name="TextBox 18"/>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20" name="Right Arrow 19"/>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21" name="TextBox 20"/>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22" name="TextBox 21"/>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23" name="TextBox 22"/>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fact(n-1)</a:t>
            </a:r>
          </a:p>
        </p:txBody>
      </p:sp>
      <p:sp>
        <p:nvSpPr>
          <p:cNvPr id="24" name="Right Arrow 23"/>
          <p:cNvSpPr/>
          <p:nvPr/>
        </p:nvSpPr>
        <p:spPr>
          <a:xfrm>
            <a:off x="9580955" y="203834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5" name="TextBox 24"/>
          <p:cNvSpPr txBox="1"/>
          <p:nvPr/>
        </p:nvSpPr>
        <p:spPr>
          <a:xfrm>
            <a:off x="10381865" y="264197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a:t>
            </a:r>
          </a:p>
        </p:txBody>
      </p:sp>
      <p:sp>
        <p:nvSpPr>
          <p:cNvPr id="26" name="TextBox 25"/>
          <p:cNvSpPr txBox="1"/>
          <p:nvPr/>
        </p:nvSpPr>
        <p:spPr>
          <a:xfrm>
            <a:off x="10377295" y="2223610"/>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n*fact(n-1)</a:t>
            </a:r>
          </a:p>
        </p:txBody>
      </p:sp>
      <p:sp>
        <p:nvSpPr>
          <p:cNvPr id="27" name="Left Brace 26"/>
          <p:cNvSpPr/>
          <p:nvPr/>
        </p:nvSpPr>
        <p:spPr>
          <a:xfrm>
            <a:off x="8947340" y="3424541"/>
            <a:ext cx="1084527" cy="2468523"/>
          </a:xfrm>
          <a:prstGeom prst="leftBrace">
            <a:avLst/>
          </a:prstGeom>
          <a:ln w="5715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605952" y="4023836"/>
            <a:ext cx="1655329" cy="1200329"/>
          </a:xfrm>
          <a:prstGeom prst="rect">
            <a:avLst/>
          </a:prstGeom>
          <a:noFill/>
        </p:spPr>
        <p:txBody>
          <a:bodyPr wrap="square" rtlCol="0">
            <a:spAutoFit/>
          </a:bodyPr>
          <a:lstStyle/>
          <a:p>
            <a:r>
              <a:rPr lang="en-US" dirty="0"/>
              <a:t>Stack frame created for the first instance of fact()</a:t>
            </a:r>
          </a:p>
        </p:txBody>
      </p:sp>
      <p:cxnSp>
        <p:nvCxnSpPr>
          <p:cNvPr id="30" name="Straight Arrow Connector 29"/>
          <p:cNvCxnSpPr>
            <a:endCxn id="20" idx="3"/>
          </p:cNvCxnSpPr>
          <p:nvPr/>
        </p:nvCxnSpPr>
        <p:spPr>
          <a:xfrm>
            <a:off x="6692668" y="2654019"/>
            <a:ext cx="3677181" cy="184860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Left Brace 31"/>
          <p:cNvSpPr/>
          <p:nvPr/>
        </p:nvSpPr>
        <p:spPr>
          <a:xfrm>
            <a:off x="8957040" y="2292738"/>
            <a:ext cx="1084527" cy="1103265"/>
          </a:xfrm>
          <a:prstGeom prst="leftBrac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 name="Straight Arrow Connector 32"/>
          <p:cNvCxnSpPr>
            <a:endCxn id="32" idx="1"/>
          </p:cNvCxnSpPr>
          <p:nvPr/>
        </p:nvCxnSpPr>
        <p:spPr>
          <a:xfrm flipV="1">
            <a:off x="6549967" y="2844371"/>
            <a:ext cx="2407073" cy="1079582"/>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7" name="Left Brace 36"/>
          <p:cNvSpPr/>
          <p:nvPr/>
        </p:nvSpPr>
        <p:spPr>
          <a:xfrm>
            <a:off x="8952469" y="5593417"/>
            <a:ext cx="1093668" cy="708888"/>
          </a:xfrm>
          <a:prstGeom prst="leftBrac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 name="Straight Arrow Connector 38"/>
          <p:cNvCxnSpPr/>
          <p:nvPr/>
        </p:nvCxnSpPr>
        <p:spPr>
          <a:xfrm>
            <a:off x="6735478" y="5094005"/>
            <a:ext cx="2197592" cy="799059"/>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601382" y="5674481"/>
            <a:ext cx="1655329" cy="646331"/>
          </a:xfrm>
          <a:prstGeom prst="rect">
            <a:avLst/>
          </a:prstGeom>
          <a:noFill/>
        </p:spPr>
        <p:txBody>
          <a:bodyPr wrap="square" rtlCol="0">
            <a:spAutoFit/>
          </a:bodyPr>
          <a:lstStyle/>
          <a:p>
            <a:r>
              <a:rPr lang="en-US" dirty="0"/>
              <a:t>All that will be left after return</a:t>
            </a:r>
          </a:p>
        </p:txBody>
      </p:sp>
    </p:spTree>
    <p:extLst>
      <p:ext uri="{BB962C8B-B14F-4D97-AF65-F5344CB8AC3E}">
        <p14:creationId xmlns:p14="http://schemas.microsoft.com/office/powerpoint/2010/main" val="742219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sp>
        <p:nvSpPr>
          <p:cNvPr id="11" name="TextBox 10"/>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12" name="TextBox 11"/>
          <p:cNvSpPr txBox="1"/>
          <p:nvPr/>
        </p:nvSpPr>
        <p:spPr>
          <a:xfrm>
            <a:off x="7067656" y="1587364"/>
            <a:ext cx="4586332" cy="1200328"/>
          </a:xfrm>
          <a:prstGeom prst="rect">
            <a:avLst/>
          </a:prstGeom>
          <a:noFill/>
        </p:spPr>
        <p:txBody>
          <a:bodyPr wrap="square" rtlCol="0">
            <a:spAutoFit/>
          </a:bodyPr>
          <a:lstStyle/>
          <a:p>
            <a:r>
              <a:rPr lang="en-US" sz="2400" dirty="0">
                <a:solidFill>
                  <a:srgbClr val="008000"/>
                </a:solidFill>
              </a:rPr>
              <a:t>Don’t try to memorize this control transfer.  Let the abstraction of recursion cover that up for you!</a:t>
            </a:r>
          </a:p>
        </p:txBody>
      </p:sp>
    </p:spTree>
    <p:extLst>
      <p:ext uri="{BB962C8B-B14F-4D97-AF65-F5344CB8AC3E}">
        <p14:creationId xmlns:p14="http://schemas.microsoft.com/office/powerpoint/2010/main" val="1958233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sp>
        <p:nvSpPr>
          <p:cNvPr id="11" name="TextBox 10"/>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cxnSp>
        <p:nvCxnSpPr>
          <p:cNvPr id="3" name="Curved Connector 2"/>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749721" y="870112"/>
            <a:ext cx="776149" cy="369332"/>
          </a:xfrm>
          <a:prstGeom prst="rect">
            <a:avLst/>
          </a:prstGeom>
          <a:noFill/>
        </p:spPr>
        <p:txBody>
          <a:bodyPr wrap="square" rtlCol="0">
            <a:spAutoFit/>
          </a:bodyPr>
          <a:lstStyle/>
          <a:p>
            <a:r>
              <a:rPr lang="en-US" dirty="0"/>
              <a:t>n = 2</a:t>
            </a:r>
          </a:p>
        </p:txBody>
      </p:sp>
      <p:sp>
        <p:nvSpPr>
          <p:cNvPr id="17"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Big Picture</a:t>
            </a:r>
            <a:endParaRPr lang="en-US" dirty="0"/>
          </a:p>
        </p:txBody>
      </p:sp>
    </p:spTree>
    <p:extLst>
      <p:ext uri="{BB962C8B-B14F-4D97-AF65-F5344CB8AC3E}">
        <p14:creationId xmlns:p14="http://schemas.microsoft.com/office/powerpoint/2010/main" val="2034306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cxnSp>
        <p:nvCxnSpPr>
          <p:cNvPr id="13" name="Curved Connector 12"/>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558092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cxnSp>
        <p:nvCxnSpPr>
          <p:cNvPr id="12" name="Curved Connector 11"/>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1118773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cxnSp>
        <p:nvCxnSpPr>
          <p:cNvPr id="23" name="Curved Connector 22"/>
          <p:cNvCxnSpPr/>
          <p:nvPr/>
        </p:nvCxnSpPr>
        <p:spPr>
          <a:xfrm rot="10800000" flipV="1">
            <a:off x="2861187" y="3644777"/>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2820379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16" name="TextBox 15"/>
          <p:cNvSpPr txBox="1"/>
          <p:nvPr/>
        </p:nvSpPr>
        <p:spPr>
          <a:xfrm>
            <a:off x="6303266" y="3315826"/>
            <a:ext cx="776149" cy="369332"/>
          </a:xfrm>
          <a:prstGeom prst="rect">
            <a:avLst/>
          </a:prstGeom>
          <a:noFill/>
        </p:spPr>
        <p:txBody>
          <a:bodyPr wrap="square" rtlCol="0">
            <a:spAutoFit/>
          </a:bodyPr>
          <a:lstStyle/>
          <a:p>
            <a:r>
              <a:rPr lang="en-US" dirty="0"/>
              <a:t>n = 1</a:t>
            </a:r>
          </a:p>
        </p:txBody>
      </p:sp>
      <p:cxnSp>
        <p:nvCxnSpPr>
          <p:cNvPr id="19" name="Curved Connector 18"/>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3984352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16" name="TextBox 15"/>
          <p:cNvSpPr txBox="1"/>
          <p:nvPr/>
        </p:nvSpPr>
        <p:spPr>
          <a:xfrm>
            <a:off x="6303266" y="3315826"/>
            <a:ext cx="776149" cy="369332"/>
          </a:xfrm>
          <a:prstGeom prst="rect">
            <a:avLst/>
          </a:prstGeom>
          <a:noFill/>
        </p:spPr>
        <p:txBody>
          <a:bodyPr wrap="square" rtlCol="0">
            <a:spAutoFit/>
          </a:bodyPr>
          <a:lstStyle/>
          <a:p>
            <a:r>
              <a:rPr lang="en-US" dirty="0"/>
              <a:t>n = 1</a:t>
            </a:r>
          </a:p>
        </p:txBody>
      </p:sp>
      <p:cxnSp>
        <p:nvCxnSpPr>
          <p:cNvPr id="17" name="Straight Arrow Connector 16"/>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1809916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16" name="TextBox 15"/>
          <p:cNvSpPr txBox="1"/>
          <p:nvPr/>
        </p:nvSpPr>
        <p:spPr>
          <a:xfrm>
            <a:off x="6303266" y="3315826"/>
            <a:ext cx="776149" cy="369332"/>
          </a:xfrm>
          <a:prstGeom prst="rect">
            <a:avLst/>
          </a:prstGeom>
          <a:noFill/>
        </p:spPr>
        <p:txBody>
          <a:bodyPr wrap="square" rtlCol="0">
            <a:spAutoFit/>
          </a:bodyPr>
          <a:lstStyle/>
          <a:p>
            <a:r>
              <a:rPr lang="en-US" dirty="0"/>
              <a:t>n = 1</a:t>
            </a:r>
          </a:p>
        </p:txBody>
      </p:sp>
      <p:cxnSp>
        <p:nvCxnSpPr>
          <p:cNvPr id="17" name="Straight Arrow Connector 16"/>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155243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initial part is always the same</a:t>
            </a:r>
          </a:p>
        </p:txBody>
      </p:sp>
      <p:sp>
        <p:nvSpPr>
          <p:cNvPr id="3" name="Content Placeholder 2"/>
          <p:cNvSpPr>
            <a:spLocks noGrp="1"/>
          </p:cNvSpPr>
          <p:nvPr>
            <p:ph idx="1"/>
          </p:nvPr>
        </p:nvSpPr>
        <p:spPr>
          <a:xfrm>
            <a:off x="838200" y="1825625"/>
            <a:ext cx="9345706" cy="4351338"/>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R7, R6, 2</a:t>
            </a:r>
            <a:r>
              <a:rPr lang="en-US" b="1" dirty="0">
                <a:latin typeface="Courier New" panose="02070309020205020404" pitchFamily="49" charset="0"/>
                <a:cs typeface="Courier New" panose="02070309020205020404" pitchFamily="49" charset="0"/>
              </a:rPr>
              <a:t>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endParaRPr lang="en-US" dirty="0"/>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2807990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18" name="TextBox 17"/>
          <p:cNvSpPr txBox="1"/>
          <p:nvPr/>
        </p:nvSpPr>
        <p:spPr>
          <a:xfrm>
            <a:off x="6303266" y="3315826"/>
            <a:ext cx="776149" cy="369332"/>
          </a:xfrm>
          <a:prstGeom prst="rect">
            <a:avLst/>
          </a:prstGeom>
          <a:noFill/>
        </p:spPr>
        <p:txBody>
          <a:bodyPr wrap="square" rtlCol="0">
            <a:spAutoFit/>
          </a:bodyPr>
          <a:lstStyle/>
          <a:p>
            <a:r>
              <a:rPr lang="en-US" dirty="0"/>
              <a:t>n = 1</a:t>
            </a:r>
          </a:p>
        </p:txBody>
      </p:sp>
      <p:cxnSp>
        <p:nvCxnSpPr>
          <p:cNvPr id="20" name="Straight Arrow Connector 19"/>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1037118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19" name="TextBox 18"/>
          <p:cNvSpPr txBox="1"/>
          <p:nvPr/>
        </p:nvSpPr>
        <p:spPr>
          <a:xfrm>
            <a:off x="6303266" y="3315826"/>
            <a:ext cx="776149" cy="369332"/>
          </a:xfrm>
          <a:prstGeom prst="rect">
            <a:avLst/>
          </a:prstGeom>
          <a:noFill/>
        </p:spPr>
        <p:txBody>
          <a:bodyPr wrap="square" rtlCol="0">
            <a:spAutoFit/>
          </a:bodyPr>
          <a:lstStyle/>
          <a:p>
            <a:r>
              <a:rPr lang="en-US" dirty="0"/>
              <a:t>n = 1</a:t>
            </a:r>
          </a:p>
        </p:txBody>
      </p:sp>
      <p:cxnSp>
        <p:nvCxnSpPr>
          <p:cNvPr id="21" name="Straight Arrow Connector 20"/>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2987751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rot="10800000" flipH="1">
            <a:off x="2861185" y="5074197"/>
            <a:ext cx="35567" cy="1307942"/>
          </a:xfrm>
          <a:prstGeom prst="curvedConnector3">
            <a:avLst>
              <a:gd name="adj1" fmla="val -3738333"/>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20" name="TextBox 19"/>
          <p:cNvSpPr txBox="1"/>
          <p:nvPr/>
        </p:nvSpPr>
        <p:spPr>
          <a:xfrm>
            <a:off x="6303266" y="3315826"/>
            <a:ext cx="776149" cy="369332"/>
          </a:xfrm>
          <a:prstGeom prst="rect">
            <a:avLst/>
          </a:prstGeom>
          <a:noFill/>
        </p:spPr>
        <p:txBody>
          <a:bodyPr wrap="square" rtlCol="0">
            <a:spAutoFit/>
          </a:bodyPr>
          <a:lstStyle/>
          <a:p>
            <a:r>
              <a:rPr lang="en-US" dirty="0"/>
              <a:t>n = 1</a:t>
            </a:r>
          </a:p>
        </p:txBody>
      </p:sp>
      <p:cxnSp>
        <p:nvCxnSpPr>
          <p:cNvPr id="23" name="Straight Arrow Connector 22"/>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5213893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20" name="TextBox 19"/>
          <p:cNvSpPr txBox="1"/>
          <p:nvPr/>
        </p:nvSpPr>
        <p:spPr>
          <a:xfrm>
            <a:off x="6303266" y="3315826"/>
            <a:ext cx="776149" cy="369332"/>
          </a:xfrm>
          <a:prstGeom prst="rect">
            <a:avLst/>
          </a:prstGeom>
          <a:noFill/>
        </p:spPr>
        <p:txBody>
          <a:bodyPr wrap="square" rtlCol="0">
            <a:spAutoFit/>
          </a:bodyPr>
          <a:lstStyle/>
          <a:p>
            <a:r>
              <a:rPr lang="en-US" dirty="0"/>
              <a:t>n = 1</a:t>
            </a:r>
          </a:p>
        </p:txBody>
      </p:sp>
      <p:cxnSp>
        <p:nvCxnSpPr>
          <p:cNvPr id="22" name="Straight Arrow Connector 21"/>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613639" y="5679077"/>
            <a:ext cx="3110" cy="60930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0800000" flipH="1">
            <a:off x="2861185" y="5074197"/>
            <a:ext cx="35567" cy="1307942"/>
          </a:xfrm>
          <a:prstGeom prst="curvedConnector3">
            <a:avLst>
              <a:gd name="adj1" fmla="val -3738333"/>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1700585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flipV="1">
            <a:off x="2861185" y="489857"/>
            <a:ext cx="6870643" cy="5892282"/>
          </a:xfrm>
          <a:prstGeom prst="curvedConnector3">
            <a:avLst>
              <a:gd name="adj1" fmla="val -37458"/>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20" name="TextBox 19"/>
          <p:cNvSpPr txBox="1"/>
          <p:nvPr/>
        </p:nvSpPr>
        <p:spPr>
          <a:xfrm>
            <a:off x="6303266" y="3315826"/>
            <a:ext cx="776149" cy="369332"/>
          </a:xfrm>
          <a:prstGeom prst="rect">
            <a:avLst/>
          </a:prstGeom>
          <a:noFill/>
        </p:spPr>
        <p:txBody>
          <a:bodyPr wrap="square" rtlCol="0">
            <a:spAutoFit/>
          </a:bodyPr>
          <a:lstStyle/>
          <a:p>
            <a:r>
              <a:rPr lang="en-US" dirty="0"/>
              <a:t>n = 1</a:t>
            </a:r>
          </a:p>
        </p:txBody>
      </p:sp>
      <p:cxnSp>
        <p:nvCxnSpPr>
          <p:cNvPr id="22" name="Straight Arrow Connector 21"/>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613639" y="5679077"/>
            <a:ext cx="3110" cy="60930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0800000" flipH="1">
            <a:off x="2861185" y="5074197"/>
            <a:ext cx="35567" cy="1307942"/>
          </a:xfrm>
          <a:prstGeom prst="curvedConnector3">
            <a:avLst>
              <a:gd name="adj1" fmla="val -3738333"/>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49721" y="870112"/>
            <a:ext cx="776149" cy="369332"/>
          </a:xfrm>
          <a:prstGeom prst="rect">
            <a:avLst/>
          </a:prstGeom>
          <a:noFill/>
        </p:spPr>
        <p:txBody>
          <a:bodyPr wrap="square" rtlCol="0">
            <a:spAutoFit/>
          </a:bodyPr>
          <a:lstStyle/>
          <a:p>
            <a:r>
              <a:rPr lang="en-US" dirty="0"/>
              <a:t>n = 2</a:t>
            </a:r>
          </a:p>
        </p:txBody>
      </p:sp>
    </p:spTree>
    <p:extLst>
      <p:ext uri="{BB962C8B-B14F-4D97-AF65-F5344CB8AC3E}">
        <p14:creationId xmlns:p14="http://schemas.microsoft.com/office/powerpoint/2010/main" val="1663545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flipV="1">
            <a:off x="2861185" y="489857"/>
            <a:ext cx="6870643" cy="5892282"/>
          </a:xfrm>
          <a:prstGeom prst="curvedConnector3">
            <a:avLst>
              <a:gd name="adj1" fmla="val -37458"/>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50489" y="305191"/>
            <a:ext cx="765111" cy="369332"/>
          </a:xfrm>
          <a:prstGeom prst="rect">
            <a:avLst/>
          </a:prstGeom>
          <a:noFill/>
          <a:ln w="38100">
            <a:solidFill>
              <a:schemeClr val="tx1"/>
            </a:solidFill>
          </a:ln>
        </p:spPr>
        <p:txBody>
          <a:bodyPr wrap="square" rtlCol="0">
            <a:spAutoFit/>
          </a:bodyPr>
          <a:lstStyle/>
          <a:p>
            <a:r>
              <a:rPr lang="en-US" dirty="0"/>
              <a:t>Caller</a:t>
            </a:r>
          </a:p>
        </p:txBody>
      </p:sp>
      <p:sp>
        <p:nvSpPr>
          <p:cNvPr id="2" name="TextBox 1"/>
          <p:cNvSpPr txBox="1"/>
          <p:nvPr/>
        </p:nvSpPr>
        <p:spPr>
          <a:xfrm>
            <a:off x="7067656" y="1587364"/>
            <a:ext cx="4586332" cy="1938992"/>
          </a:xfrm>
          <a:prstGeom prst="rect">
            <a:avLst/>
          </a:prstGeom>
          <a:noFill/>
        </p:spPr>
        <p:txBody>
          <a:bodyPr wrap="square" rtlCol="0">
            <a:spAutoFit/>
          </a:bodyPr>
          <a:lstStyle/>
          <a:p>
            <a:r>
              <a:rPr lang="en-US" sz="2400" dirty="0">
                <a:solidFill>
                  <a:srgbClr val="008000"/>
                </a:solidFill>
              </a:rPr>
              <a:t>Note that we didn’t have to account for any of this crazy control-transfer! The stack and the calling sequence handled it automatically!</a:t>
            </a:r>
          </a:p>
        </p:txBody>
      </p:sp>
      <p:sp>
        <p:nvSpPr>
          <p:cNvPr id="20" name="TextBox 19"/>
          <p:cNvSpPr txBox="1"/>
          <p:nvPr/>
        </p:nvSpPr>
        <p:spPr>
          <a:xfrm>
            <a:off x="6303266" y="3315826"/>
            <a:ext cx="776149" cy="369332"/>
          </a:xfrm>
          <a:prstGeom prst="rect">
            <a:avLst/>
          </a:prstGeom>
          <a:noFill/>
        </p:spPr>
        <p:txBody>
          <a:bodyPr wrap="square" rtlCol="0">
            <a:spAutoFit/>
          </a:bodyPr>
          <a:lstStyle/>
          <a:p>
            <a:r>
              <a:rPr lang="en-US" dirty="0"/>
              <a:t>n = 1</a:t>
            </a:r>
          </a:p>
        </p:txBody>
      </p:sp>
      <p:cxnSp>
        <p:nvCxnSpPr>
          <p:cNvPr id="22" name="Straight Arrow Connector 21"/>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613639" y="5679077"/>
            <a:ext cx="3110" cy="60930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0800000" flipH="1">
            <a:off x="2861185" y="5074197"/>
            <a:ext cx="35567" cy="1307942"/>
          </a:xfrm>
          <a:prstGeom prst="curvedConnector3">
            <a:avLst>
              <a:gd name="adj1" fmla="val -3738333"/>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814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04800"/>
            <a:ext cx="10344513" cy="6292645"/>
          </a:xfrm>
        </p:spPr>
        <p:txBody>
          <a:bodyPr>
            <a:normAutofit/>
          </a:bodyPr>
          <a:lstStyle/>
          <a:p>
            <a:pPr marL="0" indent="0">
              <a:spcBef>
                <a:spcPts val="600"/>
              </a:spcBef>
              <a:buNone/>
            </a:pPr>
            <a:r>
              <a:rPr lang="en-US" sz="4000" dirty="0">
                <a:cs typeface="Courier New" panose="02070309020205020404" pitchFamily="49" charset="0"/>
              </a:rPr>
              <a:t>What about MULT?</a:t>
            </a:r>
          </a:p>
          <a:p>
            <a:pPr marL="0" indent="0">
              <a:spcBef>
                <a:spcPts val="600"/>
              </a:spcBef>
              <a:buNone/>
            </a:pPr>
            <a:endParaRPr lang="en-US" sz="2400" b="1" dirty="0">
              <a:solidFill>
                <a:srgbClr val="008000"/>
              </a:solidFill>
              <a:latin typeface="Courier New" panose="02070309020205020404" pitchFamily="49" charset="0"/>
              <a:cs typeface="Courier New" panose="02070309020205020404" pitchFamily="49" charset="0"/>
            </a:endParaRPr>
          </a:p>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a:t>
            </a:r>
          </a:p>
          <a:p>
            <a:pPr marL="0" indent="0">
              <a:spcBef>
                <a:spcPts val="600"/>
              </a:spcBef>
              <a:buNone/>
            </a:pPr>
            <a:r>
              <a:rPr lang="en-US" sz="2400" b="1" dirty="0">
                <a:latin typeface="Courier New" panose="02070309020205020404" pitchFamily="49" charset="0"/>
                <a:cs typeface="Courier New" panose="02070309020205020404" pitchFamily="49" charset="0"/>
              </a:rPr>
              <a:t>MULT		ADD	R6, R6, -4; Allocate space rv,ra,fp,lv1</a:t>
            </a:r>
          </a:p>
          <a:p>
            <a:pPr marL="0" indent="0">
              <a:spcBef>
                <a:spcPts val="600"/>
              </a:spcBef>
              <a:buNone/>
            </a:pPr>
            <a:r>
              <a:rPr lang="en-US" sz="2400" b="1" dirty="0">
                <a:latin typeface="Courier New" panose="02070309020205020404" pitchFamily="49" charset="0"/>
                <a:cs typeface="Courier New" panose="02070309020205020404" pitchFamily="49" charset="0"/>
              </a:rPr>
              <a:t>		STR	R7, R6, 2	; Save Ret </a:t>
            </a:r>
            <a:r>
              <a:rPr lang="en-US" sz="2400" b="1" dirty="0" err="1">
                <a:latin typeface="Courier New" panose="02070309020205020404" pitchFamily="49" charset="0"/>
                <a:cs typeface="Courier New" panose="02070309020205020404" pitchFamily="49" charset="0"/>
              </a:rPr>
              <a:t>Addr</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sz="2400"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sz="2400" b="1" dirty="0">
                <a:latin typeface="Courier New" panose="02070309020205020404" pitchFamily="49" charset="0"/>
                <a:cs typeface="Courier New" panose="02070309020205020404" pitchFamily="49" charset="0"/>
              </a:rPr>
              <a:t>		ADD	R6, R6, </a:t>
            </a:r>
            <a:r>
              <a:rPr lang="en-US" sz="2400" b="1" dirty="0">
                <a:solidFill>
                  <a:srgbClr val="FF0000"/>
                </a:solidFill>
                <a:latin typeface="Courier New" panose="02070309020205020404" pitchFamily="49" charset="0"/>
                <a:cs typeface="Courier New" panose="02070309020205020404" pitchFamily="49" charset="0"/>
              </a:rPr>
              <a:t>-3</a:t>
            </a:r>
            <a:r>
              <a:rPr lang="en-US" sz="2400" b="1" dirty="0">
                <a:latin typeface="Courier New" panose="02070309020205020404" pitchFamily="49" charset="0"/>
                <a:cs typeface="Courier New" panose="02070309020205020404" pitchFamily="49" charset="0"/>
              </a:rPr>
              <a:t>; Make room for saved </a:t>
            </a:r>
            <a:r>
              <a:rPr lang="en-US" sz="2400" b="1" dirty="0" err="1">
                <a:latin typeface="Courier New" panose="02070309020205020404" pitchFamily="49" charset="0"/>
                <a:cs typeface="Courier New" panose="02070309020205020404" pitchFamily="49" charset="0"/>
              </a:rPr>
              <a:t>regs</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STR 	R0, R5, -1	</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STR 	R1, R5, -2	</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STR 	R2, R5, -3</a:t>
            </a:r>
            <a:r>
              <a:rPr lang="en-US" sz="2400" b="1" dirty="0">
                <a:latin typeface="Courier New" panose="02070309020205020404" pitchFamily="49" charset="0"/>
                <a:cs typeface="Courier New" panose="02070309020205020404" pitchFamily="49" charset="0"/>
              </a:rPr>
              <a:t>	</a:t>
            </a:r>
          </a:p>
          <a:p>
            <a:pPr marL="0" indent="0">
              <a:spcBef>
                <a:spcPts val="600"/>
              </a:spcBef>
              <a:buNone/>
            </a:pPr>
            <a:endParaRPr lang="en-US" sz="2400" b="1" dirty="0">
              <a:latin typeface="Courier New" panose="02070309020205020404" pitchFamily="49" charset="0"/>
              <a:cs typeface="Courier New" panose="02070309020205020404" pitchFamily="49" charset="0"/>
            </a:endParaRPr>
          </a:p>
        </p:txBody>
      </p:sp>
      <p:sp>
        <p:nvSpPr>
          <p:cNvPr id="4" name="TextBox 3"/>
          <p:cNvSpPr txBox="1"/>
          <p:nvPr/>
        </p:nvSpPr>
        <p:spPr>
          <a:xfrm>
            <a:off x="10334257" y="5571069"/>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p>
        </p:txBody>
      </p:sp>
      <p:sp>
        <p:nvSpPr>
          <p:cNvPr id="5" name="TextBox 4"/>
          <p:cNvSpPr txBox="1"/>
          <p:nvPr/>
        </p:nvSpPr>
        <p:spPr>
          <a:xfrm>
            <a:off x="10334257" y="5155518"/>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34257" y="4739967"/>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34257" y="4324416"/>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34257" y="3908865"/>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43047" y="3701089"/>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34257" y="3493314"/>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34257" y="3077763"/>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6" name="Right Arrow 15"/>
          <p:cNvSpPr/>
          <p:nvPr/>
        </p:nvSpPr>
        <p:spPr>
          <a:xfrm>
            <a:off x="9543047" y="247437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9" name="TextBox 18"/>
          <p:cNvSpPr txBox="1"/>
          <p:nvPr/>
        </p:nvSpPr>
        <p:spPr>
          <a:xfrm>
            <a:off x="10335027" y="5932005"/>
            <a:ext cx="1694329" cy="369332"/>
          </a:xfrm>
          <a:prstGeom prst="rect">
            <a:avLst/>
          </a:prstGeom>
          <a:noFill/>
          <a:ln w="28575">
            <a:solidFill>
              <a:schemeClr val="tx1"/>
            </a:solidFill>
          </a:ln>
        </p:spPr>
        <p:txBody>
          <a:bodyPr wrap="square" rtlCol="0">
            <a:noAutofit/>
          </a:bodyPr>
          <a:lstStyle/>
          <a:p>
            <a:r>
              <a:rPr lang="en-US" dirty="0"/>
              <a:t>Rightmost </a:t>
            </a:r>
            <a:r>
              <a:rPr lang="en-US" dirty="0" err="1"/>
              <a:t>arg</a:t>
            </a:r>
            <a:endParaRPr lang="en-US" dirty="0"/>
          </a:p>
        </p:txBody>
      </p:sp>
      <p:sp>
        <p:nvSpPr>
          <p:cNvPr id="20" name="TextBox 19"/>
          <p:cNvSpPr txBox="1"/>
          <p:nvPr/>
        </p:nvSpPr>
        <p:spPr>
          <a:xfrm>
            <a:off x="10335025" y="2661423"/>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4" name="Folded Corner 13"/>
          <p:cNvSpPr/>
          <p:nvPr/>
        </p:nvSpPr>
        <p:spPr>
          <a:xfrm>
            <a:off x="6108131" y="4503409"/>
            <a:ext cx="2664542" cy="1766677"/>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Note well that this is the same preamble code we used for fact()!</a:t>
            </a:r>
          </a:p>
        </p:txBody>
      </p:sp>
    </p:spTree>
    <p:extLst>
      <p:ext uri="{BB962C8B-B14F-4D97-AF65-F5344CB8AC3E}">
        <p14:creationId xmlns:p14="http://schemas.microsoft.com/office/powerpoint/2010/main" val="3249434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fontScale="92500" lnSpcReduction="10000"/>
          </a:bodyPr>
          <a:lstStyle/>
          <a:p>
            <a:pPr marL="0" indent="0">
              <a:spcBef>
                <a:spcPts val="600"/>
              </a:spcBef>
              <a:buNone/>
            </a:pPr>
            <a:r>
              <a:rPr lang="en-US" sz="2400" b="1" dirty="0">
                <a:solidFill>
                  <a:schemeClr val="accent1">
                    <a:lumMod val="75000"/>
                  </a:schemeClr>
                </a:solidFill>
                <a:latin typeface="Courier New" panose="02070309020205020404" pitchFamily="49" charset="0"/>
                <a:cs typeface="Courier New" panose="02070309020205020404" pitchFamily="49" charset="0"/>
              </a:rPr>
              <a:t>; R0 = 0</a:t>
            </a:r>
          </a:p>
          <a:p>
            <a:pPr marL="0" indent="0">
              <a:spcBef>
                <a:spcPts val="600"/>
              </a:spcBef>
              <a:buNone/>
            </a:pPr>
            <a:r>
              <a:rPr lang="en-US" sz="2400" b="1" dirty="0">
                <a:latin typeface="Courier New" panose="02070309020205020404" pitchFamily="49" charset="0"/>
                <a:cs typeface="Courier New" panose="02070309020205020404" pitchFamily="49" charset="0"/>
              </a:rPr>
              <a:t>		AND	R0, R0, 0</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R1 = arg1</a:t>
            </a:r>
          </a:p>
          <a:p>
            <a:pPr marL="0" indent="0">
              <a:spcBef>
                <a:spcPts val="600"/>
              </a:spcBef>
              <a:buNone/>
            </a:pPr>
            <a:r>
              <a:rPr lang="en-US" sz="2400" b="1" dirty="0">
                <a:latin typeface="Courier New" panose="02070309020205020404" pitchFamily="49" charset="0"/>
                <a:cs typeface="Courier New" panose="02070309020205020404" pitchFamily="49" charset="0"/>
              </a:rPr>
              <a:t>		LDR	R1, R5, 4</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R2 = arg2</a:t>
            </a:r>
          </a:p>
          <a:p>
            <a:pPr marL="0" indent="0">
              <a:spcBef>
                <a:spcPts val="600"/>
              </a:spcBef>
              <a:buNone/>
            </a:pPr>
            <a:r>
              <a:rPr lang="en-US" sz="2400" b="1" dirty="0">
                <a:latin typeface="Courier New" panose="02070309020205020404" pitchFamily="49" charset="0"/>
                <a:cs typeface="Courier New" panose="02070309020205020404" pitchFamily="49" charset="0"/>
              </a:rPr>
              <a:t>		LDR	R2, R5, 5</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while (R1 &gt; 0) {</a:t>
            </a:r>
          </a:p>
          <a:p>
            <a:pPr marL="0" indent="0">
              <a:spcBef>
                <a:spcPts val="600"/>
              </a:spcBef>
              <a:buNone/>
            </a:pPr>
            <a:r>
              <a:rPr lang="en-US" sz="2400" b="1" dirty="0">
                <a:latin typeface="Courier New" panose="02070309020205020404" pitchFamily="49" charset="0"/>
                <a:cs typeface="Courier New" panose="02070309020205020404" pitchFamily="49" charset="0"/>
              </a:rPr>
              <a:t>WHILE2	ADD	R1, R1, 0</a:t>
            </a:r>
          </a:p>
          <a:p>
            <a:pPr marL="0" indent="0">
              <a:spcBef>
                <a:spcPts val="600"/>
              </a:spcBef>
              <a:buNone/>
            </a:pPr>
            <a:r>
              <a:rPr lang="en-US" sz="2400" b="1" dirty="0">
                <a:latin typeface="Courier New" panose="02070309020205020404" pitchFamily="49" charset="0"/>
                <a:cs typeface="Courier New" panose="02070309020205020404" pitchFamily="49" charset="0"/>
              </a:rPr>
              <a:t>		BRNZ	ENDWHILE2</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R0 += R2</a:t>
            </a:r>
          </a:p>
          <a:p>
            <a:pPr marL="0" indent="0">
              <a:spcBef>
                <a:spcPts val="600"/>
              </a:spcBef>
              <a:buNone/>
            </a:pPr>
            <a:r>
              <a:rPr lang="en-US" sz="2400" b="1" dirty="0">
                <a:latin typeface="Courier New" panose="02070309020205020404" pitchFamily="49" charset="0"/>
                <a:cs typeface="Courier New" panose="02070309020205020404" pitchFamily="49" charset="0"/>
              </a:rPr>
              <a:t>		ADD	R0, R0, R2</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R1 -= 1</a:t>
            </a:r>
          </a:p>
          <a:p>
            <a:pPr marL="0" indent="0">
              <a:spcBef>
                <a:spcPts val="600"/>
              </a:spcBef>
              <a:buNone/>
            </a:pPr>
            <a:r>
              <a:rPr lang="en-US" sz="2400" b="1" dirty="0">
                <a:latin typeface="Courier New" panose="02070309020205020404" pitchFamily="49" charset="0"/>
                <a:cs typeface="Courier New" panose="02070309020205020404" pitchFamily="49" charset="0"/>
              </a:rPr>
              <a:t>		ADD	R1, R1, -1</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a:t>
            </a:r>
          </a:p>
          <a:p>
            <a:pPr marL="0" indent="0">
              <a:spcBef>
                <a:spcPts val="600"/>
              </a:spcBef>
              <a:buNone/>
            </a:pPr>
            <a:r>
              <a:rPr lang="en-US" sz="2400" b="1" dirty="0">
                <a:latin typeface="Courier New" panose="02070309020205020404" pitchFamily="49" charset="0"/>
                <a:cs typeface="Courier New" panose="02070309020205020404" pitchFamily="49" charset="0"/>
              </a:rPr>
              <a:t>		BR	WHILE2</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answer = R0</a:t>
            </a:r>
          </a:p>
          <a:p>
            <a:pPr marL="0" indent="0">
              <a:spcBef>
                <a:spcPts val="600"/>
              </a:spcBef>
              <a:buNone/>
            </a:pPr>
            <a:r>
              <a:rPr lang="en-US" sz="2400" b="1" dirty="0">
                <a:latin typeface="Courier New" panose="02070309020205020404" pitchFamily="49" charset="0"/>
                <a:cs typeface="Courier New" panose="02070309020205020404" pitchFamily="49" charset="0"/>
              </a:rPr>
              <a:t>ENDWHILE2	STR	R0, R5, 0</a:t>
            </a:r>
          </a:p>
        </p:txBody>
      </p:sp>
      <p:sp>
        <p:nvSpPr>
          <p:cNvPr id="19" name="TextBox 18"/>
          <p:cNvSpPr txBox="1"/>
          <p:nvPr/>
        </p:nvSpPr>
        <p:spPr>
          <a:xfrm>
            <a:off x="10334257" y="5571069"/>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p>
        </p:txBody>
      </p:sp>
      <p:sp>
        <p:nvSpPr>
          <p:cNvPr id="20" name="TextBox 19"/>
          <p:cNvSpPr txBox="1"/>
          <p:nvPr/>
        </p:nvSpPr>
        <p:spPr>
          <a:xfrm>
            <a:off x="10334257" y="5155518"/>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21" name="TextBox 20"/>
          <p:cNvSpPr txBox="1"/>
          <p:nvPr/>
        </p:nvSpPr>
        <p:spPr>
          <a:xfrm>
            <a:off x="10334257" y="4739967"/>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22" name="TextBox 21"/>
          <p:cNvSpPr txBox="1"/>
          <p:nvPr/>
        </p:nvSpPr>
        <p:spPr>
          <a:xfrm>
            <a:off x="10334257" y="4324416"/>
            <a:ext cx="1694329" cy="415551"/>
          </a:xfrm>
          <a:prstGeom prst="rect">
            <a:avLst/>
          </a:prstGeom>
          <a:noFill/>
          <a:ln w="28575">
            <a:solidFill>
              <a:schemeClr val="tx1"/>
            </a:solidFill>
          </a:ln>
        </p:spPr>
        <p:txBody>
          <a:bodyPr wrap="square" rtlCol="0">
            <a:noAutofit/>
          </a:bodyPr>
          <a:lstStyle/>
          <a:p>
            <a:r>
              <a:rPr lang="en-US" dirty="0"/>
              <a:t>Old FP</a:t>
            </a:r>
          </a:p>
        </p:txBody>
      </p:sp>
      <p:sp>
        <p:nvSpPr>
          <p:cNvPr id="23" name="TextBox 22"/>
          <p:cNvSpPr txBox="1"/>
          <p:nvPr/>
        </p:nvSpPr>
        <p:spPr>
          <a:xfrm>
            <a:off x="10334257" y="3908865"/>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24" name="Right Arrow 23"/>
          <p:cNvSpPr/>
          <p:nvPr/>
        </p:nvSpPr>
        <p:spPr>
          <a:xfrm>
            <a:off x="9543047" y="3701089"/>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25" name="TextBox 24"/>
          <p:cNvSpPr txBox="1"/>
          <p:nvPr/>
        </p:nvSpPr>
        <p:spPr>
          <a:xfrm>
            <a:off x="10334257" y="3493314"/>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26" name="TextBox 25"/>
          <p:cNvSpPr txBox="1"/>
          <p:nvPr/>
        </p:nvSpPr>
        <p:spPr>
          <a:xfrm>
            <a:off x="10334257" y="3077763"/>
            <a:ext cx="1694329" cy="415551"/>
          </a:xfrm>
          <a:prstGeom prst="rect">
            <a:avLst/>
          </a:prstGeom>
          <a:noFill/>
          <a:ln w="28575">
            <a:solidFill>
              <a:schemeClr val="tx1"/>
            </a:solidFill>
          </a:ln>
        </p:spPr>
        <p:txBody>
          <a:bodyPr wrap="square" rtlCol="0">
            <a:noAutofit/>
          </a:bodyPr>
          <a:lstStyle/>
          <a:p>
            <a:r>
              <a:rPr lang="en-US" dirty="0"/>
              <a:t>Saved R1</a:t>
            </a:r>
          </a:p>
        </p:txBody>
      </p:sp>
      <p:sp>
        <p:nvSpPr>
          <p:cNvPr id="27" name="Right Arrow 26"/>
          <p:cNvSpPr/>
          <p:nvPr/>
        </p:nvSpPr>
        <p:spPr>
          <a:xfrm>
            <a:off x="9543047" y="247437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8" name="TextBox 27"/>
          <p:cNvSpPr txBox="1"/>
          <p:nvPr/>
        </p:nvSpPr>
        <p:spPr>
          <a:xfrm>
            <a:off x="10335027" y="5932005"/>
            <a:ext cx="1694329" cy="369332"/>
          </a:xfrm>
          <a:prstGeom prst="rect">
            <a:avLst/>
          </a:prstGeom>
          <a:noFill/>
          <a:ln w="28575">
            <a:solidFill>
              <a:schemeClr val="tx1"/>
            </a:solidFill>
          </a:ln>
        </p:spPr>
        <p:txBody>
          <a:bodyPr wrap="square" rtlCol="0">
            <a:noAutofit/>
          </a:bodyPr>
          <a:lstStyle/>
          <a:p>
            <a:r>
              <a:rPr lang="en-US" dirty="0"/>
              <a:t>Rightmost </a:t>
            </a:r>
            <a:r>
              <a:rPr lang="en-US" dirty="0" err="1"/>
              <a:t>arg</a:t>
            </a:r>
            <a:endParaRPr lang="en-US" dirty="0"/>
          </a:p>
        </p:txBody>
      </p:sp>
      <p:sp>
        <p:nvSpPr>
          <p:cNvPr id="29" name="TextBox 28"/>
          <p:cNvSpPr txBox="1"/>
          <p:nvPr/>
        </p:nvSpPr>
        <p:spPr>
          <a:xfrm>
            <a:off x="10335025" y="2661423"/>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Folded Corner 13"/>
          <p:cNvSpPr/>
          <p:nvPr/>
        </p:nvSpPr>
        <p:spPr>
          <a:xfrm>
            <a:off x="6425646" y="1211098"/>
            <a:ext cx="2664542" cy="1766677"/>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This is the usual dumb multiply-by-adding solution.</a:t>
            </a:r>
          </a:p>
        </p:txBody>
      </p:sp>
    </p:spTree>
    <p:extLst>
      <p:ext uri="{BB962C8B-B14F-4D97-AF65-F5344CB8AC3E}">
        <p14:creationId xmlns:p14="http://schemas.microsoft.com/office/powerpoint/2010/main" val="532246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9725212" cy="6292645"/>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8000"/>
                </a:solidFill>
                <a:latin typeface="Courier New" panose="02070309020205020404" pitchFamily="49" charset="0"/>
                <a:cs typeface="Courier New" panose="02070309020205020404" pitchFamily="49" charset="0"/>
              </a:rPr>
              <a:t>Tear down stack frame template</a:t>
            </a:r>
          </a:p>
          <a:p>
            <a:pPr marL="0" indent="0">
              <a:spcBef>
                <a:spcPts val="600"/>
              </a:spcBef>
              <a:buNone/>
            </a:pPr>
            <a:r>
              <a:rPr lang="en-US" sz="2400" b="1" dirty="0">
                <a:latin typeface="Courier New" panose="02070309020205020404" pitchFamily="49" charset="0"/>
                <a:cs typeface="Courier New" panose="02070309020205020404" pitchFamily="49" charset="0"/>
              </a:rPr>
              <a:t>		LDR	R0, R5, 0 ; Ret </a:t>
            </a:r>
            <a:r>
              <a:rPr lang="en-US" sz="2400" b="1" dirty="0" err="1">
                <a:latin typeface="Courier New" panose="02070309020205020404" pitchFamily="49" charset="0"/>
                <a:cs typeface="Courier New" panose="02070309020205020404" pitchFamily="49" charset="0"/>
              </a:rPr>
              <a:t>val</a:t>
            </a:r>
            <a:r>
              <a:rPr lang="en-US" sz="2400" b="1" dirty="0">
                <a:latin typeface="Courier New" panose="02070309020205020404" pitchFamily="49" charset="0"/>
                <a:cs typeface="Courier New" panose="02070309020205020404" pitchFamily="49" charset="0"/>
              </a:rPr>
              <a:t> = answer</a:t>
            </a:r>
          </a:p>
          <a:p>
            <a:pPr marL="0" indent="0">
              <a:spcBef>
                <a:spcPts val="600"/>
              </a:spcBef>
              <a:buNone/>
            </a:pPr>
            <a:r>
              <a:rPr lang="en-US" sz="2400" b="1" dirty="0">
                <a:latin typeface="Courier New" panose="02070309020205020404" pitchFamily="49" charset="0"/>
                <a:cs typeface="Courier New" panose="02070309020205020404" pitchFamily="49" charset="0"/>
              </a:rPr>
              <a:t>		STR	R0, R5, 3	;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LDR	R0, R5, -1; Restore R0</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LDR	R1, R5, -2; Restore R1</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LDR	R1, R5, -3</a:t>
            </a:r>
          </a:p>
          <a:p>
            <a:pPr marL="0" indent="0">
              <a:spcBef>
                <a:spcPts val="600"/>
              </a:spcBef>
              <a:buNone/>
            </a:pPr>
            <a:r>
              <a:rPr lang="en-US" sz="2400" b="1" dirty="0">
                <a:latin typeface="Courier New" panose="02070309020205020404" pitchFamily="49" charset="0"/>
                <a:cs typeface="Courier New" panose="02070309020205020404" pitchFamily="49" charset="0"/>
              </a:rPr>
              <a:t>		ADD	R6, R5, 0	; Restore SP</a:t>
            </a:r>
          </a:p>
          <a:p>
            <a:pPr marL="0" indent="0">
              <a:spcBef>
                <a:spcPts val="600"/>
              </a:spcBef>
              <a:buNone/>
            </a:pPr>
            <a:r>
              <a:rPr lang="en-US" sz="2400" b="1" dirty="0">
                <a:latin typeface="Courier New" panose="02070309020205020404" pitchFamily="49" charset="0"/>
                <a:cs typeface="Courier New" panose="02070309020205020404" pitchFamily="49" charset="0"/>
              </a:rPr>
              <a:t>		LDR	R5, R6, 1	; Restore FP</a:t>
            </a:r>
          </a:p>
          <a:p>
            <a:pPr marL="0" indent="0">
              <a:spcBef>
                <a:spcPts val="600"/>
              </a:spcBef>
              <a:buNone/>
            </a:pPr>
            <a:r>
              <a:rPr lang="en-US" sz="2400" b="1" dirty="0">
                <a:latin typeface="Courier New" panose="02070309020205020404" pitchFamily="49" charset="0"/>
                <a:cs typeface="Courier New" panose="02070309020205020404" pitchFamily="49" charset="0"/>
              </a:rPr>
              <a:t>		LDR	R7, R6, 2	; Restore RA</a:t>
            </a:r>
          </a:p>
          <a:p>
            <a:pPr marL="0" indent="0">
              <a:spcBef>
                <a:spcPts val="600"/>
              </a:spcBef>
              <a:buNone/>
            </a:pPr>
            <a:r>
              <a:rPr lang="en-US" sz="2400" b="1" dirty="0">
                <a:latin typeface="Courier New" panose="02070309020205020404" pitchFamily="49" charset="0"/>
                <a:cs typeface="Courier New" panose="02070309020205020404" pitchFamily="49" charset="0"/>
              </a:rPr>
              <a:t>		ADD	R6, R6, 3	; Pop ra,fp,lv1</a:t>
            </a:r>
          </a:p>
          <a:p>
            <a:pPr marL="0" indent="0">
              <a:spcBef>
                <a:spcPts val="600"/>
              </a:spcBef>
              <a:buNone/>
            </a:pPr>
            <a:r>
              <a:rPr lang="en-US" sz="2400" b="1" dirty="0">
                <a:latin typeface="Courier New" panose="02070309020205020404" pitchFamily="49" charset="0"/>
                <a:cs typeface="Courier New" panose="02070309020205020404" pitchFamily="49" charset="0"/>
              </a:rPr>
              <a:t>		RET</a:t>
            </a:r>
          </a:p>
        </p:txBody>
      </p:sp>
      <p:sp>
        <p:nvSpPr>
          <p:cNvPr id="19" name="TextBox 18"/>
          <p:cNvSpPr txBox="1"/>
          <p:nvPr/>
        </p:nvSpPr>
        <p:spPr>
          <a:xfrm>
            <a:off x="10334257" y="5571069"/>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p>
        </p:txBody>
      </p:sp>
      <p:sp>
        <p:nvSpPr>
          <p:cNvPr id="20" name="TextBox 19"/>
          <p:cNvSpPr txBox="1"/>
          <p:nvPr/>
        </p:nvSpPr>
        <p:spPr>
          <a:xfrm>
            <a:off x="10334257" y="5155518"/>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24" name="Right Arrow 23"/>
          <p:cNvSpPr/>
          <p:nvPr/>
        </p:nvSpPr>
        <p:spPr>
          <a:xfrm>
            <a:off x="9543047" y="6108755"/>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27" name="Right Arrow 26"/>
          <p:cNvSpPr/>
          <p:nvPr/>
        </p:nvSpPr>
        <p:spPr>
          <a:xfrm>
            <a:off x="9543047" y="497683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8" name="TextBox 27"/>
          <p:cNvSpPr txBox="1"/>
          <p:nvPr/>
        </p:nvSpPr>
        <p:spPr>
          <a:xfrm>
            <a:off x="10335027" y="5932005"/>
            <a:ext cx="1694329" cy="369332"/>
          </a:xfrm>
          <a:prstGeom prst="rect">
            <a:avLst/>
          </a:prstGeom>
          <a:noFill/>
          <a:ln w="28575">
            <a:solidFill>
              <a:schemeClr val="tx1"/>
            </a:solidFill>
          </a:ln>
        </p:spPr>
        <p:txBody>
          <a:bodyPr wrap="square" rtlCol="0">
            <a:noAutofit/>
          </a:bodyPr>
          <a:lstStyle/>
          <a:p>
            <a:r>
              <a:rPr lang="en-US" dirty="0"/>
              <a:t>Rightmost </a:t>
            </a:r>
            <a:r>
              <a:rPr lang="en-US" dirty="0" err="1"/>
              <a:t>arg</a:t>
            </a:r>
            <a:endParaRPr lang="en-US" dirty="0"/>
          </a:p>
        </p:txBody>
      </p:sp>
      <p:sp>
        <p:nvSpPr>
          <p:cNvPr id="8" name="Folded Corner 7"/>
          <p:cNvSpPr/>
          <p:nvPr/>
        </p:nvSpPr>
        <p:spPr>
          <a:xfrm>
            <a:off x="6108131" y="4503409"/>
            <a:ext cx="2664542" cy="1766677"/>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And the same </a:t>
            </a:r>
            <a:r>
              <a:rPr lang="en-US" dirty="0" err="1">
                <a:solidFill>
                  <a:schemeClr val="tx1"/>
                </a:solidFill>
                <a:latin typeface="Comic Sans MS" panose="030F0702030302020204" pitchFamily="66" charset="0"/>
              </a:rPr>
              <a:t>postamble</a:t>
            </a:r>
            <a:r>
              <a:rPr lang="en-US" dirty="0">
                <a:solidFill>
                  <a:schemeClr val="tx1"/>
                </a:solidFill>
                <a:latin typeface="Comic Sans MS" panose="030F0702030302020204" pitchFamily="66" charset="0"/>
              </a:rPr>
              <a:t> code we used for fact(), too!</a:t>
            </a:r>
          </a:p>
        </p:txBody>
      </p:sp>
    </p:spTree>
    <p:extLst>
      <p:ext uri="{BB962C8B-B14F-4D97-AF65-F5344CB8AC3E}">
        <p14:creationId xmlns:p14="http://schemas.microsoft.com/office/powerpoint/2010/main" val="2715338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a:bodyPr>
          <a:lstStyle/>
          <a:p>
            <a:r>
              <a:rPr lang="en-US" sz="3200" i="1" dirty="0"/>
              <a:t>If</a:t>
            </a:r>
            <a:r>
              <a:rPr lang="en-US" sz="3200" dirty="0"/>
              <a:t> you use a well-designed calling sequence, a recursive function call looks like any other function call.  </a:t>
            </a:r>
          </a:p>
          <a:p>
            <a:r>
              <a:rPr lang="en-US" sz="3200" dirty="0"/>
              <a:t>And a recursive function looks just like any other function.</a:t>
            </a:r>
          </a:p>
          <a:p>
            <a:r>
              <a:rPr lang="en-US" sz="3200" dirty="0"/>
              <a:t>So why is merely the thought of writing recursive assembly code terrifying?</a:t>
            </a:r>
          </a:p>
          <a:p>
            <a:r>
              <a:rPr lang="en-US" sz="3200" dirty="0"/>
              <a:t>Good question.</a:t>
            </a:r>
          </a:p>
          <a:p>
            <a:r>
              <a:rPr lang="en-US" sz="3200" dirty="0"/>
              <a:t>Please publish a paper if you figure it out. Lots of people would like to know the answer.</a:t>
            </a:r>
          </a:p>
        </p:txBody>
      </p:sp>
    </p:spTree>
    <p:extLst>
      <p:ext uri="{BB962C8B-B14F-4D97-AF65-F5344CB8AC3E}">
        <p14:creationId xmlns:p14="http://schemas.microsoft.com/office/powerpoint/2010/main" val="25349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initial part is always the same</a:t>
            </a:r>
          </a:p>
        </p:txBody>
      </p:sp>
      <p:sp>
        <p:nvSpPr>
          <p:cNvPr id="3" name="Content Placeholder 2"/>
          <p:cNvSpPr>
            <a:spLocks noGrp="1"/>
          </p:cNvSpPr>
          <p:nvPr>
            <p:ph idx="1"/>
          </p:nvPr>
        </p:nvSpPr>
        <p:spPr>
          <a:xfrm>
            <a:off x="838200" y="1825625"/>
            <a:ext cx="9345706" cy="4351338"/>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R5, R6, 1</a:t>
            </a:r>
            <a:r>
              <a:rPr lang="en-US" b="1" dirty="0">
                <a:latin typeface="Courier New" panose="02070309020205020404" pitchFamily="49" charset="0"/>
                <a:cs typeface="Courier New" panose="02070309020205020404" pitchFamily="49" charset="0"/>
              </a:rPr>
              <a:t>	; Save Old FP</a:t>
            </a:r>
          </a:p>
          <a:p>
            <a:pPr marL="0" indent="0">
              <a:spcBef>
                <a:spcPts val="600"/>
              </a:spcBef>
              <a:buNone/>
            </a:pP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20892766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Questions?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695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initial part is always the same</a:t>
            </a:r>
          </a:p>
        </p:txBody>
      </p:sp>
      <p:sp>
        <p:nvSpPr>
          <p:cNvPr id="3" name="Content Placeholder 2"/>
          <p:cNvSpPr>
            <a:spLocks noGrp="1"/>
          </p:cNvSpPr>
          <p:nvPr>
            <p:ph idx="1"/>
          </p:nvPr>
        </p:nvSpPr>
        <p:spPr>
          <a:xfrm>
            <a:off x="838200" y="1825625"/>
            <a:ext cx="9345706" cy="4351338"/>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ADD	R5, R6, 0</a:t>
            </a:r>
            <a:r>
              <a:rPr lang="en-US" b="1" dirty="0">
                <a:latin typeface="Courier New" panose="02070309020205020404" pitchFamily="49" charset="0"/>
                <a:cs typeface="Courier New" panose="02070309020205020404" pitchFamily="49" charset="0"/>
              </a:rPr>
              <a:t>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8794377"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55232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45706" cy="1325563"/>
          </a:xfrm>
        </p:spPr>
        <p:txBody>
          <a:bodyPr/>
          <a:lstStyle/>
          <a:p>
            <a:r>
              <a:rPr lang="en-US" dirty="0"/>
              <a:t>The initial code is always the same</a:t>
            </a:r>
          </a:p>
        </p:txBody>
      </p:sp>
      <p:sp>
        <p:nvSpPr>
          <p:cNvPr id="3" name="Content Placeholder 2"/>
          <p:cNvSpPr>
            <a:spLocks noGrp="1"/>
          </p:cNvSpPr>
          <p:nvPr>
            <p:ph idx="1"/>
          </p:nvPr>
        </p:nvSpPr>
        <p:spPr>
          <a:xfrm>
            <a:off x="838200" y="1825625"/>
            <a:ext cx="9345706" cy="4351338"/>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Address</a:t>
            </a: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8794377"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Folded Corner 11"/>
          <p:cNvSpPr/>
          <p:nvPr/>
        </p:nvSpPr>
        <p:spPr>
          <a:xfrm>
            <a:off x="5614219" y="4168877"/>
            <a:ext cx="2664542" cy="2497394"/>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Note: The space that is being pointed to by R5 and R6 can be used to store the first temporary variable. In our example we will put “answer” there.</a:t>
            </a:r>
          </a:p>
        </p:txBody>
      </p:sp>
    </p:spTree>
    <p:extLst>
      <p:ext uri="{BB962C8B-B14F-4D97-AF65-F5344CB8AC3E}">
        <p14:creationId xmlns:p14="http://schemas.microsoft.com/office/powerpoint/2010/main" val="171126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7145</TotalTime>
  <Words>3250</Words>
  <Application>Microsoft Office PowerPoint</Application>
  <PresentationFormat>Widescreen</PresentationFormat>
  <Paragraphs>1329</Paragraphs>
  <Slides>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Calibri Light</vt:lpstr>
      <vt:lpstr>Comic Sans MS</vt:lpstr>
      <vt:lpstr>Courier</vt:lpstr>
      <vt:lpstr>Courier New</vt:lpstr>
      <vt:lpstr>Office Theme</vt:lpstr>
      <vt:lpstr>There is nothing magical about recursion</vt:lpstr>
      <vt:lpstr>The function</vt:lpstr>
      <vt:lpstr>Assumptions</vt:lpstr>
      <vt:lpstr>The initial code in a function is always the same</vt:lpstr>
      <vt:lpstr>The initial part is always the same</vt:lpstr>
      <vt:lpstr>The initial part is always the same</vt:lpstr>
      <vt:lpstr>The initial part is always the same</vt:lpstr>
      <vt:lpstr>The initial part is always the same</vt:lpstr>
      <vt:lpstr>The initial code is always the same</vt:lpstr>
      <vt:lpstr>The initial code is always the same</vt:lpstr>
      <vt:lpstr>The initial code is always the same</vt:lpstr>
      <vt:lpstr>The initial code is always the same</vt:lpstr>
      <vt:lpstr>The initial code is always the same</vt:lpstr>
      <vt:lpstr>The ending can be always the same</vt:lpstr>
      <vt:lpstr>The ending can be always the same</vt:lpstr>
      <vt:lpstr>The ending can be always the same</vt:lpstr>
      <vt:lpstr>The ending can be always the same</vt:lpstr>
      <vt:lpstr>The ending can be always the same</vt:lpstr>
      <vt:lpstr>The ending can be always the same</vt:lpstr>
      <vt:lpstr>The ending can be always the same</vt:lpstr>
      <vt:lpstr>The ending can be always the same</vt:lpstr>
      <vt:lpstr>The ending can be always the same</vt:lpstr>
      <vt:lpstr>PowerPoint Presentation</vt:lpstr>
      <vt:lpstr>PowerPoint Presentation</vt:lpstr>
      <vt:lpstr>What about the function body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Things to Notice in fact()</vt:lpstr>
      <vt:lpstr>Big Picture</vt:lpstr>
      <vt:lpstr>PowerPoint Presentation</vt:lpstr>
      <vt:lpstr>Big Picture</vt:lpstr>
      <vt:lpstr>Big Picture</vt:lpstr>
      <vt:lpstr>Big Picture</vt:lpstr>
      <vt:lpstr>Big Picture</vt:lpstr>
      <vt:lpstr>Big Picture</vt:lpstr>
      <vt:lpstr>Big Picture</vt:lpstr>
      <vt:lpstr>Big Picture</vt:lpstr>
      <vt:lpstr>Big Picture</vt:lpstr>
      <vt:lpstr>Big Picture</vt:lpstr>
      <vt:lpstr>Big Picture</vt:lpstr>
      <vt:lpstr>Big Picture</vt:lpstr>
      <vt:lpstr>Big Picture</vt:lpstr>
      <vt:lpstr>PowerPoint Presentation</vt:lpstr>
      <vt:lpstr>PowerPoint Presentation</vt:lpstr>
      <vt:lpstr>PowerPoint Presentation</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 is nothing magical about recursion</dc:title>
  <dc:creator>bleahy</dc:creator>
  <cp:lastModifiedBy>T Ahmad</cp:lastModifiedBy>
  <cp:revision>94</cp:revision>
  <dcterms:created xsi:type="dcterms:W3CDTF">2016-10-12T18:26:22Z</dcterms:created>
  <dcterms:modified xsi:type="dcterms:W3CDTF">2018-10-18T14:32:02Z</dcterms:modified>
</cp:coreProperties>
</file>