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409" r:id="rId2"/>
    <p:sldId id="443" r:id="rId3"/>
    <p:sldId id="288" r:id="rId4"/>
    <p:sldId id="411" r:id="rId5"/>
    <p:sldId id="412" r:id="rId6"/>
    <p:sldId id="410" r:id="rId7"/>
    <p:sldId id="329" r:id="rId8"/>
    <p:sldId id="295" r:id="rId9"/>
    <p:sldId id="292" r:id="rId10"/>
    <p:sldId id="301" r:id="rId11"/>
    <p:sldId id="302" r:id="rId12"/>
    <p:sldId id="303" r:id="rId13"/>
    <p:sldId id="327" r:id="rId14"/>
    <p:sldId id="415" r:id="rId15"/>
    <p:sldId id="416" r:id="rId16"/>
    <p:sldId id="417" r:id="rId17"/>
    <p:sldId id="420" r:id="rId18"/>
    <p:sldId id="418" r:id="rId19"/>
    <p:sldId id="419" r:id="rId20"/>
    <p:sldId id="421" r:id="rId21"/>
    <p:sldId id="422" r:id="rId22"/>
    <p:sldId id="442" r:id="rId23"/>
    <p:sldId id="306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441" r:id="rId43"/>
    <p:sldId id="332" r:id="rId44"/>
    <p:sldId id="507" r:id="rId45"/>
    <p:sldId id="334" r:id="rId46"/>
    <p:sldId id="508" r:id="rId47"/>
    <p:sldId id="336" r:id="rId48"/>
    <p:sldId id="509" r:id="rId49"/>
    <p:sldId id="510" r:id="rId50"/>
    <p:sldId id="337" r:id="rId51"/>
    <p:sldId id="338" r:id="rId52"/>
    <p:sldId id="339" r:id="rId53"/>
    <p:sldId id="340" r:id="rId54"/>
    <p:sldId id="511" r:id="rId55"/>
    <p:sldId id="342" r:id="rId56"/>
    <p:sldId id="344" r:id="rId57"/>
    <p:sldId id="345" r:id="rId58"/>
    <p:sldId id="346" r:id="rId59"/>
    <p:sldId id="440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9" r:id="rId71"/>
    <p:sldId id="358" r:id="rId72"/>
    <p:sldId id="357" r:id="rId73"/>
    <p:sldId id="360" r:id="rId74"/>
    <p:sldId id="361" r:id="rId75"/>
    <p:sldId id="362" r:id="rId76"/>
    <p:sldId id="51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81" autoAdjust="0"/>
    <p:restoredTop sz="86472" autoAdjust="0"/>
  </p:normalViewPr>
  <p:slideViewPr>
    <p:cSldViewPr snapToGrid="0" snapToObjects="1">
      <p:cViewPr varScale="1">
        <p:scale>
          <a:sx n="94" d="100"/>
          <a:sy n="94" d="100"/>
        </p:scale>
        <p:origin x="-12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7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98C0-634C-7041-91AC-0E58461553F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21A06-CE2C-954F-80F0-49B6EC7F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7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1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0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05B4-F68A-4B41-B7EE-52A50893006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4D2D-5151-F14A-80F1-511E7023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Continuing with 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2"/>
          <p:cNvGrpSpPr>
            <a:grpSpLocks/>
          </p:cNvGrpSpPr>
          <p:nvPr/>
        </p:nvGrpSpPr>
        <p:grpSpPr bwMode="auto">
          <a:xfrm>
            <a:off x="2787650" y="3573098"/>
            <a:ext cx="4925339" cy="2975365"/>
            <a:chOff x="1461" y="1925"/>
            <a:chExt cx="3420" cy="2066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3466" y="1925"/>
              <a:ext cx="1415" cy="154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rmAutofit lnSpcReduction="10000"/>
            </a:bodyPr>
            <a:lstStyle>
              <a:lvl1pPr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45720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4400" dirty="0" err="1">
                  <a:cs typeface="+mn-cs"/>
                </a:rPr>
                <a:t>const</a:t>
              </a:r>
              <a:endParaRPr lang="en-US" sz="4400" dirty="0">
                <a:cs typeface="+mn-cs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4400" dirty="0">
                  <a:cs typeface="+mn-cs"/>
                </a:rPr>
                <a:t>volatile</a:t>
              </a: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4400" dirty="0"/>
                <a:t>restrict</a:t>
              </a:r>
              <a:endParaRPr lang="en-US" sz="4400" dirty="0">
                <a:cs typeface="+mn-cs"/>
              </a:endParaRPr>
            </a:p>
          </p:txBody>
        </p:sp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1461" y="3473"/>
              <a:ext cx="3420" cy="51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US" sz="4800" b="1" i="1" dirty="0">
                  <a:solidFill>
                    <a:schemeClr val="tx2"/>
                  </a:solidFill>
                  <a:cs typeface="+mn-cs"/>
                </a:rPr>
                <a:t>Type Qualifiers</a:t>
              </a:r>
            </a:p>
          </p:txBody>
        </p:sp>
      </p:grpSp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685800" y="1254256"/>
            <a:ext cx="7051012" cy="4424169"/>
            <a:chOff x="432" y="378"/>
            <a:chExt cx="4896" cy="2875"/>
          </a:xfrm>
        </p:grpSpPr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432" y="378"/>
              <a:ext cx="4896" cy="6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4800" b="1" i="1" dirty="0">
                  <a:solidFill>
                    <a:schemeClr val="tx2"/>
                  </a:solidFill>
                  <a:cs typeface="+mn-cs"/>
                </a:rPr>
                <a:t>Storage Class </a:t>
              </a:r>
              <a:r>
                <a:rPr lang="en-US" sz="4800" b="1" i="1" dirty="0" err="1">
                  <a:solidFill>
                    <a:schemeClr val="tx2"/>
                  </a:solidFill>
                  <a:cs typeface="+mn-cs"/>
                </a:rPr>
                <a:t>Specifiers</a:t>
              </a:r>
              <a:endParaRPr lang="en-US" sz="4800" b="1" i="1" dirty="0">
                <a:solidFill>
                  <a:schemeClr val="tx2"/>
                </a:solidFill>
                <a:cs typeface="+mn-cs"/>
              </a:endParaRPr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32" y="954"/>
              <a:ext cx="2233" cy="22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rmAutofit fontScale="92500" lnSpcReduction="10000"/>
            </a:bodyPr>
            <a:lstStyle/>
            <a:p>
              <a:pPr algn="ctr">
                <a:spcBef>
                  <a:spcPct val="20000"/>
                </a:spcBef>
                <a:tabLst>
                  <a:tab pos="914400" algn="l"/>
                  <a:tab pos="4572000" algn="l"/>
                </a:tabLst>
                <a:defRPr/>
              </a:pPr>
              <a:r>
                <a:rPr lang="en-US" sz="5400" dirty="0">
                  <a:cs typeface="+mn-cs"/>
                </a:rPr>
                <a:t>register</a:t>
              </a:r>
            </a:p>
            <a:p>
              <a:pPr algn="ctr">
                <a:spcBef>
                  <a:spcPct val="20000"/>
                </a:spcBef>
                <a:tabLst>
                  <a:tab pos="914400" algn="l"/>
                  <a:tab pos="4572000" algn="l"/>
                </a:tabLst>
                <a:defRPr/>
              </a:pPr>
              <a:r>
                <a:rPr lang="en-US" sz="5400" dirty="0">
                  <a:cs typeface="+mn-cs"/>
                </a:rPr>
                <a:t>auto</a:t>
              </a:r>
            </a:p>
            <a:p>
              <a:pPr algn="ctr">
                <a:spcBef>
                  <a:spcPct val="20000"/>
                </a:spcBef>
                <a:tabLst>
                  <a:tab pos="914400" algn="l"/>
                  <a:tab pos="4572000" algn="l"/>
                </a:tabLst>
                <a:defRPr/>
              </a:pPr>
              <a:r>
                <a:rPr lang="en-US" sz="5400" dirty="0">
                  <a:cs typeface="+mn-cs"/>
                </a:rPr>
                <a:t>static</a:t>
              </a:r>
            </a:p>
            <a:p>
              <a:pPr algn="ctr">
                <a:spcBef>
                  <a:spcPct val="20000"/>
                </a:spcBef>
                <a:tabLst>
                  <a:tab pos="914400" algn="l"/>
                  <a:tab pos="4572000" algn="l"/>
                </a:tabLst>
                <a:defRPr/>
              </a:pPr>
              <a:r>
                <a:rPr lang="en-US" sz="5400" dirty="0">
                  <a:cs typeface="+mn-cs"/>
                </a:rPr>
                <a:t>extern</a:t>
              </a: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Storage Classes and Type Qualifiers</a:t>
            </a:r>
          </a:p>
        </p:txBody>
      </p:sp>
    </p:spTree>
    <p:extLst>
      <p:ext uri="{BB962C8B-B14F-4D97-AF65-F5344CB8AC3E}">
        <p14:creationId xmlns:p14="http://schemas.microsoft.com/office/powerpoint/2010/main" val="140497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Storage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119318"/>
              </p:ext>
            </p:extLst>
          </p:nvPr>
        </p:nvGraphicFramePr>
        <p:xfrm>
          <a:off x="457200" y="1600200"/>
          <a:ext cx="8229600" cy="500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90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Outside a function definition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Inside a function definition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register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register or stack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(hint to compiler; use of &amp; not allowed; seldom used)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the stack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file only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within the function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3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reference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address;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location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determined by file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containing the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definition (can't have initializer either)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reference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 address;</a:t>
                      </a:r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location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determined by file</a:t>
                      </a:r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containing the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external definition (can't have initializer either)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&lt;none&gt;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scope: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external definition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storage: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static address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same as auto</a:t>
                      </a:r>
                    </a:p>
                  </a:txBody>
                  <a:tcPr marL="12700" marR="12700" marT="1270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59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Type 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14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Part of the type (unlike Storage Class)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Technically not mutually exclusive</a:t>
            </a:r>
          </a:p>
          <a:p>
            <a:pPr>
              <a:defRPr/>
            </a:pPr>
            <a:r>
              <a:rPr lang="en-US" b="1" dirty="0"/>
              <a:t>restrict</a:t>
            </a:r>
            <a:r>
              <a:rPr lang="en-US" dirty="0"/>
              <a:t> -  For the lifetime of a pointer, only the pointer itself or a value directly derived from it may be used to access the object to which it points. 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b="1" dirty="0" err="1">
                <a:cs typeface="+mn-cs"/>
              </a:rPr>
              <a:t>const</a:t>
            </a:r>
            <a:r>
              <a:rPr lang="en-US" dirty="0">
                <a:cs typeface="+mn-cs"/>
              </a:rPr>
              <a:t> </a:t>
            </a:r>
            <a:r>
              <a:rPr lang="mr-IN" dirty="0">
                <a:cs typeface="+mn-cs"/>
              </a:rPr>
              <a:t>–</a:t>
            </a:r>
            <a:r>
              <a:rPr lang="en-US" dirty="0">
                <a:cs typeface="+mn-cs"/>
              </a:rPr>
              <a:t> the value of this variable may not be changed within its scope after initialization</a:t>
            </a: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volatile</a:t>
            </a:r>
            <a:r>
              <a:rPr lang="en-US" dirty="0">
                <a:cs typeface="+mn-cs"/>
              </a:rPr>
              <a:t> </a:t>
            </a:r>
            <a:r>
              <a:rPr lang="mr-IN" dirty="0">
                <a:cs typeface="+mn-cs"/>
              </a:rPr>
              <a:t>–</a:t>
            </a:r>
            <a:r>
              <a:rPr lang="en-US" dirty="0">
                <a:cs typeface="+mn-cs"/>
              </a:rPr>
              <a:t> the compiler may not optimize references to this variable</a:t>
            </a:r>
          </a:p>
        </p:txBody>
      </p:sp>
    </p:spTree>
    <p:extLst>
      <p:ext uri="{BB962C8B-B14F-4D97-AF65-F5344CB8AC3E}">
        <p14:creationId xmlns:p14="http://schemas.microsoft.com/office/powerpoint/2010/main" val="132471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935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Even though “pointer” is considered to be part of the type, the syntax is misleading because it applies only to a single variable</a:t>
            </a:r>
          </a:p>
          <a:p>
            <a:r>
              <a:rPr lang="en-US" dirty="0"/>
              <a:t>The syntax is similar for functions and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109" y="3768324"/>
            <a:ext cx="36143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char *p, *q, *s;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f(), g(), h();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double a[10], b[5];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Cloud Callout 6"/>
          <p:cNvSpPr/>
          <p:nvPr/>
        </p:nvSpPr>
        <p:spPr>
          <a:xfrm>
            <a:off x="3760867" y="3314729"/>
            <a:ext cx="1967652" cy="907189"/>
          </a:xfrm>
          <a:prstGeom prst="cloudCallout">
            <a:avLst>
              <a:gd name="adj1" fmla="val -90337"/>
              <a:gd name="adj2" fmla="val 27116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char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744692" y="4214940"/>
            <a:ext cx="2204887" cy="907189"/>
          </a:xfrm>
          <a:prstGeom prst="cloudCallout">
            <a:avLst>
              <a:gd name="adj1" fmla="val -135727"/>
              <a:gd name="adj2" fmla="val 348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returning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5728519" y="5122129"/>
            <a:ext cx="2449099" cy="907189"/>
          </a:xfrm>
          <a:prstGeom prst="cloudCallout">
            <a:avLst>
              <a:gd name="adj1" fmla="val -135727"/>
              <a:gd name="adj2" fmla="val 34808"/>
            </a:avLst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double</a:t>
            </a:r>
          </a:p>
        </p:txBody>
      </p:sp>
    </p:spTree>
    <p:extLst>
      <p:ext uri="{BB962C8B-B14F-4D97-AF65-F5344CB8AC3E}">
        <p14:creationId xmlns:p14="http://schemas.microsoft.com/office/powerpoint/2010/main" val="23217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Forming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declarations involving pointers, arrays, and functions aren’t mysterious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Remember the precedence of the </a:t>
            </a:r>
            <a:r>
              <a:rPr lang="en-US" dirty="0" err="1"/>
              <a:t>declarators</a:t>
            </a:r>
            <a:endParaRPr lang="en-US" dirty="0"/>
          </a:p>
          <a:p>
            <a:pPr lvl="1"/>
            <a:r>
              <a:rPr lang="en-US" dirty="0"/>
              <a:t>() and [] </a:t>
            </a:r>
            <a:r>
              <a:rPr lang="en-US" dirty="0" err="1"/>
              <a:t>declarators</a:t>
            </a:r>
            <a:r>
              <a:rPr lang="en-US" dirty="0"/>
              <a:t> get processed first</a:t>
            </a:r>
          </a:p>
          <a:p>
            <a:pPr lvl="1"/>
            <a:r>
              <a:rPr lang="en-US" dirty="0"/>
              <a:t>* gets processed last</a:t>
            </a:r>
          </a:p>
          <a:p>
            <a:r>
              <a:rPr lang="en-US" dirty="0"/>
              <a:t>Read or form the declarations from the </a:t>
            </a:r>
            <a:r>
              <a:rPr lang="en-US" b="1" dirty="0"/>
              <a:t>inside out</a:t>
            </a:r>
          </a:p>
          <a:p>
            <a:r>
              <a:rPr lang="en-US" dirty="0"/>
              <a:t>Example: </a:t>
            </a:r>
            <a:r>
              <a:rPr lang="en-US" dirty="0" err="1"/>
              <a:t>int</a:t>
            </a:r>
            <a:r>
              <a:rPr lang="en-US" dirty="0"/>
              <a:t> *(**f)() is a pointer to pointer to function returning pointer to int.</a:t>
            </a:r>
          </a:p>
          <a:p>
            <a:r>
              <a:rPr lang="en-US" dirty="0"/>
              <a:t>So how do we know that?</a:t>
            </a:r>
          </a:p>
        </p:txBody>
      </p:sp>
    </p:spTree>
    <p:extLst>
      <p:ext uri="{BB962C8B-B14F-4D97-AF65-F5344CB8AC3E}">
        <p14:creationId xmlns:p14="http://schemas.microsoft.com/office/powerpoint/2010/main" val="149590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After the Base Type Comes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dcl:       * dcl | direct-dcl</a:t>
            </a:r>
          </a:p>
          <a:p>
            <a:pPr marL="0" indent="0">
              <a:buFontTx/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direct-dcl: name</a:t>
            </a:r>
          </a:p>
          <a:p>
            <a:pPr marL="0" indent="0">
              <a:buFontTx/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| (dcl)</a:t>
            </a:r>
          </a:p>
          <a:p>
            <a:pPr marL="0" indent="0">
              <a:buFontTx/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| direct-dcl()</a:t>
            </a:r>
          </a:p>
          <a:p>
            <a:pPr marL="0" indent="0">
              <a:buFontTx/>
              <a:buNone/>
              <a:defRPr/>
            </a:pPr>
            <a:r>
              <a:rPr lang="en-US" i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| direct-dcl[opt size]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In words,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dcl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is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direct-dcl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, perhaps preceded by *'s.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direct-dcl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is a name, or a parenthesized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dcl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, or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direct-dcl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followed by parentheses, or a </a:t>
            </a:r>
            <a:r>
              <a:rPr lang="en-US" i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direct-dcl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followed by brackets with an optional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Deriving a Sentence Using the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386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Non-terminal </a:t>
            </a:r>
          </a:p>
          <a:p>
            <a:pPr marL="0" indent="0">
              <a:buNone/>
            </a:pPr>
            <a:r>
              <a:rPr lang="en-US" dirty="0"/>
              <a:t>dcl</a:t>
            </a:r>
          </a:p>
          <a:p>
            <a:pPr marL="0" indent="0">
              <a:buNone/>
            </a:pPr>
            <a:r>
              <a:rPr lang="en-US" dirty="0"/>
              <a:t>direct-dcl</a:t>
            </a:r>
          </a:p>
          <a:p>
            <a:pPr marL="0" indent="0">
              <a:buNone/>
            </a:pPr>
            <a:r>
              <a:rPr lang="en-US" dirty="0"/>
              <a:t>direct-dcl ()</a:t>
            </a:r>
          </a:p>
          <a:p>
            <a:pPr marL="0" indent="0">
              <a:buNone/>
            </a:pPr>
            <a:r>
              <a:rPr lang="en-US" dirty="0"/>
              <a:t>(dcl)()</a:t>
            </a:r>
          </a:p>
          <a:p>
            <a:pPr marL="0" indent="0">
              <a:buNone/>
            </a:pPr>
            <a:r>
              <a:rPr lang="en-US" dirty="0"/>
              <a:t>(*dcl)()</a:t>
            </a:r>
          </a:p>
          <a:p>
            <a:pPr marL="0" indent="0">
              <a:buNone/>
            </a:pPr>
            <a:r>
              <a:rPr lang="en-US" dirty="0"/>
              <a:t>(*direct-dcl)()</a:t>
            </a:r>
          </a:p>
          <a:p>
            <a:pPr marL="0" indent="0">
              <a:buNone/>
            </a:pPr>
            <a:r>
              <a:rPr lang="en-US" dirty="0"/>
              <a:t>(*direct-dcl[])()</a:t>
            </a:r>
          </a:p>
          <a:p>
            <a:pPr marL="0" indent="0">
              <a:buNone/>
            </a:pPr>
            <a:r>
              <a:rPr lang="en-US" dirty="0"/>
              <a:t>(*name[])()</a:t>
            </a:r>
          </a:p>
          <a:p>
            <a:pPr marL="0" indent="0">
              <a:buNone/>
            </a:pPr>
            <a:r>
              <a:rPr lang="en-US" b="1" dirty="0"/>
              <a:t>(*</a:t>
            </a:r>
            <a:r>
              <a:rPr lang="en-US" b="1" dirty="0" err="1"/>
              <a:t>pfa</a:t>
            </a:r>
            <a:r>
              <a:rPr lang="en-US" b="1" dirty="0"/>
              <a:t>[])()</a:t>
            </a:r>
          </a:p>
          <a:p>
            <a:pPr marL="0" indent="0">
              <a:buNone/>
            </a:pPr>
            <a:r>
              <a:rPr lang="en-US" b="1" dirty="0"/>
              <a:t>Apply this production</a:t>
            </a:r>
          </a:p>
          <a:p>
            <a:pPr marL="0" indent="0">
              <a:buNone/>
            </a:pPr>
            <a:r>
              <a:rPr lang="en-US" dirty="0"/>
              <a:t>dcl :: direct-dcl</a:t>
            </a:r>
          </a:p>
          <a:p>
            <a:pPr marL="0" indent="0">
              <a:buNone/>
            </a:pPr>
            <a:r>
              <a:rPr lang="en-US" dirty="0"/>
              <a:t>direct-dcl :: direct-dcl()</a:t>
            </a:r>
          </a:p>
          <a:p>
            <a:pPr marL="0" indent="0">
              <a:buNone/>
            </a:pPr>
            <a:r>
              <a:rPr lang="en-US" dirty="0"/>
              <a:t>direct-dcl :: (dcl)</a:t>
            </a:r>
          </a:p>
          <a:p>
            <a:pPr marL="0" indent="0">
              <a:buNone/>
            </a:pPr>
            <a:r>
              <a:rPr lang="en-US" dirty="0"/>
              <a:t>dcl :: *dcl</a:t>
            </a:r>
          </a:p>
          <a:p>
            <a:pPr marL="0" indent="0">
              <a:buNone/>
            </a:pPr>
            <a:r>
              <a:rPr lang="en-US" dirty="0"/>
              <a:t>dcl :: direct-dcl</a:t>
            </a:r>
          </a:p>
          <a:p>
            <a:pPr marL="0" indent="0">
              <a:buNone/>
            </a:pPr>
            <a:r>
              <a:rPr lang="en-US" dirty="0"/>
              <a:t>direct-dcl :: direct-dcl[]</a:t>
            </a:r>
          </a:p>
          <a:p>
            <a:pPr marL="0" indent="0">
              <a:buNone/>
            </a:pPr>
            <a:r>
              <a:rPr lang="en-US" dirty="0"/>
              <a:t>direct-dcl :: name</a:t>
            </a:r>
          </a:p>
          <a:p>
            <a:pPr marL="0" indent="0">
              <a:buNone/>
            </a:pPr>
            <a:r>
              <a:rPr lang="en-US" dirty="0"/>
              <a:t>name :: </a:t>
            </a:r>
            <a:r>
              <a:rPr lang="en-US" dirty="0" err="1"/>
              <a:t>pfa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non-terminals left!</a:t>
            </a:r>
          </a:p>
        </p:txBody>
      </p:sp>
    </p:spTree>
    <p:extLst>
      <p:ext uri="{BB962C8B-B14F-4D97-AF65-F5344CB8AC3E}">
        <p14:creationId xmlns:p14="http://schemas.microsoft.com/office/powerpoint/2010/main" val="335354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Picture It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716" y="1102482"/>
            <a:ext cx="5024078" cy="39023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 an in-order traversal and print the terminal symbols</a:t>
            </a:r>
          </a:p>
          <a:p>
            <a:r>
              <a:rPr lang="en-US" dirty="0"/>
              <a:t>What do you get?</a:t>
            </a:r>
          </a:p>
          <a:p>
            <a:r>
              <a:rPr lang="en-US" dirty="0"/>
              <a:t>(*</a:t>
            </a:r>
            <a:r>
              <a:rPr lang="en-US" dirty="0" err="1"/>
              <a:t>pfa</a:t>
            </a:r>
            <a:r>
              <a:rPr lang="en-US" dirty="0"/>
              <a:t>[])()</a:t>
            </a:r>
          </a:p>
          <a:p>
            <a:r>
              <a:rPr lang="en-US" dirty="0"/>
              <a:t>Now read the terminals for name, [], *, and () in post-order</a:t>
            </a:r>
          </a:p>
          <a:p>
            <a:r>
              <a:rPr lang="en-US" dirty="0"/>
              <a:t>What happens?</a:t>
            </a:r>
          </a:p>
          <a:p>
            <a:r>
              <a:rPr lang="en-US" dirty="0"/>
              <a:t>Array of pointers to functions returning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644511" y="1228092"/>
            <a:ext cx="703595" cy="606547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</a:p>
        </p:txBody>
      </p:sp>
      <p:sp>
        <p:nvSpPr>
          <p:cNvPr id="5" name="Hexagon 4"/>
          <p:cNvSpPr/>
          <p:nvPr/>
        </p:nvSpPr>
        <p:spPr>
          <a:xfrm>
            <a:off x="1237334" y="1851866"/>
            <a:ext cx="866804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direct-dcl</a:t>
            </a:r>
          </a:p>
        </p:txBody>
      </p:sp>
      <p:sp>
        <p:nvSpPr>
          <p:cNvPr id="6" name="Hexagon 5"/>
          <p:cNvSpPr/>
          <p:nvPr/>
        </p:nvSpPr>
        <p:spPr>
          <a:xfrm>
            <a:off x="1768858" y="2781404"/>
            <a:ext cx="866804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direct-dcl</a:t>
            </a:r>
          </a:p>
        </p:txBody>
      </p:sp>
      <p:sp>
        <p:nvSpPr>
          <p:cNvPr id="7" name="Hexagon 6"/>
          <p:cNvSpPr/>
          <p:nvPr/>
        </p:nvSpPr>
        <p:spPr>
          <a:xfrm>
            <a:off x="2494612" y="3741495"/>
            <a:ext cx="703595" cy="606547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</a:p>
        </p:txBody>
      </p:sp>
      <p:sp>
        <p:nvSpPr>
          <p:cNvPr id="8" name="Hexagon 7"/>
          <p:cNvSpPr/>
          <p:nvPr/>
        </p:nvSpPr>
        <p:spPr>
          <a:xfrm>
            <a:off x="3062928" y="4322316"/>
            <a:ext cx="703595" cy="606547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</a:p>
        </p:txBody>
      </p:sp>
      <p:sp>
        <p:nvSpPr>
          <p:cNvPr id="10" name="Hexagon 9"/>
          <p:cNvSpPr/>
          <p:nvPr/>
        </p:nvSpPr>
        <p:spPr>
          <a:xfrm>
            <a:off x="3664478" y="4842893"/>
            <a:ext cx="866804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direct-dcl</a:t>
            </a:r>
          </a:p>
        </p:txBody>
      </p:sp>
      <p:sp>
        <p:nvSpPr>
          <p:cNvPr id="11" name="Hexagon 10"/>
          <p:cNvSpPr/>
          <p:nvPr/>
        </p:nvSpPr>
        <p:spPr>
          <a:xfrm>
            <a:off x="4413998" y="5590137"/>
            <a:ext cx="866804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direct-dcl</a:t>
            </a:r>
          </a:p>
        </p:txBody>
      </p:sp>
      <p:sp>
        <p:nvSpPr>
          <p:cNvPr id="12" name="Hexagon 11"/>
          <p:cNvSpPr/>
          <p:nvPr/>
        </p:nvSpPr>
        <p:spPr>
          <a:xfrm>
            <a:off x="5691750" y="5746577"/>
            <a:ext cx="909957" cy="74724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cxnSp>
        <p:nvCxnSpPr>
          <p:cNvPr id="15" name="Straight Arrow Connector 14"/>
          <p:cNvCxnSpPr>
            <a:stCxn id="4" idx="1"/>
            <a:endCxn id="5" idx="3"/>
          </p:cNvCxnSpPr>
          <p:nvPr/>
        </p:nvCxnSpPr>
        <p:spPr>
          <a:xfrm>
            <a:off x="1196469" y="1834639"/>
            <a:ext cx="40865" cy="39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6" idx="3"/>
          </p:cNvCxnSpPr>
          <p:nvPr/>
        </p:nvCxnSpPr>
        <p:spPr>
          <a:xfrm flipH="1">
            <a:off x="1768858" y="2599110"/>
            <a:ext cx="148469" cy="555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7" idx="3"/>
          </p:cNvCxnSpPr>
          <p:nvPr/>
        </p:nvCxnSpPr>
        <p:spPr>
          <a:xfrm>
            <a:off x="2448851" y="3528648"/>
            <a:ext cx="45761" cy="516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8" idx="3"/>
          </p:cNvCxnSpPr>
          <p:nvPr/>
        </p:nvCxnSpPr>
        <p:spPr>
          <a:xfrm>
            <a:off x="3046570" y="4348042"/>
            <a:ext cx="16358" cy="277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</p:cNvCxnSpPr>
          <p:nvPr/>
        </p:nvCxnSpPr>
        <p:spPr>
          <a:xfrm>
            <a:off x="3614886" y="4928863"/>
            <a:ext cx="62119" cy="30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1" idx="3"/>
          </p:cNvCxnSpPr>
          <p:nvPr/>
        </p:nvCxnSpPr>
        <p:spPr>
          <a:xfrm>
            <a:off x="4344471" y="5590137"/>
            <a:ext cx="69527" cy="37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12" idx="3"/>
          </p:cNvCxnSpPr>
          <p:nvPr/>
        </p:nvCxnSpPr>
        <p:spPr>
          <a:xfrm flipV="1">
            <a:off x="5093991" y="6120199"/>
            <a:ext cx="597759" cy="217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6" idx="1"/>
          </p:cNvCxnSpPr>
          <p:nvPr/>
        </p:nvCxnSpPr>
        <p:spPr>
          <a:xfrm flipV="1">
            <a:off x="6417517" y="6175441"/>
            <a:ext cx="1359781" cy="318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847954" y="2665262"/>
            <a:ext cx="673502" cy="423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172908" y="4505500"/>
            <a:ext cx="673502" cy="423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743383" y="5004834"/>
            <a:ext cx="673502" cy="423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77298" y="5963759"/>
            <a:ext cx="673502" cy="423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pfa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7" idx="1"/>
            <a:endCxn id="39" idx="3"/>
          </p:cNvCxnSpPr>
          <p:nvPr/>
        </p:nvCxnSpPr>
        <p:spPr>
          <a:xfrm flipH="1">
            <a:off x="2846410" y="4348042"/>
            <a:ext cx="200160" cy="369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1"/>
            <a:endCxn id="38" idx="1"/>
          </p:cNvCxnSpPr>
          <p:nvPr/>
        </p:nvCxnSpPr>
        <p:spPr>
          <a:xfrm>
            <a:off x="1917327" y="2599110"/>
            <a:ext cx="930627" cy="277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198207" y="3458757"/>
            <a:ext cx="673502" cy="4233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580576" y="3898953"/>
            <a:ext cx="673502" cy="4233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cxnSp>
        <p:nvCxnSpPr>
          <p:cNvPr id="67" name="Straight Arrow Connector 66"/>
          <p:cNvCxnSpPr>
            <a:stCxn id="6" idx="1"/>
            <a:endCxn id="66" idx="3"/>
          </p:cNvCxnSpPr>
          <p:nvPr/>
        </p:nvCxnSpPr>
        <p:spPr>
          <a:xfrm flipH="1">
            <a:off x="2254078" y="3528648"/>
            <a:ext cx="194773" cy="581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1"/>
            <a:endCxn id="65" idx="1"/>
          </p:cNvCxnSpPr>
          <p:nvPr/>
        </p:nvCxnSpPr>
        <p:spPr>
          <a:xfrm>
            <a:off x="2448851" y="3528648"/>
            <a:ext cx="749356" cy="141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0" idx="1"/>
          </p:cNvCxnSpPr>
          <p:nvPr/>
        </p:nvCxnSpPr>
        <p:spPr>
          <a:xfrm flipV="1">
            <a:off x="4344471" y="5216516"/>
            <a:ext cx="398912" cy="373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7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How Do We Do It Automatically?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285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This is called parsing, determining which productions (rules) are needed to generate a sentence</a:t>
            </a:r>
          </a:p>
          <a:p>
            <a:pPr>
              <a:defRPr/>
            </a:pPr>
            <a:r>
              <a:rPr lang="en-US" dirty="0"/>
              <a:t>If you generate what’s called the parse tree, you can extract the meaning of the sentence</a:t>
            </a:r>
          </a:p>
          <a:p>
            <a:pPr>
              <a:defRPr/>
            </a:pPr>
            <a:r>
              <a:rPr lang="en-US" dirty="0"/>
              <a:t>Parser-generators such as </a:t>
            </a:r>
            <a:r>
              <a:rPr lang="en-US" dirty="0" err="1"/>
              <a:t>Yacc</a:t>
            </a:r>
            <a:r>
              <a:rPr lang="en-US" dirty="0"/>
              <a:t> and Bison generate parse-trees from your grammar</a:t>
            </a:r>
          </a:p>
          <a:p>
            <a:pPr>
              <a:defRPr/>
            </a:pPr>
            <a:r>
              <a:rPr lang="en-US" dirty="0"/>
              <a:t>A simple demo that’s hard-coded</a:t>
            </a:r>
          </a:p>
          <a:p>
            <a:pPr lvl="1">
              <a:defRPr/>
            </a:pPr>
            <a:r>
              <a:rPr lang="en-US" dirty="0"/>
              <a:t>See K&amp;R 5.12</a:t>
            </a:r>
          </a:p>
          <a:p>
            <a:pPr lvl="1">
              <a:defRPr/>
            </a:pPr>
            <a:r>
              <a:rPr lang="en-US" dirty="0"/>
              <a:t>Grab </a:t>
            </a:r>
            <a:r>
              <a:rPr lang="en-US" dirty="0" err="1"/>
              <a:t>dcl.c</a:t>
            </a:r>
            <a:r>
              <a:rPr lang="en-US" dirty="0"/>
              <a:t> from Canvas Files&gt;Source Code</a:t>
            </a:r>
          </a:p>
          <a:p>
            <a:pPr lvl="1">
              <a:defRPr/>
            </a:pPr>
            <a:r>
              <a:rPr lang="en-US" dirty="0"/>
              <a:t>Then try it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3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Output from </a:t>
            </a:r>
            <a:r>
              <a:rPr lang="en-US" dirty="0" err="1"/>
              <a:t>dcl.c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gcc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dcl.c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./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a.out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  <a:defRPr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b()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"/>
                <a:cs typeface="Courier"/>
              </a:rPr>
              <a:t>b:  function returning </a:t>
            </a:r>
            <a:r>
              <a:rPr lang="en-US" dirty="0" err="1">
                <a:latin typeface="Courier"/>
                <a:cs typeface="Courier"/>
              </a:rPr>
              <a:t>int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FontTx/>
              <a:buNone/>
              <a:defRPr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c[1]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"/>
                <a:cs typeface="Courier"/>
              </a:rPr>
              <a:t>c:  array[1] of </a:t>
            </a:r>
            <a:r>
              <a:rPr lang="en-US" dirty="0" err="1">
                <a:latin typeface="Courier"/>
                <a:cs typeface="Courier"/>
              </a:rPr>
              <a:t>int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FontTx/>
              <a:buNone/>
              <a:defRPr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*c[1]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"/>
                <a:cs typeface="Courier"/>
              </a:rPr>
              <a:t>c:  array[1] of pointer to </a:t>
            </a:r>
            <a:r>
              <a:rPr lang="en-US" dirty="0" err="1">
                <a:latin typeface="Courier"/>
                <a:cs typeface="Courier"/>
              </a:rPr>
              <a:t>int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FontTx/>
              <a:buNone/>
              <a:defRPr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(*c)[1]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"/>
                <a:cs typeface="Courier"/>
              </a:rPr>
              <a:t>c:  pointer to array[1] of </a:t>
            </a:r>
            <a:r>
              <a:rPr lang="en-US" dirty="0" err="1">
                <a:latin typeface="Courier"/>
                <a:cs typeface="Courier"/>
              </a:rPr>
              <a:t>int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int *silly()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"/>
                <a:cs typeface="Courier"/>
              </a:rPr>
              <a:t>silly:  function returning pointer to int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int **silly()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"/>
                <a:cs typeface="Courier"/>
              </a:rPr>
              <a:t>silly:  function returning pointer to pointer to int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int *(*silly)()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"/>
                <a:cs typeface="Courier"/>
              </a:rPr>
              <a:t>silly:  pointer to function returning pointer to int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730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Original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dirty="0"/>
              <a:t>							</a:t>
            </a:r>
            <a:r>
              <a:rPr lang="en-US" sz="3200" dirty="0" err="1"/>
              <a:t>int</a:t>
            </a:r>
            <a:r>
              <a:rPr lang="en-US" sz="3200" dirty="0"/>
              <a:t> *(**f)()</a:t>
            </a:r>
          </a:p>
          <a:p>
            <a:r>
              <a:rPr lang="en-US" dirty="0"/>
              <a:t>Pointer to</a:t>
            </a:r>
          </a:p>
          <a:p>
            <a:r>
              <a:rPr lang="en-US" dirty="0"/>
              <a:t>Pointer to</a:t>
            </a:r>
          </a:p>
          <a:p>
            <a:r>
              <a:rPr lang="en-US" dirty="0"/>
              <a:t>Function returning</a:t>
            </a:r>
          </a:p>
          <a:p>
            <a:r>
              <a:rPr lang="en-US" dirty="0"/>
              <a:t>Pointer to</a:t>
            </a:r>
          </a:p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758128" y="1971275"/>
            <a:ext cx="3080384" cy="568637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758128" y="1971275"/>
            <a:ext cx="2871865" cy="1214619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104770" y="2217686"/>
            <a:ext cx="2226604" cy="1536846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758128" y="1971275"/>
            <a:ext cx="2549610" cy="2408760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07018" y="2141866"/>
            <a:ext cx="3431825" cy="2780668"/>
          </a:xfrm>
          <a:custGeom>
            <a:avLst/>
            <a:gdLst>
              <a:gd name="connsiteX0" fmla="*/ 0 w 3080384"/>
              <a:gd name="connsiteY0" fmla="*/ 464387 h 473864"/>
              <a:gd name="connsiteX1" fmla="*/ 3080384 w 3080384"/>
              <a:gd name="connsiteY1" fmla="*/ 473864 h 473864"/>
              <a:gd name="connsiteX2" fmla="*/ 3080384 w 3080384"/>
              <a:gd name="connsiteY2" fmla="*/ 473864 h 473864"/>
              <a:gd name="connsiteX3" fmla="*/ 3061427 w 3080384"/>
              <a:gd name="connsiteY3" fmla="*/ 0 h 4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384" h="473864">
                <a:moveTo>
                  <a:pt x="0" y="464387"/>
                </a:moveTo>
                <a:lnTo>
                  <a:pt x="3080384" y="473864"/>
                </a:lnTo>
                <a:lnTo>
                  <a:pt x="3080384" y="473864"/>
                </a:lnTo>
                <a:lnTo>
                  <a:pt x="3061427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Declaring vs. Using</a:t>
            </a:r>
            <a:br>
              <a:rPr lang="en-US" dirty="0"/>
            </a:b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latin typeface="Courier"/>
                <a:cs typeface="Courier"/>
              </a:rPr>
              <a:t>char *b(); </a:t>
            </a:r>
            <a:r>
              <a:rPr lang="en-US" dirty="0">
                <a:cs typeface="Courier"/>
              </a:rPr>
              <a:t>// function returning pointer to char</a:t>
            </a:r>
          </a:p>
          <a:p>
            <a:pPr lvl="1"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char *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bp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= b(); // pointer to char</a:t>
            </a:r>
          </a:p>
          <a:p>
            <a:pPr lvl="1"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char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bc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= *b(); // char</a:t>
            </a:r>
          </a:p>
          <a:p>
            <a:pPr>
              <a:defRPr/>
            </a:pPr>
            <a:r>
              <a:rPr lang="en-US" dirty="0">
                <a:latin typeface="Courier"/>
                <a:cs typeface="Courier"/>
              </a:rPr>
              <a:t>double **d; </a:t>
            </a:r>
            <a:r>
              <a:rPr lang="en-US" dirty="0">
                <a:cs typeface="Courier"/>
              </a:rPr>
              <a:t>// pointer to pointer to double</a:t>
            </a:r>
          </a:p>
          <a:p>
            <a:pPr lvl="1"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double *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pd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= *d; // pointer to double</a:t>
            </a:r>
          </a:p>
          <a:p>
            <a:pPr lvl="1">
              <a:defRPr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double dv = **d; // double</a:t>
            </a:r>
          </a:p>
          <a:p>
            <a:pPr>
              <a:defRPr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*(*c)[]; </a:t>
            </a:r>
            <a:r>
              <a:rPr lang="en-US" dirty="0">
                <a:cs typeface="Courier"/>
              </a:rPr>
              <a:t>// </a:t>
            </a:r>
            <a:r>
              <a:rPr lang="en-US" dirty="0" err="1">
                <a:cs typeface="Courier"/>
              </a:rPr>
              <a:t>ptr</a:t>
            </a:r>
            <a:r>
              <a:rPr lang="en-US" dirty="0">
                <a:cs typeface="Courier"/>
              </a:rPr>
              <a:t> to array of pointers to </a:t>
            </a:r>
            <a:r>
              <a:rPr lang="en-US" dirty="0" err="1">
                <a:cs typeface="Courier"/>
              </a:rPr>
              <a:t>int</a:t>
            </a:r>
            <a:endParaRPr lang="en-US" dirty="0">
              <a:cs typeface="Courier"/>
            </a:endParaRPr>
          </a:p>
          <a:p>
            <a:pPr lvl="1">
              <a:defRPr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*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apc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[] = *c;// array of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ptrs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to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  <a:p>
            <a:pPr lvl="1">
              <a:defRPr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*pc = (*c)[1];// pointer to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  <a:p>
            <a:pPr lvl="1">
              <a:defRPr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cv = *(*c[1]);//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4482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have to be declared before they are used</a:t>
            </a:r>
          </a:p>
          <a:p>
            <a:r>
              <a:rPr lang="en-US" dirty="0"/>
              <a:t>Hence the need for function prototypes, which are basically a function header without a body, e.g.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nfact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/>
              <a:t>Parameters are always passed as </a:t>
            </a:r>
            <a:r>
              <a:rPr lang="en-US" b="1" dirty="0"/>
              <a:t>call-by-value</a:t>
            </a:r>
          </a:p>
          <a:p>
            <a:r>
              <a:rPr lang="en-US" dirty="0"/>
              <a:t>You can implement </a:t>
            </a:r>
            <a:r>
              <a:rPr lang="en-US" b="1" dirty="0"/>
              <a:t>call-by-reference </a:t>
            </a:r>
            <a:r>
              <a:rPr lang="en-US" dirty="0"/>
              <a:t>parameters</a:t>
            </a:r>
            <a:r>
              <a:rPr lang="en-US" b="1" dirty="0"/>
              <a:t> </a:t>
            </a:r>
            <a:r>
              <a:rPr lang="en-US" dirty="0"/>
              <a:t>easily with pointers</a:t>
            </a:r>
          </a:p>
        </p:txBody>
      </p:sp>
    </p:spTree>
    <p:extLst>
      <p:ext uri="{BB962C8B-B14F-4D97-AF65-F5344CB8AC3E}">
        <p14:creationId xmlns:p14="http://schemas.microsoft.com/office/powerpoint/2010/main" val="2350646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Swap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08038" algn="l"/>
                <a:tab pos="1265238" algn="l"/>
              </a:tabLst>
              <a:defRPr/>
            </a:pPr>
            <a:r>
              <a:rPr lang="en-US" sz="2400" dirty="0">
                <a:cs typeface="+mn-cs"/>
              </a:rPr>
              <a:t>Assignment: Write a function that will swap two integers</a:t>
            </a:r>
          </a:p>
          <a:p>
            <a:pPr eaLnBrk="1" hangingPunct="1">
              <a:tabLst>
                <a:tab pos="808038" algn="l"/>
                <a:tab pos="1265238" algn="l"/>
              </a:tabLst>
              <a:defRPr/>
            </a:pPr>
            <a:endParaRPr lang="en-US" sz="2400" dirty="0">
              <a:cs typeface="+mn-cs"/>
            </a:endParaRPr>
          </a:p>
          <a:p>
            <a:pPr eaLnBrk="1" hangingPunct="1">
              <a:tabLst>
                <a:tab pos="808038" algn="l"/>
                <a:tab pos="1265238" algn="l"/>
              </a:tabLst>
              <a:defRPr/>
            </a:pPr>
            <a:r>
              <a:rPr lang="en-US" sz="2400" dirty="0">
                <a:cs typeface="+mn-cs"/>
              </a:rPr>
              <a:t>First try: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 dirty="0">
                <a:latin typeface="Courier New" charset="0"/>
                <a:cs typeface="+mn-cs"/>
              </a:rPr>
              <a:t>		void swap(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a,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b)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 dirty="0">
                <a:latin typeface="Courier New" charset="0"/>
                <a:cs typeface="+mn-cs"/>
              </a:rPr>
              <a:t>		{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 dirty="0">
                <a:latin typeface="Courier New" charset="0"/>
                <a:cs typeface="+mn-cs"/>
              </a:rPr>
              <a:t>			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t;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 dirty="0">
                <a:latin typeface="Courier New" charset="0"/>
                <a:cs typeface="+mn-cs"/>
              </a:rPr>
              <a:t>			t = a;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 dirty="0">
                <a:latin typeface="Courier New" charset="0"/>
                <a:cs typeface="+mn-cs"/>
              </a:rPr>
              <a:t>			a = b;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 dirty="0">
                <a:latin typeface="Courier New" charset="0"/>
                <a:cs typeface="+mn-cs"/>
              </a:rPr>
              <a:t>			b = t;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 dirty="0">
                <a:latin typeface="Courier New" charset="0"/>
                <a:cs typeface="+mn-cs"/>
              </a:rPr>
              <a:t>		} </a:t>
            </a:r>
          </a:p>
        </p:txBody>
      </p:sp>
    </p:spTree>
    <p:extLst>
      <p:ext uri="{BB962C8B-B14F-4D97-AF65-F5344CB8AC3E}">
        <p14:creationId xmlns:p14="http://schemas.microsoft.com/office/powerpoint/2010/main" val="204411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What's wrong?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We call it like this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		int x = 42;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		int y = 84;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		swap(x, y);</a:t>
            </a:r>
          </a:p>
        </p:txBody>
      </p:sp>
    </p:spTree>
    <p:extLst>
      <p:ext uri="{BB962C8B-B14F-4D97-AF65-F5344CB8AC3E}">
        <p14:creationId xmlns:p14="http://schemas.microsoft.com/office/powerpoint/2010/main" val="24976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+mn-cs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+mn-cs"/>
              </a:rPr>
              <a:t>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+mn-cs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+mn-cs"/>
              </a:rPr>
              <a:t>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swap(x, y);</a:t>
            </a:r>
          </a:p>
          <a:p>
            <a:pPr eaLnBrk="1" hangingPunct="1"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void swap(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a,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b)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t;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t = a;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a = b;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  <a:endParaRPr lang="en-US" sz="2000" dirty="0">
              <a:cs typeface="+mn-cs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55305" name="AutoShape 9"/>
          <p:cNvSpPr>
            <a:spLocks/>
          </p:cNvSpPr>
          <p:nvPr/>
        </p:nvSpPr>
        <p:spPr bwMode="auto">
          <a:xfrm>
            <a:off x="7119938" y="4833938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437438" y="4833938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5568037" y="907189"/>
            <a:ext cx="3118763" cy="375436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Note that we’re NOT including the register save areas and other machine-dependent details in these stack frame visualizations; we show only the arguments and local variables.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 handles the details of the stack from out of your sight.</a:t>
            </a:r>
          </a:p>
        </p:txBody>
      </p:sp>
    </p:spTree>
    <p:extLst>
      <p:ext uri="{BB962C8B-B14F-4D97-AF65-F5344CB8AC3E}">
        <p14:creationId xmlns:p14="http://schemas.microsoft.com/office/powerpoint/2010/main" val="3647111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swap(x, 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void swap(int a, int 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a = 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  <a:endParaRPr lang="en-US" sz="2000">
              <a:cs typeface="+mn-cs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8213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4309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821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430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8213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64309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56334" name="AutoShape 14"/>
          <p:cNvSpPr>
            <a:spLocks/>
          </p:cNvSpPr>
          <p:nvPr/>
        </p:nvSpPr>
        <p:spPr bwMode="auto">
          <a:xfrm>
            <a:off x="7119938" y="4833938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7437438" y="4833938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56336" name="AutoShape 16"/>
          <p:cNvSpPr>
            <a:spLocks/>
          </p:cNvSpPr>
          <p:nvPr/>
        </p:nvSpPr>
        <p:spPr bwMode="auto">
          <a:xfrm>
            <a:off x="7119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7416800" y="3276600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71582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swap(x, 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swap(int a, int 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t = 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a = 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  <a:endParaRPr lang="en-US" sz="2000">
              <a:cs typeface="+mn-cs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8213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4309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821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430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58213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64309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</a:t>
            </a:r>
          </a:p>
        </p:txBody>
      </p:sp>
      <p:sp>
        <p:nvSpPr>
          <p:cNvPr id="57358" name="AutoShape 14"/>
          <p:cNvSpPr>
            <a:spLocks/>
          </p:cNvSpPr>
          <p:nvPr/>
        </p:nvSpPr>
        <p:spPr bwMode="auto">
          <a:xfrm>
            <a:off x="7119938" y="4833938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7437438" y="4833938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57360" name="AutoShape 16"/>
          <p:cNvSpPr>
            <a:spLocks/>
          </p:cNvSpPr>
          <p:nvPr/>
        </p:nvSpPr>
        <p:spPr bwMode="auto">
          <a:xfrm>
            <a:off x="7119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7416800" y="3276600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3606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swap(x, 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swap(int a, int 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a = 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  <a:endParaRPr lang="en-US" sz="2000">
              <a:cs typeface="+mn-cs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8213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4309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821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6430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8213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4309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</a:t>
            </a:r>
          </a:p>
        </p:txBody>
      </p:sp>
      <p:sp>
        <p:nvSpPr>
          <p:cNvPr id="58382" name="AutoShape 14"/>
          <p:cNvSpPr>
            <a:spLocks/>
          </p:cNvSpPr>
          <p:nvPr/>
        </p:nvSpPr>
        <p:spPr bwMode="auto">
          <a:xfrm>
            <a:off x="7119938" y="4833938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7437438" y="4833938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58384" name="AutoShape 16"/>
          <p:cNvSpPr>
            <a:spLocks/>
          </p:cNvSpPr>
          <p:nvPr/>
        </p:nvSpPr>
        <p:spPr bwMode="auto">
          <a:xfrm>
            <a:off x="7119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7416800" y="3276600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5392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Scopes</a:t>
            </a:r>
          </a:p>
          <a:p>
            <a:r>
              <a:rPr lang="en-US" dirty="0"/>
              <a:t>Typing (strong, but can be overridden)</a:t>
            </a:r>
          </a:p>
          <a:p>
            <a:r>
              <a:rPr lang="en-US" dirty="0"/>
              <a:t>Storage location</a:t>
            </a:r>
          </a:p>
          <a:p>
            <a:r>
              <a:rPr lang="en-US" dirty="0"/>
              <a:t>Storage Classes and Type Qualifiers</a:t>
            </a:r>
          </a:p>
          <a:p>
            <a:r>
              <a:rPr lang="en-US" dirty="0"/>
              <a:t>Dealing with complex declarations</a:t>
            </a:r>
          </a:p>
        </p:txBody>
      </p:sp>
    </p:spTree>
    <p:extLst>
      <p:ext uri="{BB962C8B-B14F-4D97-AF65-F5344CB8AC3E}">
        <p14:creationId xmlns:p14="http://schemas.microsoft.com/office/powerpoint/2010/main" val="2684187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swap(x, 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swap(int a, int 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a = 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  <a:endParaRPr lang="en-US" sz="2000">
              <a:cs typeface="+mn-cs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8213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64309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821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430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58213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64309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</a:t>
            </a:r>
          </a:p>
        </p:txBody>
      </p:sp>
      <p:sp>
        <p:nvSpPr>
          <p:cNvPr id="59406" name="AutoShape 14"/>
          <p:cNvSpPr>
            <a:spLocks/>
          </p:cNvSpPr>
          <p:nvPr/>
        </p:nvSpPr>
        <p:spPr bwMode="auto">
          <a:xfrm>
            <a:off x="7119938" y="4833938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7437438" y="4833938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59408" name="AutoShape 16"/>
          <p:cNvSpPr>
            <a:spLocks/>
          </p:cNvSpPr>
          <p:nvPr/>
        </p:nvSpPr>
        <p:spPr bwMode="auto">
          <a:xfrm>
            <a:off x="7119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7416800" y="3276600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25874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swap(x, 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swap(int a, int 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a = 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  <a:endParaRPr lang="en-US" sz="2000">
              <a:cs typeface="+mn-cs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0424" name="AutoShape 8"/>
          <p:cNvSpPr>
            <a:spLocks/>
          </p:cNvSpPr>
          <p:nvPr/>
        </p:nvSpPr>
        <p:spPr bwMode="auto">
          <a:xfrm>
            <a:off x="7119938" y="4833938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7437438" y="4833938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22538" name="WordArt 11"/>
          <p:cNvSpPr>
            <a:spLocks noChangeArrowheads="1" noChangeShapeType="1" noTextEdit="1"/>
          </p:cNvSpPr>
          <p:nvPr/>
        </p:nvSpPr>
        <p:spPr bwMode="auto">
          <a:xfrm>
            <a:off x="5716588" y="3429000"/>
            <a:ext cx="13239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blurRad="63500"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  <a:ea typeface="Impact"/>
                <a:cs typeface="Impact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813164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True Way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To swapping happiness</a:t>
            </a:r>
          </a:p>
        </p:txBody>
      </p:sp>
    </p:spTree>
    <p:extLst>
      <p:ext uri="{BB962C8B-B14F-4D97-AF65-F5344CB8AC3E}">
        <p14:creationId xmlns:p14="http://schemas.microsoft.com/office/powerpoint/2010/main" val="1252990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Swap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08038" algn="l"/>
                <a:tab pos="1265238" algn="l"/>
              </a:tabLst>
              <a:defRPr/>
            </a:pPr>
            <a:r>
              <a:rPr lang="en-US" sz="2400">
                <a:cs typeface="+mn-cs"/>
              </a:rPr>
              <a:t>Assignment: Write a function that will swap two integers</a:t>
            </a:r>
          </a:p>
          <a:p>
            <a:pPr eaLnBrk="1" hangingPunct="1">
              <a:tabLst>
                <a:tab pos="808038" algn="l"/>
                <a:tab pos="1265238" algn="l"/>
              </a:tabLst>
              <a:defRPr/>
            </a:pPr>
            <a:endParaRPr lang="en-US" sz="2400">
              <a:cs typeface="+mn-cs"/>
            </a:endParaRPr>
          </a:p>
          <a:p>
            <a:pPr eaLnBrk="1" hangingPunct="1">
              <a:tabLst>
                <a:tab pos="808038" algn="l"/>
                <a:tab pos="1265238" algn="l"/>
              </a:tabLst>
              <a:defRPr/>
            </a:pPr>
            <a:r>
              <a:rPr lang="en-US" sz="2400">
                <a:cs typeface="+mn-cs"/>
              </a:rPr>
              <a:t>Last try: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>
                <a:latin typeface="Courier New" charset="0"/>
                <a:cs typeface="+mn-cs"/>
              </a:rPr>
              <a:t>		void swap(int *a, int *b)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>
                <a:latin typeface="Courier New" charset="0"/>
                <a:cs typeface="+mn-cs"/>
              </a:rPr>
              <a:t>		{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>
                <a:latin typeface="Courier New" charset="0"/>
                <a:cs typeface="+mn-cs"/>
              </a:rPr>
              <a:t>			int t;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>
                <a:latin typeface="Courier New" charset="0"/>
                <a:cs typeface="+mn-cs"/>
              </a:rPr>
              <a:t>			t = *a;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>
                <a:latin typeface="Courier New" charset="0"/>
                <a:cs typeface="+mn-cs"/>
              </a:rPr>
              <a:t>			*a = *b;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>
                <a:latin typeface="Courier New" charset="0"/>
                <a:cs typeface="+mn-cs"/>
              </a:rPr>
              <a:t>			*b = t;</a:t>
            </a:r>
          </a:p>
          <a:p>
            <a:pPr eaLnBrk="1" hangingPunct="1">
              <a:buFontTx/>
              <a:buNone/>
              <a:tabLst>
                <a:tab pos="808038" algn="l"/>
                <a:tab pos="1265238" algn="l"/>
              </a:tabLst>
              <a:defRPr/>
            </a:pPr>
            <a:r>
              <a:rPr lang="en-US" sz="2400" b="1">
                <a:latin typeface="Courier New" charset="0"/>
                <a:cs typeface="+mn-cs"/>
              </a:rPr>
              <a:t>		} </a:t>
            </a:r>
          </a:p>
        </p:txBody>
      </p:sp>
    </p:spTree>
    <p:extLst>
      <p:ext uri="{BB962C8B-B14F-4D97-AF65-F5344CB8AC3E}">
        <p14:creationId xmlns:p14="http://schemas.microsoft.com/office/powerpoint/2010/main" val="2447626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it works…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We call it like this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		int x = 42;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		int y = 84;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		swap(&amp;x, &amp;y);</a:t>
            </a:r>
          </a:p>
        </p:txBody>
      </p:sp>
    </p:spTree>
    <p:extLst>
      <p:ext uri="{BB962C8B-B14F-4D97-AF65-F5344CB8AC3E}">
        <p14:creationId xmlns:p14="http://schemas.microsoft.com/office/powerpoint/2010/main" val="2782620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3894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swap(&amp;x, &amp;y);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swap(int *a, int *b)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  <a:endParaRPr lang="en-US" sz="2000">
              <a:cs typeface="+mn-cs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64521" name="AutoShape 9"/>
          <p:cNvSpPr>
            <a:spLocks/>
          </p:cNvSpPr>
          <p:nvPr/>
        </p:nvSpPr>
        <p:spPr bwMode="auto">
          <a:xfrm>
            <a:off x="7119938" y="4833938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7437438" y="4833938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</p:spTree>
    <p:extLst>
      <p:ext uri="{BB962C8B-B14F-4D97-AF65-F5344CB8AC3E}">
        <p14:creationId xmlns:p14="http://schemas.microsoft.com/office/powerpoint/2010/main" val="2182113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8213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4309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5821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6430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58213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64309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5549" name="AutoShape 13"/>
          <p:cNvSpPr>
            <a:spLocks/>
          </p:cNvSpPr>
          <p:nvPr/>
        </p:nvSpPr>
        <p:spPr bwMode="auto">
          <a:xfrm>
            <a:off x="7500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845425" y="3552825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3894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swap(&amp;x, &amp;y);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void swap(int *a, int *b)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</p:txBody>
      </p:sp>
      <p:cxnSp>
        <p:nvCxnSpPr>
          <p:cNvPr id="65553" name="AutoShape 17"/>
          <p:cNvCxnSpPr>
            <a:cxnSpLocks noChangeShapeType="1"/>
            <a:stCxn id="65554" idx="6"/>
            <a:endCxn id="65540" idx="3"/>
          </p:cNvCxnSpPr>
          <p:nvPr/>
        </p:nvCxnSpPr>
        <p:spPr bwMode="auto">
          <a:xfrm>
            <a:off x="6767513" y="4575175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554" name="Oval 18"/>
          <p:cNvSpPr>
            <a:spLocks noChangeArrowheads="1"/>
          </p:cNvSpPr>
          <p:nvPr/>
        </p:nvSpPr>
        <p:spPr bwMode="auto">
          <a:xfrm>
            <a:off x="6678613" y="4530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555" name="Oval 19"/>
          <p:cNvSpPr>
            <a:spLocks noChangeArrowheads="1"/>
          </p:cNvSpPr>
          <p:nvPr/>
        </p:nvSpPr>
        <p:spPr bwMode="auto">
          <a:xfrm>
            <a:off x="6678613" y="40116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5556" name="AutoShape 20"/>
          <p:cNvCxnSpPr>
            <a:cxnSpLocks noChangeShapeType="1"/>
            <a:stCxn id="65555" idx="6"/>
            <a:endCxn id="65542" idx="3"/>
          </p:cNvCxnSpPr>
          <p:nvPr/>
        </p:nvCxnSpPr>
        <p:spPr bwMode="auto">
          <a:xfrm>
            <a:off x="6767513" y="4056063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4424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8213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4309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821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6430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8213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4309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6573" name="AutoShape 13"/>
          <p:cNvSpPr>
            <a:spLocks/>
          </p:cNvSpPr>
          <p:nvPr/>
        </p:nvSpPr>
        <p:spPr bwMode="auto">
          <a:xfrm>
            <a:off x="7500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7845425" y="3552825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66576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3894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swap(&amp;x, &amp;y);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swap(int *a, int *b)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</p:txBody>
      </p:sp>
      <p:cxnSp>
        <p:nvCxnSpPr>
          <p:cNvPr id="66577" name="AutoShape 17"/>
          <p:cNvCxnSpPr>
            <a:cxnSpLocks noChangeShapeType="1"/>
            <a:stCxn id="66578" idx="6"/>
            <a:endCxn id="66564" idx="3"/>
          </p:cNvCxnSpPr>
          <p:nvPr/>
        </p:nvCxnSpPr>
        <p:spPr bwMode="auto">
          <a:xfrm>
            <a:off x="6767513" y="4575175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6678613" y="4530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6678613" y="40116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6580" name="AutoShape 20"/>
          <p:cNvCxnSpPr>
            <a:cxnSpLocks noChangeShapeType="1"/>
            <a:stCxn id="66579" idx="6"/>
            <a:endCxn id="66566" idx="3"/>
          </p:cNvCxnSpPr>
          <p:nvPr/>
        </p:nvCxnSpPr>
        <p:spPr bwMode="auto">
          <a:xfrm>
            <a:off x="6767513" y="4056063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6087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8213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4309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5821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6430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58213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4309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7597" name="AutoShape 13"/>
          <p:cNvSpPr>
            <a:spLocks/>
          </p:cNvSpPr>
          <p:nvPr/>
        </p:nvSpPr>
        <p:spPr bwMode="auto">
          <a:xfrm>
            <a:off x="7500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7845425" y="3552825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3894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swap(&amp;x, &amp;y);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swap(int *a, int *b)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</p:txBody>
      </p:sp>
      <p:cxnSp>
        <p:nvCxnSpPr>
          <p:cNvPr id="67601" name="AutoShape 17"/>
          <p:cNvCxnSpPr>
            <a:cxnSpLocks noChangeShapeType="1"/>
            <a:stCxn id="67602" idx="6"/>
            <a:endCxn id="67588" idx="3"/>
          </p:cNvCxnSpPr>
          <p:nvPr/>
        </p:nvCxnSpPr>
        <p:spPr bwMode="auto">
          <a:xfrm>
            <a:off x="6767513" y="4575175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6678613" y="4530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7603" name="Oval 19"/>
          <p:cNvSpPr>
            <a:spLocks noChangeArrowheads="1"/>
          </p:cNvSpPr>
          <p:nvPr/>
        </p:nvSpPr>
        <p:spPr bwMode="auto">
          <a:xfrm>
            <a:off x="6678613" y="40116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7604" name="AutoShape 20"/>
          <p:cNvCxnSpPr>
            <a:cxnSpLocks noChangeShapeType="1"/>
            <a:stCxn id="67603" idx="6"/>
            <a:endCxn id="67590" idx="3"/>
          </p:cNvCxnSpPr>
          <p:nvPr/>
        </p:nvCxnSpPr>
        <p:spPr bwMode="auto">
          <a:xfrm>
            <a:off x="6767513" y="4056063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8694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8213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a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430963" y="4314825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8213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b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430963" y="3795713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8213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t 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430963" y="327660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8621" name="AutoShape 13"/>
          <p:cNvSpPr>
            <a:spLocks/>
          </p:cNvSpPr>
          <p:nvPr/>
        </p:nvSpPr>
        <p:spPr bwMode="auto">
          <a:xfrm>
            <a:off x="7500938" y="3276600"/>
            <a:ext cx="296862" cy="1557338"/>
          </a:xfrm>
          <a:prstGeom prst="rightBrace">
            <a:avLst>
              <a:gd name="adj1" fmla="val 43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7845425" y="3552825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swap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68624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389438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swap(&amp;x, &amp;y);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swap(int *a, int *b)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+mn-cs"/>
              </a:rPr>
              <a:t>*b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</p:txBody>
      </p:sp>
      <p:cxnSp>
        <p:nvCxnSpPr>
          <p:cNvPr id="68625" name="AutoShape 17"/>
          <p:cNvCxnSpPr>
            <a:cxnSpLocks noChangeShapeType="1"/>
            <a:stCxn id="68626" idx="6"/>
            <a:endCxn id="68612" idx="3"/>
          </p:cNvCxnSpPr>
          <p:nvPr/>
        </p:nvCxnSpPr>
        <p:spPr bwMode="auto">
          <a:xfrm>
            <a:off x="6767513" y="4575175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6678613" y="4530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6678613" y="40116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8628" name="AutoShape 20"/>
          <p:cNvCxnSpPr>
            <a:cxnSpLocks noChangeShapeType="1"/>
            <a:stCxn id="68627" idx="6"/>
            <a:endCxn id="68614" idx="3"/>
          </p:cNvCxnSpPr>
          <p:nvPr/>
        </p:nvCxnSpPr>
        <p:spPr bwMode="auto">
          <a:xfrm>
            <a:off x="6767513" y="4056063"/>
            <a:ext cx="292100" cy="1038225"/>
          </a:xfrm>
          <a:prstGeom prst="curvedConnector3">
            <a:avLst>
              <a:gd name="adj1" fmla="val 1717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248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Global </a:t>
            </a:r>
            <a:r>
              <a:rPr lang="mr-IN" dirty="0"/>
              <a:t>–</a:t>
            </a:r>
            <a:r>
              <a:rPr lang="en-US" dirty="0"/>
              <a:t> seen by the entire file, after the definition</a:t>
            </a:r>
          </a:p>
          <a:p>
            <a:pPr lvl="1"/>
            <a:r>
              <a:rPr lang="en-US" dirty="0"/>
              <a:t>The keywords </a:t>
            </a:r>
            <a:r>
              <a:rPr lang="en-US" b="1" dirty="0"/>
              <a:t>extern</a:t>
            </a:r>
            <a:r>
              <a:rPr lang="en-US" dirty="0"/>
              <a:t> and </a:t>
            </a:r>
            <a:r>
              <a:rPr lang="en-US" b="1" dirty="0"/>
              <a:t>static</a:t>
            </a:r>
            <a:r>
              <a:rPr lang="en-US" dirty="0"/>
              <a:t> control whether the name is seen in </a:t>
            </a:r>
            <a:r>
              <a:rPr lang="en-US" i="1" dirty="0"/>
              <a:t>other</a:t>
            </a:r>
            <a:r>
              <a:rPr lang="en-US" dirty="0"/>
              <a:t>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 </a:t>
            </a:r>
            <a:r>
              <a:rPr lang="mr-IN" dirty="0"/>
              <a:t>–</a:t>
            </a:r>
            <a:r>
              <a:rPr lang="en-US" dirty="0"/>
              <a:t> seen within the block, after the definition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08235"/>
              </p:ext>
            </p:extLst>
          </p:nvPr>
        </p:nvGraphicFramePr>
        <p:xfrm>
          <a:off x="1287047" y="3590091"/>
          <a:ext cx="6807253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9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81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 keyword&gt;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definition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visible to other files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defines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Visible</a:t>
                      </a:r>
                      <a:r>
                        <a:rPr lang="en-US" baseline="0" dirty="0"/>
                        <a:t> to no other files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reference </a:t>
                      </a:r>
                      <a:r>
                        <a:rPr lang="mr-IN" dirty="0"/>
                        <a:t>–</a:t>
                      </a:r>
                      <a:r>
                        <a:rPr lang="en-US" baseline="0" dirty="0"/>
                        <a:t> visible to other files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declares reference to an external definition elsewhere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38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Trace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8213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x 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430963" y="5353050"/>
            <a:ext cx="609600" cy="519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84 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8213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y 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6430963" y="4833938"/>
            <a:ext cx="609600" cy="519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42 </a:t>
            </a:r>
          </a:p>
        </p:txBody>
      </p:sp>
      <p:sp>
        <p:nvSpPr>
          <p:cNvPr id="69639" name="AutoShape 7"/>
          <p:cNvSpPr>
            <a:spLocks/>
          </p:cNvSpPr>
          <p:nvPr/>
        </p:nvSpPr>
        <p:spPr bwMode="auto">
          <a:xfrm>
            <a:off x="7119938" y="4833938"/>
            <a:ext cx="279400" cy="1038225"/>
          </a:xfrm>
          <a:prstGeom prst="rightBrace">
            <a:avLst>
              <a:gd name="adj1" fmla="val 3096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437438" y="4833938"/>
            <a:ext cx="1100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cs typeface="+mn-cs"/>
              </a:rPr>
              <a:t>Stack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Frame</a:t>
            </a:r>
          </a:p>
          <a:p>
            <a:pPr algn="ctr" eaLnBrk="0" hangingPunct="0">
              <a:defRPr/>
            </a:pPr>
            <a:r>
              <a:rPr lang="en-US" sz="2000">
                <a:cs typeface="+mn-cs"/>
              </a:rPr>
              <a:t>for main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5786438" y="5872163"/>
            <a:ext cx="1285875" cy="557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31753" name="WordArt 10"/>
          <p:cNvSpPr>
            <a:spLocks noChangeArrowheads="1" noChangeShapeType="1" noTextEdit="1"/>
          </p:cNvSpPr>
          <p:nvPr/>
        </p:nvSpPr>
        <p:spPr bwMode="auto">
          <a:xfrm>
            <a:off x="5716588" y="3429000"/>
            <a:ext cx="13239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blurRad="63500"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  <a:ea typeface="Impact"/>
                <a:cs typeface="Impact"/>
              </a:rPr>
              <a:t>pop</a:t>
            </a:r>
          </a:p>
        </p:txBody>
      </p:sp>
      <p:sp>
        <p:nvSpPr>
          <p:cNvPr id="69643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389438" cy="51054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swap(&amp;x, &amp;y);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swap(int *a, int *b)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06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Another way of looking at it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x = 42;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y = 84;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>
                <a:solidFill>
                  <a:srgbClr val="008000"/>
                </a:solidFill>
                <a:latin typeface="Courier New" charset="0"/>
                <a:cs typeface="+mn-cs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cs typeface="+mn-cs"/>
              </a:rPr>
              <a:t>px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 = &amp;x;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>
                <a:solidFill>
                  <a:srgbClr val="008000"/>
                </a:solidFill>
                <a:latin typeface="Courier New" charset="0"/>
                <a:cs typeface="+mn-cs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cs typeface="+mn-cs"/>
              </a:rPr>
              <a:t>py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 = &amp;y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swap(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cs typeface="+mn-cs"/>
              </a:rPr>
              <a:t>px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, 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cs typeface="+mn-cs"/>
              </a:rPr>
              <a:t>py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);</a:t>
            </a:r>
          </a:p>
          <a:p>
            <a:pPr eaLnBrk="1" hangingPunct="1"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void swap(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*a,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*b)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t;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*b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  <a:p>
            <a:pPr eaLnBrk="1" hangingPunct="1"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011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9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What’s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23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Manual bounds checking</a:t>
            </a:r>
          </a:p>
          <a:p>
            <a:pPr>
              <a:defRPr/>
            </a:pPr>
            <a:r>
              <a:rPr lang="en-US" dirty="0"/>
              <a:t>How do we tell the length of an array?</a:t>
            </a:r>
          </a:p>
          <a:p>
            <a:pPr>
              <a:defRPr/>
            </a:pPr>
            <a:r>
              <a:rPr lang="en-US" dirty="0"/>
              <a:t>If it’s defined in scope, use the idiom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sizeof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ary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) / 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sizeof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ary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[0])</a:t>
            </a:r>
          </a:p>
          <a:p>
            <a:pPr>
              <a:defRPr/>
            </a:pPr>
            <a:r>
              <a:rPr lang="en-US" dirty="0"/>
              <a:t>If it’s passed as a parameter or in the heap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504D"/>
                </a:solidFill>
              </a:rPr>
              <a:t>DIY in C: Pass the length with the array</a:t>
            </a:r>
          </a:p>
          <a:p>
            <a:pPr>
              <a:defRPr/>
            </a:pPr>
            <a:r>
              <a:rPr lang="en-US" dirty="0"/>
              <a:t>For an array in the heap, you may need to keep both the allocated size of the array </a:t>
            </a:r>
            <a:r>
              <a:rPr lang="en-US" b="1" dirty="0">
                <a:solidFill>
                  <a:srgbClr val="000000"/>
                </a:solidFill>
              </a:rPr>
              <a:t>and</a:t>
            </a:r>
            <a:r>
              <a:rPr lang="en-US" dirty="0"/>
              <a:t> the number of elements currently in the array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5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1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300" b="1" dirty="0"/>
              <a:t>Used in a definition</a:t>
            </a:r>
            <a:r>
              <a:rPr lang="en-US" sz="2300" dirty="0"/>
              <a:t>, an array name in C is a dressed-up pointer that causes the storage it points to be allocated!  The definition</a:t>
            </a:r>
            <a:br>
              <a:rPr lang="en-US" sz="2300" dirty="0"/>
            </a:br>
            <a:r>
              <a:rPr lang="en-US" sz="2300" dirty="0"/>
              <a:t>			short array[1026];</a:t>
            </a:r>
            <a:br>
              <a:rPr lang="en-US" sz="2300" dirty="0"/>
            </a:br>
            <a:r>
              <a:rPr lang="en-US" sz="2300" dirty="0"/>
              <a:t>would assemble as</a:t>
            </a:r>
            <a:br>
              <a:rPr lang="en-US" sz="2300" dirty="0"/>
            </a:br>
            <a:r>
              <a:rPr lang="en-US" sz="2300" dirty="0"/>
              <a:t>  		</a:t>
            </a:r>
            <a:r>
              <a:rPr lang="en-US" sz="2300" dirty="0">
                <a:latin typeface="Courier"/>
                <a:cs typeface="Courier"/>
              </a:rPr>
              <a:t>ARRAY		.</a:t>
            </a:r>
            <a:r>
              <a:rPr lang="en-US" sz="2300" dirty="0" err="1">
                <a:latin typeface="Courier"/>
                <a:cs typeface="Courier"/>
              </a:rPr>
              <a:t>blkw</a:t>
            </a:r>
            <a:r>
              <a:rPr lang="en-US" sz="2300" dirty="0">
                <a:latin typeface="Courier"/>
                <a:cs typeface="Courier"/>
              </a:rPr>
              <a:t>		1026</a:t>
            </a:r>
          </a:p>
          <a:p>
            <a:pPr>
              <a:defRPr/>
            </a:pPr>
            <a:r>
              <a:rPr lang="en-US" sz="2300" b="1" dirty="0"/>
              <a:t>Used in an expression</a:t>
            </a:r>
            <a:r>
              <a:rPr lang="en-US" sz="2300" dirty="0"/>
              <a:t>, the array name acts as a </a:t>
            </a:r>
            <a:r>
              <a:rPr lang="en-US" sz="2300" i="1" dirty="0"/>
              <a:t>constant</a:t>
            </a:r>
            <a:r>
              <a:rPr lang="en-US" sz="2300" dirty="0"/>
              <a:t> pointer to the first element of the storage allocated for the array (as such we </a:t>
            </a:r>
            <a:r>
              <a:rPr lang="en-US" sz="2300" i="1" dirty="0"/>
              <a:t>never</a:t>
            </a:r>
            <a:r>
              <a:rPr lang="en-US" sz="2300" dirty="0"/>
              <a:t> put </a:t>
            </a:r>
            <a:r>
              <a:rPr lang="en-US" sz="2300" i="1" dirty="0"/>
              <a:t>&amp;</a:t>
            </a:r>
            <a:r>
              <a:rPr lang="en-US" sz="2300" dirty="0"/>
              <a:t> in front of an array name)</a:t>
            </a:r>
          </a:p>
          <a:p>
            <a:pPr>
              <a:defRPr/>
            </a:pPr>
            <a:r>
              <a:rPr lang="en-US" sz="2300" dirty="0"/>
              <a:t>Anything you can do with an array name, you can do with a pointer; you can even assign the name of an array of type-X to a pointer to type-X</a:t>
            </a:r>
          </a:p>
          <a:p>
            <a:pPr>
              <a:defRPr/>
            </a:pPr>
            <a:r>
              <a:rPr lang="en-US" sz="2300" b="1" i="1" dirty="0"/>
              <a:t>Any array element selection you can do using subscripts can be done with pointers</a:t>
            </a:r>
          </a:p>
        </p:txBody>
      </p:sp>
    </p:spTree>
    <p:extLst>
      <p:ext uri="{BB962C8B-B14F-4D97-AF65-F5344CB8AC3E}">
        <p14:creationId xmlns:p14="http://schemas.microsoft.com/office/powerpoint/2010/main" val="2057486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Just use values in braces “{}”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ib</a:t>
            </a:r>
            <a:r>
              <a:rPr lang="en-US" b="1" dirty="0">
                <a:latin typeface="Courier"/>
                <a:cs typeface="Courier"/>
              </a:rPr>
              <a:t>[5] = { 5, 4, 3, 2, 1 };</a:t>
            </a:r>
          </a:p>
          <a:p>
            <a:pPr>
              <a:defRPr/>
            </a:pPr>
            <a:r>
              <a:rPr lang="en-US" dirty="0"/>
              <a:t>The compiler will even count them for you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ib</a:t>
            </a:r>
            <a:r>
              <a:rPr lang="en-US" b="1" dirty="0">
                <a:latin typeface="Courier"/>
                <a:cs typeface="Courier"/>
              </a:rPr>
              <a:t>[] = { 5, 4, 3, 2, 1, 0 };</a:t>
            </a:r>
            <a:endParaRPr lang="en-US" dirty="0"/>
          </a:p>
          <a:p>
            <a:pPr>
              <a:defRPr/>
            </a:pPr>
            <a:r>
              <a:rPr lang="en-US" dirty="0"/>
              <a:t>Characters initializers are similar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>
                <a:latin typeface="Courier"/>
                <a:cs typeface="Courier"/>
              </a:rPr>
              <a:t>char </a:t>
            </a:r>
            <a:r>
              <a:rPr lang="en-US" b="1" dirty="0" err="1">
                <a:latin typeface="Courier"/>
                <a:cs typeface="Courier"/>
              </a:rPr>
              <a:t>cb</a:t>
            </a:r>
            <a:r>
              <a:rPr lang="en-US" b="1" dirty="0">
                <a:latin typeface="Courier"/>
                <a:cs typeface="Courier"/>
              </a:rPr>
              <a:t>[] = { ‘x’, ‘y’, ‘z’ };</a:t>
            </a:r>
            <a:endParaRPr lang="en-US" dirty="0"/>
          </a:p>
          <a:p>
            <a:pPr>
              <a:defRPr/>
            </a:pPr>
            <a:r>
              <a:rPr lang="en-US" dirty="0"/>
              <a:t>But you can arrange for special treatment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>
                <a:latin typeface="Courier"/>
                <a:cs typeface="Courier"/>
              </a:rPr>
              <a:t>char </a:t>
            </a:r>
            <a:r>
              <a:rPr lang="en-US" b="1" dirty="0" err="1">
                <a:latin typeface="Courier"/>
                <a:cs typeface="Courier"/>
              </a:rPr>
              <a:t>cb</a:t>
            </a:r>
            <a:r>
              <a:rPr lang="en-US" b="1" dirty="0">
                <a:latin typeface="Courier"/>
                <a:cs typeface="Courier"/>
              </a:rPr>
              <a:t>[] = “Now is the time”;</a:t>
            </a:r>
          </a:p>
          <a:p>
            <a:pPr>
              <a:defRPr/>
            </a:pPr>
            <a:r>
              <a:rPr lang="en-US" dirty="0"/>
              <a:t>But note this is very different from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>
                <a:latin typeface="Courier"/>
                <a:cs typeface="Courier"/>
              </a:rPr>
              <a:t>char *</a:t>
            </a:r>
            <a:r>
              <a:rPr lang="en-US" b="1" dirty="0" err="1">
                <a:latin typeface="Courier"/>
                <a:cs typeface="Courier"/>
              </a:rPr>
              <a:t>cb</a:t>
            </a:r>
            <a:r>
              <a:rPr lang="en-US" b="1" dirty="0">
                <a:latin typeface="Courier"/>
                <a:cs typeface="Courier"/>
              </a:rPr>
              <a:t> = “Now is the time”;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endParaRPr lang="en-US" b="1" dirty="0">
              <a:latin typeface="Courier"/>
              <a:cs typeface="Courier"/>
            </a:endParaRPr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5" name="WordArt 19"/>
          <p:cNvSpPr>
            <a:spLocks noChangeArrowheads="1" noChangeShapeType="1" noTextEdit="1"/>
          </p:cNvSpPr>
          <p:nvPr/>
        </p:nvSpPr>
        <p:spPr bwMode="auto">
          <a:xfrm>
            <a:off x="228600" y="142875"/>
            <a:ext cx="1571625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47522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Typical Arrangement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79875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The constant data area is where items such as the "Hello" in a statement such as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printf</a:t>
            </a:r>
            <a:r>
              <a:rPr lang="en-US" sz="2800" b="1" dirty="0">
                <a:latin typeface="Courier New" charset="0"/>
                <a:cs typeface="+mn-cs"/>
              </a:rPr>
              <a:t>("Hello");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cs typeface="+mn-cs"/>
              </a:rPr>
              <a:t>	would be stored.</a:t>
            </a:r>
          </a:p>
          <a:p>
            <a:pPr eaLnBrk="1" hangingPunct="1">
              <a:buFontTx/>
              <a:buNone/>
              <a:defRPr/>
            </a:pPr>
            <a:endParaRPr lang="en-US" sz="2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char *</a:t>
            </a:r>
            <a:r>
              <a:rPr lang="en-US" sz="2800" dirty="0" err="1">
                <a:solidFill>
                  <a:srgbClr val="FF0000"/>
                </a:solidFill>
                <a:cs typeface="+mn-cs"/>
              </a:rPr>
              <a:t>cp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= </a:t>
            </a:r>
            <a:r>
              <a:rPr lang="en-US" sz="2800" dirty="0">
                <a:solidFill>
                  <a:srgbClr val="0000FF"/>
                </a:solidFill>
                <a:cs typeface="+mn-cs"/>
              </a:rPr>
              <a:t>"Hello!"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char </a:t>
            </a:r>
            <a:r>
              <a:rPr lang="en-US" sz="2800" dirty="0" err="1">
                <a:solidFill>
                  <a:srgbClr val="FF0000"/>
                </a:solidFill>
                <a:cs typeface="+mn-cs"/>
              </a:rPr>
              <a:t>ca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[] = "Hello!";</a:t>
            </a:r>
          </a:p>
        </p:txBody>
      </p:sp>
      <p:sp>
        <p:nvSpPr>
          <p:cNvPr id="176132" name="Oval 4"/>
          <p:cNvSpPr>
            <a:spLocks noChangeArrowheads="1"/>
          </p:cNvSpPr>
          <p:nvPr/>
        </p:nvSpPr>
        <p:spPr bwMode="auto">
          <a:xfrm>
            <a:off x="5705245" y="2011996"/>
            <a:ext cx="3119438" cy="6096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6133" name="AutoShape 5"/>
          <p:cNvSpPr>
            <a:spLocks/>
          </p:cNvSpPr>
          <p:nvPr/>
        </p:nvSpPr>
        <p:spPr bwMode="auto">
          <a:xfrm>
            <a:off x="5359626" y="4005264"/>
            <a:ext cx="388937" cy="2804152"/>
          </a:xfrm>
          <a:prstGeom prst="leftBrace">
            <a:avLst>
              <a:gd name="adj1" fmla="val 61123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4481957" y="4456134"/>
            <a:ext cx="923330" cy="1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cs typeface="+mn-cs"/>
              </a:rPr>
              <a:t>Dynamic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(i.e. runtime)</a:t>
            </a:r>
          </a:p>
        </p:txBody>
      </p:sp>
      <p:sp>
        <p:nvSpPr>
          <p:cNvPr id="176141" name="AutoShape 13"/>
          <p:cNvSpPr>
            <a:spLocks/>
          </p:cNvSpPr>
          <p:nvPr/>
        </p:nvSpPr>
        <p:spPr bwMode="auto">
          <a:xfrm>
            <a:off x="5374481" y="1229031"/>
            <a:ext cx="388937" cy="2772392"/>
          </a:xfrm>
          <a:prstGeom prst="leftBrace">
            <a:avLst>
              <a:gd name="adj1" fmla="val 433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 rot="-5400000">
            <a:off x="3900168" y="2046200"/>
            <a:ext cx="1718589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cs typeface="+mn-cs"/>
              </a:rPr>
              <a:t>Static</a:t>
            </a:r>
          </a:p>
          <a:p>
            <a:pPr algn="ctr" eaLnBrk="0" hangingPunct="0">
              <a:defRPr/>
            </a:pPr>
            <a:r>
              <a:rPr lang="en-US" sz="2400" dirty="0"/>
              <a:t>(i.e. compile</a:t>
            </a:r>
            <a:br>
              <a:rPr lang="en-US" sz="2400" dirty="0"/>
            </a:br>
            <a:r>
              <a:rPr lang="en-US" sz="2400" dirty="0"/>
              <a:t>time)</a:t>
            </a:r>
            <a:endParaRPr lang="en-US" sz="2400" dirty="0">
              <a:cs typeface="+mn-cs"/>
            </a:endParaRP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7950199" y="1193560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x0000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8043633" y="6489489"/>
            <a:ext cx="78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+mn-cs"/>
              </a:rPr>
              <a:t>xFFFF</a:t>
            </a:r>
          </a:p>
        </p:txBody>
      </p:sp>
      <p:sp>
        <p:nvSpPr>
          <p:cNvPr id="36882" name="WordArt 19"/>
          <p:cNvSpPr>
            <a:spLocks noChangeArrowheads="1" noChangeShapeType="1" noTextEdit="1"/>
          </p:cNvSpPr>
          <p:nvPr/>
        </p:nvSpPr>
        <p:spPr bwMode="auto">
          <a:xfrm>
            <a:off x="228600" y="142875"/>
            <a:ext cx="1571625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Recall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5683678" y="2643494"/>
            <a:ext cx="3119438" cy="609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87827" y="1215307"/>
            <a:ext cx="2698973" cy="5594108"/>
            <a:chOff x="5987827" y="1126165"/>
            <a:chExt cx="2819401" cy="5683250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5987828" y="5850565"/>
              <a:ext cx="2819400" cy="9588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>
                  <a:latin typeface="Comic Sans MS" charset="0"/>
                  <a:cs typeface="+mn-cs"/>
                </a:rPr>
                <a:t>Stack</a:t>
              </a: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V="1">
              <a:off x="7132416" y="5336215"/>
              <a:ext cx="0" cy="5143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5987828" y="1126165"/>
              <a:ext cx="2819400" cy="5683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  <a:p>
              <a:pPr eaLnBrk="0" hangingPunct="0">
                <a:defRPr/>
              </a:pPr>
              <a:endParaRPr lang="en-US" sz="2400">
                <a:latin typeface="Comic Sans MS" charset="0"/>
                <a:cs typeface="+mn-cs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987828" y="1126165"/>
              <a:ext cx="2819400" cy="8048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>
                  <a:latin typeface="Comic Sans MS" charset="0"/>
                  <a:cs typeface="+mn-cs"/>
                </a:rPr>
                <a:t>Code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5987828" y="1931028"/>
              <a:ext cx="28194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 dirty="0">
                  <a:latin typeface="Comic Sans MS" charset="0"/>
                  <a:cs typeface="+mn-cs"/>
                </a:rPr>
                <a:t>Constant Data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987828" y="3183565"/>
              <a:ext cx="2819400" cy="773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eaLnBrk="0" hangingPunct="0">
                <a:defRPr/>
              </a:pPr>
              <a:r>
                <a:rPr lang="en-US" sz="2400" dirty="0">
                  <a:latin typeface="Comic Sans MS" charset="0"/>
                  <a:cs typeface="+mn-cs"/>
                </a:rPr>
                <a:t>Uninitialized Data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5987828" y="3956678"/>
              <a:ext cx="28194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>
                  <a:latin typeface="Comic Sans MS" charset="0"/>
                  <a:cs typeface="+mn-cs"/>
                </a:rPr>
                <a:t>Heap</a:t>
              </a: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7132416" y="4564690"/>
              <a:ext cx="0" cy="5143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987827" y="2540628"/>
              <a:ext cx="2819400" cy="6429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defRPr/>
              </a:pPr>
              <a:r>
                <a:rPr lang="en-US" sz="2400" dirty="0">
                  <a:latin typeface="Comic Sans MS" charset="0"/>
                  <a:cs typeface="+mn-cs"/>
                </a:rPr>
                <a:t>Initialized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Confused?</a:t>
            </a:r>
          </a:p>
        </p:txBody>
      </p:sp>
      <p:graphicFrame>
        <p:nvGraphicFramePr>
          <p:cNvPr id="177155" name="Group 3"/>
          <p:cNvGraphicFramePr>
            <a:graphicFrameLocks noGrp="1"/>
          </p:cNvGraphicFramePr>
          <p:nvPr/>
        </p:nvGraphicFramePr>
        <p:xfrm>
          <a:off x="609600" y="1752600"/>
          <a:ext cx="8001000" cy="4081463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Can pointer value be changed?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Can "Hello" be changed?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char *cp = "Hello!";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char ca[] = "Hello!";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1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ia</a:t>
            </a:r>
            <a:r>
              <a:rPr lang="en-US" b="1" dirty="0">
                <a:latin typeface="Courier New" charset="0"/>
                <a:cs typeface="+mn-cs"/>
              </a:rPr>
              <a:t>[6];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Allocates consecutive spaces for 6 integers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How much space is allocated?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Heads up!  The next bullets are a Big Deal.  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536496" y="6162675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276600" y="6162675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242050" y="6162675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017963" y="6162675"/>
            <a:ext cx="741362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4759325" y="6162675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5500688" y="6162675"/>
            <a:ext cx="741362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62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1000"/>
            <a:ext cx="8229600" cy="4083144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	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[6];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cs typeface="+mn-cs"/>
              </a:rPr>
              <a:t>Allocates consecutive spaces for 6 integers</a:t>
            </a:r>
          </a:p>
          <a:p>
            <a:pPr eaLnBrk="1" hangingPunct="1">
              <a:defRPr/>
            </a:pPr>
            <a:r>
              <a:rPr lang="en-US" sz="2400" dirty="0">
                <a:cs typeface="+mn-cs"/>
              </a:rPr>
              <a:t>How many bytes </a:t>
            </a:r>
            <a:r>
              <a:rPr lang="en-US" sz="2400" dirty="0"/>
              <a:t>are </a:t>
            </a:r>
            <a:r>
              <a:rPr lang="en-US" sz="2400" dirty="0">
                <a:cs typeface="+mn-cs"/>
              </a:rPr>
              <a:t>allocated?</a:t>
            </a:r>
          </a:p>
          <a:p>
            <a:pPr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	6 * </a:t>
            </a:r>
            <a:r>
              <a:rPr lang="en-US" sz="2400" b="1" dirty="0" err="1">
                <a:latin typeface="Courier New" charset="0"/>
                <a:cs typeface="+mn-cs"/>
              </a:rPr>
              <a:t>sizeof</a:t>
            </a:r>
            <a:r>
              <a:rPr lang="en-US" sz="2400" b="1" dirty="0">
                <a:latin typeface="Courier New" charset="0"/>
                <a:cs typeface="+mn-cs"/>
              </a:rPr>
              <a:t>(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>
                <a:latin typeface="Courier New" charset="0"/>
              </a:rPr>
              <a:t>) == </a:t>
            </a:r>
            <a:r>
              <a:rPr lang="en-US" sz="2400" b="1" dirty="0">
                <a:latin typeface="Courier New" charset="0"/>
                <a:cs typeface="+mn-cs"/>
              </a:rPr>
              <a:t>24</a:t>
            </a:r>
          </a:p>
          <a:p>
            <a:pPr eaLnBrk="1" hangingPunct="1">
              <a:defRPr/>
            </a:pPr>
            <a:r>
              <a:rPr lang="en-US" sz="2400" dirty="0"/>
              <a:t>It also creates the name </a:t>
            </a:r>
            <a:r>
              <a:rPr lang="en-US" sz="2400" b="1" dirty="0" err="1"/>
              <a:t>ia</a:t>
            </a:r>
            <a:r>
              <a:rPr lang="en-US" sz="2400" dirty="0"/>
              <a:t> which is effectively a constant pointer to the first of the six integers</a:t>
            </a:r>
          </a:p>
          <a:p>
            <a:pPr eaLnBrk="1" hangingPunct="1">
              <a:defRPr/>
            </a:pPr>
            <a:r>
              <a:rPr lang="en-US" sz="2400" dirty="0"/>
              <a:t>What does </a:t>
            </a:r>
            <a:r>
              <a:rPr lang="en-US" sz="2400" b="1" dirty="0" err="1"/>
              <a:t>ia</a:t>
            </a:r>
            <a:r>
              <a:rPr lang="en-US" sz="2400" b="1" dirty="0"/>
              <a:t>[4]</a:t>
            </a:r>
            <a:r>
              <a:rPr lang="en-US" sz="2400" dirty="0"/>
              <a:t> mean? (In which context?)</a:t>
            </a:r>
          </a:p>
          <a:p>
            <a:pPr eaLnBrk="1" hangingPunct="1">
              <a:defRPr/>
            </a:pPr>
            <a:r>
              <a:rPr lang="en-US" sz="2400" dirty="0"/>
              <a:t>Executable context: </a:t>
            </a:r>
            <a:r>
              <a:rPr lang="en-US" sz="2400" b="1" dirty="0" err="1"/>
              <a:t>ia</a:t>
            </a:r>
            <a:r>
              <a:rPr lang="en-US" sz="2400" b="1" dirty="0"/>
              <a:t>[4] </a:t>
            </a:r>
            <a:r>
              <a:rPr lang="en-US" sz="2400" dirty="0"/>
              <a:t>means exactly the same as </a:t>
            </a:r>
            <a:r>
              <a:rPr lang="en-US" sz="2400" b="1" dirty="0"/>
              <a:t>*(</a:t>
            </a:r>
            <a:r>
              <a:rPr lang="en-US" sz="2400" b="1" dirty="0" err="1"/>
              <a:t>ia</a:t>
            </a:r>
            <a:r>
              <a:rPr lang="en-US" sz="2400" b="1" dirty="0"/>
              <a:t> + 4)</a:t>
            </a:r>
          </a:p>
          <a:p>
            <a:pPr eaLnBrk="1" hangingPunct="1">
              <a:defRPr/>
            </a:pPr>
            <a:r>
              <a:rPr lang="en-US" sz="2400" dirty="0"/>
              <a:t>Multiply 4 by </a:t>
            </a:r>
            <a:r>
              <a:rPr lang="en-US" sz="2400" b="1" dirty="0" err="1"/>
              <a:t>sizeof</a:t>
            </a:r>
            <a:r>
              <a:rPr lang="en-US" sz="2400" b="1" dirty="0"/>
              <a:t>(</a:t>
            </a:r>
            <a:r>
              <a:rPr lang="en-US" sz="2400" b="1" dirty="0" err="1"/>
              <a:t>ia</a:t>
            </a:r>
            <a:r>
              <a:rPr lang="en-US" sz="2400" b="1" dirty="0"/>
              <a:t>[0]), </a:t>
            </a:r>
            <a:r>
              <a:rPr lang="en-US" sz="2400" dirty="0"/>
              <a:t> add it to the value of </a:t>
            </a:r>
            <a:r>
              <a:rPr lang="en-US" sz="2400" b="1" dirty="0" err="1"/>
              <a:t>ia</a:t>
            </a:r>
            <a:r>
              <a:rPr lang="en-US" sz="2400" dirty="0"/>
              <a:t> and dereference and you address the fifth element of </a:t>
            </a:r>
            <a:r>
              <a:rPr lang="en-US" sz="2400" b="1" dirty="0" err="1"/>
              <a:t>ia</a:t>
            </a:r>
            <a:r>
              <a:rPr lang="en-US" sz="2400" b="1" dirty="0"/>
              <a:t>!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536496" y="6172200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276600" y="6172200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242050" y="6172200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017963" y="6172200"/>
            <a:ext cx="741362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759325" y="6172200"/>
            <a:ext cx="741363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5500688" y="6172200"/>
            <a:ext cx="741362" cy="46672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281113" y="57181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ia</a:t>
            </a:r>
            <a:endParaRPr lang="en-US" sz="2400">
              <a:cs typeface="+mn-cs"/>
            </a:endParaRPr>
          </a:p>
        </p:txBody>
      </p:sp>
      <p:cxnSp>
        <p:nvCxnSpPr>
          <p:cNvPr id="75787" name="AutoShape 11"/>
          <p:cNvCxnSpPr>
            <a:cxnSpLocks noChangeShapeType="1"/>
            <a:stCxn id="75786" idx="3"/>
            <a:endCxn id="75780" idx="1"/>
          </p:cNvCxnSpPr>
          <p:nvPr/>
        </p:nvCxnSpPr>
        <p:spPr bwMode="auto">
          <a:xfrm>
            <a:off x="1868488" y="5965825"/>
            <a:ext cx="668008" cy="439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6429375" y="5241925"/>
            <a:ext cx="113506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ia[4]</a:t>
            </a:r>
          </a:p>
        </p:txBody>
      </p:sp>
      <p:cxnSp>
        <p:nvCxnSpPr>
          <p:cNvPr id="75789" name="AutoShape 13"/>
          <p:cNvCxnSpPr>
            <a:cxnSpLocks noChangeShapeType="1"/>
            <a:stCxn id="75788" idx="2"/>
            <a:endCxn id="75785" idx="0"/>
          </p:cNvCxnSpPr>
          <p:nvPr/>
        </p:nvCxnSpPr>
        <p:spPr bwMode="auto">
          <a:xfrm flipH="1">
            <a:off x="5872163" y="5756275"/>
            <a:ext cx="1125537" cy="396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500688" y="6173624"/>
            <a:ext cx="741362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97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  <p:bldP spid="75785" grpId="0" animBg="1"/>
      <p:bldP spid="75786" grpId="0" animBg="1"/>
      <p:bldP spid="757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00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file1.c: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arr</a:t>
            </a:r>
            <a:r>
              <a:rPr lang="en-US" dirty="0">
                <a:latin typeface="Courier"/>
                <a:cs typeface="Courier"/>
              </a:rPr>
              <a:t> [10];				// external definition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static struct r *p;		// this file only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extern float c[100];	// ref to c in file2.c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file2.c: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extern int </a:t>
            </a:r>
            <a:r>
              <a:rPr lang="en-US" dirty="0" err="1">
                <a:latin typeface="Courier"/>
                <a:cs typeface="Courier"/>
              </a:rPr>
              <a:t>arr</a:t>
            </a:r>
            <a:r>
              <a:rPr lang="en-US" dirty="0">
                <a:latin typeface="Courier"/>
                <a:cs typeface="Courier"/>
              </a:rPr>
              <a:t>[10</a:t>
            </a:r>
            <a:r>
              <a:rPr lang="en-US">
                <a:latin typeface="Courier"/>
                <a:cs typeface="Courier"/>
              </a:rPr>
              <a:t>]; // </a:t>
            </a:r>
            <a:r>
              <a:rPr lang="en-US" dirty="0">
                <a:latin typeface="Courier"/>
                <a:cs typeface="Courier"/>
              </a:rPr>
              <a:t>ref to </a:t>
            </a:r>
            <a:r>
              <a:rPr lang="en-US" dirty="0" err="1">
                <a:latin typeface="Courier"/>
                <a:cs typeface="Courier"/>
              </a:rPr>
              <a:t>arr</a:t>
            </a:r>
            <a:r>
              <a:rPr lang="en-US" dirty="0">
                <a:latin typeface="Courier"/>
                <a:cs typeface="Courier"/>
              </a:rPr>
              <a:t> in file1.c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static struct r *p;		// NOT the p above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float c[100];				// definition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mr-IN" dirty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76260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[6];</a:t>
            </a:r>
            <a:endParaRPr lang="en-US" sz="2800" dirty="0">
              <a:cs typeface="+mn-cs"/>
            </a:endParaRPr>
          </a:p>
          <a:p>
            <a:pPr eaLnBrk="1" hangingPunct="1"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Note:                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>
                <a:latin typeface="Courier New" charset="0"/>
                <a:cs typeface="+mn-cs"/>
                <a:sym typeface="Symbol" charset="0"/>
              </a:rPr>
              <a:t></a:t>
            </a:r>
            <a:r>
              <a:rPr lang="en-US" sz="2800" b="1" dirty="0">
                <a:latin typeface="Courier New" charset="0"/>
                <a:cs typeface="+mn-cs"/>
              </a:rPr>
              <a:t> &amp;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[0]</a:t>
            </a:r>
          </a:p>
          <a:p>
            <a:pPr eaLnBrk="1" hangingPunct="1"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Never say, "Pointers and arrays are exactly the same thing!!!”  But they’re really close!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	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*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	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 = 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;	/* Okay.    */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	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 = 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;	/* Illegal. Why? */</a:t>
            </a: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846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7788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int ia[6];</a:t>
            </a: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216275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0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803650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1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4391025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2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978400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3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5565775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4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6153150" y="23526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5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509713" y="356711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ia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cxnSp>
        <p:nvCxnSpPr>
          <p:cNvPr id="82955" name="AutoShape 11"/>
          <p:cNvCxnSpPr>
            <a:cxnSpLocks noChangeShapeType="1"/>
            <a:stCxn id="82954" idx="3"/>
            <a:endCxn id="82957" idx="1"/>
          </p:cNvCxnSpPr>
          <p:nvPr/>
        </p:nvCxnSpPr>
        <p:spPr bwMode="auto">
          <a:xfrm flipV="1">
            <a:off x="2116138" y="3095625"/>
            <a:ext cx="1081087" cy="7191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685800" y="4537075"/>
            <a:ext cx="7772400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[3] = 42;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Using pointer arithmetic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urier New" charset="0"/>
                <a:cs typeface="+mn-cs"/>
              </a:rPr>
              <a:t>*(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 + 3) = 42;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3216275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3803650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4391025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5569592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4974583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r>
              <a:rPr lang="en-US" sz="2400" b="1" dirty="0">
                <a:latin typeface="Courier New" charset="0"/>
                <a:cs typeface="+mn-cs"/>
              </a:rPr>
              <a:t>42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6153150" y="28479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602983" y="3814763"/>
            <a:ext cx="129073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 + </a:t>
            </a:r>
            <a:r>
              <a:rPr lang="en-US" sz="2400" b="1" dirty="0">
                <a:latin typeface="Courier New" charset="0"/>
              </a:rPr>
              <a:t>3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cxnSp>
        <p:nvCxnSpPr>
          <p:cNvPr id="20" name="AutoShape 11"/>
          <p:cNvCxnSpPr>
            <a:cxnSpLocks noChangeShapeType="1"/>
            <a:stCxn id="19" idx="3"/>
          </p:cNvCxnSpPr>
          <p:nvPr/>
        </p:nvCxnSpPr>
        <p:spPr bwMode="auto">
          <a:xfrm flipV="1">
            <a:off x="4893721" y="3343276"/>
            <a:ext cx="396775" cy="70232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878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Fun with C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[6];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[3] = 42;</a:t>
            </a: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is the same as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*(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 + 3) = 42;</a:t>
            </a: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and since addition is commutative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*(3 + 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) = 42;</a:t>
            </a: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would imply that 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3[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] = 42;</a:t>
            </a: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should work.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Does it? Is it a good idea?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543550" y="4899025"/>
            <a:ext cx="3092450" cy="1187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AutoNum type="arabicPeriod"/>
              <a:defRPr/>
            </a:pPr>
            <a:r>
              <a:rPr lang="en-US" sz="2400">
                <a:latin typeface="Comic Sans MS" charset="0"/>
                <a:cs typeface="+mn-cs"/>
              </a:rPr>
              <a:t>Works, bad idea</a:t>
            </a:r>
          </a:p>
          <a:p>
            <a:pPr eaLnBrk="0" hangingPunct="0">
              <a:buFontTx/>
              <a:buAutoNum type="arabicPeriod"/>
              <a:defRPr/>
            </a:pPr>
            <a:r>
              <a:rPr lang="en-US" sz="2400">
                <a:latin typeface="Comic Sans MS" charset="0"/>
                <a:cs typeface="+mn-cs"/>
              </a:rPr>
              <a:t>Works, good idea</a:t>
            </a:r>
          </a:p>
          <a:p>
            <a:pPr eaLnBrk="0" hangingPunct="0">
              <a:buFontTx/>
              <a:buAutoNum type="arabicPeriod"/>
              <a:defRPr/>
            </a:pPr>
            <a:r>
              <a:rPr lang="en-US" sz="2400">
                <a:latin typeface="Comic Sans MS" charset="0"/>
                <a:cs typeface="+mn-cs"/>
              </a:rPr>
              <a:t>Doesn't work</a:t>
            </a:r>
          </a:p>
        </p:txBody>
      </p:sp>
    </p:spTree>
    <p:extLst>
      <p:ext uri="{BB962C8B-B14F-4D97-AF65-F5344CB8AC3E}">
        <p14:creationId xmlns:p14="http://schemas.microsoft.com/office/powerpoint/2010/main" val="271383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Self Quiz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954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#define MAX 6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[MAX];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*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 = 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;      /* #1 */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 = 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;      /* #2 */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[2] = 87;   /* #3 */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*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 		</a:t>
            </a:r>
            <a:r>
              <a:rPr lang="en-US" sz="2800" dirty="0">
                <a:solidFill>
                  <a:srgbClr val="C0504D"/>
                </a:solidFill>
                <a:latin typeface="Comic Sans MS"/>
                <a:cs typeface="Comic Sans MS"/>
              </a:rPr>
              <a:t>Points to what?</a:t>
            </a:r>
          </a:p>
          <a:p>
            <a:pPr eaLnBrk="1" hangingPunct="1">
              <a:buFontTx/>
              <a:buNone/>
              <a:defRPr/>
            </a:pPr>
            <a:endParaRPr lang="en-US" sz="2800" dirty="0">
              <a:latin typeface="Comic Sans MS"/>
              <a:cs typeface="Comic Sans MS"/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++; 	</a:t>
            </a:r>
            <a:r>
              <a:rPr lang="en-US" sz="2800" dirty="0">
                <a:solidFill>
                  <a:srgbClr val="C0504D"/>
                </a:solidFill>
                <a:latin typeface="Comic Sans MS"/>
                <a:cs typeface="Comic Sans MS"/>
              </a:rPr>
              <a:t>Adds how much to IP?</a:t>
            </a: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*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 		</a:t>
            </a:r>
            <a:r>
              <a:rPr lang="en-US" sz="2800" dirty="0">
                <a:solidFill>
                  <a:schemeClr val="accent2"/>
                </a:solidFill>
                <a:latin typeface="Comic Sans MS"/>
                <a:cs typeface="Comic Sans MS"/>
              </a:rPr>
              <a:t>Now refers to what?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bg1"/>
                </a:solidFill>
                <a:latin typeface="Courier New" charset="0"/>
                <a:cs typeface="+mn-cs"/>
              </a:rPr>
              <a:t>.</a:t>
            </a: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  <a:cs typeface="+mn-cs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214408" y="2254250"/>
            <a:ext cx="3098024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cs typeface="+mn-cs"/>
              </a:rPr>
              <a:t>Which one is illegal?</a:t>
            </a:r>
          </a:p>
        </p:txBody>
      </p:sp>
    </p:spTree>
    <p:extLst>
      <p:ext uri="{BB962C8B-B14F-4D97-AF65-F5344CB8AC3E}">
        <p14:creationId xmlns:p14="http://schemas.microsoft.com/office/powerpoint/2010/main" val="345042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Self Quiz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954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#define MAX 6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[MAX];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*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 = </a:t>
            </a:r>
            <a:r>
              <a:rPr lang="en-US" sz="2800" b="1" dirty="0" err="1">
                <a:latin typeface="Courier New" charset="0"/>
                <a:cs typeface="+mn-cs"/>
              </a:rPr>
              <a:t>ia</a:t>
            </a:r>
            <a:r>
              <a:rPr lang="en-US" sz="2800" b="1" dirty="0">
                <a:latin typeface="Courier New" charset="0"/>
                <a:cs typeface="+mn-cs"/>
              </a:rPr>
              <a:t>;      /* #1 */</a:t>
            </a:r>
          </a:p>
          <a:p>
            <a:pPr eaLnBrk="1" hangingPunct="1">
              <a:buFontTx/>
              <a:buNone/>
              <a:defRPr/>
            </a:pPr>
            <a:r>
              <a:rPr lang="en-US" sz="2800" b="1" strike="sngStrike" dirty="0" err="1">
                <a:latin typeface="Courier New" charset="0"/>
                <a:cs typeface="+mn-cs"/>
              </a:rPr>
              <a:t>ia</a:t>
            </a:r>
            <a:r>
              <a:rPr lang="en-US" sz="2800" b="1" strike="sngStrike" dirty="0">
                <a:latin typeface="Courier New" charset="0"/>
                <a:cs typeface="+mn-cs"/>
              </a:rPr>
              <a:t> = </a:t>
            </a:r>
            <a:r>
              <a:rPr lang="en-US" sz="2800" b="1" strike="sngStrike" dirty="0" err="1">
                <a:latin typeface="Courier New" charset="0"/>
                <a:cs typeface="+mn-cs"/>
              </a:rPr>
              <a:t>ip</a:t>
            </a:r>
            <a:r>
              <a:rPr lang="en-US" sz="2800" b="1" strike="sngStrike" dirty="0">
                <a:latin typeface="Courier New" charset="0"/>
                <a:cs typeface="+mn-cs"/>
              </a:rPr>
              <a:t>;      /* #2 */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[2] = 87;   /* #3 */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*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 		</a:t>
            </a:r>
            <a:r>
              <a:rPr lang="en-US" sz="2800" dirty="0">
                <a:solidFill>
                  <a:srgbClr val="C0504D"/>
                </a:solidFill>
                <a:latin typeface="Comic Sans MS"/>
                <a:cs typeface="Comic Sans MS"/>
              </a:rPr>
              <a:t>Points to what?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latin typeface="Comic Sans MS"/>
                <a:cs typeface="Comic Sans MS"/>
              </a:rPr>
              <a:t>			</a:t>
            </a:r>
            <a:r>
              <a:rPr lang="en-US" sz="2800" b="1" dirty="0" err="1">
                <a:latin typeface="Courier New"/>
                <a:cs typeface="Courier New"/>
              </a:rPr>
              <a:t>ia</a:t>
            </a:r>
            <a:r>
              <a:rPr lang="en-US" sz="2800" b="1" dirty="0">
                <a:latin typeface="Courier New"/>
                <a:cs typeface="Courier New"/>
              </a:rPr>
              <a:t>[0]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++; 	</a:t>
            </a:r>
            <a:r>
              <a:rPr lang="en-US" sz="2800" dirty="0">
                <a:solidFill>
                  <a:srgbClr val="C0504D"/>
                </a:solidFill>
                <a:latin typeface="Comic Sans MS"/>
                <a:cs typeface="Comic Sans MS"/>
              </a:rPr>
              <a:t>Adds how much to IP?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	</a:t>
            </a:r>
            <a:r>
              <a:rPr lang="en-US" sz="2800" b="1" dirty="0" err="1">
                <a:latin typeface="Courier New" charset="0"/>
                <a:cs typeface="+mn-cs"/>
              </a:rPr>
              <a:t>sizeof</a:t>
            </a:r>
            <a:r>
              <a:rPr lang="en-US" sz="2800" b="1" dirty="0">
                <a:latin typeface="Courier New" charset="0"/>
                <a:cs typeface="+mn-cs"/>
              </a:rPr>
              <a:t>(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*</a:t>
            </a:r>
            <a:r>
              <a:rPr lang="en-US" sz="2800" b="1" dirty="0" err="1">
                <a:latin typeface="Courier New" charset="0"/>
                <a:cs typeface="+mn-cs"/>
              </a:rPr>
              <a:t>ip</a:t>
            </a:r>
            <a:r>
              <a:rPr lang="en-US" sz="2800" b="1" dirty="0">
                <a:latin typeface="Courier New" charset="0"/>
                <a:cs typeface="+mn-cs"/>
              </a:rPr>
              <a:t> 		</a:t>
            </a:r>
            <a:r>
              <a:rPr lang="en-US" sz="2800" dirty="0">
                <a:solidFill>
                  <a:schemeClr val="accent2"/>
                </a:solidFill>
                <a:latin typeface="Comic Sans MS"/>
                <a:cs typeface="Comic Sans MS"/>
              </a:rPr>
              <a:t>Now refers to what?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bg1"/>
                </a:solidFill>
                <a:latin typeface="Courier New" charset="0"/>
                <a:cs typeface="+mn-cs"/>
              </a:rPr>
              <a:t>.			</a:t>
            </a:r>
            <a:r>
              <a:rPr lang="en-US" sz="2800" b="1" dirty="0" err="1">
                <a:latin typeface="Courier New" charset="0"/>
              </a:rPr>
              <a:t>i</a:t>
            </a:r>
            <a:r>
              <a:rPr lang="en-US" sz="2800" b="1" dirty="0" err="1">
                <a:latin typeface="Courier New" charset="0"/>
                <a:cs typeface="+mn-cs"/>
              </a:rPr>
              <a:t>a</a:t>
            </a:r>
            <a:r>
              <a:rPr lang="en-US" sz="2800" b="1" dirty="0">
                <a:latin typeface="Courier New" charset="0"/>
                <a:cs typeface="+mn-cs"/>
              </a:rPr>
              <a:t>[1]</a:t>
            </a: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  <a:cs typeface="+mn-cs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214408" y="2254250"/>
            <a:ext cx="3098024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cs typeface="+mn-cs"/>
              </a:rPr>
              <a:t>Which one is illegal?</a:t>
            </a:r>
          </a:p>
        </p:txBody>
      </p:sp>
    </p:spTree>
    <p:extLst>
      <p:ext uri="{BB962C8B-B14F-4D97-AF65-F5344CB8AC3E}">
        <p14:creationId xmlns:p14="http://schemas.microsoft.com/office/powerpoint/2010/main" val="49457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More pointer arithmetic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9550" y="1676400"/>
            <a:ext cx="4602163" cy="1816100"/>
          </a:xfrm>
          <a:solidFill>
            <a:srgbClr val="EAEAEA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int i;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int ia[MAX];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for(i = 0; i &lt; MAX; i++)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ia[i] = 0;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686050" y="3117850"/>
            <a:ext cx="6253163" cy="2222500"/>
          </a:xfrm>
          <a:solidFill>
            <a:srgbClr val="EAEAEA"/>
          </a:solidFill>
          <a:ln cap="flat">
            <a:solidFill>
              <a:schemeClr val="tx2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ip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[MAX];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for(</a:t>
            </a:r>
            <a:r>
              <a:rPr lang="en-US" sz="2400" b="1" dirty="0" err="1">
                <a:latin typeface="Courier New" charset="0"/>
                <a:cs typeface="+mn-cs"/>
              </a:rPr>
              <a:t>ip</a:t>
            </a:r>
            <a:r>
              <a:rPr lang="en-US" sz="2400" b="1" dirty="0">
                <a:latin typeface="Courier New" charset="0"/>
                <a:cs typeface="+mn-cs"/>
              </a:rPr>
              <a:t> = 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; </a:t>
            </a:r>
            <a:r>
              <a:rPr lang="en-US" sz="2400" b="1" dirty="0" err="1">
                <a:latin typeface="Courier New" charset="0"/>
                <a:cs typeface="+mn-cs"/>
              </a:rPr>
              <a:t>ip</a:t>
            </a:r>
            <a:r>
              <a:rPr lang="en-US" sz="2400" b="1" dirty="0">
                <a:latin typeface="Courier New" charset="0"/>
                <a:cs typeface="+mn-cs"/>
              </a:rPr>
              <a:t> &lt; 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 + MAX; </a:t>
            </a:r>
            <a:r>
              <a:rPr lang="en-US" sz="2400" b="1" dirty="0" err="1">
                <a:latin typeface="Courier New" charset="0"/>
                <a:cs typeface="+mn-cs"/>
              </a:rPr>
              <a:t>ip</a:t>
            </a:r>
            <a:r>
              <a:rPr lang="en-US" sz="2400" b="1" dirty="0">
                <a:latin typeface="Courier New" charset="0"/>
                <a:cs typeface="+mn-cs"/>
              </a:rPr>
              <a:t>++)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*</a:t>
            </a:r>
            <a:r>
              <a:rPr lang="en-US" sz="2400" b="1" dirty="0" err="1">
                <a:latin typeface="Courier New" charset="0"/>
                <a:cs typeface="+mn-cs"/>
              </a:rPr>
              <a:t>ip</a:t>
            </a:r>
            <a:r>
              <a:rPr lang="en-US" sz="2400" b="1" dirty="0">
                <a:latin typeface="Courier New" charset="0"/>
                <a:cs typeface="+mn-cs"/>
              </a:rPr>
              <a:t> = 0;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082675" y="5657850"/>
            <a:ext cx="7534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dirty="0">
                <a:cs typeface="+mn-cs"/>
              </a:rPr>
              <a:t>Sometimes pointer arithmetic is faster than subscripting, but these days the optimizer will unroll the multiplication, so it rarely matters!</a:t>
            </a:r>
          </a:p>
        </p:txBody>
      </p:sp>
      <p:grpSp>
        <p:nvGrpSpPr>
          <p:cNvPr id="88070" name="Group 6"/>
          <p:cNvGrpSpPr>
            <a:grpSpLocks/>
          </p:cNvGrpSpPr>
          <p:nvPr/>
        </p:nvGrpSpPr>
        <p:grpSpPr bwMode="auto">
          <a:xfrm>
            <a:off x="-176213" y="1676400"/>
            <a:ext cx="8680451" cy="3995738"/>
            <a:chOff x="-111" y="1056"/>
            <a:chExt cx="5468" cy="2517"/>
          </a:xfrm>
        </p:grpSpPr>
        <p:sp>
          <p:nvSpPr>
            <p:cNvPr id="88071" name="AutoShape 7"/>
            <p:cNvSpPr>
              <a:spLocks noChangeArrowheads="1"/>
            </p:cNvSpPr>
            <p:nvPr/>
          </p:nvSpPr>
          <p:spPr bwMode="auto">
            <a:xfrm rot="-2010091">
              <a:off x="2823" y="1056"/>
              <a:ext cx="893" cy="524"/>
            </a:xfrm>
            <a:prstGeom prst="leftArrow">
              <a:avLst>
                <a:gd name="adj1" fmla="val 50000"/>
                <a:gd name="adj2" fmla="val 426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cs typeface="+mn-cs"/>
                </a:rPr>
                <a:t>addition</a:t>
              </a:r>
            </a:p>
          </p:txBody>
        </p:sp>
        <p:sp>
          <p:nvSpPr>
            <p:cNvPr id="88072" name="AutoShape 8"/>
            <p:cNvSpPr>
              <a:spLocks noChangeArrowheads="1"/>
            </p:cNvSpPr>
            <p:nvPr/>
          </p:nvSpPr>
          <p:spPr bwMode="auto">
            <a:xfrm rot="20003432">
              <a:off x="329" y="2995"/>
              <a:ext cx="1667" cy="578"/>
            </a:xfrm>
            <a:prstGeom prst="rightArrow">
              <a:avLst>
                <a:gd name="adj1" fmla="val 50000"/>
                <a:gd name="adj2" fmla="val 5715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400" dirty="0">
                  <a:solidFill>
                    <a:srgbClr val="FFFF00"/>
                  </a:solidFill>
                  <a:cs typeface="+mn-cs"/>
                </a:rPr>
                <a:t>no multiplication</a:t>
              </a:r>
            </a:p>
          </p:txBody>
        </p:sp>
        <p:sp>
          <p:nvSpPr>
            <p:cNvPr id="88073" name="AutoShape 9"/>
            <p:cNvSpPr>
              <a:spLocks noChangeArrowheads="1"/>
            </p:cNvSpPr>
            <p:nvPr/>
          </p:nvSpPr>
          <p:spPr bwMode="auto">
            <a:xfrm rot="2530679">
              <a:off x="4464" y="1940"/>
              <a:ext cx="893" cy="524"/>
            </a:xfrm>
            <a:prstGeom prst="rightArrow">
              <a:avLst>
                <a:gd name="adj1" fmla="val 50000"/>
                <a:gd name="adj2" fmla="val 426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cs typeface="+mn-cs"/>
                </a:rPr>
                <a:t>addition</a:t>
              </a:r>
            </a:p>
          </p:txBody>
        </p:sp>
        <p:sp>
          <p:nvSpPr>
            <p:cNvPr id="88074" name="AutoShape 10"/>
            <p:cNvSpPr>
              <a:spLocks noChangeArrowheads="1"/>
            </p:cNvSpPr>
            <p:nvPr/>
          </p:nvSpPr>
          <p:spPr bwMode="auto">
            <a:xfrm rot="18988201">
              <a:off x="-111" y="2335"/>
              <a:ext cx="1318" cy="578"/>
            </a:xfrm>
            <a:prstGeom prst="rightArrow">
              <a:avLst>
                <a:gd name="adj1" fmla="val 50000"/>
                <a:gd name="adj2" fmla="val 426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400" dirty="0">
                  <a:cs typeface="+mn-cs"/>
                </a:rPr>
                <a:t>multiplication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0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More </a:t>
            </a:r>
            <a:r>
              <a:rPr lang="en-US" dirty="0"/>
              <a:t>F</a:t>
            </a:r>
            <a:r>
              <a:rPr lang="en-US" dirty="0">
                <a:cs typeface="+mj-cs"/>
              </a:rPr>
              <a:t>un with Swap?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arr1[] = {1, 2, 3};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arr2[] = {9, 8, 7, 6};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*p1 = arr1;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*p2 = arr2;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Courier New" charset="0"/>
                <a:cs typeface="+mn-cs"/>
              </a:rPr>
              <a:t>/* What function call is needed here? */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for(</a:t>
            </a:r>
            <a:r>
              <a:rPr lang="en-US" sz="2400" b="1" dirty="0" err="1">
                <a:latin typeface="Courier New" charset="0"/>
                <a:cs typeface="+mn-cs"/>
              </a:rPr>
              <a:t>i</a:t>
            </a:r>
            <a:r>
              <a:rPr lang="en-US" sz="2400" b="1" dirty="0">
                <a:latin typeface="Courier New" charset="0"/>
                <a:cs typeface="+mn-cs"/>
              </a:rPr>
              <a:t>=0; </a:t>
            </a:r>
            <a:r>
              <a:rPr lang="en-US" sz="2400" b="1" dirty="0" err="1">
                <a:latin typeface="Courier New" charset="0"/>
                <a:cs typeface="+mn-cs"/>
              </a:rPr>
              <a:t>i</a:t>
            </a:r>
            <a:r>
              <a:rPr lang="en-US" sz="2400" b="1" dirty="0">
                <a:latin typeface="Courier New" charset="0"/>
                <a:cs typeface="+mn-cs"/>
              </a:rPr>
              <a:t>&lt;4; </a:t>
            </a:r>
            <a:r>
              <a:rPr lang="en-US" sz="2400" b="1" dirty="0" err="1">
                <a:latin typeface="Courier New" charset="0"/>
                <a:cs typeface="+mn-cs"/>
              </a:rPr>
              <a:t>i</a:t>
            </a:r>
            <a:r>
              <a:rPr lang="en-US" sz="2400" b="1" dirty="0">
                <a:latin typeface="Courier New" charset="0"/>
                <a:cs typeface="+mn-cs"/>
              </a:rPr>
              <a:t>++) {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</a:t>
            </a:r>
            <a:r>
              <a:rPr lang="en-US" sz="2400" b="1" dirty="0" err="1">
                <a:latin typeface="Courier New" charset="0"/>
                <a:cs typeface="+mn-cs"/>
              </a:rPr>
              <a:t>printf</a:t>
            </a:r>
            <a:r>
              <a:rPr lang="en-US" sz="2400" b="1" dirty="0">
                <a:latin typeface="Courier New" charset="0"/>
                <a:cs typeface="+mn-cs"/>
              </a:rPr>
              <a:t>("%d ", p1[</a:t>
            </a:r>
            <a:r>
              <a:rPr lang="en-US" sz="2400" b="1" dirty="0" err="1">
                <a:latin typeface="Courier New" charset="0"/>
                <a:cs typeface="+mn-cs"/>
              </a:rPr>
              <a:t>i</a:t>
            </a:r>
            <a:r>
              <a:rPr lang="en-US" sz="2400" b="1" dirty="0">
                <a:latin typeface="Courier New" charset="0"/>
                <a:cs typeface="+mn-cs"/>
              </a:rPr>
              <a:t>]);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}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for(</a:t>
            </a:r>
            <a:r>
              <a:rPr lang="en-US" sz="2400" b="1" dirty="0" err="1">
                <a:latin typeface="Courier New" charset="0"/>
                <a:cs typeface="+mn-cs"/>
              </a:rPr>
              <a:t>i</a:t>
            </a:r>
            <a:r>
              <a:rPr lang="en-US" sz="2400" b="1" dirty="0">
                <a:latin typeface="Courier New" charset="0"/>
                <a:cs typeface="+mn-cs"/>
              </a:rPr>
              <a:t>=0; </a:t>
            </a:r>
            <a:r>
              <a:rPr lang="en-US" sz="2400" b="1" dirty="0" err="1">
                <a:latin typeface="Courier New" charset="0"/>
                <a:cs typeface="+mn-cs"/>
              </a:rPr>
              <a:t>i</a:t>
            </a:r>
            <a:r>
              <a:rPr lang="en-US" sz="2400" b="1" dirty="0">
                <a:latin typeface="Courier New" charset="0"/>
                <a:cs typeface="+mn-cs"/>
              </a:rPr>
              <a:t>&lt;3; </a:t>
            </a:r>
            <a:r>
              <a:rPr lang="en-US" sz="2400" b="1" dirty="0" err="1">
                <a:latin typeface="Courier New" charset="0"/>
                <a:cs typeface="+mn-cs"/>
              </a:rPr>
              <a:t>i</a:t>
            </a:r>
            <a:r>
              <a:rPr lang="en-US" sz="2400" b="1" dirty="0">
                <a:latin typeface="Courier New" charset="0"/>
                <a:cs typeface="+mn-cs"/>
              </a:rPr>
              <a:t>++) {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</a:t>
            </a:r>
            <a:r>
              <a:rPr lang="en-US" sz="2400" b="1" dirty="0" err="1">
                <a:latin typeface="Courier New" charset="0"/>
                <a:cs typeface="+mn-cs"/>
              </a:rPr>
              <a:t>printf</a:t>
            </a:r>
            <a:r>
              <a:rPr lang="en-US" sz="2400" b="1" dirty="0">
                <a:latin typeface="Courier New" charset="0"/>
                <a:cs typeface="+mn-cs"/>
              </a:rPr>
              <a:t>("%d ", p2[</a:t>
            </a:r>
            <a:r>
              <a:rPr lang="en-US" sz="2400" b="1" dirty="0" err="1">
                <a:latin typeface="Courier New" charset="0"/>
                <a:cs typeface="+mn-cs"/>
              </a:rPr>
              <a:t>i</a:t>
            </a:r>
            <a:r>
              <a:rPr lang="en-US" sz="2400" b="1" dirty="0">
                <a:latin typeface="Courier New" charset="0"/>
                <a:cs typeface="+mn-cs"/>
              </a:rPr>
              <a:t>]);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159500" y="5743575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latin typeface="Arial Black" charset="0"/>
                <a:cs typeface="+mn-cs"/>
              </a:rPr>
              <a:t>9 8 7 6 1 2 3</a:t>
            </a:r>
          </a:p>
        </p:txBody>
      </p:sp>
    </p:spTree>
    <p:extLst>
      <p:ext uri="{BB962C8B-B14F-4D97-AF65-F5344CB8AC3E}">
        <p14:creationId xmlns:p14="http://schemas.microsoft.com/office/powerpoint/2010/main" val="3236474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Fun with Swap?</a:t>
            </a:r>
            <a:endParaRPr lang="en-US" dirty="0">
              <a:cs typeface="+mj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int arr1[] = {1, 2, 3};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int arr2[] = {9, 8, 7, 6};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int *p1 = arr1;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int *p2 = arr2;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swap_pointers(&amp;p1, &amp;p2);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for(i=0; i&lt;4; i++) {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printf("%d ", p1[i]);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}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for(i=0; i&lt;3; i++) {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printf("%d ", p2[i]);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159500" y="5743575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latin typeface="Arial Black" charset="0"/>
                <a:cs typeface="+mn-cs"/>
              </a:rPr>
              <a:t>9 8 7 6 1 2 3</a:t>
            </a:r>
          </a:p>
        </p:txBody>
      </p:sp>
    </p:spTree>
    <p:extLst>
      <p:ext uri="{BB962C8B-B14F-4D97-AF65-F5344CB8AC3E}">
        <p14:creationId xmlns:p14="http://schemas.microsoft.com/office/powerpoint/2010/main" val="4138611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62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swap_pointers(int *a, int *b) {   /* Choice 1 */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swap_pointers(int **a, int **b) { /* Choice 2 */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*t;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*b = 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void swap_pointers(int **a, int **b) { /* Choice 3 */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**t;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*t = *a;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*a = *b;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*b = *t;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782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23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#include &lt;stdio.h&gt;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int i = 0;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void f(int);</a:t>
            </a:r>
          </a:p>
          <a:p>
            <a:pPr marL="0" indent="0">
              <a:buNone/>
            </a:pPr>
            <a:endParaRPr lang="mr-IN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int main(int argc, char *argv[]) {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        i = 1;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        int i = 0;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        i = 2;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        for (int i = 0; i &lt; 10; i++) {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                f(i);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                int i = 2;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                f(i);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        }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   f(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  <a:endParaRPr lang="mr-IN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void f(int j) {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        printf("%d\n", j);</a:t>
            </a:r>
          </a:p>
          <a:p>
            <a:pPr marL="0" indent="0">
              <a:buNone/>
            </a:pPr>
            <a:r>
              <a:rPr lang="mr-IN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41632" y="2085003"/>
            <a:ext cx="398080" cy="1042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39712" y="3516073"/>
            <a:ext cx="578164" cy="1895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108818" y="4520665"/>
            <a:ext cx="189562" cy="227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032993" y="3942550"/>
            <a:ext cx="75825" cy="236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80924" y="3516073"/>
            <a:ext cx="303299" cy="16119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1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 of Pointers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char *month_name(int n)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static char *name[] = {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	"Illegal month",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	"January", "February", "March",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     "April", "May", "June",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	"July", "August", "September",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	"October", "November", "December"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};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	return (n&lt;1 || n&gt;12)? name[0]: name[n];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762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 of Pointers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71563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block of memory (probably in the constant area) is initialized like this: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349375" y="4751388"/>
            <a:ext cx="6416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Illegal month\0January\0February\0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March\0April\0May\0June\0July\0August\0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September\0October\0November\0December\0</a:t>
            </a:r>
          </a:p>
          <a:p>
            <a:pPr eaLnBrk="0" hangingPunct="0">
              <a:defRPr/>
            </a:pPr>
            <a:endParaRPr lang="en-US" sz="200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069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 of Pointers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71563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An array is created in the static area which will hold 13 character pointers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349375" y="4751388"/>
            <a:ext cx="6416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Illegal month\0January\0February\0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March\0April\0May\0June\0July\0August\0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September\0October\0November\0December\0</a:t>
            </a:r>
          </a:p>
          <a:p>
            <a:pPr eaLnBrk="0" hangingPunct="0">
              <a:defRPr/>
            </a:pPr>
            <a:endParaRPr lang="en-US" sz="2000">
              <a:latin typeface="Courier New" charset="0"/>
              <a:cs typeface="+mn-cs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74148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133600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52571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2917825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330993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3702050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409416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4486275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487838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5270500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566261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6054725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65" name="Rectangle 17"/>
          <p:cNvSpPr>
            <a:spLocks noChangeArrowheads="1"/>
          </p:cNvSpPr>
          <p:nvPr/>
        </p:nvSpPr>
        <p:spPr bwMode="auto">
          <a:xfrm>
            <a:off x="644683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987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 of Pointers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71563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The pointers are initialized like so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349375" y="4751388"/>
            <a:ext cx="6416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Illegal month\0January\0February\0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March\0April\0May\0June\0July\0August\0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September\0October\0November\0December\0</a:t>
            </a:r>
          </a:p>
          <a:p>
            <a:pPr eaLnBrk="0" hangingPunct="0">
              <a:defRPr/>
            </a:pPr>
            <a:endParaRPr lang="en-US" sz="2000">
              <a:latin typeface="Courier New" charset="0"/>
              <a:cs typeface="+mn-cs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74148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133600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252571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2917825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330993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3702050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409416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4486275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487838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5270500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662613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6054725" y="3292475"/>
            <a:ext cx="392113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6446838" y="3292475"/>
            <a:ext cx="392112" cy="407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H="1">
            <a:off x="1533525" y="3489325"/>
            <a:ext cx="407988" cy="1265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2320925" y="3489325"/>
            <a:ext cx="1420813" cy="129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2728913" y="3503613"/>
            <a:ext cx="2378075" cy="127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 flipH="1">
            <a:off x="1519238" y="3503613"/>
            <a:ext cx="1589087" cy="1644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 flipH="1">
            <a:off x="2601913" y="3503613"/>
            <a:ext cx="914400" cy="165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 flipH="1">
            <a:off x="3657600" y="3503613"/>
            <a:ext cx="239713" cy="165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4305300" y="3489325"/>
            <a:ext cx="125413" cy="1658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4670425" y="3503613"/>
            <a:ext cx="661988" cy="167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5078413" y="3503613"/>
            <a:ext cx="1139825" cy="165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 flipH="1">
            <a:off x="1519238" y="3503613"/>
            <a:ext cx="3938587" cy="2011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 flipH="1">
            <a:off x="3278188" y="3489325"/>
            <a:ext cx="2587625" cy="2052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 flipH="1">
            <a:off x="4572000" y="3475038"/>
            <a:ext cx="1687513" cy="2025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 flipH="1">
            <a:off x="6091238" y="3503613"/>
            <a:ext cx="534987" cy="2025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44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Arrays of Pointers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715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sz="2400">
                <a:cs typeface="+mn-cs"/>
              </a:rPr>
              <a:t>So when the function is called: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printf("The third month is %s\n", month_name(3));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cs typeface="+mn-cs"/>
              </a:rPr>
              <a:t>The line:</a:t>
            </a:r>
            <a:r>
              <a:rPr lang="en-US" sz="2000" b="1">
                <a:latin typeface="Courier New" charset="0"/>
                <a:cs typeface="+mn-cs"/>
              </a:rPr>
              <a:t> return (n&lt;1 || n&gt;12)? name[0]: name[n];</a:t>
            </a:r>
            <a:endParaRPr lang="en-US" sz="1800" b="1">
              <a:latin typeface="Courier New" charset="0"/>
              <a:cs typeface="+mn-cs"/>
            </a:endParaRPr>
          </a:p>
          <a:p>
            <a:pPr eaLnBrk="1" hangingPunct="1">
              <a:defRPr/>
            </a:pPr>
            <a:r>
              <a:rPr lang="en-US" sz="2400">
                <a:cs typeface="+mn-cs"/>
              </a:rPr>
              <a:t>Gives us back the address (a pointer to) the 'M'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397000" y="5184775"/>
            <a:ext cx="6416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Illegal month\0January\0February\0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March\0April\0May\0June\0July\0August\0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000" b="1">
                <a:latin typeface="Courier New" charset="0"/>
                <a:cs typeface="+mn-cs"/>
              </a:rPr>
              <a:t>September\0October\0November\0December\0</a:t>
            </a:r>
          </a:p>
          <a:p>
            <a:pPr eaLnBrk="0" hangingPunct="0">
              <a:defRPr/>
            </a:pPr>
            <a:endParaRPr lang="en-US" sz="2000">
              <a:latin typeface="Courier New" charset="0"/>
              <a:cs typeface="+mn-cs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2965450" y="3725863"/>
            <a:ext cx="392113" cy="407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 flipH="1">
            <a:off x="1566863" y="3937000"/>
            <a:ext cx="1589087" cy="177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2191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Multi-Dimensional Arrays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3886200"/>
            <a:ext cx="6694488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How did multidimensional arrays work in Java?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57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Definition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73488" cy="6477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int ia[3][4];</a:t>
            </a: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  <a:cs typeface="+mn-cs"/>
            </a:endParaRP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225550" y="4867275"/>
            <a:ext cx="8191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Type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055938" y="4645025"/>
            <a:ext cx="1193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Address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687888" y="3348038"/>
            <a:ext cx="12192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Number</a:t>
            </a:r>
          </a:p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of Rows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4975225" y="1955800"/>
            <a:ext cx="1624013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Number</a:t>
            </a:r>
          </a:p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of Columns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685800" y="1676400"/>
            <a:ext cx="74295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1428750" y="1676400"/>
            <a:ext cx="495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1924050" y="1676400"/>
            <a:ext cx="495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2419350" y="1676400"/>
            <a:ext cx="495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4687888" y="5111750"/>
            <a:ext cx="3726952" cy="83099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charset="0"/>
                <a:cs typeface="+mn-cs"/>
              </a:rPr>
              <a:t>Defined at compile time</a:t>
            </a:r>
          </a:p>
          <a:p>
            <a:pPr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charset="0"/>
                <a:cs typeface="+mn-cs"/>
              </a:rPr>
              <a:t>i.e. size must be known</a:t>
            </a:r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 flipH="1" flipV="1">
            <a:off x="990600" y="2057400"/>
            <a:ext cx="6096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82" name="Line 18"/>
          <p:cNvSpPr>
            <a:spLocks noChangeShapeType="1"/>
          </p:cNvSpPr>
          <p:nvPr/>
        </p:nvSpPr>
        <p:spPr bwMode="auto">
          <a:xfrm flipH="1" flipV="1">
            <a:off x="1828800" y="2133600"/>
            <a:ext cx="17526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 flipH="1" flipV="1">
            <a:off x="2438400" y="2133600"/>
            <a:ext cx="2819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 flipH="1" flipV="1">
            <a:off x="3429000" y="2133600"/>
            <a:ext cx="1524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1382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>
                <a:cs typeface="+mj-cs"/>
              </a:rPr>
              <a:t>How does a two dimensional array work?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249738" y="5494338"/>
            <a:ext cx="4360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sz="2800">
                <a:solidFill>
                  <a:schemeClr val="tx2"/>
                </a:solidFill>
                <a:cs typeface="+mn-cs"/>
              </a:rPr>
              <a:t>How would you store it?</a:t>
            </a:r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2420938" y="2482850"/>
            <a:ext cx="3849687" cy="1981200"/>
            <a:chOff x="1341" y="1367"/>
            <a:chExt cx="2425" cy="1248"/>
          </a:xfrm>
        </p:grpSpPr>
        <p:sp>
          <p:nvSpPr>
            <p:cNvPr id="114693" name="Text Box 5"/>
            <p:cNvSpPr txBox="1">
              <a:spLocks noChangeArrowheads="1"/>
            </p:cNvSpPr>
            <p:nvPr/>
          </p:nvSpPr>
          <p:spPr bwMode="auto">
            <a:xfrm>
              <a:off x="1826" y="1367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0</a:t>
              </a:r>
            </a:p>
          </p:txBody>
        </p:sp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2311" y="1367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1</a:t>
              </a:r>
            </a:p>
          </p:txBody>
        </p:sp>
        <p:sp>
          <p:nvSpPr>
            <p:cNvPr id="114695" name="Text Box 7"/>
            <p:cNvSpPr txBox="1">
              <a:spLocks noChangeArrowheads="1"/>
            </p:cNvSpPr>
            <p:nvPr/>
          </p:nvSpPr>
          <p:spPr bwMode="auto">
            <a:xfrm>
              <a:off x="2796" y="1367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2</a:t>
              </a:r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3281" y="1367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3</a:t>
              </a:r>
            </a:p>
          </p:txBody>
        </p:sp>
        <p:sp>
          <p:nvSpPr>
            <p:cNvPr id="114697" name="Text Box 9"/>
            <p:cNvSpPr txBox="1">
              <a:spLocks noChangeArrowheads="1"/>
            </p:cNvSpPr>
            <p:nvPr/>
          </p:nvSpPr>
          <p:spPr bwMode="auto">
            <a:xfrm>
              <a:off x="1826" y="1679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698" name="Text Box 10"/>
            <p:cNvSpPr txBox="1">
              <a:spLocks noChangeArrowheads="1"/>
            </p:cNvSpPr>
            <p:nvPr/>
          </p:nvSpPr>
          <p:spPr bwMode="auto">
            <a:xfrm>
              <a:off x="2311" y="1679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2796" y="1679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3281" y="1679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1" name="Text Box 13"/>
            <p:cNvSpPr txBox="1">
              <a:spLocks noChangeArrowheads="1"/>
            </p:cNvSpPr>
            <p:nvPr/>
          </p:nvSpPr>
          <p:spPr bwMode="auto">
            <a:xfrm>
              <a:off x="1341" y="1679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0</a:t>
              </a: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1826" y="1991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3" name="Text Box 15"/>
            <p:cNvSpPr txBox="1">
              <a:spLocks noChangeArrowheads="1"/>
            </p:cNvSpPr>
            <p:nvPr/>
          </p:nvSpPr>
          <p:spPr bwMode="auto">
            <a:xfrm>
              <a:off x="2311" y="1991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2796" y="1991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3281" y="1991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1341" y="1991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1</a:t>
              </a:r>
            </a:p>
          </p:txBody>
        </p:sp>
        <p:sp>
          <p:nvSpPr>
            <p:cNvPr id="114707" name="Text Box 19"/>
            <p:cNvSpPr txBox="1">
              <a:spLocks noChangeArrowheads="1"/>
            </p:cNvSpPr>
            <p:nvPr/>
          </p:nvSpPr>
          <p:spPr bwMode="auto">
            <a:xfrm>
              <a:off x="1826" y="2303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8" name="Text Box 20"/>
            <p:cNvSpPr txBox="1">
              <a:spLocks noChangeArrowheads="1"/>
            </p:cNvSpPr>
            <p:nvPr/>
          </p:nvSpPr>
          <p:spPr bwMode="auto">
            <a:xfrm>
              <a:off x="2311" y="2303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09" name="Text Box 21"/>
            <p:cNvSpPr txBox="1">
              <a:spLocks noChangeArrowheads="1"/>
            </p:cNvSpPr>
            <p:nvPr/>
          </p:nvSpPr>
          <p:spPr bwMode="auto">
            <a:xfrm>
              <a:off x="2796" y="2303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10" name="Text Box 22"/>
            <p:cNvSpPr txBox="1">
              <a:spLocks noChangeArrowheads="1"/>
            </p:cNvSpPr>
            <p:nvPr/>
          </p:nvSpPr>
          <p:spPr bwMode="auto">
            <a:xfrm>
              <a:off x="3281" y="2303"/>
              <a:ext cx="4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1341" y="2303"/>
              <a:ext cx="4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168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4050" y="457200"/>
            <a:ext cx="5413375" cy="9144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3600">
                <a:cs typeface="+mj-cs"/>
              </a:rPr>
              <a:t>How would you store it?</a:t>
            </a:r>
          </a:p>
        </p:txBody>
      </p:sp>
      <p:grpSp>
        <p:nvGrpSpPr>
          <p:cNvPr id="56322" name="Group 3"/>
          <p:cNvGrpSpPr>
            <a:grpSpLocks/>
          </p:cNvGrpSpPr>
          <p:nvPr/>
        </p:nvGrpSpPr>
        <p:grpSpPr bwMode="auto">
          <a:xfrm>
            <a:off x="319088" y="285750"/>
            <a:ext cx="2524125" cy="1298575"/>
            <a:chOff x="1341" y="1367"/>
            <a:chExt cx="2425" cy="1248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1826" y="1367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0</a:t>
              </a:r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2311" y="1367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1</a:t>
              </a:r>
            </a:p>
          </p:txBody>
        </p:sp>
        <p:sp>
          <p:nvSpPr>
            <p:cNvPr id="115718" name="Text Box 6"/>
            <p:cNvSpPr txBox="1">
              <a:spLocks noChangeArrowheads="1"/>
            </p:cNvSpPr>
            <p:nvPr/>
          </p:nvSpPr>
          <p:spPr bwMode="auto">
            <a:xfrm>
              <a:off x="2796" y="1367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2</a:t>
              </a:r>
            </a:p>
          </p:txBody>
        </p:sp>
        <p:sp>
          <p:nvSpPr>
            <p:cNvPr id="115719" name="Text Box 7"/>
            <p:cNvSpPr txBox="1">
              <a:spLocks noChangeArrowheads="1"/>
            </p:cNvSpPr>
            <p:nvPr/>
          </p:nvSpPr>
          <p:spPr bwMode="auto">
            <a:xfrm>
              <a:off x="3281" y="1367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3</a:t>
              </a:r>
            </a:p>
          </p:txBody>
        </p:sp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1826" y="1680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1" name="Text Box 9"/>
            <p:cNvSpPr txBox="1">
              <a:spLocks noChangeArrowheads="1"/>
            </p:cNvSpPr>
            <p:nvPr/>
          </p:nvSpPr>
          <p:spPr bwMode="auto">
            <a:xfrm>
              <a:off x="2311" y="1680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2" name="Text Box 10"/>
            <p:cNvSpPr txBox="1">
              <a:spLocks noChangeArrowheads="1"/>
            </p:cNvSpPr>
            <p:nvPr/>
          </p:nvSpPr>
          <p:spPr bwMode="auto">
            <a:xfrm>
              <a:off x="2796" y="1680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3281" y="1680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4" name="Text Box 12"/>
            <p:cNvSpPr txBox="1">
              <a:spLocks noChangeArrowheads="1"/>
            </p:cNvSpPr>
            <p:nvPr/>
          </p:nvSpPr>
          <p:spPr bwMode="auto">
            <a:xfrm>
              <a:off x="1341" y="1680"/>
              <a:ext cx="48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0</a:t>
              </a:r>
            </a:p>
          </p:txBody>
        </p:sp>
        <p:sp>
          <p:nvSpPr>
            <p:cNvPr id="115725" name="Text Box 13"/>
            <p:cNvSpPr txBox="1">
              <a:spLocks noChangeArrowheads="1"/>
            </p:cNvSpPr>
            <p:nvPr/>
          </p:nvSpPr>
          <p:spPr bwMode="auto">
            <a:xfrm>
              <a:off x="1826" y="1991"/>
              <a:ext cx="485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2311" y="1991"/>
              <a:ext cx="485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7" name="Text Box 15"/>
            <p:cNvSpPr txBox="1">
              <a:spLocks noChangeArrowheads="1"/>
            </p:cNvSpPr>
            <p:nvPr/>
          </p:nvSpPr>
          <p:spPr bwMode="auto">
            <a:xfrm>
              <a:off x="2796" y="1991"/>
              <a:ext cx="485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8" name="Text Box 16"/>
            <p:cNvSpPr txBox="1">
              <a:spLocks noChangeArrowheads="1"/>
            </p:cNvSpPr>
            <p:nvPr/>
          </p:nvSpPr>
          <p:spPr bwMode="auto">
            <a:xfrm>
              <a:off x="3281" y="1991"/>
              <a:ext cx="485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1341" y="1991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1</a:t>
              </a:r>
            </a:p>
          </p:txBody>
        </p:sp>
        <p:sp>
          <p:nvSpPr>
            <p:cNvPr id="115730" name="Text Box 18"/>
            <p:cNvSpPr txBox="1">
              <a:spLocks noChangeArrowheads="1"/>
            </p:cNvSpPr>
            <p:nvPr/>
          </p:nvSpPr>
          <p:spPr bwMode="auto">
            <a:xfrm>
              <a:off x="1826" y="2304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31" name="Text Box 19"/>
            <p:cNvSpPr txBox="1">
              <a:spLocks noChangeArrowheads="1"/>
            </p:cNvSpPr>
            <p:nvPr/>
          </p:nvSpPr>
          <p:spPr bwMode="auto">
            <a:xfrm>
              <a:off x="2311" y="2304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32" name="Text Box 20"/>
            <p:cNvSpPr txBox="1">
              <a:spLocks noChangeArrowheads="1"/>
            </p:cNvSpPr>
            <p:nvPr/>
          </p:nvSpPr>
          <p:spPr bwMode="auto">
            <a:xfrm>
              <a:off x="2796" y="2304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33" name="Text Box 21"/>
            <p:cNvSpPr txBox="1">
              <a:spLocks noChangeArrowheads="1"/>
            </p:cNvSpPr>
            <p:nvPr/>
          </p:nvSpPr>
          <p:spPr bwMode="auto">
            <a:xfrm>
              <a:off x="3281" y="2304"/>
              <a:ext cx="485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>
                <a:defRPr/>
              </a:pPr>
              <a:endParaRPr lang="en-US" sz="2400" b="1">
                <a:latin typeface="Courier New" charset="0"/>
                <a:cs typeface="+mn-cs"/>
              </a:endParaRPr>
            </a:p>
          </p:txBody>
        </p:sp>
        <p:sp>
          <p:nvSpPr>
            <p:cNvPr id="115734" name="Text Box 22"/>
            <p:cNvSpPr txBox="1">
              <a:spLocks noChangeArrowheads="1"/>
            </p:cNvSpPr>
            <p:nvPr/>
          </p:nvSpPr>
          <p:spPr bwMode="auto">
            <a:xfrm>
              <a:off x="1341" y="2304"/>
              <a:ext cx="48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 sz="2400" b="1">
                  <a:latin typeface="Courier New" charset="0"/>
                  <a:cs typeface="+mn-cs"/>
                </a:rPr>
                <a:t>2</a:t>
              </a:r>
            </a:p>
          </p:txBody>
        </p:sp>
      </p:grpSp>
      <p:grpSp>
        <p:nvGrpSpPr>
          <p:cNvPr id="56323" name="Group 23"/>
          <p:cNvGrpSpPr>
            <a:grpSpLocks/>
          </p:cNvGrpSpPr>
          <p:nvPr/>
        </p:nvGrpSpPr>
        <p:grpSpPr bwMode="auto">
          <a:xfrm>
            <a:off x="319088" y="1803400"/>
            <a:ext cx="8472487" cy="2239963"/>
            <a:chOff x="201" y="1136"/>
            <a:chExt cx="5337" cy="1411"/>
          </a:xfrm>
        </p:grpSpPr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201" y="1160"/>
              <a:ext cx="5337" cy="135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6348" name="Group 25"/>
            <p:cNvGrpSpPr>
              <a:grpSpLocks/>
            </p:cNvGrpSpPr>
            <p:nvPr/>
          </p:nvGrpSpPr>
          <p:grpSpPr bwMode="auto">
            <a:xfrm>
              <a:off x="286" y="1685"/>
              <a:ext cx="5136" cy="274"/>
              <a:chOff x="286" y="1685"/>
              <a:chExt cx="5136" cy="274"/>
            </a:xfrm>
          </p:grpSpPr>
          <p:sp>
            <p:nvSpPr>
              <p:cNvPr id="115738" name="Text Box 26"/>
              <p:cNvSpPr txBox="1">
                <a:spLocks noChangeArrowheads="1"/>
              </p:cNvSpPr>
              <p:nvPr/>
            </p:nvSpPr>
            <p:spPr bwMode="auto">
              <a:xfrm>
                <a:off x="286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0,0</a:t>
                </a:r>
              </a:p>
            </p:txBody>
          </p:sp>
          <p:sp>
            <p:nvSpPr>
              <p:cNvPr id="115739" name="Text Box 27"/>
              <p:cNvSpPr txBox="1">
                <a:spLocks noChangeArrowheads="1"/>
              </p:cNvSpPr>
              <p:nvPr/>
            </p:nvSpPr>
            <p:spPr bwMode="auto">
              <a:xfrm>
                <a:off x="1570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0,1</a:t>
                </a:r>
              </a:p>
            </p:txBody>
          </p:sp>
          <p:sp>
            <p:nvSpPr>
              <p:cNvPr id="115740" name="Text Box 28"/>
              <p:cNvSpPr txBox="1">
                <a:spLocks noChangeArrowheads="1"/>
              </p:cNvSpPr>
              <p:nvPr/>
            </p:nvSpPr>
            <p:spPr bwMode="auto">
              <a:xfrm>
                <a:off x="2854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0,2</a:t>
                </a:r>
              </a:p>
            </p:txBody>
          </p:sp>
          <p:sp>
            <p:nvSpPr>
              <p:cNvPr id="115741" name="Text Box 29"/>
              <p:cNvSpPr txBox="1">
                <a:spLocks noChangeArrowheads="1"/>
              </p:cNvSpPr>
              <p:nvPr/>
            </p:nvSpPr>
            <p:spPr bwMode="auto">
              <a:xfrm>
                <a:off x="4138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0,3</a:t>
                </a:r>
              </a:p>
            </p:txBody>
          </p:sp>
          <p:sp>
            <p:nvSpPr>
              <p:cNvPr id="115742" name="Text Box 30"/>
              <p:cNvSpPr txBox="1">
                <a:spLocks noChangeArrowheads="1"/>
              </p:cNvSpPr>
              <p:nvPr/>
            </p:nvSpPr>
            <p:spPr bwMode="auto">
              <a:xfrm>
                <a:off x="714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1,0</a:t>
                </a:r>
              </a:p>
            </p:txBody>
          </p:sp>
          <p:sp>
            <p:nvSpPr>
              <p:cNvPr id="115743" name="Text Box 31"/>
              <p:cNvSpPr txBox="1">
                <a:spLocks noChangeArrowheads="1"/>
              </p:cNvSpPr>
              <p:nvPr/>
            </p:nvSpPr>
            <p:spPr bwMode="auto">
              <a:xfrm>
                <a:off x="1998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1,1</a:t>
                </a:r>
              </a:p>
            </p:txBody>
          </p:sp>
          <p:sp>
            <p:nvSpPr>
              <p:cNvPr id="115744" name="Text Box 32"/>
              <p:cNvSpPr txBox="1">
                <a:spLocks noChangeArrowheads="1"/>
              </p:cNvSpPr>
              <p:nvPr/>
            </p:nvSpPr>
            <p:spPr bwMode="auto">
              <a:xfrm>
                <a:off x="3282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1,2</a:t>
                </a:r>
              </a:p>
            </p:txBody>
          </p:sp>
          <p:sp>
            <p:nvSpPr>
              <p:cNvPr id="115745" name="Text Box 33"/>
              <p:cNvSpPr txBox="1">
                <a:spLocks noChangeArrowheads="1"/>
              </p:cNvSpPr>
              <p:nvPr/>
            </p:nvSpPr>
            <p:spPr bwMode="auto">
              <a:xfrm>
                <a:off x="4566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1,3</a:t>
                </a:r>
              </a:p>
            </p:txBody>
          </p:sp>
          <p:sp>
            <p:nvSpPr>
              <p:cNvPr id="115746" name="Text Box 34"/>
              <p:cNvSpPr txBox="1">
                <a:spLocks noChangeArrowheads="1"/>
              </p:cNvSpPr>
              <p:nvPr/>
            </p:nvSpPr>
            <p:spPr bwMode="auto">
              <a:xfrm>
                <a:off x="1142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2,0</a:t>
                </a:r>
              </a:p>
            </p:txBody>
          </p:sp>
          <p:sp>
            <p:nvSpPr>
              <p:cNvPr id="115747" name="Text Box 35"/>
              <p:cNvSpPr txBox="1">
                <a:spLocks noChangeArrowheads="1"/>
              </p:cNvSpPr>
              <p:nvPr/>
            </p:nvSpPr>
            <p:spPr bwMode="auto">
              <a:xfrm>
                <a:off x="2426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2,1</a:t>
                </a:r>
              </a:p>
            </p:txBody>
          </p:sp>
          <p:sp>
            <p:nvSpPr>
              <p:cNvPr id="115748" name="Text Box 36"/>
              <p:cNvSpPr txBox="1">
                <a:spLocks noChangeArrowheads="1"/>
              </p:cNvSpPr>
              <p:nvPr/>
            </p:nvSpPr>
            <p:spPr bwMode="auto">
              <a:xfrm>
                <a:off x="3710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2,2</a:t>
                </a:r>
              </a:p>
            </p:txBody>
          </p:sp>
          <p:sp>
            <p:nvSpPr>
              <p:cNvPr id="115749" name="Text Box 37"/>
              <p:cNvSpPr txBox="1">
                <a:spLocks noChangeArrowheads="1"/>
              </p:cNvSpPr>
              <p:nvPr/>
            </p:nvSpPr>
            <p:spPr bwMode="auto">
              <a:xfrm>
                <a:off x="4994" y="1685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2,3</a:t>
                </a:r>
              </a:p>
            </p:txBody>
          </p:sp>
        </p:grpSp>
        <p:sp>
          <p:nvSpPr>
            <p:cNvPr id="115750" name="AutoShape 38"/>
            <p:cNvSpPr>
              <a:spLocks/>
            </p:cNvSpPr>
            <p:nvPr/>
          </p:nvSpPr>
          <p:spPr bwMode="auto">
            <a:xfrm rot="5400000">
              <a:off x="797" y="1510"/>
              <a:ext cx="262" cy="1284"/>
            </a:xfrm>
            <a:prstGeom prst="rightBrace">
              <a:avLst>
                <a:gd name="adj1" fmla="val 40840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51" name="AutoShape 39"/>
            <p:cNvSpPr>
              <a:spLocks/>
            </p:cNvSpPr>
            <p:nvPr/>
          </p:nvSpPr>
          <p:spPr bwMode="auto">
            <a:xfrm rot="5400000">
              <a:off x="2081" y="1510"/>
              <a:ext cx="262" cy="1284"/>
            </a:xfrm>
            <a:prstGeom prst="rightBrace">
              <a:avLst>
                <a:gd name="adj1" fmla="val 40840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52" name="AutoShape 40"/>
            <p:cNvSpPr>
              <a:spLocks/>
            </p:cNvSpPr>
            <p:nvPr/>
          </p:nvSpPr>
          <p:spPr bwMode="auto">
            <a:xfrm rot="5400000">
              <a:off x="3365" y="1510"/>
              <a:ext cx="262" cy="1284"/>
            </a:xfrm>
            <a:prstGeom prst="rightBrace">
              <a:avLst>
                <a:gd name="adj1" fmla="val 40840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53" name="AutoShape 41"/>
            <p:cNvSpPr>
              <a:spLocks/>
            </p:cNvSpPr>
            <p:nvPr/>
          </p:nvSpPr>
          <p:spPr bwMode="auto">
            <a:xfrm rot="5400000">
              <a:off x="4649" y="1510"/>
              <a:ext cx="262" cy="1284"/>
            </a:xfrm>
            <a:prstGeom prst="rightBrace">
              <a:avLst>
                <a:gd name="adj1" fmla="val 40840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54" name="Text Box 42"/>
            <p:cNvSpPr txBox="1">
              <a:spLocks noChangeArrowheads="1"/>
            </p:cNvSpPr>
            <p:nvPr/>
          </p:nvSpPr>
          <p:spPr bwMode="auto">
            <a:xfrm>
              <a:off x="488" y="2259"/>
              <a:ext cx="878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Column 0</a:t>
              </a:r>
            </a:p>
          </p:txBody>
        </p:sp>
        <p:sp>
          <p:nvSpPr>
            <p:cNvPr id="115755" name="Text Box 43"/>
            <p:cNvSpPr txBox="1">
              <a:spLocks noChangeArrowheads="1"/>
            </p:cNvSpPr>
            <p:nvPr/>
          </p:nvSpPr>
          <p:spPr bwMode="auto">
            <a:xfrm>
              <a:off x="1791" y="2259"/>
              <a:ext cx="878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Column 1</a:t>
              </a:r>
            </a:p>
          </p:txBody>
        </p:sp>
        <p:sp>
          <p:nvSpPr>
            <p:cNvPr id="115756" name="Text Box 44"/>
            <p:cNvSpPr txBox="1">
              <a:spLocks noChangeArrowheads="1"/>
            </p:cNvSpPr>
            <p:nvPr/>
          </p:nvSpPr>
          <p:spPr bwMode="auto">
            <a:xfrm>
              <a:off x="3056" y="2259"/>
              <a:ext cx="878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Column 2</a:t>
              </a:r>
            </a:p>
          </p:txBody>
        </p:sp>
        <p:sp>
          <p:nvSpPr>
            <p:cNvPr id="115757" name="Text Box 45"/>
            <p:cNvSpPr txBox="1">
              <a:spLocks noChangeArrowheads="1"/>
            </p:cNvSpPr>
            <p:nvPr/>
          </p:nvSpPr>
          <p:spPr bwMode="auto">
            <a:xfrm>
              <a:off x="4337" y="2259"/>
              <a:ext cx="878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Column 3</a:t>
              </a:r>
            </a:p>
          </p:txBody>
        </p:sp>
        <p:sp>
          <p:nvSpPr>
            <p:cNvPr id="115758" name="Text Box 46"/>
            <p:cNvSpPr txBox="1">
              <a:spLocks noChangeArrowheads="1"/>
            </p:cNvSpPr>
            <p:nvPr/>
          </p:nvSpPr>
          <p:spPr bwMode="auto">
            <a:xfrm>
              <a:off x="1775" y="1136"/>
              <a:ext cx="2205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  <a:cs typeface="+mn-cs"/>
                </a:rPr>
                <a:t>Column Major Order</a:t>
              </a:r>
            </a:p>
          </p:txBody>
        </p:sp>
        <p:sp>
          <p:nvSpPr>
            <p:cNvPr id="115759" name="AutoShape 47"/>
            <p:cNvSpPr>
              <a:spLocks/>
            </p:cNvSpPr>
            <p:nvPr/>
          </p:nvSpPr>
          <p:spPr bwMode="auto">
            <a:xfrm rot="5400000">
              <a:off x="2793" y="-1083"/>
              <a:ext cx="122" cy="5136"/>
            </a:xfrm>
            <a:prstGeom prst="leftBracket">
              <a:avLst>
                <a:gd name="adj" fmla="val 350820"/>
              </a:avLst>
            </a:prstGeom>
            <a:solidFill>
              <a:srgbClr val="EAEAEA"/>
            </a:solidFill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6324" name="Group 48"/>
          <p:cNvGrpSpPr>
            <a:grpSpLocks/>
          </p:cNvGrpSpPr>
          <p:nvPr/>
        </p:nvGrpSpPr>
        <p:grpSpPr bwMode="auto">
          <a:xfrm>
            <a:off x="319088" y="4410075"/>
            <a:ext cx="8472487" cy="2151063"/>
            <a:chOff x="201" y="2778"/>
            <a:chExt cx="5337" cy="1355"/>
          </a:xfrm>
        </p:grpSpPr>
        <p:sp>
          <p:nvSpPr>
            <p:cNvPr id="115761" name="Rectangle 49"/>
            <p:cNvSpPr>
              <a:spLocks noChangeArrowheads="1"/>
            </p:cNvSpPr>
            <p:nvPr/>
          </p:nvSpPr>
          <p:spPr bwMode="auto">
            <a:xfrm>
              <a:off x="201" y="2778"/>
              <a:ext cx="5337" cy="135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6326" name="Group 50"/>
            <p:cNvGrpSpPr>
              <a:grpSpLocks/>
            </p:cNvGrpSpPr>
            <p:nvPr/>
          </p:nvGrpSpPr>
          <p:grpSpPr bwMode="auto">
            <a:xfrm>
              <a:off x="286" y="3281"/>
              <a:ext cx="5136" cy="274"/>
              <a:chOff x="286" y="3281"/>
              <a:chExt cx="5136" cy="274"/>
            </a:xfrm>
          </p:grpSpPr>
          <p:sp>
            <p:nvSpPr>
              <p:cNvPr id="115763" name="Text Box 51"/>
              <p:cNvSpPr txBox="1">
                <a:spLocks noChangeArrowheads="1"/>
              </p:cNvSpPr>
              <p:nvPr/>
            </p:nvSpPr>
            <p:spPr bwMode="auto">
              <a:xfrm>
                <a:off x="286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0,0</a:t>
                </a:r>
              </a:p>
            </p:txBody>
          </p:sp>
          <p:sp>
            <p:nvSpPr>
              <p:cNvPr id="115764" name="Text Box 52"/>
              <p:cNvSpPr txBox="1">
                <a:spLocks noChangeArrowheads="1"/>
              </p:cNvSpPr>
              <p:nvPr/>
            </p:nvSpPr>
            <p:spPr bwMode="auto">
              <a:xfrm>
                <a:off x="714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0,1</a:t>
                </a:r>
              </a:p>
            </p:txBody>
          </p:sp>
          <p:sp>
            <p:nvSpPr>
              <p:cNvPr id="115765" name="Text Box 53"/>
              <p:cNvSpPr txBox="1">
                <a:spLocks noChangeArrowheads="1"/>
              </p:cNvSpPr>
              <p:nvPr/>
            </p:nvSpPr>
            <p:spPr bwMode="auto">
              <a:xfrm>
                <a:off x="1142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0,2</a:t>
                </a:r>
              </a:p>
            </p:txBody>
          </p:sp>
          <p:sp>
            <p:nvSpPr>
              <p:cNvPr id="115766" name="Text Box 54"/>
              <p:cNvSpPr txBox="1">
                <a:spLocks noChangeArrowheads="1"/>
              </p:cNvSpPr>
              <p:nvPr/>
            </p:nvSpPr>
            <p:spPr bwMode="auto">
              <a:xfrm>
                <a:off x="1570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0,3</a:t>
                </a:r>
              </a:p>
            </p:txBody>
          </p:sp>
          <p:sp>
            <p:nvSpPr>
              <p:cNvPr id="115767" name="Text Box 55"/>
              <p:cNvSpPr txBox="1">
                <a:spLocks noChangeArrowheads="1"/>
              </p:cNvSpPr>
              <p:nvPr/>
            </p:nvSpPr>
            <p:spPr bwMode="auto">
              <a:xfrm>
                <a:off x="1998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1,0</a:t>
                </a:r>
              </a:p>
            </p:txBody>
          </p:sp>
          <p:sp>
            <p:nvSpPr>
              <p:cNvPr id="115768" name="Text Box 56"/>
              <p:cNvSpPr txBox="1">
                <a:spLocks noChangeArrowheads="1"/>
              </p:cNvSpPr>
              <p:nvPr/>
            </p:nvSpPr>
            <p:spPr bwMode="auto">
              <a:xfrm>
                <a:off x="2426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1,1</a:t>
                </a:r>
              </a:p>
            </p:txBody>
          </p:sp>
          <p:sp>
            <p:nvSpPr>
              <p:cNvPr id="115769" name="Text Box 57"/>
              <p:cNvSpPr txBox="1">
                <a:spLocks noChangeArrowheads="1"/>
              </p:cNvSpPr>
              <p:nvPr/>
            </p:nvSpPr>
            <p:spPr bwMode="auto">
              <a:xfrm>
                <a:off x="2854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1,2</a:t>
                </a:r>
              </a:p>
            </p:txBody>
          </p:sp>
          <p:sp>
            <p:nvSpPr>
              <p:cNvPr id="115770" name="Text Box 58"/>
              <p:cNvSpPr txBox="1">
                <a:spLocks noChangeArrowheads="1"/>
              </p:cNvSpPr>
              <p:nvPr/>
            </p:nvSpPr>
            <p:spPr bwMode="auto">
              <a:xfrm>
                <a:off x="3282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1,3</a:t>
                </a:r>
              </a:p>
            </p:txBody>
          </p:sp>
          <p:sp>
            <p:nvSpPr>
              <p:cNvPr id="115771" name="Text Box 59"/>
              <p:cNvSpPr txBox="1">
                <a:spLocks noChangeArrowheads="1"/>
              </p:cNvSpPr>
              <p:nvPr/>
            </p:nvSpPr>
            <p:spPr bwMode="auto">
              <a:xfrm>
                <a:off x="3710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2,0</a:t>
                </a:r>
              </a:p>
            </p:txBody>
          </p:sp>
          <p:sp>
            <p:nvSpPr>
              <p:cNvPr id="115772" name="Text Box 60"/>
              <p:cNvSpPr txBox="1">
                <a:spLocks noChangeArrowheads="1"/>
              </p:cNvSpPr>
              <p:nvPr/>
            </p:nvSpPr>
            <p:spPr bwMode="auto">
              <a:xfrm>
                <a:off x="4138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2,1</a:t>
                </a:r>
              </a:p>
            </p:txBody>
          </p:sp>
          <p:sp>
            <p:nvSpPr>
              <p:cNvPr id="115773" name="Text Box 61"/>
              <p:cNvSpPr txBox="1">
                <a:spLocks noChangeArrowheads="1"/>
              </p:cNvSpPr>
              <p:nvPr/>
            </p:nvSpPr>
            <p:spPr bwMode="auto">
              <a:xfrm>
                <a:off x="4566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2,2</a:t>
                </a:r>
              </a:p>
            </p:txBody>
          </p:sp>
          <p:sp>
            <p:nvSpPr>
              <p:cNvPr id="115774" name="Text Box 62"/>
              <p:cNvSpPr txBox="1">
                <a:spLocks noChangeArrowheads="1"/>
              </p:cNvSpPr>
              <p:nvPr/>
            </p:nvSpPr>
            <p:spPr bwMode="auto">
              <a:xfrm>
                <a:off x="4994" y="3281"/>
                <a:ext cx="428" cy="274"/>
              </a:xfrm>
              <a:prstGeom prst="rect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latin typeface="Courier New" charset="0"/>
                    <a:cs typeface="+mn-cs"/>
                  </a:rPr>
                  <a:t>2,3</a:t>
                </a:r>
              </a:p>
            </p:txBody>
          </p:sp>
        </p:grpSp>
        <p:sp>
          <p:nvSpPr>
            <p:cNvPr id="115775" name="AutoShape 63"/>
            <p:cNvSpPr>
              <a:spLocks/>
            </p:cNvSpPr>
            <p:nvPr/>
          </p:nvSpPr>
          <p:spPr bwMode="auto">
            <a:xfrm rot="5400000">
              <a:off x="1011" y="2882"/>
              <a:ext cx="262" cy="1712"/>
            </a:xfrm>
            <a:prstGeom prst="rightBrace">
              <a:avLst>
                <a:gd name="adj1" fmla="val 54453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76" name="AutoShape 64"/>
            <p:cNvSpPr>
              <a:spLocks/>
            </p:cNvSpPr>
            <p:nvPr/>
          </p:nvSpPr>
          <p:spPr bwMode="auto">
            <a:xfrm rot="5400000">
              <a:off x="2723" y="2882"/>
              <a:ext cx="262" cy="1712"/>
            </a:xfrm>
            <a:prstGeom prst="rightBrace">
              <a:avLst>
                <a:gd name="adj1" fmla="val 54453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77" name="AutoShape 65"/>
            <p:cNvSpPr>
              <a:spLocks/>
            </p:cNvSpPr>
            <p:nvPr/>
          </p:nvSpPr>
          <p:spPr bwMode="auto">
            <a:xfrm rot="5400000">
              <a:off x="4435" y="2882"/>
              <a:ext cx="262" cy="1712"/>
            </a:xfrm>
            <a:prstGeom prst="rightBrace">
              <a:avLst>
                <a:gd name="adj1" fmla="val 54453"/>
                <a:gd name="adj2" fmla="val 50000"/>
              </a:avLst>
            </a:prstGeom>
            <a:solidFill>
              <a:srgbClr val="EAEAEA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778" name="Text Box 66"/>
            <p:cNvSpPr txBox="1">
              <a:spLocks noChangeArrowheads="1"/>
            </p:cNvSpPr>
            <p:nvPr/>
          </p:nvSpPr>
          <p:spPr bwMode="auto">
            <a:xfrm>
              <a:off x="825" y="3845"/>
              <a:ext cx="623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Row 0</a:t>
              </a:r>
            </a:p>
          </p:txBody>
        </p:sp>
        <p:sp>
          <p:nvSpPr>
            <p:cNvPr id="115779" name="Text Box 67"/>
            <p:cNvSpPr txBox="1">
              <a:spLocks noChangeArrowheads="1"/>
            </p:cNvSpPr>
            <p:nvPr/>
          </p:nvSpPr>
          <p:spPr bwMode="auto">
            <a:xfrm>
              <a:off x="4249" y="3845"/>
              <a:ext cx="623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Row 2</a:t>
              </a:r>
            </a:p>
          </p:txBody>
        </p:sp>
        <p:sp>
          <p:nvSpPr>
            <p:cNvPr id="115780" name="Text Box 68"/>
            <p:cNvSpPr txBox="1">
              <a:spLocks noChangeArrowheads="1"/>
            </p:cNvSpPr>
            <p:nvPr/>
          </p:nvSpPr>
          <p:spPr bwMode="auto">
            <a:xfrm>
              <a:off x="2540" y="3845"/>
              <a:ext cx="623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+mn-cs"/>
                </a:rPr>
                <a:t>Row 1</a:t>
              </a:r>
            </a:p>
          </p:txBody>
        </p:sp>
        <p:sp>
          <p:nvSpPr>
            <p:cNvPr id="115781" name="Text Box 69"/>
            <p:cNvSpPr txBox="1">
              <a:spLocks noChangeArrowheads="1"/>
            </p:cNvSpPr>
            <p:nvPr/>
          </p:nvSpPr>
          <p:spPr bwMode="auto">
            <a:xfrm>
              <a:off x="1932" y="2778"/>
              <a:ext cx="1874" cy="2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  <a:cs typeface="+mn-cs"/>
                </a:rPr>
                <a:t>Row Major Order</a:t>
              </a:r>
            </a:p>
          </p:txBody>
        </p:sp>
        <p:sp>
          <p:nvSpPr>
            <p:cNvPr id="115782" name="AutoShape 70"/>
            <p:cNvSpPr>
              <a:spLocks/>
            </p:cNvSpPr>
            <p:nvPr/>
          </p:nvSpPr>
          <p:spPr bwMode="auto">
            <a:xfrm rot="5400000">
              <a:off x="2793" y="559"/>
              <a:ext cx="122" cy="5136"/>
            </a:xfrm>
            <a:prstGeom prst="leftBracket">
              <a:avLst>
                <a:gd name="adj" fmla="val 350820"/>
              </a:avLst>
            </a:prstGeom>
            <a:solidFill>
              <a:srgbClr val="EAEAEA"/>
            </a:solidFill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2421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Advantage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cs typeface="+mn-cs"/>
              </a:rPr>
              <a:t>Using Row Major Order allows visualization as an array of arrays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[1]</a:t>
            </a:r>
          </a:p>
          <a:p>
            <a:pPr eaLnBrk="1" hangingPunct="1"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[1][2]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32702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0,0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00647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0,1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68592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0,2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236537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317182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1,0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385127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1,1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521017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1,3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601662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2,0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669607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2,1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737552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2,2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8054975" y="5243513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2,3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4530725" y="5257800"/>
            <a:ext cx="679450" cy="4349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charset="0"/>
                <a:cs typeface="+mn-cs"/>
              </a:rPr>
              <a:t>1,2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327025" y="3486150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0,0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006475" y="3486150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0,1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685925" y="3486150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0,2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365375" y="3486150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0,3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171825" y="3486150"/>
            <a:ext cx="679450" cy="4349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chemeClr val="tx2"/>
                </a:solidFill>
                <a:latin typeface="Courier New" charset="0"/>
                <a:cs typeface="+mn-cs"/>
              </a:rPr>
              <a:t>1,0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3851275" y="3486150"/>
            <a:ext cx="679450" cy="4349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chemeClr val="tx2"/>
                </a:solidFill>
                <a:latin typeface="Courier New" charset="0"/>
                <a:cs typeface="+mn-cs"/>
              </a:rPr>
              <a:t>1,1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5210175" y="3486150"/>
            <a:ext cx="679450" cy="4349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chemeClr val="tx2"/>
                </a:solidFill>
                <a:latin typeface="Courier New" charset="0"/>
                <a:cs typeface="+mn-cs"/>
              </a:rPr>
              <a:t>1,3</a:t>
            </a: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6016625" y="3486150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2,0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6696075" y="3486150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2,1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7375525" y="3486150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2,2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8054975" y="3486150"/>
            <a:ext cx="6794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2,3</a:t>
            </a: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4530725" y="3486150"/>
            <a:ext cx="679450" cy="4349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chemeClr val="tx2"/>
                </a:solidFill>
                <a:latin typeface="Courier New" charset="0"/>
                <a:cs typeface="+mn-cs"/>
              </a:rPr>
              <a:t>1,2</a:t>
            </a:r>
          </a:p>
        </p:txBody>
      </p:sp>
    </p:spTree>
    <p:extLst>
      <p:ext uri="{BB962C8B-B14F-4D97-AF65-F5344CB8AC3E}">
        <p14:creationId xmlns:p14="http://schemas.microsoft.com/office/powerpoint/2010/main" val="279942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declaration </a:t>
            </a:r>
            <a:r>
              <a:rPr lang="en-US" dirty="0"/>
              <a:t>in C introduces an identifier and describes its type, be it a type, object, or function. A declaration is what the compiler needs to accept references to that identifier.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definition</a:t>
            </a:r>
            <a:r>
              <a:rPr lang="en-US" dirty="0"/>
              <a:t> in C actually instantiates/implements this identifier. For instance, it allocates storage for variables or defines the body of a function.</a:t>
            </a:r>
          </a:p>
        </p:txBody>
      </p:sp>
    </p:spTree>
    <p:extLst>
      <p:ext uri="{BB962C8B-B14F-4D97-AF65-F5344CB8AC3E}">
        <p14:creationId xmlns:p14="http://schemas.microsoft.com/office/powerpoint/2010/main" val="37815234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What's the Output?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#include &lt;stdio.h&gt;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#include &lt;stdlib.h&gt;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main()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a[5][7];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printf("sizeof a = %d\n", sizeof a);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printf("sizeof a[3] = %d\n", sizeof a[3]);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printf("sizeof a[3][4] = %d\n", sizeof a[3][4]);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return EXIT_SUCCESS;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 rot="3058947">
            <a:off x="6976269" y="4987131"/>
            <a:ext cx="1411288" cy="1038225"/>
          </a:xfrm>
          <a:prstGeom prst="leftArrow">
            <a:avLst>
              <a:gd name="adj1" fmla="val 50000"/>
              <a:gd name="adj2" fmla="val 339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Arial Black" charset="0"/>
                <a:cs typeface="+mn-cs"/>
              </a:rPr>
              <a:t>?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45200" y="1644650"/>
            <a:ext cx="1243013" cy="1927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28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20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error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4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12</a:t>
            </a:r>
          </a:p>
        </p:txBody>
      </p:sp>
      <p:sp>
        <p:nvSpPr>
          <p:cNvPr id="2" name="Oval 1"/>
          <p:cNvSpPr/>
          <p:nvPr/>
        </p:nvSpPr>
        <p:spPr>
          <a:xfrm>
            <a:off x="5681815" y="2819291"/>
            <a:ext cx="1981519" cy="34488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What's the Output?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#include &lt;stdio.h&gt;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#include &lt;stdlib.h&gt;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int main()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int a[5][7];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printf("sizeof a = %d\n", sizeof a);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printf("sizeof a[3] = %d\n", sizeof a[3]);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printf("sizeof a[3][4] = %d\n", sizeof a[3][4]);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return EXIT_SUCCESS;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 rot="-1544029">
            <a:off x="7454900" y="3482975"/>
            <a:ext cx="1411288" cy="1038225"/>
          </a:xfrm>
          <a:prstGeom prst="leftArrow">
            <a:avLst>
              <a:gd name="adj1" fmla="val 50000"/>
              <a:gd name="adj2" fmla="val 339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Arial Black" charset="0"/>
                <a:cs typeface="+mn-cs"/>
              </a:rPr>
              <a:t>?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6045200" y="1644650"/>
            <a:ext cx="1243013" cy="1927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28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20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error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5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681815" y="1746317"/>
            <a:ext cx="1981519" cy="34488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What's the Output?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#include &lt;</a:t>
            </a:r>
            <a:r>
              <a:rPr lang="en-US" sz="2000" b="1" dirty="0" err="1">
                <a:latin typeface="Courier New" charset="0"/>
                <a:cs typeface="+mn-cs"/>
              </a:rPr>
              <a:t>stdio.h</a:t>
            </a:r>
            <a:r>
              <a:rPr lang="en-US" sz="2000" b="1" dirty="0">
                <a:latin typeface="Courier New" charset="0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#include &lt;</a:t>
            </a:r>
            <a:r>
              <a:rPr lang="en-US" sz="2000" b="1" dirty="0" err="1">
                <a:latin typeface="Courier New" charset="0"/>
                <a:cs typeface="+mn-cs"/>
              </a:rPr>
              <a:t>stdlib.h</a:t>
            </a:r>
            <a:r>
              <a:rPr lang="en-US" sz="2000" b="1" dirty="0">
                <a:latin typeface="Courier New" charset="0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main()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a[5][7];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printf</a:t>
            </a:r>
            <a:r>
              <a:rPr lang="en-US" sz="2000" b="1" dirty="0">
                <a:latin typeface="Courier New" charset="0"/>
                <a:cs typeface="+mn-cs"/>
              </a:rPr>
              <a:t>("</a:t>
            </a:r>
            <a:r>
              <a:rPr lang="en-US" sz="2000" b="1" dirty="0" err="1">
                <a:latin typeface="Courier New" charset="0"/>
                <a:cs typeface="+mn-cs"/>
              </a:rPr>
              <a:t>sizeof</a:t>
            </a:r>
            <a:r>
              <a:rPr lang="en-US" sz="2000" b="1" dirty="0">
                <a:latin typeface="Courier New" charset="0"/>
                <a:cs typeface="+mn-cs"/>
              </a:rPr>
              <a:t> a = %d\n", </a:t>
            </a:r>
            <a:r>
              <a:rPr lang="en-US" sz="2000" b="1" dirty="0" err="1">
                <a:latin typeface="Courier New" charset="0"/>
                <a:cs typeface="+mn-cs"/>
              </a:rPr>
              <a:t>sizeof</a:t>
            </a:r>
            <a:r>
              <a:rPr lang="en-US" sz="2000" b="1" dirty="0">
                <a:latin typeface="Courier New" charset="0"/>
                <a:cs typeface="+mn-cs"/>
              </a:rPr>
              <a:t> a);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printf</a:t>
            </a:r>
            <a:r>
              <a:rPr lang="en-US" sz="2000" b="1" dirty="0">
                <a:latin typeface="Courier New" charset="0"/>
                <a:cs typeface="+mn-cs"/>
              </a:rPr>
              <a:t>("</a:t>
            </a:r>
            <a:r>
              <a:rPr lang="en-US" sz="2000" b="1" dirty="0" err="1">
                <a:latin typeface="Courier New" charset="0"/>
                <a:cs typeface="+mn-cs"/>
              </a:rPr>
              <a:t>sizeof</a:t>
            </a:r>
            <a:r>
              <a:rPr lang="en-US" sz="2000" b="1" dirty="0">
                <a:latin typeface="Courier New" charset="0"/>
                <a:cs typeface="+mn-cs"/>
              </a:rPr>
              <a:t> a[3] = %d\n", </a:t>
            </a:r>
            <a:r>
              <a:rPr lang="en-US" sz="2000" b="1" dirty="0" err="1">
                <a:latin typeface="Courier New" charset="0"/>
                <a:cs typeface="+mn-cs"/>
              </a:rPr>
              <a:t>sizeof</a:t>
            </a:r>
            <a:r>
              <a:rPr lang="en-US" sz="2000" b="1" dirty="0">
                <a:latin typeface="Courier New" charset="0"/>
                <a:cs typeface="+mn-cs"/>
              </a:rPr>
              <a:t> a[3]);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printf</a:t>
            </a:r>
            <a:r>
              <a:rPr lang="en-US" sz="2000" b="1" dirty="0">
                <a:latin typeface="Courier New" charset="0"/>
                <a:cs typeface="+mn-cs"/>
              </a:rPr>
              <a:t>("</a:t>
            </a:r>
            <a:r>
              <a:rPr lang="en-US" sz="2000" b="1" dirty="0" err="1">
                <a:latin typeface="Courier New" charset="0"/>
                <a:cs typeface="+mn-cs"/>
              </a:rPr>
              <a:t>sizeof</a:t>
            </a:r>
            <a:r>
              <a:rPr lang="en-US" sz="2000" b="1" dirty="0">
                <a:latin typeface="Courier New" charset="0"/>
                <a:cs typeface="+mn-cs"/>
              </a:rPr>
              <a:t> a[3][4] = %d\n", </a:t>
            </a:r>
            <a:r>
              <a:rPr lang="en-US" sz="2000" b="1" dirty="0" err="1">
                <a:latin typeface="Courier New" charset="0"/>
                <a:cs typeface="+mn-cs"/>
              </a:rPr>
              <a:t>sizeof</a:t>
            </a:r>
            <a:r>
              <a:rPr lang="en-US" sz="2000" b="1" dirty="0">
                <a:latin typeface="Courier New" charset="0"/>
                <a:cs typeface="+mn-cs"/>
              </a:rPr>
              <a:t> a[3][4]);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return EXIT_SUCCESS;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 rot="-1544029">
            <a:off x="6446838" y="3049588"/>
            <a:ext cx="1411287" cy="1038225"/>
          </a:xfrm>
          <a:prstGeom prst="leftArrow">
            <a:avLst>
              <a:gd name="adj1" fmla="val 50000"/>
              <a:gd name="adj2" fmla="val 339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Arial Black" charset="0"/>
                <a:cs typeface="+mn-cs"/>
              </a:rPr>
              <a:t>?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36547" y="1600200"/>
            <a:ext cx="1243013" cy="1927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28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35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error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140</a:t>
            </a:r>
          </a:p>
          <a:p>
            <a:pPr eaLnBrk="0" hangingPunct="0">
              <a:buFontTx/>
              <a:buAutoNum type="arabicParenR"/>
              <a:defRPr/>
            </a:pPr>
            <a:r>
              <a:rPr lang="en-US" sz="2400" dirty="0">
                <a:latin typeface="Times New Roman" charset="0"/>
                <a:cs typeface="+mn-cs"/>
              </a:rPr>
              <a:t>280</a:t>
            </a:r>
          </a:p>
        </p:txBody>
      </p:sp>
      <p:sp>
        <p:nvSpPr>
          <p:cNvPr id="6" name="Oval 5"/>
          <p:cNvSpPr/>
          <p:nvPr/>
        </p:nvSpPr>
        <p:spPr>
          <a:xfrm>
            <a:off x="4773163" y="2786508"/>
            <a:ext cx="1981519" cy="34488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Recall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>
                <a:cs typeface="+mn-cs"/>
              </a:rPr>
              <a:t>One Dimensional Array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	int ia[6];</a:t>
            </a:r>
          </a:p>
          <a:p>
            <a:pPr eaLnBrk="1" hangingPunct="1">
              <a:defRPr/>
            </a:pPr>
            <a:r>
              <a:rPr lang="en-US" sz="2000">
                <a:cs typeface="+mn-cs"/>
              </a:rPr>
              <a:t>Address of beginning of array: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	ia </a:t>
            </a:r>
            <a:r>
              <a:rPr lang="en-US" sz="2000" b="1">
                <a:latin typeface="Courier New" charset="0"/>
                <a:cs typeface="+mn-cs"/>
                <a:sym typeface="Symbol" charset="0"/>
              </a:rPr>
              <a:t> &amp;ia[0]</a:t>
            </a:r>
            <a:endParaRPr lang="en-US" sz="2000">
              <a:cs typeface="+mn-cs"/>
            </a:endParaRP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>
                <a:cs typeface="+mn-cs"/>
              </a:rPr>
              <a:t>Two Dimensional Array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	int ia[3][6];</a:t>
            </a:r>
            <a:endParaRPr lang="en-US" sz="2000">
              <a:cs typeface="+mn-cs"/>
            </a:endParaRPr>
          </a:p>
          <a:p>
            <a:pPr eaLnBrk="1" hangingPunct="1">
              <a:defRPr/>
            </a:pPr>
            <a:r>
              <a:rPr lang="en-US" sz="2000">
                <a:cs typeface="+mn-cs"/>
              </a:rPr>
              <a:t>Address of beginning of array: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	ia </a:t>
            </a:r>
            <a:r>
              <a:rPr lang="en-US" sz="2000" b="1">
                <a:latin typeface="Courier New" charset="0"/>
                <a:cs typeface="+mn-cs"/>
                <a:sym typeface="Symbol" charset="0"/>
              </a:rPr>
              <a:t> &amp;ia[0][0]</a:t>
            </a:r>
          </a:p>
          <a:p>
            <a:pPr eaLnBrk="1" hangingPunct="1">
              <a:defRPr/>
            </a:pPr>
            <a:r>
              <a:rPr lang="en-US" sz="2000">
                <a:cs typeface="+mn-cs"/>
                <a:sym typeface="Symbol" charset="0"/>
              </a:rPr>
              <a:t>also</a:t>
            </a:r>
          </a:p>
          <a:p>
            <a:pPr eaLnBrk="1" hangingPunct="1">
              <a:defRPr/>
            </a:pPr>
            <a:r>
              <a:rPr lang="en-US" sz="2000">
                <a:cs typeface="+mn-cs"/>
                <a:sym typeface="Symbol" charset="0"/>
              </a:rPr>
              <a:t>Address of row 0: 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  <a:sym typeface="Symbol" charset="0"/>
              </a:rPr>
              <a:t>		ia[0]  &amp;ia[0][0]</a:t>
            </a:r>
          </a:p>
          <a:p>
            <a:pPr eaLnBrk="1" hangingPunct="1">
              <a:defRPr/>
            </a:pPr>
            <a:r>
              <a:rPr lang="en-US" sz="2000">
                <a:cs typeface="+mn-cs"/>
                <a:sym typeface="Symbol" charset="0"/>
              </a:rPr>
              <a:t>Address of row 1: 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  <a:sym typeface="Symbol" charset="0"/>
              </a:rPr>
              <a:t>		ia[1]  &amp;ia[1][0]</a:t>
            </a:r>
          </a:p>
          <a:p>
            <a:pPr eaLnBrk="1" hangingPunct="1">
              <a:defRPr/>
            </a:pPr>
            <a:r>
              <a:rPr lang="en-US" sz="2000">
                <a:cs typeface="+mn-cs"/>
                <a:sym typeface="Symbol" charset="0"/>
              </a:rPr>
              <a:t>Address of row 2: 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  <a:sym typeface="Symbol" charset="0"/>
              </a:rPr>
              <a:t>		ia[2]  &amp;ia[2][0]</a:t>
            </a:r>
            <a:endParaRPr lang="en-US" sz="20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39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Element Access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cs typeface="+mn-cs"/>
              </a:rPr>
              <a:t>Given a row and a column index</a:t>
            </a:r>
          </a:p>
          <a:p>
            <a:pPr eaLnBrk="1" hangingPunct="1">
              <a:defRPr/>
            </a:pPr>
            <a:r>
              <a:rPr lang="en-US" sz="2400" dirty="0">
                <a:cs typeface="+mn-cs"/>
              </a:rPr>
              <a:t>How to calculate location?</a:t>
            </a:r>
          </a:p>
          <a:p>
            <a:pPr eaLnBrk="1" hangingPunct="1">
              <a:defRPr/>
            </a:pPr>
            <a:r>
              <a:rPr lang="en-US" sz="2400" dirty="0">
                <a:cs typeface="+mn-cs"/>
              </a:rPr>
              <a:t>To skip over required number of rows: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</a:t>
            </a:r>
            <a:r>
              <a:rPr lang="en-US" sz="2400" b="1" dirty="0" err="1">
                <a:latin typeface="Courier New" charset="0"/>
                <a:cs typeface="+mn-cs"/>
              </a:rPr>
              <a:t>row_index</a:t>
            </a:r>
            <a:r>
              <a:rPr lang="en-US" sz="2400" b="1" dirty="0">
                <a:latin typeface="Courier New" charset="0"/>
                <a:cs typeface="+mn-cs"/>
              </a:rPr>
              <a:t> * </a:t>
            </a:r>
            <a:r>
              <a:rPr lang="en-US" sz="2400" b="1" dirty="0" err="1">
                <a:latin typeface="Courier New" charset="0"/>
                <a:cs typeface="+mn-cs"/>
              </a:rPr>
              <a:t>sizeof</a:t>
            </a:r>
            <a:r>
              <a:rPr lang="en-US" sz="2400" b="1" dirty="0">
                <a:latin typeface="Courier New" charset="0"/>
                <a:cs typeface="+mn-cs"/>
              </a:rPr>
              <a:t>(row)</a:t>
            </a:r>
          </a:p>
          <a:p>
            <a:pPr eaLnBrk="1" hangingPunct="1">
              <a:buFontTx/>
              <a:buNone/>
              <a:defRPr/>
            </a:pPr>
            <a:endParaRPr lang="en-US" sz="1800" b="1" dirty="0">
              <a:latin typeface="Courier New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cs typeface="+mn-cs"/>
              </a:rPr>
              <a:t>This plus </a:t>
            </a:r>
            <a:r>
              <a:rPr lang="en-US" sz="2400" i="1" dirty="0">
                <a:cs typeface="+mn-cs"/>
              </a:rPr>
              <a:t>address of array</a:t>
            </a:r>
            <a:r>
              <a:rPr lang="en-US" sz="2400" dirty="0">
                <a:cs typeface="+mn-cs"/>
              </a:rPr>
              <a:t> gives address of first element of desired row</a:t>
            </a:r>
          </a:p>
          <a:p>
            <a:pPr eaLnBrk="1" hangingPunct="1">
              <a:defRPr/>
            </a:pPr>
            <a:r>
              <a:rPr lang="en-US" sz="2400" dirty="0">
                <a:cs typeface="+mn-cs"/>
              </a:rPr>
              <a:t>Add </a:t>
            </a:r>
            <a:r>
              <a:rPr lang="en-US" sz="2400" b="1" dirty="0" err="1">
                <a:latin typeface="Courier New" charset="0"/>
                <a:cs typeface="+mn-cs"/>
              </a:rPr>
              <a:t>column_index</a:t>
            </a:r>
            <a:r>
              <a:rPr lang="en-US" sz="2400" b="1" dirty="0">
                <a:latin typeface="Courier New" charset="0"/>
                <a:cs typeface="+mn-cs"/>
              </a:rPr>
              <a:t> * </a:t>
            </a:r>
            <a:r>
              <a:rPr lang="en-US" sz="2400" b="1" dirty="0" err="1">
                <a:latin typeface="Courier New" charset="0"/>
                <a:cs typeface="+mn-cs"/>
              </a:rPr>
              <a:t>sizeof</a:t>
            </a:r>
            <a:r>
              <a:rPr lang="en-US" sz="2400" b="1" dirty="0">
                <a:latin typeface="Courier New" charset="0"/>
                <a:cs typeface="+mn-cs"/>
              </a:rPr>
              <a:t>(</a:t>
            </a:r>
            <a:r>
              <a:rPr lang="en-US" sz="2400" b="1" dirty="0" err="1">
                <a:latin typeface="Courier New" charset="0"/>
                <a:cs typeface="+mn-cs"/>
              </a:rPr>
              <a:t>arr_type</a:t>
            </a:r>
            <a:r>
              <a:rPr lang="en-US" sz="2400" b="1" dirty="0">
                <a:latin typeface="Courier New" charset="0"/>
                <a:cs typeface="+mn-cs"/>
              </a:rPr>
              <a:t>)</a:t>
            </a:r>
            <a:r>
              <a:rPr lang="en-US" sz="2400" dirty="0">
                <a:cs typeface="+mn-cs"/>
              </a:rPr>
              <a:t> to get actual desired element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62467" name="Group 4"/>
          <p:cNvGrpSpPr>
            <a:grpSpLocks/>
          </p:cNvGrpSpPr>
          <p:nvPr/>
        </p:nvGrpSpPr>
        <p:grpSpPr bwMode="auto">
          <a:xfrm>
            <a:off x="454025" y="5819775"/>
            <a:ext cx="8153400" cy="434975"/>
            <a:chOff x="286" y="3281"/>
            <a:chExt cx="5136" cy="274"/>
          </a:xfrm>
        </p:grpSpPr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286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0,0</a:t>
              </a:r>
            </a:p>
          </p:txBody>
        </p:sp>
        <p:sp>
          <p:nvSpPr>
            <p:cNvPr id="121862" name="Text Box 6"/>
            <p:cNvSpPr txBox="1">
              <a:spLocks noChangeArrowheads="1"/>
            </p:cNvSpPr>
            <p:nvPr/>
          </p:nvSpPr>
          <p:spPr bwMode="auto">
            <a:xfrm>
              <a:off x="714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0,1</a:t>
              </a:r>
            </a:p>
          </p:txBody>
        </p:sp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1142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0,2</a:t>
              </a:r>
            </a:p>
          </p:txBody>
        </p:sp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1570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0,3</a:t>
              </a:r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998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1,0</a:t>
              </a:r>
            </a:p>
          </p:txBody>
        </p: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2426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1,1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2854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1,2</a:t>
              </a:r>
            </a:p>
          </p:txBody>
        </p: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3282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1,3</a:t>
              </a:r>
            </a:p>
          </p:txBody>
        </p:sp>
        <p:sp>
          <p:nvSpPr>
            <p:cNvPr id="121869" name="Text Box 13"/>
            <p:cNvSpPr txBox="1">
              <a:spLocks noChangeArrowheads="1"/>
            </p:cNvSpPr>
            <p:nvPr/>
          </p:nvSpPr>
          <p:spPr bwMode="auto">
            <a:xfrm>
              <a:off x="3710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2,0</a:t>
              </a:r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4138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2,1</a:t>
              </a:r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4566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2,2</a:t>
              </a:r>
            </a:p>
          </p:txBody>
        </p:sp>
        <p:sp>
          <p:nvSpPr>
            <p:cNvPr id="121872" name="Text Box 16"/>
            <p:cNvSpPr txBox="1">
              <a:spLocks noChangeArrowheads="1"/>
            </p:cNvSpPr>
            <p:nvPr/>
          </p:nvSpPr>
          <p:spPr bwMode="auto">
            <a:xfrm>
              <a:off x="4994" y="3281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29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Element Access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676400"/>
            <a:ext cx="8278812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Element_Address</a:t>
            </a:r>
            <a:r>
              <a:rPr lang="en-US" sz="2000" b="1" dirty="0">
                <a:latin typeface="Courier New" charset="0"/>
                <a:cs typeface="+mn-cs"/>
              </a:rPr>
              <a:t> = </a:t>
            </a:r>
          </a:p>
          <a:p>
            <a:pPr marL="0" indent="0" eaLnBrk="1" hangingPunct="1"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Array_Address</a:t>
            </a:r>
            <a:endParaRPr lang="en-US" sz="2000" b="1" dirty="0">
              <a:latin typeface="Courier New" charset="0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  + </a:t>
            </a:r>
            <a:r>
              <a:rPr lang="en-US" sz="2000" b="1" dirty="0" err="1">
                <a:latin typeface="Courier New" charset="0"/>
                <a:cs typeface="+mn-cs"/>
              </a:rPr>
              <a:t>Row_Index</a:t>
            </a:r>
            <a:r>
              <a:rPr lang="en-US" sz="2000" b="1" dirty="0">
                <a:latin typeface="Courier New" charset="0"/>
                <a:cs typeface="+mn-cs"/>
              </a:rPr>
              <a:t> * </a:t>
            </a:r>
            <a:r>
              <a:rPr lang="en-US" sz="2000" b="1" dirty="0" err="1">
                <a:latin typeface="Courier New" charset="0"/>
                <a:cs typeface="+mn-cs"/>
              </a:rPr>
              <a:t>Num_Columns</a:t>
            </a:r>
            <a:r>
              <a:rPr lang="en-US" sz="2000" b="1" dirty="0">
                <a:latin typeface="Courier New" charset="0"/>
                <a:cs typeface="+mn-cs"/>
              </a:rPr>
              <a:t> * </a:t>
            </a:r>
            <a:r>
              <a:rPr lang="en-US" sz="2000" b="1" dirty="0" err="1">
                <a:latin typeface="Courier New" charset="0"/>
                <a:cs typeface="+mn-cs"/>
              </a:rPr>
              <a:t>Sizeof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Arr_Type</a:t>
            </a:r>
            <a:r>
              <a:rPr lang="en-US" sz="2000" b="1" dirty="0">
                <a:latin typeface="Courier New" charset="0"/>
                <a:cs typeface="+mn-cs"/>
              </a:rPr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  + </a:t>
            </a:r>
            <a:r>
              <a:rPr lang="en-US" sz="2000" b="1" dirty="0" err="1">
                <a:latin typeface="Courier New" charset="0"/>
                <a:cs typeface="+mn-cs"/>
              </a:rPr>
              <a:t>Column_Index</a:t>
            </a:r>
            <a:r>
              <a:rPr lang="en-US" sz="2000" b="1" dirty="0">
                <a:latin typeface="Courier New" charset="0"/>
                <a:cs typeface="+mn-cs"/>
              </a:rPr>
              <a:t> * </a:t>
            </a:r>
            <a:r>
              <a:rPr lang="en-US" sz="2000" b="1" dirty="0" err="1">
                <a:latin typeface="Courier New" charset="0"/>
                <a:cs typeface="+mn-cs"/>
              </a:rPr>
              <a:t>Sizeof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Arr_Type</a:t>
            </a:r>
            <a:r>
              <a:rPr lang="en-US" sz="2000" b="1" dirty="0">
                <a:latin typeface="Courier New" charset="0"/>
                <a:cs typeface="+mn-cs"/>
              </a:rPr>
              <a:t>)</a:t>
            </a:r>
          </a:p>
          <a:p>
            <a:pPr marL="0" indent="0" eaLnBrk="1" hangingPunct="1"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Element_Address</a:t>
            </a:r>
            <a:r>
              <a:rPr lang="en-US" sz="2000" b="1" dirty="0">
                <a:latin typeface="Courier New" charset="0"/>
                <a:cs typeface="+mn-cs"/>
              </a:rPr>
              <a:t> = </a:t>
            </a:r>
          </a:p>
          <a:p>
            <a:pPr marL="0" indent="0" eaLnBrk="1" hangingPunct="1"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Array_Address</a:t>
            </a:r>
            <a:endParaRPr lang="en-US" sz="2000" b="1" dirty="0">
              <a:latin typeface="Courier New" charset="0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  + (</a:t>
            </a:r>
            <a:r>
              <a:rPr lang="en-US" sz="2000" b="1" dirty="0" err="1">
                <a:latin typeface="Courier New" charset="0"/>
                <a:cs typeface="+mn-cs"/>
              </a:rPr>
              <a:t>Row_Index</a:t>
            </a:r>
            <a:r>
              <a:rPr lang="en-US" sz="2000" b="1" dirty="0">
                <a:latin typeface="Courier New" charset="0"/>
                <a:cs typeface="+mn-cs"/>
              </a:rPr>
              <a:t> * </a:t>
            </a:r>
            <a:r>
              <a:rPr lang="en-US" sz="2000" b="1" dirty="0" err="1">
                <a:latin typeface="Courier New" charset="0"/>
                <a:cs typeface="+mn-cs"/>
              </a:rPr>
              <a:t>Num_Columns</a:t>
            </a:r>
            <a:r>
              <a:rPr lang="en-US" sz="2000" b="1" dirty="0">
                <a:latin typeface="Courier New" charset="0"/>
                <a:cs typeface="+mn-cs"/>
              </a:rPr>
              <a:t> + </a:t>
            </a:r>
            <a:r>
              <a:rPr lang="en-US" sz="2000" b="1" dirty="0" err="1">
                <a:latin typeface="Courier New" charset="0"/>
                <a:cs typeface="+mn-cs"/>
              </a:rPr>
              <a:t>Column_Index</a:t>
            </a:r>
            <a:r>
              <a:rPr lang="en-US" sz="2000" b="1" dirty="0">
                <a:latin typeface="Courier New" charset="0"/>
                <a:cs typeface="+mn-cs"/>
              </a:rPr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     * </a:t>
            </a:r>
            <a:r>
              <a:rPr lang="en-US" sz="2000" b="1" dirty="0" err="1">
                <a:latin typeface="Courier New" charset="0"/>
                <a:cs typeface="+mn-cs"/>
              </a:rPr>
              <a:t>Sizeof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Arr_Type</a:t>
            </a:r>
            <a:r>
              <a:rPr lang="en-US" sz="2000" b="1" dirty="0">
                <a:latin typeface="Courier New" charset="0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574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Calculations on 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38" y="1304584"/>
            <a:ext cx="8604830" cy="5553416"/>
          </a:xfrm>
        </p:spPr>
        <p:txBody>
          <a:bodyPr>
            <a:normAutofit/>
          </a:bodyPr>
          <a:lstStyle/>
          <a:p>
            <a:r>
              <a:rPr lang="en-US" dirty="0"/>
              <a:t>So you want to compute memory addresses?</a:t>
            </a:r>
          </a:p>
          <a:p>
            <a:r>
              <a:rPr lang="en-US" dirty="0"/>
              <a:t>Cast the pointer to (char *) or (void *)</a:t>
            </a:r>
          </a:p>
          <a:p>
            <a:r>
              <a:rPr lang="en-US" dirty="0"/>
              <a:t>The multiplier applied to arithmetic on that pointer will then be </a:t>
            </a:r>
            <a:r>
              <a:rPr lang="en-US" dirty="0" err="1"/>
              <a:t>sizeof</a:t>
            </a:r>
            <a:r>
              <a:rPr lang="en-US" dirty="0"/>
              <a:t>(char) == 1</a:t>
            </a:r>
          </a:p>
          <a:p>
            <a:r>
              <a:rPr lang="en-US" dirty="0"/>
              <a:t>So to access element (r, c) in </a:t>
            </a:r>
            <a:r>
              <a:rPr lang="en-US" i="1" dirty="0" err="1"/>
              <a:t>arr</a:t>
            </a:r>
            <a:r>
              <a:rPr lang="en-US" dirty="0"/>
              <a:t>: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[5][10];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offset  = (r * 10 + c)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*p = (</a:t>
            </a:r>
            <a:r>
              <a:rPr lang="en-US" dirty="0" err="1"/>
              <a:t>int</a:t>
            </a:r>
            <a:r>
              <a:rPr lang="en-US" dirty="0"/>
              <a:t> *)((char *)</a:t>
            </a:r>
            <a:r>
              <a:rPr lang="en-US" dirty="0" err="1"/>
              <a:t>arr</a:t>
            </a:r>
            <a:r>
              <a:rPr lang="en-US" dirty="0"/>
              <a:t> + offset);</a:t>
            </a:r>
          </a:p>
          <a:p>
            <a:r>
              <a:rPr lang="en-US" i="1" dirty="0"/>
              <a:t>p</a:t>
            </a:r>
            <a:r>
              <a:rPr lang="en-US" dirty="0"/>
              <a:t> points to the address of </a:t>
            </a:r>
            <a:r>
              <a:rPr lang="en-US" i="1" dirty="0" err="1"/>
              <a:t>arr</a:t>
            </a:r>
            <a:r>
              <a:rPr lang="en-US" i="1" dirty="0"/>
              <a:t>[r][c]</a:t>
            </a:r>
          </a:p>
          <a:p>
            <a:r>
              <a:rPr lang="en-US" dirty="0"/>
              <a:t>What happened to type checking??</a:t>
            </a:r>
          </a:p>
        </p:txBody>
      </p:sp>
    </p:spTree>
    <p:extLst>
      <p:ext uri="{BB962C8B-B14F-4D97-AF65-F5344CB8AC3E}">
        <p14:creationId xmlns:p14="http://schemas.microsoft.com/office/powerpoint/2010/main" val="4933291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j-cs"/>
              </a:rPr>
              <a:t>What if array is stored in Column Major Order?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Element_Address = </a:t>
            </a:r>
          </a:p>
          <a:p>
            <a:pPr eaLnBrk="1" hangingPunct="1">
              <a:buFontTx/>
              <a:buNone/>
              <a:defRPr/>
            </a:pPr>
            <a:endParaRPr lang="en-US" sz="2000" b="1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Array_Address +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  (Column_Index * Num_Rows + Row_Index) *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	     Sizeof(Arr_Type)</a:t>
            </a:r>
          </a:p>
        </p:txBody>
      </p:sp>
      <p:grpSp>
        <p:nvGrpSpPr>
          <p:cNvPr id="64515" name="Group 4"/>
          <p:cNvGrpSpPr>
            <a:grpSpLocks/>
          </p:cNvGrpSpPr>
          <p:nvPr/>
        </p:nvGrpSpPr>
        <p:grpSpPr bwMode="auto">
          <a:xfrm>
            <a:off x="454025" y="3895725"/>
            <a:ext cx="8153400" cy="434975"/>
            <a:chOff x="286" y="1685"/>
            <a:chExt cx="5136" cy="274"/>
          </a:xfrm>
        </p:grpSpPr>
        <p:sp>
          <p:nvSpPr>
            <p:cNvPr id="123909" name="Text Box 5"/>
            <p:cNvSpPr txBox="1">
              <a:spLocks noChangeArrowheads="1"/>
            </p:cNvSpPr>
            <p:nvPr/>
          </p:nvSpPr>
          <p:spPr bwMode="auto">
            <a:xfrm>
              <a:off x="286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0,0</a:t>
              </a:r>
            </a:p>
          </p:txBody>
        </p:sp>
        <p:sp>
          <p:nvSpPr>
            <p:cNvPr id="123910" name="Text Box 6"/>
            <p:cNvSpPr txBox="1">
              <a:spLocks noChangeArrowheads="1"/>
            </p:cNvSpPr>
            <p:nvPr/>
          </p:nvSpPr>
          <p:spPr bwMode="auto">
            <a:xfrm>
              <a:off x="1570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0,1</a:t>
              </a:r>
            </a:p>
          </p:txBody>
        </p:sp>
        <p:sp>
          <p:nvSpPr>
            <p:cNvPr id="123911" name="Text Box 7"/>
            <p:cNvSpPr txBox="1">
              <a:spLocks noChangeArrowheads="1"/>
            </p:cNvSpPr>
            <p:nvPr/>
          </p:nvSpPr>
          <p:spPr bwMode="auto">
            <a:xfrm>
              <a:off x="2854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0,2</a:t>
              </a:r>
            </a:p>
          </p:txBody>
        </p:sp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4138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0,3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714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1,0</a:t>
              </a:r>
            </a:p>
          </p:txBody>
        </p:sp>
        <p:sp>
          <p:nvSpPr>
            <p:cNvPr id="123914" name="Text Box 10"/>
            <p:cNvSpPr txBox="1">
              <a:spLocks noChangeArrowheads="1"/>
            </p:cNvSpPr>
            <p:nvPr/>
          </p:nvSpPr>
          <p:spPr bwMode="auto">
            <a:xfrm>
              <a:off x="1998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1,1</a:t>
              </a:r>
            </a:p>
          </p:txBody>
        </p:sp>
        <p:sp>
          <p:nvSpPr>
            <p:cNvPr id="123915" name="Text Box 11"/>
            <p:cNvSpPr txBox="1">
              <a:spLocks noChangeArrowheads="1"/>
            </p:cNvSpPr>
            <p:nvPr/>
          </p:nvSpPr>
          <p:spPr bwMode="auto">
            <a:xfrm>
              <a:off x="3282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1,2</a:t>
              </a:r>
            </a:p>
          </p:txBody>
        </p:sp>
        <p:sp>
          <p:nvSpPr>
            <p:cNvPr id="123916" name="Text Box 12"/>
            <p:cNvSpPr txBox="1">
              <a:spLocks noChangeArrowheads="1"/>
            </p:cNvSpPr>
            <p:nvPr/>
          </p:nvSpPr>
          <p:spPr bwMode="auto">
            <a:xfrm>
              <a:off x="4566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1,3</a:t>
              </a:r>
            </a:p>
          </p:txBody>
        </p:sp>
        <p:sp>
          <p:nvSpPr>
            <p:cNvPr id="123917" name="Text Box 13"/>
            <p:cNvSpPr txBox="1">
              <a:spLocks noChangeArrowheads="1"/>
            </p:cNvSpPr>
            <p:nvPr/>
          </p:nvSpPr>
          <p:spPr bwMode="auto">
            <a:xfrm>
              <a:off x="1142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2,0</a:t>
              </a:r>
            </a:p>
          </p:txBody>
        </p:sp>
        <p:sp>
          <p:nvSpPr>
            <p:cNvPr id="123918" name="Text Box 14"/>
            <p:cNvSpPr txBox="1">
              <a:spLocks noChangeArrowheads="1"/>
            </p:cNvSpPr>
            <p:nvPr/>
          </p:nvSpPr>
          <p:spPr bwMode="auto">
            <a:xfrm>
              <a:off x="2426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2,1</a:t>
              </a:r>
            </a:p>
          </p:txBody>
        </p:sp>
        <p:sp>
          <p:nvSpPr>
            <p:cNvPr id="123919" name="Text Box 15"/>
            <p:cNvSpPr txBox="1">
              <a:spLocks noChangeArrowheads="1"/>
            </p:cNvSpPr>
            <p:nvPr/>
          </p:nvSpPr>
          <p:spPr bwMode="auto">
            <a:xfrm>
              <a:off x="3710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2,2</a:t>
              </a:r>
            </a:p>
          </p:txBody>
        </p:sp>
        <p:sp>
          <p:nvSpPr>
            <p:cNvPr id="123920" name="Text Box 16"/>
            <p:cNvSpPr txBox="1">
              <a:spLocks noChangeArrowheads="1"/>
            </p:cNvSpPr>
            <p:nvPr/>
          </p:nvSpPr>
          <p:spPr bwMode="auto">
            <a:xfrm>
              <a:off x="4994" y="1685"/>
              <a:ext cx="428" cy="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Courier New" charset="0"/>
                  <a:cs typeface="+mn-cs"/>
                </a:rPr>
                <a:t>2,3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Don't Confuse Definitions With Formal Parameters (Declarations)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70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Arrays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[10];</a:t>
            </a:r>
            <a:endParaRPr lang="en-US" sz="24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cs typeface="+mn-cs"/>
              </a:rPr>
              <a:t>		</a:t>
            </a:r>
            <a:r>
              <a:rPr lang="en-US" sz="2400" b="1" dirty="0" err="1">
                <a:latin typeface="Courier New" charset="0"/>
                <a:cs typeface="+mn-cs"/>
              </a:rPr>
              <a:t>func</a:t>
            </a:r>
            <a:r>
              <a:rPr lang="en-US" sz="2400" b="1" dirty="0">
                <a:latin typeface="Courier New" charset="0"/>
                <a:cs typeface="+mn-cs"/>
              </a:rPr>
              <a:t>(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Arrays of pointers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char *names[13];</a:t>
            </a:r>
            <a:endParaRPr lang="en-US" sz="24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cs typeface="+mn-cs"/>
              </a:rPr>
              <a:t>		</a:t>
            </a:r>
            <a:r>
              <a:rPr lang="en-US" sz="2400" b="1" dirty="0" err="1">
                <a:latin typeface="Courier New" charset="0"/>
                <a:cs typeface="+mn-cs"/>
              </a:rPr>
              <a:t>func</a:t>
            </a:r>
            <a:r>
              <a:rPr lang="en-US" sz="2400" b="1" dirty="0">
                <a:latin typeface="Courier New" charset="0"/>
                <a:cs typeface="+mn-cs"/>
              </a:rPr>
              <a:t>(names);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Pointers to pointers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Node *</a:t>
            </a:r>
            <a:r>
              <a:rPr lang="en-US" sz="2400" b="1" dirty="0" err="1">
                <a:latin typeface="Courier New" charset="0"/>
                <a:cs typeface="+mn-cs"/>
              </a:rPr>
              <a:t>phead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cs typeface="+mn-cs"/>
              </a:rPr>
              <a:t>		</a:t>
            </a:r>
            <a:r>
              <a:rPr lang="en-US" sz="2400" b="1" dirty="0" err="1">
                <a:latin typeface="Courier New" charset="0"/>
                <a:cs typeface="+mn-cs"/>
              </a:rPr>
              <a:t>func</a:t>
            </a:r>
            <a:r>
              <a:rPr lang="en-US" sz="2400" b="1" dirty="0">
                <a:latin typeface="Courier New" charset="0"/>
                <a:cs typeface="+mn-cs"/>
              </a:rPr>
              <a:t>(&amp;</a:t>
            </a:r>
            <a:r>
              <a:rPr lang="en-US" sz="2400" b="1" dirty="0" err="1">
                <a:latin typeface="Courier New" charset="0"/>
                <a:cs typeface="+mn-cs"/>
              </a:rPr>
              <a:t>phead</a:t>
            </a:r>
            <a:r>
              <a:rPr lang="en-US" sz="2400" b="1" dirty="0">
                <a:latin typeface="Courier New" charset="0"/>
                <a:cs typeface="+mn-cs"/>
              </a:rPr>
              <a:t>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Multidimensional arrays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[3][4][5];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</a:t>
            </a:r>
            <a:r>
              <a:rPr lang="en-US" sz="2400" b="1" dirty="0" err="1">
                <a:latin typeface="Courier New" charset="0"/>
                <a:cs typeface="+mn-cs"/>
              </a:rPr>
              <a:t>func</a:t>
            </a:r>
            <a:r>
              <a:rPr lang="en-US" sz="2400" b="1" dirty="0">
                <a:latin typeface="Courier New" charset="0"/>
                <a:cs typeface="+mn-cs"/>
              </a:rPr>
              <a:t>(</a:t>
            </a:r>
            <a:r>
              <a:rPr lang="en-US" sz="2400" b="1" dirty="0" err="1">
                <a:latin typeface="Courier New" charset="0"/>
                <a:cs typeface="+mn-cs"/>
              </a:rPr>
              <a:t>ia</a:t>
            </a:r>
            <a:r>
              <a:rPr lang="en-US" sz="2400" b="1" dirty="0">
                <a:latin typeface="Courier New" charset="0"/>
                <a:cs typeface="+mn-cs"/>
              </a:rPr>
              <a:t>);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575175" y="1600200"/>
            <a:ext cx="4222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>
                <a:cs typeface="+mn-cs"/>
              </a:rPr>
              <a:t>As formal parameter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latin typeface="Courier New" charset="0"/>
                <a:cs typeface="+mn-cs"/>
              </a:rPr>
              <a:t>		int iarr[]</a:t>
            </a:r>
            <a:endParaRPr lang="en-US" sz="2400"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latin typeface="Courier New" charset="0"/>
                <a:cs typeface="+mn-cs"/>
              </a:rPr>
              <a:t>		</a:t>
            </a:r>
            <a:r>
              <a:rPr lang="en-US" sz="2400" b="1">
                <a:latin typeface="Courier New" charset="0"/>
                <a:cs typeface="+mn-cs"/>
              </a:rPr>
              <a:t>int *iarr</a:t>
            </a:r>
            <a:endParaRPr lang="en-US" sz="2400"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>
                <a:cs typeface="+mn-cs"/>
              </a:rPr>
              <a:t>As formal parameter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latin typeface="Courier New" charset="0"/>
                <a:cs typeface="+mn-cs"/>
              </a:rPr>
              <a:t>		char *nms[]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latin typeface="Courier New" charset="0"/>
                <a:cs typeface="+mn-cs"/>
              </a:rPr>
              <a:t>		char **nms</a:t>
            </a:r>
            <a:endParaRPr lang="en-US" sz="2400"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>
                <a:cs typeface="+mn-cs"/>
              </a:rPr>
              <a:t>Pointers to pointers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latin typeface="Courier New" charset="0"/>
                <a:cs typeface="+mn-cs"/>
              </a:rPr>
              <a:t>		Node **ppcurr;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>
                <a:cs typeface="+mn-cs"/>
              </a:rPr>
              <a:t>Multidimensional arrays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latin typeface="Courier New" charset="0"/>
                <a:cs typeface="+mn-cs"/>
              </a:rPr>
              <a:t>		int iar[][4][5]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latin typeface="Courier New" charset="0"/>
                <a:cs typeface="+mn-cs"/>
              </a:rPr>
              <a:t>		int *iar </a:t>
            </a:r>
            <a:r>
              <a:rPr lang="en-US" sz="1600" b="1">
                <a:latin typeface="Courier New" charset="0"/>
                <a:cs typeface="+mn-cs"/>
              </a:rPr>
              <a:t>/* Note */</a:t>
            </a: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541838" y="6510338"/>
            <a:ext cx="4602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1">
                <a:cs typeface="+mn-cs"/>
              </a:rPr>
              <a:t>Note: Cannot use as a multidimensional array</a:t>
            </a:r>
          </a:p>
        </p:txBody>
      </p:sp>
      <p:sp>
        <p:nvSpPr>
          <p:cNvPr id="124934" name="AutoShape 6"/>
          <p:cNvSpPr>
            <a:spLocks/>
          </p:cNvSpPr>
          <p:nvPr/>
        </p:nvSpPr>
        <p:spPr bwMode="auto">
          <a:xfrm>
            <a:off x="4908550" y="2133600"/>
            <a:ext cx="273050" cy="682625"/>
          </a:xfrm>
          <a:prstGeom prst="leftBrace">
            <a:avLst>
              <a:gd name="adj1" fmla="val 20833"/>
              <a:gd name="adj2" fmla="val 8186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51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794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Multidimensional Array Parameters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void tester(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arr</a:t>
            </a:r>
            <a:r>
              <a:rPr lang="en-US" sz="2000" b="1" dirty="0">
                <a:latin typeface="Courier New" charset="0"/>
                <a:cs typeface="+mn-cs"/>
              </a:rPr>
              <a:t>[][4][5],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len</a:t>
            </a:r>
            <a:r>
              <a:rPr lang="en-US" sz="2000" b="1" dirty="0">
                <a:latin typeface="Courier New" charset="0"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 </a:t>
            </a:r>
            <a:r>
              <a:rPr lang="mr-IN" sz="2000" b="1" dirty="0">
                <a:latin typeface="Courier New" charset="0"/>
                <a:cs typeface="+mn-cs"/>
              </a:rPr>
              <a:t>…</a:t>
            </a:r>
            <a:r>
              <a:rPr lang="en-US" sz="2000" b="1" dirty="0">
                <a:latin typeface="Courier New" charset="0"/>
                <a:cs typeface="+mn-cs"/>
              </a:rPr>
              <a:t>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main()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mr-IN" sz="2000" dirty="0">
                <a:latin typeface="Courier"/>
                <a:cs typeface="Courier"/>
              </a:rPr>
              <a:t>int ia[3][4][5];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int ib[8][4][5];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int *ic;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mr-IN" sz="2000" dirty="0">
                <a:latin typeface="Courier"/>
                <a:cs typeface="Courier"/>
              </a:rPr>
              <a:t>//  ic = ia; // incompatible type generates a warning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ic = &amp;ia[0][0][0];</a:t>
            </a:r>
          </a:p>
          <a:p>
            <a:pPr>
              <a:lnSpc>
                <a:spcPct val="90000"/>
              </a:lnSpc>
              <a:buNone/>
              <a:defRPr/>
            </a:pPr>
            <a:endParaRPr lang="mr-IN" sz="20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tester(ia, 3);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tester(ib, 8);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mr-IN" sz="2000" dirty="0">
                <a:latin typeface="Courier"/>
                <a:cs typeface="Courier"/>
              </a:rPr>
              <a:t>    tester((int (*)[4][5])ic, 3);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mr-IN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81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71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 is strongly-typed, but you can force conversion with a cast, e.g. </a:t>
            </a:r>
            <a:r>
              <a:rPr lang="en-US" i="1" dirty="0"/>
              <a:t>(unsigned </a:t>
            </a:r>
            <a:r>
              <a:rPr lang="en-US" i="1" dirty="0" err="1"/>
              <a:t>int</a:t>
            </a:r>
            <a:r>
              <a:rPr lang="en-US" i="1" dirty="0"/>
              <a:t>)a</a:t>
            </a:r>
          </a:p>
          <a:p>
            <a:r>
              <a:rPr lang="en-US" dirty="0"/>
              <a:t>C will automatically promote/demote within integer types and within floating point types without a cast; </a:t>
            </a:r>
            <a:r>
              <a:rPr lang="en-US" dirty="0" err="1"/>
              <a:t>gcc</a:t>
            </a:r>
            <a:r>
              <a:rPr lang="en-US" dirty="0"/>
              <a:t> should warn you in these cases</a:t>
            </a:r>
          </a:p>
          <a:p>
            <a:r>
              <a:rPr lang="en-US" dirty="0"/>
              <a:t>C type-equivalence is determined by the </a:t>
            </a:r>
            <a:r>
              <a:rPr lang="en-US" b="1" dirty="0"/>
              <a:t>name</a:t>
            </a:r>
            <a:r>
              <a:rPr lang="en-US" dirty="0"/>
              <a:t>, not by the data structure, i.e. two structures have the same type if they have the same </a:t>
            </a:r>
            <a:r>
              <a:rPr lang="en-US" dirty="0" err="1"/>
              <a:t>struct</a:t>
            </a:r>
            <a:r>
              <a:rPr lang="en-US" dirty="0"/>
              <a:t> tag (name)</a:t>
            </a:r>
          </a:p>
          <a:p>
            <a:r>
              <a:rPr lang="en-US" dirty="0"/>
              <a:t>Generic pointers (i.e. memory addresses) used to be given the type of </a:t>
            </a:r>
            <a:r>
              <a:rPr lang="en-US" b="1" dirty="0"/>
              <a:t>char *</a:t>
            </a:r>
            <a:r>
              <a:rPr lang="en-US" dirty="0"/>
              <a:t>; now we use the more explicit </a:t>
            </a:r>
            <a:r>
              <a:rPr lang="en-US" b="1" dirty="0"/>
              <a:t>void *</a:t>
            </a:r>
            <a:r>
              <a:rPr lang="en-US" dirty="0"/>
              <a:t>; they </a:t>
            </a:r>
            <a:r>
              <a:rPr lang="en-US"/>
              <a:t>are used </a:t>
            </a:r>
            <a:r>
              <a:rPr lang="en-US" dirty="0"/>
              <a:t>when you intend to defeat type checking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563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What's Up?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1574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What’s up with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arr</a:t>
            </a:r>
            <a:r>
              <a:rPr lang="en-US" sz="2800" b="1" dirty="0">
                <a:latin typeface="Courier New" charset="0"/>
                <a:cs typeface="+mn-cs"/>
              </a:rPr>
              <a:t>[][4][5]???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Consider a one-dimensional array</a:t>
            </a:r>
          </a:p>
          <a:p>
            <a:pPr eaLnBrk="1" hangingPunct="1">
              <a:defRPr/>
            </a:pPr>
            <a:r>
              <a:rPr lang="en-US" sz="2800" b="1" dirty="0">
                <a:cs typeface="+mn-cs"/>
              </a:rPr>
              <a:t>Declarations</a:t>
            </a:r>
            <a:r>
              <a:rPr lang="en-US" sz="2800" dirty="0">
                <a:cs typeface="+mn-cs"/>
              </a:rPr>
              <a:t> don’t need to be told the size. Why?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If asked to determine the address of a given element, does one need to know the full size of the array?</a:t>
            </a:r>
          </a:p>
          <a:p>
            <a:pPr eaLnBrk="1" hangingPunct="1"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Consider a 2D array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What is needed to calculate the address of a given element (</a:t>
            </a:r>
            <a:r>
              <a:rPr lang="en-US" sz="2800" dirty="0" err="1">
                <a:cs typeface="+mn-cs"/>
              </a:rPr>
              <a:t>i,j</a:t>
            </a:r>
            <a:r>
              <a:rPr lang="en-US" sz="2800" dirty="0">
                <a:cs typeface="+mn-cs"/>
              </a:rPr>
              <a:t>)?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		offset = </a:t>
            </a:r>
            <a:r>
              <a:rPr lang="en-US" sz="2800" b="1" dirty="0" err="1">
                <a:latin typeface="Courier New" charset="0"/>
                <a:cs typeface="+mn-cs"/>
              </a:rPr>
              <a:t>i</a:t>
            </a:r>
            <a:r>
              <a:rPr lang="en-US" sz="2800" b="1" dirty="0">
                <a:latin typeface="Courier New" charset="0"/>
                <a:cs typeface="+mn-cs"/>
              </a:rPr>
              <a:t> * columns + j</a:t>
            </a:r>
          </a:p>
          <a:p>
            <a:pPr>
              <a:defRPr/>
            </a:pPr>
            <a:r>
              <a:rPr lang="en-US" sz="2800" dirty="0"/>
              <a:t>Note we don’t need </a:t>
            </a:r>
            <a:r>
              <a:rPr lang="en-US" sz="2800" b="1" dirty="0"/>
              <a:t>rows!  </a:t>
            </a:r>
            <a:r>
              <a:rPr lang="en-US" sz="2800" dirty="0"/>
              <a:t>We never need the first dimension</a:t>
            </a:r>
          </a:p>
        </p:txBody>
      </p:sp>
    </p:spTree>
    <p:extLst>
      <p:ext uri="{BB962C8B-B14F-4D97-AF65-F5344CB8AC3E}">
        <p14:creationId xmlns:p14="http://schemas.microsoft.com/office/powerpoint/2010/main" val="2344831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think about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3D array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384675" y="3005138"/>
            <a:ext cx="350838" cy="393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4786313" y="5692775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4112457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think about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3D array</a:t>
            </a:r>
          </a:p>
        </p:txBody>
      </p:sp>
      <p:grpSp>
        <p:nvGrpSpPr>
          <p:cNvPr id="69635" name="Group 4"/>
          <p:cNvGrpSpPr>
            <a:grpSpLocks/>
          </p:cNvGrpSpPr>
          <p:nvPr/>
        </p:nvGrpSpPr>
        <p:grpSpPr bwMode="auto">
          <a:xfrm>
            <a:off x="3683000" y="3005138"/>
            <a:ext cx="1754188" cy="393700"/>
            <a:chOff x="1867" y="2204"/>
            <a:chExt cx="1105" cy="248"/>
          </a:xfrm>
        </p:grpSpPr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2530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0" name="Rectangle 6"/>
            <p:cNvSpPr>
              <a:spLocks noChangeArrowheads="1"/>
            </p:cNvSpPr>
            <p:nvPr/>
          </p:nvSpPr>
          <p:spPr bwMode="auto">
            <a:xfrm>
              <a:off x="2751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1" name="Rectangle 7"/>
            <p:cNvSpPr>
              <a:spLocks noChangeArrowheads="1"/>
            </p:cNvSpPr>
            <p:nvPr/>
          </p:nvSpPr>
          <p:spPr bwMode="auto">
            <a:xfrm>
              <a:off x="1867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2088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2309" y="2204"/>
              <a:ext cx="221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4514850" y="5692775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int a[5]</a:t>
            </a:r>
          </a:p>
        </p:txBody>
      </p:sp>
    </p:spTree>
    <p:extLst>
      <p:ext uri="{BB962C8B-B14F-4D97-AF65-F5344CB8AC3E}">
        <p14:creationId xmlns:p14="http://schemas.microsoft.com/office/powerpoint/2010/main" val="19026295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think about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3D array</a:t>
            </a:r>
          </a:p>
        </p:txBody>
      </p:sp>
      <p:grpSp>
        <p:nvGrpSpPr>
          <p:cNvPr id="70659" name="Group 4"/>
          <p:cNvGrpSpPr>
            <a:grpSpLocks/>
          </p:cNvGrpSpPr>
          <p:nvPr/>
        </p:nvGrpSpPr>
        <p:grpSpPr bwMode="auto">
          <a:xfrm>
            <a:off x="3683000" y="2611438"/>
            <a:ext cx="1754188" cy="1574800"/>
            <a:chOff x="1867" y="2204"/>
            <a:chExt cx="1105" cy="992"/>
          </a:xfrm>
        </p:grpSpPr>
        <p:grpSp>
          <p:nvGrpSpPr>
            <p:cNvPr id="70661" name="Group 5"/>
            <p:cNvGrpSpPr>
              <a:grpSpLocks/>
            </p:cNvGrpSpPr>
            <p:nvPr/>
          </p:nvGrpSpPr>
          <p:grpSpPr bwMode="auto">
            <a:xfrm>
              <a:off x="1867" y="2204"/>
              <a:ext cx="1105" cy="248"/>
              <a:chOff x="1867" y="2204"/>
              <a:chExt cx="1105" cy="248"/>
            </a:xfrm>
          </p:grpSpPr>
          <p:sp>
            <p:nvSpPr>
              <p:cNvPr id="130054" name="Rectangle 6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55" name="Rectangle 7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56" name="Rectangle 8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57" name="Rectangle 9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58" name="Rectangle 10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0662" name="Group 11"/>
            <p:cNvGrpSpPr>
              <a:grpSpLocks/>
            </p:cNvGrpSpPr>
            <p:nvPr/>
          </p:nvGrpSpPr>
          <p:grpSpPr bwMode="auto">
            <a:xfrm>
              <a:off x="1867" y="2452"/>
              <a:ext cx="1105" cy="248"/>
              <a:chOff x="1867" y="2204"/>
              <a:chExt cx="1105" cy="248"/>
            </a:xfrm>
          </p:grpSpPr>
          <p:sp>
            <p:nvSpPr>
              <p:cNvPr id="130060" name="Rectangle 12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1" name="Rectangle 13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2" name="Rectangle 14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3" name="Rectangle 15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4" name="Rectangle 16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0663" name="Group 17"/>
            <p:cNvGrpSpPr>
              <a:grpSpLocks/>
            </p:cNvGrpSpPr>
            <p:nvPr/>
          </p:nvGrpSpPr>
          <p:grpSpPr bwMode="auto">
            <a:xfrm>
              <a:off x="1867" y="2700"/>
              <a:ext cx="1105" cy="248"/>
              <a:chOff x="1867" y="2204"/>
              <a:chExt cx="1105" cy="248"/>
            </a:xfrm>
          </p:grpSpPr>
          <p:sp>
            <p:nvSpPr>
              <p:cNvPr id="130066" name="Rectangle 18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7" name="Rectangle 19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8" name="Rectangle 20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69" name="Rectangle 21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0" name="Rectangle 22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0664" name="Group 23"/>
            <p:cNvGrpSpPr>
              <a:grpSpLocks/>
            </p:cNvGrpSpPr>
            <p:nvPr/>
          </p:nvGrpSpPr>
          <p:grpSpPr bwMode="auto">
            <a:xfrm>
              <a:off x="1867" y="2948"/>
              <a:ext cx="1105" cy="248"/>
              <a:chOff x="1867" y="2204"/>
              <a:chExt cx="1105" cy="248"/>
            </a:xfrm>
          </p:grpSpPr>
          <p:sp>
            <p:nvSpPr>
              <p:cNvPr id="130072" name="Rectangle 24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3" name="Rectangle 25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4" name="Rectangle 26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5" name="Rectangle 27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0076" name="Rectangle 28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4243388" y="5692775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int a[4][5]</a:t>
            </a:r>
          </a:p>
        </p:txBody>
      </p:sp>
    </p:spTree>
    <p:extLst>
      <p:ext uri="{BB962C8B-B14F-4D97-AF65-F5344CB8AC3E}">
        <p14:creationId xmlns:p14="http://schemas.microsoft.com/office/powerpoint/2010/main" val="25967837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Line 2"/>
          <p:cNvSpPr>
            <a:spLocks noChangeShapeType="1"/>
          </p:cNvSpPr>
          <p:nvPr/>
        </p:nvSpPr>
        <p:spPr bwMode="auto">
          <a:xfrm flipV="1">
            <a:off x="1741488" y="3429000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Now think about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3D array</a:t>
            </a:r>
          </a:p>
        </p:txBody>
      </p:sp>
      <p:grpSp>
        <p:nvGrpSpPr>
          <p:cNvPr id="71684" name="Group 5"/>
          <p:cNvGrpSpPr>
            <a:grpSpLocks/>
          </p:cNvGrpSpPr>
          <p:nvPr/>
        </p:nvGrpSpPr>
        <p:grpSpPr bwMode="auto">
          <a:xfrm>
            <a:off x="3683000" y="2611438"/>
            <a:ext cx="1754188" cy="1574800"/>
            <a:chOff x="1867" y="2204"/>
            <a:chExt cx="1105" cy="992"/>
          </a:xfrm>
        </p:grpSpPr>
        <p:grpSp>
          <p:nvGrpSpPr>
            <p:cNvPr id="71739" name="Group 6"/>
            <p:cNvGrpSpPr>
              <a:grpSpLocks/>
            </p:cNvGrpSpPr>
            <p:nvPr/>
          </p:nvGrpSpPr>
          <p:grpSpPr bwMode="auto">
            <a:xfrm>
              <a:off x="1867" y="2204"/>
              <a:ext cx="1105" cy="248"/>
              <a:chOff x="1867" y="2204"/>
              <a:chExt cx="1105" cy="248"/>
            </a:xfrm>
          </p:grpSpPr>
          <p:sp>
            <p:nvSpPr>
              <p:cNvPr id="131079" name="Rectangle 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0" name="Rectangle 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1" name="Rectangle 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2" name="Rectangle 1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3" name="Rectangle 1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40" name="Group 12"/>
            <p:cNvGrpSpPr>
              <a:grpSpLocks/>
            </p:cNvGrpSpPr>
            <p:nvPr/>
          </p:nvGrpSpPr>
          <p:grpSpPr bwMode="auto">
            <a:xfrm>
              <a:off x="1867" y="2452"/>
              <a:ext cx="1105" cy="248"/>
              <a:chOff x="1867" y="2204"/>
              <a:chExt cx="1105" cy="248"/>
            </a:xfrm>
          </p:grpSpPr>
          <p:sp>
            <p:nvSpPr>
              <p:cNvPr id="131085" name="Rectangle 1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6" name="Rectangle 1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7" name="Rectangle 1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8" name="Rectangle 1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89" name="Rectangle 1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41" name="Group 18"/>
            <p:cNvGrpSpPr>
              <a:grpSpLocks/>
            </p:cNvGrpSpPr>
            <p:nvPr/>
          </p:nvGrpSpPr>
          <p:grpSpPr bwMode="auto">
            <a:xfrm>
              <a:off x="1867" y="2700"/>
              <a:ext cx="1105" cy="248"/>
              <a:chOff x="1867" y="2204"/>
              <a:chExt cx="1105" cy="248"/>
            </a:xfrm>
          </p:grpSpPr>
          <p:sp>
            <p:nvSpPr>
              <p:cNvPr id="131091" name="Rectangle 1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2" name="Rectangle 2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3" name="Rectangle 2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4" name="Rectangle 2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5" name="Rectangle 2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42" name="Group 24"/>
            <p:cNvGrpSpPr>
              <a:grpSpLocks/>
            </p:cNvGrpSpPr>
            <p:nvPr/>
          </p:nvGrpSpPr>
          <p:grpSpPr bwMode="auto">
            <a:xfrm>
              <a:off x="1867" y="2948"/>
              <a:ext cx="1105" cy="248"/>
              <a:chOff x="1867" y="2204"/>
              <a:chExt cx="1105" cy="248"/>
            </a:xfrm>
          </p:grpSpPr>
          <p:sp>
            <p:nvSpPr>
              <p:cNvPr id="131097" name="Rectangle 2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8" name="Rectangle 2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099" name="Rectangle 2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0" name="Rectangle 2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1" name="Rectangle 2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1685" name="Group 30"/>
          <p:cNvGrpSpPr>
            <a:grpSpLocks/>
          </p:cNvGrpSpPr>
          <p:nvPr/>
        </p:nvGrpSpPr>
        <p:grpSpPr bwMode="auto">
          <a:xfrm>
            <a:off x="1741488" y="3429000"/>
            <a:ext cx="1754187" cy="1574800"/>
            <a:chOff x="545" y="3044"/>
            <a:chExt cx="1105" cy="992"/>
          </a:xfrm>
        </p:grpSpPr>
        <p:grpSp>
          <p:nvGrpSpPr>
            <p:cNvPr id="71715" name="Group 31"/>
            <p:cNvGrpSpPr>
              <a:grpSpLocks/>
            </p:cNvGrpSpPr>
            <p:nvPr/>
          </p:nvGrpSpPr>
          <p:grpSpPr bwMode="auto">
            <a:xfrm>
              <a:off x="545" y="3044"/>
              <a:ext cx="1105" cy="248"/>
              <a:chOff x="1867" y="2204"/>
              <a:chExt cx="1105" cy="248"/>
            </a:xfrm>
          </p:grpSpPr>
          <p:sp>
            <p:nvSpPr>
              <p:cNvPr id="131104" name="Rectangle 32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5" name="Rectangle 33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6" name="Rectangle 34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7" name="Rectangle 35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08" name="Rectangle 36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16" name="Group 37"/>
            <p:cNvGrpSpPr>
              <a:grpSpLocks/>
            </p:cNvGrpSpPr>
            <p:nvPr/>
          </p:nvGrpSpPr>
          <p:grpSpPr bwMode="auto">
            <a:xfrm>
              <a:off x="545" y="3292"/>
              <a:ext cx="1105" cy="248"/>
              <a:chOff x="1867" y="2204"/>
              <a:chExt cx="1105" cy="248"/>
            </a:xfrm>
          </p:grpSpPr>
          <p:sp>
            <p:nvSpPr>
              <p:cNvPr id="131110" name="Rectangle 38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1" name="Rectangle 39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2" name="Rectangle 40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3" name="Rectangle 41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4" name="Rectangle 42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17" name="Group 43"/>
            <p:cNvGrpSpPr>
              <a:grpSpLocks/>
            </p:cNvGrpSpPr>
            <p:nvPr/>
          </p:nvGrpSpPr>
          <p:grpSpPr bwMode="auto">
            <a:xfrm>
              <a:off x="545" y="3540"/>
              <a:ext cx="1105" cy="248"/>
              <a:chOff x="1867" y="2204"/>
              <a:chExt cx="1105" cy="248"/>
            </a:xfrm>
          </p:grpSpPr>
          <p:sp>
            <p:nvSpPr>
              <p:cNvPr id="131116" name="Rectangle 44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7" name="Rectangle 45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8" name="Rectangle 46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19" name="Rectangle 47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0" name="Rectangle 48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718" name="Group 49"/>
            <p:cNvGrpSpPr>
              <a:grpSpLocks/>
            </p:cNvGrpSpPr>
            <p:nvPr/>
          </p:nvGrpSpPr>
          <p:grpSpPr bwMode="auto">
            <a:xfrm>
              <a:off x="545" y="3788"/>
              <a:ext cx="1105" cy="248"/>
              <a:chOff x="1867" y="2204"/>
              <a:chExt cx="1105" cy="248"/>
            </a:xfrm>
          </p:grpSpPr>
          <p:sp>
            <p:nvSpPr>
              <p:cNvPr id="131122" name="Rectangle 50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3" name="Rectangle 51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4" name="Rectangle 52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5" name="Rectangle 53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26" name="Rectangle 54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1686" name="Group 55"/>
          <p:cNvGrpSpPr>
            <a:grpSpLocks/>
          </p:cNvGrpSpPr>
          <p:nvPr/>
        </p:nvGrpSpPr>
        <p:grpSpPr bwMode="auto">
          <a:xfrm>
            <a:off x="5603875" y="1838325"/>
            <a:ext cx="1754188" cy="1574800"/>
            <a:chOff x="3530" y="1212"/>
            <a:chExt cx="1105" cy="992"/>
          </a:xfrm>
        </p:grpSpPr>
        <p:grpSp>
          <p:nvGrpSpPr>
            <p:cNvPr id="71691" name="Group 56"/>
            <p:cNvGrpSpPr>
              <a:grpSpLocks/>
            </p:cNvGrpSpPr>
            <p:nvPr/>
          </p:nvGrpSpPr>
          <p:grpSpPr bwMode="auto">
            <a:xfrm>
              <a:off x="3530" y="1212"/>
              <a:ext cx="1105" cy="248"/>
              <a:chOff x="1867" y="2204"/>
              <a:chExt cx="1105" cy="248"/>
            </a:xfrm>
          </p:grpSpPr>
          <p:sp>
            <p:nvSpPr>
              <p:cNvPr id="131129" name="Rectangle 5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0" name="Rectangle 5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1" name="Rectangle 5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2" name="Rectangle 6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3" name="Rectangle 6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692" name="Group 62"/>
            <p:cNvGrpSpPr>
              <a:grpSpLocks/>
            </p:cNvGrpSpPr>
            <p:nvPr/>
          </p:nvGrpSpPr>
          <p:grpSpPr bwMode="auto">
            <a:xfrm>
              <a:off x="3530" y="1460"/>
              <a:ext cx="1105" cy="248"/>
              <a:chOff x="1867" y="2204"/>
              <a:chExt cx="1105" cy="248"/>
            </a:xfrm>
          </p:grpSpPr>
          <p:sp>
            <p:nvSpPr>
              <p:cNvPr id="131135" name="Rectangle 6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6" name="Rectangle 6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7" name="Rectangle 6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8" name="Rectangle 6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39" name="Rectangle 6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693" name="Group 68"/>
            <p:cNvGrpSpPr>
              <a:grpSpLocks/>
            </p:cNvGrpSpPr>
            <p:nvPr/>
          </p:nvGrpSpPr>
          <p:grpSpPr bwMode="auto">
            <a:xfrm>
              <a:off x="3530" y="1708"/>
              <a:ext cx="1105" cy="248"/>
              <a:chOff x="1867" y="2204"/>
              <a:chExt cx="1105" cy="248"/>
            </a:xfrm>
          </p:grpSpPr>
          <p:sp>
            <p:nvSpPr>
              <p:cNvPr id="131141" name="Rectangle 6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2" name="Rectangle 7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3" name="Rectangle 7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4" name="Rectangle 7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5" name="Rectangle 7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1694" name="Group 74"/>
            <p:cNvGrpSpPr>
              <a:grpSpLocks/>
            </p:cNvGrpSpPr>
            <p:nvPr/>
          </p:nvGrpSpPr>
          <p:grpSpPr bwMode="auto">
            <a:xfrm>
              <a:off x="3530" y="1956"/>
              <a:ext cx="1105" cy="248"/>
              <a:chOff x="1867" y="2204"/>
              <a:chExt cx="1105" cy="248"/>
            </a:xfrm>
          </p:grpSpPr>
          <p:sp>
            <p:nvSpPr>
              <p:cNvPr id="131147" name="Rectangle 7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8" name="Rectangle 7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49" name="Rectangle 7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50" name="Rectangle 7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1151" name="Rectangle 7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31152" name="Line 80"/>
          <p:cNvSpPr>
            <a:spLocks noChangeShapeType="1"/>
          </p:cNvSpPr>
          <p:nvPr/>
        </p:nvSpPr>
        <p:spPr bwMode="auto">
          <a:xfrm flipV="1">
            <a:off x="1741488" y="1838325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53" name="Line 81"/>
          <p:cNvSpPr>
            <a:spLocks noChangeShapeType="1"/>
          </p:cNvSpPr>
          <p:nvPr/>
        </p:nvSpPr>
        <p:spPr bwMode="auto">
          <a:xfrm flipV="1">
            <a:off x="3495675" y="3429000"/>
            <a:ext cx="3862388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54" name="Line 82"/>
          <p:cNvSpPr>
            <a:spLocks noChangeShapeType="1"/>
          </p:cNvSpPr>
          <p:nvPr/>
        </p:nvSpPr>
        <p:spPr bwMode="auto">
          <a:xfrm flipV="1">
            <a:off x="3495675" y="1838325"/>
            <a:ext cx="3862388" cy="159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55" name="Text Box 83"/>
          <p:cNvSpPr txBox="1">
            <a:spLocks noChangeArrowheads="1"/>
          </p:cNvSpPr>
          <p:nvPr/>
        </p:nvSpPr>
        <p:spPr bwMode="auto">
          <a:xfrm>
            <a:off x="3971925" y="5692775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int a[3][4][5]</a:t>
            </a:r>
          </a:p>
        </p:txBody>
      </p:sp>
    </p:spTree>
    <p:extLst>
      <p:ext uri="{BB962C8B-B14F-4D97-AF65-F5344CB8AC3E}">
        <p14:creationId xmlns:p14="http://schemas.microsoft.com/office/powerpoint/2010/main" val="20020949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/>
          <p:cNvSpPr>
            <a:spLocks noChangeShapeType="1"/>
          </p:cNvSpPr>
          <p:nvPr/>
        </p:nvSpPr>
        <p:spPr bwMode="auto">
          <a:xfrm flipV="1">
            <a:off x="1741488" y="3429000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Offset to a[i][j][k]?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3D array</a:t>
            </a:r>
          </a:p>
        </p:txBody>
      </p:sp>
      <p:grpSp>
        <p:nvGrpSpPr>
          <p:cNvPr id="72708" name="Group 5"/>
          <p:cNvGrpSpPr>
            <a:grpSpLocks/>
          </p:cNvGrpSpPr>
          <p:nvPr/>
        </p:nvGrpSpPr>
        <p:grpSpPr bwMode="auto">
          <a:xfrm>
            <a:off x="3683000" y="2611438"/>
            <a:ext cx="1754188" cy="1574800"/>
            <a:chOff x="1867" y="2204"/>
            <a:chExt cx="1105" cy="992"/>
          </a:xfrm>
        </p:grpSpPr>
        <p:grpSp>
          <p:nvGrpSpPr>
            <p:cNvPr id="72764" name="Group 6"/>
            <p:cNvGrpSpPr>
              <a:grpSpLocks/>
            </p:cNvGrpSpPr>
            <p:nvPr/>
          </p:nvGrpSpPr>
          <p:grpSpPr bwMode="auto">
            <a:xfrm>
              <a:off x="1867" y="2204"/>
              <a:ext cx="1105" cy="248"/>
              <a:chOff x="1867" y="2204"/>
              <a:chExt cx="1105" cy="248"/>
            </a:xfrm>
          </p:grpSpPr>
          <p:sp>
            <p:nvSpPr>
              <p:cNvPr id="132103" name="Rectangle 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4" name="Rectangle 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5" name="Rectangle 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6" name="Rectangle 1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07" name="Rectangle 1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65" name="Group 12"/>
            <p:cNvGrpSpPr>
              <a:grpSpLocks/>
            </p:cNvGrpSpPr>
            <p:nvPr/>
          </p:nvGrpSpPr>
          <p:grpSpPr bwMode="auto">
            <a:xfrm>
              <a:off x="1867" y="2452"/>
              <a:ext cx="1105" cy="248"/>
              <a:chOff x="1867" y="2204"/>
              <a:chExt cx="1105" cy="248"/>
            </a:xfrm>
          </p:grpSpPr>
          <p:sp>
            <p:nvSpPr>
              <p:cNvPr id="132109" name="Rectangle 1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0" name="Rectangle 1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1" name="Rectangle 1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66" name="Group 18"/>
            <p:cNvGrpSpPr>
              <a:grpSpLocks/>
            </p:cNvGrpSpPr>
            <p:nvPr/>
          </p:nvGrpSpPr>
          <p:grpSpPr bwMode="auto">
            <a:xfrm>
              <a:off x="1867" y="2700"/>
              <a:ext cx="1105" cy="248"/>
              <a:chOff x="1867" y="2204"/>
              <a:chExt cx="1105" cy="248"/>
            </a:xfrm>
          </p:grpSpPr>
          <p:sp>
            <p:nvSpPr>
              <p:cNvPr id="132115" name="Rectangle 1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6" name="Rectangle 2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7" name="Rectangle 2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8" name="Rectangle 2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19" name="Rectangle 2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67" name="Group 24"/>
            <p:cNvGrpSpPr>
              <a:grpSpLocks/>
            </p:cNvGrpSpPr>
            <p:nvPr/>
          </p:nvGrpSpPr>
          <p:grpSpPr bwMode="auto">
            <a:xfrm>
              <a:off x="1867" y="2948"/>
              <a:ext cx="1105" cy="248"/>
              <a:chOff x="1867" y="2204"/>
              <a:chExt cx="1105" cy="248"/>
            </a:xfrm>
          </p:grpSpPr>
          <p:sp>
            <p:nvSpPr>
              <p:cNvPr id="132121" name="Rectangle 2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2" name="Rectangle 2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3" name="Rectangle 2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4" name="Rectangle 2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5" name="Rectangle 2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2709" name="Group 30"/>
          <p:cNvGrpSpPr>
            <a:grpSpLocks/>
          </p:cNvGrpSpPr>
          <p:nvPr/>
        </p:nvGrpSpPr>
        <p:grpSpPr bwMode="auto">
          <a:xfrm>
            <a:off x="1741488" y="3429000"/>
            <a:ext cx="1754187" cy="1574800"/>
            <a:chOff x="545" y="3044"/>
            <a:chExt cx="1105" cy="992"/>
          </a:xfrm>
        </p:grpSpPr>
        <p:grpSp>
          <p:nvGrpSpPr>
            <p:cNvPr id="72740" name="Group 31"/>
            <p:cNvGrpSpPr>
              <a:grpSpLocks/>
            </p:cNvGrpSpPr>
            <p:nvPr/>
          </p:nvGrpSpPr>
          <p:grpSpPr bwMode="auto">
            <a:xfrm>
              <a:off x="545" y="3044"/>
              <a:ext cx="1105" cy="248"/>
              <a:chOff x="1867" y="2204"/>
              <a:chExt cx="1105" cy="248"/>
            </a:xfrm>
          </p:grpSpPr>
          <p:sp>
            <p:nvSpPr>
              <p:cNvPr id="132128" name="Rectangle 32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29" name="Rectangle 33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0" name="Rectangle 34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1" name="Rectangle 35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2" name="Rectangle 36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41" name="Group 37"/>
            <p:cNvGrpSpPr>
              <a:grpSpLocks/>
            </p:cNvGrpSpPr>
            <p:nvPr/>
          </p:nvGrpSpPr>
          <p:grpSpPr bwMode="auto">
            <a:xfrm>
              <a:off x="545" y="3292"/>
              <a:ext cx="1105" cy="248"/>
              <a:chOff x="1867" y="2204"/>
              <a:chExt cx="1105" cy="248"/>
            </a:xfrm>
          </p:grpSpPr>
          <p:sp>
            <p:nvSpPr>
              <p:cNvPr id="132134" name="Rectangle 38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5" name="Rectangle 39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6" name="Rectangle 40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7" name="Rectangle 41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38" name="Rectangle 42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42" name="Group 43"/>
            <p:cNvGrpSpPr>
              <a:grpSpLocks/>
            </p:cNvGrpSpPr>
            <p:nvPr/>
          </p:nvGrpSpPr>
          <p:grpSpPr bwMode="auto">
            <a:xfrm>
              <a:off x="545" y="3540"/>
              <a:ext cx="1105" cy="248"/>
              <a:chOff x="1867" y="2204"/>
              <a:chExt cx="1105" cy="248"/>
            </a:xfrm>
          </p:grpSpPr>
          <p:sp>
            <p:nvSpPr>
              <p:cNvPr id="132140" name="Rectangle 44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1" name="Rectangle 45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2" name="Rectangle 46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3" name="Rectangle 47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4" name="Rectangle 48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43" name="Group 49"/>
            <p:cNvGrpSpPr>
              <a:grpSpLocks/>
            </p:cNvGrpSpPr>
            <p:nvPr/>
          </p:nvGrpSpPr>
          <p:grpSpPr bwMode="auto">
            <a:xfrm>
              <a:off x="545" y="3788"/>
              <a:ext cx="1105" cy="248"/>
              <a:chOff x="1867" y="2204"/>
              <a:chExt cx="1105" cy="248"/>
            </a:xfrm>
          </p:grpSpPr>
          <p:sp>
            <p:nvSpPr>
              <p:cNvPr id="132146" name="Rectangle 50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7" name="Rectangle 51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8" name="Rectangle 52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49" name="Rectangle 53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0" name="Rectangle 54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2710" name="Group 55"/>
          <p:cNvGrpSpPr>
            <a:grpSpLocks/>
          </p:cNvGrpSpPr>
          <p:nvPr/>
        </p:nvGrpSpPr>
        <p:grpSpPr bwMode="auto">
          <a:xfrm>
            <a:off x="5603875" y="1838325"/>
            <a:ext cx="1754188" cy="1574800"/>
            <a:chOff x="3530" y="1212"/>
            <a:chExt cx="1105" cy="992"/>
          </a:xfrm>
        </p:grpSpPr>
        <p:grpSp>
          <p:nvGrpSpPr>
            <p:cNvPr id="72716" name="Group 56"/>
            <p:cNvGrpSpPr>
              <a:grpSpLocks/>
            </p:cNvGrpSpPr>
            <p:nvPr/>
          </p:nvGrpSpPr>
          <p:grpSpPr bwMode="auto">
            <a:xfrm>
              <a:off x="3530" y="1212"/>
              <a:ext cx="1105" cy="248"/>
              <a:chOff x="1867" y="2204"/>
              <a:chExt cx="1105" cy="248"/>
            </a:xfrm>
          </p:grpSpPr>
          <p:sp>
            <p:nvSpPr>
              <p:cNvPr id="132153" name="Rectangle 57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4" name="Rectangle 58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5" name="Rectangle 59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6" name="Rectangle 60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57" name="Rectangle 61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17" name="Group 62"/>
            <p:cNvGrpSpPr>
              <a:grpSpLocks/>
            </p:cNvGrpSpPr>
            <p:nvPr/>
          </p:nvGrpSpPr>
          <p:grpSpPr bwMode="auto">
            <a:xfrm>
              <a:off x="3530" y="1460"/>
              <a:ext cx="1105" cy="248"/>
              <a:chOff x="1867" y="2204"/>
              <a:chExt cx="1105" cy="248"/>
            </a:xfrm>
          </p:grpSpPr>
          <p:sp>
            <p:nvSpPr>
              <p:cNvPr id="132159" name="Rectangle 63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0" name="Rectangle 64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1" name="Rectangle 65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2" name="Rectangle 66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3" name="Rectangle 67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18" name="Group 68"/>
            <p:cNvGrpSpPr>
              <a:grpSpLocks/>
            </p:cNvGrpSpPr>
            <p:nvPr/>
          </p:nvGrpSpPr>
          <p:grpSpPr bwMode="auto">
            <a:xfrm>
              <a:off x="3530" y="1708"/>
              <a:ext cx="1105" cy="248"/>
              <a:chOff x="1867" y="2204"/>
              <a:chExt cx="1105" cy="248"/>
            </a:xfrm>
          </p:grpSpPr>
          <p:sp>
            <p:nvSpPr>
              <p:cNvPr id="132165" name="Rectangle 69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6" name="Rectangle 70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7" name="Rectangle 71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8" name="Rectangle 72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69" name="Rectangle 73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2719" name="Group 74"/>
            <p:cNvGrpSpPr>
              <a:grpSpLocks/>
            </p:cNvGrpSpPr>
            <p:nvPr/>
          </p:nvGrpSpPr>
          <p:grpSpPr bwMode="auto">
            <a:xfrm>
              <a:off x="3530" y="1956"/>
              <a:ext cx="1105" cy="248"/>
              <a:chOff x="1867" y="2204"/>
              <a:chExt cx="1105" cy="248"/>
            </a:xfrm>
          </p:grpSpPr>
          <p:sp>
            <p:nvSpPr>
              <p:cNvPr id="132171" name="Rectangle 75"/>
              <p:cNvSpPr>
                <a:spLocks noChangeArrowheads="1"/>
              </p:cNvSpPr>
              <p:nvPr/>
            </p:nvSpPr>
            <p:spPr bwMode="auto">
              <a:xfrm>
                <a:off x="2530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2" name="Rectangle 76"/>
              <p:cNvSpPr>
                <a:spLocks noChangeArrowheads="1"/>
              </p:cNvSpPr>
              <p:nvPr/>
            </p:nvSpPr>
            <p:spPr bwMode="auto">
              <a:xfrm>
                <a:off x="2751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3" name="Rectangle 77"/>
              <p:cNvSpPr>
                <a:spLocks noChangeArrowheads="1"/>
              </p:cNvSpPr>
              <p:nvPr/>
            </p:nvSpPr>
            <p:spPr bwMode="auto">
              <a:xfrm>
                <a:off x="1867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4" name="Rectangle 78"/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175" name="Rectangle 79"/>
              <p:cNvSpPr>
                <a:spLocks noChangeArrowheads="1"/>
              </p:cNvSpPr>
              <p:nvPr/>
            </p:nvSpPr>
            <p:spPr bwMode="auto">
              <a:xfrm>
                <a:off x="2309" y="2204"/>
                <a:ext cx="221" cy="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32176" name="Line 80"/>
          <p:cNvSpPr>
            <a:spLocks noChangeShapeType="1"/>
          </p:cNvSpPr>
          <p:nvPr/>
        </p:nvSpPr>
        <p:spPr bwMode="auto">
          <a:xfrm flipV="1">
            <a:off x="1741488" y="1838325"/>
            <a:ext cx="3862387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77" name="Line 81"/>
          <p:cNvSpPr>
            <a:spLocks noChangeShapeType="1"/>
          </p:cNvSpPr>
          <p:nvPr/>
        </p:nvSpPr>
        <p:spPr bwMode="auto">
          <a:xfrm flipV="1">
            <a:off x="3495675" y="3429000"/>
            <a:ext cx="3862388" cy="157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78" name="Line 82"/>
          <p:cNvSpPr>
            <a:spLocks noChangeShapeType="1"/>
          </p:cNvSpPr>
          <p:nvPr/>
        </p:nvSpPr>
        <p:spPr bwMode="auto">
          <a:xfrm flipV="1">
            <a:off x="3495675" y="1838325"/>
            <a:ext cx="3862388" cy="159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79" name="Text Box 83"/>
          <p:cNvSpPr txBox="1">
            <a:spLocks noChangeArrowheads="1"/>
          </p:cNvSpPr>
          <p:nvPr/>
        </p:nvSpPr>
        <p:spPr bwMode="auto">
          <a:xfrm>
            <a:off x="5162550" y="4186238"/>
            <a:ext cx="3689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int a[3][4][5]</a:t>
            </a:r>
          </a:p>
          <a:p>
            <a:pPr algn="ctr" eaLnBrk="0" hangingPunct="0">
              <a:defRPr/>
            </a:pPr>
            <a:r>
              <a:rPr lang="en-US" sz="2000" b="1">
                <a:latin typeface="Courier New" charset="0"/>
                <a:cs typeface="+mn-cs"/>
              </a:rPr>
              <a:t>[slices][rows][columns]</a:t>
            </a:r>
          </a:p>
        </p:txBody>
      </p:sp>
      <p:sp>
        <p:nvSpPr>
          <p:cNvPr id="132180" name="Text Box 84"/>
          <p:cNvSpPr txBox="1">
            <a:spLocks noChangeArrowheads="1"/>
          </p:cNvSpPr>
          <p:nvPr/>
        </p:nvSpPr>
        <p:spPr bwMode="auto">
          <a:xfrm>
            <a:off x="357188" y="5761038"/>
            <a:ext cx="61261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cs typeface="+mn-cs"/>
              </a:rPr>
              <a:t>offset = (</a:t>
            </a:r>
            <a:r>
              <a:rPr lang="en-US" sz="2400" b="1" dirty="0" err="1">
                <a:cs typeface="+mn-cs"/>
              </a:rPr>
              <a:t>i</a:t>
            </a:r>
            <a:r>
              <a:rPr lang="en-US" sz="2400" b="1" dirty="0">
                <a:cs typeface="+mn-cs"/>
              </a:rPr>
              <a:t> * rows * columns) + (j * columns) + k</a:t>
            </a:r>
          </a:p>
          <a:p>
            <a:pPr eaLnBrk="0" hangingPunct="0">
              <a:defRPr/>
            </a:pPr>
            <a:r>
              <a:rPr lang="en-US" sz="2400" i="1" dirty="0"/>
              <a:t>(Do you see “slices” anywhere?)</a:t>
            </a:r>
          </a:p>
        </p:txBody>
      </p:sp>
    </p:spTree>
    <p:extLst>
      <p:ext uri="{BB962C8B-B14F-4D97-AF65-F5344CB8AC3E}">
        <p14:creationId xmlns:p14="http://schemas.microsoft.com/office/powerpoint/2010/main" val="25520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cs typeface="+mj-cs"/>
              </a:rPr>
              <a:t>Memory Layout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1512" y="1600200"/>
            <a:ext cx="4038600" cy="4525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traditional C executable has 3 segments: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558ED5"/>
                </a:solidFill>
              </a:rPr>
              <a:t>Text </a:t>
            </a:r>
          </a:p>
          <a:p>
            <a:pPr lvl="2" eaLnBrk="1" hangingPunct="1">
              <a:defRPr/>
            </a:pPr>
            <a:r>
              <a:rPr lang="en-US" dirty="0"/>
              <a:t>Program code (</a:t>
            </a:r>
            <a:r>
              <a:rPr lang="en-US" dirty="0" err="1"/>
              <a:t>unmodifiable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Constant data (maybe)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558ED5"/>
                </a:solidFill>
              </a:rPr>
              <a:t>Data</a:t>
            </a:r>
          </a:p>
          <a:p>
            <a:pPr lvl="2" eaLnBrk="1" hangingPunct="1">
              <a:defRPr/>
            </a:pPr>
            <a:r>
              <a:rPr lang="en-US" dirty="0"/>
              <a:t>Constant data (maybe)</a:t>
            </a:r>
          </a:p>
          <a:p>
            <a:pPr lvl="2" eaLnBrk="1" hangingPunct="1">
              <a:defRPr/>
            </a:pPr>
            <a:r>
              <a:rPr lang="en-US" dirty="0"/>
              <a:t>Initialized variables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558ED5"/>
                </a:solidFill>
              </a:rPr>
              <a:t>BSS</a:t>
            </a:r>
          </a:p>
          <a:p>
            <a:pPr lvl="2" eaLnBrk="1" hangingPunct="1">
              <a:defRPr/>
            </a:pPr>
            <a:r>
              <a:rPr lang="en-US" dirty="0"/>
              <a:t>Uninitialized static data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6086360" y="5467350"/>
            <a:ext cx="2819400" cy="95885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Stack</a:t>
            </a:r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 flipV="1">
            <a:off x="7230948" y="4953000"/>
            <a:ext cx="0" cy="5143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6086360" y="742950"/>
            <a:ext cx="2819400" cy="5683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  <a:p>
            <a:pPr eaLnBrk="0" hangingPunct="0">
              <a:defRPr/>
            </a:pPr>
            <a:endParaRPr lang="en-US" sz="2400">
              <a:latin typeface="Comic Sans MS" charset="0"/>
              <a:cs typeface="+mn-cs"/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6086360" y="742950"/>
            <a:ext cx="2819400" cy="8048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Code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6086360" y="1547813"/>
            <a:ext cx="2819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 dirty="0">
                <a:latin typeface="Comic Sans MS" charset="0"/>
                <a:cs typeface="+mn-cs"/>
              </a:rPr>
              <a:t>Constant Data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6086360" y="2800350"/>
            <a:ext cx="2819400" cy="773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defRPr/>
            </a:pPr>
            <a:r>
              <a:rPr lang="en-US" sz="2400" dirty="0">
                <a:latin typeface="Comic Sans MS" charset="0"/>
                <a:cs typeface="+mn-cs"/>
              </a:rPr>
              <a:t>Uninitialized Data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6086360" y="3573463"/>
            <a:ext cx="2819400" cy="6096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Heap</a:t>
            </a: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7230948" y="4181475"/>
            <a:ext cx="0" cy="5143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086360" y="2157413"/>
            <a:ext cx="28194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defRPr/>
            </a:pPr>
            <a:r>
              <a:rPr lang="en-US" sz="2400" dirty="0">
                <a:latin typeface="Comic Sans MS" charset="0"/>
                <a:cs typeface="+mn-cs"/>
              </a:rPr>
              <a:t>Initialized Data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5476760" y="2800350"/>
            <a:ext cx="609600" cy="773113"/>
          </a:xfrm>
          <a:prstGeom prst="lef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558ED5"/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5498656" y="742950"/>
            <a:ext cx="533400" cy="1414463"/>
          </a:xfrm>
          <a:prstGeom prst="leftBrace">
            <a:avLst>
              <a:gd name="adj1" fmla="val 8333"/>
              <a:gd name="adj2" fmla="val 504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5476760" y="2217738"/>
            <a:ext cx="609600" cy="582612"/>
          </a:xfrm>
          <a:prstGeom prst="leftBrace">
            <a:avLst>
              <a:gd name="adj1" fmla="val 8333"/>
              <a:gd name="adj2" fmla="val 48569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35" name="TextBox 2"/>
          <p:cNvSpPr txBox="1">
            <a:spLocks noChangeArrowheads="1"/>
          </p:cNvSpPr>
          <p:nvPr/>
        </p:nvSpPr>
        <p:spPr bwMode="auto">
          <a:xfrm>
            <a:off x="4791390" y="1252211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</a:p>
        </p:txBody>
      </p:sp>
      <p:sp>
        <p:nvSpPr>
          <p:cNvPr id="5136" name="TextBox 19"/>
          <p:cNvSpPr txBox="1">
            <a:spLocks noChangeArrowheads="1"/>
          </p:cNvSpPr>
          <p:nvPr/>
        </p:nvSpPr>
        <p:spPr bwMode="auto">
          <a:xfrm>
            <a:off x="4791390" y="2280747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5137" name="TextBox 20"/>
          <p:cNvSpPr txBox="1">
            <a:spLocks noChangeArrowheads="1"/>
          </p:cNvSpPr>
          <p:nvPr/>
        </p:nvSpPr>
        <p:spPr bwMode="auto">
          <a:xfrm>
            <a:off x="4794345" y="2984023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558ED5"/>
                </a:solidFill>
              </a:rPr>
              <a:t>BSS</a:t>
            </a:r>
          </a:p>
        </p:txBody>
      </p:sp>
      <p:sp>
        <p:nvSpPr>
          <p:cNvPr id="5138" name="Rectangle 3"/>
          <p:cNvSpPr>
            <a:spLocks noChangeArrowheads="1"/>
          </p:cNvSpPr>
          <p:nvPr/>
        </p:nvSpPr>
        <p:spPr bwMode="auto">
          <a:xfrm>
            <a:off x="5085923" y="558800"/>
            <a:ext cx="752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x0000</a:t>
            </a:r>
          </a:p>
        </p:txBody>
      </p:sp>
      <p:sp>
        <p:nvSpPr>
          <p:cNvPr id="5139" name="Rectangle 4"/>
          <p:cNvSpPr>
            <a:spLocks noChangeArrowheads="1"/>
          </p:cNvSpPr>
          <p:nvPr/>
        </p:nvSpPr>
        <p:spPr bwMode="auto">
          <a:xfrm>
            <a:off x="5107006" y="6242050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xFFFF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4563232" y="2217738"/>
            <a:ext cx="609600" cy="42021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679991" y="4143747"/>
            <a:ext cx="1231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0000"/>
                </a:solidFill>
              </a:rPr>
              <a:t>Alterable Data</a:t>
            </a:r>
          </a:p>
        </p:txBody>
      </p:sp>
    </p:spTree>
    <p:extLst>
      <p:ext uri="{BB962C8B-B14F-4D97-AF65-F5344CB8AC3E}">
        <p14:creationId xmlns:p14="http://schemas.microsoft.com/office/powerpoint/2010/main" val="66566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18669</TotalTime>
  <Words>3724</Words>
  <Application>Microsoft Macintosh PowerPoint</Application>
  <PresentationFormat>On-screen Show (4:3)</PresentationFormat>
  <Paragraphs>1155</Paragraphs>
  <Slides>85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Continuing with C</vt:lpstr>
      <vt:lpstr>Data Storage</vt:lpstr>
      <vt:lpstr>Topics</vt:lpstr>
      <vt:lpstr>Scopes</vt:lpstr>
      <vt:lpstr>Global Scope Example</vt:lpstr>
      <vt:lpstr>Block Scope Example</vt:lpstr>
      <vt:lpstr>Definitions</vt:lpstr>
      <vt:lpstr>C Types</vt:lpstr>
      <vt:lpstr>Memory Layout</vt:lpstr>
      <vt:lpstr>Storage Classes and Type Qualifiers</vt:lpstr>
      <vt:lpstr>Storage Class</vt:lpstr>
      <vt:lpstr>Type Qualifier</vt:lpstr>
      <vt:lpstr>Pointer Declarations</vt:lpstr>
      <vt:lpstr>Reading and Forming Declarations</vt:lpstr>
      <vt:lpstr>After the Base Type Comes…</vt:lpstr>
      <vt:lpstr>Deriving a Sentence Using the Grammar</vt:lpstr>
      <vt:lpstr>Picture It…</vt:lpstr>
      <vt:lpstr>How Do We Do It Automatically?</vt:lpstr>
      <vt:lpstr>Output from dcl.c</vt:lpstr>
      <vt:lpstr>Back to Our Original Example</vt:lpstr>
      <vt:lpstr>Declaring vs. Using Pointers and Arrays</vt:lpstr>
      <vt:lpstr>Function Calls</vt:lpstr>
      <vt:lpstr>Functions</vt:lpstr>
      <vt:lpstr>Swap</vt:lpstr>
      <vt:lpstr>What's wrong?</vt:lpstr>
      <vt:lpstr>Trace</vt:lpstr>
      <vt:lpstr>Trace</vt:lpstr>
      <vt:lpstr>Trace</vt:lpstr>
      <vt:lpstr>Trace</vt:lpstr>
      <vt:lpstr>Trace</vt:lpstr>
      <vt:lpstr>Trace</vt:lpstr>
      <vt:lpstr>The True Way</vt:lpstr>
      <vt:lpstr>Swap</vt:lpstr>
      <vt:lpstr>Now it works…</vt:lpstr>
      <vt:lpstr>Trace</vt:lpstr>
      <vt:lpstr>Trace</vt:lpstr>
      <vt:lpstr>Trace</vt:lpstr>
      <vt:lpstr>Trace</vt:lpstr>
      <vt:lpstr>Trace</vt:lpstr>
      <vt:lpstr>Trace</vt:lpstr>
      <vt:lpstr>Another way of looking at it</vt:lpstr>
      <vt:lpstr>Arrays</vt:lpstr>
      <vt:lpstr>What’s Different?</vt:lpstr>
      <vt:lpstr>More Differences</vt:lpstr>
      <vt:lpstr>Initializing Arrays</vt:lpstr>
      <vt:lpstr>Typical Arrangement</vt:lpstr>
      <vt:lpstr>Confused?</vt:lpstr>
      <vt:lpstr>Arrays</vt:lpstr>
      <vt:lpstr>Arrays</vt:lpstr>
      <vt:lpstr>Arrays</vt:lpstr>
      <vt:lpstr>Arrays</vt:lpstr>
      <vt:lpstr>Fun with C</vt:lpstr>
      <vt:lpstr>Self Quiz</vt:lpstr>
      <vt:lpstr>Self Quiz</vt:lpstr>
      <vt:lpstr>More pointer arithmetic</vt:lpstr>
      <vt:lpstr>More Fun with Swap?</vt:lpstr>
      <vt:lpstr>More Fun with Swap?</vt:lpstr>
      <vt:lpstr>PowerPoint Presentation</vt:lpstr>
      <vt:lpstr>Arrays of Pointers</vt:lpstr>
      <vt:lpstr>Arrays of Pointers</vt:lpstr>
      <vt:lpstr>Arrays of Pointers</vt:lpstr>
      <vt:lpstr>Arrays of Pointers</vt:lpstr>
      <vt:lpstr>Arrays of Pointers</vt:lpstr>
      <vt:lpstr>Arrays of Pointers</vt:lpstr>
      <vt:lpstr>Multi-Dimensional Arrays</vt:lpstr>
      <vt:lpstr>Definition</vt:lpstr>
      <vt:lpstr>How does a two dimensional array work?</vt:lpstr>
      <vt:lpstr>How would you store it?</vt:lpstr>
      <vt:lpstr>Advantage</vt:lpstr>
      <vt:lpstr>What's the Output?</vt:lpstr>
      <vt:lpstr>What's the Output?</vt:lpstr>
      <vt:lpstr>What's the Output?</vt:lpstr>
      <vt:lpstr>Recall</vt:lpstr>
      <vt:lpstr>Element Access</vt:lpstr>
      <vt:lpstr>Element Access</vt:lpstr>
      <vt:lpstr>Pointer Calculations on Our Own</vt:lpstr>
      <vt:lpstr>What if array is stored in Column Major Order?</vt:lpstr>
      <vt:lpstr>Don't Confuse Definitions With Formal Parameters (Declarations)</vt:lpstr>
      <vt:lpstr>Multidimensional Array Parameters</vt:lpstr>
      <vt:lpstr>What's Up?</vt:lpstr>
      <vt:lpstr>Now think about</vt:lpstr>
      <vt:lpstr>Now think about</vt:lpstr>
      <vt:lpstr>Now think about</vt:lpstr>
      <vt:lpstr>Now think about</vt:lpstr>
      <vt:lpstr>Offset to a[i][j][k]?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Forsyth</dc:creator>
  <cp:lastModifiedBy>Dan Forsyth</cp:lastModifiedBy>
  <cp:revision>184</cp:revision>
  <dcterms:created xsi:type="dcterms:W3CDTF">2018-06-13T21:16:02Z</dcterms:created>
  <dcterms:modified xsi:type="dcterms:W3CDTF">2018-11-01T15:16:42Z</dcterms:modified>
</cp:coreProperties>
</file>