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74" r:id="rId5"/>
    <p:sldId id="385" r:id="rId6"/>
    <p:sldId id="328" r:id="rId7"/>
    <p:sldId id="329" r:id="rId8"/>
    <p:sldId id="375" r:id="rId9"/>
    <p:sldId id="331" r:id="rId10"/>
    <p:sldId id="340" r:id="rId11"/>
    <p:sldId id="376" r:id="rId12"/>
    <p:sldId id="377" r:id="rId13"/>
    <p:sldId id="378" r:id="rId14"/>
    <p:sldId id="382" r:id="rId15"/>
    <p:sldId id="379" r:id="rId16"/>
    <p:sldId id="380" r:id="rId17"/>
    <p:sldId id="381" r:id="rId18"/>
    <p:sldId id="383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7" r:id="rId27"/>
    <p:sldId id="387" r:id="rId28"/>
    <p:sldId id="349" r:id="rId29"/>
    <p:sldId id="350" r:id="rId30"/>
    <p:sldId id="351" r:id="rId31"/>
    <p:sldId id="388" r:id="rId32"/>
    <p:sldId id="390" r:id="rId33"/>
    <p:sldId id="391" r:id="rId34"/>
    <p:sldId id="356" r:id="rId35"/>
    <p:sldId id="392" r:id="rId36"/>
    <p:sldId id="393" r:id="rId37"/>
    <p:sldId id="384" r:id="rId38"/>
    <p:sldId id="353" r:id="rId39"/>
    <p:sldId id="386" r:id="rId40"/>
    <p:sldId id="354" r:id="rId41"/>
    <p:sldId id="358" r:id="rId42"/>
    <p:sldId id="352" r:id="rId43"/>
    <p:sldId id="355" r:id="rId44"/>
    <p:sldId id="359" r:id="rId45"/>
    <p:sldId id="361" r:id="rId46"/>
    <p:sldId id="362" r:id="rId47"/>
    <p:sldId id="360" r:id="rId48"/>
    <p:sldId id="363" r:id="rId49"/>
    <p:sldId id="365" r:id="rId50"/>
    <p:sldId id="364" r:id="rId51"/>
    <p:sldId id="366" r:id="rId52"/>
    <p:sldId id="367" r:id="rId53"/>
    <p:sldId id="368" r:id="rId54"/>
    <p:sldId id="369" r:id="rId55"/>
    <p:sldId id="370" r:id="rId56"/>
    <p:sldId id="372" r:id="rId57"/>
    <p:sldId id="371" r:id="rId58"/>
    <p:sldId id="325" r:id="rId59"/>
    <p:sldId id="32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  <a:srgbClr val="00FF00"/>
    <a:srgbClr val="FF0000"/>
    <a:srgbClr val="FFFFCC"/>
    <a:srgbClr val="EAEAE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2" autoAdjust="0"/>
    <p:restoredTop sz="94638" autoAdjust="0"/>
  </p:normalViewPr>
  <p:slideViewPr>
    <p:cSldViewPr snapToGrid="0">
      <p:cViewPr varScale="1">
        <p:scale>
          <a:sx n="130" d="100"/>
          <a:sy n="130" d="100"/>
        </p:scale>
        <p:origin x="-8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6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3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4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 smtClean="0"/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ranac.com/tonc/tex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GBA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3275"/>
          </a:xfrm>
        </p:spPr>
        <p:txBody>
          <a:bodyPr/>
          <a:lstStyle/>
          <a:p>
            <a:pPr eaLnBrk="1" hangingPunct="1"/>
            <a:r>
              <a:rPr lang="en-US" smtClean="0"/>
              <a:t>Recall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5725"/>
            <a:ext cx="8228013" cy="51847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0x1 = 1</a:t>
            </a:r>
          </a:p>
          <a:p>
            <a:pPr eaLnBrk="1" hangingPunct="1"/>
            <a:r>
              <a:rPr lang="en-US" dirty="0" smtClean="0"/>
              <a:t>0x10 = 16</a:t>
            </a:r>
          </a:p>
          <a:p>
            <a:pPr eaLnBrk="1" hangingPunct="1"/>
            <a:r>
              <a:rPr lang="en-US" dirty="0" smtClean="0"/>
              <a:t>0x100 = 256</a:t>
            </a:r>
          </a:p>
          <a:p>
            <a:pPr eaLnBrk="1" hangingPunct="1"/>
            <a:r>
              <a:rPr lang="en-US" dirty="0" smtClean="0"/>
              <a:t>0x1000 = 4,096</a:t>
            </a:r>
          </a:p>
          <a:p>
            <a:pPr eaLnBrk="1" hangingPunct="1"/>
            <a:r>
              <a:rPr lang="en-US" dirty="0" smtClean="0"/>
              <a:t>0x1 0000 = 65,536</a:t>
            </a:r>
          </a:p>
          <a:p>
            <a:pPr eaLnBrk="1" hangingPunct="1"/>
            <a:r>
              <a:rPr lang="en-US" dirty="0" smtClean="0"/>
              <a:t>0x10 0000 = 1,048,576 (1 M)</a:t>
            </a:r>
          </a:p>
          <a:p>
            <a:pPr eaLnBrk="1" hangingPunct="1"/>
            <a:r>
              <a:rPr lang="en-US" dirty="0" smtClean="0"/>
              <a:t>0x100 0000 = 16 M</a:t>
            </a:r>
          </a:p>
          <a:p>
            <a:pPr eaLnBrk="1" hangingPunct="1"/>
            <a:r>
              <a:rPr lang="en-US" dirty="0" smtClean="0"/>
              <a:t>0x1000 0000 = 256 M</a:t>
            </a:r>
          </a:p>
          <a:p>
            <a:pPr eaLnBrk="1" hangingPunct="1"/>
            <a:r>
              <a:rPr lang="en-US" dirty="0" smtClean="0"/>
              <a:t>0x1 0000 0000 = 4 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System ROM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600200"/>
            <a:ext cx="4044950" cy="4525963"/>
          </a:xfrm>
        </p:spPr>
        <p:txBody>
          <a:bodyPr/>
          <a:lstStyle/>
          <a:p>
            <a:pPr eaLnBrk="1" hangingPunct="1"/>
            <a:r>
              <a:rPr lang="en-US" smtClean="0"/>
              <a:t>You can't get to it!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1271" name="Rectangle 11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1274" name="Rectangle 14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1275" name="Rectangle 15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1276" name="Rectangle 16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1277" name="Rectangle 17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WRAM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0263" y="1604963"/>
            <a:ext cx="4044950" cy="5073650"/>
          </a:xfrm>
        </p:spPr>
        <p:txBody>
          <a:bodyPr/>
          <a:lstStyle/>
          <a:p>
            <a:pPr eaLnBrk="1" hangingPunct="1"/>
            <a:r>
              <a:rPr lang="en-US" smtClean="0"/>
              <a:t>Internal Working RAM</a:t>
            </a:r>
          </a:p>
          <a:p>
            <a:pPr eaLnBrk="1" hangingPunct="1"/>
            <a:r>
              <a:rPr lang="en-US" smtClean="0"/>
              <a:t>Sometimes called Working RAM</a:t>
            </a:r>
          </a:p>
          <a:p>
            <a:pPr eaLnBrk="1" hangingPunct="1"/>
            <a:r>
              <a:rPr lang="en-US" smtClean="0"/>
              <a:t>On the ARM chip</a:t>
            </a:r>
          </a:p>
          <a:p>
            <a:pPr eaLnBrk="1" hangingPunct="1"/>
            <a:r>
              <a:rPr lang="en-US" smtClean="0"/>
              <a:t>Very fast</a:t>
            </a:r>
          </a:p>
          <a:p>
            <a:pPr eaLnBrk="1" hangingPunct="1"/>
            <a:r>
              <a:rPr lang="en-US" smtClean="0"/>
              <a:t>Costly</a:t>
            </a:r>
          </a:p>
          <a:p>
            <a:pPr eaLnBrk="1" hangingPunct="1"/>
            <a:r>
              <a:rPr lang="en-US" smtClean="0"/>
              <a:t>Globals, static, stack all go here by default!</a:t>
            </a:r>
          </a:p>
          <a:p>
            <a:pPr eaLnBrk="1" hangingPunct="1"/>
            <a:r>
              <a:rPr lang="en-US" smtClean="0"/>
              <a:t>Force functions?</a:t>
            </a:r>
          </a:p>
          <a:p>
            <a:pPr eaLnBrk="1" hangingPunct="1"/>
            <a:r>
              <a:rPr lang="en-US" smtClean="0"/>
              <a:t>0x03 000 000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Tradeoff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6575" y="1908175"/>
            <a:ext cx="5945188" cy="35258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2222500" y="2598738"/>
            <a:ext cx="4976813" cy="24209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014538" y="5826125"/>
            <a:ext cx="7286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ymbol" pitchFamily="18" charset="2"/>
              <a:buNone/>
            </a:pPr>
            <a:r>
              <a:rPr lang="en-US">
                <a:ea typeface="Lucida Sans Unicode" pitchFamily="34" charset="0"/>
                <a:cs typeface="Lucida Sans Unicode" pitchFamily="34" charset="0"/>
              </a:rPr>
              <a:t>COST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774950" y="5986463"/>
            <a:ext cx="483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-5400000">
            <a:off x="895350" y="4978401"/>
            <a:ext cx="750887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86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ymbol" pitchFamily="18" charset="2"/>
              <a:buNone/>
            </a:pPr>
            <a:r>
              <a:rPr lang="en-US">
                <a:ea typeface="Lucida Sans Unicode" pitchFamily="34" charset="0"/>
                <a:cs typeface="Lucida Sans Unicode" pitchFamily="34" charset="0"/>
              </a:rPr>
              <a:t>Speed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1254125" y="1978025"/>
            <a:ext cx="0" cy="269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EXRAM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600200"/>
            <a:ext cx="4044950" cy="4525963"/>
          </a:xfrm>
        </p:spPr>
        <p:txBody>
          <a:bodyPr/>
          <a:lstStyle/>
          <a:p>
            <a:pPr eaLnBrk="1" hangingPunct="1"/>
            <a:r>
              <a:rPr lang="en-US" smtClean="0"/>
              <a:t>External RAM</a:t>
            </a:r>
          </a:p>
          <a:p>
            <a:pPr eaLnBrk="1" hangingPunct="1"/>
            <a:r>
              <a:rPr lang="en-US" smtClean="0"/>
              <a:t>Heap (malloc)</a:t>
            </a:r>
          </a:p>
          <a:p>
            <a:pPr eaLnBrk="1" hangingPunct="1"/>
            <a:r>
              <a:rPr lang="en-US" smtClean="0"/>
              <a:t>Can force variables here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Video&amp;Hardware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600200"/>
            <a:ext cx="4044950" cy="4525963"/>
          </a:xfrm>
        </p:spPr>
        <p:txBody>
          <a:bodyPr/>
          <a:lstStyle/>
          <a:p>
            <a:pPr eaLnBrk="1" hangingPunct="1"/>
            <a:r>
              <a:rPr lang="en-US" smtClean="0"/>
              <a:t>Hardware Registers</a:t>
            </a:r>
          </a:p>
          <a:p>
            <a:pPr lvl="1" eaLnBrk="1" hangingPunct="1"/>
            <a:r>
              <a:rPr lang="en-US" smtClean="0"/>
              <a:t>Sound</a:t>
            </a:r>
          </a:p>
          <a:p>
            <a:pPr lvl="1" eaLnBrk="1" hangingPunct="1"/>
            <a:r>
              <a:rPr lang="en-US" smtClean="0"/>
              <a:t>DMA</a:t>
            </a:r>
          </a:p>
          <a:p>
            <a:pPr lvl="1" eaLnBrk="1" hangingPunct="1"/>
            <a:r>
              <a:rPr lang="en-US" smtClean="0"/>
              <a:t>etc.</a:t>
            </a:r>
          </a:p>
          <a:p>
            <a:pPr eaLnBrk="1" hangingPunct="1"/>
            <a:r>
              <a:rPr lang="en-US" smtClean="0"/>
              <a:t>Palette RAM</a:t>
            </a:r>
          </a:p>
          <a:p>
            <a:pPr eaLnBrk="1" hangingPunct="1"/>
            <a:r>
              <a:rPr lang="en-US" smtClean="0"/>
              <a:t>Video RAM</a:t>
            </a:r>
          </a:p>
          <a:p>
            <a:pPr eaLnBrk="1" hangingPunct="1"/>
            <a:r>
              <a:rPr lang="en-US" smtClean="0"/>
              <a:t>Oject Attribute Memory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 flipH="1">
            <a:off x="2493963" y="1857375"/>
            <a:ext cx="231140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 flipH="1" flipV="1">
            <a:off x="2455863" y="2705100"/>
            <a:ext cx="2387600" cy="1001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H="1" flipV="1">
            <a:off x="2468563" y="3983038"/>
            <a:ext cx="235585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 flipV="1">
            <a:off x="2501900" y="3352800"/>
            <a:ext cx="2303463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5373" name="Rectangle 16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5376" name="Rectangle 19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5377" name="Rectangle 20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Game Pak ROM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600200"/>
            <a:ext cx="4044950" cy="4525963"/>
          </a:xfrm>
        </p:spPr>
        <p:txBody>
          <a:bodyPr/>
          <a:lstStyle/>
          <a:p>
            <a:pPr eaLnBrk="1" hangingPunct="1"/>
            <a:r>
              <a:rPr lang="en-US" smtClean="0"/>
              <a:t>Cartridge Memory</a:t>
            </a:r>
          </a:p>
          <a:p>
            <a:pPr eaLnBrk="1" hangingPunct="1"/>
            <a:r>
              <a:rPr lang="en-US" smtClean="0"/>
              <a:t>Making an array const will put it here.</a:t>
            </a:r>
          </a:p>
          <a:p>
            <a:pPr eaLnBrk="1" hangingPunct="1"/>
            <a:r>
              <a:rPr lang="en-US" smtClean="0"/>
              <a:t>Code goes here</a:t>
            </a:r>
          </a:p>
          <a:p>
            <a:pPr lvl="1" eaLnBrk="1" hangingPunct="1"/>
            <a:r>
              <a:rPr lang="en-US" smtClean="0"/>
              <a:t>main</a:t>
            </a:r>
          </a:p>
          <a:p>
            <a:pPr lvl="1" eaLnBrk="1" hangingPunct="1"/>
            <a:r>
              <a:rPr lang="en-US" smtClean="0"/>
              <a:t>functions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6395" name="Rectangle 14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6396" name="Rectangle 15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Game Pak Flash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1850" y="1600200"/>
            <a:ext cx="4044950" cy="4525963"/>
          </a:xfrm>
        </p:spPr>
        <p:txBody>
          <a:bodyPr/>
          <a:lstStyle/>
          <a:p>
            <a:pPr eaLnBrk="1" hangingPunct="1"/>
            <a:r>
              <a:rPr lang="en-US" smtClean="0"/>
              <a:t>Cartridge Memory</a:t>
            </a:r>
          </a:p>
          <a:p>
            <a:pPr eaLnBrk="1" hangingPunct="1"/>
            <a:r>
              <a:rPr lang="en-US" smtClean="0"/>
              <a:t>Can write to this block</a:t>
            </a:r>
          </a:p>
          <a:p>
            <a:pPr eaLnBrk="1" hangingPunct="1"/>
            <a:r>
              <a:rPr lang="en-US" smtClean="0"/>
              <a:t>Could store or use sprintf, etc.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795338" y="330200"/>
            <a:ext cx="169862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00000000-00003FFFF</a:t>
            </a:r>
          </a:p>
          <a:p>
            <a:pPr algn="ctr"/>
            <a:r>
              <a:rPr lang="en-US" sz="1000" i="1"/>
              <a:t>System ROM</a:t>
            </a:r>
          </a:p>
          <a:p>
            <a:pPr algn="ctr"/>
            <a:r>
              <a:rPr lang="en-US" sz="1000" i="1"/>
              <a:t>16KB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795338" y="803275"/>
            <a:ext cx="1698625" cy="812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02000000-0203FFFF</a:t>
            </a:r>
          </a:p>
          <a:p>
            <a:pPr algn="ctr"/>
            <a:r>
              <a:rPr lang="en-US" sz="1000" i="1"/>
              <a:t>EXRAM</a:t>
            </a:r>
          </a:p>
          <a:p>
            <a:pPr algn="ctr"/>
            <a:r>
              <a:rPr lang="en-US" sz="1000" i="1"/>
              <a:t>256KB</a:t>
            </a:r>
          </a:p>
          <a:p>
            <a:pPr algn="ctr"/>
            <a:endParaRPr lang="en-US" sz="1000" i="1"/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795338" y="1616075"/>
            <a:ext cx="1698625" cy="598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03000000-03007FFF</a:t>
            </a:r>
          </a:p>
          <a:p>
            <a:pPr algn="ctr"/>
            <a:r>
              <a:rPr lang="en-US" sz="1000" i="1"/>
              <a:t>IWRAM</a:t>
            </a:r>
          </a:p>
          <a:p>
            <a:pPr algn="ctr"/>
            <a:r>
              <a:rPr lang="en-US" sz="1000" i="1"/>
              <a:t>32KB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795338" y="2214563"/>
            <a:ext cx="169862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04000000</a:t>
            </a:r>
          </a:p>
          <a:p>
            <a:pPr algn="ctr"/>
            <a:r>
              <a:rPr lang="en-US" sz="1000" i="1"/>
              <a:t>Hardware Registers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795338" y="2535238"/>
            <a:ext cx="1698625" cy="455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05000000-050003FFF</a:t>
            </a:r>
          </a:p>
          <a:p>
            <a:pPr algn="ctr"/>
            <a:r>
              <a:rPr lang="en-US" sz="1000" i="1"/>
              <a:t>Palette Memory</a:t>
            </a:r>
          </a:p>
          <a:p>
            <a:pPr algn="ctr"/>
            <a:r>
              <a:rPr lang="en-US" sz="1000" i="1"/>
              <a:t>1KB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795338" y="2990850"/>
            <a:ext cx="1698625" cy="722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06000000-06017FFF</a:t>
            </a:r>
          </a:p>
          <a:p>
            <a:pPr algn="ctr"/>
            <a:r>
              <a:rPr lang="en-US" sz="1000" i="1"/>
              <a:t>Video RAM</a:t>
            </a:r>
          </a:p>
          <a:p>
            <a:pPr algn="ctr"/>
            <a:r>
              <a:rPr lang="en-US" sz="1000" i="1"/>
              <a:t>96KB</a:t>
            </a:r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795338" y="3713163"/>
            <a:ext cx="1698625" cy="5984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07000000-070003FF</a:t>
            </a:r>
          </a:p>
          <a:p>
            <a:pPr algn="ctr"/>
            <a:r>
              <a:rPr lang="en-US" sz="1000" i="1"/>
              <a:t>Object Attribute Memory</a:t>
            </a:r>
          </a:p>
          <a:p>
            <a:pPr algn="ctr"/>
            <a:r>
              <a:rPr lang="en-US" sz="1000" i="1"/>
              <a:t>1 KB</a:t>
            </a:r>
          </a:p>
        </p:txBody>
      </p:sp>
      <p:sp>
        <p:nvSpPr>
          <p:cNvPr id="17419" name="Rectangle 14"/>
          <p:cNvSpPr>
            <a:spLocks noChangeArrowheads="1"/>
          </p:cNvSpPr>
          <p:nvPr/>
        </p:nvSpPr>
        <p:spPr bwMode="auto">
          <a:xfrm>
            <a:off x="795338" y="4311650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0800000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795338" y="5853113"/>
            <a:ext cx="1698625" cy="8032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0A00000</a:t>
            </a:r>
          </a:p>
          <a:p>
            <a:pPr algn="ctr"/>
            <a:r>
              <a:rPr lang="en-US" sz="1000" i="1"/>
              <a:t>Game Pak ROM</a:t>
            </a:r>
          </a:p>
          <a:p>
            <a:pPr algn="ctr"/>
            <a:r>
              <a:rPr lang="en-US" sz="1000" i="1"/>
              <a:t>Wait State 1</a:t>
            </a:r>
          </a:p>
          <a:p>
            <a:pPr algn="ctr"/>
            <a:r>
              <a:rPr lang="en-US" sz="1000" i="1"/>
              <a:t>255 Mbits (~32Mb)</a:t>
            </a:r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795338" y="5114925"/>
            <a:ext cx="1698625" cy="7381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i="1"/>
              <a:t>09FE0000</a:t>
            </a:r>
          </a:p>
          <a:p>
            <a:pPr algn="ctr"/>
            <a:r>
              <a:rPr lang="en-US" sz="1000" i="1"/>
              <a:t>Game Pak Flash</a:t>
            </a:r>
          </a:p>
          <a:p>
            <a:pPr algn="ctr"/>
            <a:r>
              <a:rPr lang="en-US" sz="1000" i="1"/>
              <a:t>Wait State 0</a:t>
            </a:r>
          </a:p>
          <a:p>
            <a:pPr algn="ctr"/>
            <a:r>
              <a:rPr lang="en-US" sz="1000" i="1"/>
              <a:t>1Mbit(128KB)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4089400" y="274638"/>
            <a:ext cx="4597400" cy="1143000"/>
          </a:xfrm>
        </p:spPr>
        <p:txBody>
          <a:bodyPr/>
          <a:lstStyle/>
          <a:p>
            <a:pPr eaLnBrk="1" hangingPunct="1"/>
            <a:r>
              <a:rPr lang="en-US" smtClean="0"/>
              <a:t>Typical C Program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1400" y="1600200"/>
            <a:ext cx="3625850" cy="50022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Dynamic Allocation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plus forced </a:t>
            </a:r>
            <a:r>
              <a:rPr lang="en-US" dirty="0" err="1" smtClean="0"/>
              <a:t>vars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Static/Global</a:t>
            </a:r>
          </a:p>
          <a:p>
            <a:pPr eaLnBrk="1" hangingPunct="1">
              <a:buFontTx/>
              <a:buNone/>
            </a:pPr>
            <a:r>
              <a:rPr lang="en-US" dirty="0" smtClean="0"/>
              <a:t>Stack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Audio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Video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Code and Constant data</a:t>
            </a:r>
          </a:p>
          <a:p>
            <a:pPr eaLnBrk="1" hangingPunct="1">
              <a:buFontTx/>
              <a:buNone/>
            </a:pPr>
            <a:r>
              <a:rPr lang="en-US" dirty="0" smtClean="0"/>
              <a:t>Save Game Area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 flipV="1">
            <a:off x="2505075" y="1173163"/>
            <a:ext cx="2319338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2492375" y="1666875"/>
            <a:ext cx="2312988" cy="1163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AutoShape 7"/>
          <p:cNvSpPr>
            <a:spLocks/>
          </p:cNvSpPr>
          <p:nvPr/>
        </p:nvSpPr>
        <p:spPr bwMode="auto">
          <a:xfrm>
            <a:off x="2600325" y="2563813"/>
            <a:ext cx="68263" cy="1733550"/>
          </a:xfrm>
          <a:prstGeom prst="rightBrace">
            <a:avLst>
              <a:gd name="adj1" fmla="val 2116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 flipV="1">
            <a:off x="2509838" y="2101850"/>
            <a:ext cx="2314575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 flipH="1" flipV="1">
            <a:off x="2486025" y="2416175"/>
            <a:ext cx="2338388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 flipH="1" flipV="1">
            <a:off x="2524125" y="2503488"/>
            <a:ext cx="2319338" cy="184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 flipV="1">
            <a:off x="2714625" y="3413125"/>
            <a:ext cx="2128838" cy="145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H="1" flipV="1">
            <a:off x="2473325" y="4768850"/>
            <a:ext cx="231298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H="1" flipV="1">
            <a:off x="2492375" y="5505450"/>
            <a:ext cx="23320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5" name="Group 14"/>
          <p:cNvGrpSpPr>
            <a:grpSpLocks/>
          </p:cNvGrpSpPr>
          <p:nvPr/>
        </p:nvGrpSpPr>
        <p:grpSpPr bwMode="auto">
          <a:xfrm>
            <a:off x="795338" y="330200"/>
            <a:ext cx="1698625" cy="6326188"/>
            <a:chOff x="501" y="208"/>
            <a:chExt cx="1070" cy="3985"/>
          </a:xfrm>
        </p:grpSpPr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501" y="208"/>
              <a:ext cx="1070" cy="2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00000000-00003FFFF</a:t>
              </a:r>
            </a:p>
            <a:p>
              <a:pPr algn="ctr"/>
              <a:r>
                <a:rPr lang="en-US" sz="1000" i="1"/>
                <a:t>System ROM</a:t>
              </a:r>
            </a:p>
            <a:p>
              <a:pPr algn="ctr"/>
              <a:r>
                <a:rPr lang="en-US" sz="1000" i="1"/>
                <a:t>16KB</a:t>
              </a:r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501" y="506"/>
              <a:ext cx="1070" cy="5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02000000-0203FFFF</a:t>
              </a:r>
            </a:p>
            <a:p>
              <a:pPr algn="ctr"/>
              <a:r>
                <a:rPr lang="en-US" sz="1000" i="1"/>
                <a:t>EXRAM</a:t>
              </a:r>
            </a:p>
            <a:p>
              <a:pPr algn="ctr"/>
              <a:r>
                <a:rPr lang="en-US" sz="1000" i="1"/>
                <a:t>256KB</a:t>
              </a:r>
            </a:p>
            <a:p>
              <a:pPr algn="ctr"/>
              <a:endParaRPr lang="en-US" sz="1000" i="1"/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501" y="1018"/>
              <a:ext cx="1070" cy="3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03000000-03007FFF</a:t>
              </a:r>
            </a:p>
            <a:p>
              <a:pPr algn="ctr"/>
              <a:r>
                <a:rPr lang="en-US" sz="1000" i="1"/>
                <a:t>IWRAM</a:t>
              </a:r>
            </a:p>
            <a:p>
              <a:pPr algn="ctr"/>
              <a:r>
                <a:rPr lang="en-US" sz="1000" i="1"/>
                <a:t>32KB</a:t>
              </a:r>
            </a:p>
          </p:txBody>
        </p:sp>
        <p:sp>
          <p:nvSpPr>
            <p:cNvPr id="18449" name="Rectangle 18"/>
            <p:cNvSpPr>
              <a:spLocks noChangeArrowheads="1"/>
            </p:cNvSpPr>
            <p:nvPr/>
          </p:nvSpPr>
          <p:spPr bwMode="auto">
            <a:xfrm>
              <a:off x="501" y="1395"/>
              <a:ext cx="1070" cy="2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04000000</a:t>
              </a:r>
            </a:p>
            <a:p>
              <a:pPr algn="ctr"/>
              <a:r>
                <a:rPr lang="en-US" sz="1000" i="1"/>
                <a:t>Hardware Registers</a:t>
              </a:r>
            </a:p>
          </p:txBody>
        </p:sp>
        <p:sp>
          <p:nvSpPr>
            <p:cNvPr id="18450" name="Rectangle 19"/>
            <p:cNvSpPr>
              <a:spLocks noChangeArrowheads="1"/>
            </p:cNvSpPr>
            <p:nvPr/>
          </p:nvSpPr>
          <p:spPr bwMode="auto">
            <a:xfrm>
              <a:off x="501" y="1597"/>
              <a:ext cx="1070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05000000-050003FFF</a:t>
              </a:r>
            </a:p>
            <a:p>
              <a:pPr algn="ctr"/>
              <a:r>
                <a:rPr lang="en-US" sz="1000" i="1"/>
                <a:t>Palette Memory</a:t>
              </a:r>
            </a:p>
            <a:p>
              <a:pPr algn="ctr"/>
              <a:r>
                <a:rPr lang="en-US" sz="1000" i="1"/>
                <a:t>1KB</a:t>
              </a:r>
            </a:p>
          </p:txBody>
        </p:sp>
        <p:sp>
          <p:nvSpPr>
            <p:cNvPr id="18451" name="Rectangle 20"/>
            <p:cNvSpPr>
              <a:spLocks noChangeArrowheads="1"/>
            </p:cNvSpPr>
            <p:nvPr/>
          </p:nvSpPr>
          <p:spPr bwMode="auto">
            <a:xfrm>
              <a:off x="501" y="1884"/>
              <a:ext cx="1070" cy="45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06000000-06017FFF</a:t>
              </a:r>
            </a:p>
            <a:p>
              <a:pPr algn="ctr"/>
              <a:r>
                <a:rPr lang="en-US" sz="1000" i="1"/>
                <a:t>Video RAM</a:t>
              </a:r>
            </a:p>
            <a:p>
              <a:pPr algn="ctr"/>
              <a:r>
                <a:rPr lang="en-US" sz="1000" i="1"/>
                <a:t>96KB</a:t>
              </a:r>
            </a:p>
          </p:txBody>
        </p:sp>
        <p:sp>
          <p:nvSpPr>
            <p:cNvPr id="18452" name="Rectangle 21"/>
            <p:cNvSpPr>
              <a:spLocks noChangeArrowheads="1"/>
            </p:cNvSpPr>
            <p:nvPr/>
          </p:nvSpPr>
          <p:spPr bwMode="auto">
            <a:xfrm>
              <a:off x="501" y="2339"/>
              <a:ext cx="1070" cy="3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07000000-070003FF</a:t>
              </a:r>
            </a:p>
            <a:p>
              <a:pPr algn="ctr"/>
              <a:r>
                <a:rPr lang="en-US" sz="1000" i="1"/>
                <a:t>Object Attribute Memory</a:t>
              </a:r>
            </a:p>
            <a:p>
              <a:pPr algn="ctr"/>
              <a:r>
                <a:rPr lang="en-US" sz="1000" i="1"/>
                <a:t>1 KB</a:t>
              </a:r>
            </a:p>
          </p:txBody>
        </p:sp>
        <p:sp>
          <p:nvSpPr>
            <p:cNvPr id="18453" name="Rectangle 22"/>
            <p:cNvSpPr>
              <a:spLocks noChangeArrowheads="1"/>
            </p:cNvSpPr>
            <p:nvPr/>
          </p:nvSpPr>
          <p:spPr bwMode="auto">
            <a:xfrm>
              <a:off x="501" y="2716"/>
              <a:ext cx="1070" cy="5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0800000</a:t>
              </a:r>
            </a:p>
            <a:p>
              <a:pPr algn="ctr"/>
              <a:r>
                <a:rPr lang="en-US" sz="1000" i="1"/>
                <a:t>Game Pak ROM</a:t>
              </a:r>
            </a:p>
            <a:p>
              <a:pPr algn="ctr"/>
              <a:r>
                <a:rPr lang="en-US" sz="1000" i="1"/>
                <a:t>Wait State 0</a:t>
              </a:r>
            </a:p>
            <a:p>
              <a:pPr algn="ctr"/>
              <a:r>
                <a:rPr lang="en-US" sz="1000" i="1"/>
                <a:t>255 Mbits (~32Mb)</a:t>
              </a:r>
            </a:p>
          </p:txBody>
        </p:sp>
        <p:sp>
          <p:nvSpPr>
            <p:cNvPr id="18454" name="Rectangle 23"/>
            <p:cNvSpPr>
              <a:spLocks noChangeArrowheads="1"/>
            </p:cNvSpPr>
            <p:nvPr/>
          </p:nvSpPr>
          <p:spPr bwMode="auto">
            <a:xfrm>
              <a:off x="501" y="3687"/>
              <a:ext cx="1070" cy="50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0A00000</a:t>
              </a:r>
            </a:p>
            <a:p>
              <a:pPr algn="ctr"/>
              <a:r>
                <a:rPr lang="en-US" sz="1000" i="1"/>
                <a:t>Game Pak ROM</a:t>
              </a:r>
            </a:p>
            <a:p>
              <a:pPr algn="ctr"/>
              <a:r>
                <a:rPr lang="en-US" sz="1000" i="1"/>
                <a:t>Wait State 1</a:t>
              </a:r>
            </a:p>
            <a:p>
              <a:pPr algn="ctr"/>
              <a:r>
                <a:rPr lang="en-US" sz="1000" i="1"/>
                <a:t>255 Mbits (~32Mb)</a:t>
              </a:r>
            </a:p>
          </p:txBody>
        </p:sp>
        <p:sp>
          <p:nvSpPr>
            <p:cNvPr id="18455" name="Rectangle 24"/>
            <p:cNvSpPr>
              <a:spLocks noChangeArrowheads="1"/>
            </p:cNvSpPr>
            <p:nvPr/>
          </p:nvSpPr>
          <p:spPr bwMode="auto">
            <a:xfrm>
              <a:off x="501" y="3222"/>
              <a:ext cx="1070" cy="46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i="1"/>
                <a:t>09FE0000</a:t>
              </a:r>
            </a:p>
            <a:p>
              <a:pPr algn="ctr"/>
              <a:r>
                <a:rPr lang="en-US" sz="1000" i="1"/>
                <a:t>Game Pak Flash</a:t>
              </a:r>
            </a:p>
            <a:p>
              <a:pPr algn="ctr"/>
              <a:r>
                <a:rPr lang="en-US" sz="1000" i="1"/>
                <a:t>Wait State 0</a:t>
              </a:r>
            </a:p>
            <a:p>
              <a:pPr algn="ctr"/>
              <a:r>
                <a:rPr lang="en-US" sz="1000" i="1"/>
                <a:t>1Mbit(128KB)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10 buttons</a:t>
            </a:r>
          </a:p>
          <a:p>
            <a:pPr lvl="1" eaLnBrk="1" hangingPunct="1"/>
            <a:r>
              <a:rPr lang="en-US" sz="2400" dirty="0" smtClean="0"/>
              <a:t>Start</a:t>
            </a:r>
          </a:p>
          <a:p>
            <a:pPr lvl="1" eaLnBrk="1" hangingPunct="1"/>
            <a:r>
              <a:rPr lang="en-US" sz="2400" dirty="0" smtClean="0"/>
              <a:t>Select</a:t>
            </a:r>
          </a:p>
          <a:p>
            <a:pPr lvl="1" eaLnBrk="1" hangingPunct="1"/>
            <a:r>
              <a:rPr lang="en-US" sz="2400" dirty="0" smtClean="0"/>
              <a:t>A</a:t>
            </a:r>
          </a:p>
          <a:p>
            <a:pPr lvl="1" eaLnBrk="1" hangingPunct="1"/>
            <a:r>
              <a:rPr lang="en-US" sz="2400" dirty="0" smtClean="0"/>
              <a:t>B</a:t>
            </a:r>
          </a:p>
          <a:p>
            <a:pPr lvl="1" eaLnBrk="1" hangingPunct="1"/>
            <a:r>
              <a:rPr lang="en-US" sz="2400" dirty="0" smtClean="0"/>
              <a:t>Left</a:t>
            </a:r>
          </a:p>
          <a:p>
            <a:pPr lvl="1" eaLnBrk="1" hangingPunct="1"/>
            <a:r>
              <a:rPr lang="en-US" sz="2400" dirty="0" smtClean="0"/>
              <a:t>Right</a:t>
            </a:r>
          </a:p>
          <a:p>
            <a:pPr lvl="1" eaLnBrk="1" hangingPunct="1"/>
            <a:r>
              <a:rPr lang="en-US" sz="2400" dirty="0" smtClean="0"/>
              <a:t>Up</a:t>
            </a:r>
          </a:p>
          <a:p>
            <a:pPr lvl="1" eaLnBrk="1" hangingPunct="1"/>
            <a:r>
              <a:rPr lang="en-US" sz="2400" dirty="0" smtClean="0"/>
              <a:t>Down</a:t>
            </a:r>
          </a:p>
          <a:p>
            <a:pPr lvl="1" eaLnBrk="1" hangingPunct="1"/>
            <a:r>
              <a:rPr lang="en-US" sz="2400" dirty="0" smtClean="0"/>
              <a:t>Left shoulder</a:t>
            </a:r>
          </a:p>
          <a:p>
            <a:pPr lvl="1" eaLnBrk="1" hangingPunct="1"/>
            <a:r>
              <a:rPr lang="en-US" sz="2400" dirty="0" smtClean="0"/>
              <a:t>Right shoulder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eaLnBrk="1" hangingPunct="1"/>
            <a:r>
              <a:rPr lang="en-US" smtClean="0"/>
              <a:t>Why GBA?</a:t>
            </a:r>
          </a:p>
          <a:p>
            <a:pPr eaLnBrk="1" hangingPunct="1"/>
            <a:r>
              <a:rPr lang="en-US" smtClean="0"/>
              <a:t>Von Neumann Components</a:t>
            </a:r>
          </a:p>
          <a:p>
            <a:pPr lvl="1" eaLnBrk="1" hangingPunct="1"/>
            <a:r>
              <a:rPr lang="en-US" smtClean="0"/>
              <a:t>Processor/Control</a:t>
            </a:r>
          </a:p>
          <a:p>
            <a:pPr lvl="1" eaLnBrk="1" hangingPunct="1"/>
            <a:r>
              <a:rPr lang="en-US" smtClean="0"/>
              <a:t>Memory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1" eaLnBrk="1" hangingPunct="1"/>
            <a:r>
              <a:rPr lang="en-US" smtClean="0"/>
              <a:t>Output</a:t>
            </a:r>
          </a:p>
          <a:p>
            <a:pPr eaLnBrk="1" hangingPunct="1"/>
            <a:r>
              <a:rPr lang="en-US" smtClean="0"/>
              <a:t>Other Goodies</a:t>
            </a:r>
          </a:p>
          <a:p>
            <a:pPr eaLnBrk="1" hangingPunct="1"/>
            <a:r>
              <a:rPr lang="en-US" smtClean="0"/>
              <a:t>Programming the GBA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button register</a:t>
            </a:r>
          </a:p>
          <a:p>
            <a:pPr eaLnBrk="1" hangingPunct="1"/>
            <a:r>
              <a:rPr lang="en-US" smtClean="0"/>
              <a:t>1 bit per button</a:t>
            </a:r>
          </a:p>
          <a:p>
            <a:pPr lvl="1" eaLnBrk="1" hangingPunct="1"/>
            <a:r>
              <a:rPr lang="en-US" smtClean="0"/>
              <a:t>0 pressed</a:t>
            </a:r>
          </a:p>
          <a:p>
            <a:pPr lvl="1" eaLnBrk="1" hangingPunct="1"/>
            <a:r>
              <a:rPr lang="en-US" smtClean="0"/>
              <a:t>1 not pressed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52750"/>
          </a:xfrm>
        </p:spPr>
        <p:txBody>
          <a:bodyPr/>
          <a:lstStyle/>
          <a:p>
            <a:pPr eaLnBrk="1" hangingPunct="1"/>
            <a:r>
              <a:rPr lang="en-US" dirty="0" smtClean="0"/>
              <a:t>240 x 160 pixel color video display screen</a:t>
            </a:r>
          </a:p>
          <a:p>
            <a:pPr eaLnBrk="1" hangingPunct="1"/>
            <a:r>
              <a:rPr lang="en-US" dirty="0" smtClean="0"/>
              <a:t>6 display modes</a:t>
            </a:r>
          </a:p>
          <a:p>
            <a:pPr lvl="1" eaLnBrk="1" hangingPunct="1"/>
            <a:r>
              <a:rPr lang="en-US" dirty="0" smtClean="0"/>
              <a:t>Bit mapped</a:t>
            </a:r>
          </a:p>
          <a:p>
            <a:pPr lvl="1" eaLnBrk="1" hangingPunct="1"/>
            <a:r>
              <a:rPr lang="en-US" dirty="0" smtClean="0"/>
              <a:t>Tiled</a:t>
            </a:r>
          </a:p>
          <a:p>
            <a:pPr eaLnBrk="1" hangingPunct="1"/>
            <a:r>
              <a:rPr lang="en-US" dirty="0" smtClean="0"/>
              <a:t>Hardware support for sprites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95388" y="5097463"/>
            <a:ext cx="1946275" cy="1312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Video Memory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800475" y="5224463"/>
            <a:ext cx="1651000" cy="1062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Video</a:t>
            </a:r>
          </a:p>
          <a:p>
            <a:pPr algn="ctr"/>
            <a:r>
              <a:rPr lang="en-US" sz="1800"/>
              <a:t>Controller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6111875" y="5099050"/>
            <a:ext cx="1946275" cy="1312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Display</a:t>
            </a:r>
          </a:p>
        </p:txBody>
      </p:sp>
      <p:cxnSp>
        <p:nvCxnSpPr>
          <p:cNvPr id="21511" name="AutoShape 9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3141663" y="5754688"/>
            <a:ext cx="658812" cy="15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10"/>
          <p:cNvCxnSpPr>
            <a:cxnSpLocks noChangeShapeType="1"/>
            <a:stCxn id="21509" idx="3"/>
            <a:endCxn id="21510" idx="1"/>
          </p:cNvCxnSpPr>
          <p:nvPr/>
        </p:nvCxnSpPr>
        <p:spPr bwMode="auto">
          <a:xfrm>
            <a:off x="5451475" y="5756275"/>
            <a:ext cx="660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effect generators</a:t>
            </a:r>
          </a:p>
          <a:p>
            <a:pPr eaLnBrk="1" hangingPunct="1"/>
            <a:r>
              <a:rPr lang="en-US" smtClean="0"/>
              <a:t>Direct Sound Hardware (DAC)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Goodies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Interrupts</a:t>
            </a:r>
          </a:p>
          <a:p>
            <a:pPr eaLnBrk="1" hangingPunct="1"/>
            <a:r>
              <a:rPr lang="en-US" smtClean="0"/>
              <a:t>Timers</a:t>
            </a:r>
          </a:p>
          <a:p>
            <a:pPr eaLnBrk="1" hangingPunct="1"/>
            <a:r>
              <a:rPr lang="en-US" smtClean="0"/>
              <a:t>DMA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Download and install the software from Canvas (see info from TAs)</a:t>
            </a:r>
          </a:p>
          <a:p>
            <a:pPr eaLnBrk="1" hangingPunct="1"/>
            <a:r>
              <a:rPr lang="en-US" dirty="0" smtClean="0"/>
              <a:t>Download tutorials</a:t>
            </a:r>
          </a:p>
          <a:p>
            <a:pPr lvl="1" eaLnBrk="1" hangingPunct="1"/>
            <a:r>
              <a:rPr lang="en-US" dirty="0">
                <a:hlinkClick r:id="rId2"/>
              </a:rPr>
              <a:t>http://www.coranac.com/tonc/text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eaLnBrk="1" hangingPunct="1"/>
            <a:r>
              <a:rPr lang="en-US" dirty="0" smtClean="0"/>
              <a:t>(Mode 3 and DMA, sections 5 and 14)</a:t>
            </a:r>
          </a:p>
          <a:p>
            <a:pPr eaLnBrk="1" hangingPunct="1"/>
            <a:r>
              <a:rPr lang="en-US" dirty="0" smtClean="0"/>
              <a:t>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Light Up a Pixel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Datatypes</a:t>
            </a:r>
            <a:r>
              <a:rPr lang="en-US" dirty="0" smtClean="0"/>
              <a:t> on the GBA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Integers</a:t>
            </a:r>
          </a:p>
          <a:p>
            <a:pPr lvl="1" eaLnBrk="1" hangingPunct="1"/>
            <a:r>
              <a:rPr lang="en-US" dirty="0" smtClean="0"/>
              <a:t>(All can be signed, the default or unsigned)</a:t>
            </a:r>
          </a:p>
          <a:p>
            <a:pPr lvl="1" eaLnBrk="1" hangingPunct="1"/>
            <a:r>
              <a:rPr lang="en-US" dirty="0" smtClean="0"/>
              <a:t>char (1 byte)</a:t>
            </a:r>
          </a:p>
          <a:p>
            <a:pPr lvl="1" eaLnBrk="1" hangingPunct="1"/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OR short (2 bytes)</a:t>
            </a:r>
          </a:p>
          <a:p>
            <a:pPr lvl="1" eaLnBrk="1" hangingPunct="1"/>
            <a:r>
              <a:rPr lang="en-US" dirty="0" err="1" smtClean="0"/>
              <a:t>int</a:t>
            </a:r>
            <a:r>
              <a:rPr lang="en-US" dirty="0" smtClean="0"/>
              <a:t> (4 bytes)</a:t>
            </a:r>
          </a:p>
          <a:p>
            <a:pPr lvl="1" eaLnBrk="1" hangingPunct="1"/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OR long (8 bytes)</a:t>
            </a:r>
          </a:p>
          <a:p>
            <a:pPr eaLnBrk="1" hangingPunct="1"/>
            <a:r>
              <a:rPr lang="en-US" dirty="0" smtClean="0"/>
              <a:t>Floating Point</a:t>
            </a:r>
          </a:p>
          <a:p>
            <a:pPr lvl="1" eaLnBrk="1" hangingPunct="1"/>
            <a:r>
              <a:rPr lang="en-US" dirty="0" smtClean="0"/>
              <a:t>float</a:t>
            </a:r>
          </a:p>
          <a:p>
            <a:pPr lvl="1" eaLnBrk="1" hangingPunct="1"/>
            <a:r>
              <a:rPr lang="en-US" dirty="0" smtClean="0"/>
              <a:t>double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Old Friend?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Remember our friends, </a:t>
            </a:r>
            <a:r>
              <a:rPr lang="en-US" dirty="0" smtClean="0"/>
              <a:t>the </a:t>
            </a:r>
            <a:r>
              <a:rPr lang="en-US" dirty="0" smtClean="0"/>
              <a:t>device registers?</a:t>
            </a:r>
          </a:p>
          <a:p>
            <a:r>
              <a:rPr lang="en-US" dirty="0" smtClean="0"/>
              <a:t>GBA has quite a few</a:t>
            </a:r>
          </a:p>
          <a:p>
            <a:r>
              <a:rPr lang="en-US" dirty="0" smtClean="0"/>
              <a:t>One register controls the many video modes on the GBA</a:t>
            </a:r>
          </a:p>
          <a:p>
            <a:r>
              <a:rPr lang="en-US" dirty="0" smtClean="0"/>
              <a:t>REG_DISPCTL is at 0x0400 0000</a:t>
            </a:r>
          </a:p>
          <a:p>
            <a:r>
              <a:rPr lang="en-US" dirty="0" smtClean="0"/>
              <a:t>And by the way, how do we touch that device register in C?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"/>
                <a:cs typeface="Courier"/>
              </a:rPr>
              <a:t>*(unsigned short *)0x0400000</a:t>
            </a:r>
          </a:p>
          <a:p>
            <a:r>
              <a:rPr lang="en-US" dirty="0" smtClean="0">
                <a:cs typeface="Courier"/>
              </a:rPr>
              <a:t>or better yet</a:t>
            </a:r>
            <a:br>
              <a:rPr lang="en-US" dirty="0" smtClean="0"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#define REG_DISPCNT (*(unsigned short *)0x0400000)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REG_DISPCTL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382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049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7716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2383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7051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1718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10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6385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1052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5720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0387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5054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9721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4389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9056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3723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01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8390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8382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3049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7716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2383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7051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1718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6385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1052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5720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0387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55054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9721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4389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9056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3723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8390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905625" y="2289175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Mode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410527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363855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17182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270510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  <p:sp>
        <p:nvSpPr>
          <p:cNvPr id="2768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57200" y="4010025"/>
            <a:ext cx="8229600" cy="26955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/>
              <a:t>Bits 0-2 Mode </a:t>
            </a:r>
          </a:p>
          <a:p>
            <a:pPr lvl="1" eaLnBrk="1" hangingPunct="1"/>
            <a:r>
              <a:rPr lang="en-US" sz="2400" dirty="0" smtClean="0"/>
              <a:t>0,1,2 Tile Modes</a:t>
            </a:r>
          </a:p>
          <a:p>
            <a:pPr lvl="1" eaLnBrk="1" hangingPunct="1"/>
            <a:r>
              <a:rPr lang="en-US" sz="2400" dirty="0" smtClean="0"/>
              <a:t>3, 4, 5 Bitmap Modes</a:t>
            </a:r>
          </a:p>
          <a:p>
            <a:pPr eaLnBrk="1" hangingPunct="1"/>
            <a:r>
              <a:rPr lang="en-US" sz="2800" dirty="0" smtClean="0"/>
              <a:t>For bitmapped graphics use </a:t>
            </a:r>
            <a:r>
              <a:rPr lang="en-US" sz="2800" dirty="0" smtClean="0"/>
              <a:t>BG2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REG_DISPCTL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49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716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383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7051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171825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6385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1052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5720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0387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5054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9721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4389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9056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7372350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839075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8382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3049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7716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2383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7051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1718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6385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1052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5720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0387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55054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9721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4389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69056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73723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78390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905625" y="2289175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Mode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10527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363855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317182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270510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57200" y="4010025"/>
            <a:ext cx="8229600" cy="26955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/>
              <a:t>Bits 0-2 Mode </a:t>
            </a:r>
          </a:p>
          <a:p>
            <a:pPr lvl="1" eaLnBrk="1" hangingPunct="1"/>
            <a:r>
              <a:rPr lang="en-US" sz="2400" dirty="0" smtClean="0"/>
              <a:t>0,1,2 Tile Modes</a:t>
            </a:r>
          </a:p>
          <a:p>
            <a:pPr lvl="1" eaLnBrk="1" hangingPunct="1"/>
            <a:r>
              <a:rPr lang="en-US" sz="2400" dirty="0" smtClean="0"/>
              <a:t>3, 4, 5 Bitmap Modes</a:t>
            </a:r>
          </a:p>
          <a:p>
            <a:pPr eaLnBrk="1" hangingPunct="1"/>
            <a:r>
              <a:rPr lang="en-US" sz="2800" dirty="0" smtClean="0"/>
              <a:t>For bitmapped graphics use BG2</a:t>
            </a:r>
          </a:p>
          <a:p>
            <a:pPr eaLnBrk="1" hangingPunct="1"/>
            <a:r>
              <a:rPr lang="en-US" sz="2400" dirty="0" smtClean="0"/>
              <a:t>100 0000 0011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0x403</a:t>
            </a:r>
          </a:p>
          <a:p>
            <a:pPr eaLnBrk="1" hangingPunct="1"/>
            <a:r>
              <a:rPr lang="en-US" sz="2400" dirty="0" smtClean="0"/>
              <a:t>10000000011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1024 + 2 + 1 = </a:t>
            </a:r>
            <a:r>
              <a:rPr lang="en-US" sz="2400" dirty="0" smtClean="0"/>
              <a:t>1027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>
                <a:latin typeface="Courier"/>
                <a:cs typeface="Courier"/>
              </a:rPr>
              <a:t>REG_DISPCTL = 0x403;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GBA?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on bare metal</a:t>
            </a:r>
          </a:p>
          <a:p>
            <a:pPr eaLnBrk="1" hangingPunct="1"/>
            <a:r>
              <a:rPr lang="en-US" dirty="0" smtClean="0"/>
              <a:t>No operating system</a:t>
            </a:r>
          </a:p>
          <a:p>
            <a:pPr eaLnBrk="1" hangingPunct="1"/>
            <a:r>
              <a:rPr lang="en-US" dirty="0" smtClean="0"/>
              <a:t>Makes C seem more obvious</a:t>
            </a:r>
          </a:p>
          <a:p>
            <a:pPr eaLnBrk="1" hangingPunct="1"/>
            <a:r>
              <a:rPr lang="en-US" dirty="0" smtClean="0"/>
              <a:t>Slow...understand performance tradeoffs</a:t>
            </a:r>
          </a:p>
          <a:p>
            <a:pPr eaLnBrk="1" hangingPunct="1"/>
            <a:r>
              <a:rPr lang="en-US" dirty="0" smtClean="0"/>
              <a:t>Fun!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Video Memory (in Mode 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74988"/>
          </a:xfrm>
        </p:spPr>
        <p:txBody>
          <a:bodyPr/>
          <a:lstStyle/>
          <a:p>
            <a:pPr eaLnBrk="1" hangingPunct="1"/>
            <a:r>
              <a:rPr lang="en-US" dirty="0" smtClean="0"/>
              <a:t>Located at 0x0600 0000</a:t>
            </a:r>
          </a:p>
          <a:p>
            <a:pPr eaLnBrk="1" hangingPunct="1"/>
            <a:r>
              <a:rPr lang="en-US" dirty="0" smtClean="0"/>
              <a:t>Consists of 240 x 160 16-bit shorts</a:t>
            </a:r>
          </a:p>
          <a:p>
            <a:pPr eaLnBrk="1" hangingPunct="1"/>
            <a:r>
              <a:rPr lang="en-US" dirty="0" smtClean="0"/>
              <a:t>What is the address of the pixel at</a:t>
            </a:r>
          </a:p>
          <a:p>
            <a:pPr lvl="1" eaLnBrk="1" hangingPunct="1"/>
            <a:r>
              <a:rPr lang="en-US" dirty="0" smtClean="0"/>
              <a:t>Row 5</a:t>
            </a:r>
          </a:p>
          <a:p>
            <a:pPr lvl="1" eaLnBrk="1" hangingPunct="1"/>
            <a:r>
              <a:rPr lang="en-US" dirty="0" smtClean="0"/>
              <a:t>Column 8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9" y="5214655"/>
            <a:ext cx="8229600" cy="142812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get to the pixel at row 5, col 8?</a:t>
            </a:r>
          </a:p>
          <a:p>
            <a:r>
              <a:rPr lang="en-US" dirty="0" smtClean="0"/>
              <a:t>What does this question remind you of?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156674" y="1953759"/>
            <a:ext cx="6643521" cy="3272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56674" y="217355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56674" y="238701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56674" y="260046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156674" y="281392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56674" y="302737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56674" y="324083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156674" y="388119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156674" y="409465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6674" y="430810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156674" y="452156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156674" y="473501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56674" y="4948472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156674" y="5161927"/>
            <a:ext cx="6643521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343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495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648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800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952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05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257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410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562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714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867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019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172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324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476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629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781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934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86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000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53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305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458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610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762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915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067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20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72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24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77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829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982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1345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2869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74393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5917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744159" y="1917126"/>
            <a:ext cx="0" cy="3311416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Left Bracket 173"/>
          <p:cNvSpPr/>
          <p:nvPr/>
        </p:nvSpPr>
        <p:spPr>
          <a:xfrm flipH="1" flipV="1">
            <a:off x="7889198" y="1953758"/>
            <a:ext cx="170956" cy="3265712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eft Bracket 174"/>
          <p:cNvSpPr/>
          <p:nvPr/>
        </p:nvSpPr>
        <p:spPr>
          <a:xfrm rot="5400000">
            <a:off x="4390432" y="-1630686"/>
            <a:ext cx="207358" cy="661917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017867" y="1294365"/>
            <a:ext cx="95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240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2332561" y="2967272"/>
            <a:ext cx="86707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[5,8]</a:t>
            </a:r>
            <a:endParaRPr lang="en-US" dirty="0"/>
          </a:p>
        </p:txBody>
      </p:sp>
      <p:sp>
        <p:nvSpPr>
          <p:cNvPr id="178" name="Freeform 177"/>
          <p:cNvSpPr/>
          <p:nvPr/>
        </p:nvSpPr>
        <p:spPr>
          <a:xfrm>
            <a:off x="1147961" y="3272547"/>
            <a:ext cx="6631308" cy="622760"/>
          </a:xfrm>
          <a:custGeom>
            <a:avLst/>
            <a:gdLst>
              <a:gd name="connsiteX0" fmla="*/ 0 w 6631308"/>
              <a:gd name="connsiteY0" fmla="*/ 610549 h 622760"/>
              <a:gd name="connsiteX1" fmla="*/ 806016 w 6631308"/>
              <a:gd name="connsiteY1" fmla="*/ 0 h 622760"/>
              <a:gd name="connsiteX2" fmla="*/ 1404421 w 6631308"/>
              <a:gd name="connsiteY2" fmla="*/ 598338 h 622760"/>
              <a:gd name="connsiteX3" fmla="*/ 2112737 w 6631308"/>
              <a:gd name="connsiteY3" fmla="*/ 36633 h 622760"/>
              <a:gd name="connsiteX4" fmla="*/ 2650081 w 6631308"/>
              <a:gd name="connsiteY4" fmla="*/ 598338 h 622760"/>
              <a:gd name="connsiteX5" fmla="*/ 3285123 w 6631308"/>
              <a:gd name="connsiteY5" fmla="*/ 24422 h 622760"/>
              <a:gd name="connsiteX6" fmla="*/ 3883529 w 6631308"/>
              <a:gd name="connsiteY6" fmla="*/ 622760 h 622760"/>
              <a:gd name="connsiteX7" fmla="*/ 4530784 w 6631308"/>
              <a:gd name="connsiteY7" fmla="*/ 36633 h 622760"/>
              <a:gd name="connsiteX8" fmla="*/ 5141401 w 6631308"/>
              <a:gd name="connsiteY8" fmla="*/ 586127 h 622760"/>
              <a:gd name="connsiteX9" fmla="*/ 5752019 w 6631308"/>
              <a:gd name="connsiteY9" fmla="*/ 85477 h 622760"/>
              <a:gd name="connsiteX10" fmla="*/ 6338212 w 6631308"/>
              <a:gd name="connsiteY10" fmla="*/ 586127 h 622760"/>
              <a:gd name="connsiteX11" fmla="*/ 6631308 w 6631308"/>
              <a:gd name="connsiteY11" fmla="*/ 293064 h 62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308" h="622760">
                <a:moveTo>
                  <a:pt x="0" y="610549"/>
                </a:moveTo>
                <a:lnTo>
                  <a:pt x="806016" y="0"/>
                </a:lnTo>
                <a:lnTo>
                  <a:pt x="1404421" y="598338"/>
                </a:lnTo>
                <a:lnTo>
                  <a:pt x="2112737" y="36633"/>
                </a:lnTo>
                <a:lnTo>
                  <a:pt x="2650081" y="598338"/>
                </a:lnTo>
                <a:lnTo>
                  <a:pt x="3285123" y="24422"/>
                </a:lnTo>
                <a:lnTo>
                  <a:pt x="3883529" y="622760"/>
                </a:lnTo>
                <a:lnTo>
                  <a:pt x="4530784" y="36633"/>
                </a:lnTo>
                <a:lnTo>
                  <a:pt x="5141401" y="586127"/>
                </a:lnTo>
                <a:lnTo>
                  <a:pt x="5752019" y="85477"/>
                </a:lnTo>
                <a:lnTo>
                  <a:pt x="6338212" y="586127"/>
                </a:lnTo>
                <a:lnTo>
                  <a:pt x="6631308" y="293064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4127776" y="1978181"/>
            <a:ext cx="830440" cy="1257733"/>
          </a:xfrm>
          <a:custGeom>
            <a:avLst/>
            <a:gdLst>
              <a:gd name="connsiteX0" fmla="*/ 0 w 830440"/>
              <a:gd name="connsiteY0" fmla="*/ 0 h 1257733"/>
              <a:gd name="connsiteX1" fmla="*/ 0 w 830440"/>
              <a:gd name="connsiteY1" fmla="*/ 0 h 1257733"/>
              <a:gd name="connsiteX2" fmla="*/ 354158 w 830440"/>
              <a:gd name="connsiteY2" fmla="*/ 329697 h 1257733"/>
              <a:gd name="connsiteX3" fmla="*/ 403007 w 830440"/>
              <a:gd name="connsiteY3" fmla="*/ 378541 h 1257733"/>
              <a:gd name="connsiteX4" fmla="*/ 537343 w 830440"/>
              <a:gd name="connsiteY4" fmla="*/ 476229 h 1257733"/>
              <a:gd name="connsiteX5" fmla="*/ 635042 w 830440"/>
              <a:gd name="connsiteY5" fmla="*/ 549495 h 1257733"/>
              <a:gd name="connsiteX6" fmla="*/ 671679 w 830440"/>
              <a:gd name="connsiteY6" fmla="*/ 573917 h 1257733"/>
              <a:gd name="connsiteX7" fmla="*/ 708316 w 830440"/>
              <a:gd name="connsiteY7" fmla="*/ 586128 h 1257733"/>
              <a:gd name="connsiteX8" fmla="*/ 757166 w 830440"/>
              <a:gd name="connsiteY8" fmla="*/ 610550 h 1257733"/>
              <a:gd name="connsiteX9" fmla="*/ 793803 w 830440"/>
              <a:gd name="connsiteY9" fmla="*/ 647183 h 1257733"/>
              <a:gd name="connsiteX10" fmla="*/ 830440 w 830440"/>
              <a:gd name="connsiteY10" fmla="*/ 659394 h 1257733"/>
              <a:gd name="connsiteX11" fmla="*/ 12212 w 830440"/>
              <a:gd name="connsiteY11" fmla="*/ 1111201 h 1257733"/>
              <a:gd name="connsiteX12" fmla="*/ 415220 w 830440"/>
              <a:gd name="connsiteY12" fmla="*/ 1257733 h 12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440" h="1257733">
                <a:moveTo>
                  <a:pt x="0" y="0"/>
                </a:moveTo>
                <a:lnTo>
                  <a:pt x="0" y="0"/>
                </a:lnTo>
                <a:cubicBezTo>
                  <a:pt x="138846" y="194366"/>
                  <a:pt x="20125" y="43415"/>
                  <a:pt x="354158" y="329697"/>
                </a:cubicBezTo>
                <a:cubicBezTo>
                  <a:pt x="371642" y="344681"/>
                  <a:pt x="385317" y="363801"/>
                  <a:pt x="403007" y="378541"/>
                </a:cubicBezTo>
                <a:cubicBezTo>
                  <a:pt x="538197" y="491187"/>
                  <a:pt x="457551" y="418205"/>
                  <a:pt x="537343" y="476229"/>
                </a:cubicBezTo>
                <a:cubicBezTo>
                  <a:pt x="570265" y="500170"/>
                  <a:pt x="602120" y="525554"/>
                  <a:pt x="635042" y="549495"/>
                </a:cubicBezTo>
                <a:cubicBezTo>
                  <a:pt x="646912" y="558127"/>
                  <a:pt x="658551" y="567354"/>
                  <a:pt x="671679" y="573917"/>
                </a:cubicBezTo>
                <a:cubicBezTo>
                  <a:pt x="683193" y="579673"/>
                  <a:pt x="696484" y="581058"/>
                  <a:pt x="708316" y="586128"/>
                </a:cubicBezTo>
                <a:cubicBezTo>
                  <a:pt x="725049" y="593299"/>
                  <a:pt x="740883" y="602409"/>
                  <a:pt x="757166" y="610550"/>
                </a:cubicBezTo>
                <a:cubicBezTo>
                  <a:pt x="769378" y="622761"/>
                  <a:pt x="779433" y="637604"/>
                  <a:pt x="793803" y="647183"/>
                </a:cubicBezTo>
                <a:cubicBezTo>
                  <a:pt x="804514" y="654323"/>
                  <a:pt x="830440" y="659394"/>
                  <a:pt x="830440" y="659394"/>
                </a:cubicBezTo>
                <a:lnTo>
                  <a:pt x="12212" y="1111201"/>
                </a:lnTo>
                <a:lnTo>
                  <a:pt x="415220" y="1257733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4121415" y="3864542"/>
            <a:ext cx="830440" cy="1257733"/>
          </a:xfrm>
          <a:custGeom>
            <a:avLst/>
            <a:gdLst>
              <a:gd name="connsiteX0" fmla="*/ 0 w 830440"/>
              <a:gd name="connsiteY0" fmla="*/ 0 h 1257733"/>
              <a:gd name="connsiteX1" fmla="*/ 0 w 830440"/>
              <a:gd name="connsiteY1" fmla="*/ 0 h 1257733"/>
              <a:gd name="connsiteX2" fmla="*/ 354158 w 830440"/>
              <a:gd name="connsiteY2" fmla="*/ 329697 h 1257733"/>
              <a:gd name="connsiteX3" fmla="*/ 403007 w 830440"/>
              <a:gd name="connsiteY3" fmla="*/ 378541 h 1257733"/>
              <a:gd name="connsiteX4" fmla="*/ 537343 w 830440"/>
              <a:gd name="connsiteY4" fmla="*/ 476229 h 1257733"/>
              <a:gd name="connsiteX5" fmla="*/ 635042 w 830440"/>
              <a:gd name="connsiteY5" fmla="*/ 549495 h 1257733"/>
              <a:gd name="connsiteX6" fmla="*/ 671679 w 830440"/>
              <a:gd name="connsiteY6" fmla="*/ 573917 h 1257733"/>
              <a:gd name="connsiteX7" fmla="*/ 708316 w 830440"/>
              <a:gd name="connsiteY7" fmla="*/ 586128 h 1257733"/>
              <a:gd name="connsiteX8" fmla="*/ 757166 w 830440"/>
              <a:gd name="connsiteY8" fmla="*/ 610550 h 1257733"/>
              <a:gd name="connsiteX9" fmla="*/ 793803 w 830440"/>
              <a:gd name="connsiteY9" fmla="*/ 647183 h 1257733"/>
              <a:gd name="connsiteX10" fmla="*/ 830440 w 830440"/>
              <a:gd name="connsiteY10" fmla="*/ 659394 h 1257733"/>
              <a:gd name="connsiteX11" fmla="*/ 12212 w 830440"/>
              <a:gd name="connsiteY11" fmla="*/ 1111201 h 1257733"/>
              <a:gd name="connsiteX12" fmla="*/ 415220 w 830440"/>
              <a:gd name="connsiteY12" fmla="*/ 1257733 h 12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440" h="1257733">
                <a:moveTo>
                  <a:pt x="0" y="0"/>
                </a:moveTo>
                <a:lnTo>
                  <a:pt x="0" y="0"/>
                </a:lnTo>
                <a:cubicBezTo>
                  <a:pt x="138846" y="194366"/>
                  <a:pt x="20125" y="43415"/>
                  <a:pt x="354158" y="329697"/>
                </a:cubicBezTo>
                <a:cubicBezTo>
                  <a:pt x="371642" y="344681"/>
                  <a:pt x="385317" y="363801"/>
                  <a:pt x="403007" y="378541"/>
                </a:cubicBezTo>
                <a:cubicBezTo>
                  <a:pt x="538197" y="491187"/>
                  <a:pt x="457551" y="418205"/>
                  <a:pt x="537343" y="476229"/>
                </a:cubicBezTo>
                <a:cubicBezTo>
                  <a:pt x="570265" y="500170"/>
                  <a:pt x="602120" y="525554"/>
                  <a:pt x="635042" y="549495"/>
                </a:cubicBezTo>
                <a:cubicBezTo>
                  <a:pt x="646912" y="558127"/>
                  <a:pt x="658551" y="567354"/>
                  <a:pt x="671679" y="573917"/>
                </a:cubicBezTo>
                <a:cubicBezTo>
                  <a:pt x="683193" y="579673"/>
                  <a:pt x="696484" y="581058"/>
                  <a:pt x="708316" y="586128"/>
                </a:cubicBezTo>
                <a:cubicBezTo>
                  <a:pt x="725049" y="593299"/>
                  <a:pt x="740883" y="602409"/>
                  <a:pt x="757166" y="610550"/>
                </a:cubicBezTo>
                <a:cubicBezTo>
                  <a:pt x="769378" y="622761"/>
                  <a:pt x="779433" y="637604"/>
                  <a:pt x="793803" y="647183"/>
                </a:cubicBezTo>
                <a:cubicBezTo>
                  <a:pt x="804514" y="654323"/>
                  <a:pt x="830440" y="659394"/>
                  <a:pt x="830440" y="659394"/>
                </a:cubicBezTo>
                <a:lnTo>
                  <a:pt x="12212" y="1111201"/>
                </a:lnTo>
                <a:lnTo>
                  <a:pt x="415220" y="1257733"/>
                </a:lnTo>
              </a:path>
            </a:pathLst>
          </a:custGeom>
          <a:ln w="31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7968304" y="3315048"/>
            <a:ext cx="95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9" y="5214655"/>
            <a:ext cx="8229600" cy="15502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Looks like a two-dimensional array stored in row major order, right?</a:t>
            </a:r>
          </a:p>
          <a:p>
            <a:r>
              <a:rPr lang="en-US" dirty="0" smtClean="0"/>
              <a:t>So how do we calculate an offset from the beginning?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147961" y="1294365"/>
            <a:ext cx="6912193" cy="3934177"/>
            <a:chOff x="1147961" y="1294365"/>
            <a:chExt cx="6912193" cy="3934177"/>
          </a:xfrm>
        </p:grpSpPr>
        <p:sp>
          <p:nvSpPr>
            <p:cNvPr id="72" name="Rectangle 71"/>
            <p:cNvSpPr/>
            <p:nvPr/>
          </p:nvSpPr>
          <p:spPr>
            <a:xfrm>
              <a:off x="1156674" y="1953759"/>
              <a:ext cx="6643521" cy="327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156674" y="217355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156674" y="238701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56674" y="260046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56674" y="281392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56674" y="302737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156674" y="324083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156674" y="388119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56674" y="409465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56674" y="430810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56674" y="452156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56674" y="473501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56674" y="494847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56674" y="516192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4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49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4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0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95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25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1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56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1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6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01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17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2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7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62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8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93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86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00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15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30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5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61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76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91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06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22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37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52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67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82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98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13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28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3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59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774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Left Bracket 126"/>
            <p:cNvSpPr/>
            <p:nvPr/>
          </p:nvSpPr>
          <p:spPr>
            <a:xfrm flipH="1" flipV="1">
              <a:off x="7889198" y="1953758"/>
              <a:ext cx="170956" cy="32657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Left Bracket 127"/>
            <p:cNvSpPr/>
            <p:nvPr/>
          </p:nvSpPr>
          <p:spPr>
            <a:xfrm rot="5400000">
              <a:off x="4390432" y="-1630686"/>
              <a:ext cx="207358" cy="661917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17867" y="1294365"/>
              <a:ext cx="952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240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32561" y="2967272"/>
              <a:ext cx="867076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 [5,8]</a:t>
              </a:r>
              <a:endParaRPr lang="en-US" dirty="0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147961" y="3272547"/>
              <a:ext cx="6631308" cy="622760"/>
            </a:xfrm>
            <a:custGeom>
              <a:avLst/>
              <a:gdLst>
                <a:gd name="connsiteX0" fmla="*/ 0 w 6631308"/>
                <a:gd name="connsiteY0" fmla="*/ 610549 h 622760"/>
                <a:gd name="connsiteX1" fmla="*/ 806016 w 6631308"/>
                <a:gd name="connsiteY1" fmla="*/ 0 h 622760"/>
                <a:gd name="connsiteX2" fmla="*/ 1404421 w 6631308"/>
                <a:gd name="connsiteY2" fmla="*/ 598338 h 622760"/>
                <a:gd name="connsiteX3" fmla="*/ 2112737 w 6631308"/>
                <a:gd name="connsiteY3" fmla="*/ 36633 h 622760"/>
                <a:gd name="connsiteX4" fmla="*/ 2650081 w 6631308"/>
                <a:gd name="connsiteY4" fmla="*/ 598338 h 622760"/>
                <a:gd name="connsiteX5" fmla="*/ 3285123 w 6631308"/>
                <a:gd name="connsiteY5" fmla="*/ 24422 h 622760"/>
                <a:gd name="connsiteX6" fmla="*/ 3883529 w 6631308"/>
                <a:gd name="connsiteY6" fmla="*/ 622760 h 622760"/>
                <a:gd name="connsiteX7" fmla="*/ 4530784 w 6631308"/>
                <a:gd name="connsiteY7" fmla="*/ 36633 h 622760"/>
                <a:gd name="connsiteX8" fmla="*/ 5141401 w 6631308"/>
                <a:gd name="connsiteY8" fmla="*/ 586127 h 622760"/>
                <a:gd name="connsiteX9" fmla="*/ 5752019 w 6631308"/>
                <a:gd name="connsiteY9" fmla="*/ 85477 h 622760"/>
                <a:gd name="connsiteX10" fmla="*/ 6338212 w 6631308"/>
                <a:gd name="connsiteY10" fmla="*/ 586127 h 622760"/>
                <a:gd name="connsiteX11" fmla="*/ 6631308 w 6631308"/>
                <a:gd name="connsiteY11" fmla="*/ 293064 h 6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1308" h="622760">
                  <a:moveTo>
                    <a:pt x="0" y="610549"/>
                  </a:moveTo>
                  <a:lnTo>
                    <a:pt x="806016" y="0"/>
                  </a:lnTo>
                  <a:lnTo>
                    <a:pt x="1404421" y="598338"/>
                  </a:lnTo>
                  <a:lnTo>
                    <a:pt x="2112737" y="36633"/>
                  </a:lnTo>
                  <a:lnTo>
                    <a:pt x="2650081" y="598338"/>
                  </a:lnTo>
                  <a:lnTo>
                    <a:pt x="3285123" y="24422"/>
                  </a:lnTo>
                  <a:lnTo>
                    <a:pt x="3883529" y="622760"/>
                  </a:lnTo>
                  <a:lnTo>
                    <a:pt x="4530784" y="36633"/>
                  </a:lnTo>
                  <a:lnTo>
                    <a:pt x="5141401" y="586127"/>
                  </a:lnTo>
                  <a:lnTo>
                    <a:pt x="5752019" y="85477"/>
                  </a:lnTo>
                  <a:lnTo>
                    <a:pt x="6338212" y="586127"/>
                  </a:lnTo>
                  <a:lnTo>
                    <a:pt x="6631308" y="293064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127776" y="1978181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121415" y="3864542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968304" y="3315048"/>
            <a:ext cx="95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9" y="5214655"/>
            <a:ext cx="8229600" cy="15502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about row * </a:t>
            </a:r>
            <a:r>
              <a:rPr lang="en-US" i="1" dirty="0" smtClean="0"/>
              <a:t>cols</a:t>
            </a:r>
            <a:r>
              <a:rPr lang="en-US" dirty="0" smtClean="0"/>
              <a:t> + col, i.e.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"/>
                <a:cs typeface="Courier"/>
              </a:rPr>
              <a:t>offset = 5 * 240 + 8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offset = 1208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8304" y="3315048"/>
            <a:ext cx="95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7961" y="1294365"/>
            <a:ext cx="6912193" cy="3934177"/>
            <a:chOff x="1147961" y="1294365"/>
            <a:chExt cx="6912193" cy="3934177"/>
          </a:xfrm>
        </p:grpSpPr>
        <p:sp>
          <p:nvSpPr>
            <p:cNvPr id="4" name="Rectangle 3"/>
            <p:cNvSpPr/>
            <p:nvPr/>
          </p:nvSpPr>
          <p:spPr>
            <a:xfrm>
              <a:off x="1156674" y="1953759"/>
              <a:ext cx="6643521" cy="327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56674" y="217355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56674" y="238701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56674" y="260046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56674" y="281392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56674" y="302737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56674" y="324083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56674" y="388119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56674" y="409465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56674" y="430810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56674" y="452156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674" y="473501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56674" y="4948472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56674" y="5161927"/>
              <a:ext cx="6643521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34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9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4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0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5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5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1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6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71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6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1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17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2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47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2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8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3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86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000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53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05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58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0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2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15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067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20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372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24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677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29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82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1345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869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393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917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44159" y="1917126"/>
              <a:ext cx="0" cy="3311416"/>
            </a:xfrm>
            <a:prstGeom prst="line">
              <a:avLst/>
            </a:pr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Left Bracket 115"/>
            <p:cNvSpPr/>
            <p:nvPr/>
          </p:nvSpPr>
          <p:spPr>
            <a:xfrm flipH="1" flipV="1">
              <a:off x="7889198" y="1953758"/>
              <a:ext cx="170956" cy="326571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ket 116"/>
            <p:cNvSpPr/>
            <p:nvPr/>
          </p:nvSpPr>
          <p:spPr>
            <a:xfrm rot="5400000">
              <a:off x="4390432" y="-1630686"/>
              <a:ext cx="207358" cy="661917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7867" y="1294365"/>
              <a:ext cx="952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240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32561" y="2967272"/>
              <a:ext cx="867076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 [5,8]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147961" y="3272547"/>
              <a:ext cx="6631308" cy="622760"/>
            </a:xfrm>
            <a:custGeom>
              <a:avLst/>
              <a:gdLst>
                <a:gd name="connsiteX0" fmla="*/ 0 w 6631308"/>
                <a:gd name="connsiteY0" fmla="*/ 610549 h 622760"/>
                <a:gd name="connsiteX1" fmla="*/ 806016 w 6631308"/>
                <a:gd name="connsiteY1" fmla="*/ 0 h 622760"/>
                <a:gd name="connsiteX2" fmla="*/ 1404421 w 6631308"/>
                <a:gd name="connsiteY2" fmla="*/ 598338 h 622760"/>
                <a:gd name="connsiteX3" fmla="*/ 2112737 w 6631308"/>
                <a:gd name="connsiteY3" fmla="*/ 36633 h 622760"/>
                <a:gd name="connsiteX4" fmla="*/ 2650081 w 6631308"/>
                <a:gd name="connsiteY4" fmla="*/ 598338 h 622760"/>
                <a:gd name="connsiteX5" fmla="*/ 3285123 w 6631308"/>
                <a:gd name="connsiteY5" fmla="*/ 24422 h 622760"/>
                <a:gd name="connsiteX6" fmla="*/ 3883529 w 6631308"/>
                <a:gd name="connsiteY6" fmla="*/ 622760 h 622760"/>
                <a:gd name="connsiteX7" fmla="*/ 4530784 w 6631308"/>
                <a:gd name="connsiteY7" fmla="*/ 36633 h 622760"/>
                <a:gd name="connsiteX8" fmla="*/ 5141401 w 6631308"/>
                <a:gd name="connsiteY8" fmla="*/ 586127 h 622760"/>
                <a:gd name="connsiteX9" fmla="*/ 5752019 w 6631308"/>
                <a:gd name="connsiteY9" fmla="*/ 85477 h 622760"/>
                <a:gd name="connsiteX10" fmla="*/ 6338212 w 6631308"/>
                <a:gd name="connsiteY10" fmla="*/ 586127 h 622760"/>
                <a:gd name="connsiteX11" fmla="*/ 6631308 w 6631308"/>
                <a:gd name="connsiteY11" fmla="*/ 293064 h 62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1308" h="622760">
                  <a:moveTo>
                    <a:pt x="0" y="610549"/>
                  </a:moveTo>
                  <a:lnTo>
                    <a:pt x="806016" y="0"/>
                  </a:lnTo>
                  <a:lnTo>
                    <a:pt x="1404421" y="598338"/>
                  </a:lnTo>
                  <a:lnTo>
                    <a:pt x="2112737" y="36633"/>
                  </a:lnTo>
                  <a:lnTo>
                    <a:pt x="2650081" y="598338"/>
                  </a:lnTo>
                  <a:lnTo>
                    <a:pt x="3285123" y="24422"/>
                  </a:lnTo>
                  <a:lnTo>
                    <a:pt x="3883529" y="622760"/>
                  </a:lnTo>
                  <a:lnTo>
                    <a:pt x="4530784" y="36633"/>
                  </a:lnTo>
                  <a:lnTo>
                    <a:pt x="5141401" y="586127"/>
                  </a:lnTo>
                  <a:lnTo>
                    <a:pt x="5752019" y="85477"/>
                  </a:lnTo>
                  <a:lnTo>
                    <a:pt x="6338212" y="586127"/>
                  </a:lnTo>
                  <a:lnTo>
                    <a:pt x="6631308" y="293064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27776" y="1978181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121415" y="3864542"/>
              <a:ext cx="830440" cy="1257733"/>
            </a:xfrm>
            <a:custGeom>
              <a:avLst/>
              <a:gdLst>
                <a:gd name="connsiteX0" fmla="*/ 0 w 830440"/>
                <a:gd name="connsiteY0" fmla="*/ 0 h 1257733"/>
                <a:gd name="connsiteX1" fmla="*/ 0 w 830440"/>
                <a:gd name="connsiteY1" fmla="*/ 0 h 1257733"/>
                <a:gd name="connsiteX2" fmla="*/ 354158 w 830440"/>
                <a:gd name="connsiteY2" fmla="*/ 329697 h 1257733"/>
                <a:gd name="connsiteX3" fmla="*/ 403007 w 830440"/>
                <a:gd name="connsiteY3" fmla="*/ 378541 h 1257733"/>
                <a:gd name="connsiteX4" fmla="*/ 537343 w 830440"/>
                <a:gd name="connsiteY4" fmla="*/ 476229 h 1257733"/>
                <a:gd name="connsiteX5" fmla="*/ 635042 w 830440"/>
                <a:gd name="connsiteY5" fmla="*/ 549495 h 1257733"/>
                <a:gd name="connsiteX6" fmla="*/ 671679 w 830440"/>
                <a:gd name="connsiteY6" fmla="*/ 573917 h 1257733"/>
                <a:gd name="connsiteX7" fmla="*/ 708316 w 830440"/>
                <a:gd name="connsiteY7" fmla="*/ 586128 h 1257733"/>
                <a:gd name="connsiteX8" fmla="*/ 757166 w 830440"/>
                <a:gd name="connsiteY8" fmla="*/ 610550 h 1257733"/>
                <a:gd name="connsiteX9" fmla="*/ 793803 w 830440"/>
                <a:gd name="connsiteY9" fmla="*/ 647183 h 1257733"/>
                <a:gd name="connsiteX10" fmla="*/ 830440 w 830440"/>
                <a:gd name="connsiteY10" fmla="*/ 659394 h 1257733"/>
                <a:gd name="connsiteX11" fmla="*/ 12212 w 830440"/>
                <a:gd name="connsiteY11" fmla="*/ 1111201 h 1257733"/>
                <a:gd name="connsiteX12" fmla="*/ 415220 w 830440"/>
                <a:gd name="connsiteY12" fmla="*/ 1257733 h 12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440" h="1257733">
                  <a:moveTo>
                    <a:pt x="0" y="0"/>
                  </a:moveTo>
                  <a:lnTo>
                    <a:pt x="0" y="0"/>
                  </a:lnTo>
                  <a:cubicBezTo>
                    <a:pt x="138846" y="194366"/>
                    <a:pt x="20125" y="43415"/>
                    <a:pt x="354158" y="329697"/>
                  </a:cubicBezTo>
                  <a:cubicBezTo>
                    <a:pt x="371642" y="344681"/>
                    <a:pt x="385317" y="363801"/>
                    <a:pt x="403007" y="378541"/>
                  </a:cubicBezTo>
                  <a:cubicBezTo>
                    <a:pt x="538197" y="491187"/>
                    <a:pt x="457551" y="418205"/>
                    <a:pt x="537343" y="476229"/>
                  </a:cubicBezTo>
                  <a:cubicBezTo>
                    <a:pt x="570265" y="500170"/>
                    <a:pt x="602120" y="525554"/>
                    <a:pt x="635042" y="549495"/>
                  </a:cubicBezTo>
                  <a:cubicBezTo>
                    <a:pt x="646912" y="558127"/>
                    <a:pt x="658551" y="567354"/>
                    <a:pt x="671679" y="573917"/>
                  </a:cubicBezTo>
                  <a:cubicBezTo>
                    <a:pt x="683193" y="579673"/>
                    <a:pt x="696484" y="581058"/>
                    <a:pt x="708316" y="586128"/>
                  </a:cubicBezTo>
                  <a:cubicBezTo>
                    <a:pt x="725049" y="593299"/>
                    <a:pt x="740883" y="602409"/>
                    <a:pt x="757166" y="610550"/>
                  </a:cubicBezTo>
                  <a:cubicBezTo>
                    <a:pt x="769378" y="622761"/>
                    <a:pt x="779433" y="637604"/>
                    <a:pt x="793803" y="647183"/>
                  </a:cubicBezTo>
                  <a:cubicBezTo>
                    <a:pt x="804514" y="654323"/>
                    <a:pt x="830440" y="659394"/>
                    <a:pt x="830440" y="659394"/>
                  </a:cubicBezTo>
                  <a:lnTo>
                    <a:pt x="12212" y="1111201"/>
                  </a:lnTo>
                  <a:lnTo>
                    <a:pt x="415220" y="1257733"/>
                  </a:lnTo>
                </a:path>
              </a:pathLst>
            </a:custGeom>
            <a:ln w="31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9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And What Does a Pixel Look Like?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749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Video Memory (in Mode 3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How do we control the color?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would white be?</a:t>
            </a:r>
          </a:p>
          <a:p>
            <a:pPr lvl="1" eaLnBrk="1" hangingPunct="1"/>
            <a:r>
              <a:rPr lang="en-US" dirty="0" smtClean="0"/>
              <a:t>In Hex</a:t>
            </a:r>
          </a:p>
          <a:p>
            <a:pPr lvl="1" eaLnBrk="1" hangingPunct="1"/>
            <a:r>
              <a:rPr lang="en-US" dirty="0" smtClean="0"/>
              <a:t>In Decimal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30724" name="Group 20"/>
          <p:cNvGrpSpPr>
            <a:grpSpLocks/>
          </p:cNvGrpSpPr>
          <p:nvPr/>
        </p:nvGrpSpPr>
        <p:grpSpPr bwMode="auto">
          <a:xfrm>
            <a:off x="1525588" y="2641218"/>
            <a:ext cx="5749925" cy="404812"/>
            <a:chOff x="1190" y="3347"/>
            <a:chExt cx="3622" cy="255"/>
          </a:xfrm>
        </p:grpSpPr>
        <p:sp>
          <p:nvSpPr>
            <p:cNvPr id="30725" name="Text Box 4"/>
            <p:cNvSpPr txBox="1">
              <a:spLocks noChangeArrowheads="1"/>
            </p:cNvSpPr>
            <p:nvPr/>
          </p:nvSpPr>
          <p:spPr bwMode="auto">
            <a:xfrm>
              <a:off x="1190" y="3347"/>
              <a:ext cx="226" cy="25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1416" y="3347"/>
              <a:ext cx="226" cy="25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642" y="3347"/>
              <a:ext cx="226" cy="25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1868" y="3347"/>
              <a:ext cx="226" cy="25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094" y="3347"/>
              <a:ext cx="226" cy="25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2320" y="3347"/>
              <a:ext cx="226" cy="25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2546" y="3347"/>
              <a:ext cx="226" cy="25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2772" y="3347"/>
              <a:ext cx="226" cy="25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3004" y="3347"/>
              <a:ext cx="226" cy="25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3230" y="3347"/>
              <a:ext cx="226" cy="25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3456" y="3347"/>
              <a:ext cx="226" cy="25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00FF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682" y="3347"/>
              <a:ext cx="226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908" y="3347"/>
              <a:ext cx="226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4134" y="3347"/>
              <a:ext cx="226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4360" y="3347"/>
              <a:ext cx="226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0740" name="Text Box 19"/>
            <p:cNvSpPr txBox="1">
              <a:spLocks noChangeArrowheads="1"/>
            </p:cNvSpPr>
            <p:nvPr/>
          </p:nvSpPr>
          <p:spPr bwMode="auto">
            <a:xfrm>
              <a:off x="4586" y="3347"/>
              <a:ext cx="226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Set That Pixel?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39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know the base of video memory is 0x0600000, so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"/>
                <a:cs typeface="Courier"/>
              </a:rPr>
              <a:t>unsigned short *</a:t>
            </a: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 =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(unsigned short *)0x0600000;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[5*240+8] = 0x7fff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Could we also say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*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 + 5*240+8) = 32767;</a:t>
            </a:r>
          </a:p>
        </p:txBody>
      </p:sp>
    </p:spTree>
    <p:extLst>
      <p:ext uri="{BB962C8B-B14F-4D97-AF65-F5344CB8AC3E}">
        <p14:creationId xmlns:p14="http://schemas.microsoft.com/office/powerpoint/2010/main" val="15441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LC-3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347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have to make the assumption that LC-3 has 32-bit memory and registers, but byte addressing like the ARM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; unsigned short *</a:t>
            </a: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 =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(unsigned short *)0x0600000;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LD	R0,VBADDR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ST	R0,videoBuffer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; </a:t>
            </a: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[5*240+8] = 0x7fff;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LD	R0,videoBuffer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LD	R1,offset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ADD	R0,R0,R1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LD	R1,WHITE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	STR</a:t>
            </a:r>
            <a:r>
              <a:rPr lang="en-US" dirty="0" smtClean="0">
                <a:latin typeface="Courier"/>
                <a:cs typeface="Courier"/>
              </a:rPr>
              <a:t>	R1,R0,#0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HALT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WHITE .fill 0x7fff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VBADDR .fill 0x06000000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videoBuffer</a:t>
            </a:r>
            <a:r>
              <a:rPr lang="en-US" dirty="0" smtClean="0">
                <a:latin typeface="Courier"/>
                <a:cs typeface="Courier"/>
              </a:rPr>
              <a:t> .fill 0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offset	.fill	2416 ; 2 x 5*240+8</a:t>
            </a:r>
          </a:p>
        </p:txBody>
      </p:sp>
    </p:spTree>
    <p:extLst>
      <p:ext uri="{BB962C8B-B14F-4D97-AF65-F5344CB8AC3E}">
        <p14:creationId xmlns:p14="http://schemas.microsoft.com/office/powerpoint/2010/main" val="354714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Address Variables</a:t>
            </a:r>
          </a:p>
          <a:p>
            <a:pPr lvl="1"/>
            <a:r>
              <a:rPr lang="en-US" smtClean="0"/>
              <a:t>Variables that contain the address of other variables</a:t>
            </a:r>
          </a:p>
          <a:p>
            <a:r>
              <a:rPr lang="en-US" smtClean="0"/>
              <a:t>Strange and beautiful syntax</a:t>
            </a:r>
          </a:p>
          <a:p>
            <a:pPr lvl="1"/>
            <a:r>
              <a:rPr lang="en-US" smtClean="0"/>
              <a:t>Declaring a pointer variable</a:t>
            </a:r>
          </a:p>
          <a:p>
            <a:pPr lvl="1"/>
            <a:r>
              <a:rPr lang="en-US" smtClean="0"/>
              <a:t>Using a pointer variable</a:t>
            </a:r>
          </a:p>
          <a:p>
            <a:pPr lvl="2"/>
            <a:r>
              <a:rPr lang="en-US" smtClean="0"/>
              <a:t>Storing a value in the pointer</a:t>
            </a:r>
          </a:p>
          <a:p>
            <a:pPr lvl="2"/>
            <a:r>
              <a:rPr lang="en-US" smtClean="0"/>
              <a:t>Storing a value in the variable being pointed to by the pointer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Putting an address into a variable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</a:rPr>
              <a:t>orig</a:t>
            </a:r>
            <a:r>
              <a:rPr lang="en-US" sz="2000" b="1" dirty="0" smtClean="0">
                <a:latin typeface="Courier New" pitchFamily="49" charset="0"/>
              </a:rPr>
              <a:t> x3000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LD R1 </a:t>
            </a:r>
            <a:r>
              <a:rPr lang="en-US" sz="2000" b="1" dirty="0" err="1" smtClean="0">
                <a:latin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ST R1 </a:t>
            </a:r>
            <a:r>
              <a:rPr lang="en-US" sz="2000" b="1" dirty="0" err="1" smtClean="0">
                <a:latin typeface="Courier New" pitchFamily="49" charset="0"/>
              </a:rPr>
              <a:t>ptr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HALT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</a:rPr>
              <a:t> 	.fill x4000000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ptr</a:t>
            </a:r>
            <a:r>
              <a:rPr lang="en-US" sz="2000" b="1" dirty="0" smtClean="0">
                <a:latin typeface="Courier New" pitchFamily="49" charset="0"/>
              </a:rPr>
              <a:t>	.fill 0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ptr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ptr</a:t>
            </a:r>
            <a:r>
              <a:rPr lang="en-US" sz="2000" b="1" dirty="0" smtClean="0">
                <a:latin typeface="Courier New" pitchFamily="49" charset="0"/>
              </a:rPr>
              <a:t> = (unsigned short *)0x4000000;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Putting a value into the location contained in a pointer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</a:rPr>
              <a:t>orig</a:t>
            </a:r>
            <a:r>
              <a:rPr lang="en-US" sz="2000" b="1" dirty="0" smtClean="0">
                <a:latin typeface="Courier New" pitchFamily="49" charset="0"/>
              </a:rPr>
              <a:t> x3000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LD R1 </a:t>
            </a:r>
            <a:r>
              <a:rPr lang="en-US" sz="2000" b="1" dirty="0" err="1" smtClean="0">
                <a:latin typeface="Courier New" pitchFamily="49" charset="0"/>
              </a:rPr>
              <a:t>ptr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LD R2 </a:t>
            </a:r>
            <a:r>
              <a:rPr lang="en-US" sz="2000" b="1" dirty="0" err="1" smtClean="0">
                <a:latin typeface="Courier New" pitchFamily="49" charset="0"/>
              </a:rPr>
              <a:t>var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STR R2 R1 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HALT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ptr</a:t>
            </a:r>
            <a:r>
              <a:rPr lang="en-US" sz="2000" b="1" dirty="0" smtClean="0">
                <a:latin typeface="Courier New" pitchFamily="49" charset="0"/>
              </a:rPr>
              <a:t>	.fill	x4000000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</a:rPr>
              <a:t>   .fill 1027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LD R2 </a:t>
            </a:r>
            <a:r>
              <a:rPr lang="en-US" sz="2000" b="1" dirty="0" err="1" smtClean="0">
                <a:latin typeface="Courier New" pitchFamily="49" charset="0"/>
              </a:rPr>
              <a:t>var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STI R2 </a:t>
            </a:r>
            <a:r>
              <a:rPr lang="en-US" sz="2000" b="1" dirty="0" err="1" smtClean="0">
                <a:latin typeface="Courier New" pitchFamily="49" charset="0"/>
              </a:rPr>
              <a:t>addr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orig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x3000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LD	R1, Value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STI	R1,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Dispctla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Dispctla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.fill 0x4000000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		.fill 1027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0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216025"/>
            <a:ext cx="2554288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152900" y="2546350"/>
            <a:ext cx="1720850" cy="3124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Memory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707188" y="2546350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Processor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5873750" y="3003550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976563" y="3003550"/>
            <a:ext cx="673100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DMA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66988" y="3733800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Button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2566988" y="4505325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Video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2566988" y="5360988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Audio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 flipV="1">
            <a:off x="1519238" y="2659063"/>
            <a:ext cx="104775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H="1" flipV="1">
            <a:off x="2138363" y="2771775"/>
            <a:ext cx="406400" cy="146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H="1" flipV="1">
            <a:off x="777875" y="1773238"/>
            <a:ext cx="1766888" cy="305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 flipV="1">
            <a:off x="1055688" y="2771775"/>
            <a:ext cx="1504950" cy="291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3671888" y="5516563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3671888" y="3184525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3673475" y="4100513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3673475" y="4845050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unsigned short *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= 0x4000000;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unsigned short *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= 0x4000000;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*</a:t>
            </a:r>
            <a:r>
              <a:rPr lang="en-US" sz="2400" b="1" dirty="0" err="1" smtClean="0">
                <a:latin typeface="Courier New" pitchFamily="49" charset="0"/>
              </a:rPr>
              <a:t>ptr</a:t>
            </a:r>
            <a:r>
              <a:rPr lang="en-US" sz="2400" b="1" dirty="0" smtClean="0">
                <a:latin typeface="Courier New" pitchFamily="49" charset="0"/>
              </a:rPr>
              <a:t> = 1027;</a:t>
            </a:r>
            <a:endParaRPr lang="en-US" dirty="0" smtClean="0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735013" y="3098800"/>
            <a:ext cx="7456487" cy="3759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/>
              <a:t>The * operator has two meanings when used in conjunction with pointers i.e. not as the multiplication binary operator: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	Used to declare a variable as a pointer (where </a:t>
            </a:r>
          </a:p>
          <a:p>
            <a:pPr eaLnBrk="1" hangingPunct="1"/>
            <a:r>
              <a:rPr lang="en-US" sz="2400"/>
              <a:t>	we must tell C what we are pointing at.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	Used to dereference a pointer (i.e. We are </a:t>
            </a:r>
          </a:p>
          <a:p>
            <a:pPr eaLnBrk="1" hangingPunct="1"/>
            <a:r>
              <a:rPr lang="en-US" sz="2400"/>
              <a:t>	referring to what the pointer is pointing to as</a:t>
            </a:r>
          </a:p>
          <a:p>
            <a:pPr eaLnBrk="1" hangingPunct="1"/>
            <a:r>
              <a:rPr lang="en-US" sz="2400"/>
              <a:t>	 opposed to the value of the pointer)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Nota Bene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unsigned short *</a:t>
            </a:r>
            <a:r>
              <a:rPr lang="en-US" sz="2800" b="1" dirty="0" err="1" smtClean="0">
                <a:latin typeface="Courier New" pitchFamily="49" charset="0"/>
              </a:rPr>
              <a:t>ptr</a:t>
            </a:r>
            <a:r>
              <a:rPr lang="en-US" sz="2800" b="1" dirty="0" smtClean="0">
                <a:latin typeface="Courier New" pitchFamily="49" charset="0"/>
              </a:rPr>
              <a:t>  = 0x4000000; </a:t>
            </a:r>
          </a:p>
          <a:p>
            <a:pPr eaLnBrk="1" hangingPunct="1">
              <a:buFontTx/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Same as</a:t>
            </a:r>
          </a:p>
          <a:p>
            <a:pPr eaLnBrk="1" hangingPunct="1">
              <a:buFontTx/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unsigned short *</a:t>
            </a:r>
            <a:r>
              <a:rPr lang="en-US" sz="2800" b="1" dirty="0" err="1" smtClean="0">
                <a:latin typeface="Courier New" pitchFamily="49" charset="0"/>
              </a:rPr>
              <a:t>ptr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800" b="1" dirty="0" err="1" smtClean="0">
                <a:latin typeface="Courier New" pitchFamily="49" charset="0"/>
              </a:rPr>
              <a:t>ptr</a:t>
            </a:r>
            <a:r>
              <a:rPr lang="en-US" sz="2800" b="1" dirty="0" smtClean="0">
                <a:latin typeface="Courier New" pitchFamily="49" charset="0"/>
              </a:rPr>
              <a:t> = 0x4000000;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*(unsigned short *)0x4000000 = 1027;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*(unsigned short *)0x60096F0 = 32767;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while(1)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0x60096F0;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32767;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 0x60096F0;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32767;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775200" y="2952750"/>
            <a:ext cx="3911600" cy="17065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Why two different ways of handling addresses?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Let's Light Up a Pixel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0x7FFF;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0x1F;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*(++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) = 0x1F&lt;&lt;5;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*(++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) = 0x1F&lt;&lt;10;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9725"/>
            <a:ext cx="8229600" cy="6365875"/>
          </a:xfrm>
        </p:spPr>
        <p:txBody>
          <a:bodyPr>
            <a:normAutofit lnSpcReduction="10000"/>
          </a:bodyPr>
          <a:lstStyle/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RGB(</a:t>
            </a:r>
            <a:r>
              <a:rPr lang="en-US" sz="2000" b="1" dirty="0" err="1" smtClean="0">
                <a:latin typeface="Courier New" pitchFamily="49" charset="0"/>
              </a:rPr>
              <a:t>r,g,b</a:t>
            </a:r>
            <a:r>
              <a:rPr lang="en-US" sz="2000" b="1" dirty="0" smtClean="0">
                <a:latin typeface="Courier New" pitchFamily="49" charset="0"/>
              </a:rPr>
              <a:t>) ((r)|((g)&lt;&lt;5)|((b)&lt;&lt;10))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WHITE RGB(31,31,31)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RED(31,0,0)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GREEN RGB(0,31,0)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BLUE RGB(0,0,31)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 0x60096F0;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 {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WHITE;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++;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 = RED;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*(++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) = GREEN;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*(++</a:t>
            </a:r>
            <a:r>
              <a:rPr lang="en-US" sz="2000" b="1" dirty="0" err="1" smtClean="0">
                <a:latin typeface="Courier New" pitchFamily="49" charset="0"/>
              </a:rPr>
              <a:t>pixelAddress</a:t>
            </a:r>
            <a:r>
              <a:rPr lang="en-US" sz="2000" b="1" dirty="0" smtClean="0">
                <a:latin typeface="Courier New" pitchFamily="49" charset="0"/>
              </a:rPr>
              <a:t>) = BLUE;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 {}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marL="3175" indent="-3175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the fun ever stop?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Diagram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771900" y="3359150"/>
            <a:ext cx="1720850" cy="22177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Memory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763963" y="1536700"/>
            <a:ext cx="1720850" cy="930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Processor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295775" y="6115050"/>
            <a:ext cx="673100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DMA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85988" y="4737100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Button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5970588" y="3908424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Video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926138" y="4764087"/>
            <a:ext cx="1101725" cy="619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Audio</a:t>
            </a:r>
          </a:p>
          <a:p>
            <a:pPr eaLnBrk="1" hangingPunct="1"/>
            <a:r>
              <a:rPr lang="en-US"/>
              <a:t>Controller</a:t>
            </a: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5453063" y="5073649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3292475" y="5040313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5497513" y="4217986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5125" idx="2"/>
            <a:endCxn id="5124" idx="0"/>
          </p:cNvCxnSpPr>
          <p:nvPr/>
        </p:nvCxnSpPr>
        <p:spPr>
          <a:xfrm>
            <a:off x="4624388" y="2466975"/>
            <a:ext cx="7937" cy="89217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507288" y="3911600"/>
            <a:ext cx="854721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Video</a:t>
            </a:r>
          </a:p>
          <a:p>
            <a:pPr eaLnBrk="1" hangingPunct="1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7072313" y="4217986"/>
            <a:ext cx="473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4738687"/>
            <a:ext cx="3175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5157787"/>
            <a:ext cx="317500" cy="4191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130" idx="3"/>
            <a:endCxn id="4" idx="1"/>
          </p:cNvCxnSpPr>
          <p:nvPr/>
        </p:nvCxnSpPr>
        <p:spPr>
          <a:xfrm flipV="1">
            <a:off x="7027863" y="4948237"/>
            <a:ext cx="712787" cy="125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130" idx="3"/>
            <a:endCxn id="20" idx="1"/>
          </p:cNvCxnSpPr>
          <p:nvPr/>
        </p:nvCxnSpPr>
        <p:spPr>
          <a:xfrm>
            <a:off x="7027863" y="5073650"/>
            <a:ext cx="712787" cy="2936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124" idx="2"/>
            <a:endCxn id="5127" idx="0"/>
          </p:cNvCxnSpPr>
          <p:nvPr/>
        </p:nvCxnSpPr>
        <p:spPr>
          <a:xfrm>
            <a:off x="4632325" y="5576887"/>
            <a:ext cx="0" cy="53816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6876" y="3630612"/>
            <a:ext cx="1624012" cy="606425"/>
            <a:chOff x="384176" y="3630612"/>
            <a:chExt cx="1624012" cy="60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96876" y="4208462"/>
            <a:ext cx="1624012" cy="606425"/>
            <a:chOff x="384176" y="3630612"/>
            <a:chExt cx="1624012" cy="606425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396876" y="4786312"/>
            <a:ext cx="1624012" cy="606425"/>
            <a:chOff x="384176" y="3630612"/>
            <a:chExt cx="1624012" cy="6064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396876" y="5364162"/>
            <a:ext cx="1624012" cy="606425"/>
            <a:chOff x="384176" y="3630612"/>
            <a:chExt cx="1624012" cy="606425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396876" y="5942012"/>
            <a:ext cx="1624012" cy="606425"/>
            <a:chOff x="384176" y="3630612"/>
            <a:chExt cx="1624012" cy="606425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76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04" y="3630612"/>
              <a:ext cx="807684" cy="60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ight Brace 12"/>
          <p:cNvSpPr/>
          <p:nvPr/>
        </p:nvSpPr>
        <p:spPr>
          <a:xfrm>
            <a:off x="1778000" y="3630612"/>
            <a:ext cx="407988" cy="30241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8288"/>
            <a:ext cx="8229600" cy="6365875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RGB(</a:t>
            </a:r>
            <a:r>
              <a:rPr lang="en-US" sz="2000" b="1" dirty="0" err="1" smtClean="0">
                <a:latin typeface="Courier New" pitchFamily="49" charset="0"/>
              </a:rPr>
              <a:t>r,g,b</a:t>
            </a:r>
            <a:r>
              <a:rPr lang="en-US" sz="2000" b="1" dirty="0" smtClean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OFFSET(</a:t>
            </a:r>
            <a:r>
              <a:rPr lang="en-US" sz="2000" b="1" dirty="0" err="1" smtClean="0">
                <a:latin typeface="Courier New" pitchFamily="49" charset="0"/>
              </a:rPr>
              <a:t>row,col</a:t>
            </a:r>
            <a:r>
              <a:rPr lang="en-US" sz="2000" b="1" dirty="0" smtClean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           (unsigned short *)0x6000000;</a:t>
            </a: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main(void)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[OFFSET(80,160)] = WHITE;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[OFFSET(80,161)] = RED;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[OFFSET(80,162)] = GREEN;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[OFFSET(80,163)] = BLUE;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5259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</a:rPr>
              <a:t>myLib.h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RGB(</a:t>
            </a:r>
            <a:r>
              <a:rPr lang="en-US" sz="2000" b="1" dirty="0" err="1" smtClean="0">
                <a:latin typeface="Courier New" pitchFamily="49" charset="0"/>
              </a:rPr>
              <a:t>r,g,b</a:t>
            </a:r>
            <a:r>
              <a:rPr lang="en-US" sz="2000" b="1" dirty="0" smtClean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OFFSET(</a:t>
            </a:r>
            <a:r>
              <a:rPr lang="en-US" sz="2000" b="1" dirty="0" err="1" smtClean="0">
                <a:latin typeface="Courier New" pitchFamily="49" charset="0"/>
              </a:rPr>
              <a:t>row,col</a:t>
            </a:r>
            <a:r>
              <a:rPr lang="en-US" sz="2000" b="1" dirty="0" smtClean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unsigned short *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=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                       (unsigned short *)0x6000000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Put (almost) all this in a header file!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3313112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</a:rPr>
              <a:t>myLib.h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RGB(</a:t>
            </a:r>
            <a:r>
              <a:rPr lang="en-US" sz="2000" b="1" dirty="0" err="1" smtClean="0">
                <a:latin typeface="Courier New" pitchFamily="49" charset="0"/>
              </a:rPr>
              <a:t>r,g,b</a:t>
            </a:r>
            <a:r>
              <a:rPr lang="en-US" sz="2000" b="1" dirty="0" smtClean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OFFSET(</a:t>
            </a:r>
            <a:r>
              <a:rPr lang="en-US" sz="2000" b="1" dirty="0" err="1" smtClean="0">
                <a:latin typeface="Courier New" pitchFamily="49" charset="0"/>
              </a:rPr>
              <a:t>row,col</a:t>
            </a:r>
            <a:r>
              <a:rPr lang="en-US" sz="2000" b="1" dirty="0" smtClean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extern unsigned short *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Put all this in a header and a library file!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79425" y="5068888"/>
            <a:ext cx="8207375" cy="13112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mylib.c</a:t>
            </a: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                   (unsigned short *)0x6000000;</a:t>
            </a:r>
          </a:p>
          <a:p>
            <a:pPr eaLnBrk="1" hangingPunct="1"/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9725"/>
            <a:ext cx="8229600" cy="636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"myLib.h"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main(void)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REG_DISPCTL = 1027;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videoBuffer[OFFSET(80,160)] = WHITE;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videoBuffer[OFFSET(80,161)] = RED;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videoBuffer[OFFSET(80,162)] = GREEN;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videoBuffer[OFFSET(80,163)] = BLUE;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Things Clear(er)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8788"/>
            <a:ext cx="8229600" cy="4703762"/>
          </a:xfrm>
          <a:solidFill>
            <a:srgbClr val="FFFFCC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// </a:t>
            </a:r>
            <a:r>
              <a:rPr lang="en-US" sz="2000" b="1" dirty="0" err="1" smtClean="0">
                <a:latin typeface="Courier New" pitchFamily="49" charset="0"/>
              </a:rPr>
              <a:t>myLib.h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RGB(</a:t>
            </a:r>
            <a:r>
              <a:rPr lang="en-US" sz="2000" b="1" dirty="0" err="1" smtClean="0">
                <a:latin typeface="Courier New" pitchFamily="49" charset="0"/>
              </a:rPr>
              <a:t>r,g,b</a:t>
            </a:r>
            <a:r>
              <a:rPr lang="en-US" sz="2000" b="1" dirty="0" smtClean="0">
                <a:latin typeface="Courier New" pitchFamily="49" charset="0"/>
              </a:rPr>
              <a:t>) ((r)|((g)&lt;&lt;5)|((b)&lt;&lt;10))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OFFSET(</a:t>
            </a:r>
            <a:r>
              <a:rPr lang="en-US" sz="2000" b="1" dirty="0" err="1" smtClean="0">
                <a:latin typeface="Courier New" pitchFamily="49" charset="0"/>
              </a:rPr>
              <a:t>row,col</a:t>
            </a:r>
            <a:r>
              <a:rPr lang="en-US" sz="2000" b="1" dirty="0" smtClean="0">
                <a:latin typeface="Courier New" pitchFamily="49" charset="0"/>
              </a:rPr>
              <a:t>) ((row)*240+(col))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SETMODE(mode) REG_DISPCTL = (mode)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WHITE RGB(31,31,31)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RED(31,0,0)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GREEN RGB(0,31,0)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BLUE RGB(0,0,31)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REG_DISPCTL *(unsigned short *)0x4000000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BG2_ENABLE 0x400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#define MODE3 3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extern unsigned short *</a:t>
            </a:r>
            <a:r>
              <a:rPr lang="en-US" sz="2000" b="1" dirty="0" err="1" smtClean="0">
                <a:latin typeface="Courier New" pitchFamily="49" charset="0"/>
              </a:rPr>
              <a:t>videoBuffer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479425" y="5594350"/>
            <a:ext cx="82073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mylib.c</a:t>
            </a: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unsigned short *</a:t>
            </a:r>
            <a:r>
              <a:rPr lang="en-US" sz="2000" b="1" dirty="0" err="1">
                <a:latin typeface="Courier New" pitchFamily="49" charset="0"/>
              </a:rPr>
              <a:t>videoBuffer</a:t>
            </a:r>
            <a:r>
              <a:rPr lang="en-US" sz="2000" b="1" dirty="0">
                <a:latin typeface="Courier New" pitchFamily="49" charset="0"/>
              </a:rPr>
              <a:t> = 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                       (unsigned short *)0x6000000;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REG_DISPCNT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382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15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3049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14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716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13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2383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7051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11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171825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6385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09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1052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5720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07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50387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06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50545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05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597217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04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6438900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905625" y="1912938"/>
            <a:ext cx="4667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02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372350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839075" y="1912938"/>
            <a:ext cx="466725" cy="376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8382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0F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3049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0E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7716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0D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2383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0C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7051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0B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31718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0A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36385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09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41052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08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457200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07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503872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06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5505450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05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5972175" y="1536700"/>
            <a:ext cx="466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04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3890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03</a:t>
            </a:r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690562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02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7372350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01</a:t>
            </a:r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7839075" y="1536700"/>
            <a:ext cx="466725" cy="3762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6905625" y="2289175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Mode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10527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BG0</a:t>
            </a: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363855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BG1</a:t>
            </a: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3171825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BG2</a:t>
            </a: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2705100" y="2289175"/>
            <a:ext cx="46672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49" charset="0"/>
              </a:rPr>
              <a:t>BG3</a:t>
            </a:r>
          </a:p>
        </p:txBody>
      </p:sp>
      <p:sp>
        <p:nvSpPr>
          <p:cNvPr id="502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57200" y="4010025"/>
            <a:ext cx="8229600" cy="26955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Bits 0-2 Mode </a:t>
            </a:r>
          </a:p>
          <a:p>
            <a:pPr lvl="1" eaLnBrk="1" hangingPunct="1"/>
            <a:r>
              <a:rPr lang="en-US" sz="2400" dirty="0" smtClean="0"/>
              <a:t>0,1,2 Tile Modes</a:t>
            </a:r>
          </a:p>
          <a:p>
            <a:pPr lvl="1" eaLnBrk="1" hangingPunct="1"/>
            <a:r>
              <a:rPr lang="en-US" sz="2400" dirty="0" smtClean="0"/>
              <a:t>3, 4, 5 Bitmap Modes</a:t>
            </a:r>
          </a:p>
          <a:p>
            <a:pPr eaLnBrk="1" hangingPunct="1"/>
            <a:r>
              <a:rPr lang="en-US" sz="2800" dirty="0" smtClean="0"/>
              <a:t>For bitmapped graphics use BG2</a:t>
            </a:r>
          </a:p>
          <a:p>
            <a:pPr eaLnBrk="1" hangingPunct="1"/>
            <a:r>
              <a:rPr lang="en-US" sz="2400" dirty="0" smtClean="0"/>
              <a:t>100 0000 0011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0x403</a:t>
            </a:r>
          </a:p>
          <a:p>
            <a:pPr eaLnBrk="1" hangingPunct="1"/>
            <a:r>
              <a:rPr lang="en-US" sz="2400" dirty="0" smtClean="0"/>
              <a:t>10000000011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= 1024 + 2 + 1 = 1027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9725"/>
            <a:ext cx="8229600" cy="636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#include "myLib.h"</a:t>
            </a:r>
          </a:p>
          <a:p>
            <a:pPr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main(void)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SETMODE(BG2_ENABLE | MODE3);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videoBuffer[OFFSET(80,160)] = WHITE;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videoBuffer[OFFSET(80,161)] = RED;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videoBuffer[OFFSET(80,162)] = GREEN;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videoBuffer[OFFSET(80,163)] = BLUE;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while(1) {}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ARM-7-TDMI 3 stage pipelined RISC processor</a:t>
            </a:r>
          </a:p>
          <a:p>
            <a:pPr eaLnBrk="1" hangingPunct="1"/>
            <a:r>
              <a:rPr lang="en-US" dirty="0" smtClean="0"/>
              <a:t>Very popular processor</a:t>
            </a:r>
          </a:p>
          <a:p>
            <a:pPr eaLnBrk="1" hangingPunct="1"/>
            <a:r>
              <a:rPr lang="en-US" dirty="0" smtClean="0"/>
              <a:t>16.78 MHz clock speed</a:t>
            </a:r>
          </a:p>
          <a:p>
            <a:pPr eaLnBrk="1" hangingPunct="1"/>
            <a:r>
              <a:rPr lang="en-US" dirty="0" err="1" smtClean="0"/>
              <a:t>Datatypes</a:t>
            </a:r>
            <a:endParaRPr lang="en-US" dirty="0" smtClean="0"/>
          </a:p>
          <a:p>
            <a:pPr lvl="1" eaLnBrk="1" hangingPunct="1"/>
            <a:r>
              <a:rPr lang="en-US" dirty="0" smtClean="0"/>
              <a:t>8 bit (char)</a:t>
            </a:r>
          </a:p>
          <a:p>
            <a:pPr lvl="1" eaLnBrk="1" hangingPunct="1"/>
            <a:r>
              <a:rPr lang="en-US" dirty="0" smtClean="0"/>
              <a:t>16 bit (short)</a:t>
            </a:r>
          </a:p>
          <a:p>
            <a:pPr lvl="1" eaLnBrk="1" hangingPunct="1"/>
            <a:r>
              <a:rPr lang="en-US" dirty="0" smtClean="0"/>
              <a:t>32 bit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32 bit address 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ARM-7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Large register file (31 registers/16 at a time)</a:t>
            </a:r>
          </a:p>
          <a:p>
            <a:pPr lvl="1" eaLnBrk="1" hangingPunct="1"/>
            <a:r>
              <a:rPr lang="en-US" smtClean="0"/>
              <a:t>Link register</a:t>
            </a:r>
          </a:p>
          <a:p>
            <a:pPr lvl="1" eaLnBrk="1" hangingPunct="1"/>
            <a:r>
              <a:rPr lang="en-US" smtClean="0"/>
              <a:t>Program Counter</a:t>
            </a:r>
          </a:p>
          <a:p>
            <a:pPr eaLnBrk="1" hangingPunct="1"/>
            <a:r>
              <a:rPr lang="en-US" sz="2800" smtClean="0"/>
              <a:t>Load/store architecture</a:t>
            </a:r>
          </a:p>
          <a:p>
            <a:pPr eaLnBrk="1" hangingPunct="1"/>
            <a:r>
              <a:rPr lang="en-US" sz="2800" smtClean="0"/>
              <a:t>Fixed length instructions</a:t>
            </a:r>
          </a:p>
          <a:p>
            <a:pPr eaLnBrk="1" hangingPunct="1"/>
            <a:r>
              <a:rPr lang="en-US" sz="2800" smtClean="0"/>
              <a:t>6 Modes (User + 5 types of exceptions)</a:t>
            </a:r>
          </a:p>
          <a:p>
            <a:pPr eaLnBrk="1" hangingPunct="1"/>
            <a:r>
              <a:rPr lang="en-US" sz="2800" smtClean="0"/>
              <a:t>Status register (Neg, Zero, Carry, Overflow)</a:t>
            </a:r>
          </a:p>
          <a:p>
            <a:pPr eaLnBrk="1" hangingPunct="1"/>
            <a:r>
              <a:rPr lang="en-US" sz="2800" smtClean="0"/>
              <a:t>Two instruction sets!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7 Processor Apps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Audio processing in the SEGA Dreamcast</a:t>
            </a:r>
          </a:p>
          <a:p>
            <a:r>
              <a:rPr lang="en-US" sz="2000" smtClean="0"/>
              <a:t>D-Link DSL-604+ Wireless ADSL Router[2]</a:t>
            </a:r>
          </a:p>
          <a:p>
            <a:r>
              <a:rPr lang="en-US" sz="2000" smtClean="0"/>
              <a:t>iPod from Apple</a:t>
            </a:r>
          </a:p>
          <a:p>
            <a:r>
              <a:rPr lang="en-US" sz="2000" smtClean="0"/>
              <a:t>iriver portable digital audio players (the H10 uses a chip with this processor)</a:t>
            </a:r>
          </a:p>
          <a:p>
            <a:r>
              <a:rPr lang="en-US" sz="2000" smtClean="0"/>
              <a:t>Juice Box</a:t>
            </a:r>
          </a:p>
          <a:p>
            <a:r>
              <a:rPr lang="en-US" sz="2000" smtClean="0"/>
              <a:t>Lego Mindstorms NXT</a:t>
            </a:r>
          </a:p>
          <a:p>
            <a:r>
              <a:rPr lang="en-US" sz="2000" smtClean="0"/>
              <a:t>Most of Nokia's mobile phone range.</a:t>
            </a:r>
          </a:p>
          <a:p>
            <a:r>
              <a:rPr lang="en-US" sz="2000" smtClean="0"/>
              <a:t>Nintendo DS (co-processor) and Game Boy Advance from Nintendo</a:t>
            </a:r>
          </a:p>
          <a:p>
            <a:r>
              <a:rPr lang="en-US" sz="2000" smtClean="0"/>
              <a:t>PocketStation</a:t>
            </a:r>
          </a:p>
          <a:p>
            <a:r>
              <a:rPr lang="en-US" sz="2000" smtClean="0"/>
              <a:t>Roomba 500 series from iRobot</a:t>
            </a:r>
          </a:p>
          <a:p>
            <a:r>
              <a:rPr lang="en-US" sz="2000" smtClean="0"/>
              <a:t>Sirius Satellite Radio receivers</a:t>
            </a:r>
          </a:p>
          <a:p>
            <a:r>
              <a:rPr lang="en-US" sz="2000" smtClean="0"/>
              <a:t>The main CPU in Stern Pinball S.A.M System games.</a:t>
            </a:r>
          </a:p>
          <a:p>
            <a:r>
              <a:rPr lang="en-US" sz="2000" smtClean="0"/>
              <a:t>Many automobiles embed ARM7 cores.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RAM</a:t>
            </a:r>
          </a:p>
          <a:p>
            <a:pPr lvl="1" eaLnBrk="1" hangingPunct="1"/>
            <a:r>
              <a:rPr lang="en-US" smtClean="0"/>
              <a:t>Random Access Memory</a:t>
            </a:r>
          </a:p>
          <a:p>
            <a:pPr eaLnBrk="1" hangingPunct="1"/>
            <a:r>
              <a:rPr lang="en-US" smtClean="0"/>
              <a:t>ROM</a:t>
            </a:r>
          </a:p>
          <a:p>
            <a:pPr lvl="1" eaLnBrk="1" hangingPunct="1"/>
            <a:r>
              <a:rPr lang="en-US" smtClean="0"/>
              <a:t>Read Only Memory</a:t>
            </a:r>
          </a:p>
          <a:p>
            <a:pPr eaLnBrk="1" hangingPunct="1"/>
            <a:r>
              <a:rPr lang="en-US" smtClean="0"/>
              <a:t>ROM is RAM but not all RAM is ROM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Volatile</a:t>
            </a:r>
          </a:p>
          <a:p>
            <a:pPr eaLnBrk="1" hangingPunct="1"/>
            <a:r>
              <a:rPr lang="en-US" smtClean="0"/>
              <a:t>Persistent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53769</TotalTime>
  <Words>2563</Words>
  <Application>Microsoft Macintosh PowerPoint</Application>
  <PresentationFormat>On-screen Show (4:3)</PresentationFormat>
  <Paragraphs>848</Paragraphs>
  <Slides>59</Slides>
  <Notes>0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Introduction to GBA</vt:lpstr>
      <vt:lpstr>Outline</vt:lpstr>
      <vt:lpstr>Why GBA?</vt:lpstr>
      <vt:lpstr>Functional Diagram</vt:lpstr>
      <vt:lpstr>Functional Diagram</vt:lpstr>
      <vt:lpstr>Processor</vt:lpstr>
      <vt:lpstr>ARM-7</vt:lpstr>
      <vt:lpstr>ARM 7 Processor Apps</vt:lpstr>
      <vt:lpstr>Memory</vt:lpstr>
      <vt:lpstr>Recall</vt:lpstr>
      <vt:lpstr>System ROM</vt:lpstr>
      <vt:lpstr>WRAM</vt:lpstr>
      <vt:lpstr>Memory Tradeoff</vt:lpstr>
      <vt:lpstr>EXRAM</vt:lpstr>
      <vt:lpstr>Video&amp;Hardware</vt:lpstr>
      <vt:lpstr>Game Pak ROM</vt:lpstr>
      <vt:lpstr>Game Pak Flash</vt:lpstr>
      <vt:lpstr>Typical C Program</vt:lpstr>
      <vt:lpstr>Input</vt:lpstr>
      <vt:lpstr>Input</vt:lpstr>
      <vt:lpstr>Output</vt:lpstr>
      <vt:lpstr>Output</vt:lpstr>
      <vt:lpstr>Other Goodies</vt:lpstr>
      <vt:lpstr>Programming</vt:lpstr>
      <vt:lpstr>Light Up a Pixel</vt:lpstr>
      <vt:lpstr>Datatypes on the GBA</vt:lpstr>
      <vt:lpstr>An Old Friend?</vt:lpstr>
      <vt:lpstr>REG_DISPCTL</vt:lpstr>
      <vt:lpstr>REG_DISPCTL</vt:lpstr>
      <vt:lpstr>Video Memory (in Mode 3)</vt:lpstr>
      <vt:lpstr>Video Memory</vt:lpstr>
      <vt:lpstr>Video Memory</vt:lpstr>
      <vt:lpstr>Video Memory</vt:lpstr>
      <vt:lpstr>And What Does a Pixel Look Like?</vt:lpstr>
      <vt:lpstr>So How Do We Set That Pixel?</vt:lpstr>
      <vt:lpstr>What About LC-3 Assembly?</vt:lpstr>
      <vt:lpstr>Pointers</vt:lpstr>
      <vt:lpstr>Pointers</vt:lpstr>
      <vt:lpstr>Pointers</vt:lpstr>
      <vt:lpstr>C</vt:lpstr>
      <vt:lpstr>Nota Bene</vt:lpstr>
      <vt:lpstr>Let's Light Up a Pixel</vt:lpstr>
      <vt:lpstr>Let's Light Up a Pixel</vt:lpstr>
      <vt:lpstr>Let's Light Up a Pixel</vt:lpstr>
      <vt:lpstr>Let's Light Up a Pixel</vt:lpstr>
      <vt:lpstr>Let's Light Up a Pixel</vt:lpstr>
      <vt:lpstr>Let's Light Up a Pixel</vt:lpstr>
      <vt:lpstr>PowerPoint Presentation</vt:lpstr>
      <vt:lpstr>Can the fun ever stop?</vt:lpstr>
      <vt:lpstr>PowerPoint Presentation</vt:lpstr>
      <vt:lpstr>Put (almost) all this in a header file!</vt:lpstr>
      <vt:lpstr>Put all this in a header and a library file!</vt:lpstr>
      <vt:lpstr>PowerPoint Presentation</vt:lpstr>
      <vt:lpstr>Making Things Clear(er)</vt:lpstr>
      <vt:lpstr>PowerPoint Presentation</vt:lpstr>
      <vt:lpstr>REG_DISPCNT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72</cp:revision>
  <dcterms:created xsi:type="dcterms:W3CDTF">2004-07-11T12:37:23Z</dcterms:created>
  <dcterms:modified xsi:type="dcterms:W3CDTF">2018-10-29T23:56:39Z</dcterms:modified>
</cp:coreProperties>
</file>