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55" r:id="rId3"/>
    <p:sldId id="356" r:id="rId4"/>
    <p:sldId id="357" r:id="rId5"/>
    <p:sldId id="349" r:id="rId6"/>
    <p:sldId id="345" r:id="rId7"/>
    <p:sldId id="346" r:id="rId8"/>
    <p:sldId id="347" r:id="rId9"/>
    <p:sldId id="358" r:id="rId10"/>
    <p:sldId id="359" r:id="rId11"/>
    <p:sldId id="350" r:id="rId12"/>
    <p:sldId id="352" r:id="rId13"/>
    <p:sldId id="353" r:id="rId14"/>
    <p:sldId id="364" r:id="rId15"/>
    <p:sldId id="351" r:id="rId16"/>
    <p:sldId id="354" r:id="rId17"/>
    <p:sldId id="327" r:id="rId18"/>
    <p:sldId id="328" r:id="rId19"/>
    <p:sldId id="329" r:id="rId20"/>
    <p:sldId id="330" r:id="rId21"/>
    <p:sldId id="343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25" r:id="rId35"/>
    <p:sldId id="360" r:id="rId36"/>
    <p:sldId id="362" r:id="rId37"/>
    <p:sldId id="36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E6E2D93-FFD1-5C42-990C-F32683CA6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7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F42FA8-934E-3549-999E-94C7A406C516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7F3016-31AF-8847-9220-9775CCAF0CD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5565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6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9FF91-C2EA-644C-B55B-FE8209FB0A9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5769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6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ECF3F-76F6-214B-8DF7-B569CED4496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3926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F19C44-A301-4244-A721-87D5444EB54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4131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387733-C463-944B-9C2B-EB756FF6FCF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4336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E3159-58DA-8948-9F92-6B99FD51104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4541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F492-9A8B-8142-AF47-CACEC56CD0B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4745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74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CBAA-CF0A-494B-A23D-C96314FDDE6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4950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27734C-F12F-6641-BB3E-2A0DADDAD9C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5155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15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5DB61-F2D2-FE46-8215-A5DE37D7FEA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536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754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17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61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25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77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8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219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3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8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6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9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47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GBA 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3688" y="3960813"/>
            <a:ext cx="5089525" cy="149066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769938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Processing Pipeline</a:t>
            </a:r>
          </a:p>
        </p:txBody>
      </p:sp>
      <p:pic>
        <p:nvPicPr>
          <p:cNvPr id="14339" name="Picture 2" descr="Screen Shot 2018-03-28 at 11.29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093788"/>
            <a:ext cx="265271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 descr="Screen Shot 2018-03-28 at 11.29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405063"/>
            <a:ext cx="26368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Group 18434"/>
          <p:cNvGrpSpPr>
            <a:grpSpLocks/>
          </p:cNvGrpSpPr>
          <p:nvPr/>
        </p:nvGrpSpPr>
        <p:grpSpPr bwMode="auto">
          <a:xfrm>
            <a:off x="3244850" y="1219200"/>
            <a:ext cx="4841875" cy="619125"/>
            <a:chOff x="3245140" y="1288199"/>
            <a:chExt cx="4841768" cy="619125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91E671C1-8544-E74C-8991-687A165CF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111" y="1288199"/>
              <a:ext cx="1350932" cy="6191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Controller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F21957F3-3006-2A41-9C31-A35FA36A3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686" y="1597762"/>
              <a:ext cx="579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C05C04E5-4357-F740-8B4C-69F471A0A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81" y="1291374"/>
              <a:ext cx="1047727" cy="584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Display</a:t>
              </a: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2C4FEA34-843C-8849-A38D-24E124D0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044" y="1597762"/>
              <a:ext cx="5810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F06E2CCD-0EFD-9743-9528-5AAEF5FA4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140" y="1440599"/>
              <a:ext cx="1271560" cy="3381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i="1" dirty="0" err="1">
                  <a:solidFill>
                    <a:srgbClr val="000000"/>
                  </a:solidFill>
                  <a:ea typeface="+mn-ea"/>
                  <a:cs typeface="+mn-cs"/>
                </a:rPr>
                <a:t>videoBuffer</a:t>
              </a:r>
              <a:endParaRPr lang="en-US" i="1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  <p:sp>
        <p:nvSpPr>
          <p:cNvPr id="43" name="Text Box 10">
            <a:extLst>
              <a:ext uri="{FF2B5EF4-FFF2-40B4-BE49-F238E27FC236}">
                <a16:creationId xmlns:a16="http://schemas.microsoft.com/office/drawing/2014/main" id="{BCD86408-9FC2-2D41-B6DE-7259DEAD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40213"/>
            <a:ext cx="1350963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Video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Controller</a:t>
            </a:r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0B624C2F-37E8-D74D-B7E5-B683A0664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5563" y="4549775"/>
            <a:ext cx="579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/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58BA6D59-6ACA-D843-836F-6FF5FCEC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3" y="4243388"/>
            <a:ext cx="1047750" cy="58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Video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Display</a:t>
            </a: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C8E5AA94-7973-7E41-9578-16057A41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963" y="4549775"/>
            <a:ext cx="58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/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DB00836C-12A0-B84F-96A8-4FAE1BC7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4392613"/>
            <a:ext cx="1271587" cy="3381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000000"/>
                </a:solidFill>
                <a:ea typeface="+mn-ea"/>
                <a:cs typeface="+mn-cs"/>
              </a:rPr>
              <a:t>videoBuffer</a:t>
            </a:r>
            <a:endParaRPr lang="en-US" i="1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grpSp>
        <p:nvGrpSpPr>
          <p:cNvPr id="18442" name="Group 18441"/>
          <p:cNvGrpSpPr>
            <a:grpSpLocks/>
          </p:cNvGrpSpPr>
          <p:nvPr/>
        </p:nvGrpSpPr>
        <p:grpSpPr bwMode="auto">
          <a:xfrm>
            <a:off x="3105150" y="2449513"/>
            <a:ext cx="5600700" cy="434975"/>
            <a:chOff x="3263705" y="4340252"/>
            <a:chExt cx="5600798" cy="434025"/>
          </a:xfrm>
        </p:grpSpPr>
        <p:sp>
          <p:nvSpPr>
            <p:cNvPr id="14372" name="TextBox 30"/>
            <p:cNvSpPr txBox="1">
              <a:spLocks noChangeArrowheads="1"/>
            </p:cNvSpPr>
            <p:nvPr/>
          </p:nvSpPr>
          <p:spPr bwMode="auto">
            <a:xfrm>
              <a:off x="3665644" y="4372598"/>
              <a:ext cx="5198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during vblank</a:t>
              </a:r>
              <a:r>
                <a:rPr lang="en-US" sz="1800"/>
                <a:t>: make changes to the videoBuffer </a:t>
              </a:r>
            </a:p>
          </p:txBody>
        </p:sp>
        <p:grpSp>
          <p:nvGrpSpPr>
            <p:cNvPr id="14373" name="Group 18439"/>
            <p:cNvGrpSpPr>
              <a:grpSpLocks/>
            </p:cNvGrpSpPr>
            <p:nvPr/>
          </p:nvGrpSpPr>
          <p:grpSpPr bwMode="auto">
            <a:xfrm>
              <a:off x="3263705" y="4340252"/>
              <a:ext cx="450166" cy="434025"/>
              <a:chOff x="7861830" y="4034827"/>
              <a:chExt cx="450166" cy="434025"/>
            </a:xfrm>
          </p:grpSpPr>
          <p:sp>
            <p:nvSpPr>
              <p:cNvPr id="18437" name="16-Point Star 18436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58" cy="434025"/>
              </a:xfrm>
              <a:prstGeom prst="star16">
                <a:avLst>
                  <a:gd name="adj" fmla="val 3750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75" name="TextBox 18437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1</a:t>
                </a:r>
              </a:p>
            </p:txBody>
          </p:sp>
        </p:grpSp>
      </p:grpSp>
      <p:grpSp>
        <p:nvGrpSpPr>
          <p:cNvPr id="18441" name="Group 18440"/>
          <p:cNvGrpSpPr>
            <a:grpSpLocks/>
          </p:cNvGrpSpPr>
          <p:nvPr/>
        </p:nvGrpSpPr>
        <p:grpSpPr bwMode="auto">
          <a:xfrm>
            <a:off x="3105150" y="1798638"/>
            <a:ext cx="5662613" cy="434975"/>
            <a:chOff x="3034602" y="2031245"/>
            <a:chExt cx="5662478" cy="434025"/>
          </a:xfrm>
        </p:grpSpPr>
        <p:sp>
          <p:nvSpPr>
            <p:cNvPr id="14368" name="TextBox 48"/>
            <p:cNvSpPr txBox="1">
              <a:spLocks noChangeArrowheads="1"/>
            </p:cNvSpPr>
            <p:nvPr/>
          </p:nvSpPr>
          <p:spPr bwMode="auto">
            <a:xfrm>
              <a:off x="3432185" y="2063591"/>
              <a:ext cx="52648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during vdraw</a:t>
              </a:r>
              <a:r>
                <a:rPr lang="en-US" sz="1800"/>
                <a:t>: perform other useful computations</a:t>
              </a:r>
            </a:p>
          </p:txBody>
        </p:sp>
        <p:grpSp>
          <p:nvGrpSpPr>
            <p:cNvPr id="14369" name="Group 54"/>
            <p:cNvGrpSpPr>
              <a:grpSpLocks/>
            </p:cNvGrpSpPr>
            <p:nvPr/>
          </p:nvGrpSpPr>
          <p:grpSpPr bwMode="auto">
            <a:xfrm>
              <a:off x="3034602" y="2031245"/>
              <a:ext cx="450166" cy="434025"/>
              <a:chOff x="7861830" y="4034827"/>
              <a:chExt cx="450166" cy="434025"/>
            </a:xfrm>
          </p:grpSpPr>
          <p:sp>
            <p:nvSpPr>
              <p:cNvPr id="56" name="16-Point Star 55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39" cy="434025"/>
              </a:xfrm>
              <a:prstGeom prst="star16">
                <a:avLst>
                  <a:gd name="adj" fmla="val 3750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71" name="TextBox 56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2</a:t>
                </a:r>
              </a:p>
            </p:txBody>
          </p:sp>
        </p:grpSp>
      </p:grpSp>
      <p:sp>
        <p:nvSpPr>
          <p:cNvPr id="48" name="Text Box 10">
            <a:extLst>
              <a:ext uri="{FF2B5EF4-FFF2-40B4-BE49-F238E27FC236}">
                <a16:creationId xmlns:a16="http://schemas.microsoft.com/office/drawing/2014/main" id="{813BF6BE-D49D-8C48-BFB9-C1C7E388F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267200"/>
            <a:ext cx="1928812" cy="58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balls[], </a:t>
            </a:r>
            <a:r>
              <a:rPr lang="en-US" dirty="0" err="1">
                <a:solidFill>
                  <a:srgbClr val="000000"/>
                </a:solidFill>
                <a:ea typeface="+mn-ea"/>
                <a:cs typeface="+mn-cs"/>
              </a:rPr>
              <a:t>oldballs</a:t>
            </a: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[] and other data</a:t>
            </a: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D24C356B-F5D2-C940-9796-DD7C51F7E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8563" y="4549775"/>
            <a:ext cx="1341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/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4351" name="TextBox 50"/>
          <p:cNvSpPr txBox="1">
            <a:spLocks noChangeArrowheads="1"/>
          </p:cNvSpPr>
          <p:nvPr/>
        </p:nvSpPr>
        <p:spPr bwMode="auto">
          <a:xfrm>
            <a:off x="2563813" y="5254625"/>
            <a:ext cx="10683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i="1"/>
              <a:t>Memory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524125" y="3402013"/>
            <a:ext cx="6175375" cy="1114425"/>
            <a:chOff x="2523530" y="3401903"/>
            <a:chExt cx="6175255" cy="11150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9532BA-CC53-394F-8009-95BF58C8E26B}"/>
                </a:ext>
              </a:extLst>
            </p:cNvPr>
            <p:cNvSpPr txBox="1"/>
            <p:nvPr/>
          </p:nvSpPr>
          <p:spPr>
            <a:xfrm>
              <a:off x="2523530" y="4208784"/>
              <a:ext cx="1109641" cy="3081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 err="1">
                  <a:solidFill>
                    <a:srgbClr val="0070C0"/>
                  </a:solidFill>
                  <a:latin typeface="+mn-lt"/>
                  <a:ea typeface="ＭＳ Ｐゴシック" panose="020B0600070205080204" pitchFamily="34" charset="-128"/>
                  <a:cs typeface="+mn-cs"/>
                </a:rPr>
                <a:t>drawRect</a:t>
              </a:r>
              <a:r>
                <a:rPr lang="en-US" sz="1400" b="1" i="1" dirty="0">
                  <a:solidFill>
                    <a:srgbClr val="0070C0"/>
                  </a:solidFill>
                  <a:latin typeface="+mn-lt"/>
                  <a:ea typeface="ＭＳ Ｐゴシック" panose="020B0600070205080204" pitchFamily="34" charset="-128"/>
                  <a:cs typeface="+mn-cs"/>
                </a:rPr>
                <a:t>()</a:t>
              </a:r>
            </a:p>
          </p:txBody>
        </p:sp>
        <p:grpSp>
          <p:nvGrpSpPr>
            <p:cNvPr id="14362" name="Group 51"/>
            <p:cNvGrpSpPr>
              <a:grpSpLocks/>
            </p:cNvGrpSpPr>
            <p:nvPr/>
          </p:nvGrpSpPr>
          <p:grpSpPr bwMode="auto">
            <a:xfrm>
              <a:off x="3098085" y="3401903"/>
              <a:ext cx="5600700" cy="434975"/>
              <a:chOff x="3263705" y="4340252"/>
              <a:chExt cx="5600798" cy="434025"/>
            </a:xfrm>
          </p:grpSpPr>
          <p:sp>
            <p:nvSpPr>
              <p:cNvPr id="14364" name="TextBox 30"/>
              <p:cNvSpPr txBox="1">
                <a:spLocks noChangeArrowheads="1"/>
              </p:cNvSpPr>
              <p:nvPr/>
            </p:nvSpPr>
            <p:spPr bwMode="auto">
              <a:xfrm>
                <a:off x="3665644" y="4372598"/>
                <a:ext cx="51988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during vblank</a:t>
                </a:r>
                <a:r>
                  <a:rPr lang="en-US" sz="1800"/>
                  <a:t>: make changes to the videoBuffer </a:t>
                </a:r>
              </a:p>
            </p:txBody>
          </p:sp>
          <p:grpSp>
            <p:nvGrpSpPr>
              <p:cNvPr id="14365" name="Group 18439"/>
              <p:cNvGrpSpPr>
                <a:grpSpLocks/>
              </p:cNvGrpSpPr>
              <p:nvPr/>
            </p:nvGrpSpPr>
            <p:grpSpPr bwMode="auto">
              <a:xfrm>
                <a:off x="3263705" y="4340252"/>
                <a:ext cx="450166" cy="434025"/>
                <a:chOff x="7861830" y="4034827"/>
                <a:chExt cx="450166" cy="434025"/>
              </a:xfrm>
            </p:grpSpPr>
            <p:sp>
              <p:nvSpPr>
                <p:cNvPr id="55" name="16-Point Star 54"/>
                <p:cNvSpPr>
                  <a:spLocks noChangeArrowheads="1"/>
                </p:cNvSpPr>
                <p:nvPr/>
              </p:nvSpPr>
              <p:spPr bwMode="auto">
                <a:xfrm>
                  <a:off x="7861830" y="4034827"/>
                  <a:ext cx="450858" cy="434025"/>
                </a:xfrm>
                <a:prstGeom prst="star16">
                  <a:avLst>
                    <a:gd name="adj" fmla="val 37500"/>
                  </a:avLst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367" name="TextBox 18437"/>
                <p:cNvSpPr txBox="1">
                  <a:spLocks noChangeArrowheads="1"/>
                </p:cNvSpPr>
                <p:nvPr/>
              </p:nvSpPr>
              <p:spPr bwMode="auto">
                <a:xfrm>
                  <a:off x="7930391" y="4067173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 b="1"/>
                    <a:t>1</a:t>
                  </a:r>
                </a:p>
              </p:txBody>
            </p:sp>
          </p:grpSp>
        </p:grpSp>
        <p:cxnSp>
          <p:nvCxnSpPr>
            <p:cNvPr id="4" name="Straight Arrow Connector 3"/>
            <p:cNvCxnSpPr>
              <a:cxnSpLocks/>
              <a:stCxn id="55" idx="2"/>
              <a:endCxn id="2" idx="0"/>
            </p:cNvCxnSpPr>
            <p:nvPr/>
          </p:nvCxnSpPr>
          <p:spPr bwMode="auto">
            <a:xfrm rot="5400000">
              <a:off x="3014786" y="3900422"/>
              <a:ext cx="372269" cy="24518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12763" y="4953000"/>
            <a:ext cx="7781925" cy="1254125"/>
            <a:chOff x="512651" y="4953039"/>
            <a:chExt cx="7781654" cy="1254345"/>
          </a:xfrm>
        </p:grpSpPr>
        <p:sp>
          <p:nvSpPr>
            <p:cNvPr id="5" name="Right Brace 4"/>
            <p:cNvSpPr>
              <a:spLocks/>
            </p:cNvSpPr>
            <p:nvPr/>
          </p:nvSpPr>
          <p:spPr bwMode="auto">
            <a:xfrm rot="5400000">
              <a:off x="1358062" y="4107628"/>
              <a:ext cx="237727" cy="1928549"/>
            </a:xfrm>
            <a:prstGeom prst="rightBrace">
              <a:avLst>
                <a:gd name="adj1" fmla="val 8338"/>
                <a:gd name="adj2" fmla="val 4964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355" name="Group 57"/>
            <p:cNvGrpSpPr>
              <a:grpSpLocks/>
            </p:cNvGrpSpPr>
            <p:nvPr/>
          </p:nvGrpSpPr>
          <p:grpSpPr bwMode="auto">
            <a:xfrm>
              <a:off x="1800171" y="5772409"/>
              <a:ext cx="6494134" cy="434975"/>
              <a:chOff x="3034602" y="2031245"/>
              <a:chExt cx="6493976" cy="434025"/>
            </a:xfrm>
          </p:grpSpPr>
          <p:sp>
            <p:nvSpPr>
              <p:cNvPr id="14357" name="TextBox 48"/>
              <p:cNvSpPr txBox="1">
                <a:spLocks noChangeArrowheads="1"/>
              </p:cNvSpPr>
              <p:nvPr/>
            </p:nvSpPr>
            <p:spPr bwMode="auto">
              <a:xfrm>
                <a:off x="3432185" y="2063591"/>
                <a:ext cx="6096393" cy="368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during vdraw</a:t>
                </a:r>
                <a:r>
                  <a:rPr lang="en-US" sz="1800"/>
                  <a:t>: perform (lots of) other useful computations</a:t>
                </a:r>
              </a:p>
            </p:txBody>
          </p:sp>
          <p:grpSp>
            <p:nvGrpSpPr>
              <p:cNvPr id="14358" name="Group 54"/>
              <p:cNvGrpSpPr>
                <a:grpSpLocks/>
              </p:cNvGrpSpPr>
              <p:nvPr/>
            </p:nvGrpSpPr>
            <p:grpSpPr bwMode="auto">
              <a:xfrm>
                <a:off x="3034602" y="2031245"/>
                <a:ext cx="450166" cy="434025"/>
                <a:chOff x="7861830" y="4034827"/>
                <a:chExt cx="450166" cy="434025"/>
              </a:xfrm>
            </p:grpSpPr>
            <p:sp>
              <p:nvSpPr>
                <p:cNvPr id="61" name="16-Point Star 60"/>
                <p:cNvSpPr>
                  <a:spLocks noChangeArrowheads="1"/>
                </p:cNvSpPr>
                <p:nvPr/>
              </p:nvSpPr>
              <p:spPr bwMode="auto">
                <a:xfrm>
                  <a:off x="7861830" y="4034827"/>
                  <a:ext cx="450839" cy="434025"/>
                </a:xfrm>
                <a:prstGeom prst="star16">
                  <a:avLst>
                    <a:gd name="adj" fmla="val 37500"/>
                  </a:avLst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360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7930391" y="4067173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 b="1"/>
                    <a:t>2</a:t>
                  </a:r>
                </a:p>
              </p:txBody>
            </p:sp>
          </p:grpSp>
        </p:grpSp>
        <p:cxnSp>
          <p:nvCxnSpPr>
            <p:cNvPr id="63" name="Straight Arrow Connector 3"/>
            <p:cNvCxnSpPr>
              <a:cxnSpLocks/>
              <a:stCxn id="61" idx="0"/>
            </p:cNvCxnSpPr>
            <p:nvPr/>
          </p:nvCxnSpPr>
          <p:spPr bwMode="auto">
            <a:xfrm rot="16200000" flipV="1">
              <a:off x="1460442" y="5207254"/>
              <a:ext cx="581642" cy="54866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6283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Button Input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10 buttons (bit 0 through bit 9 of button register)s</a:t>
            </a:r>
          </a:p>
          <a:p>
            <a:pPr lvl="1" eaLnBrk="1" hangingPunct="1">
              <a:defRPr/>
            </a:pPr>
            <a:r>
              <a:rPr lang="en-US" sz="2400" dirty="0"/>
              <a:t>A</a:t>
            </a:r>
          </a:p>
          <a:p>
            <a:pPr lvl="1" eaLnBrk="1" hangingPunct="1">
              <a:defRPr/>
            </a:pPr>
            <a:r>
              <a:rPr lang="en-US" sz="2400" dirty="0"/>
              <a:t>B</a:t>
            </a:r>
          </a:p>
          <a:p>
            <a:pPr lvl="1" eaLnBrk="1" hangingPunct="1">
              <a:defRPr/>
            </a:pPr>
            <a:r>
              <a:rPr lang="en-US" sz="2400" dirty="0"/>
              <a:t>Start</a:t>
            </a:r>
          </a:p>
          <a:p>
            <a:pPr lvl="1" eaLnBrk="1" hangingPunct="1">
              <a:defRPr/>
            </a:pPr>
            <a:r>
              <a:rPr lang="en-US" sz="2400" dirty="0"/>
              <a:t>Select</a:t>
            </a:r>
          </a:p>
          <a:p>
            <a:pPr lvl="1" eaLnBrk="1" hangingPunct="1">
              <a:defRPr/>
            </a:pPr>
            <a:r>
              <a:rPr lang="en-US" sz="2400" dirty="0"/>
              <a:t>Right</a:t>
            </a:r>
          </a:p>
          <a:p>
            <a:pPr lvl="1" eaLnBrk="1" hangingPunct="1">
              <a:defRPr/>
            </a:pPr>
            <a:r>
              <a:rPr lang="en-US" sz="2400" dirty="0"/>
              <a:t>Left</a:t>
            </a:r>
          </a:p>
          <a:p>
            <a:pPr lvl="1" eaLnBrk="1" hangingPunct="1">
              <a:defRPr/>
            </a:pPr>
            <a:r>
              <a:rPr lang="en-US" sz="2400" dirty="0"/>
              <a:t>Up</a:t>
            </a:r>
          </a:p>
          <a:p>
            <a:pPr lvl="1" eaLnBrk="1" hangingPunct="1">
              <a:defRPr/>
            </a:pPr>
            <a:r>
              <a:rPr lang="en-US" sz="2400" dirty="0"/>
              <a:t>Down</a:t>
            </a:r>
          </a:p>
          <a:p>
            <a:pPr lvl="1" eaLnBrk="1" hangingPunct="1">
              <a:defRPr/>
            </a:pPr>
            <a:r>
              <a:rPr lang="en-US" sz="2400" dirty="0"/>
              <a:t>Right shoulder</a:t>
            </a:r>
          </a:p>
          <a:p>
            <a:pPr lvl="1" eaLnBrk="1" hangingPunct="1">
              <a:defRPr/>
            </a:pPr>
            <a:r>
              <a:rPr lang="en-US" sz="2400" dirty="0"/>
              <a:t>Left shoulder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Input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One button register</a:t>
            </a:r>
          </a:p>
          <a:p>
            <a:pPr eaLnBrk="1" hangingPunct="1">
              <a:defRPr/>
            </a:pPr>
            <a:r>
              <a:rPr lang="en-US"/>
              <a:t>1 bit per button</a:t>
            </a:r>
          </a:p>
          <a:p>
            <a:pPr lvl="1" eaLnBrk="1" hangingPunct="1">
              <a:defRPr/>
            </a:pPr>
            <a:r>
              <a:rPr lang="en-US"/>
              <a:t>0 pressed</a:t>
            </a:r>
          </a:p>
          <a:p>
            <a:pPr lvl="1" eaLnBrk="1" hangingPunct="1">
              <a:defRPr/>
            </a:pPr>
            <a:r>
              <a:rPr lang="en-US"/>
              <a:t>1 not pressed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#define BUTTONS *(volatile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 unsigned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*)0x4000130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#define KEY_DOWN_NOW(key)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	  (~(BUTTONS) &amp; key)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6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Multiple Code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Files ending in .h</a:t>
            </a:r>
          </a:p>
          <a:p>
            <a:pPr lvl="1">
              <a:defRPr/>
            </a:pPr>
            <a:r>
              <a:rPr lang="en-US" dirty="0"/>
              <a:t>Declarations (no storage allocation)</a:t>
            </a:r>
          </a:p>
          <a:p>
            <a:pPr lvl="1">
              <a:defRPr/>
            </a:pPr>
            <a:r>
              <a:rPr lang="en-US" dirty="0"/>
              <a:t>Macros (#define)</a:t>
            </a:r>
          </a:p>
          <a:p>
            <a:pPr lvl="1">
              <a:defRPr/>
            </a:pPr>
            <a:r>
              <a:rPr lang="en-US" dirty="0"/>
              <a:t>Function prototypes</a:t>
            </a:r>
          </a:p>
          <a:p>
            <a:pPr lvl="1">
              <a:defRPr/>
            </a:pPr>
            <a:r>
              <a:rPr lang="en-US" dirty="0"/>
              <a:t>Can only #include other .h files</a:t>
            </a:r>
          </a:p>
          <a:p>
            <a:pPr>
              <a:defRPr/>
            </a:pPr>
            <a:r>
              <a:rPr lang="en-US" dirty="0"/>
              <a:t>Files ending in .c</a:t>
            </a:r>
          </a:p>
          <a:p>
            <a:pPr lvl="1">
              <a:defRPr/>
            </a:pPr>
            <a:r>
              <a:rPr lang="en-US" dirty="0"/>
              <a:t>Definitions (allocation of storage)</a:t>
            </a:r>
          </a:p>
          <a:p>
            <a:pPr lvl="1">
              <a:defRPr/>
            </a:pPr>
            <a:r>
              <a:rPr lang="en-US" dirty="0"/>
              <a:t>Functions</a:t>
            </a:r>
          </a:p>
          <a:p>
            <a:pPr lvl="1">
              <a:defRPr/>
            </a:pPr>
            <a:r>
              <a:rPr lang="en-US" dirty="0"/>
              <a:t>Can only #include .h files</a:t>
            </a:r>
          </a:p>
          <a:p>
            <a:pPr lvl="1">
              <a:defRPr/>
            </a:pPr>
            <a:r>
              <a:rPr lang="en-US" dirty="0"/>
              <a:t>.c files are never included by anyone else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55612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Configuration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219700" y="614363"/>
            <a:ext cx="3006725" cy="2746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// Library file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#include "Header.h"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int blah = 42;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void whee()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   // Code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}</a:t>
            </a:r>
          </a:p>
        </p:txBody>
      </p:sp>
      <p:grpSp>
        <p:nvGrpSpPr>
          <p:cNvPr id="10243" name="Group 10"/>
          <p:cNvGrpSpPr>
            <a:grpSpLocks/>
          </p:cNvGrpSpPr>
          <p:nvPr/>
        </p:nvGrpSpPr>
        <p:grpSpPr bwMode="auto">
          <a:xfrm>
            <a:off x="387350" y="1625600"/>
            <a:ext cx="3340100" cy="3203575"/>
            <a:chOff x="674" y="1181"/>
            <a:chExt cx="1821" cy="2018"/>
          </a:xfrm>
        </p:grpSpPr>
        <p:sp>
          <p:nvSpPr>
            <p:cNvPr id="133125" name="Text Box 5"/>
            <p:cNvSpPr txBox="1">
              <a:spLocks noChangeArrowheads="1"/>
            </p:cNvSpPr>
            <p:nvPr/>
          </p:nvSpPr>
          <p:spPr bwMode="auto">
            <a:xfrm>
              <a:off x="674" y="1181"/>
              <a:ext cx="1533" cy="1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latin typeface="Courier New" charset="0"/>
                  <a:cs typeface="+mn-cs"/>
                </a:rPr>
                <a:t>// Program files</a:t>
              </a:r>
            </a:p>
          </p:txBody>
        </p:sp>
        <p:sp>
          <p:nvSpPr>
            <p:cNvPr id="133127" name="Text Box 7"/>
            <p:cNvSpPr txBox="1">
              <a:spLocks noChangeArrowheads="1"/>
            </p:cNvSpPr>
            <p:nvPr/>
          </p:nvSpPr>
          <p:spPr bwMode="auto">
            <a:xfrm>
              <a:off x="770" y="1277"/>
              <a:ext cx="1533" cy="1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latin typeface="Courier New" charset="0"/>
                  <a:cs typeface="+mn-cs"/>
                </a:rPr>
                <a:t>// Program files</a:t>
              </a:r>
            </a:p>
          </p:txBody>
        </p:sp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866" y="1373"/>
              <a:ext cx="1533" cy="1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latin typeface="Courier New" charset="0"/>
                  <a:cs typeface="+mn-cs"/>
                </a:rPr>
                <a:t>// Program files</a:t>
              </a:r>
            </a:p>
          </p:txBody>
        </p:sp>
        <p:sp>
          <p:nvSpPr>
            <p:cNvPr id="133129" name="Text Box 9"/>
            <p:cNvSpPr txBox="1">
              <a:spLocks noChangeArrowheads="1"/>
            </p:cNvSpPr>
            <p:nvPr/>
          </p:nvSpPr>
          <p:spPr bwMode="auto">
            <a:xfrm>
              <a:off x="962" y="1469"/>
              <a:ext cx="1533" cy="1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// Program files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#include "</a:t>
              </a:r>
              <a:r>
                <a:rPr lang="en-US" b="1" dirty="0" err="1">
                  <a:latin typeface="Courier New" charset="0"/>
                  <a:cs typeface="+mn-cs"/>
                </a:rPr>
                <a:t>Header.h</a:t>
              </a:r>
              <a:r>
                <a:rPr lang="en-US" b="1" dirty="0">
                  <a:latin typeface="Courier New" charset="0"/>
                  <a:cs typeface="+mn-cs"/>
                </a:rPr>
                <a:t>"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 err="1">
                  <a:latin typeface="Courier New" charset="0"/>
                  <a:cs typeface="+mn-cs"/>
                </a:rPr>
                <a:t>int</a:t>
              </a:r>
              <a:r>
                <a:rPr lang="en-US" b="1" dirty="0">
                  <a:latin typeface="Courier New" charset="0"/>
                  <a:cs typeface="+mn-cs"/>
                </a:rPr>
                <a:t> main()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{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   </a:t>
              </a:r>
              <a:r>
                <a:rPr lang="en-US" b="1" dirty="0" err="1">
                  <a:latin typeface="Courier New" charset="0"/>
                  <a:cs typeface="+mn-cs"/>
                </a:rPr>
                <a:t>whee</a:t>
              </a:r>
              <a:r>
                <a:rPr lang="en-US" b="1" dirty="0">
                  <a:latin typeface="Courier New" charset="0"/>
                  <a:cs typeface="+mn-cs"/>
                </a:rPr>
                <a:t>();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Courier New" charset="0"/>
                  <a:cs typeface="+mn-cs"/>
                </a:rPr>
                <a:t>   ...</a:t>
              </a:r>
            </a:p>
          </p:txBody>
        </p:sp>
      </p:grp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5202238" y="3633788"/>
            <a:ext cx="3006725" cy="2746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// Header.h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typedefs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#defines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extern int blah;</a:t>
            </a:r>
          </a:p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  <a:cs typeface="+mn-cs"/>
              </a:rPr>
              <a:t>void whee();</a:t>
            </a:r>
          </a:p>
          <a:p>
            <a:pPr>
              <a:spcBef>
                <a:spcPct val="50000"/>
              </a:spcBef>
              <a:defRPr/>
            </a:pPr>
            <a:endParaRPr lang="en-US" b="1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video.c contains </a:t>
            </a:r>
          </a:p>
          <a:p>
            <a:pPr lvl="1" eaLnBrk="1" hangingPunct="1">
              <a:defRPr/>
            </a:pPr>
            <a:r>
              <a:rPr lang="en-US"/>
              <a:t>reusable video functions</a:t>
            </a:r>
          </a:p>
          <a:p>
            <a:pPr lvl="1" eaLnBrk="1" hangingPunct="1">
              <a:defRPr/>
            </a:pPr>
            <a:r>
              <a:rPr lang="en-US"/>
              <a:t>Variable definitions e.g.</a:t>
            </a:r>
          </a:p>
          <a:p>
            <a:pPr lvl="2" eaLnBrk="1" hangingPunct="1">
              <a:defRPr/>
            </a:pPr>
            <a:r>
              <a:rPr lang="en-US"/>
              <a:t>unsigned short *videoBuffer =</a:t>
            </a:r>
          </a:p>
          <a:p>
            <a:pPr lvl="2" eaLnBrk="1" hangingPunct="1">
              <a:buFontTx/>
              <a:buNone/>
              <a:defRPr/>
            </a:pPr>
            <a:r>
              <a:rPr lang="en-US"/>
              <a:t>                              (unsigned short *)0x6000000;</a:t>
            </a:r>
          </a:p>
          <a:p>
            <a:pPr lvl="1" eaLnBrk="1" hangingPunct="1">
              <a:defRPr/>
            </a:pPr>
            <a:r>
              <a:rPr lang="en-US"/>
              <a:t>#include video.h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video.h contains </a:t>
            </a:r>
          </a:p>
          <a:p>
            <a:pPr lvl="1" eaLnBrk="1" hangingPunct="1">
              <a:defRPr/>
            </a:pPr>
            <a:r>
              <a:rPr lang="en-US"/>
              <a:t>typedefs</a:t>
            </a:r>
          </a:p>
          <a:p>
            <a:pPr lvl="1" eaLnBrk="1" hangingPunct="1">
              <a:defRPr/>
            </a:pPr>
            <a:r>
              <a:rPr lang="en-US"/>
              <a:t>#defines</a:t>
            </a:r>
          </a:p>
          <a:p>
            <a:pPr lvl="1" eaLnBrk="1" hangingPunct="1">
              <a:defRPr/>
            </a:pPr>
            <a:r>
              <a:rPr lang="en-US"/>
              <a:t>extern unsigned short *videoBuffer;</a:t>
            </a:r>
          </a:p>
          <a:p>
            <a:pPr lvl="1" eaLnBrk="1" hangingPunct="1">
              <a:defRPr/>
            </a:pPr>
            <a:r>
              <a:rPr lang="en-US"/>
              <a:t>prototypes for functions found in video.c</a:t>
            </a:r>
          </a:p>
          <a:p>
            <a:pPr lvl="1" eaLnBrk="1" hangingPunct="1">
              <a:defRPr/>
            </a:pPr>
            <a:endParaRPr 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B09243D-51C9-BB47-812F-55F6F7AEF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32803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All program files containing functions that use any of the functions in </a:t>
            </a:r>
            <a:r>
              <a:rPr lang="en-US" dirty="0" err="1">
                <a:cs typeface="+mn-cs"/>
              </a:rPr>
              <a:t>video.c</a:t>
            </a:r>
            <a:r>
              <a:rPr lang="en-US" dirty="0">
                <a:cs typeface="+mn-cs"/>
              </a:rPr>
              <a:t> should include </a:t>
            </a:r>
            <a:r>
              <a:rPr lang="en-US" dirty="0" err="1">
                <a:cs typeface="+mn-cs"/>
              </a:rPr>
              <a:t>video.h</a:t>
            </a:r>
            <a:r>
              <a:rPr lang="en-US" dirty="0">
                <a:cs typeface="+mn-cs"/>
              </a:rPr>
              <a:t>; </a:t>
            </a:r>
            <a:r>
              <a:rPr lang="en-US" dirty="0" err="1">
                <a:cs typeface="+mn-cs"/>
              </a:rPr>
              <a:t>video.c</a:t>
            </a:r>
            <a:r>
              <a:rPr lang="en-US" dirty="0">
                <a:cs typeface="+mn-cs"/>
              </a:rPr>
              <a:t> should be included in the project </a:t>
            </a:r>
            <a:r>
              <a:rPr lang="en-US" dirty="0" err="1">
                <a:cs typeface="+mn-cs"/>
              </a:rPr>
              <a:t>makefile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DMA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8229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r>
              <a:rPr lang="en-GB" sz="4000">
                <a:solidFill>
                  <a:srgbClr val="000000"/>
                </a:solidFill>
                <a:cs typeface="Lucida Sans Unicode" charset="0"/>
              </a:rPr>
              <a:t>What is DMA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457200" y="1604963"/>
            <a:ext cx="82296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92113" indent="-293688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2638" indent="-2603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750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DMA = Direct Memory Access</a:t>
            </a:r>
          </a:p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Hardware supported data copy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Up to 10x as fast as array copies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You set it up, the CPU is halted, data is transferred, and CPU gains back control</a:t>
            </a:r>
          </a:p>
          <a:p>
            <a:pPr lvl="2" hangingPunct="0">
              <a:lnSpc>
                <a:spcPct val="93000"/>
              </a:lnSpc>
              <a:spcAft>
                <a:spcPts val="775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1600">
                <a:solidFill>
                  <a:srgbClr val="000000"/>
                </a:solidFill>
                <a:cs typeface="Lucida Sans Unicode" charset="0"/>
              </a:rPr>
              <a:t>Careful—reckless use can block interrupts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8229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r>
              <a:rPr lang="en-GB" sz="4000">
                <a:solidFill>
                  <a:srgbClr val="000000"/>
                </a:solidFill>
                <a:cs typeface="Lucida Sans Unicode" charset="0"/>
              </a:rPr>
              <a:t>DMA Channels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457200" y="1604963"/>
            <a:ext cx="822960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92113" indent="-293688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2638" indent="-2603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0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Highest Priority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Time Critical Operations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Only works with IWRAM</a:t>
            </a:r>
          </a:p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1 &amp; 2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Transfer sound chunks to sound buffer</a:t>
            </a:r>
          </a:p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3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Lowest Priority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General purpose copies, like loading tiles or bitmaps into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8229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r>
              <a:rPr lang="en-GB" sz="4000">
                <a:solidFill>
                  <a:srgbClr val="000000"/>
                </a:solidFill>
                <a:cs typeface="Lucida Sans Unicode" charset="0"/>
              </a:rPr>
              <a:t>Using DMA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92113" indent="-293688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2638" indent="-2603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Source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REG_DMAxSAD (x = 0, 1, 2, 3)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The location of the data that will be copied</a:t>
            </a:r>
          </a:p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Destination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REG_DMAxDAD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Where to copy the data to</a:t>
            </a:r>
          </a:p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Amount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REG_DMAxCNT (DMA control)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How much to copy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8229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r>
              <a:rPr lang="en-GB" sz="4000">
                <a:solidFill>
                  <a:srgbClr val="000000"/>
                </a:solidFill>
                <a:cs typeface="Lucida Sans Unicode" charset="0"/>
              </a:rPr>
              <a:t>REG_DMAxCNT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457200" y="1604963"/>
            <a:ext cx="82296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92113" indent="-293688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2638" indent="-2603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1433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Lower 16 bits contain amount to transfer</a:t>
            </a:r>
          </a:p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Upper 16 bits contain other options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Turn on a DMA channel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When to perform the DMA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How the copy source and destination behave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How much to copy at a time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Whether or not to throw an interrupt on completion</a:t>
            </a:r>
          </a:p>
          <a:p>
            <a:pPr lvl="1" hangingPunct="0">
              <a:lnSpc>
                <a:spcPct val="93000"/>
              </a:lnSpc>
              <a:spcAft>
                <a:spcPts val="1038"/>
              </a:spcAft>
              <a:buClr>
                <a:srgbClr val="000000"/>
              </a:buClr>
              <a:buSzPct val="75000"/>
              <a:buFont typeface="StarSymbol" charset="0"/>
              <a:buChar char="–"/>
              <a:defRPr/>
            </a:pPr>
            <a:r>
              <a:rPr lang="en-GB" sz="2500">
                <a:solidFill>
                  <a:srgbClr val="000000"/>
                </a:solidFill>
                <a:cs typeface="Lucida Sans Unicode" charset="0"/>
              </a:rPr>
              <a:t>Repeat or don't repeat on finish</a:t>
            </a:r>
          </a:p>
          <a:p>
            <a:pPr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900">
                <a:solidFill>
                  <a:srgbClr val="000000"/>
                </a:solidFill>
                <a:cs typeface="Lucida Sans Unicode" charset="0"/>
              </a:rPr>
              <a:t>Can be treated as one 32 bit register, or two 16 bit registers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19075"/>
            <a:ext cx="8229600" cy="56515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14338" eaLnBrk="1" hangingPunct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/>
            </a:pPr>
            <a:r>
              <a:rPr lang="en-GB" sz="4000">
                <a:solidFill>
                  <a:srgbClr val="000000"/>
                </a:solidFill>
                <a:cs typeface="Lucida Sans Unicode" charset="0"/>
              </a:rPr>
              <a:t>REG_DMAxCNT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854075"/>
            <a:ext cx="7740650" cy="6003925"/>
          </a:xfrm>
        </p:spPr>
        <p:txBody>
          <a:bodyPr/>
          <a:lstStyle/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bits    name    define  description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600">
              <a:latin typeface="Courier New" charset="0"/>
              <a:cs typeface="+mn-cs"/>
            </a:endParaRP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0-15   N   Number of transfers.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600">
              <a:latin typeface="Courier New" charset="0"/>
              <a:cs typeface="+mn-cs"/>
            </a:endParaRP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21-22   DA  DMA_DST_INC     00: increment after each transfer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                   (default)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DMA_DST_DEC     01: decrement after each transfer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DMA_DST_FIXED   10: none; address is fixed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DMA_DST_RESET   11: haven't used it yet, but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                    apparently this will increment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                    the destination during the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                    transfer, and reset it to the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                    original value when it's done.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600">
              <a:latin typeface="Courier New" charset="0"/>
              <a:cs typeface="+mn-cs"/>
            </a:endParaRP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23-24   SA  DMA_SRC_INC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DMA_SRC_DEC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DMA_SRC_FIXED  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Source Adjustment. Works just like the two bits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for the destination. Note that there is no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DMA_SRC_RESET; code 3 for source is forbidden.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600">
              <a:latin typeface="Courier New" charset="0"/>
              <a:cs typeface="+mn-cs"/>
            </a:endParaRP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25      R  DMA_REPEAT  Repeats the copy at each VBlank or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    HBlank if the DMA timing has been set to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    those modes.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60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775"/>
            <a:ext cx="8229600" cy="56515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14338" eaLnBrk="1" hangingPunct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/>
            </a:pPr>
            <a:r>
              <a:rPr lang="en-GB" sz="4000">
                <a:solidFill>
                  <a:srgbClr val="000000"/>
                </a:solidFill>
                <a:cs typeface="Lucida Sans Unicode" charset="0"/>
              </a:rPr>
              <a:t>REG_DMAxCNT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147763"/>
            <a:ext cx="8702675" cy="5322887"/>
          </a:xfrm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bits    name    define  description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600">
              <a:latin typeface="Courier New" charset="0"/>
              <a:cs typeface="+mn-cs"/>
            </a:endParaRP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26      CS  DMA_16,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DMA_32  Chunk Size.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Sets DMA to copy by halfword (if clear) or word (if set).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600">
              <a:latin typeface="Courier New" charset="0"/>
              <a:cs typeface="+mn-cs"/>
            </a:endParaRP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28-29   TM  DMA_NOW         00: start immediately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DMA_AT_VBLANK   01: start at VBlank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DMA_AT_HBLANK   10: start at HBlank.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DMA_AT_REFRESH  11: Never used it so far, but here's how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I gather it works. For DMA1 and DMA2 it'll refill the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FIFO when it has been emptied. Count and size are forced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to 1 and 32bit, respectively. For DMA3 it will start the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copy at the start of each rendering line, but with a 2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scanline delay.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Timing Mode. Specifies when the transfer should start.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30      I   DMA_IRQ     Interrupt request. Raise an interrupt when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                        finished.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sz="1600">
              <a:latin typeface="Courier New" charset="0"/>
              <a:cs typeface="+mn-cs"/>
            </a:endParaRPr>
          </a:p>
          <a:p>
            <a:pPr marL="0" indent="0" defTabSz="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>
                <a:latin typeface="Courier New" charset="0"/>
                <a:cs typeface="+mn-cs"/>
              </a:rPr>
              <a:t>31      En  DMA_ON      Enable the DMA transfer for this channel.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31188" cy="563563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j-cs"/>
              </a:rPr>
              <a:t>Source Adjustment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229600" cy="49990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31800" indent="-323850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 err="1">
                <a:cs typeface="+mn-cs"/>
              </a:rPr>
              <a:t>REG_DMAxCNT</a:t>
            </a:r>
            <a:r>
              <a:rPr lang="en-GB" sz="2800" dirty="0">
                <a:cs typeface="+mn-cs"/>
              </a:rPr>
              <a:t> bits 23-24</a:t>
            </a:r>
          </a:p>
          <a:p>
            <a:pPr marL="431800" indent="-323850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>
                <a:cs typeface="+mn-cs"/>
              </a:rPr>
              <a:t>Incrementing source (default: 00</a:t>
            </a:r>
            <a:r>
              <a:rPr lang="en-GB" sz="2800" baseline="-25000" dirty="0">
                <a:cs typeface="+mn-cs"/>
              </a:rPr>
              <a:t>2</a:t>
            </a:r>
            <a:r>
              <a:rPr lang="en-GB" sz="2800" dirty="0">
                <a:cs typeface="+mn-cs"/>
              </a:rPr>
              <a:t>) causes DMA to behave as a memory copy</a:t>
            </a:r>
          </a:p>
          <a:p>
            <a:pPr marL="431800" indent="-323850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dirty="0">
                <a:cs typeface="+mn-cs"/>
              </a:rPr>
              <a:t>Fixing source (10</a:t>
            </a:r>
            <a:r>
              <a:rPr lang="en-GB" sz="2800" baseline="-25000" dirty="0">
                <a:cs typeface="+mn-cs"/>
              </a:rPr>
              <a:t>2</a:t>
            </a:r>
            <a:r>
              <a:rPr lang="en-GB" sz="2800" dirty="0">
                <a:cs typeface="+mn-cs"/>
              </a:rPr>
              <a:t>) causes DMA to behave as a memory fill</a:t>
            </a:r>
          </a:p>
          <a:p>
            <a:pPr marL="863600" lvl="1" indent="-287338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/>
              <a:t>Copy the same thing over and over to a stretch of memory</a:t>
            </a:r>
          </a:p>
          <a:p>
            <a:pPr marL="863600" lvl="1" indent="-287338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/>
              <a:t>Fill the screen with a </a:t>
            </a:r>
            <a:r>
              <a:rPr lang="en-GB" sz="2400" dirty="0" err="1"/>
              <a:t>color</a:t>
            </a:r>
            <a:r>
              <a:rPr lang="en-GB" sz="2400" dirty="0"/>
              <a:t>, clear a </a:t>
            </a:r>
            <a:r>
              <a:rPr lang="en-GB" sz="2400" dirty="0" err="1"/>
              <a:t>tilemap</a:t>
            </a:r>
            <a:r>
              <a:rPr lang="en-GB" sz="2400" dirty="0"/>
              <a:t> to all zeros, </a:t>
            </a:r>
            <a:r>
              <a:rPr lang="en-GB" sz="2400" dirty="0" err="1"/>
              <a:t>etc</a:t>
            </a:r>
            <a:endParaRPr lang="en-GB" sz="2400" dirty="0"/>
          </a:p>
          <a:p>
            <a:pPr marL="1295400" lvl="2" indent="-215900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/>
              <a:t>Careful!  SAD takes an address, not a value!</a:t>
            </a:r>
          </a:p>
          <a:p>
            <a:pPr marL="1295400" lvl="2" indent="-215900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i="1" u="sng" dirty="0">
                <a:solidFill>
                  <a:srgbClr val="FF0000"/>
                </a:solidFill>
              </a:rPr>
              <a:t>Make local variables </a:t>
            </a:r>
            <a:r>
              <a:rPr lang="en-GB" sz="2000" b="1" i="1" u="sng" dirty="0">
                <a:solidFill>
                  <a:srgbClr val="FF0000"/>
                </a:solidFill>
                <a:latin typeface="Courier New" charset="0"/>
              </a:rPr>
              <a:t>volatile</a:t>
            </a:r>
            <a:r>
              <a:rPr lang="en-GB" sz="2000" b="1" i="1" u="sng" dirty="0">
                <a:solidFill>
                  <a:srgbClr val="FF0000"/>
                </a:solidFill>
              </a:rPr>
              <a:t> if using their address for a DMA fill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2037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j-cs"/>
              </a:rPr>
              <a:t>DMA Setup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366495" cy="421223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431800" indent="-323850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cs typeface="+mn-cs"/>
              </a:rPr>
              <a:t>Map a </a:t>
            </a:r>
            <a:r>
              <a:rPr lang="en-GB" dirty="0" err="1">
                <a:cs typeface="+mn-cs"/>
              </a:rPr>
              <a:t>struct</a:t>
            </a:r>
            <a:r>
              <a:rPr lang="en-GB" dirty="0">
                <a:cs typeface="+mn-cs"/>
              </a:rPr>
              <a:t> array over the DMA registers</a:t>
            </a:r>
            <a:br>
              <a:rPr lang="en-GB" dirty="0">
                <a:cs typeface="+mn-cs"/>
              </a:rPr>
            </a:br>
            <a:endParaRPr lang="en-GB" dirty="0">
              <a:cs typeface="+mn-cs"/>
            </a:endParaRP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>
                <a:latin typeface="Courier New" charset="0"/>
                <a:cs typeface="+mn-cs"/>
              </a:rPr>
              <a:t>typedef struct {</a:t>
            </a:r>
            <a:endParaRPr lang="en-GB" sz="2400" dirty="0">
              <a:latin typeface="Courier New" charset="0"/>
              <a:cs typeface="+mn-cs"/>
            </a:endParaRP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>
                <a:latin typeface="Courier New" charset="0"/>
                <a:cs typeface="+mn-cs"/>
              </a:rPr>
              <a:t>    </a:t>
            </a:r>
            <a:r>
              <a:rPr lang="en-GB" sz="2400" dirty="0" err="1">
                <a:latin typeface="Courier New" charset="0"/>
                <a:cs typeface="+mn-cs"/>
              </a:rPr>
              <a:t>const</a:t>
            </a:r>
            <a:r>
              <a:rPr lang="en-GB" sz="2400" dirty="0">
                <a:latin typeface="Courier New" charset="0"/>
                <a:cs typeface="+mn-cs"/>
              </a:rPr>
              <a:t> volatile void *</a:t>
            </a:r>
            <a:r>
              <a:rPr lang="en-GB" sz="2400" dirty="0" err="1">
                <a:latin typeface="Courier New" charset="0"/>
                <a:cs typeface="+mn-cs"/>
              </a:rPr>
              <a:t>src</a:t>
            </a:r>
            <a:r>
              <a:rPr lang="en-GB" sz="2400" dirty="0">
                <a:latin typeface="Courier New" charset="0"/>
                <a:cs typeface="+mn-cs"/>
              </a:rPr>
              <a:t>;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>
                <a:latin typeface="Courier New" charset="0"/>
                <a:cs typeface="+mn-cs"/>
              </a:rPr>
              <a:t>    void *</a:t>
            </a:r>
            <a:r>
              <a:rPr lang="en-GB" sz="2400" dirty="0" err="1">
                <a:latin typeface="Courier New" charset="0"/>
                <a:cs typeface="+mn-cs"/>
              </a:rPr>
              <a:t>dst</a:t>
            </a:r>
            <a:r>
              <a:rPr lang="en-GB" sz="2400" dirty="0">
                <a:latin typeface="Courier New" charset="0"/>
                <a:cs typeface="+mn-cs"/>
              </a:rPr>
              <a:t>;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>
                <a:latin typeface="Courier New" charset="0"/>
                <a:cs typeface="+mn-cs"/>
              </a:rPr>
              <a:t>    u32 </a:t>
            </a:r>
            <a:r>
              <a:rPr lang="en-GB" sz="2400" dirty="0" err="1">
                <a:latin typeface="Courier New" charset="0"/>
                <a:cs typeface="+mn-cs"/>
              </a:rPr>
              <a:t>cnt</a:t>
            </a:r>
            <a:r>
              <a:rPr lang="en-GB" sz="2400" dirty="0">
                <a:latin typeface="Courier New" charset="0"/>
                <a:cs typeface="+mn-cs"/>
              </a:rPr>
              <a:t>;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>
                <a:latin typeface="Courier New" charset="0"/>
                <a:cs typeface="+mn-cs"/>
              </a:rPr>
              <a:t>} DMA_CONTROLLER;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400" dirty="0">
              <a:latin typeface="Courier New" charset="0"/>
              <a:cs typeface="+mn-cs"/>
            </a:endParaRP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>
                <a:latin typeface="Courier New" charset="0"/>
                <a:cs typeface="+mn-cs"/>
              </a:rPr>
              <a:t>#define DMA((volatile DMA_CONTROLLER *)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400" dirty="0">
                <a:latin typeface="Courier New" charset="0"/>
                <a:cs typeface="+mn-cs"/>
              </a:rPr>
              <a:t>			0x040000b0)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Functional Diagram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862CDFBA-FFFF-0843-BB28-AEDC67F4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3359150"/>
            <a:ext cx="1720850" cy="2217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3200">
                <a:solidFill>
                  <a:srgbClr val="000000"/>
                </a:solidFill>
                <a:ea typeface="+mn-ea"/>
                <a:cs typeface="+mn-cs"/>
              </a:rPr>
              <a:t>Memory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44E91C20-69F6-0F4E-B158-6D3A4D7C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1536700"/>
            <a:ext cx="1720850" cy="930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ea typeface="+mn-ea"/>
                <a:cs typeface="+mn-cs"/>
              </a:rPr>
              <a:t>Processor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8EDD2BDC-B7E0-9C4C-AD9C-30A40813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15050"/>
            <a:ext cx="673100" cy="374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DMA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E6372151-C3F0-A841-9DA4-5059F7655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4737100"/>
            <a:ext cx="1101725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Button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Controller</a:t>
            </a:r>
          </a:p>
        </p:txBody>
      </p:sp>
      <p:sp>
        <p:nvSpPr>
          <p:cNvPr id="5129" name="Text Box 10">
            <a:extLst>
              <a:ext uri="{FF2B5EF4-FFF2-40B4-BE49-F238E27FC236}">
                <a16:creationId xmlns:a16="http://schemas.microsoft.com/office/drawing/2014/main" id="{4F48047A-C132-514A-86EA-B6D9B1D6F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3908425"/>
            <a:ext cx="1101725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Video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Controller</a:t>
            </a:r>
          </a:p>
        </p:txBody>
      </p:sp>
      <p:sp>
        <p:nvSpPr>
          <p:cNvPr id="5130" name="Text Box 11">
            <a:extLst>
              <a:ext uri="{FF2B5EF4-FFF2-40B4-BE49-F238E27FC236}">
                <a16:creationId xmlns:a16="http://schemas.microsoft.com/office/drawing/2014/main" id="{F14F6887-5DFD-3148-8688-177CCE247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4764088"/>
            <a:ext cx="1101725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Audio</a:t>
            </a:r>
          </a:p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Controller</a:t>
            </a:r>
          </a:p>
        </p:txBody>
      </p:sp>
      <p:sp>
        <p:nvSpPr>
          <p:cNvPr id="5135" name="Line 17">
            <a:extLst>
              <a:ext uri="{FF2B5EF4-FFF2-40B4-BE49-F238E27FC236}">
                <a16:creationId xmlns:a16="http://schemas.microsoft.com/office/drawing/2014/main" id="{10C172C3-3882-6A43-A990-342F84E63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3063" y="5073650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/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5137" name="Line 19">
            <a:extLst>
              <a:ext uri="{FF2B5EF4-FFF2-40B4-BE49-F238E27FC236}">
                <a16:creationId xmlns:a16="http://schemas.microsoft.com/office/drawing/2014/main" id="{F8057674-1229-E348-A73F-E68F35B27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5040313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/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5138" name="Line 20">
            <a:extLst>
              <a:ext uri="{FF2B5EF4-FFF2-40B4-BE49-F238E27FC236}">
                <a16:creationId xmlns:a16="http://schemas.microsoft.com/office/drawing/2014/main" id="{9E6FA99A-8005-E04F-B2F0-A77FFF2B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4217988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/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91A67E-6C0E-F74B-A0ED-74C6B5F0B062}"/>
              </a:ext>
            </a:extLst>
          </p:cNvPr>
          <p:cNvCxnSpPr>
            <a:stCxn id="5125" idx="2"/>
            <a:endCxn id="5124" idx="0"/>
          </p:cNvCxnSpPr>
          <p:nvPr/>
        </p:nvCxnSpPr>
        <p:spPr>
          <a:xfrm>
            <a:off x="4624388" y="2466975"/>
            <a:ext cx="7937" cy="89217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0">
            <a:extLst>
              <a:ext uri="{FF2B5EF4-FFF2-40B4-BE49-F238E27FC236}">
                <a16:creationId xmlns:a16="http://schemas.microsoft.com/office/drawing/2014/main" id="{9BF65CE5-5137-2744-9912-7E0ABBAF4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288" y="3911600"/>
            <a:ext cx="854075" cy="58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Video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Display</a:t>
            </a: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67C2C172-40FD-8D44-8C93-9AA9A163F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2313" y="4217988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/>
        </p:spPr>
        <p:txBody>
          <a:bodyPr/>
          <a:lstStyle/>
          <a:p>
            <a:pPr eaLnBrk="1" hangingPunct="1">
              <a:defRPr/>
            </a:pPr>
            <a:endParaRPr lang="en-US" sz="1600">
              <a:solidFill>
                <a:srgbClr val="000000"/>
              </a:solidFill>
              <a:ea typeface="+mn-ea"/>
              <a:cs typeface="+mn-cs"/>
            </a:endParaRPr>
          </a:p>
        </p:txBody>
      </p:sp>
      <p:pic>
        <p:nvPicPr>
          <p:cNvPr id="71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738688"/>
            <a:ext cx="317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157788"/>
            <a:ext cx="317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B64E5-8C4F-DB4A-9A5C-754529B82218}"/>
              </a:ext>
            </a:extLst>
          </p:cNvPr>
          <p:cNvCxnSpPr>
            <a:stCxn id="5130" idx="3"/>
            <a:endCxn id="7182" idx="1"/>
          </p:cNvCxnSpPr>
          <p:nvPr/>
        </p:nvCxnSpPr>
        <p:spPr>
          <a:xfrm flipV="1">
            <a:off x="7027863" y="4948238"/>
            <a:ext cx="712787" cy="125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5B925B-DB17-1848-AFA9-435179481A95}"/>
              </a:ext>
            </a:extLst>
          </p:cNvPr>
          <p:cNvCxnSpPr>
            <a:stCxn id="5130" idx="3"/>
            <a:endCxn id="7183" idx="1"/>
          </p:cNvCxnSpPr>
          <p:nvPr/>
        </p:nvCxnSpPr>
        <p:spPr>
          <a:xfrm>
            <a:off x="7027863" y="5073650"/>
            <a:ext cx="712787" cy="2936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B46F3-8CCA-8A46-85A5-94C0C5BD638C}"/>
              </a:ext>
            </a:extLst>
          </p:cNvPr>
          <p:cNvCxnSpPr>
            <a:stCxn id="5124" idx="2"/>
            <a:endCxn id="5127" idx="0"/>
          </p:cNvCxnSpPr>
          <p:nvPr/>
        </p:nvCxnSpPr>
        <p:spPr>
          <a:xfrm>
            <a:off x="4632325" y="5576888"/>
            <a:ext cx="0" cy="53816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7" name="Group 11"/>
          <p:cNvGrpSpPr>
            <a:grpSpLocks/>
          </p:cNvGrpSpPr>
          <p:nvPr/>
        </p:nvGrpSpPr>
        <p:grpSpPr bwMode="auto">
          <a:xfrm>
            <a:off x="396875" y="3630613"/>
            <a:ext cx="1624013" cy="606425"/>
            <a:chOff x="384176" y="3630612"/>
            <a:chExt cx="1624012" cy="606425"/>
          </a:xfrm>
        </p:grpSpPr>
        <p:pic>
          <p:nvPicPr>
            <p:cNvPr id="720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88" name="Group 35"/>
          <p:cNvGrpSpPr>
            <a:grpSpLocks/>
          </p:cNvGrpSpPr>
          <p:nvPr/>
        </p:nvGrpSpPr>
        <p:grpSpPr bwMode="auto">
          <a:xfrm>
            <a:off x="396875" y="4208463"/>
            <a:ext cx="1624013" cy="606425"/>
            <a:chOff x="384176" y="3630612"/>
            <a:chExt cx="1624012" cy="606425"/>
          </a:xfrm>
        </p:grpSpPr>
        <p:pic>
          <p:nvPicPr>
            <p:cNvPr id="719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89" name="Group 38"/>
          <p:cNvGrpSpPr>
            <a:grpSpLocks/>
          </p:cNvGrpSpPr>
          <p:nvPr/>
        </p:nvGrpSpPr>
        <p:grpSpPr bwMode="auto">
          <a:xfrm>
            <a:off x="396875" y="4786313"/>
            <a:ext cx="1624013" cy="606425"/>
            <a:chOff x="384176" y="3630612"/>
            <a:chExt cx="1624012" cy="606425"/>
          </a:xfrm>
        </p:grpSpPr>
        <p:pic>
          <p:nvPicPr>
            <p:cNvPr id="719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90" name="Group 41"/>
          <p:cNvGrpSpPr>
            <a:grpSpLocks/>
          </p:cNvGrpSpPr>
          <p:nvPr/>
        </p:nvGrpSpPr>
        <p:grpSpPr bwMode="auto">
          <a:xfrm>
            <a:off x="396875" y="5364163"/>
            <a:ext cx="1624013" cy="606425"/>
            <a:chOff x="384176" y="3630612"/>
            <a:chExt cx="1624012" cy="606425"/>
          </a:xfrm>
        </p:grpSpPr>
        <p:pic>
          <p:nvPicPr>
            <p:cNvPr id="71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91" name="Group 44"/>
          <p:cNvGrpSpPr>
            <a:grpSpLocks/>
          </p:cNvGrpSpPr>
          <p:nvPr/>
        </p:nvGrpSpPr>
        <p:grpSpPr bwMode="auto">
          <a:xfrm>
            <a:off x="396875" y="5942013"/>
            <a:ext cx="1624013" cy="606425"/>
            <a:chOff x="384176" y="3630612"/>
            <a:chExt cx="1624012" cy="606425"/>
          </a:xfrm>
        </p:grpSpPr>
        <p:pic>
          <p:nvPicPr>
            <p:cNvPr id="719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563750-2F55-3E4A-AE09-292C4824F1F2}"/>
              </a:ext>
            </a:extLst>
          </p:cNvPr>
          <p:cNvSpPr/>
          <p:nvPr/>
        </p:nvSpPr>
        <p:spPr>
          <a:xfrm>
            <a:off x="1778000" y="3630613"/>
            <a:ext cx="407988" cy="302418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10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2037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j-cs"/>
              </a:rPr>
              <a:t>DMA Setup (cont)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267385" y="1600200"/>
            <a:ext cx="8421003" cy="4976234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#define DMA_TRANSFER(_</a:t>
            </a:r>
            <a:r>
              <a:rPr lang="en-GB" sz="2000" b="1" dirty="0" err="1">
                <a:latin typeface="Courier New" charset="0"/>
                <a:cs typeface="+mn-cs"/>
              </a:rPr>
              <a:t>dst</a:t>
            </a:r>
            <a:r>
              <a:rPr lang="en-GB" sz="2000" b="1" dirty="0">
                <a:latin typeface="Courier New" charset="0"/>
                <a:cs typeface="+mn-cs"/>
              </a:rPr>
              <a:t>,_</a:t>
            </a:r>
            <a:r>
              <a:rPr lang="en-GB" sz="2000" b="1" dirty="0" err="1">
                <a:latin typeface="Courier New" charset="0"/>
                <a:cs typeface="+mn-cs"/>
              </a:rPr>
              <a:t>src</a:t>
            </a:r>
            <a:r>
              <a:rPr lang="en-GB" sz="2000" b="1" dirty="0">
                <a:latin typeface="Courier New" charset="0"/>
                <a:cs typeface="+mn-cs"/>
              </a:rPr>
              <a:t>,_count,_</a:t>
            </a:r>
            <a:r>
              <a:rPr lang="en-GB" sz="2000" b="1" dirty="0" err="1">
                <a:latin typeface="Courier New" charset="0"/>
                <a:cs typeface="+mn-cs"/>
              </a:rPr>
              <a:t>ch</a:t>
            </a:r>
            <a:r>
              <a:rPr lang="en-GB" sz="2000" b="1" dirty="0">
                <a:latin typeface="Courier New" charset="0"/>
                <a:cs typeface="+mn-cs"/>
              </a:rPr>
              <a:t>,_mode) \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do {                                            \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    DMA[_</a:t>
            </a:r>
            <a:r>
              <a:rPr lang="en-GB" sz="2000" b="1" dirty="0" err="1">
                <a:latin typeface="Courier New" charset="0"/>
                <a:cs typeface="+mn-cs"/>
              </a:rPr>
              <a:t>ch</a:t>
            </a:r>
            <a:r>
              <a:rPr lang="en-GB" sz="2000" b="1" dirty="0">
                <a:latin typeface="Courier New" charset="0"/>
                <a:cs typeface="+mn-cs"/>
              </a:rPr>
              <a:t>].</a:t>
            </a:r>
            <a:r>
              <a:rPr lang="en-GB" sz="2000" b="1" dirty="0" err="1">
                <a:latin typeface="Courier New" charset="0"/>
                <a:cs typeface="+mn-cs"/>
              </a:rPr>
              <a:t>cnt</a:t>
            </a:r>
            <a:r>
              <a:rPr lang="en-GB" sz="2000" b="1" dirty="0">
                <a:latin typeface="Courier New" charset="0"/>
                <a:cs typeface="+mn-cs"/>
              </a:rPr>
              <a:t> = 0;                        \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    DMA[_</a:t>
            </a:r>
            <a:r>
              <a:rPr lang="en-GB" sz="2000" b="1" dirty="0" err="1">
                <a:latin typeface="Courier New" charset="0"/>
                <a:cs typeface="+mn-cs"/>
              </a:rPr>
              <a:t>ch</a:t>
            </a:r>
            <a:r>
              <a:rPr lang="en-GB" sz="2000" b="1" dirty="0">
                <a:latin typeface="Courier New" charset="0"/>
                <a:cs typeface="+mn-cs"/>
              </a:rPr>
              <a:t>].</a:t>
            </a:r>
            <a:r>
              <a:rPr lang="en-GB" sz="2000" b="1" dirty="0" err="1">
                <a:latin typeface="Courier New" charset="0"/>
                <a:cs typeface="+mn-cs"/>
              </a:rPr>
              <a:t>src</a:t>
            </a:r>
            <a:r>
              <a:rPr lang="en-GB" sz="2000" b="1" dirty="0">
                <a:latin typeface="Courier New" charset="0"/>
                <a:cs typeface="+mn-cs"/>
              </a:rPr>
              <a:t> = (</a:t>
            </a:r>
            <a:r>
              <a:rPr lang="en-GB" sz="2000" b="1" dirty="0" err="1">
                <a:latin typeface="Courier New" charset="0"/>
                <a:cs typeface="+mn-cs"/>
              </a:rPr>
              <a:t>const</a:t>
            </a:r>
            <a:r>
              <a:rPr lang="en-GB" sz="2000" b="1" dirty="0">
                <a:latin typeface="Courier New" charset="0"/>
                <a:cs typeface="+mn-cs"/>
              </a:rPr>
              <a:t> void*)(_</a:t>
            </a:r>
            <a:r>
              <a:rPr lang="en-GB" sz="2000" b="1" dirty="0" err="1">
                <a:latin typeface="Courier New" charset="0"/>
                <a:cs typeface="+mn-cs"/>
              </a:rPr>
              <a:t>src</a:t>
            </a:r>
            <a:r>
              <a:rPr lang="en-GB" sz="2000" b="1" dirty="0">
                <a:latin typeface="Courier New" charset="0"/>
                <a:cs typeface="+mn-cs"/>
              </a:rPr>
              <a:t>);      \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    DMA[_</a:t>
            </a:r>
            <a:r>
              <a:rPr lang="en-GB" sz="2000" b="1" dirty="0" err="1">
                <a:latin typeface="Courier New" charset="0"/>
                <a:cs typeface="+mn-cs"/>
              </a:rPr>
              <a:t>ch</a:t>
            </a:r>
            <a:r>
              <a:rPr lang="en-GB" sz="2000" b="1" dirty="0">
                <a:latin typeface="Courier New" charset="0"/>
                <a:cs typeface="+mn-cs"/>
              </a:rPr>
              <a:t>].</a:t>
            </a:r>
            <a:r>
              <a:rPr lang="en-GB" sz="2000" b="1" dirty="0" err="1">
                <a:latin typeface="Courier New" charset="0"/>
                <a:cs typeface="+mn-cs"/>
              </a:rPr>
              <a:t>dst</a:t>
            </a:r>
            <a:r>
              <a:rPr lang="en-GB" sz="2000" b="1" dirty="0">
                <a:latin typeface="Courier New" charset="0"/>
                <a:cs typeface="+mn-cs"/>
              </a:rPr>
              <a:t> = (void*)(_</a:t>
            </a:r>
            <a:r>
              <a:rPr lang="en-GB" sz="2000" b="1" dirty="0" err="1">
                <a:latin typeface="Courier New" charset="0"/>
                <a:cs typeface="+mn-cs"/>
              </a:rPr>
              <a:t>dst</a:t>
            </a:r>
            <a:r>
              <a:rPr lang="en-GB" sz="2000" b="1" dirty="0">
                <a:latin typeface="Courier New" charset="0"/>
                <a:cs typeface="+mn-cs"/>
              </a:rPr>
              <a:t>);            \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    DMA[_</a:t>
            </a:r>
            <a:r>
              <a:rPr lang="en-GB" sz="2000" b="1" dirty="0" err="1">
                <a:latin typeface="Courier New" charset="0"/>
                <a:cs typeface="+mn-cs"/>
              </a:rPr>
              <a:t>ch</a:t>
            </a:r>
            <a:r>
              <a:rPr lang="en-GB" sz="2000" b="1" dirty="0">
                <a:latin typeface="Courier New" charset="0"/>
                <a:cs typeface="+mn-cs"/>
              </a:rPr>
              <a:t>].</a:t>
            </a:r>
            <a:r>
              <a:rPr lang="en-GB" sz="2000" b="1" dirty="0" err="1">
                <a:latin typeface="Courier New" charset="0"/>
                <a:cs typeface="+mn-cs"/>
              </a:rPr>
              <a:t>cnt</a:t>
            </a:r>
            <a:r>
              <a:rPr lang="en-GB" sz="2000" b="1" dirty="0">
                <a:latin typeface="Courier New" charset="0"/>
                <a:cs typeface="+mn-cs"/>
              </a:rPr>
              <a:t> = (_count) | (_mode);       \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} while(0)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b="1" dirty="0">
              <a:latin typeface="Courier New" charset="0"/>
              <a:cs typeface="+mn-cs"/>
            </a:endParaRP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void </a:t>
            </a:r>
            <a:r>
              <a:rPr lang="en-GB" sz="2000" b="1" u="sng" dirty="0" err="1">
                <a:latin typeface="Courier New" charset="0"/>
                <a:cs typeface="+mn-cs"/>
              </a:rPr>
              <a:t>dma_memcpy</a:t>
            </a:r>
            <a:r>
              <a:rPr lang="en-GB" sz="2000" b="1" dirty="0">
                <a:latin typeface="Courier New" charset="0"/>
                <a:cs typeface="+mn-cs"/>
              </a:rPr>
              <a:t>(void *</a:t>
            </a:r>
            <a:r>
              <a:rPr lang="en-GB" sz="2000" b="1" dirty="0" err="1">
                <a:latin typeface="Courier New" charset="0"/>
                <a:cs typeface="+mn-cs"/>
              </a:rPr>
              <a:t>dst</a:t>
            </a:r>
            <a:r>
              <a:rPr lang="en-GB" sz="2000" b="1" dirty="0">
                <a:latin typeface="Courier New" charset="0"/>
                <a:cs typeface="+mn-cs"/>
              </a:rPr>
              <a:t>, </a:t>
            </a:r>
            <a:r>
              <a:rPr lang="en-GB" sz="2000" b="1" dirty="0" err="1">
                <a:latin typeface="Courier New" charset="0"/>
                <a:cs typeface="+mn-cs"/>
              </a:rPr>
              <a:t>const</a:t>
            </a:r>
            <a:r>
              <a:rPr lang="en-GB" sz="2000" b="1" dirty="0">
                <a:latin typeface="Courier New" charset="0"/>
                <a:cs typeface="+mn-cs"/>
              </a:rPr>
              <a:t> void *</a:t>
            </a:r>
            <a:r>
              <a:rPr lang="en-GB" sz="2000" b="1" dirty="0" err="1">
                <a:latin typeface="Courier New" charset="0"/>
                <a:cs typeface="+mn-cs"/>
              </a:rPr>
              <a:t>src</a:t>
            </a:r>
            <a:r>
              <a:rPr lang="en-GB" sz="2000" b="1" dirty="0">
                <a:latin typeface="Courier New" charset="0"/>
                <a:cs typeface="+mn-cs"/>
              </a:rPr>
              <a:t>, u16 count)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{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    DMA[3].</a:t>
            </a:r>
            <a:r>
              <a:rPr lang="en-GB" sz="2000" b="1" dirty="0" err="1">
                <a:latin typeface="Courier New" charset="0"/>
                <a:cs typeface="+mn-cs"/>
              </a:rPr>
              <a:t>cnt</a:t>
            </a:r>
            <a:r>
              <a:rPr lang="en-GB" sz="2000" b="1" dirty="0">
                <a:latin typeface="Courier New" charset="0"/>
                <a:cs typeface="+mn-cs"/>
              </a:rPr>
              <a:t> = 0; // shut off previous transfer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    DMA[3].</a:t>
            </a:r>
            <a:r>
              <a:rPr lang="en-GB" sz="2000" b="1" dirty="0" err="1">
                <a:latin typeface="Courier New" charset="0"/>
                <a:cs typeface="+mn-cs"/>
              </a:rPr>
              <a:t>src</a:t>
            </a:r>
            <a:r>
              <a:rPr lang="en-GB" sz="2000" b="1" dirty="0">
                <a:latin typeface="Courier New" charset="0"/>
                <a:cs typeface="+mn-cs"/>
              </a:rPr>
              <a:t> = </a:t>
            </a:r>
            <a:r>
              <a:rPr lang="en-GB" sz="2000" b="1" dirty="0" err="1">
                <a:latin typeface="Courier New" charset="0"/>
                <a:cs typeface="+mn-cs"/>
              </a:rPr>
              <a:t>src</a:t>
            </a:r>
            <a:r>
              <a:rPr lang="en-GB" sz="2000" b="1" dirty="0">
                <a:latin typeface="Courier New" charset="0"/>
                <a:cs typeface="+mn-cs"/>
              </a:rPr>
              <a:t>;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    DMA[3].</a:t>
            </a:r>
            <a:r>
              <a:rPr lang="en-GB" sz="2000" b="1" dirty="0" err="1">
                <a:latin typeface="Courier New" charset="0"/>
                <a:cs typeface="+mn-cs"/>
              </a:rPr>
              <a:t>dst</a:t>
            </a:r>
            <a:r>
              <a:rPr lang="en-GB" sz="2000" b="1" dirty="0">
                <a:latin typeface="Courier New" charset="0"/>
                <a:cs typeface="+mn-cs"/>
              </a:rPr>
              <a:t> = </a:t>
            </a:r>
            <a:r>
              <a:rPr lang="en-GB" sz="2000" b="1" dirty="0" err="1">
                <a:latin typeface="Courier New" charset="0"/>
                <a:cs typeface="+mn-cs"/>
              </a:rPr>
              <a:t>dst</a:t>
            </a:r>
            <a:r>
              <a:rPr lang="en-GB" sz="2000" b="1" dirty="0">
                <a:latin typeface="Courier New" charset="0"/>
                <a:cs typeface="+mn-cs"/>
              </a:rPr>
              <a:t>;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    DMA[3].</a:t>
            </a:r>
            <a:r>
              <a:rPr lang="en-GB" sz="2000" b="1" dirty="0" err="1">
                <a:latin typeface="Courier New" charset="0"/>
                <a:cs typeface="+mn-cs"/>
              </a:rPr>
              <a:t>cnt</a:t>
            </a:r>
            <a:r>
              <a:rPr lang="en-GB" sz="2000" b="1" dirty="0">
                <a:latin typeface="Courier New" charset="0"/>
                <a:cs typeface="+mn-cs"/>
              </a:rPr>
              <a:t> = count | DMA_32| DMA_ON;</a:t>
            </a:r>
          </a:p>
          <a:p>
            <a:pPr marL="431800" indent="-323850" defTabSz="457200" eaLnBrk="1" hangingPunct="1">
              <a:lnSpc>
                <a:spcPct val="89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2037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j-cs"/>
              </a:rPr>
              <a:t>DMA Timing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31188" cy="5014913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31800" indent="-323850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n-cs"/>
              </a:rPr>
              <a:t>Clearing a DMA register before its scheduled copy occurs will stop it from ever happening</a:t>
            </a:r>
          </a:p>
          <a:p>
            <a:pPr marL="863600" lvl="1" indent="-287338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/>
              <a:t>Careful when using delayed DMA</a:t>
            </a:r>
          </a:p>
          <a:p>
            <a:pPr marL="431800" indent="-323850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>
                <a:cs typeface="+mn-cs"/>
              </a:rPr>
              <a:t>Even immediate DMA has a 2 cycle delay</a:t>
            </a:r>
          </a:p>
          <a:p>
            <a:pPr marL="863600" lvl="1" indent="-287338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/>
              <a:t>DMA calls in immediate succession could cancel the earlier one</a:t>
            </a:r>
          </a:p>
          <a:p>
            <a:pPr marL="863600" lvl="1" indent="-287338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/>
              <a:t>2 cycles is short enough that returning from the DMA setup function allows the copy to begin before other code executes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Filling a Rectangle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2222500" y="2392363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2222500" y="2738438"/>
            <a:ext cx="5459413" cy="3444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2222500" y="3082925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222500" y="3429000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222500" y="3775075"/>
            <a:ext cx="5459413" cy="3444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2222500" y="4119563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2222500" y="4465638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2222500" y="4811713"/>
            <a:ext cx="5459413" cy="3460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Why is DMA so </a:t>
            </a:r>
            <a:r>
              <a:rPr lang="en-US" i="1">
                <a:cs typeface="+mj-cs"/>
              </a:rPr>
              <a:t>Fast</a:t>
            </a:r>
          </a:p>
        </p:txBody>
      </p:sp>
      <p:sp>
        <p:nvSpPr>
          <p:cNvPr id="159747" name="Line 3"/>
          <p:cNvSpPr>
            <a:spLocks noChangeShapeType="1"/>
          </p:cNvSpPr>
          <p:nvPr/>
        </p:nvSpPr>
        <p:spPr bwMode="auto">
          <a:xfrm>
            <a:off x="6921500" y="663575"/>
            <a:ext cx="415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6921500" y="833438"/>
            <a:ext cx="311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6921500" y="1009650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Questions?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07021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017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ASCII Table</a:t>
            </a:r>
          </a:p>
        </p:txBody>
      </p:sp>
      <p:pic>
        <p:nvPicPr>
          <p:cNvPr id="23554" name="Picture 3" descr="800px-ASCII-Table-wid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0"/>
          <a:stretch>
            <a:fillRect/>
          </a:stretch>
        </p:blipFill>
        <p:spPr bwMode="auto">
          <a:xfrm>
            <a:off x="0" y="12700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080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fontdata_6x8[]</a:t>
            </a:r>
          </a:p>
        </p:txBody>
      </p:sp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939925"/>
            <a:ext cx="18637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939925"/>
            <a:ext cx="18796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8" y="1939925"/>
            <a:ext cx="19812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1939925"/>
            <a:ext cx="204787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5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Potential Problems w/Macros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#define SQUARE(X) (X * X)</a:t>
            </a: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int z = SQUARE(2);</a:t>
            </a: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int z = SQUARE(x + y);</a:t>
            </a: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Fix:</a:t>
            </a:r>
            <a:endParaRPr lang="en-US" sz="2400" b="1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#define SQUARE(X) ((X) * (X))</a:t>
            </a: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546EEF11-293B-4C40-AB04-67E4244465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98838" y="2024063"/>
            <a:ext cx="3130550" cy="931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2AFFFEBC-7065-3149-A700-2A7B581FE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2713038"/>
            <a:ext cx="13509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cuddling</a:t>
            </a:r>
          </a:p>
        </p:txBody>
      </p:sp>
      <p:sp>
        <p:nvSpPr>
          <p:cNvPr id="8197" name="TextBox 2"/>
          <p:cNvSpPr txBox="1">
            <a:spLocks noChangeArrowheads="1"/>
          </p:cNvSpPr>
          <p:nvPr/>
        </p:nvSpPr>
        <p:spPr bwMode="auto">
          <a:xfrm>
            <a:off x="958850" y="3798888"/>
            <a:ext cx="6980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Bradley Hand" charset="0"/>
              </a:rPr>
              <a:t>Suppose you have Square(2 + 3)</a:t>
            </a:r>
          </a:p>
          <a:p>
            <a:r>
              <a:rPr lang="en-US" sz="1800">
                <a:latin typeface="Bradley Hand" charset="0"/>
              </a:rPr>
              <a:t>Using the macro above, the text substitution yields: (2 + 3 * 2 + 3)</a:t>
            </a:r>
          </a:p>
          <a:p>
            <a:r>
              <a:rPr lang="en-US" sz="1800">
                <a:latin typeface="Bradley Hand" charset="0"/>
              </a:rPr>
              <a:t>And, due to the algebraic order of operations, this gives 11</a:t>
            </a:r>
          </a:p>
        </p:txBody>
      </p:sp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958850" y="5567363"/>
            <a:ext cx="7620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Bradley Hand" charset="0"/>
              </a:rPr>
              <a:t>Again, suppose you have Square(2 + 3)</a:t>
            </a:r>
          </a:p>
          <a:p>
            <a:r>
              <a:rPr lang="en-US" sz="1800">
                <a:latin typeface="Bradley Hand" charset="0"/>
              </a:rPr>
              <a:t>Now, with the new macro, the text substitution yields: ((2 + 3) * (2 + 3))</a:t>
            </a:r>
          </a:p>
          <a:p>
            <a:r>
              <a:rPr lang="en-US" sz="1800">
                <a:latin typeface="Bradley Hand" charset="0"/>
              </a:rPr>
              <a:t>And, with the algebraic order of operations, this now gives 25</a:t>
            </a:r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4413250"/>
            <a:ext cx="233363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6199188"/>
            <a:ext cx="2428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16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Blanking Intervals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Blanking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525"/>
            <a:ext cx="8229600" cy="54514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GBA screen is refreshed at 60 Hz</a:t>
            </a:r>
          </a:p>
          <a:p>
            <a:pPr>
              <a:defRPr/>
            </a:pPr>
            <a:r>
              <a:rPr lang="en-US" dirty="0"/>
              <a:t>There are pauses in the drawing process</a:t>
            </a:r>
          </a:p>
          <a:p>
            <a:pPr lvl="1">
              <a:defRPr/>
            </a:pPr>
            <a:r>
              <a:rPr lang="en-US" dirty="0"/>
              <a:t>For each </a:t>
            </a:r>
            <a:r>
              <a:rPr lang="en-US" dirty="0" err="1"/>
              <a:t>scanline</a:t>
            </a:r>
            <a:r>
              <a:rPr lang="en-US" dirty="0"/>
              <a:t> (160 lines)</a:t>
            </a:r>
          </a:p>
          <a:p>
            <a:pPr lvl="2">
              <a:defRPr/>
            </a:pPr>
            <a:r>
              <a:rPr lang="en-US" dirty="0"/>
              <a:t>Draw </a:t>
            </a:r>
            <a:r>
              <a:rPr lang="en-US" dirty="0" err="1"/>
              <a:t>scanline</a:t>
            </a:r>
            <a:r>
              <a:rPr lang="en-US" dirty="0"/>
              <a:t> (240 pixels)</a:t>
            </a:r>
          </a:p>
          <a:p>
            <a:pPr lvl="2">
              <a:defRPr/>
            </a:pPr>
            <a:r>
              <a:rPr lang="en-US" dirty="0" err="1"/>
              <a:t>Hblank</a:t>
            </a:r>
            <a:r>
              <a:rPr lang="en-US" dirty="0"/>
              <a:t> (68 pixels)</a:t>
            </a:r>
          </a:p>
          <a:p>
            <a:pPr lvl="1">
              <a:defRPr/>
            </a:pPr>
            <a:r>
              <a:rPr lang="en-US" dirty="0" err="1"/>
              <a:t>Vblank</a:t>
            </a:r>
            <a:r>
              <a:rPr lang="en-US" dirty="0"/>
              <a:t> (68 </a:t>
            </a:r>
            <a:r>
              <a:rPr lang="en-US" dirty="0" err="1"/>
              <a:t>scanlines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To avoid tearing, positional data is usually updated at the </a:t>
            </a:r>
            <a:r>
              <a:rPr lang="en-US" dirty="0" err="1"/>
              <a:t>VBlank</a:t>
            </a:r>
            <a:r>
              <a:rPr lang="en-US" dirty="0"/>
              <a:t>. This is why most games run at 60 or 30 fps. </a:t>
            </a:r>
          </a:p>
          <a:p>
            <a:pPr>
              <a:defRPr/>
            </a:pPr>
            <a:r>
              <a:rPr lang="en-US" dirty="0"/>
              <a:t>FYI, this mimics the NTSC/PAL analog TV standards which required blanking intervals to reposition the electron beam.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HBlank</a:t>
            </a:r>
            <a:r>
              <a:rPr lang="en-US" dirty="0"/>
              <a:t> and </a:t>
            </a:r>
            <a:r>
              <a:rPr lang="en-US" dirty="0" err="1"/>
              <a:t>VBlank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1469" r="-21469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Drawing Times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60" r="-481"/>
          <a:stretch/>
        </p:blipFill>
        <p:spPr>
          <a:xfrm>
            <a:off x="3783013" y="1547813"/>
            <a:ext cx="5226050" cy="5105400"/>
          </a:xfrm>
        </p:spPr>
      </p:pic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277813" y="1852613"/>
            <a:ext cx="3373437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/>
              <a:t>A full screen refresh takes exactly 280896 cycles, divided by the clock speed gives a frame rate of 59.73. </a:t>
            </a:r>
          </a:p>
          <a:p>
            <a:pPr eaLnBrk="1" hangingPunct="1">
              <a:buFont typeface="Arial" charset="0"/>
              <a:buChar char="•"/>
            </a:pPr>
            <a:r>
              <a:rPr lang="en-US"/>
              <a:t>From the Draw/Blank periods given above you can see that there are 4 cycles per pixel, and 1232 cycles per scanline.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769938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Processing Pipeline</a:t>
            </a:r>
          </a:p>
        </p:txBody>
      </p:sp>
      <p:pic>
        <p:nvPicPr>
          <p:cNvPr id="13314" name="Picture 2" descr="Screen Shot 2018-03-28 at 11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058863"/>
            <a:ext cx="265271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Screen Shot 2018-03-28 at 11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370138"/>
            <a:ext cx="26368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0" descr="Screen Shot 2018-03-28 at 11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14650"/>
            <a:ext cx="2652713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1" descr="Screen Shot 2018-03-28 at 11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27513"/>
            <a:ext cx="26368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2" descr="Screen Shot 2018-03-28 at 11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840288"/>
            <a:ext cx="265271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3" descr="Screen Shot 2018-03-28 at 11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6151563"/>
            <a:ext cx="2635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Group 18434"/>
          <p:cNvGrpSpPr>
            <a:grpSpLocks/>
          </p:cNvGrpSpPr>
          <p:nvPr/>
        </p:nvGrpSpPr>
        <p:grpSpPr bwMode="auto">
          <a:xfrm>
            <a:off x="3244850" y="1287463"/>
            <a:ext cx="4841875" cy="619125"/>
            <a:chOff x="3245140" y="1288199"/>
            <a:chExt cx="4841768" cy="619125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91E671C1-8544-E74C-8991-687A165CF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111" y="1288199"/>
              <a:ext cx="1350932" cy="6191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Controller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F21957F3-3006-2A41-9C31-A35FA36A3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686" y="1597761"/>
              <a:ext cx="579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C05C04E5-4357-F740-8B4C-69F471A0A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81" y="1291374"/>
              <a:ext cx="1047727" cy="584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Display</a:t>
              </a: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2C4FEA34-843C-8849-A38D-24E124D0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044" y="1597761"/>
              <a:ext cx="5810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F06E2CCD-0EFD-9743-9528-5AAEF5FA4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140" y="1440599"/>
              <a:ext cx="1271560" cy="3381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i="1" dirty="0" err="1">
                  <a:solidFill>
                    <a:srgbClr val="000000"/>
                  </a:solidFill>
                  <a:ea typeface="+mn-ea"/>
                  <a:cs typeface="+mn-cs"/>
                </a:rPr>
                <a:t>videoBuffer</a:t>
              </a:r>
              <a:endParaRPr lang="en-US" i="1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252788" y="3095625"/>
            <a:ext cx="4841875" cy="619125"/>
            <a:chOff x="3245140" y="1288199"/>
            <a:chExt cx="4841768" cy="619125"/>
          </a:xfrm>
        </p:grpSpPr>
        <p:sp>
          <p:nvSpPr>
            <p:cNvPr id="37" name="Text Box 10">
              <a:extLst>
                <a:ext uri="{FF2B5EF4-FFF2-40B4-BE49-F238E27FC236}">
                  <a16:creationId xmlns:a16="http://schemas.microsoft.com/office/drawing/2014/main" id="{10358F67-7374-5847-9E60-80AE4DE35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110" y="1288199"/>
              <a:ext cx="1350933" cy="6191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Controller</a:t>
              </a: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DDE9FBA1-8165-1247-9BBD-8F1259CD5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686" y="1597762"/>
              <a:ext cx="579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E5489914-27B7-1D4E-B7B3-AE522ADE4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81" y="1291374"/>
              <a:ext cx="1047727" cy="584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Display</a:t>
              </a: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5AF9AA4A-3B4B-7241-A9E7-D30718E5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044" y="1597762"/>
              <a:ext cx="5810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4D868D18-ECC9-1F49-9F80-11F077555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140" y="1440599"/>
              <a:ext cx="1271559" cy="3381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i="1" dirty="0" err="1">
                  <a:solidFill>
                    <a:srgbClr val="000000"/>
                  </a:solidFill>
                  <a:ea typeface="+mn-ea"/>
                  <a:cs typeface="+mn-cs"/>
                </a:rPr>
                <a:t>videoBuffer</a:t>
              </a:r>
              <a:endParaRPr lang="en-US" i="1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244850" y="5016500"/>
            <a:ext cx="4841875" cy="619125"/>
            <a:chOff x="3245140" y="1288199"/>
            <a:chExt cx="4841768" cy="619125"/>
          </a:xfrm>
        </p:grpSpPr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BCD86408-9FC2-2D41-B6DE-7259DEADF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111" y="1288199"/>
              <a:ext cx="1350932" cy="6191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  <a:ea typeface="+mn-ea"/>
                  <a:cs typeface="+mn-cs"/>
                </a:rPr>
                <a:t>Controller</a:t>
              </a:r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id="{0B624C2F-37E8-D74D-B7E5-B683A0664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686" y="1597762"/>
              <a:ext cx="579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58BA6D59-6ACA-D843-836F-6FF5FCEC0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181" y="1291374"/>
              <a:ext cx="1047727" cy="584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Video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ea typeface="+mn-ea"/>
                  <a:cs typeface="+mn-cs"/>
                </a:rPr>
                <a:t>Display</a:t>
              </a:r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C8E5AA94-7973-7E41-9578-16057A411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4044" y="1597762"/>
              <a:ext cx="5810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/>
          </p:spPr>
          <p:txBody>
            <a:bodyPr/>
            <a:lstStyle/>
            <a:p>
              <a:pPr eaLnBrk="1" hangingPunct="1">
                <a:defRPr/>
              </a:pPr>
              <a:endParaRPr lang="en-US" sz="160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7" name="Text Box 10">
              <a:extLst>
                <a:ext uri="{FF2B5EF4-FFF2-40B4-BE49-F238E27FC236}">
                  <a16:creationId xmlns:a16="http://schemas.microsoft.com/office/drawing/2014/main" id="{DB00836C-12A0-B84F-96A8-4FAE1BC73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140" y="1440599"/>
              <a:ext cx="1271560" cy="3381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i="1" dirty="0" err="1">
                  <a:solidFill>
                    <a:srgbClr val="000000"/>
                  </a:solidFill>
                  <a:ea typeface="+mn-ea"/>
                  <a:cs typeface="+mn-cs"/>
                </a:rPr>
                <a:t>videoBuffer</a:t>
              </a:r>
              <a:endParaRPr lang="en-US" i="1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18442" name="Group 18441"/>
          <p:cNvGrpSpPr>
            <a:grpSpLocks/>
          </p:cNvGrpSpPr>
          <p:nvPr/>
        </p:nvGrpSpPr>
        <p:grpSpPr bwMode="auto">
          <a:xfrm>
            <a:off x="3105150" y="2414588"/>
            <a:ext cx="5600700" cy="434975"/>
            <a:chOff x="3263705" y="4340252"/>
            <a:chExt cx="5600798" cy="434025"/>
          </a:xfrm>
        </p:grpSpPr>
        <p:sp>
          <p:nvSpPr>
            <p:cNvPr id="13329" name="TextBox 30"/>
            <p:cNvSpPr txBox="1">
              <a:spLocks noChangeArrowheads="1"/>
            </p:cNvSpPr>
            <p:nvPr/>
          </p:nvSpPr>
          <p:spPr bwMode="auto">
            <a:xfrm>
              <a:off x="3665644" y="4372598"/>
              <a:ext cx="5198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during vblank</a:t>
              </a:r>
              <a:r>
                <a:rPr lang="en-US" sz="1800"/>
                <a:t>: make changes to the videoBuffer </a:t>
              </a:r>
            </a:p>
          </p:txBody>
        </p:sp>
        <p:grpSp>
          <p:nvGrpSpPr>
            <p:cNvPr id="13330" name="Group 18439"/>
            <p:cNvGrpSpPr>
              <a:grpSpLocks/>
            </p:cNvGrpSpPr>
            <p:nvPr/>
          </p:nvGrpSpPr>
          <p:grpSpPr bwMode="auto">
            <a:xfrm>
              <a:off x="3263705" y="4340252"/>
              <a:ext cx="450166" cy="434025"/>
              <a:chOff x="7861830" y="4034827"/>
              <a:chExt cx="450166" cy="434025"/>
            </a:xfrm>
          </p:grpSpPr>
          <p:sp>
            <p:nvSpPr>
              <p:cNvPr id="18437" name="16-Point Star 18436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58" cy="434025"/>
              </a:xfrm>
              <a:prstGeom prst="star16">
                <a:avLst>
                  <a:gd name="adj" fmla="val 37500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32" name="TextBox 18437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1</a:t>
                </a:r>
              </a:p>
            </p:txBody>
          </p:sp>
        </p:grpSp>
      </p:grpSp>
      <p:grpSp>
        <p:nvGrpSpPr>
          <p:cNvPr id="18441" name="Group 18440"/>
          <p:cNvGrpSpPr>
            <a:grpSpLocks/>
          </p:cNvGrpSpPr>
          <p:nvPr/>
        </p:nvGrpSpPr>
        <p:grpSpPr bwMode="auto">
          <a:xfrm>
            <a:off x="3101975" y="3668713"/>
            <a:ext cx="5662613" cy="434975"/>
            <a:chOff x="3034602" y="2031245"/>
            <a:chExt cx="5662478" cy="434025"/>
          </a:xfrm>
        </p:grpSpPr>
        <p:sp>
          <p:nvSpPr>
            <p:cNvPr id="13325" name="TextBox 48"/>
            <p:cNvSpPr txBox="1">
              <a:spLocks noChangeArrowheads="1"/>
            </p:cNvSpPr>
            <p:nvPr/>
          </p:nvSpPr>
          <p:spPr bwMode="auto">
            <a:xfrm>
              <a:off x="3432185" y="2063591"/>
              <a:ext cx="52648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during vdraw</a:t>
              </a:r>
              <a:r>
                <a:rPr lang="en-US" sz="1800"/>
                <a:t>: perform other useful computations</a:t>
              </a:r>
            </a:p>
          </p:txBody>
        </p:sp>
        <p:grpSp>
          <p:nvGrpSpPr>
            <p:cNvPr id="13326" name="Group 54"/>
            <p:cNvGrpSpPr>
              <a:grpSpLocks/>
            </p:cNvGrpSpPr>
            <p:nvPr/>
          </p:nvGrpSpPr>
          <p:grpSpPr bwMode="auto">
            <a:xfrm>
              <a:off x="3034602" y="2031245"/>
              <a:ext cx="450166" cy="434025"/>
              <a:chOff x="7861830" y="4034827"/>
              <a:chExt cx="450166" cy="434025"/>
            </a:xfrm>
          </p:grpSpPr>
          <p:sp>
            <p:nvSpPr>
              <p:cNvPr id="56" name="16-Point Star 55"/>
              <p:cNvSpPr>
                <a:spLocks noChangeArrowheads="1"/>
              </p:cNvSpPr>
              <p:nvPr/>
            </p:nvSpPr>
            <p:spPr bwMode="auto">
              <a:xfrm>
                <a:off x="7861830" y="4034827"/>
                <a:ext cx="450839" cy="434025"/>
              </a:xfrm>
              <a:prstGeom prst="star16">
                <a:avLst>
                  <a:gd name="adj" fmla="val 3750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28" name="TextBox 56"/>
              <p:cNvSpPr txBox="1">
                <a:spLocks noChangeArrowheads="1"/>
              </p:cNvSpPr>
              <p:nvPr/>
            </p:nvSpPr>
            <p:spPr bwMode="auto">
              <a:xfrm>
                <a:off x="7930391" y="4067173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800" b="1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4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27112</TotalTime>
  <Words>1530</Words>
  <Application>Microsoft Office PowerPoint</Application>
  <PresentationFormat>On-screen Show (4:3)</PresentationFormat>
  <Paragraphs>302</Paragraphs>
  <Slides>37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Bradley Hand</vt:lpstr>
      <vt:lpstr>Comic Sans MS</vt:lpstr>
      <vt:lpstr>Courier</vt:lpstr>
      <vt:lpstr>Courier New</vt:lpstr>
      <vt:lpstr>Lucida Sans Unicode</vt:lpstr>
      <vt:lpstr>StarSymbol</vt:lpstr>
      <vt:lpstr>Default Design</vt:lpstr>
      <vt:lpstr>GBA C Programming</vt:lpstr>
      <vt:lpstr>Quick Review</vt:lpstr>
      <vt:lpstr>Functional Diagram</vt:lpstr>
      <vt:lpstr>Potential Problems w/Macros</vt:lpstr>
      <vt:lpstr>Blanking Intervals</vt:lpstr>
      <vt:lpstr>Blanking</vt:lpstr>
      <vt:lpstr>HBlank and VBlank</vt:lpstr>
      <vt:lpstr>Drawing Times</vt:lpstr>
      <vt:lpstr>Processing Pipeline</vt:lpstr>
      <vt:lpstr>Processing Pipeline</vt:lpstr>
      <vt:lpstr>Button Input</vt:lpstr>
      <vt:lpstr>Input</vt:lpstr>
      <vt:lpstr>Input</vt:lpstr>
      <vt:lpstr>PowerPoint Presentation</vt:lpstr>
      <vt:lpstr>Multiple Code Files</vt:lpstr>
      <vt:lpstr>Conventions</vt:lpstr>
      <vt:lpstr>Configuration</vt:lpstr>
      <vt:lpstr>Example</vt:lpstr>
      <vt:lpstr>Example</vt:lpstr>
      <vt:lpstr>Example</vt:lpstr>
      <vt:lpstr>DMA</vt:lpstr>
      <vt:lpstr>PowerPoint Presentation</vt:lpstr>
      <vt:lpstr>PowerPoint Presentation</vt:lpstr>
      <vt:lpstr>PowerPoint Presentation</vt:lpstr>
      <vt:lpstr>PowerPoint Presentation</vt:lpstr>
      <vt:lpstr>REG_DMAxCNT</vt:lpstr>
      <vt:lpstr>REG_DMAxCNT</vt:lpstr>
      <vt:lpstr>Source Adjustment</vt:lpstr>
      <vt:lpstr>DMA Setup</vt:lpstr>
      <vt:lpstr>DMA Setup (cont)</vt:lpstr>
      <vt:lpstr>DMA Timing</vt:lpstr>
      <vt:lpstr>Filling a Rectangle</vt:lpstr>
      <vt:lpstr>Why is DMA so Fast</vt:lpstr>
      <vt:lpstr>Questions?</vt:lpstr>
      <vt:lpstr>Text</vt:lpstr>
      <vt:lpstr>ASCII Table</vt:lpstr>
      <vt:lpstr>fontdata_6x8[]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caleb.southern@gmail.com</cp:lastModifiedBy>
  <cp:revision>44</cp:revision>
  <dcterms:created xsi:type="dcterms:W3CDTF">2004-07-11T12:37:23Z</dcterms:created>
  <dcterms:modified xsi:type="dcterms:W3CDTF">2018-11-06T18:14:09Z</dcterms:modified>
</cp:coreProperties>
</file>