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409" r:id="rId2"/>
    <p:sldId id="439" r:id="rId3"/>
    <p:sldId id="297" r:id="rId4"/>
    <p:sldId id="298" r:id="rId5"/>
    <p:sldId id="299" r:id="rId6"/>
    <p:sldId id="444" r:id="rId7"/>
    <p:sldId id="445" r:id="rId8"/>
    <p:sldId id="446" r:id="rId9"/>
    <p:sldId id="447" r:id="rId10"/>
    <p:sldId id="448" r:id="rId11"/>
    <p:sldId id="449" r:id="rId12"/>
    <p:sldId id="450" r:id="rId13"/>
    <p:sldId id="451" r:id="rId14"/>
    <p:sldId id="452" r:id="rId15"/>
    <p:sldId id="453" r:id="rId16"/>
    <p:sldId id="504" r:id="rId17"/>
    <p:sldId id="505" r:id="rId18"/>
    <p:sldId id="506" r:id="rId19"/>
    <p:sldId id="454" r:id="rId20"/>
    <p:sldId id="455" r:id="rId21"/>
    <p:sldId id="456" r:id="rId22"/>
    <p:sldId id="457" r:id="rId23"/>
    <p:sldId id="458" r:id="rId24"/>
    <p:sldId id="459" r:id="rId25"/>
    <p:sldId id="460" r:id="rId26"/>
    <p:sldId id="461" r:id="rId27"/>
    <p:sldId id="462" r:id="rId28"/>
    <p:sldId id="463" r:id="rId29"/>
    <p:sldId id="464" r:id="rId30"/>
    <p:sldId id="465" r:id="rId31"/>
    <p:sldId id="466" r:id="rId32"/>
    <p:sldId id="467" r:id="rId33"/>
    <p:sldId id="468" r:id="rId34"/>
    <p:sldId id="469" r:id="rId35"/>
    <p:sldId id="470" r:id="rId36"/>
    <p:sldId id="471" r:id="rId37"/>
    <p:sldId id="510" r:id="rId38"/>
    <p:sldId id="472" r:id="rId39"/>
    <p:sldId id="473" r:id="rId40"/>
    <p:sldId id="502" r:id="rId41"/>
    <p:sldId id="474" r:id="rId42"/>
    <p:sldId id="475" r:id="rId43"/>
    <p:sldId id="476" r:id="rId44"/>
    <p:sldId id="477" r:id="rId45"/>
    <p:sldId id="478" r:id="rId46"/>
    <p:sldId id="50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1" autoAdjust="0"/>
    <p:restoredTop sz="86472" autoAdjust="0"/>
  </p:normalViewPr>
  <p:slideViewPr>
    <p:cSldViewPr snapToGrid="0" snapToObjects="1">
      <p:cViewPr varScale="1">
        <p:scale>
          <a:sx n="122" d="100"/>
          <a:sy n="122" d="100"/>
        </p:scale>
        <p:origin x="-432" y="-112"/>
      </p:cViewPr>
      <p:guideLst>
        <p:guide orient="horz" pos="2160"/>
        <p:guide pos="2880"/>
      </p:guideLst>
    </p:cSldViewPr>
  </p:slideViewPr>
  <p:outlineViewPr>
    <p:cViewPr>
      <p:scale>
        <a:sx n="33" d="100"/>
        <a:sy n="33" d="100"/>
      </p:scale>
      <p:origin x="0" y="58544"/>
    </p:cViewPr>
  </p:outlineViewPr>
  <p:notesTextViewPr>
    <p:cViewPr>
      <p:scale>
        <a:sx n="100" d="100"/>
        <a:sy n="100" d="100"/>
      </p:scale>
      <p:origin x="0" y="0"/>
    </p:cViewPr>
  </p:notesTextViewPr>
  <p:sorterViewPr>
    <p:cViewPr>
      <p:scale>
        <a:sx n="106" d="100"/>
        <a:sy n="106" d="100"/>
      </p:scale>
      <p:origin x="0" y="7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D98C0-634C-7041-91AC-0E58461553F2}" type="datetimeFigureOut">
              <a:rPr lang="en-US" smtClean="0"/>
              <a:t>11/12/18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21A06-CE2C-954F-80F0-49B6EC7F11B5}" type="slidenum">
              <a:rPr lang="en-US" smtClean="0"/>
              <a:t>‹#›</a:t>
            </a:fld>
            <a:endParaRPr lang="en-US"/>
          </a:p>
        </p:txBody>
      </p:sp>
    </p:spTree>
    <p:extLst>
      <p:ext uri="{BB962C8B-B14F-4D97-AF65-F5344CB8AC3E}">
        <p14:creationId xmlns:p14="http://schemas.microsoft.com/office/powerpoint/2010/main" val="4389199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21A06-CE2C-954F-80F0-49B6EC7F11B5}" type="slidenum">
              <a:rPr lang="en-US" smtClean="0"/>
              <a:t>36</a:t>
            </a:fld>
            <a:endParaRPr lang="en-US"/>
          </a:p>
        </p:txBody>
      </p:sp>
    </p:spTree>
    <p:extLst>
      <p:ext uri="{BB962C8B-B14F-4D97-AF65-F5344CB8AC3E}">
        <p14:creationId xmlns:p14="http://schemas.microsoft.com/office/powerpoint/2010/main" val="238711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21A06-CE2C-954F-80F0-49B6EC7F11B5}" type="slidenum">
              <a:rPr lang="en-US" smtClean="0"/>
              <a:t>37</a:t>
            </a:fld>
            <a:endParaRPr lang="en-US"/>
          </a:p>
        </p:txBody>
      </p:sp>
    </p:spTree>
    <p:extLst>
      <p:ext uri="{BB962C8B-B14F-4D97-AF65-F5344CB8AC3E}">
        <p14:creationId xmlns:p14="http://schemas.microsoft.com/office/powerpoint/2010/main" val="238711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505B4-F68A-4B41-B7EE-52A508930064}"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97065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05B4-F68A-4B41-B7EE-52A508930064}"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405773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05B4-F68A-4B41-B7EE-52A508930064}"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7865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05B4-F68A-4B41-B7EE-52A508930064}"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01894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05B4-F68A-4B41-B7EE-52A508930064}"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66837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3505B4-F68A-4B41-B7EE-52A508930064}"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5455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05B4-F68A-4B41-B7EE-52A508930064}" type="datetimeFigureOut">
              <a:rPr lang="en-US" smtClean="0"/>
              <a:t>11/12/18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124957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3505B4-F68A-4B41-B7EE-52A508930064}" type="datetimeFigureOut">
              <a:rPr lang="en-US" smtClean="0"/>
              <a:t>11/12/18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76831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05B4-F68A-4B41-B7EE-52A508930064}" type="datetimeFigureOut">
              <a:rPr lang="en-US" smtClean="0"/>
              <a:t>11/12/18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4605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05B4-F68A-4B41-B7EE-52A508930064}"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423810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05B4-F68A-4B41-B7EE-52A508930064}"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2984402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05B4-F68A-4B41-B7EE-52A508930064}" type="datetimeFigureOut">
              <a:rPr lang="en-US" smtClean="0"/>
              <a:t>11/12/18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A4D2D-5151-F14A-80F1-511E7023CE8E}" type="slidenum">
              <a:rPr lang="en-US" smtClean="0"/>
              <a:t>‹#›</a:t>
            </a:fld>
            <a:endParaRPr lang="en-US"/>
          </a:p>
        </p:txBody>
      </p:sp>
    </p:spTree>
    <p:extLst>
      <p:ext uri="{BB962C8B-B14F-4D97-AF65-F5344CB8AC3E}">
        <p14:creationId xmlns:p14="http://schemas.microsoft.com/office/powerpoint/2010/main" val="1238613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More C Topics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990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cs typeface="+mj-cs"/>
              </a:rPr>
              <a:t>Declaration</a:t>
            </a:r>
          </a:p>
        </p:txBody>
      </p:sp>
      <p:sp>
        <p:nvSpPr>
          <p:cNvPr id="38915" name="Rectangle 3"/>
          <p:cNvSpPr>
            <a:spLocks noGrp="1" noChangeArrowheads="1"/>
          </p:cNvSpPr>
          <p:nvPr>
            <p:ph type="body" idx="1"/>
          </p:nvPr>
        </p:nvSpPr>
        <p:spPr>
          <a:xfrm>
            <a:off x="457200" y="1600200"/>
            <a:ext cx="8229600" cy="4967558"/>
          </a:xfrm>
        </p:spPr>
        <p:txBody>
          <a:bodyPr>
            <a:normAutofit fontScale="85000" lnSpcReduction="10000"/>
          </a:bodyPr>
          <a:lstStyle/>
          <a:p>
            <a:pPr eaLnBrk="1" hangingPunct="1">
              <a:buFontTx/>
              <a:buNone/>
              <a:defRPr/>
            </a:pPr>
            <a:r>
              <a:rPr lang="en-US" b="1" dirty="0">
                <a:latin typeface="Courier New" charset="0"/>
                <a:cs typeface="+mn-cs"/>
              </a:rPr>
              <a:t>	</a:t>
            </a:r>
            <a:r>
              <a:rPr lang="en-US" b="1" dirty="0" err="1">
                <a:latin typeface="Courier New" charset="0"/>
                <a:cs typeface="+mn-cs"/>
              </a:rPr>
              <a:t>struct</a:t>
            </a:r>
            <a:r>
              <a:rPr lang="en-US" b="1" dirty="0">
                <a:latin typeface="Courier New" charset="0"/>
                <a:cs typeface="+mn-cs"/>
              </a:rPr>
              <a:t> &lt;optional tag&gt; {</a:t>
            </a:r>
          </a:p>
          <a:p>
            <a:pPr eaLnBrk="1" hangingPunct="1">
              <a:buFontTx/>
              <a:buNone/>
              <a:defRPr/>
            </a:pPr>
            <a:r>
              <a:rPr lang="en-US" b="1" dirty="0">
                <a:latin typeface="Courier New" charset="0"/>
                <a:cs typeface="+mn-cs"/>
              </a:rPr>
              <a:t>		&lt;type declaration&gt;;</a:t>
            </a:r>
          </a:p>
          <a:p>
            <a:pPr eaLnBrk="1" hangingPunct="1">
              <a:buFontTx/>
              <a:buNone/>
              <a:defRPr/>
            </a:pPr>
            <a:r>
              <a:rPr lang="en-US" b="1" dirty="0">
                <a:latin typeface="Courier New" charset="0"/>
                <a:cs typeface="+mn-cs"/>
              </a:rPr>
              <a:t>		&lt;type declaration&gt;;</a:t>
            </a:r>
          </a:p>
          <a:p>
            <a:pPr eaLnBrk="1" hangingPunct="1">
              <a:buFontTx/>
              <a:buNone/>
              <a:defRPr/>
            </a:pPr>
            <a:r>
              <a:rPr lang="en-US" b="1" dirty="0">
                <a:latin typeface="Courier New" charset="0"/>
                <a:cs typeface="+mn-cs"/>
              </a:rPr>
              <a:t>		...</a:t>
            </a:r>
          </a:p>
          <a:p>
            <a:pPr eaLnBrk="1" hangingPunct="1">
              <a:buFontTx/>
              <a:buNone/>
              <a:defRPr/>
            </a:pPr>
            <a:r>
              <a:rPr lang="en-US" b="1" dirty="0">
                <a:latin typeface="Courier New" charset="0"/>
                <a:cs typeface="+mn-cs"/>
              </a:rPr>
              <a:t>	} &lt;optional variable list&gt;;</a:t>
            </a:r>
          </a:p>
          <a:p>
            <a:pPr eaLnBrk="1" hangingPunct="1">
              <a:defRPr/>
            </a:pPr>
            <a:r>
              <a:rPr lang="en-US" dirty="0" err="1"/>
              <a:t>Struct</a:t>
            </a:r>
            <a:r>
              <a:rPr lang="en-US" dirty="0"/>
              <a:t> tags are in a </a:t>
            </a:r>
            <a:r>
              <a:rPr lang="en-US" b="1" dirty="0"/>
              <a:t>separately-scoped name space </a:t>
            </a:r>
            <a:r>
              <a:rPr lang="en-US" dirty="0"/>
              <a:t>from variables, i.e. a </a:t>
            </a:r>
            <a:r>
              <a:rPr lang="en-US" dirty="0" err="1"/>
              <a:t>struct</a:t>
            </a:r>
            <a:r>
              <a:rPr lang="en-US" dirty="0"/>
              <a:t> variable can have the same name as a </a:t>
            </a:r>
            <a:r>
              <a:rPr lang="en-US" dirty="0" err="1"/>
              <a:t>struct</a:t>
            </a:r>
            <a:r>
              <a:rPr lang="en-US" dirty="0"/>
              <a:t> tag without causing confusion</a:t>
            </a:r>
          </a:p>
          <a:p>
            <a:pPr eaLnBrk="1" hangingPunct="1">
              <a:defRPr/>
            </a:pPr>
            <a:r>
              <a:rPr lang="en-US" dirty="0" err="1">
                <a:cs typeface="+mn-cs"/>
              </a:rPr>
              <a:t>Struct</a:t>
            </a:r>
            <a:r>
              <a:rPr lang="en-US" dirty="0">
                <a:cs typeface="+mn-cs"/>
              </a:rPr>
              <a:t> member names are in yet another name space local to the structure type, e.g. every structure type could have a member named “next” </a:t>
            </a:r>
          </a:p>
        </p:txBody>
      </p:sp>
    </p:spTree>
    <p:extLst>
      <p:ext uri="{BB962C8B-B14F-4D97-AF65-F5344CB8AC3E}">
        <p14:creationId xmlns:p14="http://schemas.microsoft.com/office/powerpoint/2010/main" val="274997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dirty="0">
                <a:cs typeface="+mj-cs"/>
              </a:rPr>
              <a:t>Examples</a:t>
            </a:r>
          </a:p>
        </p:txBody>
      </p:sp>
      <p:sp>
        <p:nvSpPr>
          <p:cNvPr id="39939" name="Rectangle 3"/>
          <p:cNvSpPr>
            <a:spLocks noGrp="1" noChangeArrowheads="1"/>
          </p:cNvSpPr>
          <p:nvPr>
            <p:ph type="body" idx="1"/>
          </p:nvPr>
        </p:nvSpPr>
        <p:spPr/>
        <p:txBody>
          <a:bodyPr>
            <a:normAutofit fontScale="92500" lnSpcReduction="10000"/>
          </a:bodyPr>
          <a:lstStyle/>
          <a:p>
            <a:pPr>
              <a:defRPr/>
            </a:pPr>
            <a:r>
              <a:rPr lang="en-US" sz="2000" dirty="0">
                <a:solidFill>
                  <a:schemeClr val="tx2"/>
                </a:solidFill>
                <a:cs typeface="+mn-cs"/>
              </a:rPr>
              <a:t>Example 1 </a:t>
            </a:r>
            <a:r>
              <a:rPr lang="en-US" sz="2000" dirty="0">
                <a:solidFill>
                  <a:schemeClr val="tx2"/>
                </a:solidFill>
              </a:rPr>
              <a:t>(This is a </a:t>
            </a:r>
            <a:r>
              <a:rPr lang="en-US" sz="2000" dirty="0">
                <a:solidFill>
                  <a:srgbClr val="FF0000"/>
                </a:solidFill>
              </a:rPr>
              <a:t>declaration</a:t>
            </a:r>
            <a:r>
              <a:rPr lang="en-US" sz="2000" dirty="0">
                <a:solidFill>
                  <a:schemeClr val="tx2"/>
                </a:solidFill>
              </a:rPr>
              <a:t>)</a:t>
            </a:r>
            <a:endParaRPr lang="en-US" sz="2000" dirty="0">
              <a:cs typeface="+mn-cs"/>
            </a:endParaRPr>
          </a:p>
          <a:p>
            <a:pPr eaLnBrk="1" hangingPunct="1">
              <a:buFontTx/>
              <a:buNone/>
              <a:defRPr/>
            </a:pPr>
            <a:r>
              <a:rPr lang="en-US" sz="2000" b="1" dirty="0">
                <a:latin typeface="Courier New" charset="0"/>
                <a:cs typeface="+mn-cs"/>
              </a:rPr>
              <a:t>	</a:t>
            </a:r>
            <a:r>
              <a:rPr lang="en-US" sz="2000" b="1" dirty="0" err="1">
                <a:latin typeface="Courier New" charset="0"/>
                <a:cs typeface="+mn-cs"/>
              </a:rPr>
              <a:t>struct</a:t>
            </a:r>
            <a:r>
              <a:rPr lang="en-US" sz="2000" b="1" dirty="0">
                <a:latin typeface="Courier New" charset="0"/>
                <a:cs typeface="+mn-cs"/>
              </a:rPr>
              <a:t> </a:t>
            </a:r>
            <a:r>
              <a:rPr lang="en-US" sz="2000" b="1" dirty="0" err="1">
                <a:latin typeface="Courier New" charset="0"/>
                <a:cs typeface="+mn-cs"/>
              </a:rPr>
              <a:t>mystruct_tag</a:t>
            </a:r>
            <a:r>
              <a:rPr lang="en-US" sz="2000" b="1" dirty="0">
                <a:latin typeface="Courier New" charset="0"/>
                <a:cs typeface="+mn-cs"/>
              </a:rPr>
              <a:t> {</a:t>
            </a:r>
          </a:p>
          <a:p>
            <a:pPr eaLnBrk="1" hangingPunct="1">
              <a:buFontTx/>
              <a:buNone/>
              <a:defRPr/>
            </a:pP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a:t>
            </a:r>
            <a:r>
              <a:rPr lang="en-US" sz="2000" b="1" dirty="0" err="1">
                <a:latin typeface="Courier New" charset="0"/>
                <a:cs typeface="+mn-cs"/>
              </a:rPr>
              <a:t>myint</a:t>
            </a:r>
            <a:r>
              <a:rPr lang="en-US" sz="2000" b="1" dirty="0">
                <a:latin typeface="Courier New" charset="0"/>
                <a:cs typeface="+mn-cs"/>
              </a:rPr>
              <a:t>;</a:t>
            </a:r>
          </a:p>
          <a:p>
            <a:pPr eaLnBrk="1" hangingPunct="1">
              <a:buFontTx/>
              <a:buNone/>
              <a:defRPr/>
            </a:pPr>
            <a:r>
              <a:rPr lang="en-US" sz="2000" b="1" dirty="0">
                <a:latin typeface="Courier New" charset="0"/>
                <a:cs typeface="+mn-cs"/>
              </a:rPr>
              <a:t>		char </a:t>
            </a:r>
            <a:r>
              <a:rPr lang="en-US" sz="2000" b="1" dirty="0" err="1">
                <a:latin typeface="Courier New" charset="0"/>
                <a:cs typeface="+mn-cs"/>
              </a:rPr>
              <a:t>mychar</a:t>
            </a:r>
            <a:r>
              <a:rPr lang="en-US" sz="2000" b="1" dirty="0">
                <a:latin typeface="Courier New" charset="0"/>
                <a:cs typeface="+mn-cs"/>
              </a:rPr>
              <a:t>;</a:t>
            </a:r>
          </a:p>
          <a:p>
            <a:pPr eaLnBrk="1" hangingPunct="1">
              <a:buFontTx/>
              <a:buNone/>
              <a:defRPr/>
            </a:pPr>
            <a:r>
              <a:rPr lang="en-US" sz="2000" b="1" dirty="0">
                <a:latin typeface="Courier New" charset="0"/>
                <a:cs typeface="+mn-cs"/>
              </a:rPr>
              <a:t>		char </a:t>
            </a:r>
            <a:r>
              <a:rPr lang="en-US" sz="2000" b="1" dirty="0" err="1">
                <a:latin typeface="Courier New" charset="0"/>
                <a:cs typeface="+mn-cs"/>
              </a:rPr>
              <a:t>mystr</a:t>
            </a:r>
            <a:r>
              <a:rPr lang="en-US" sz="2000" b="1" dirty="0">
                <a:latin typeface="Courier New" charset="0"/>
                <a:cs typeface="+mn-cs"/>
              </a:rPr>
              <a:t>[20];</a:t>
            </a:r>
          </a:p>
          <a:p>
            <a:pPr eaLnBrk="1" hangingPunct="1">
              <a:buFontTx/>
              <a:buNone/>
              <a:defRPr/>
            </a:pPr>
            <a:r>
              <a:rPr lang="en-US" sz="2000" b="1" dirty="0">
                <a:latin typeface="Courier New" charset="0"/>
                <a:cs typeface="+mn-cs"/>
              </a:rPr>
              <a:t>	};</a:t>
            </a:r>
          </a:p>
          <a:p>
            <a:pPr eaLnBrk="1" hangingPunct="1">
              <a:defRPr/>
            </a:pPr>
            <a:endParaRPr lang="en-US" sz="2000" b="1" dirty="0">
              <a:latin typeface="Courier New" charset="0"/>
              <a:cs typeface="+mn-cs"/>
            </a:endParaRPr>
          </a:p>
          <a:p>
            <a:pPr eaLnBrk="1" hangingPunct="1">
              <a:defRPr/>
            </a:pPr>
            <a:r>
              <a:rPr lang="en-US" sz="2000" dirty="0">
                <a:solidFill>
                  <a:schemeClr val="tx2"/>
                </a:solidFill>
                <a:cs typeface="+mn-cs"/>
              </a:rPr>
              <a:t>Example 2 (This is a </a:t>
            </a:r>
            <a:r>
              <a:rPr lang="en-US" sz="2000" dirty="0">
                <a:solidFill>
                  <a:srgbClr val="FF0000"/>
                </a:solidFill>
                <a:cs typeface="+mn-cs"/>
              </a:rPr>
              <a:t>definition</a:t>
            </a:r>
            <a:r>
              <a:rPr lang="en-US" sz="2000" dirty="0">
                <a:solidFill>
                  <a:schemeClr val="tx2"/>
                </a:solidFill>
                <a:cs typeface="+mn-cs"/>
              </a:rPr>
              <a:t>)</a:t>
            </a:r>
            <a:endParaRPr lang="en-US" sz="2000" dirty="0">
              <a:cs typeface="+mn-cs"/>
            </a:endParaRPr>
          </a:p>
          <a:p>
            <a:pPr eaLnBrk="1" hangingPunct="1">
              <a:buFontTx/>
              <a:buNone/>
              <a:defRPr/>
            </a:pPr>
            <a:r>
              <a:rPr lang="en-US" sz="2000" b="1" dirty="0">
                <a:latin typeface="Courier New" charset="0"/>
                <a:cs typeface="+mn-cs"/>
              </a:rPr>
              <a:t>	</a:t>
            </a:r>
            <a:r>
              <a:rPr lang="en-US" sz="2000" b="1" dirty="0" err="1">
                <a:latin typeface="Courier New" charset="0"/>
                <a:cs typeface="+mn-cs"/>
              </a:rPr>
              <a:t>struct</a:t>
            </a:r>
            <a:r>
              <a:rPr lang="en-US" sz="2000" b="1" dirty="0">
                <a:latin typeface="Courier New" charset="0"/>
                <a:cs typeface="+mn-cs"/>
              </a:rPr>
              <a:t> {</a:t>
            </a:r>
          </a:p>
          <a:p>
            <a:pPr eaLnBrk="1" hangingPunct="1">
              <a:buFontTx/>
              <a:buNone/>
              <a:defRPr/>
            </a:pP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a:t>
            </a:r>
            <a:r>
              <a:rPr lang="en-US" sz="2000" b="1" dirty="0" err="1">
                <a:latin typeface="Courier New" charset="0"/>
                <a:cs typeface="+mn-cs"/>
              </a:rPr>
              <a:t>myint</a:t>
            </a:r>
            <a:r>
              <a:rPr lang="en-US" sz="2000" b="1" dirty="0">
                <a:latin typeface="Courier New" charset="0"/>
                <a:cs typeface="+mn-cs"/>
              </a:rPr>
              <a:t>;</a:t>
            </a:r>
          </a:p>
          <a:p>
            <a:pPr eaLnBrk="1" hangingPunct="1">
              <a:buFontTx/>
              <a:buNone/>
              <a:defRPr/>
            </a:pPr>
            <a:r>
              <a:rPr lang="en-US" sz="2000" b="1" dirty="0">
                <a:latin typeface="Courier New" charset="0"/>
                <a:cs typeface="+mn-cs"/>
              </a:rPr>
              <a:t>		char </a:t>
            </a:r>
            <a:r>
              <a:rPr lang="en-US" sz="2000" b="1" dirty="0" err="1">
                <a:latin typeface="Courier New" charset="0"/>
                <a:cs typeface="+mn-cs"/>
              </a:rPr>
              <a:t>mychar</a:t>
            </a:r>
            <a:r>
              <a:rPr lang="en-US" sz="2000" b="1" dirty="0">
                <a:latin typeface="Courier New" charset="0"/>
                <a:cs typeface="+mn-cs"/>
              </a:rPr>
              <a:t>;</a:t>
            </a:r>
          </a:p>
          <a:p>
            <a:pPr eaLnBrk="1" hangingPunct="1">
              <a:buFontTx/>
              <a:buNone/>
              <a:defRPr/>
            </a:pPr>
            <a:r>
              <a:rPr lang="en-US" sz="2000" b="1" dirty="0">
                <a:latin typeface="Courier New" charset="0"/>
                <a:cs typeface="+mn-cs"/>
              </a:rPr>
              <a:t>		char </a:t>
            </a:r>
            <a:r>
              <a:rPr lang="en-US" sz="2000" b="1" dirty="0" err="1">
                <a:latin typeface="Courier New" charset="0"/>
                <a:cs typeface="+mn-cs"/>
              </a:rPr>
              <a:t>mystr</a:t>
            </a:r>
            <a:r>
              <a:rPr lang="en-US" sz="2000" b="1" dirty="0">
                <a:latin typeface="Courier New" charset="0"/>
                <a:cs typeface="+mn-cs"/>
              </a:rPr>
              <a:t>[20];</a:t>
            </a:r>
          </a:p>
          <a:p>
            <a:pPr eaLnBrk="1" hangingPunct="1">
              <a:buFontTx/>
              <a:buNone/>
              <a:defRPr/>
            </a:pPr>
            <a:r>
              <a:rPr lang="en-US" sz="2000" b="1" dirty="0">
                <a:latin typeface="Courier New" charset="0"/>
                <a:cs typeface="+mn-cs"/>
              </a:rPr>
              <a:t>	} </a:t>
            </a:r>
            <a:r>
              <a:rPr lang="en-US" sz="2000" b="1" dirty="0" err="1">
                <a:solidFill>
                  <a:srgbClr val="FF0000"/>
                </a:solidFill>
                <a:latin typeface="Courier New" charset="0"/>
                <a:cs typeface="+mn-cs"/>
              </a:rPr>
              <a:t>mystruct</a:t>
            </a:r>
            <a:r>
              <a:rPr lang="en-US" sz="2000" b="1" dirty="0">
                <a:latin typeface="Courier New" charset="0"/>
                <a:cs typeface="+mn-cs"/>
              </a:rPr>
              <a:t>;</a:t>
            </a:r>
            <a:endParaRPr lang="en-US" sz="2000" dirty="0">
              <a:cs typeface="+mn-cs"/>
            </a:endParaRPr>
          </a:p>
        </p:txBody>
      </p:sp>
    </p:spTree>
    <p:extLst>
      <p:ext uri="{BB962C8B-B14F-4D97-AF65-F5344CB8AC3E}">
        <p14:creationId xmlns:p14="http://schemas.microsoft.com/office/powerpoint/2010/main" val="99590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cs typeface="+mj-cs"/>
              </a:rPr>
              <a:t>Declaration</a:t>
            </a:r>
          </a:p>
        </p:txBody>
      </p:sp>
      <p:sp>
        <p:nvSpPr>
          <p:cNvPr id="40963" name="Rectangle 3"/>
          <p:cNvSpPr>
            <a:spLocks noGrp="1" noChangeArrowheads="1"/>
          </p:cNvSpPr>
          <p:nvPr>
            <p:ph type="body" idx="1"/>
          </p:nvPr>
        </p:nvSpPr>
        <p:spPr/>
        <p:txBody>
          <a:bodyPr/>
          <a:lstStyle/>
          <a:p>
            <a:pPr eaLnBrk="1" hangingPunct="1">
              <a:defRPr/>
            </a:pPr>
            <a:r>
              <a:rPr lang="en-US" sz="2000" dirty="0">
                <a:solidFill>
                  <a:schemeClr val="tx2"/>
                </a:solidFill>
                <a:cs typeface="+mn-cs"/>
              </a:rPr>
              <a:t>Example 3 (Both are </a:t>
            </a:r>
            <a:r>
              <a:rPr lang="en-US" sz="2000" dirty="0">
                <a:solidFill>
                  <a:srgbClr val="FF0000"/>
                </a:solidFill>
                <a:cs typeface="+mn-cs"/>
              </a:rPr>
              <a:t>Definitions</a:t>
            </a:r>
            <a:r>
              <a:rPr lang="en-US" sz="2000" dirty="0">
                <a:solidFill>
                  <a:schemeClr val="tx2"/>
                </a:solidFill>
                <a:cs typeface="+mn-cs"/>
              </a:rPr>
              <a:t> as well)</a:t>
            </a:r>
            <a:endParaRPr lang="en-US" sz="2000" dirty="0">
              <a:cs typeface="+mn-cs"/>
            </a:endParaRPr>
          </a:p>
          <a:p>
            <a:pPr eaLnBrk="1" hangingPunct="1">
              <a:buFontTx/>
              <a:buNone/>
              <a:defRPr/>
            </a:pPr>
            <a:r>
              <a:rPr lang="en-US" sz="2000" b="1" dirty="0">
                <a:latin typeface="Courier New" charset="0"/>
                <a:cs typeface="+mn-cs"/>
              </a:rPr>
              <a:t>	</a:t>
            </a:r>
            <a:r>
              <a:rPr lang="en-US" sz="2000" b="1" dirty="0" err="1">
                <a:latin typeface="Courier New" charset="0"/>
                <a:cs typeface="+mn-cs"/>
              </a:rPr>
              <a:t>struct</a:t>
            </a:r>
            <a:r>
              <a:rPr lang="en-US" sz="2000" b="1" dirty="0">
                <a:latin typeface="Courier New" charset="0"/>
                <a:cs typeface="+mn-cs"/>
              </a:rPr>
              <a:t> </a:t>
            </a:r>
            <a:r>
              <a:rPr lang="en-US" sz="2000" b="1" dirty="0" err="1">
                <a:latin typeface="Courier New" charset="0"/>
                <a:cs typeface="+mn-cs"/>
              </a:rPr>
              <a:t>mystruct_tag</a:t>
            </a:r>
            <a:r>
              <a:rPr lang="en-US" sz="2000" b="1" dirty="0">
                <a:latin typeface="Courier New" charset="0"/>
                <a:cs typeface="+mn-cs"/>
              </a:rPr>
              <a:t> {</a:t>
            </a:r>
          </a:p>
          <a:p>
            <a:pPr eaLnBrk="1" hangingPunct="1">
              <a:buFontTx/>
              <a:buNone/>
              <a:defRPr/>
            </a:pP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a:t>
            </a:r>
            <a:r>
              <a:rPr lang="en-US" sz="2000" b="1" dirty="0" err="1">
                <a:latin typeface="Courier New" charset="0"/>
                <a:cs typeface="+mn-cs"/>
              </a:rPr>
              <a:t>myint</a:t>
            </a:r>
            <a:r>
              <a:rPr lang="en-US" sz="2000" b="1" dirty="0">
                <a:latin typeface="Courier New" charset="0"/>
                <a:cs typeface="+mn-cs"/>
              </a:rPr>
              <a:t>;</a:t>
            </a:r>
          </a:p>
          <a:p>
            <a:pPr eaLnBrk="1" hangingPunct="1">
              <a:buFontTx/>
              <a:buNone/>
              <a:defRPr/>
            </a:pPr>
            <a:r>
              <a:rPr lang="en-US" sz="2000" b="1" dirty="0">
                <a:latin typeface="Courier New" charset="0"/>
                <a:cs typeface="+mn-cs"/>
              </a:rPr>
              <a:t>		char </a:t>
            </a:r>
            <a:r>
              <a:rPr lang="en-US" sz="2000" b="1" dirty="0" err="1">
                <a:latin typeface="Courier New" charset="0"/>
                <a:cs typeface="+mn-cs"/>
              </a:rPr>
              <a:t>mychar</a:t>
            </a:r>
            <a:r>
              <a:rPr lang="en-US" sz="2000" b="1" dirty="0">
                <a:latin typeface="Courier New" charset="0"/>
                <a:cs typeface="+mn-cs"/>
              </a:rPr>
              <a:t>;</a:t>
            </a:r>
          </a:p>
          <a:p>
            <a:pPr eaLnBrk="1" hangingPunct="1">
              <a:buFontTx/>
              <a:buNone/>
              <a:defRPr/>
            </a:pPr>
            <a:r>
              <a:rPr lang="en-US" sz="2000" b="1" dirty="0">
                <a:latin typeface="Courier New" charset="0"/>
                <a:cs typeface="+mn-cs"/>
              </a:rPr>
              <a:t>		char </a:t>
            </a:r>
            <a:r>
              <a:rPr lang="en-US" sz="2000" b="1" dirty="0" err="1">
                <a:latin typeface="Courier New" charset="0"/>
                <a:cs typeface="+mn-cs"/>
              </a:rPr>
              <a:t>mystr</a:t>
            </a:r>
            <a:r>
              <a:rPr lang="en-US" sz="2000" b="1" dirty="0">
                <a:latin typeface="Courier New" charset="0"/>
                <a:cs typeface="+mn-cs"/>
              </a:rPr>
              <a:t>[20];</a:t>
            </a:r>
          </a:p>
          <a:p>
            <a:pPr eaLnBrk="1" hangingPunct="1">
              <a:buFontTx/>
              <a:buNone/>
              <a:defRPr/>
            </a:pPr>
            <a:r>
              <a:rPr lang="en-US" sz="2000" b="1" dirty="0">
                <a:latin typeface="Courier New" charset="0"/>
                <a:cs typeface="+mn-cs"/>
              </a:rPr>
              <a:t>	} </a:t>
            </a:r>
            <a:r>
              <a:rPr lang="en-US" sz="2000" b="1" dirty="0">
                <a:solidFill>
                  <a:srgbClr val="FF0000"/>
                </a:solidFill>
                <a:latin typeface="Courier New" charset="0"/>
                <a:cs typeface="+mn-cs"/>
              </a:rPr>
              <a:t>a</a:t>
            </a:r>
            <a:r>
              <a:rPr lang="en-US" sz="2000" b="1" dirty="0">
                <a:latin typeface="Courier New" charset="0"/>
                <a:cs typeface="+mn-cs"/>
              </a:rPr>
              <a:t>;</a:t>
            </a:r>
          </a:p>
          <a:p>
            <a:pPr eaLnBrk="1" hangingPunct="1">
              <a:buFontTx/>
              <a:buNone/>
              <a:defRPr/>
            </a:pPr>
            <a:endParaRPr lang="en-US" sz="2000" b="1" dirty="0">
              <a:latin typeface="Courier New" charset="0"/>
              <a:cs typeface="+mn-cs"/>
            </a:endParaRPr>
          </a:p>
          <a:p>
            <a:pPr eaLnBrk="1" hangingPunct="1">
              <a:buFontTx/>
              <a:buNone/>
              <a:defRPr/>
            </a:pPr>
            <a:r>
              <a:rPr lang="en-US" sz="2000" b="1" dirty="0">
                <a:latin typeface="Courier New" charset="0"/>
                <a:cs typeface="+mn-cs"/>
              </a:rPr>
              <a:t>	</a:t>
            </a:r>
            <a:r>
              <a:rPr lang="en-US" sz="2000" b="1" dirty="0" err="1">
                <a:latin typeface="Courier New" charset="0"/>
                <a:cs typeface="+mn-cs"/>
              </a:rPr>
              <a:t>struct</a:t>
            </a:r>
            <a:r>
              <a:rPr lang="en-US" sz="2000" b="1" dirty="0">
                <a:latin typeface="Courier New" charset="0"/>
                <a:cs typeface="+mn-cs"/>
              </a:rPr>
              <a:t> </a:t>
            </a:r>
            <a:r>
              <a:rPr lang="en-US" sz="2000" b="1" dirty="0" err="1">
                <a:latin typeface="Courier New" charset="0"/>
                <a:cs typeface="+mn-cs"/>
              </a:rPr>
              <a:t>mystruct_tag</a:t>
            </a:r>
            <a:r>
              <a:rPr lang="en-US" sz="2000" b="1" dirty="0">
                <a:latin typeface="Courier New" charset="0"/>
                <a:cs typeface="+mn-cs"/>
              </a:rPr>
              <a:t> </a:t>
            </a:r>
            <a:r>
              <a:rPr lang="en-US" sz="2000" b="1" dirty="0">
                <a:solidFill>
                  <a:srgbClr val="FF0000"/>
                </a:solidFill>
                <a:latin typeface="Courier New" charset="0"/>
                <a:cs typeface="+mn-cs"/>
              </a:rPr>
              <a:t>b, c, d</a:t>
            </a:r>
            <a:r>
              <a:rPr lang="en-US" sz="2000" b="1" dirty="0">
                <a:latin typeface="Courier New" charset="0"/>
                <a:cs typeface="+mn-cs"/>
              </a:rPr>
              <a:t>;</a:t>
            </a:r>
          </a:p>
        </p:txBody>
      </p:sp>
    </p:spTree>
    <p:extLst>
      <p:ext uri="{BB962C8B-B14F-4D97-AF65-F5344CB8AC3E}">
        <p14:creationId xmlns:p14="http://schemas.microsoft.com/office/powerpoint/2010/main" val="48780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cs typeface="+mj-cs"/>
              </a:rPr>
              <a:t>Setting Fields</a:t>
            </a:r>
            <a:endParaRPr lang="en-US" dirty="0">
              <a:cs typeface="+mj-cs"/>
            </a:endParaRPr>
          </a:p>
        </p:txBody>
      </p:sp>
      <p:sp>
        <p:nvSpPr>
          <p:cNvPr id="41987" name="Rectangle 3"/>
          <p:cNvSpPr>
            <a:spLocks noGrp="1" noChangeArrowheads="1"/>
          </p:cNvSpPr>
          <p:nvPr>
            <p:ph type="body" idx="1"/>
          </p:nvPr>
        </p:nvSpPr>
        <p:spPr>
          <a:xfrm>
            <a:off x="457200" y="1600200"/>
            <a:ext cx="8229600" cy="1454150"/>
          </a:xfrm>
        </p:spPr>
        <p:txBody>
          <a:bodyPr>
            <a:normAutofit lnSpcReduction="10000"/>
          </a:bodyPr>
          <a:lstStyle/>
          <a:p>
            <a:pPr eaLnBrk="1" hangingPunct="1">
              <a:buFontTx/>
              <a:buNone/>
              <a:defRPr/>
            </a:pPr>
            <a:r>
              <a:rPr lang="en-US" sz="2800" b="1">
                <a:latin typeface="Courier New" charset="0"/>
                <a:cs typeface="+mn-cs"/>
              </a:rPr>
              <a:t>mystruct.myint = 42;</a:t>
            </a:r>
          </a:p>
          <a:p>
            <a:pPr eaLnBrk="1" hangingPunct="1">
              <a:buFontTx/>
              <a:buNone/>
              <a:defRPr/>
            </a:pPr>
            <a:r>
              <a:rPr lang="en-US" sz="2800" b="1">
                <a:latin typeface="Courier New" charset="0"/>
                <a:cs typeface="+mn-cs"/>
              </a:rPr>
              <a:t>mystruct.mychar = 'a';</a:t>
            </a:r>
          </a:p>
          <a:p>
            <a:pPr eaLnBrk="1" hangingPunct="1">
              <a:buFontTx/>
              <a:buNone/>
              <a:defRPr/>
            </a:pPr>
            <a:r>
              <a:rPr lang="en-US" sz="2800" b="1">
                <a:latin typeface="Courier New" charset="0"/>
                <a:cs typeface="+mn-cs"/>
              </a:rPr>
              <a:t>mystruct.mystr = "foobar";</a:t>
            </a:r>
          </a:p>
          <a:p>
            <a:pPr eaLnBrk="1" hangingPunct="1">
              <a:buFontTx/>
              <a:buNone/>
              <a:defRPr/>
            </a:pPr>
            <a:endParaRPr lang="en-US" sz="2800" b="1">
              <a:latin typeface="Courier New" charset="0"/>
              <a:cs typeface="+mn-cs"/>
            </a:endParaRPr>
          </a:p>
        </p:txBody>
      </p:sp>
      <p:sp>
        <p:nvSpPr>
          <p:cNvPr id="41988" name="Rectangle 4"/>
          <p:cNvSpPr>
            <a:spLocks noChangeArrowheads="1"/>
          </p:cNvSpPr>
          <p:nvPr/>
        </p:nvSpPr>
        <p:spPr bwMode="auto">
          <a:xfrm>
            <a:off x="685800" y="3525838"/>
            <a:ext cx="7772400" cy="138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sz="2800" b="1">
                <a:latin typeface="Courier New" charset="0"/>
                <a:cs typeface="+mn-cs"/>
              </a:rPr>
              <a:t>strcpy(mystruct.mystr, "foobar");</a:t>
            </a:r>
          </a:p>
          <a:p>
            <a:pPr marL="342900" indent="-342900">
              <a:spcBef>
                <a:spcPct val="20000"/>
              </a:spcBef>
              <a:defRPr/>
            </a:pPr>
            <a:endParaRPr lang="en-US" sz="2800" b="1">
              <a:latin typeface="Courier New" charset="0"/>
              <a:cs typeface="+mn-cs"/>
            </a:endParaRPr>
          </a:p>
        </p:txBody>
      </p:sp>
      <p:grpSp>
        <p:nvGrpSpPr>
          <p:cNvPr id="41989" name="Group 5"/>
          <p:cNvGrpSpPr>
            <a:grpSpLocks/>
          </p:cNvGrpSpPr>
          <p:nvPr/>
        </p:nvGrpSpPr>
        <p:grpSpPr bwMode="auto">
          <a:xfrm>
            <a:off x="685800" y="2576513"/>
            <a:ext cx="5016500" cy="488950"/>
            <a:chOff x="432" y="1623"/>
            <a:chExt cx="2545" cy="308"/>
          </a:xfrm>
        </p:grpSpPr>
        <p:sp>
          <p:nvSpPr>
            <p:cNvPr id="41990" name="Line 6"/>
            <p:cNvSpPr>
              <a:spLocks noChangeShapeType="1"/>
            </p:cNvSpPr>
            <p:nvPr/>
          </p:nvSpPr>
          <p:spPr bwMode="auto">
            <a:xfrm>
              <a:off x="432" y="1623"/>
              <a:ext cx="2545" cy="3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991" name="Line 7"/>
            <p:cNvSpPr>
              <a:spLocks noChangeShapeType="1"/>
            </p:cNvSpPr>
            <p:nvPr/>
          </p:nvSpPr>
          <p:spPr bwMode="auto">
            <a:xfrm flipV="1">
              <a:off x="432" y="1623"/>
              <a:ext cx="2545" cy="3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1992" name="Text Box 8"/>
          <p:cNvSpPr txBox="1">
            <a:spLocks noChangeArrowheads="1"/>
          </p:cNvSpPr>
          <p:nvPr/>
        </p:nvSpPr>
        <p:spPr bwMode="auto">
          <a:xfrm>
            <a:off x="6578600" y="4070350"/>
            <a:ext cx="19812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8000">
                <a:latin typeface="Comic Sans MS" charset="0"/>
                <a:cs typeface="+mn-cs"/>
              </a:rPr>
              <a:t>.</a:t>
            </a:r>
            <a:endParaRPr lang="en-US" sz="2400">
              <a:latin typeface="Comic Sans MS" charset="0"/>
              <a:cs typeface="+mn-cs"/>
            </a:endParaRPr>
          </a:p>
          <a:p>
            <a:pPr algn="ctr" eaLnBrk="0" hangingPunct="0">
              <a:defRPr/>
            </a:pPr>
            <a:r>
              <a:rPr lang="en-US" sz="2400">
                <a:latin typeface="Comic Sans MS" charset="0"/>
                <a:cs typeface="+mn-cs"/>
              </a:rPr>
              <a:t>is the </a:t>
            </a:r>
          </a:p>
          <a:p>
            <a:pPr algn="ctr" eaLnBrk="0" hangingPunct="0">
              <a:defRPr/>
            </a:pPr>
            <a:r>
              <a:rPr lang="en-US" sz="2400">
                <a:latin typeface="Comic Sans MS" charset="0"/>
                <a:cs typeface="+mn-cs"/>
              </a:rPr>
              <a:t>"member of"</a:t>
            </a:r>
          </a:p>
          <a:p>
            <a:pPr algn="ctr" eaLnBrk="0" hangingPunct="0">
              <a:defRPr/>
            </a:pPr>
            <a:r>
              <a:rPr lang="en-US" sz="2400">
                <a:latin typeface="Comic Sans MS" charset="0"/>
                <a:cs typeface="+mn-cs"/>
              </a:rPr>
              <a:t>operator</a:t>
            </a:r>
          </a:p>
        </p:txBody>
      </p:sp>
      <p:sp>
        <p:nvSpPr>
          <p:cNvPr id="41993" name="Text Box 9"/>
          <p:cNvSpPr txBox="1">
            <a:spLocks noChangeArrowheads="1"/>
          </p:cNvSpPr>
          <p:nvPr/>
        </p:nvSpPr>
        <p:spPr bwMode="auto">
          <a:xfrm>
            <a:off x="685800" y="4711700"/>
            <a:ext cx="2820988" cy="1625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tabLst>
                <a:tab pos="341313" algn="l"/>
              </a:tabLst>
              <a:defRPr>
                <a:solidFill>
                  <a:schemeClr val="tx1"/>
                </a:solidFill>
                <a:latin typeface="Arial" charset="0"/>
                <a:ea typeface="ＭＳ Ｐゴシック" charset="0"/>
              </a:defRPr>
            </a:lvl1pPr>
            <a:lvl2pPr>
              <a:tabLst>
                <a:tab pos="341313" algn="l"/>
              </a:tabLst>
              <a:defRPr>
                <a:solidFill>
                  <a:schemeClr val="tx1"/>
                </a:solidFill>
                <a:latin typeface="Arial" charset="0"/>
                <a:ea typeface="ＭＳ Ｐゴシック" charset="0"/>
              </a:defRPr>
            </a:lvl2pPr>
            <a:lvl3pPr>
              <a:tabLst>
                <a:tab pos="341313" algn="l"/>
              </a:tabLst>
              <a:defRPr>
                <a:solidFill>
                  <a:schemeClr val="tx1"/>
                </a:solidFill>
                <a:latin typeface="Arial" charset="0"/>
                <a:ea typeface="ＭＳ Ｐゴシック" charset="0"/>
              </a:defRPr>
            </a:lvl3pPr>
            <a:lvl4pPr>
              <a:tabLst>
                <a:tab pos="341313" algn="l"/>
              </a:tabLst>
              <a:defRPr>
                <a:solidFill>
                  <a:schemeClr val="tx1"/>
                </a:solidFill>
                <a:latin typeface="Arial" charset="0"/>
                <a:ea typeface="ＭＳ Ｐゴシック" charset="0"/>
              </a:defRPr>
            </a:lvl4pPr>
            <a:lvl5pPr>
              <a:tabLst>
                <a:tab pos="341313" algn="l"/>
              </a:tabLst>
              <a:defRPr>
                <a:solidFill>
                  <a:schemeClr val="tx1"/>
                </a:solidFill>
                <a:latin typeface="Arial" charset="0"/>
                <a:ea typeface="ＭＳ Ｐゴシック" charset="0"/>
              </a:defRPr>
            </a:lvl5pPr>
            <a:lvl6pPr fontAlgn="base">
              <a:spcBef>
                <a:spcPct val="0"/>
              </a:spcBef>
              <a:spcAft>
                <a:spcPct val="0"/>
              </a:spcAft>
              <a:tabLst>
                <a:tab pos="341313" algn="l"/>
              </a:tabLst>
              <a:defRPr>
                <a:solidFill>
                  <a:schemeClr val="tx1"/>
                </a:solidFill>
                <a:latin typeface="Arial" charset="0"/>
                <a:ea typeface="ＭＳ Ｐゴシック" charset="0"/>
              </a:defRPr>
            </a:lvl6pPr>
            <a:lvl7pPr fontAlgn="base">
              <a:spcBef>
                <a:spcPct val="0"/>
              </a:spcBef>
              <a:spcAft>
                <a:spcPct val="0"/>
              </a:spcAft>
              <a:tabLst>
                <a:tab pos="341313" algn="l"/>
              </a:tabLst>
              <a:defRPr>
                <a:solidFill>
                  <a:schemeClr val="tx1"/>
                </a:solidFill>
                <a:latin typeface="Arial" charset="0"/>
                <a:ea typeface="ＭＳ Ｐゴシック" charset="0"/>
              </a:defRPr>
            </a:lvl7pPr>
            <a:lvl8pPr fontAlgn="base">
              <a:spcBef>
                <a:spcPct val="0"/>
              </a:spcBef>
              <a:spcAft>
                <a:spcPct val="0"/>
              </a:spcAft>
              <a:tabLst>
                <a:tab pos="341313" algn="l"/>
              </a:tabLst>
              <a:defRPr>
                <a:solidFill>
                  <a:schemeClr val="tx1"/>
                </a:solidFill>
                <a:latin typeface="Arial" charset="0"/>
                <a:ea typeface="ＭＳ Ｐゴシック" charset="0"/>
              </a:defRPr>
            </a:lvl8pPr>
            <a:lvl9pPr fontAlgn="base">
              <a:spcBef>
                <a:spcPct val="0"/>
              </a:spcBef>
              <a:spcAft>
                <a:spcPct val="0"/>
              </a:spcAft>
              <a:tabLst>
                <a:tab pos="341313" algn="l"/>
              </a:tabLst>
              <a:defRPr>
                <a:solidFill>
                  <a:schemeClr val="tx1"/>
                </a:solidFill>
                <a:latin typeface="Arial" charset="0"/>
                <a:ea typeface="ＭＳ Ｐゴシック" charset="0"/>
              </a:defRPr>
            </a:lvl9pPr>
          </a:lstStyle>
          <a:p>
            <a:pPr eaLnBrk="0" hangingPunct="0">
              <a:defRPr/>
            </a:pPr>
            <a:r>
              <a:rPr lang="en-US" sz="2000" b="1">
                <a:latin typeface="Courier New" charset="0"/>
                <a:cs typeface="+mn-cs"/>
              </a:rPr>
              <a:t>struct {</a:t>
            </a:r>
          </a:p>
          <a:p>
            <a:pPr eaLnBrk="0" hangingPunct="0">
              <a:defRPr/>
            </a:pPr>
            <a:r>
              <a:rPr lang="en-US" sz="2000" b="1">
                <a:latin typeface="Courier New" charset="0"/>
                <a:cs typeface="+mn-cs"/>
              </a:rPr>
              <a:t>	int myint;</a:t>
            </a:r>
          </a:p>
          <a:p>
            <a:pPr eaLnBrk="0" hangingPunct="0">
              <a:defRPr/>
            </a:pPr>
            <a:r>
              <a:rPr lang="en-US" sz="2000" b="1">
                <a:latin typeface="Courier New" charset="0"/>
                <a:cs typeface="+mn-cs"/>
              </a:rPr>
              <a:t>	char mychar;</a:t>
            </a:r>
          </a:p>
          <a:p>
            <a:pPr eaLnBrk="0" hangingPunct="0">
              <a:defRPr/>
            </a:pPr>
            <a:r>
              <a:rPr lang="en-US" sz="2000" b="1">
                <a:latin typeface="Courier New" charset="0"/>
                <a:cs typeface="+mn-cs"/>
              </a:rPr>
              <a:t>	char mystr[20];</a:t>
            </a:r>
          </a:p>
          <a:p>
            <a:pPr eaLnBrk="0" hangingPunct="0">
              <a:defRPr/>
            </a:pPr>
            <a:r>
              <a:rPr lang="en-US" sz="2000" b="1">
                <a:latin typeface="Courier New" charset="0"/>
                <a:cs typeface="+mn-cs"/>
              </a:rPr>
              <a:t>} mystruct;</a:t>
            </a:r>
          </a:p>
        </p:txBody>
      </p:sp>
    </p:spTree>
    <p:extLst>
      <p:ext uri="{BB962C8B-B14F-4D97-AF65-F5344CB8AC3E}">
        <p14:creationId xmlns:p14="http://schemas.microsoft.com/office/powerpoint/2010/main" val="1524996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9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8">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P spid="41988" grpId="0" build="p" autoUpdateAnimBg="0"/>
      <p:bldP spid="4199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cs typeface="+mj-cs"/>
              </a:rPr>
              <a:t>Initialization</a:t>
            </a:r>
          </a:p>
        </p:txBody>
      </p:sp>
      <p:sp>
        <p:nvSpPr>
          <p:cNvPr id="43011" name="Rectangle 3"/>
          <p:cNvSpPr>
            <a:spLocks noGrp="1" noChangeArrowheads="1"/>
          </p:cNvSpPr>
          <p:nvPr>
            <p:ph type="body" idx="1"/>
          </p:nvPr>
        </p:nvSpPr>
        <p:spPr>
          <a:xfrm>
            <a:off x="388938" y="1676400"/>
            <a:ext cx="8353425" cy="4876800"/>
          </a:xfrm>
        </p:spPr>
        <p:txBody>
          <a:bodyPr/>
          <a:lstStyle/>
          <a:p>
            <a:pPr eaLnBrk="1" hangingPunct="1">
              <a:buFontTx/>
              <a:buNone/>
              <a:defRPr/>
            </a:pPr>
            <a:r>
              <a:rPr lang="en-US" sz="2400" b="1">
                <a:latin typeface="Courier New" charset="0"/>
                <a:cs typeface="+mn-cs"/>
              </a:rPr>
              <a:t>struct mystruct_tag {</a:t>
            </a:r>
          </a:p>
          <a:p>
            <a:pPr eaLnBrk="1" hangingPunct="1">
              <a:buFontTx/>
              <a:buNone/>
              <a:defRPr/>
            </a:pPr>
            <a:r>
              <a:rPr lang="en-US" sz="2400" b="1">
                <a:latin typeface="Courier New" charset="0"/>
                <a:cs typeface="+mn-cs"/>
              </a:rPr>
              <a:t>		int myint;</a:t>
            </a:r>
          </a:p>
          <a:p>
            <a:pPr eaLnBrk="1" hangingPunct="1">
              <a:buFontTx/>
              <a:buNone/>
              <a:defRPr/>
            </a:pPr>
            <a:r>
              <a:rPr lang="en-US" sz="2400" b="1">
                <a:latin typeface="Courier New" charset="0"/>
                <a:cs typeface="+mn-cs"/>
              </a:rPr>
              <a:t>		char mychar;</a:t>
            </a:r>
          </a:p>
          <a:p>
            <a:pPr eaLnBrk="1" hangingPunct="1">
              <a:buFontTx/>
              <a:buNone/>
              <a:defRPr/>
            </a:pPr>
            <a:r>
              <a:rPr lang="en-US" sz="2400" b="1">
                <a:latin typeface="Courier New" charset="0"/>
                <a:cs typeface="+mn-cs"/>
              </a:rPr>
              <a:t>		char mystr[20];</a:t>
            </a:r>
          </a:p>
          <a:p>
            <a:pPr eaLnBrk="1" hangingPunct="1">
              <a:buFontTx/>
              <a:buNone/>
              <a:defRPr/>
            </a:pPr>
            <a:r>
              <a:rPr lang="en-US" sz="2400" b="1">
                <a:latin typeface="Courier New" charset="0"/>
                <a:cs typeface="+mn-cs"/>
              </a:rPr>
              <a:t>	};</a:t>
            </a:r>
          </a:p>
          <a:p>
            <a:pPr eaLnBrk="1" hangingPunct="1">
              <a:buFontTx/>
              <a:buNone/>
              <a:defRPr/>
            </a:pPr>
            <a:endParaRPr lang="en-US" sz="2400" b="1">
              <a:latin typeface="Courier New" charset="0"/>
              <a:cs typeface="+mn-cs"/>
            </a:endParaRPr>
          </a:p>
          <a:p>
            <a:pPr eaLnBrk="1" hangingPunct="1">
              <a:buFontTx/>
              <a:buNone/>
              <a:defRPr/>
            </a:pPr>
            <a:r>
              <a:rPr lang="en-US" sz="2400" b="1">
                <a:latin typeface="Courier New" charset="0"/>
                <a:cs typeface="+mn-cs"/>
              </a:rPr>
              <a:t>struct mystruct_tag ms =	{42, 'f', "goofy"};</a:t>
            </a:r>
          </a:p>
        </p:txBody>
      </p:sp>
    </p:spTree>
    <p:extLst>
      <p:ext uri="{BB962C8B-B14F-4D97-AF65-F5344CB8AC3E}">
        <p14:creationId xmlns:p14="http://schemas.microsoft.com/office/powerpoint/2010/main" val="49425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cs typeface="+mj-cs"/>
              </a:rPr>
              <a:t>Question???</a:t>
            </a:r>
          </a:p>
        </p:txBody>
      </p:sp>
      <p:sp>
        <p:nvSpPr>
          <p:cNvPr id="44035" name="Rectangle 3"/>
          <p:cNvSpPr>
            <a:spLocks noGrp="1" noChangeArrowheads="1"/>
          </p:cNvSpPr>
          <p:nvPr>
            <p:ph type="body" idx="1"/>
          </p:nvPr>
        </p:nvSpPr>
        <p:spPr/>
        <p:txBody>
          <a:bodyPr/>
          <a:lstStyle/>
          <a:p>
            <a:pPr eaLnBrk="1" hangingPunct="1">
              <a:defRPr/>
            </a:pPr>
            <a:r>
              <a:rPr lang="en-US" sz="2400">
                <a:cs typeface="+mn-cs"/>
              </a:rPr>
              <a:t>Why is this illegal?</a:t>
            </a:r>
          </a:p>
          <a:p>
            <a:pPr eaLnBrk="1" hangingPunct="1">
              <a:defRPr/>
            </a:pPr>
            <a:endParaRPr lang="en-US" sz="2400">
              <a:cs typeface="+mn-cs"/>
            </a:endParaRPr>
          </a:p>
          <a:p>
            <a:pPr eaLnBrk="1" hangingPunct="1">
              <a:buFontTx/>
              <a:buNone/>
              <a:defRPr/>
            </a:pPr>
            <a:r>
              <a:rPr lang="en-US" sz="2400" b="1">
                <a:latin typeface="Courier New" charset="0"/>
                <a:cs typeface="+mn-cs"/>
              </a:rPr>
              <a:t>struct mystruct_tag ms;</a:t>
            </a:r>
          </a:p>
          <a:p>
            <a:pPr eaLnBrk="1" hangingPunct="1">
              <a:buFontTx/>
              <a:buNone/>
              <a:defRPr/>
            </a:pPr>
            <a:r>
              <a:rPr lang="en-US" sz="2400" b="1">
                <a:latin typeface="Courier New" charset="0"/>
                <a:cs typeface="+mn-cs"/>
              </a:rPr>
              <a:t>ms.mystr = "foo";</a:t>
            </a:r>
          </a:p>
          <a:p>
            <a:pPr eaLnBrk="1" hangingPunct="1">
              <a:buFontTx/>
              <a:buNone/>
              <a:defRPr/>
            </a:pPr>
            <a:endParaRPr lang="en-US" sz="2400" b="1">
              <a:latin typeface="Courier New" charset="0"/>
              <a:cs typeface="+mn-cs"/>
            </a:endParaRPr>
          </a:p>
          <a:p>
            <a:pPr eaLnBrk="1" hangingPunct="1">
              <a:defRPr/>
            </a:pPr>
            <a:r>
              <a:rPr lang="en-US" sz="2400">
                <a:cs typeface="+mn-cs"/>
              </a:rPr>
              <a:t>Why is this legal?</a:t>
            </a:r>
          </a:p>
          <a:p>
            <a:pPr eaLnBrk="1" hangingPunct="1">
              <a:defRPr/>
            </a:pPr>
            <a:endParaRPr lang="en-US" sz="2400">
              <a:cs typeface="+mn-cs"/>
            </a:endParaRPr>
          </a:p>
          <a:p>
            <a:pPr eaLnBrk="1" hangingPunct="1">
              <a:buFontTx/>
              <a:buNone/>
              <a:defRPr/>
            </a:pPr>
            <a:r>
              <a:rPr lang="en-US" sz="2400" b="1">
                <a:latin typeface="Courier New" charset="0"/>
                <a:cs typeface="+mn-cs"/>
              </a:rPr>
              <a:t>struct mystruct_tag ms = {42,'b',"Boo!"};</a:t>
            </a:r>
            <a:endParaRPr lang="en-US" sz="2400">
              <a:cs typeface="+mn-cs"/>
            </a:endParaRPr>
          </a:p>
        </p:txBody>
      </p:sp>
    </p:spTree>
    <p:extLst>
      <p:ext uri="{BB962C8B-B14F-4D97-AF65-F5344CB8AC3E}">
        <p14:creationId xmlns:p14="http://schemas.microsoft.com/office/powerpoint/2010/main" val="71579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cs typeface="+mj-cs"/>
              </a:rPr>
              <a:t>Self-Referential Structures</a:t>
            </a:r>
          </a:p>
        </p:txBody>
      </p:sp>
      <p:sp>
        <p:nvSpPr>
          <p:cNvPr id="73731" name="Rectangle 3"/>
          <p:cNvSpPr>
            <a:spLocks noGrp="1" noChangeArrowheads="1"/>
          </p:cNvSpPr>
          <p:nvPr>
            <p:ph type="body" idx="1"/>
          </p:nvPr>
        </p:nvSpPr>
        <p:spPr/>
        <p:txBody>
          <a:bodyPr/>
          <a:lstStyle/>
          <a:p>
            <a:pPr eaLnBrk="1" hangingPunct="1">
              <a:defRPr/>
            </a:pPr>
            <a:r>
              <a:rPr lang="en-US" sz="2400">
                <a:cs typeface="+mn-cs"/>
              </a:rPr>
              <a:t>A structure containing a pointer (reference) to a structure of the type being defined</a:t>
            </a:r>
          </a:p>
          <a:p>
            <a:pPr eaLnBrk="1" hangingPunct="1">
              <a:defRPr/>
            </a:pPr>
            <a:r>
              <a:rPr lang="en-US" sz="2400">
                <a:cs typeface="+mn-cs"/>
              </a:rPr>
              <a:t>Yeah, right</a:t>
            </a:r>
          </a:p>
          <a:p>
            <a:pPr eaLnBrk="1" hangingPunct="1">
              <a:defRPr/>
            </a:pPr>
            <a:r>
              <a:rPr lang="en-US" sz="2400">
                <a:cs typeface="+mn-cs"/>
              </a:rPr>
              <a:t>Example: Linked List Node</a:t>
            </a:r>
          </a:p>
          <a:p>
            <a:pPr eaLnBrk="1" hangingPunct="1">
              <a:buFontTx/>
              <a:buNone/>
              <a:defRPr/>
            </a:pPr>
            <a:r>
              <a:rPr lang="en-US" sz="2400" b="1">
                <a:latin typeface="Courier New" charset="0"/>
                <a:cs typeface="+mn-cs"/>
              </a:rPr>
              <a:t>struct listnode {</a:t>
            </a:r>
          </a:p>
          <a:p>
            <a:pPr eaLnBrk="1" hangingPunct="1">
              <a:buFontTx/>
              <a:buNone/>
              <a:defRPr/>
            </a:pPr>
            <a:r>
              <a:rPr lang="en-US" sz="2400" b="1">
                <a:latin typeface="Courier New" charset="0"/>
                <a:cs typeface="+mn-cs"/>
              </a:rPr>
              <a:t>	int data; </a:t>
            </a:r>
          </a:p>
          <a:p>
            <a:pPr eaLnBrk="1" hangingPunct="1">
              <a:buFontTx/>
              <a:buNone/>
              <a:defRPr/>
            </a:pPr>
            <a:r>
              <a:rPr lang="en-US" sz="2400" b="1">
                <a:latin typeface="Courier New" charset="0"/>
                <a:cs typeface="+mn-cs"/>
              </a:rPr>
              <a:t>	struct listnode *next;</a:t>
            </a:r>
          </a:p>
          <a:p>
            <a:pPr eaLnBrk="1" hangingPunct="1">
              <a:buFontTx/>
              <a:buNone/>
              <a:defRPr/>
            </a:pPr>
            <a:r>
              <a:rPr lang="en-US" sz="2400" b="1">
                <a:latin typeface="Courier New" charset="0"/>
                <a:cs typeface="+mn-cs"/>
              </a:rPr>
              <a:t>};</a:t>
            </a:r>
          </a:p>
        </p:txBody>
      </p:sp>
      <p:sp>
        <p:nvSpPr>
          <p:cNvPr id="73732" name="Text Box 4"/>
          <p:cNvSpPr txBox="1">
            <a:spLocks noChangeArrowheads="1"/>
          </p:cNvSpPr>
          <p:nvPr/>
        </p:nvSpPr>
        <p:spPr bwMode="auto">
          <a:xfrm>
            <a:off x="6492875" y="4945063"/>
            <a:ext cx="2058988" cy="831850"/>
          </a:xfrm>
          <a:prstGeom prst="rect">
            <a:avLst/>
          </a:prstGeom>
          <a:solidFill>
            <a:srgbClr val="FFFF00"/>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Pointer to </a:t>
            </a:r>
          </a:p>
          <a:p>
            <a:pPr eaLnBrk="0" hangingPunct="0">
              <a:defRPr/>
            </a:pPr>
            <a:r>
              <a:rPr lang="en-US" sz="2400">
                <a:latin typeface="Comic Sans MS" charset="0"/>
                <a:cs typeface="+mn-cs"/>
              </a:rPr>
              <a:t>another node</a:t>
            </a:r>
          </a:p>
        </p:txBody>
      </p:sp>
      <p:sp>
        <p:nvSpPr>
          <p:cNvPr id="73733" name="Line 5"/>
          <p:cNvSpPr>
            <a:spLocks noChangeShapeType="1"/>
          </p:cNvSpPr>
          <p:nvPr/>
        </p:nvSpPr>
        <p:spPr bwMode="auto">
          <a:xfrm flipH="1" flipV="1">
            <a:off x="5213350" y="4530725"/>
            <a:ext cx="1279525" cy="830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3734" name="Text Box 6"/>
          <p:cNvSpPr txBox="1">
            <a:spLocks noChangeArrowheads="1"/>
          </p:cNvSpPr>
          <p:nvPr/>
        </p:nvSpPr>
        <p:spPr bwMode="auto">
          <a:xfrm>
            <a:off x="6492875" y="3059113"/>
            <a:ext cx="1901825" cy="831850"/>
          </a:xfrm>
          <a:prstGeom prst="rect">
            <a:avLst/>
          </a:prstGeom>
          <a:solidFill>
            <a:srgbClr val="FFFF00"/>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Data stored</a:t>
            </a:r>
          </a:p>
          <a:p>
            <a:pPr eaLnBrk="0" hangingPunct="0">
              <a:defRPr/>
            </a:pPr>
            <a:r>
              <a:rPr lang="en-US" sz="2400">
                <a:latin typeface="Comic Sans MS" charset="0"/>
                <a:cs typeface="+mn-cs"/>
              </a:rPr>
              <a:t>in node</a:t>
            </a:r>
          </a:p>
        </p:txBody>
      </p:sp>
      <p:sp>
        <p:nvSpPr>
          <p:cNvPr id="73735" name="Line 7"/>
          <p:cNvSpPr>
            <a:spLocks noChangeShapeType="1"/>
          </p:cNvSpPr>
          <p:nvPr/>
        </p:nvSpPr>
        <p:spPr bwMode="auto">
          <a:xfrm flipH="1">
            <a:off x="2917825" y="3467100"/>
            <a:ext cx="3575050" cy="5873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3736" name="Line 8"/>
          <p:cNvSpPr>
            <a:spLocks noChangeShapeType="1"/>
          </p:cNvSpPr>
          <p:nvPr/>
        </p:nvSpPr>
        <p:spPr bwMode="auto">
          <a:xfrm flipH="1">
            <a:off x="2960688" y="3455988"/>
            <a:ext cx="3517900" cy="573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3737" name="Line 9"/>
          <p:cNvSpPr>
            <a:spLocks noChangeShapeType="1"/>
          </p:cNvSpPr>
          <p:nvPr/>
        </p:nvSpPr>
        <p:spPr bwMode="auto">
          <a:xfrm flipH="1" flipV="1">
            <a:off x="5176838" y="4587875"/>
            <a:ext cx="1301750" cy="728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321203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cs typeface="+mj-cs"/>
              </a:rPr>
              <a:t>Note Well</a:t>
            </a:r>
          </a:p>
        </p:txBody>
      </p:sp>
      <p:sp>
        <p:nvSpPr>
          <p:cNvPr id="74755" name="Rectangle 3"/>
          <p:cNvSpPr>
            <a:spLocks noGrp="1" noChangeArrowheads="1"/>
          </p:cNvSpPr>
          <p:nvPr>
            <p:ph type="body" idx="1"/>
          </p:nvPr>
        </p:nvSpPr>
        <p:spPr>
          <a:xfrm>
            <a:off x="457200" y="1600200"/>
            <a:ext cx="8229600" cy="2297113"/>
          </a:xfrm>
        </p:spPr>
        <p:txBody>
          <a:bodyPr>
            <a:normAutofit lnSpcReduction="10000"/>
          </a:bodyPr>
          <a:lstStyle/>
          <a:p>
            <a:pPr eaLnBrk="1" hangingPunct="1">
              <a:buFontTx/>
              <a:buNone/>
              <a:defRPr/>
            </a:pPr>
            <a:r>
              <a:rPr lang="en-US" b="1">
                <a:latin typeface="Courier New" charset="0"/>
                <a:cs typeface="+mn-cs"/>
              </a:rPr>
              <a:t>struct listnode {</a:t>
            </a:r>
          </a:p>
          <a:p>
            <a:pPr eaLnBrk="1" hangingPunct="1">
              <a:buFontTx/>
              <a:buNone/>
              <a:defRPr/>
            </a:pPr>
            <a:r>
              <a:rPr lang="en-US" b="1">
                <a:latin typeface="Courier New" charset="0"/>
                <a:cs typeface="+mn-cs"/>
              </a:rPr>
              <a:t>	struct some_struct *data; </a:t>
            </a:r>
          </a:p>
          <a:p>
            <a:pPr eaLnBrk="1" hangingPunct="1">
              <a:buFontTx/>
              <a:buNone/>
              <a:defRPr/>
            </a:pPr>
            <a:r>
              <a:rPr lang="en-US" b="1">
                <a:latin typeface="Courier New" charset="0"/>
                <a:cs typeface="+mn-cs"/>
              </a:rPr>
              <a:t>	struct listnode *next;</a:t>
            </a:r>
          </a:p>
          <a:p>
            <a:pPr eaLnBrk="1" hangingPunct="1">
              <a:buFontTx/>
              <a:buNone/>
              <a:defRPr/>
            </a:pPr>
            <a:r>
              <a:rPr lang="en-US" b="1">
                <a:latin typeface="Courier New" charset="0"/>
                <a:cs typeface="+mn-cs"/>
              </a:rPr>
              <a:t>};</a:t>
            </a:r>
          </a:p>
          <a:p>
            <a:pPr eaLnBrk="1" hangingPunct="1">
              <a:defRPr/>
            </a:pPr>
            <a:endParaRPr lang="en-US">
              <a:cs typeface="+mn-cs"/>
            </a:endParaRPr>
          </a:p>
        </p:txBody>
      </p:sp>
      <p:sp>
        <p:nvSpPr>
          <p:cNvPr id="74756" name="Text Box 4"/>
          <p:cNvSpPr txBox="1">
            <a:spLocks noChangeArrowheads="1"/>
          </p:cNvSpPr>
          <p:nvPr/>
        </p:nvSpPr>
        <p:spPr bwMode="auto">
          <a:xfrm>
            <a:off x="2860675" y="4951413"/>
            <a:ext cx="5445125" cy="15525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More often than not C programmers </a:t>
            </a:r>
          </a:p>
          <a:p>
            <a:pPr eaLnBrk="0" hangingPunct="0">
              <a:defRPr/>
            </a:pPr>
            <a:r>
              <a:rPr lang="en-US" sz="2400">
                <a:latin typeface="Comic Sans MS" charset="0"/>
                <a:cs typeface="+mn-cs"/>
              </a:rPr>
              <a:t>make linked list nodes hold a pointer</a:t>
            </a:r>
          </a:p>
          <a:p>
            <a:pPr eaLnBrk="0" hangingPunct="0">
              <a:defRPr/>
            </a:pPr>
            <a:r>
              <a:rPr lang="en-US" sz="2400">
                <a:latin typeface="Comic Sans MS" charset="0"/>
                <a:cs typeface="+mn-cs"/>
              </a:rPr>
              <a:t>to the data and a pointer to the next</a:t>
            </a:r>
          </a:p>
          <a:p>
            <a:pPr eaLnBrk="0" hangingPunct="0">
              <a:defRPr/>
            </a:pPr>
            <a:r>
              <a:rPr lang="en-US" sz="2400">
                <a:latin typeface="Comic Sans MS" charset="0"/>
                <a:cs typeface="+mn-cs"/>
              </a:rPr>
              <a:t>node. Why?</a:t>
            </a:r>
          </a:p>
        </p:txBody>
      </p:sp>
    </p:spTree>
    <p:extLst>
      <p:ext uri="{BB962C8B-B14F-4D97-AF65-F5344CB8AC3E}">
        <p14:creationId xmlns:p14="http://schemas.microsoft.com/office/powerpoint/2010/main" val="1093908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cs typeface="+mj-cs"/>
              </a:rPr>
              <a:t>Trade Off</a:t>
            </a:r>
          </a:p>
        </p:txBody>
      </p:sp>
      <p:sp>
        <p:nvSpPr>
          <p:cNvPr id="75779" name="Rectangle 3"/>
          <p:cNvSpPr>
            <a:spLocks noGrp="1" noChangeArrowheads="1"/>
          </p:cNvSpPr>
          <p:nvPr>
            <p:ph type="body" sz="half" idx="1"/>
          </p:nvPr>
        </p:nvSpPr>
        <p:spPr>
          <a:xfrm>
            <a:off x="457200" y="1600200"/>
            <a:ext cx="4033838" cy="5105400"/>
          </a:xfrm>
        </p:spPr>
        <p:txBody>
          <a:bodyPr/>
          <a:lstStyle/>
          <a:p>
            <a:pPr eaLnBrk="1" hangingPunct="1">
              <a:defRPr/>
            </a:pPr>
            <a:r>
              <a:rPr lang="en-US" sz="2400" b="1">
                <a:cs typeface="+mn-cs"/>
              </a:rPr>
              <a:t>Node contains pointer to data</a:t>
            </a:r>
          </a:p>
          <a:p>
            <a:pPr lvl="1" eaLnBrk="1" hangingPunct="1">
              <a:defRPr/>
            </a:pPr>
            <a:r>
              <a:rPr lang="en-US" sz="2000" b="1"/>
              <a:t>If data already exists just using a pointer is faster than copying data into node</a:t>
            </a:r>
          </a:p>
          <a:p>
            <a:pPr lvl="1" eaLnBrk="1" hangingPunct="1">
              <a:defRPr/>
            </a:pPr>
            <a:r>
              <a:rPr lang="en-US" sz="2000" b="1"/>
              <a:t>If data might be moved from one data structure to another data structure just moving a pointer is faster</a:t>
            </a:r>
          </a:p>
          <a:p>
            <a:pPr lvl="1" eaLnBrk="1" hangingPunct="1">
              <a:defRPr/>
            </a:pPr>
            <a:endParaRPr lang="en-US" sz="2000" b="1"/>
          </a:p>
        </p:txBody>
      </p:sp>
      <p:sp>
        <p:nvSpPr>
          <p:cNvPr id="75780" name="Rectangle 4"/>
          <p:cNvSpPr>
            <a:spLocks noGrp="1" noChangeArrowheads="1"/>
          </p:cNvSpPr>
          <p:nvPr>
            <p:ph type="body" sz="half" idx="2"/>
          </p:nvPr>
        </p:nvSpPr>
        <p:spPr>
          <a:xfrm>
            <a:off x="4652963" y="1600200"/>
            <a:ext cx="4033837" cy="5105400"/>
          </a:xfrm>
        </p:spPr>
        <p:txBody>
          <a:bodyPr/>
          <a:lstStyle/>
          <a:p>
            <a:pPr eaLnBrk="1" hangingPunct="1">
              <a:defRPr/>
            </a:pPr>
            <a:r>
              <a:rPr lang="en-US" sz="2400" b="1">
                <a:cs typeface="+mn-cs"/>
              </a:rPr>
              <a:t>Node contains data</a:t>
            </a:r>
          </a:p>
          <a:p>
            <a:pPr lvl="1" eaLnBrk="1" hangingPunct="1">
              <a:defRPr/>
            </a:pPr>
            <a:r>
              <a:rPr lang="en-US" sz="2000" b="1"/>
              <a:t>Dereferencing a pointer to a node and then dereferencing a pointer within the node is inefficient thus if data will be accessed frequently this choice may have merit</a:t>
            </a:r>
          </a:p>
        </p:txBody>
      </p:sp>
    </p:spTree>
    <p:extLst>
      <p:ext uri="{BB962C8B-B14F-4D97-AF65-F5344CB8AC3E}">
        <p14:creationId xmlns:p14="http://schemas.microsoft.com/office/powerpoint/2010/main" val="557127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cs typeface="+mj-cs"/>
              </a:rPr>
              <a:t>Copying Arrays</a:t>
            </a:r>
          </a:p>
        </p:txBody>
      </p:sp>
      <p:sp>
        <p:nvSpPr>
          <p:cNvPr id="45059" name="Rectangle 3"/>
          <p:cNvSpPr>
            <a:spLocks noGrp="1" noChangeArrowheads="1"/>
          </p:cNvSpPr>
          <p:nvPr>
            <p:ph type="body" idx="1"/>
          </p:nvPr>
        </p:nvSpPr>
        <p:spPr>
          <a:xfrm>
            <a:off x="457200" y="1600200"/>
            <a:ext cx="8229600" cy="5093833"/>
          </a:xfrm>
        </p:spPr>
        <p:txBody>
          <a:bodyPr>
            <a:normAutofit fontScale="92500" lnSpcReduction="10000"/>
          </a:bodyPr>
          <a:lstStyle/>
          <a:p>
            <a:pPr marL="0" indent="0" eaLnBrk="1" hangingPunct="1">
              <a:buFontTx/>
              <a:buNone/>
              <a:defRPr/>
            </a:pPr>
            <a:r>
              <a:rPr lang="en-US" sz="2400" b="1" dirty="0">
                <a:latin typeface="Courier New" charset="0"/>
                <a:cs typeface="+mn-cs"/>
              </a:rPr>
              <a:t>char a[10];</a:t>
            </a:r>
          </a:p>
          <a:p>
            <a:pPr marL="0" indent="0" eaLnBrk="1" hangingPunct="1">
              <a:buFontTx/>
              <a:buNone/>
              <a:defRPr/>
            </a:pPr>
            <a:r>
              <a:rPr lang="en-US" sz="2400" b="1" dirty="0">
                <a:latin typeface="Courier New" charset="0"/>
                <a:cs typeface="+mn-cs"/>
              </a:rPr>
              <a:t>char b[10];</a:t>
            </a:r>
          </a:p>
          <a:p>
            <a:pPr marL="0" indent="0" eaLnBrk="1" hangingPunct="1">
              <a:buFontTx/>
              <a:buNone/>
              <a:defRPr/>
            </a:pPr>
            <a:endParaRPr lang="en-US" sz="2400" b="1" dirty="0">
              <a:latin typeface="Courier New" charset="0"/>
              <a:cs typeface="+mn-cs"/>
            </a:endParaRPr>
          </a:p>
          <a:p>
            <a:pPr marL="0" indent="0" eaLnBrk="1" hangingPunct="1">
              <a:buFontTx/>
              <a:buNone/>
              <a:defRPr/>
            </a:pPr>
            <a:r>
              <a:rPr lang="en-US" sz="2400" b="1" dirty="0">
                <a:latin typeface="Courier New" charset="0"/>
                <a:cs typeface="+mn-cs"/>
              </a:rPr>
              <a:t>a = b; /* Legal? */</a:t>
            </a:r>
          </a:p>
          <a:p>
            <a:pPr marL="0" indent="0" eaLnBrk="1" hangingPunct="1">
              <a:buFontTx/>
              <a:buNone/>
              <a:defRPr/>
            </a:pPr>
            <a:endParaRPr lang="en-US" sz="2400" b="1" dirty="0">
              <a:latin typeface="Courier New" charset="0"/>
              <a:cs typeface="+mn-cs"/>
            </a:endParaRPr>
          </a:p>
          <a:p>
            <a:pPr marL="0" indent="0" eaLnBrk="1" hangingPunct="1">
              <a:buFontTx/>
              <a:buNone/>
              <a:defRPr/>
            </a:pPr>
            <a:r>
              <a:rPr lang="en-US" sz="2400" b="1" dirty="0">
                <a:latin typeface="Courier New" charset="0"/>
                <a:cs typeface="+mn-cs"/>
              </a:rPr>
              <a:t>No!!!</a:t>
            </a:r>
          </a:p>
          <a:p>
            <a:pPr marL="0" indent="0" eaLnBrk="1" hangingPunct="1">
              <a:buFontTx/>
              <a:buNone/>
              <a:defRPr/>
            </a:pPr>
            <a:endParaRPr lang="en-US" sz="2400" b="1" dirty="0">
              <a:latin typeface="Courier New" charset="0"/>
              <a:cs typeface="+mn-cs"/>
            </a:endParaRPr>
          </a:p>
          <a:p>
            <a:pPr marL="0" indent="0" eaLnBrk="1" hangingPunct="1">
              <a:buFontTx/>
              <a:buNone/>
              <a:defRPr/>
            </a:pPr>
            <a:r>
              <a:rPr lang="en-US" sz="2400" dirty="0">
                <a:cs typeface="+mn-cs"/>
              </a:rPr>
              <a:t>The expression </a:t>
            </a:r>
            <a:r>
              <a:rPr lang="en-US" sz="2400" b="1" dirty="0">
                <a:cs typeface="+mn-cs"/>
              </a:rPr>
              <a:t>a = b </a:t>
            </a:r>
            <a:r>
              <a:rPr lang="en-US" sz="2400" dirty="0">
                <a:cs typeface="+mn-cs"/>
              </a:rPr>
              <a:t>is </a:t>
            </a:r>
            <a:r>
              <a:rPr lang="en-US" sz="2400" dirty="0" smtClean="0">
                <a:cs typeface="+mn-cs"/>
              </a:rPr>
              <a:t>saying to </a:t>
            </a:r>
            <a:r>
              <a:rPr lang="en-US" sz="2400" dirty="0">
                <a:cs typeface="+mn-cs"/>
              </a:rPr>
              <a:t>assign a </a:t>
            </a:r>
            <a:r>
              <a:rPr lang="en-US" sz="2400" i="1" dirty="0">
                <a:cs typeface="+mn-cs"/>
              </a:rPr>
              <a:t>constant pointer </a:t>
            </a:r>
            <a:r>
              <a:rPr lang="en-US" sz="2400" dirty="0">
                <a:cs typeface="+mn-cs"/>
              </a:rPr>
              <a:t>to first element of </a:t>
            </a:r>
            <a:r>
              <a:rPr lang="en-US" sz="2400" b="1" dirty="0">
                <a:cs typeface="+mn-cs"/>
              </a:rPr>
              <a:t>a</a:t>
            </a:r>
            <a:r>
              <a:rPr lang="en-US" sz="2400" dirty="0">
                <a:cs typeface="+mn-cs"/>
              </a:rPr>
              <a:t> to a </a:t>
            </a:r>
            <a:r>
              <a:rPr lang="en-US" sz="2400" i="1" dirty="0">
                <a:cs typeface="+mn-cs"/>
              </a:rPr>
              <a:t>constant pointer </a:t>
            </a:r>
            <a:r>
              <a:rPr lang="en-US" sz="2400" dirty="0">
                <a:cs typeface="+mn-cs"/>
              </a:rPr>
              <a:t>to the first element of </a:t>
            </a:r>
            <a:r>
              <a:rPr lang="en-US" sz="2400" b="1" dirty="0">
                <a:cs typeface="+mn-cs"/>
              </a:rPr>
              <a:t>b</a:t>
            </a:r>
            <a:r>
              <a:rPr lang="en-US" sz="2400" dirty="0">
                <a:cs typeface="+mn-cs"/>
              </a:rPr>
              <a:t>. We need to use a function (or write some code) to copy the array</a:t>
            </a:r>
            <a:r>
              <a:rPr lang="en-US" sz="2400" dirty="0" smtClean="0">
                <a:cs typeface="+mn-cs"/>
              </a:rPr>
              <a:t>.  Or we need to put the array inside a </a:t>
            </a:r>
            <a:r>
              <a:rPr lang="en-US" sz="2400" dirty="0" err="1" smtClean="0">
                <a:cs typeface="+mn-cs"/>
              </a:rPr>
              <a:t>struct</a:t>
            </a:r>
            <a:r>
              <a:rPr lang="en-US" sz="2400" dirty="0" smtClean="0">
                <a:cs typeface="+mn-cs"/>
              </a:rPr>
              <a:t>.</a:t>
            </a:r>
          </a:p>
          <a:p>
            <a:pPr marL="0" indent="0" eaLnBrk="1" hangingPunct="1">
              <a:buFontTx/>
              <a:buNone/>
              <a:defRPr/>
            </a:pPr>
            <a:endParaRPr lang="en-US" sz="2400" dirty="0"/>
          </a:p>
          <a:p>
            <a:pPr marL="0" indent="0" eaLnBrk="1" hangingPunct="1">
              <a:buFontTx/>
              <a:buNone/>
              <a:defRPr/>
            </a:pPr>
            <a:r>
              <a:rPr lang="en-US" sz="2400" dirty="0" smtClean="0">
                <a:cs typeface="+mn-cs"/>
              </a:rPr>
              <a:t>This is a (</a:t>
            </a:r>
            <a:r>
              <a:rPr lang="en-US" sz="2400" dirty="0" err="1" smtClean="0">
                <a:cs typeface="+mn-cs"/>
              </a:rPr>
              <a:t>mis</a:t>
            </a:r>
            <a:r>
              <a:rPr lang="en-US" sz="2400" dirty="0" smtClean="0">
                <a:cs typeface="+mn-cs"/>
              </a:rPr>
              <a:t>?)feature of the C grammar that prevents us from specifying an array copy directly in the language.</a:t>
            </a:r>
            <a:endParaRPr lang="en-US" sz="2400" dirty="0">
              <a:cs typeface="+mn-cs"/>
            </a:endParaRPr>
          </a:p>
        </p:txBody>
      </p:sp>
    </p:spTree>
    <p:extLst>
      <p:ext uri="{BB962C8B-B14F-4D97-AF65-F5344CB8AC3E}">
        <p14:creationId xmlns:p14="http://schemas.microsoft.com/office/powerpoint/2010/main" val="40187434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Multiple Files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3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cs typeface="+mj-cs"/>
              </a:rPr>
              <a:t>Copying Structs</a:t>
            </a:r>
          </a:p>
        </p:txBody>
      </p:sp>
      <p:sp>
        <p:nvSpPr>
          <p:cNvPr id="46083" name="Rectangle 3"/>
          <p:cNvSpPr>
            <a:spLocks noGrp="1" noChangeArrowheads="1"/>
          </p:cNvSpPr>
          <p:nvPr>
            <p:ph type="body" idx="1"/>
          </p:nvPr>
        </p:nvSpPr>
        <p:spPr>
          <a:xfrm>
            <a:off x="457200" y="1600200"/>
            <a:ext cx="8229600" cy="5062601"/>
          </a:xfrm>
        </p:spPr>
        <p:txBody>
          <a:bodyPr>
            <a:normAutofit lnSpcReduction="10000"/>
          </a:bodyPr>
          <a:lstStyle/>
          <a:p>
            <a:pPr eaLnBrk="1" hangingPunct="1">
              <a:buFontTx/>
              <a:buNone/>
              <a:defRPr/>
            </a:pPr>
            <a:r>
              <a:rPr lang="en-US" sz="2400" b="1" dirty="0" err="1">
                <a:latin typeface="Courier New" charset="0"/>
                <a:cs typeface="+mn-cs"/>
              </a:rPr>
              <a:t>struct</a:t>
            </a:r>
            <a:r>
              <a:rPr lang="en-US" sz="2400" b="1" dirty="0">
                <a:latin typeface="Courier New" charset="0"/>
                <a:cs typeface="+mn-cs"/>
              </a:rPr>
              <a:t> s {</a:t>
            </a:r>
          </a:p>
          <a:p>
            <a:pPr eaLnBrk="1" hangingPunct="1">
              <a:buFontTx/>
              <a:buNone/>
              <a:defRPr/>
            </a:pPr>
            <a:r>
              <a:rPr lang="en-US" sz="2400" b="1" dirty="0">
                <a:latin typeface="Courier New" charset="0"/>
                <a:cs typeface="+mn-cs"/>
              </a:rPr>
              <a:t>	</a:t>
            </a:r>
            <a:r>
              <a:rPr lang="en-US" sz="2400" b="1" dirty="0" err="1">
                <a:latin typeface="Courier New" charset="0"/>
                <a:cs typeface="+mn-cs"/>
              </a:rPr>
              <a:t>int</a:t>
            </a:r>
            <a:r>
              <a:rPr lang="en-US" sz="2400" b="1" dirty="0">
                <a:latin typeface="Courier New" charset="0"/>
                <a:cs typeface="+mn-cs"/>
              </a:rPr>
              <a:t> </a:t>
            </a:r>
            <a:r>
              <a:rPr lang="en-US" sz="2400" b="1" dirty="0" err="1">
                <a:latin typeface="Courier New" charset="0"/>
                <a:cs typeface="+mn-cs"/>
              </a:rPr>
              <a:t>i</a:t>
            </a:r>
            <a:r>
              <a:rPr lang="en-US" sz="2400" b="1" dirty="0">
                <a:latin typeface="Courier New" charset="0"/>
                <a:cs typeface="+mn-cs"/>
              </a:rPr>
              <a:t>;</a:t>
            </a:r>
          </a:p>
          <a:p>
            <a:pPr eaLnBrk="1" hangingPunct="1">
              <a:buFontTx/>
              <a:buNone/>
              <a:defRPr/>
            </a:pPr>
            <a:r>
              <a:rPr lang="en-US" sz="2400" b="1" dirty="0">
                <a:latin typeface="Courier New" charset="0"/>
                <a:cs typeface="+mn-cs"/>
              </a:rPr>
              <a:t>	char c;</a:t>
            </a:r>
          </a:p>
          <a:p>
            <a:pPr eaLnBrk="1" hangingPunct="1">
              <a:buFontTx/>
              <a:buNone/>
              <a:defRPr/>
            </a:pPr>
            <a:r>
              <a:rPr lang="en-US" sz="2400" b="1" dirty="0">
                <a:latin typeface="Courier New" charset="0"/>
                <a:cs typeface="+mn-cs"/>
              </a:rPr>
              <a:t>} s1, s2;</a:t>
            </a:r>
          </a:p>
          <a:p>
            <a:pPr eaLnBrk="1" hangingPunct="1">
              <a:buFontTx/>
              <a:buNone/>
              <a:defRPr/>
            </a:pPr>
            <a:r>
              <a:rPr lang="en-US" sz="2400" b="1" dirty="0">
                <a:latin typeface="Courier New" charset="0"/>
                <a:cs typeface="+mn-cs"/>
              </a:rPr>
              <a:t>s1.i = 42;</a:t>
            </a:r>
          </a:p>
          <a:p>
            <a:pPr eaLnBrk="1" hangingPunct="1">
              <a:buFontTx/>
              <a:buNone/>
              <a:defRPr/>
            </a:pPr>
            <a:r>
              <a:rPr lang="en-US" sz="2400" b="1" dirty="0">
                <a:latin typeface="Courier New" charset="0"/>
                <a:cs typeface="+mn-cs"/>
              </a:rPr>
              <a:t>s1.c = 'a';</a:t>
            </a:r>
          </a:p>
          <a:p>
            <a:pPr eaLnBrk="1" hangingPunct="1">
              <a:buFontTx/>
              <a:buNone/>
              <a:defRPr/>
            </a:pPr>
            <a:r>
              <a:rPr lang="en-US" sz="2400" b="1" dirty="0">
                <a:latin typeface="Courier New" charset="0"/>
                <a:cs typeface="+mn-cs"/>
              </a:rPr>
              <a:t>s2 = s1</a:t>
            </a:r>
            <a:r>
              <a:rPr lang="en-US" sz="2400" b="1" dirty="0" smtClean="0">
                <a:latin typeface="Courier New" charset="0"/>
                <a:cs typeface="+mn-cs"/>
              </a:rPr>
              <a:t>;</a:t>
            </a:r>
          </a:p>
          <a:p>
            <a:pPr eaLnBrk="1" hangingPunct="1">
              <a:buFontTx/>
              <a:buNone/>
              <a:defRPr/>
            </a:pPr>
            <a:r>
              <a:rPr lang="en-US" sz="2400" b="1" dirty="0" smtClean="0">
                <a:latin typeface="Courier New" charset="0"/>
              </a:rPr>
              <a:t>s1.c = ‘b’;</a:t>
            </a:r>
            <a:endParaRPr lang="en-US" sz="2400" b="1" dirty="0">
              <a:latin typeface="Courier New" charset="0"/>
              <a:cs typeface="+mn-cs"/>
            </a:endParaRPr>
          </a:p>
          <a:p>
            <a:pPr eaLnBrk="1" hangingPunct="1">
              <a:buFontTx/>
              <a:buNone/>
              <a:defRPr/>
            </a:pPr>
            <a:r>
              <a:rPr lang="en-US" sz="2400" b="1" dirty="0">
                <a:latin typeface="Courier New" charset="0"/>
                <a:cs typeface="+mn-cs"/>
              </a:rPr>
              <a:t>s2.i contains ?</a:t>
            </a:r>
          </a:p>
          <a:p>
            <a:pPr eaLnBrk="1" hangingPunct="1">
              <a:buFontTx/>
              <a:buNone/>
              <a:defRPr/>
            </a:pPr>
            <a:r>
              <a:rPr lang="en-US" sz="2400" b="1" dirty="0">
                <a:latin typeface="Courier New" charset="0"/>
                <a:cs typeface="+mn-cs"/>
              </a:rPr>
              <a:t>42</a:t>
            </a:r>
          </a:p>
          <a:p>
            <a:pPr eaLnBrk="1" hangingPunct="1">
              <a:buFontTx/>
              <a:buNone/>
              <a:defRPr/>
            </a:pPr>
            <a:r>
              <a:rPr lang="en-US" sz="2400" b="1" dirty="0">
                <a:latin typeface="Courier New" charset="0"/>
                <a:cs typeface="+mn-cs"/>
              </a:rPr>
              <a:t>s2.c contains ?</a:t>
            </a:r>
          </a:p>
          <a:p>
            <a:pPr eaLnBrk="1" hangingPunct="1">
              <a:buFontTx/>
              <a:buNone/>
              <a:defRPr/>
            </a:pPr>
            <a:r>
              <a:rPr lang="en-US" sz="2400" b="1" dirty="0">
                <a:latin typeface="Courier New" charset="0"/>
                <a:cs typeface="+mn-cs"/>
              </a:rPr>
              <a:t>a</a:t>
            </a:r>
          </a:p>
        </p:txBody>
      </p:sp>
      <p:sp>
        <p:nvSpPr>
          <p:cNvPr id="4" name="Rectangle 3"/>
          <p:cNvSpPr/>
          <p:nvPr/>
        </p:nvSpPr>
        <p:spPr>
          <a:xfrm>
            <a:off x="5402859" y="3550024"/>
            <a:ext cx="2769095" cy="2415265"/>
          </a:xfrm>
          <a:prstGeom prst="rect">
            <a:avLst/>
          </a:prstGeom>
          <a:solidFill>
            <a:schemeClr val="accent2">
              <a:lumMod val="40000"/>
              <a:lumOff val="60000"/>
            </a:schemeClr>
          </a:solidFill>
          <a:ln>
            <a:solidFill>
              <a:schemeClr val="accent2">
                <a:lumMod val="40000"/>
                <a:lumOff val="60000"/>
              </a:schemeClr>
            </a:solidFill>
          </a:ln>
          <a:effectLst>
            <a:outerShdw blurRad="40005" dist="22987" dir="5400000" algn="tl" rotWithShape="0">
              <a:schemeClr val="accent2">
                <a:lumMod val="60000"/>
                <a:lumOff val="40000"/>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Note that assigning the structure just copied the bytes from one memory block to another. There is no connection between them.</a:t>
            </a:r>
            <a:endParaRPr lang="en-US" dirty="0">
              <a:solidFill>
                <a:schemeClr val="tx1"/>
              </a:solidFill>
            </a:endParaRPr>
          </a:p>
        </p:txBody>
      </p:sp>
      <p:cxnSp>
        <p:nvCxnSpPr>
          <p:cNvPr id="5" name="Straight Arrow Connector 4"/>
          <p:cNvCxnSpPr/>
          <p:nvPr/>
        </p:nvCxnSpPr>
        <p:spPr>
          <a:xfrm flipH="1">
            <a:off x="2102847" y="5673791"/>
            <a:ext cx="3300012" cy="541353"/>
          </a:xfrm>
          <a:prstGeom prst="straightConnector1">
            <a:avLst/>
          </a:prstGeom>
          <a:ln>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3489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cs typeface="+mj-cs"/>
              </a:rPr>
              <a:t>Copying Structs</a:t>
            </a:r>
          </a:p>
        </p:txBody>
      </p:sp>
      <p:sp>
        <p:nvSpPr>
          <p:cNvPr id="47107" name="Rectangle 3"/>
          <p:cNvSpPr>
            <a:spLocks noGrp="1" noChangeArrowheads="1"/>
          </p:cNvSpPr>
          <p:nvPr>
            <p:ph type="body" idx="1"/>
          </p:nvPr>
        </p:nvSpPr>
        <p:spPr/>
        <p:txBody>
          <a:bodyPr>
            <a:normAutofit lnSpcReduction="10000"/>
          </a:bodyPr>
          <a:lstStyle/>
          <a:p>
            <a:pPr eaLnBrk="1" hangingPunct="1">
              <a:buFontTx/>
              <a:buNone/>
              <a:defRPr/>
            </a:pPr>
            <a:r>
              <a:rPr lang="en-US" sz="2400" b="1" dirty="0" err="1">
                <a:latin typeface="Courier New" charset="0"/>
                <a:cs typeface="+mn-cs"/>
              </a:rPr>
              <a:t>struct</a:t>
            </a:r>
            <a:r>
              <a:rPr lang="en-US" sz="2400" b="1" dirty="0">
                <a:latin typeface="Courier New" charset="0"/>
                <a:cs typeface="+mn-cs"/>
              </a:rPr>
              <a:t> s {</a:t>
            </a:r>
          </a:p>
          <a:p>
            <a:pPr eaLnBrk="1" hangingPunct="1">
              <a:buFontTx/>
              <a:buNone/>
              <a:defRPr/>
            </a:pPr>
            <a:r>
              <a:rPr lang="en-US" sz="2400" b="1" dirty="0">
                <a:latin typeface="Courier New" charset="0"/>
                <a:cs typeface="+mn-cs"/>
              </a:rPr>
              <a:t>	</a:t>
            </a:r>
            <a:r>
              <a:rPr lang="en-US" sz="2400" b="1" dirty="0" err="1">
                <a:latin typeface="Courier New" charset="0"/>
                <a:cs typeface="+mn-cs"/>
              </a:rPr>
              <a:t>int</a:t>
            </a:r>
            <a:r>
              <a:rPr lang="en-US" sz="2400" b="1" dirty="0">
                <a:latin typeface="Courier New" charset="0"/>
                <a:cs typeface="+mn-cs"/>
              </a:rPr>
              <a:t> </a:t>
            </a:r>
            <a:r>
              <a:rPr lang="en-US" sz="2400" b="1" dirty="0" err="1">
                <a:latin typeface="Courier New" charset="0"/>
                <a:cs typeface="+mn-cs"/>
              </a:rPr>
              <a:t>i</a:t>
            </a:r>
            <a:r>
              <a:rPr lang="en-US" sz="2400" b="1" dirty="0">
                <a:latin typeface="Courier New" charset="0"/>
                <a:cs typeface="+mn-cs"/>
              </a:rPr>
              <a:t>;</a:t>
            </a:r>
          </a:p>
          <a:p>
            <a:pPr eaLnBrk="1" hangingPunct="1">
              <a:buFontTx/>
              <a:buNone/>
              <a:defRPr/>
            </a:pPr>
            <a:r>
              <a:rPr lang="en-US" sz="2400" b="1" dirty="0">
                <a:latin typeface="Courier New" charset="0"/>
                <a:cs typeface="+mn-cs"/>
              </a:rPr>
              <a:t>	char c[8];</a:t>
            </a:r>
          </a:p>
          <a:p>
            <a:pPr eaLnBrk="1" hangingPunct="1">
              <a:buFontTx/>
              <a:buNone/>
              <a:defRPr/>
            </a:pPr>
            <a:r>
              <a:rPr lang="en-US" sz="2400" b="1" dirty="0">
                <a:latin typeface="Courier New" charset="0"/>
                <a:cs typeface="+mn-cs"/>
              </a:rPr>
              <a:t>} s1, s2;</a:t>
            </a:r>
          </a:p>
          <a:p>
            <a:pPr eaLnBrk="1" hangingPunct="1">
              <a:buFontTx/>
              <a:buNone/>
              <a:defRPr/>
            </a:pPr>
            <a:r>
              <a:rPr lang="en-US" sz="2400" b="1" dirty="0">
                <a:latin typeface="Courier New" charset="0"/>
                <a:cs typeface="+mn-cs"/>
              </a:rPr>
              <a:t>s1.i = 42;</a:t>
            </a:r>
          </a:p>
          <a:p>
            <a:pPr eaLnBrk="1" hangingPunct="1">
              <a:buFontTx/>
              <a:buNone/>
              <a:defRPr/>
            </a:pPr>
            <a:r>
              <a:rPr lang="en-US" sz="2400" b="1" dirty="0" err="1">
                <a:latin typeface="Courier New" charset="0"/>
                <a:cs typeface="+mn-cs"/>
              </a:rPr>
              <a:t>strcpy</a:t>
            </a:r>
            <a:r>
              <a:rPr lang="en-US" sz="2400" b="1" dirty="0">
                <a:latin typeface="Courier New" charset="0"/>
                <a:cs typeface="+mn-cs"/>
              </a:rPr>
              <a:t>(s1.c, "</a:t>
            </a:r>
            <a:r>
              <a:rPr lang="en-US" sz="2400" b="1" dirty="0" err="1">
                <a:latin typeface="Courier New" charset="0"/>
                <a:cs typeface="+mn-cs"/>
              </a:rPr>
              <a:t>foobar</a:t>
            </a:r>
            <a:r>
              <a:rPr lang="en-US" sz="2400" b="1" dirty="0">
                <a:latin typeface="Courier New" charset="0"/>
                <a:cs typeface="+mn-cs"/>
              </a:rPr>
              <a:t>"); </a:t>
            </a:r>
          </a:p>
          <a:p>
            <a:pPr eaLnBrk="1" hangingPunct="1">
              <a:buFontTx/>
              <a:buNone/>
              <a:defRPr/>
            </a:pPr>
            <a:r>
              <a:rPr lang="en-US" sz="2400" b="1" dirty="0">
                <a:latin typeface="Courier New" charset="0"/>
                <a:cs typeface="+mn-cs"/>
              </a:rPr>
              <a:t>s2 = s1;</a:t>
            </a:r>
          </a:p>
          <a:p>
            <a:pPr eaLnBrk="1" hangingPunct="1">
              <a:buFontTx/>
              <a:buNone/>
              <a:defRPr/>
            </a:pPr>
            <a:r>
              <a:rPr lang="en-US" sz="2400" b="1" dirty="0">
                <a:latin typeface="Courier New" charset="0"/>
                <a:cs typeface="+mn-cs"/>
              </a:rPr>
              <a:t>s2.i contains 42</a:t>
            </a:r>
          </a:p>
          <a:p>
            <a:pPr eaLnBrk="1" hangingPunct="1">
              <a:buFontTx/>
              <a:buNone/>
              <a:defRPr/>
            </a:pPr>
            <a:r>
              <a:rPr lang="en-US" sz="2400" b="1" dirty="0">
                <a:latin typeface="Courier New" charset="0"/>
                <a:cs typeface="+mn-cs"/>
              </a:rPr>
              <a:t>s2.c contains:</a:t>
            </a:r>
          </a:p>
          <a:p>
            <a:pPr eaLnBrk="1" hangingPunct="1">
              <a:buFontTx/>
              <a:buNone/>
              <a:defRPr/>
            </a:pPr>
            <a:r>
              <a:rPr lang="en-US" sz="2400" b="1" dirty="0">
                <a:latin typeface="Courier New" charset="0"/>
                <a:cs typeface="+mn-cs"/>
              </a:rPr>
              <a:t>'</a:t>
            </a:r>
            <a:r>
              <a:rPr lang="en-US" sz="2400" b="1" dirty="0" err="1">
                <a:latin typeface="Courier New" charset="0"/>
                <a:cs typeface="+mn-cs"/>
              </a:rPr>
              <a:t>f','o','o','b','a','r</a:t>
            </a:r>
            <a:r>
              <a:rPr lang="en-US" sz="2400" b="1" dirty="0">
                <a:latin typeface="Courier New" charset="0"/>
                <a:cs typeface="+mn-cs"/>
              </a:rPr>
              <a:t>','\0','??'</a:t>
            </a:r>
          </a:p>
          <a:p>
            <a:pPr eaLnBrk="1" hangingPunct="1">
              <a:buFontTx/>
              <a:buNone/>
              <a:defRPr/>
            </a:pPr>
            <a:r>
              <a:rPr lang="en-US" sz="2400" b="1" dirty="0">
                <a:latin typeface="Courier New" charset="0"/>
                <a:cs typeface="+mn-cs"/>
              </a:rPr>
              <a:t>True (1) or False (2) </a:t>
            </a:r>
          </a:p>
        </p:txBody>
      </p:sp>
      <p:sp>
        <p:nvSpPr>
          <p:cNvPr id="4" name="Rectangle 3"/>
          <p:cNvSpPr/>
          <p:nvPr/>
        </p:nvSpPr>
        <p:spPr>
          <a:xfrm>
            <a:off x="6006647" y="2529782"/>
            <a:ext cx="2769095" cy="2415265"/>
          </a:xfrm>
          <a:prstGeom prst="rect">
            <a:avLst/>
          </a:prstGeom>
          <a:solidFill>
            <a:schemeClr val="accent2">
              <a:lumMod val="40000"/>
              <a:lumOff val="60000"/>
            </a:schemeClr>
          </a:solidFill>
          <a:ln>
            <a:solidFill>
              <a:schemeClr val="accent2">
                <a:lumMod val="40000"/>
                <a:lumOff val="60000"/>
              </a:schemeClr>
            </a:solidFill>
          </a:ln>
          <a:effectLst>
            <a:outerShdw blurRad="40005" dist="22987" dir="5400000" algn="tl" rotWithShape="0">
              <a:schemeClr val="accent2">
                <a:lumMod val="60000"/>
                <a:lumOff val="40000"/>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Since we assigned s1 to s2, s2.c is going to contain exactly the same characters as are in s1.c, even including the unspecified character at s1.c[7]!</a:t>
            </a:r>
            <a:endParaRPr lang="en-US" dirty="0">
              <a:solidFill>
                <a:schemeClr val="tx1"/>
              </a:solidFill>
            </a:endParaRPr>
          </a:p>
        </p:txBody>
      </p:sp>
      <p:cxnSp>
        <p:nvCxnSpPr>
          <p:cNvPr id="5" name="Straight Arrow Connector 4"/>
          <p:cNvCxnSpPr/>
          <p:nvPr/>
        </p:nvCxnSpPr>
        <p:spPr>
          <a:xfrm flipH="1">
            <a:off x="3955850" y="4653549"/>
            <a:ext cx="2050797" cy="635049"/>
          </a:xfrm>
          <a:prstGeom prst="straightConnector1">
            <a:avLst/>
          </a:prstGeom>
          <a:ln>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567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1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710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7107">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7107">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710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925512"/>
          </a:xfrm>
        </p:spPr>
        <p:txBody>
          <a:bodyPr/>
          <a:lstStyle/>
          <a:p>
            <a:pPr eaLnBrk="1" hangingPunct="1">
              <a:defRPr/>
            </a:pPr>
            <a:r>
              <a:rPr lang="en-US">
                <a:cs typeface="+mj-cs"/>
              </a:rPr>
              <a:t>Struct Tag</a:t>
            </a:r>
          </a:p>
        </p:txBody>
      </p:sp>
      <p:sp>
        <p:nvSpPr>
          <p:cNvPr id="48131" name="Rectangle 3"/>
          <p:cNvSpPr>
            <a:spLocks noGrp="1" noChangeArrowheads="1"/>
          </p:cNvSpPr>
          <p:nvPr>
            <p:ph type="body" idx="1"/>
          </p:nvPr>
        </p:nvSpPr>
        <p:spPr>
          <a:xfrm>
            <a:off x="685800" y="1371600"/>
            <a:ext cx="7772400" cy="5332413"/>
          </a:xfrm>
        </p:spPr>
        <p:txBody>
          <a:bodyPr/>
          <a:lstStyle/>
          <a:p>
            <a:pPr eaLnBrk="1" hangingPunct="1">
              <a:buFontTx/>
              <a:buNone/>
              <a:defRPr/>
            </a:pPr>
            <a:r>
              <a:rPr lang="en-US" sz="2400" b="1" dirty="0">
                <a:latin typeface="Courier New" charset="0"/>
                <a:cs typeface="+mn-cs"/>
              </a:rPr>
              <a:t>	</a:t>
            </a:r>
            <a:r>
              <a:rPr lang="en-US" sz="2400" b="1" dirty="0" err="1">
                <a:latin typeface="Courier New" charset="0"/>
                <a:cs typeface="+mn-cs"/>
              </a:rPr>
              <a:t>struct</a:t>
            </a:r>
            <a:r>
              <a:rPr lang="en-US" sz="2400" b="1" dirty="0">
                <a:latin typeface="Courier New" charset="0"/>
                <a:cs typeface="+mn-cs"/>
              </a:rPr>
              <a:t> </a:t>
            </a:r>
            <a:r>
              <a:rPr lang="en-US" sz="2400" b="1" dirty="0">
                <a:solidFill>
                  <a:schemeClr val="tx2"/>
                </a:solidFill>
                <a:latin typeface="Courier New" charset="0"/>
                <a:cs typeface="+mn-cs"/>
              </a:rPr>
              <a:t>foo</a:t>
            </a:r>
            <a:r>
              <a:rPr lang="en-US" sz="2400" b="1" dirty="0">
                <a:latin typeface="Courier New" charset="0"/>
                <a:cs typeface="+mn-cs"/>
              </a:rPr>
              <a:t> {</a:t>
            </a:r>
          </a:p>
          <a:p>
            <a:pPr eaLnBrk="1" hangingPunct="1">
              <a:buFontTx/>
              <a:buNone/>
              <a:defRPr/>
            </a:pPr>
            <a:r>
              <a:rPr lang="en-US" sz="2400" b="1" dirty="0">
                <a:latin typeface="Courier New" charset="0"/>
                <a:cs typeface="+mn-cs"/>
              </a:rPr>
              <a:t>		</a:t>
            </a:r>
            <a:r>
              <a:rPr lang="en-US" sz="2400" b="1" dirty="0" err="1">
                <a:latin typeface="Courier New" charset="0"/>
                <a:cs typeface="+mn-cs"/>
              </a:rPr>
              <a:t>int</a:t>
            </a:r>
            <a:r>
              <a:rPr lang="en-US" sz="2400" b="1" dirty="0">
                <a:latin typeface="Courier New" charset="0"/>
                <a:cs typeface="+mn-cs"/>
              </a:rPr>
              <a:t> </a:t>
            </a:r>
            <a:r>
              <a:rPr lang="en-US" sz="2400" b="1" dirty="0" err="1">
                <a:latin typeface="Courier New" charset="0"/>
                <a:cs typeface="+mn-cs"/>
              </a:rPr>
              <a:t>myint</a:t>
            </a:r>
            <a:r>
              <a:rPr lang="en-US" sz="2400" b="1" dirty="0">
                <a:latin typeface="Courier New" charset="0"/>
                <a:cs typeface="+mn-cs"/>
              </a:rPr>
              <a:t>;</a:t>
            </a:r>
          </a:p>
          <a:p>
            <a:pPr eaLnBrk="1" hangingPunct="1">
              <a:buFontTx/>
              <a:buNone/>
              <a:defRPr/>
            </a:pPr>
            <a:r>
              <a:rPr lang="en-US" sz="2400" b="1" dirty="0">
                <a:latin typeface="Courier New" charset="0"/>
                <a:cs typeface="+mn-cs"/>
              </a:rPr>
              <a:t>		char </a:t>
            </a:r>
            <a:r>
              <a:rPr lang="en-US" sz="2400" b="1" dirty="0" err="1">
                <a:latin typeface="Courier New" charset="0"/>
                <a:cs typeface="+mn-cs"/>
              </a:rPr>
              <a:t>mychar</a:t>
            </a:r>
            <a:r>
              <a:rPr lang="en-US" sz="2400" b="1" dirty="0">
                <a:latin typeface="Courier New" charset="0"/>
                <a:cs typeface="+mn-cs"/>
              </a:rPr>
              <a:t>;</a:t>
            </a:r>
          </a:p>
          <a:p>
            <a:pPr eaLnBrk="1" hangingPunct="1">
              <a:buFontTx/>
              <a:buNone/>
              <a:defRPr/>
            </a:pPr>
            <a:r>
              <a:rPr lang="en-US" sz="2400" b="1" dirty="0">
                <a:latin typeface="Courier New" charset="0"/>
                <a:cs typeface="+mn-cs"/>
              </a:rPr>
              <a:t>	};</a:t>
            </a:r>
          </a:p>
          <a:p>
            <a:pPr eaLnBrk="1" hangingPunct="1">
              <a:lnSpc>
                <a:spcPct val="120000"/>
              </a:lnSpc>
              <a:defRPr/>
            </a:pPr>
            <a:r>
              <a:rPr lang="en-US" sz="2400" dirty="0">
                <a:cs typeface="+mn-cs"/>
              </a:rPr>
              <a:t>Now "</a:t>
            </a:r>
            <a:r>
              <a:rPr lang="en-US" sz="2400" dirty="0" err="1">
                <a:cs typeface="+mn-cs"/>
              </a:rPr>
              <a:t>struct</a:t>
            </a:r>
            <a:r>
              <a:rPr lang="en-US" sz="2400" dirty="0">
                <a:cs typeface="+mn-cs"/>
              </a:rPr>
              <a:t> foo" is declared and can be used like</a:t>
            </a:r>
          </a:p>
          <a:p>
            <a:pPr eaLnBrk="1" hangingPunct="1">
              <a:buFontTx/>
              <a:buNone/>
              <a:defRPr/>
            </a:pPr>
            <a:r>
              <a:rPr lang="en-US" sz="2400" b="1" dirty="0">
                <a:latin typeface="Courier New" charset="0"/>
                <a:cs typeface="+mn-cs"/>
              </a:rPr>
              <a:t>	</a:t>
            </a:r>
            <a:r>
              <a:rPr lang="en-US" sz="2400" b="1" dirty="0" err="1">
                <a:latin typeface="Courier New" charset="0"/>
                <a:cs typeface="+mn-cs"/>
              </a:rPr>
              <a:t>struct</a:t>
            </a:r>
            <a:r>
              <a:rPr lang="en-US" sz="2400" b="1" dirty="0">
                <a:latin typeface="Courier New" charset="0"/>
                <a:cs typeface="+mn-cs"/>
              </a:rPr>
              <a:t> foo mystruct1;</a:t>
            </a:r>
          </a:p>
          <a:p>
            <a:pPr eaLnBrk="1" hangingPunct="1">
              <a:buFontTx/>
              <a:buNone/>
              <a:defRPr/>
            </a:pPr>
            <a:r>
              <a:rPr lang="en-US" sz="2400" b="1" dirty="0">
                <a:latin typeface="Courier New" charset="0"/>
                <a:cs typeface="+mn-cs"/>
              </a:rPr>
              <a:t>	</a:t>
            </a:r>
            <a:r>
              <a:rPr lang="en-US" sz="2400" b="1" dirty="0" err="1">
                <a:latin typeface="Courier New" charset="0"/>
                <a:cs typeface="+mn-cs"/>
              </a:rPr>
              <a:t>struct</a:t>
            </a:r>
            <a:r>
              <a:rPr lang="en-US" sz="2400" b="1" dirty="0">
                <a:latin typeface="Courier New" charset="0"/>
                <a:cs typeface="+mn-cs"/>
              </a:rPr>
              <a:t> foo mystruct2;</a:t>
            </a:r>
          </a:p>
          <a:p>
            <a:pPr eaLnBrk="1" hangingPunct="1">
              <a:lnSpc>
                <a:spcPct val="120000"/>
              </a:lnSpc>
              <a:defRPr/>
            </a:pPr>
            <a:r>
              <a:rPr lang="en-US" sz="2400" dirty="0">
                <a:cs typeface="+mn-cs"/>
              </a:rPr>
              <a:t>and as noted we can even say</a:t>
            </a:r>
          </a:p>
          <a:p>
            <a:pPr eaLnBrk="1" hangingPunct="1">
              <a:buFontTx/>
              <a:buNone/>
              <a:defRPr/>
            </a:pPr>
            <a:r>
              <a:rPr lang="en-US" sz="2400" b="1" dirty="0">
                <a:latin typeface="Courier New" charset="0"/>
                <a:cs typeface="+mn-cs"/>
              </a:rPr>
              <a:t>	mystruct1 = mystruct2;</a:t>
            </a:r>
          </a:p>
          <a:p>
            <a:pPr eaLnBrk="1" hangingPunct="1">
              <a:defRPr/>
            </a:pPr>
            <a:r>
              <a:rPr lang="en-US" sz="2400" dirty="0">
                <a:cs typeface="+mn-cs"/>
              </a:rPr>
              <a:t>and all the fields are copied</a:t>
            </a:r>
          </a:p>
        </p:txBody>
      </p:sp>
    </p:spTree>
    <p:extLst>
      <p:ext uri="{BB962C8B-B14F-4D97-AF65-F5344CB8AC3E}">
        <p14:creationId xmlns:p14="http://schemas.microsoft.com/office/powerpoint/2010/main" val="1097537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cs typeface="+mj-cs"/>
              </a:rPr>
              <a:t>Nota Bene</a:t>
            </a:r>
          </a:p>
        </p:txBody>
      </p:sp>
      <p:sp>
        <p:nvSpPr>
          <p:cNvPr id="49155" name="Rectangle 3"/>
          <p:cNvSpPr>
            <a:spLocks noGrp="1" noChangeArrowheads="1"/>
          </p:cNvSpPr>
          <p:nvPr>
            <p:ph type="body" idx="1"/>
          </p:nvPr>
        </p:nvSpPr>
        <p:spPr/>
        <p:txBody>
          <a:bodyPr>
            <a:normAutofit lnSpcReduction="10000"/>
          </a:bodyPr>
          <a:lstStyle/>
          <a:p>
            <a:pPr eaLnBrk="1" hangingPunct="1">
              <a:buFontTx/>
              <a:buNone/>
              <a:defRPr/>
            </a:pPr>
            <a:r>
              <a:rPr lang="en-US" sz="2400" b="1">
                <a:latin typeface="Courier New" charset="0"/>
                <a:cs typeface="+mn-cs"/>
              </a:rPr>
              <a:t>struct foo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alpha, beta;</a:t>
            </a:r>
          </a:p>
          <a:p>
            <a:pPr eaLnBrk="1" hangingPunct="1">
              <a:buFontTx/>
              <a:buNone/>
              <a:defRPr/>
            </a:pPr>
            <a:endParaRPr lang="en-US" sz="2400" b="1">
              <a:latin typeface="Courier New" charset="0"/>
              <a:cs typeface="+mn-cs"/>
            </a:endParaRPr>
          </a:p>
          <a:p>
            <a:pPr eaLnBrk="1" hangingPunct="1">
              <a:buFontTx/>
              <a:buNone/>
              <a:defRPr/>
            </a:pPr>
            <a:r>
              <a:rPr lang="en-US" sz="2400" b="1">
                <a:latin typeface="Courier New" charset="0"/>
                <a:cs typeface="+mn-cs"/>
              </a:rPr>
              <a:t>struct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gamma;</a:t>
            </a:r>
          </a:p>
          <a:p>
            <a:pPr eaLnBrk="1" hangingPunct="1">
              <a:buFontTx/>
              <a:buNone/>
              <a:defRPr/>
            </a:pPr>
            <a:r>
              <a:rPr lang="en-US" sz="2400" b="1">
                <a:latin typeface="Courier New" charset="0"/>
                <a:cs typeface="+mn-cs"/>
              </a:rPr>
              <a:t>alpha = beta;    </a:t>
            </a:r>
          </a:p>
          <a:p>
            <a:pPr eaLnBrk="1" hangingPunct="1">
              <a:buFontTx/>
              <a:buNone/>
              <a:defRPr/>
            </a:pPr>
            <a:r>
              <a:rPr lang="en-US" sz="2400" b="1">
                <a:latin typeface="Courier New" charset="0"/>
                <a:cs typeface="+mn-cs"/>
              </a:rPr>
              <a:t>alpha = gamma;   </a:t>
            </a:r>
          </a:p>
        </p:txBody>
      </p:sp>
      <p:sp>
        <p:nvSpPr>
          <p:cNvPr id="49156" name="Text Box 4"/>
          <p:cNvSpPr txBox="1">
            <a:spLocks noChangeArrowheads="1"/>
          </p:cNvSpPr>
          <p:nvPr/>
        </p:nvSpPr>
        <p:spPr bwMode="auto">
          <a:xfrm>
            <a:off x="3730625" y="5219980"/>
            <a:ext cx="219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b="1" dirty="0">
                <a:latin typeface="Courier New" charset="0"/>
                <a:cs typeface="+mn-cs"/>
              </a:rPr>
              <a:t>/* Okay! */</a:t>
            </a:r>
          </a:p>
        </p:txBody>
      </p:sp>
      <p:sp>
        <p:nvSpPr>
          <p:cNvPr id="49157" name="Text Box 5"/>
          <p:cNvSpPr txBox="1">
            <a:spLocks noChangeArrowheads="1"/>
          </p:cNvSpPr>
          <p:nvPr/>
        </p:nvSpPr>
        <p:spPr bwMode="auto">
          <a:xfrm>
            <a:off x="3730625" y="5677180"/>
            <a:ext cx="255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b="1" dirty="0">
                <a:latin typeface="Courier New" charset="0"/>
                <a:cs typeface="+mn-cs"/>
              </a:rPr>
              <a:t>/* Illegal */</a:t>
            </a:r>
            <a:endParaRPr lang="en-US" sz="2400" dirty="0">
              <a:latin typeface="Times New Roman" charset="0"/>
              <a:cs typeface="+mn-cs"/>
            </a:endParaRPr>
          </a:p>
        </p:txBody>
      </p:sp>
    </p:spTree>
    <p:extLst>
      <p:ext uri="{BB962C8B-B14F-4D97-AF65-F5344CB8AC3E}">
        <p14:creationId xmlns:p14="http://schemas.microsoft.com/office/powerpoint/2010/main" val="1172335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utoUpdateAnimBg="0"/>
      <p:bldP spid="4915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defRPr/>
            </a:pPr>
            <a:r>
              <a:rPr lang="en-US" dirty="0" err="1">
                <a:cs typeface="+mj-cs"/>
              </a:rPr>
              <a:t>Struct</a:t>
            </a:r>
            <a:r>
              <a:rPr lang="en-US" dirty="0">
                <a:cs typeface="+mj-cs"/>
              </a:rPr>
              <a:t> Type Equivalence is</a:t>
            </a:r>
            <a:br>
              <a:rPr lang="en-US" dirty="0">
                <a:cs typeface="+mj-cs"/>
              </a:rPr>
            </a:br>
            <a:r>
              <a:rPr lang="en-US" dirty="0">
                <a:cs typeface="+mj-cs"/>
              </a:rPr>
              <a:t>by Name, Not by Structure!</a:t>
            </a:r>
          </a:p>
        </p:txBody>
      </p:sp>
      <p:sp>
        <p:nvSpPr>
          <p:cNvPr id="50179" name="Rectangle 3"/>
          <p:cNvSpPr>
            <a:spLocks noGrp="1" noChangeArrowheads="1"/>
          </p:cNvSpPr>
          <p:nvPr>
            <p:ph type="body" idx="1"/>
          </p:nvPr>
        </p:nvSpPr>
        <p:spPr/>
        <p:txBody>
          <a:bodyPr>
            <a:normAutofit lnSpcReduction="10000"/>
          </a:bodyPr>
          <a:lstStyle/>
          <a:p>
            <a:pPr eaLnBrk="1" hangingPunct="1">
              <a:buFontTx/>
              <a:buNone/>
              <a:defRPr/>
            </a:pPr>
            <a:r>
              <a:rPr lang="en-US" sz="2400" b="1">
                <a:latin typeface="Courier New" charset="0"/>
                <a:cs typeface="+mn-cs"/>
              </a:rPr>
              <a:t>struct {  /* foo is missing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alpha, beta;</a:t>
            </a:r>
          </a:p>
          <a:p>
            <a:pPr eaLnBrk="1" hangingPunct="1">
              <a:buFontTx/>
              <a:buNone/>
              <a:defRPr/>
            </a:pPr>
            <a:endParaRPr lang="en-US" sz="2400" b="1">
              <a:latin typeface="Courier New" charset="0"/>
              <a:cs typeface="+mn-cs"/>
            </a:endParaRPr>
          </a:p>
          <a:p>
            <a:pPr eaLnBrk="1" hangingPunct="1">
              <a:buFontTx/>
              <a:buNone/>
              <a:defRPr/>
            </a:pPr>
            <a:r>
              <a:rPr lang="en-US" sz="2400" b="1">
                <a:latin typeface="Courier New" charset="0"/>
                <a:cs typeface="+mn-cs"/>
              </a:rPr>
              <a:t>struct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gamma;</a:t>
            </a:r>
          </a:p>
          <a:p>
            <a:pPr eaLnBrk="1" hangingPunct="1">
              <a:buFontTx/>
              <a:buNone/>
              <a:defRPr/>
            </a:pPr>
            <a:r>
              <a:rPr lang="en-US" sz="2400" b="1">
                <a:latin typeface="Courier New" charset="0"/>
                <a:cs typeface="+mn-cs"/>
              </a:rPr>
              <a:t>alpha = beta;    /* Okay! */</a:t>
            </a:r>
          </a:p>
          <a:p>
            <a:pPr eaLnBrk="1" hangingPunct="1">
              <a:buFontTx/>
              <a:buNone/>
              <a:defRPr/>
            </a:pPr>
            <a:r>
              <a:rPr lang="en-US" sz="2400" b="1">
                <a:latin typeface="Courier New" charset="0"/>
                <a:cs typeface="+mn-cs"/>
              </a:rPr>
              <a:t>alpha = gamma;   /* Illegal */</a:t>
            </a:r>
          </a:p>
        </p:txBody>
      </p:sp>
    </p:spTree>
    <p:extLst>
      <p:ext uri="{BB962C8B-B14F-4D97-AF65-F5344CB8AC3E}">
        <p14:creationId xmlns:p14="http://schemas.microsoft.com/office/powerpoint/2010/main" val="3295719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cs typeface="+mj-cs"/>
              </a:rPr>
              <a:t>Even Casting Won't Help!</a:t>
            </a:r>
          </a:p>
        </p:txBody>
      </p:sp>
      <p:sp>
        <p:nvSpPr>
          <p:cNvPr id="51203" name="Rectangle 3"/>
          <p:cNvSpPr>
            <a:spLocks noGrp="1" noChangeArrowheads="1"/>
          </p:cNvSpPr>
          <p:nvPr>
            <p:ph type="body" idx="1"/>
          </p:nvPr>
        </p:nvSpPr>
        <p:spPr>
          <a:xfrm>
            <a:off x="685800" y="1676400"/>
            <a:ext cx="8081963" cy="4876800"/>
          </a:xfrm>
        </p:spPr>
        <p:txBody>
          <a:bodyPr/>
          <a:lstStyle/>
          <a:p>
            <a:pPr eaLnBrk="1" hangingPunct="1">
              <a:buFontTx/>
              <a:buNone/>
              <a:defRPr/>
            </a:pPr>
            <a:r>
              <a:rPr lang="en-US" sz="2400" b="1">
                <a:latin typeface="Courier New" charset="0"/>
                <a:cs typeface="+mn-cs"/>
              </a:rPr>
              <a:t>struct foo {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alpha, beta;</a:t>
            </a:r>
          </a:p>
          <a:p>
            <a:pPr eaLnBrk="1" hangingPunct="1">
              <a:buFontTx/>
              <a:buNone/>
              <a:defRPr/>
            </a:pPr>
            <a:endParaRPr lang="en-US" sz="2400" b="1">
              <a:latin typeface="Courier New" charset="0"/>
              <a:cs typeface="+mn-cs"/>
            </a:endParaRPr>
          </a:p>
          <a:p>
            <a:pPr eaLnBrk="1" hangingPunct="1">
              <a:buFontTx/>
              <a:buNone/>
              <a:defRPr/>
            </a:pPr>
            <a:r>
              <a:rPr lang="en-US" sz="2400" b="1">
                <a:latin typeface="Courier New" charset="0"/>
                <a:cs typeface="+mn-cs"/>
              </a:rPr>
              <a:t>struct bar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gamma;</a:t>
            </a:r>
          </a:p>
          <a:p>
            <a:pPr eaLnBrk="1" hangingPunct="1">
              <a:buFontTx/>
              <a:buNone/>
              <a:defRPr/>
            </a:pPr>
            <a:r>
              <a:rPr lang="en-US" sz="2400" b="1">
                <a:latin typeface="Courier New" charset="0"/>
                <a:cs typeface="+mn-cs"/>
              </a:rPr>
              <a:t>alpha = beta;    /* Okay! */</a:t>
            </a:r>
          </a:p>
          <a:p>
            <a:pPr eaLnBrk="1" hangingPunct="1">
              <a:buFontTx/>
              <a:buNone/>
              <a:defRPr/>
            </a:pPr>
            <a:r>
              <a:rPr lang="en-US" sz="2400" b="1">
                <a:latin typeface="Courier New" charset="0"/>
                <a:cs typeface="+mn-cs"/>
              </a:rPr>
              <a:t>alpha = (struct foo)gamma;   /* Illegal */</a:t>
            </a:r>
          </a:p>
        </p:txBody>
      </p:sp>
    </p:spTree>
    <p:extLst>
      <p:ext uri="{BB962C8B-B14F-4D97-AF65-F5344CB8AC3E}">
        <p14:creationId xmlns:p14="http://schemas.microsoft.com/office/powerpoint/2010/main" val="2352233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cs typeface="+mj-cs"/>
              </a:rPr>
              <a:t>More on Declaration</a:t>
            </a:r>
          </a:p>
        </p:txBody>
      </p:sp>
      <p:sp>
        <p:nvSpPr>
          <p:cNvPr id="52227" name="Rectangle 3"/>
          <p:cNvSpPr>
            <a:spLocks noGrp="1" noChangeArrowheads="1"/>
          </p:cNvSpPr>
          <p:nvPr>
            <p:ph type="body" idx="1"/>
          </p:nvPr>
        </p:nvSpPr>
        <p:spPr/>
        <p:txBody>
          <a:bodyPr>
            <a:normAutofit lnSpcReduction="10000"/>
          </a:bodyPr>
          <a:lstStyle/>
          <a:p>
            <a:pPr eaLnBrk="1" hangingPunct="1">
              <a:buFontTx/>
              <a:buNone/>
              <a:defRPr/>
            </a:pPr>
            <a:r>
              <a:rPr lang="en-US" sz="2400" b="1">
                <a:latin typeface="Courier New" charset="0"/>
                <a:cs typeface="+mn-cs"/>
              </a:rPr>
              <a:t>	struct foo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 mystruct;</a:t>
            </a:r>
          </a:p>
          <a:p>
            <a:pPr eaLnBrk="1" hangingPunct="1">
              <a:defRPr/>
            </a:pPr>
            <a:r>
              <a:rPr lang="en-US" sz="2400">
                <a:cs typeface="+mn-cs"/>
              </a:rPr>
              <a:t>Is equivalent to</a:t>
            </a:r>
          </a:p>
          <a:p>
            <a:pPr eaLnBrk="1" hangingPunct="1">
              <a:defRPr/>
            </a:pPr>
            <a:endParaRPr lang="en-US" sz="2400">
              <a:cs typeface="+mn-cs"/>
            </a:endParaRPr>
          </a:p>
          <a:p>
            <a:pPr eaLnBrk="1" hangingPunct="1">
              <a:buFontTx/>
              <a:buNone/>
              <a:defRPr/>
            </a:pPr>
            <a:r>
              <a:rPr lang="en-US" sz="2400" b="1">
                <a:latin typeface="Courier New" charset="0"/>
                <a:cs typeface="+mn-cs"/>
              </a:rPr>
              <a:t>	struct foo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a:t>
            </a:r>
          </a:p>
          <a:p>
            <a:pPr eaLnBrk="1" hangingPunct="1">
              <a:buFontTx/>
              <a:buNone/>
              <a:defRPr/>
            </a:pPr>
            <a:r>
              <a:rPr lang="en-US" sz="2400" b="1">
                <a:latin typeface="Courier New" charset="0"/>
                <a:cs typeface="+mn-cs"/>
              </a:rPr>
              <a:t>	struct foo mystruct;</a:t>
            </a:r>
          </a:p>
        </p:txBody>
      </p:sp>
    </p:spTree>
    <p:extLst>
      <p:ext uri="{BB962C8B-B14F-4D97-AF65-F5344CB8AC3E}">
        <p14:creationId xmlns:p14="http://schemas.microsoft.com/office/powerpoint/2010/main" val="493098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defRPr/>
            </a:pPr>
            <a:r>
              <a:rPr lang="en-US">
                <a:cs typeface="+mj-cs"/>
              </a:rPr>
              <a:t>What happens in terms of memory?</a:t>
            </a:r>
          </a:p>
        </p:txBody>
      </p:sp>
      <p:sp>
        <p:nvSpPr>
          <p:cNvPr id="53251" name="Rectangle 3"/>
          <p:cNvSpPr>
            <a:spLocks noGrp="1" noChangeArrowheads="1"/>
          </p:cNvSpPr>
          <p:nvPr>
            <p:ph type="body" idx="1"/>
          </p:nvPr>
        </p:nvSpPr>
        <p:spPr>
          <a:xfrm>
            <a:off x="457199" y="1600200"/>
            <a:ext cx="4746279" cy="5105400"/>
          </a:xfrm>
        </p:spPr>
        <p:txBody>
          <a:bodyPr/>
          <a:lstStyle/>
          <a:p>
            <a:pPr eaLnBrk="1" hangingPunct="1">
              <a:buFontTx/>
              <a:buNone/>
              <a:defRPr/>
            </a:pPr>
            <a:r>
              <a:rPr lang="en-US" b="1" dirty="0" err="1">
                <a:latin typeface="Courier New" charset="0"/>
                <a:cs typeface="+mn-cs"/>
              </a:rPr>
              <a:t>struct</a:t>
            </a:r>
            <a:r>
              <a:rPr lang="en-US" b="1" dirty="0">
                <a:latin typeface="Courier New" charset="0"/>
                <a:cs typeface="+mn-cs"/>
              </a:rPr>
              <a:t> {</a:t>
            </a:r>
          </a:p>
          <a:p>
            <a:pPr eaLnBrk="1" hangingPunct="1">
              <a:buFontTx/>
              <a:buNone/>
              <a:defRPr/>
            </a:pPr>
            <a:r>
              <a:rPr lang="en-US" b="1" dirty="0">
                <a:latin typeface="Courier New" charset="0"/>
                <a:cs typeface="+mn-cs"/>
              </a:rPr>
              <a:t>	</a:t>
            </a:r>
            <a:r>
              <a:rPr lang="en-US" b="1" dirty="0" err="1">
                <a:latin typeface="Courier New" charset="0"/>
                <a:cs typeface="+mn-cs"/>
              </a:rPr>
              <a:t>int</a:t>
            </a:r>
            <a:r>
              <a:rPr lang="en-US" b="1" dirty="0">
                <a:latin typeface="Courier New" charset="0"/>
                <a:cs typeface="+mn-cs"/>
              </a:rPr>
              <a:t> </a:t>
            </a:r>
            <a:r>
              <a:rPr lang="en-US" b="1" dirty="0" err="1">
                <a:latin typeface="Courier New" charset="0"/>
                <a:cs typeface="+mn-cs"/>
              </a:rPr>
              <a:t>myint</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mychar</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mystr</a:t>
            </a:r>
            <a:r>
              <a:rPr lang="en-US" b="1" dirty="0">
                <a:latin typeface="Courier New" charset="0"/>
                <a:cs typeface="+mn-cs"/>
              </a:rPr>
              <a:t>[20];</a:t>
            </a:r>
          </a:p>
          <a:p>
            <a:pPr eaLnBrk="1" hangingPunct="1">
              <a:buFontTx/>
              <a:buNone/>
              <a:defRPr/>
            </a:pPr>
            <a:r>
              <a:rPr lang="en-US" b="1" dirty="0">
                <a:latin typeface="Courier New" charset="0"/>
                <a:cs typeface="+mn-cs"/>
              </a:rPr>
              <a:t>} </a:t>
            </a:r>
            <a:r>
              <a:rPr lang="en-US" b="1" dirty="0" err="1">
                <a:latin typeface="Courier New" charset="0"/>
                <a:cs typeface="+mn-cs"/>
              </a:rPr>
              <a:t>mystruct</a:t>
            </a:r>
            <a:r>
              <a:rPr lang="en-US" b="1" dirty="0">
                <a:latin typeface="Courier New" charset="0"/>
                <a:cs typeface="+mn-cs"/>
              </a:rPr>
              <a:t>;</a:t>
            </a:r>
          </a:p>
        </p:txBody>
      </p:sp>
      <p:grpSp>
        <p:nvGrpSpPr>
          <p:cNvPr id="22531" name="Group 4"/>
          <p:cNvGrpSpPr>
            <a:grpSpLocks/>
          </p:cNvGrpSpPr>
          <p:nvPr/>
        </p:nvGrpSpPr>
        <p:grpSpPr bwMode="auto">
          <a:xfrm>
            <a:off x="5653088" y="2027238"/>
            <a:ext cx="1758950" cy="463550"/>
            <a:chOff x="3561" y="1469"/>
            <a:chExt cx="1108" cy="292"/>
          </a:xfrm>
        </p:grpSpPr>
        <p:sp>
          <p:nvSpPr>
            <p:cNvPr id="53253" name="Rectangle 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54" name="Rectangle 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55" name="Rectangle 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56" name="Rectangle 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2" name="Group 9"/>
          <p:cNvGrpSpPr>
            <a:grpSpLocks/>
          </p:cNvGrpSpPr>
          <p:nvPr/>
        </p:nvGrpSpPr>
        <p:grpSpPr bwMode="auto">
          <a:xfrm>
            <a:off x="5653088" y="2490788"/>
            <a:ext cx="1758950" cy="463550"/>
            <a:chOff x="3561" y="1469"/>
            <a:chExt cx="1108" cy="292"/>
          </a:xfrm>
        </p:grpSpPr>
        <p:sp>
          <p:nvSpPr>
            <p:cNvPr id="53258" name="Rectangle 1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59" name="Rectangle 1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60" name="Rectangle 1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61" name="Rectangle 1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3" name="Group 14"/>
          <p:cNvGrpSpPr>
            <a:grpSpLocks/>
          </p:cNvGrpSpPr>
          <p:nvPr/>
        </p:nvGrpSpPr>
        <p:grpSpPr bwMode="auto">
          <a:xfrm>
            <a:off x="5653088" y="2954338"/>
            <a:ext cx="1758950" cy="463550"/>
            <a:chOff x="3561" y="1469"/>
            <a:chExt cx="1108" cy="292"/>
          </a:xfrm>
        </p:grpSpPr>
        <p:sp>
          <p:nvSpPr>
            <p:cNvPr id="53263" name="Rectangle 1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64" name="Rectangle 1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65" name="Rectangle 1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66" name="Rectangle 1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4" name="Group 19"/>
          <p:cNvGrpSpPr>
            <a:grpSpLocks/>
          </p:cNvGrpSpPr>
          <p:nvPr/>
        </p:nvGrpSpPr>
        <p:grpSpPr bwMode="auto">
          <a:xfrm>
            <a:off x="5653088" y="3417888"/>
            <a:ext cx="1758950" cy="463550"/>
            <a:chOff x="3561" y="1469"/>
            <a:chExt cx="1108" cy="292"/>
          </a:xfrm>
        </p:grpSpPr>
        <p:sp>
          <p:nvSpPr>
            <p:cNvPr id="53268" name="Rectangle 2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69" name="Rectangle 2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70" name="Rectangle 2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71" name="Rectangle 2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5" name="Group 24"/>
          <p:cNvGrpSpPr>
            <a:grpSpLocks/>
          </p:cNvGrpSpPr>
          <p:nvPr/>
        </p:nvGrpSpPr>
        <p:grpSpPr bwMode="auto">
          <a:xfrm>
            <a:off x="5653088" y="3881438"/>
            <a:ext cx="1758950" cy="463550"/>
            <a:chOff x="3561" y="1469"/>
            <a:chExt cx="1108" cy="292"/>
          </a:xfrm>
        </p:grpSpPr>
        <p:sp>
          <p:nvSpPr>
            <p:cNvPr id="53273" name="Rectangle 2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74" name="Rectangle 2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75" name="Rectangle 2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76" name="Rectangle 2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6" name="Group 29"/>
          <p:cNvGrpSpPr>
            <a:grpSpLocks/>
          </p:cNvGrpSpPr>
          <p:nvPr/>
        </p:nvGrpSpPr>
        <p:grpSpPr bwMode="auto">
          <a:xfrm>
            <a:off x="5653088" y="4344988"/>
            <a:ext cx="1758950" cy="463550"/>
            <a:chOff x="3561" y="1469"/>
            <a:chExt cx="1108" cy="292"/>
          </a:xfrm>
        </p:grpSpPr>
        <p:sp>
          <p:nvSpPr>
            <p:cNvPr id="53278" name="Rectangle 3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79" name="Rectangle 3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80" name="Rectangle 3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81" name="Rectangle 3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7" name="Group 34"/>
          <p:cNvGrpSpPr>
            <a:grpSpLocks/>
          </p:cNvGrpSpPr>
          <p:nvPr/>
        </p:nvGrpSpPr>
        <p:grpSpPr bwMode="auto">
          <a:xfrm>
            <a:off x="5653088" y="4808538"/>
            <a:ext cx="1758950" cy="463550"/>
            <a:chOff x="3561" y="1469"/>
            <a:chExt cx="1108" cy="292"/>
          </a:xfrm>
        </p:grpSpPr>
        <p:sp>
          <p:nvSpPr>
            <p:cNvPr id="53283" name="Rectangle 3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84" name="Rectangle 3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85" name="Rectangle 3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86" name="Rectangle 3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8" name="Group 39"/>
          <p:cNvGrpSpPr>
            <a:grpSpLocks/>
          </p:cNvGrpSpPr>
          <p:nvPr/>
        </p:nvGrpSpPr>
        <p:grpSpPr bwMode="auto">
          <a:xfrm>
            <a:off x="5653088" y="5272088"/>
            <a:ext cx="1758950" cy="463550"/>
            <a:chOff x="3561" y="1469"/>
            <a:chExt cx="1108" cy="292"/>
          </a:xfrm>
        </p:grpSpPr>
        <p:sp>
          <p:nvSpPr>
            <p:cNvPr id="53288" name="Rectangle 4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89" name="Rectangle 4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90" name="Rectangle 4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91" name="Rectangle 4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2539" name="Group 44"/>
          <p:cNvGrpSpPr>
            <a:grpSpLocks/>
          </p:cNvGrpSpPr>
          <p:nvPr/>
        </p:nvGrpSpPr>
        <p:grpSpPr bwMode="auto">
          <a:xfrm>
            <a:off x="5653088" y="5735638"/>
            <a:ext cx="1758950" cy="463550"/>
            <a:chOff x="3561" y="1469"/>
            <a:chExt cx="1108" cy="292"/>
          </a:xfrm>
        </p:grpSpPr>
        <p:sp>
          <p:nvSpPr>
            <p:cNvPr id="53293" name="Rectangle 4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94" name="Rectangle 4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95" name="Rectangle 4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96" name="Rectangle 4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2721597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defRPr/>
            </a:pPr>
            <a:r>
              <a:rPr lang="en-US">
                <a:cs typeface="+mj-cs"/>
              </a:rPr>
              <a:t>What happens in terms of memory?</a:t>
            </a:r>
          </a:p>
        </p:txBody>
      </p:sp>
      <p:sp>
        <p:nvSpPr>
          <p:cNvPr id="54275" name="Rectangle 3"/>
          <p:cNvSpPr>
            <a:spLocks noGrp="1" noChangeArrowheads="1"/>
          </p:cNvSpPr>
          <p:nvPr>
            <p:ph type="body" idx="1"/>
          </p:nvPr>
        </p:nvSpPr>
        <p:spPr>
          <a:xfrm>
            <a:off x="457199" y="1600200"/>
            <a:ext cx="4774713" cy="5105400"/>
          </a:xfrm>
        </p:spPr>
        <p:txBody>
          <a:bodyPr/>
          <a:lstStyle/>
          <a:p>
            <a:pPr eaLnBrk="1" hangingPunct="1">
              <a:buFontTx/>
              <a:buNone/>
              <a:defRPr/>
            </a:pPr>
            <a:r>
              <a:rPr lang="en-US" b="1" dirty="0" err="1">
                <a:latin typeface="Courier New" charset="0"/>
                <a:cs typeface="+mn-cs"/>
              </a:rPr>
              <a:t>struct</a:t>
            </a:r>
            <a:r>
              <a:rPr lang="en-US" b="1" dirty="0">
                <a:latin typeface="Courier New" charset="0"/>
                <a:cs typeface="+mn-cs"/>
              </a:rPr>
              <a:t> {</a:t>
            </a:r>
          </a:p>
          <a:p>
            <a:pPr eaLnBrk="1" hangingPunct="1">
              <a:buFontTx/>
              <a:buNone/>
              <a:defRPr/>
            </a:pPr>
            <a:r>
              <a:rPr lang="en-US" b="1" dirty="0">
                <a:latin typeface="Courier New" charset="0"/>
                <a:cs typeface="+mn-cs"/>
              </a:rPr>
              <a:t>	</a:t>
            </a:r>
            <a:r>
              <a:rPr lang="en-US" b="1" dirty="0" err="1">
                <a:latin typeface="Courier New" charset="0"/>
                <a:cs typeface="+mn-cs"/>
              </a:rPr>
              <a:t>int</a:t>
            </a:r>
            <a:r>
              <a:rPr lang="en-US" b="1" dirty="0">
                <a:latin typeface="Courier New" charset="0"/>
                <a:cs typeface="+mn-cs"/>
              </a:rPr>
              <a:t> </a:t>
            </a:r>
            <a:r>
              <a:rPr lang="en-US" b="1" dirty="0" err="1">
                <a:latin typeface="Courier New" charset="0"/>
                <a:cs typeface="+mn-cs"/>
              </a:rPr>
              <a:t>myint</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mychar</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mystr</a:t>
            </a:r>
            <a:r>
              <a:rPr lang="en-US" b="1" dirty="0">
                <a:latin typeface="Courier New" charset="0"/>
                <a:cs typeface="+mn-cs"/>
              </a:rPr>
              <a:t>[20];</a:t>
            </a:r>
          </a:p>
          <a:p>
            <a:pPr eaLnBrk="1" hangingPunct="1">
              <a:buFontTx/>
              <a:buNone/>
              <a:defRPr/>
            </a:pPr>
            <a:r>
              <a:rPr lang="en-US" b="1" dirty="0">
                <a:latin typeface="Courier New" charset="0"/>
                <a:cs typeface="+mn-cs"/>
              </a:rPr>
              <a:t>} </a:t>
            </a:r>
            <a:r>
              <a:rPr lang="en-US" b="1" dirty="0" err="1">
                <a:latin typeface="Courier New" charset="0"/>
                <a:cs typeface="+mn-cs"/>
              </a:rPr>
              <a:t>mystruct</a:t>
            </a:r>
            <a:r>
              <a:rPr lang="en-US" b="1" dirty="0">
                <a:latin typeface="Courier New" charset="0"/>
                <a:cs typeface="+mn-cs"/>
              </a:rPr>
              <a:t>;</a:t>
            </a:r>
          </a:p>
        </p:txBody>
      </p:sp>
      <p:grpSp>
        <p:nvGrpSpPr>
          <p:cNvPr id="23555" name="Group 4"/>
          <p:cNvGrpSpPr>
            <a:grpSpLocks/>
          </p:cNvGrpSpPr>
          <p:nvPr/>
        </p:nvGrpSpPr>
        <p:grpSpPr bwMode="auto">
          <a:xfrm>
            <a:off x="5653088" y="2027238"/>
            <a:ext cx="1758950" cy="463550"/>
            <a:chOff x="3561" y="1469"/>
            <a:chExt cx="1108" cy="292"/>
          </a:xfrm>
        </p:grpSpPr>
        <p:sp>
          <p:nvSpPr>
            <p:cNvPr id="54277" name="Rectangle 5"/>
            <p:cNvSpPr>
              <a:spLocks noChangeArrowheads="1"/>
            </p:cNvSpPr>
            <p:nvPr/>
          </p:nvSpPr>
          <p:spPr bwMode="auto">
            <a:xfrm>
              <a:off x="3561"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78" name="Rectangle 6"/>
            <p:cNvSpPr>
              <a:spLocks noChangeArrowheads="1"/>
            </p:cNvSpPr>
            <p:nvPr/>
          </p:nvSpPr>
          <p:spPr bwMode="auto">
            <a:xfrm>
              <a:off x="3838"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79" name="Rectangle 7"/>
            <p:cNvSpPr>
              <a:spLocks noChangeArrowheads="1"/>
            </p:cNvSpPr>
            <p:nvPr/>
          </p:nvSpPr>
          <p:spPr bwMode="auto">
            <a:xfrm>
              <a:off x="4115"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0" name="Rectangle 8"/>
            <p:cNvSpPr>
              <a:spLocks noChangeArrowheads="1"/>
            </p:cNvSpPr>
            <p:nvPr/>
          </p:nvSpPr>
          <p:spPr bwMode="auto">
            <a:xfrm>
              <a:off x="4392"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56" name="Group 9"/>
          <p:cNvGrpSpPr>
            <a:grpSpLocks/>
          </p:cNvGrpSpPr>
          <p:nvPr/>
        </p:nvGrpSpPr>
        <p:grpSpPr bwMode="auto">
          <a:xfrm>
            <a:off x="5653088" y="2490788"/>
            <a:ext cx="1758950" cy="463550"/>
            <a:chOff x="3561" y="1469"/>
            <a:chExt cx="1108" cy="292"/>
          </a:xfrm>
        </p:grpSpPr>
        <p:sp>
          <p:nvSpPr>
            <p:cNvPr id="54282" name="Rectangle 1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3" name="Rectangle 1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4" name="Rectangle 1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5" name="Rectangle 1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57" name="Group 14"/>
          <p:cNvGrpSpPr>
            <a:grpSpLocks/>
          </p:cNvGrpSpPr>
          <p:nvPr/>
        </p:nvGrpSpPr>
        <p:grpSpPr bwMode="auto">
          <a:xfrm>
            <a:off x="5653088" y="2954338"/>
            <a:ext cx="1758950" cy="463550"/>
            <a:chOff x="3561" y="1469"/>
            <a:chExt cx="1108" cy="292"/>
          </a:xfrm>
        </p:grpSpPr>
        <p:sp>
          <p:nvSpPr>
            <p:cNvPr id="54287" name="Rectangle 1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8" name="Rectangle 1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9" name="Rectangle 1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0" name="Rectangle 1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58" name="Group 19"/>
          <p:cNvGrpSpPr>
            <a:grpSpLocks/>
          </p:cNvGrpSpPr>
          <p:nvPr/>
        </p:nvGrpSpPr>
        <p:grpSpPr bwMode="auto">
          <a:xfrm>
            <a:off x="5653088" y="3417888"/>
            <a:ext cx="1758950" cy="463550"/>
            <a:chOff x="3561" y="1469"/>
            <a:chExt cx="1108" cy="292"/>
          </a:xfrm>
        </p:grpSpPr>
        <p:sp>
          <p:nvSpPr>
            <p:cNvPr id="54292" name="Rectangle 2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3" name="Rectangle 2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4" name="Rectangle 2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5" name="Rectangle 2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59" name="Group 24"/>
          <p:cNvGrpSpPr>
            <a:grpSpLocks/>
          </p:cNvGrpSpPr>
          <p:nvPr/>
        </p:nvGrpSpPr>
        <p:grpSpPr bwMode="auto">
          <a:xfrm>
            <a:off x="5653088" y="3881438"/>
            <a:ext cx="1758950" cy="463550"/>
            <a:chOff x="3561" y="1469"/>
            <a:chExt cx="1108" cy="292"/>
          </a:xfrm>
        </p:grpSpPr>
        <p:sp>
          <p:nvSpPr>
            <p:cNvPr id="54297" name="Rectangle 2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8" name="Rectangle 2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9" name="Rectangle 2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0" name="Rectangle 2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60" name="Group 29"/>
          <p:cNvGrpSpPr>
            <a:grpSpLocks/>
          </p:cNvGrpSpPr>
          <p:nvPr/>
        </p:nvGrpSpPr>
        <p:grpSpPr bwMode="auto">
          <a:xfrm>
            <a:off x="5653088" y="4344988"/>
            <a:ext cx="1758950" cy="463550"/>
            <a:chOff x="3561" y="1469"/>
            <a:chExt cx="1108" cy="292"/>
          </a:xfrm>
        </p:grpSpPr>
        <p:sp>
          <p:nvSpPr>
            <p:cNvPr id="54302" name="Rectangle 3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3" name="Rectangle 3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4" name="Rectangle 3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5" name="Rectangle 3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61" name="Group 34"/>
          <p:cNvGrpSpPr>
            <a:grpSpLocks/>
          </p:cNvGrpSpPr>
          <p:nvPr/>
        </p:nvGrpSpPr>
        <p:grpSpPr bwMode="auto">
          <a:xfrm>
            <a:off x="5653088" y="4808538"/>
            <a:ext cx="1758950" cy="463550"/>
            <a:chOff x="3561" y="1469"/>
            <a:chExt cx="1108" cy="292"/>
          </a:xfrm>
        </p:grpSpPr>
        <p:sp>
          <p:nvSpPr>
            <p:cNvPr id="54307" name="Rectangle 3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8" name="Rectangle 3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9" name="Rectangle 3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0" name="Rectangle 3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62" name="Group 39"/>
          <p:cNvGrpSpPr>
            <a:grpSpLocks/>
          </p:cNvGrpSpPr>
          <p:nvPr/>
        </p:nvGrpSpPr>
        <p:grpSpPr bwMode="auto">
          <a:xfrm>
            <a:off x="5653088" y="5272088"/>
            <a:ext cx="1758950" cy="463550"/>
            <a:chOff x="3561" y="1469"/>
            <a:chExt cx="1108" cy="292"/>
          </a:xfrm>
        </p:grpSpPr>
        <p:sp>
          <p:nvSpPr>
            <p:cNvPr id="54312" name="Rectangle 4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3" name="Rectangle 4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4" name="Rectangle 4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5" name="Rectangle 4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63" name="Group 44"/>
          <p:cNvGrpSpPr>
            <a:grpSpLocks/>
          </p:cNvGrpSpPr>
          <p:nvPr/>
        </p:nvGrpSpPr>
        <p:grpSpPr bwMode="auto">
          <a:xfrm>
            <a:off x="5653088" y="5735638"/>
            <a:ext cx="1758950" cy="463550"/>
            <a:chOff x="3561" y="1469"/>
            <a:chExt cx="1108" cy="292"/>
          </a:xfrm>
        </p:grpSpPr>
        <p:sp>
          <p:nvSpPr>
            <p:cNvPr id="54317" name="Rectangle 45"/>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8" name="Rectangle 46"/>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9" name="Rectangle 47"/>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20" name="Rectangle 48"/>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4321" name="Line 49"/>
          <p:cNvSpPr>
            <a:spLocks noChangeShapeType="1"/>
          </p:cNvSpPr>
          <p:nvPr/>
        </p:nvSpPr>
        <p:spPr bwMode="auto">
          <a:xfrm>
            <a:off x="3003550" y="2319338"/>
            <a:ext cx="2649538" cy="0"/>
          </a:xfrm>
          <a:prstGeom prst="line">
            <a:avLst/>
          </a:prstGeom>
          <a:noFill/>
          <a:ln w="38100">
            <a:solidFill>
              <a:schemeClr val="tx1"/>
            </a:solidFill>
            <a:round/>
            <a:headEnd/>
            <a:tailEnd type="triangle" w="med" len="med"/>
          </a:ln>
          <a:effectLst>
            <a:outerShdw blurRad="63500" dist="107763"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966931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defRPr/>
            </a:pPr>
            <a:r>
              <a:rPr lang="en-US">
                <a:cs typeface="+mj-cs"/>
              </a:rPr>
              <a:t>What happens in terms of memory?</a:t>
            </a:r>
          </a:p>
        </p:txBody>
      </p:sp>
      <p:sp>
        <p:nvSpPr>
          <p:cNvPr id="55299" name="Rectangle 3"/>
          <p:cNvSpPr>
            <a:spLocks noGrp="1" noChangeArrowheads="1"/>
          </p:cNvSpPr>
          <p:nvPr>
            <p:ph type="body" idx="1"/>
          </p:nvPr>
        </p:nvSpPr>
        <p:spPr>
          <a:xfrm>
            <a:off x="457200" y="1600200"/>
            <a:ext cx="4660976" cy="5105400"/>
          </a:xfrm>
        </p:spPr>
        <p:txBody>
          <a:bodyPr/>
          <a:lstStyle/>
          <a:p>
            <a:pPr eaLnBrk="1" hangingPunct="1">
              <a:buFontTx/>
              <a:buNone/>
              <a:defRPr/>
            </a:pPr>
            <a:r>
              <a:rPr lang="en-US" b="1" dirty="0" err="1">
                <a:latin typeface="Courier New" charset="0"/>
                <a:cs typeface="+mn-cs"/>
              </a:rPr>
              <a:t>struct</a:t>
            </a:r>
            <a:r>
              <a:rPr lang="en-US" b="1" dirty="0">
                <a:latin typeface="Courier New" charset="0"/>
                <a:cs typeface="+mn-cs"/>
              </a:rPr>
              <a:t> {</a:t>
            </a:r>
          </a:p>
          <a:p>
            <a:pPr eaLnBrk="1" hangingPunct="1">
              <a:buFontTx/>
              <a:buNone/>
              <a:defRPr/>
            </a:pPr>
            <a:r>
              <a:rPr lang="en-US" b="1" dirty="0">
                <a:latin typeface="Courier New" charset="0"/>
                <a:cs typeface="+mn-cs"/>
              </a:rPr>
              <a:t>	</a:t>
            </a:r>
            <a:r>
              <a:rPr lang="en-US" b="1" dirty="0" err="1">
                <a:latin typeface="Courier New" charset="0"/>
                <a:cs typeface="+mn-cs"/>
              </a:rPr>
              <a:t>int</a:t>
            </a:r>
            <a:r>
              <a:rPr lang="en-US" b="1" dirty="0">
                <a:latin typeface="Courier New" charset="0"/>
                <a:cs typeface="+mn-cs"/>
              </a:rPr>
              <a:t> </a:t>
            </a:r>
            <a:r>
              <a:rPr lang="en-US" b="1" dirty="0" err="1">
                <a:latin typeface="Courier New" charset="0"/>
                <a:cs typeface="+mn-cs"/>
              </a:rPr>
              <a:t>myint</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mychar</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mystr</a:t>
            </a:r>
            <a:r>
              <a:rPr lang="en-US" b="1" dirty="0">
                <a:latin typeface="Courier New" charset="0"/>
                <a:cs typeface="+mn-cs"/>
              </a:rPr>
              <a:t>[20];</a:t>
            </a:r>
          </a:p>
          <a:p>
            <a:pPr eaLnBrk="1" hangingPunct="1">
              <a:buFontTx/>
              <a:buNone/>
              <a:defRPr/>
            </a:pPr>
            <a:r>
              <a:rPr lang="en-US" b="1" dirty="0">
                <a:latin typeface="Courier New" charset="0"/>
                <a:cs typeface="+mn-cs"/>
              </a:rPr>
              <a:t>} </a:t>
            </a:r>
            <a:r>
              <a:rPr lang="en-US" b="1" dirty="0" err="1">
                <a:latin typeface="Courier New" charset="0"/>
                <a:cs typeface="+mn-cs"/>
              </a:rPr>
              <a:t>mystruct</a:t>
            </a:r>
            <a:r>
              <a:rPr lang="en-US" b="1" dirty="0">
                <a:latin typeface="Courier New" charset="0"/>
                <a:cs typeface="+mn-cs"/>
              </a:rPr>
              <a:t>;</a:t>
            </a:r>
          </a:p>
        </p:txBody>
      </p:sp>
      <p:grpSp>
        <p:nvGrpSpPr>
          <p:cNvPr id="24579" name="Group 4"/>
          <p:cNvGrpSpPr>
            <a:grpSpLocks/>
          </p:cNvGrpSpPr>
          <p:nvPr/>
        </p:nvGrpSpPr>
        <p:grpSpPr bwMode="auto">
          <a:xfrm>
            <a:off x="5653088" y="2027238"/>
            <a:ext cx="1758950" cy="463550"/>
            <a:chOff x="3561" y="1469"/>
            <a:chExt cx="1108" cy="292"/>
          </a:xfrm>
        </p:grpSpPr>
        <p:sp>
          <p:nvSpPr>
            <p:cNvPr id="55301" name="Rectangle 5"/>
            <p:cNvSpPr>
              <a:spLocks noChangeArrowheads="1"/>
            </p:cNvSpPr>
            <p:nvPr/>
          </p:nvSpPr>
          <p:spPr bwMode="auto">
            <a:xfrm>
              <a:off x="3561"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02" name="Rectangle 6"/>
            <p:cNvSpPr>
              <a:spLocks noChangeArrowheads="1"/>
            </p:cNvSpPr>
            <p:nvPr/>
          </p:nvSpPr>
          <p:spPr bwMode="auto">
            <a:xfrm>
              <a:off x="3838"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03" name="Rectangle 7"/>
            <p:cNvSpPr>
              <a:spLocks noChangeArrowheads="1"/>
            </p:cNvSpPr>
            <p:nvPr/>
          </p:nvSpPr>
          <p:spPr bwMode="auto">
            <a:xfrm>
              <a:off x="4115"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04" name="Rectangle 8"/>
            <p:cNvSpPr>
              <a:spLocks noChangeArrowheads="1"/>
            </p:cNvSpPr>
            <p:nvPr/>
          </p:nvSpPr>
          <p:spPr bwMode="auto">
            <a:xfrm>
              <a:off x="4392"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5305" name="Rectangle 9"/>
          <p:cNvSpPr>
            <a:spLocks noChangeArrowheads="1"/>
          </p:cNvSpPr>
          <p:nvPr/>
        </p:nvSpPr>
        <p:spPr bwMode="auto">
          <a:xfrm>
            <a:off x="5653088" y="2490788"/>
            <a:ext cx="439737" cy="4635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06" name="Rectangle 10"/>
          <p:cNvSpPr>
            <a:spLocks noChangeArrowheads="1"/>
          </p:cNvSpPr>
          <p:nvPr/>
        </p:nvSpPr>
        <p:spPr bwMode="auto">
          <a:xfrm>
            <a:off x="6092825" y="2490788"/>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07" name="Rectangle 11"/>
          <p:cNvSpPr>
            <a:spLocks noChangeArrowheads="1"/>
          </p:cNvSpPr>
          <p:nvPr/>
        </p:nvSpPr>
        <p:spPr bwMode="auto">
          <a:xfrm>
            <a:off x="6532563" y="2490788"/>
            <a:ext cx="439737"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08" name="Rectangle 12"/>
          <p:cNvSpPr>
            <a:spLocks noChangeArrowheads="1"/>
          </p:cNvSpPr>
          <p:nvPr/>
        </p:nvSpPr>
        <p:spPr bwMode="auto">
          <a:xfrm>
            <a:off x="6972300" y="2490788"/>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4584" name="Group 13"/>
          <p:cNvGrpSpPr>
            <a:grpSpLocks/>
          </p:cNvGrpSpPr>
          <p:nvPr/>
        </p:nvGrpSpPr>
        <p:grpSpPr bwMode="auto">
          <a:xfrm>
            <a:off x="5653088" y="2954338"/>
            <a:ext cx="1758950" cy="463550"/>
            <a:chOff x="3561" y="1469"/>
            <a:chExt cx="1108" cy="292"/>
          </a:xfrm>
        </p:grpSpPr>
        <p:sp>
          <p:nvSpPr>
            <p:cNvPr id="55310" name="Rectangle 14"/>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11" name="Rectangle 15"/>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12" name="Rectangle 16"/>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13" name="Rectangle 17"/>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4585" name="Group 18"/>
          <p:cNvGrpSpPr>
            <a:grpSpLocks/>
          </p:cNvGrpSpPr>
          <p:nvPr/>
        </p:nvGrpSpPr>
        <p:grpSpPr bwMode="auto">
          <a:xfrm>
            <a:off x="5653088" y="3417888"/>
            <a:ext cx="1758950" cy="463550"/>
            <a:chOff x="3561" y="1469"/>
            <a:chExt cx="1108" cy="292"/>
          </a:xfrm>
        </p:grpSpPr>
        <p:sp>
          <p:nvSpPr>
            <p:cNvPr id="55315" name="Rectangle 19"/>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16" name="Rectangle 20"/>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17" name="Rectangle 21"/>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18" name="Rectangle 22"/>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4586" name="Group 23"/>
          <p:cNvGrpSpPr>
            <a:grpSpLocks/>
          </p:cNvGrpSpPr>
          <p:nvPr/>
        </p:nvGrpSpPr>
        <p:grpSpPr bwMode="auto">
          <a:xfrm>
            <a:off x="5653088" y="3881438"/>
            <a:ext cx="1758950" cy="463550"/>
            <a:chOff x="3561" y="1469"/>
            <a:chExt cx="1108" cy="292"/>
          </a:xfrm>
        </p:grpSpPr>
        <p:sp>
          <p:nvSpPr>
            <p:cNvPr id="55320" name="Rectangle 24"/>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21" name="Rectangle 25"/>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22" name="Rectangle 26"/>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23" name="Rectangle 27"/>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4587" name="Group 28"/>
          <p:cNvGrpSpPr>
            <a:grpSpLocks/>
          </p:cNvGrpSpPr>
          <p:nvPr/>
        </p:nvGrpSpPr>
        <p:grpSpPr bwMode="auto">
          <a:xfrm>
            <a:off x="5653088" y="4344988"/>
            <a:ext cx="1758950" cy="463550"/>
            <a:chOff x="3561" y="1469"/>
            <a:chExt cx="1108" cy="292"/>
          </a:xfrm>
        </p:grpSpPr>
        <p:sp>
          <p:nvSpPr>
            <p:cNvPr id="55325" name="Rectangle 29"/>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26" name="Rectangle 30"/>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27" name="Rectangle 31"/>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28" name="Rectangle 32"/>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4588" name="Group 33"/>
          <p:cNvGrpSpPr>
            <a:grpSpLocks/>
          </p:cNvGrpSpPr>
          <p:nvPr/>
        </p:nvGrpSpPr>
        <p:grpSpPr bwMode="auto">
          <a:xfrm>
            <a:off x="5653088" y="4808538"/>
            <a:ext cx="1758950" cy="463550"/>
            <a:chOff x="3561" y="1469"/>
            <a:chExt cx="1108" cy="292"/>
          </a:xfrm>
        </p:grpSpPr>
        <p:sp>
          <p:nvSpPr>
            <p:cNvPr id="55330" name="Rectangle 34"/>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31" name="Rectangle 35"/>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32" name="Rectangle 36"/>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33" name="Rectangle 37"/>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4589" name="Group 38"/>
          <p:cNvGrpSpPr>
            <a:grpSpLocks/>
          </p:cNvGrpSpPr>
          <p:nvPr/>
        </p:nvGrpSpPr>
        <p:grpSpPr bwMode="auto">
          <a:xfrm>
            <a:off x="5653088" y="5272088"/>
            <a:ext cx="1758950" cy="463550"/>
            <a:chOff x="3561" y="1469"/>
            <a:chExt cx="1108" cy="292"/>
          </a:xfrm>
        </p:grpSpPr>
        <p:sp>
          <p:nvSpPr>
            <p:cNvPr id="55335" name="Rectangle 39"/>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36" name="Rectangle 40"/>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37" name="Rectangle 41"/>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38" name="Rectangle 42"/>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4590" name="Group 43"/>
          <p:cNvGrpSpPr>
            <a:grpSpLocks/>
          </p:cNvGrpSpPr>
          <p:nvPr/>
        </p:nvGrpSpPr>
        <p:grpSpPr bwMode="auto">
          <a:xfrm>
            <a:off x="5653088" y="5735638"/>
            <a:ext cx="1758950" cy="463550"/>
            <a:chOff x="3561" y="1469"/>
            <a:chExt cx="1108" cy="292"/>
          </a:xfrm>
        </p:grpSpPr>
        <p:sp>
          <p:nvSpPr>
            <p:cNvPr id="55340" name="Rectangle 44"/>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41" name="Rectangle 45"/>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42" name="Rectangle 46"/>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43" name="Rectangle 47"/>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5344" name="Line 48"/>
          <p:cNvSpPr>
            <a:spLocks noChangeShapeType="1"/>
          </p:cNvSpPr>
          <p:nvPr/>
        </p:nvSpPr>
        <p:spPr bwMode="auto">
          <a:xfrm flipV="1">
            <a:off x="3394075" y="2722563"/>
            <a:ext cx="2259013" cy="73025"/>
          </a:xfrm>
          <a:prstGeom prst="line">
            <a:avLst/>
          </a:prstGeom>
          <a:noFill/>
          <a:ln w="38100">
            <a:solidFill>
              <a:schemeClr val="tx1"/>
            </a:solidFill>
            <a:round/>
            <a:headEnd/>
            <a:tailEnd type="triangle" w="med" len="med"/>
          </a:ln>
          <a:effectLst>
            <a:outerShdw blurRad="63500" dist="107763"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779233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By the Way, What is That Linker Thing?</a:t>
            </a:r>
          </a:p>
        </p:txBody>
      </p:sp>
      <p:sp>
        <p:nvSpPr>
          <p:cNvPr id="3" name="Content Placeholder 2"/>
          <p:cNvSpPr>
            <a:spLocks noGrp="1"/>
          </p:cNvSpPr>
          <p:nvPr>
            <p:ph idx="1"/>
          </p:nvPr>
        </p:nvSpPr>
        <p:spPr>
          <a:xfrm>
            <a:off x="457200" y="1600200"/>
            <a:ext cx="8229600" cy="5010548"/>
          </a:xfrm>
        </p:spPr>
        <p:txBody>
          <a:bodyPr>
            <a:normAutofit fontScale="92500" lnSpcReduction="20000"/>
          </a:bodyPr>
          <a:lstStyle/>
          <a:p>
            <a:r>
              <a:rPr lang="en-US" dirty="0"/>
              <a:t>With a </a:t>
            </a:r>
            <a:r>
              <a:rPr lang="en-US" b="1" dirty="0"/>
              <a:t>link editor </a:t>
            </a:r>
            <a:r>
              <a:rPr lang="en-US" dirty="0"/>
              <a:t>(a.k.a. </a:t>
            </a:r>
            <a:r>
              <a:rPr lang="en-US" b="1" dirty="0"/>
              <a:t>linker</a:t>
            </a:r>
            <a:r>
              <a:rPr lang="en-US" dirty="0"/>
              <a:t>) you add some information to the object files besides the machine code</a:t>
            </a:r>
          </a:p>
          <a:p>
            <a:pPr lvl="1"/>
            <a:r>
              <a:rPr lang="en-US" b="1" dirty="0"/>
              <a:t>External definitions</a:t>
            </a:r>
            <a:r>
              <a:rPr lang="en-US" dirty="0"/>
              <a:t>: the name and memory address of symbols marked in the program as external definitions</a:t>
            </a:r>
          </a:p>
          <a:p>
            <a:pPr lvl="1"/>
            <a:r>
              <a:rPr lang="en-US" b="1" dirty="0"/>
              <a:t>External references</a:t>
            </a:r>
            <a:r>
              <a:rPr lang="en-US" dirty="0"/>
              <a:t>: the name of symbols that reference external definitions and the list of addresses in the object file which must point to the external definition</a:t>
            </a:r>
          </a:p>
          <a:p>
            <a:pPr lvl="1"/>
            <a:r>
              <a:rPr lang="en-US" b="1" dirty="0"/>
              <a:t>Relocation information</a:t>
            </a:r>
            <a:r>
              <a:rPr lang="en-US" dirty="0"/>
              <a:t>: Which addresses in the object code must be updated if the code isn’t loaded in memory at the address at which is was assembled?</a:t>
            </a:r>
          </a:p>
        </p:txBody>
      </p:sp>
    </p:spTree>
    <p:extLst>
      <p:ext uri="{BB962C8B-B14F-4D97-AF65-F5344CB8AC3E}">
        <p14:creationId xmlns:p14="http://schemas.microsoft.com/office/powerpoint/2010/main" val="3800226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pPr eaLnBrk="1" hangingPunct="1">
              <a:defRPr/>
            </a:pPr>
            <a:r>
              <a:rPr lang="en-US">
                <a:cs typeface="+mj-cs"/>
              </a:rPr>
              <a:t>What happens in terms of memory?</a:t>
            </a:r>
          </a:p>
        </p:txBody>
      </p:sp>
      <p:sp>
        <p:nvSpPr>
          <p:cNvPr id="56323" name="Rectangle 3"/>
          <p:cNvSpPr>
            <a:spLocks noGrp="1" noChangeArrowheads="1"/>
          </p:cNvSpPr>
          <p:nvPr>
            <p:ph type="body" idx="1"/>
          </p:nvPr>
        </p:nvSpPr>
        <p:spPr>
          <a:xfrm>
            <a:off x="457199" y="1600200"/>
            <a:ext cx="4442979" cy="5105400"/>
          </a:xfrm>
        </p:spPr>
        <p:txBody>
          <a:bodyPr/>
          <a:lstStyle/>
          <a:p>
            <a:pPr eaLnBrk="1" hangingPunct="1">
              <a:buFontTx/>
              <a:buNone/>
              <a:defRPr/>
            </a:pPr>
            <a:r>
              <a:rPr lang="en-US" b="1" dirty="0" err="1">
                <a:latin typeface="Courier New" charset="0"/>
                <a:cs typeface="+mn-cs"/>
              </a:rPr>
              <a:t>struct</a:t>
            </a:r>
            <a:r>
              <a:rPr lang="en-US" b="1" dirty="0">
                <a:latin typeface="Courier New" charset="0"/>
                <a:cs typeface="+mn-cs"/>
              </a:rPr>
              <a:t> {</a:t>
            </a:r>
          </a:p>
          <a:p>
            <a:pPr eaLnBrk="1" hangingPunct="1">
              <a:buFontTx/>
              <a:buNone/>
              <a:defRPr/>
            </a:pPr>
            <a:r>
              <a:rPr lang="en-US" b="1" dirty="0">
                <a:latin typeface="Courier New" charset="0"/>
                <a:cs typeface="+mn-cs"/>
              </a:rPr>
              <a:t>	</a:t>
            </a:r>
            <a:r>
              <a:rPr lang="en-US" b="1" dirty="0" err="1">
                <a:latin typeface="Courier New" charset="0"/>
                <a:cs typeface="+mn-cs"/>
              </a:rPr>
              <a:t>int</a:t>
            </a:r>
            <a:r>
              <a:rPr lang="en-US" b="1" dirty="0">
                <a:latin typeface="Courier New" charset="0"/>
                <a:cs typeface="+mn-cs"/>
              </a:rPr>
              <a:t> </a:t>
            </a:r>
            <a:r>
              <a:rPr lang="en-US" b="1" dirty="0" err="1">
                <a:latin typeface="Courier New" charset="0"/>
                <a:cs typeface="+mn-cs"/>
              </a:rPr>
              <a:t>myint</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mychar</a:t>
            </a:r>
            <a:r>
              <a:rPr lang="en-US" b="1" dirty="0">
                <a:latin typeface="Courier New" charset="0"/>
                <a:cs typeface="+mn-cs"/>
              </a:rPr>
              <a:t>;</a:t>
            </a:r>
          </a:p>
          <a:p>
            <a:pPr eaLnBrk="1" hangingPunct="1">
              <a:buFontTx/>
              <a:buNone/>
              <a:defRPr/>
            </a:pPr>
            <a:r>
              <a:rPr lang="en-US" b="1" dirty="0">
                <a:latin typeface="Courier New" charset="0"/>
                <a:cs typeface="+mn-cs"/>
              </a:rPr>
              <a:t>	char </a:t>
            </a:r>
            <a:r>
              <a:rPr lang="en-US" b="1" dirty="0" err="1">
                <a:latin typeface="Courier New" charset="0"/>
                <a:cs typeface="+mn-cs"/>
              </a:rPr>
              <a:t>mystr</a:t>
            </a:r>
            <a:r>
              <a:rPr lang="en-US" b="1" dirty="0">
                <a:latin typeface="Courier New" charset="0"/>
                <a:cs typeface="+mn-cs"/>
              </a:rPr>
              <a:t>[20];</a:t>
            </a:r>
          </a:p>
          <a:p>
            <a:pPr eaLnBrk="1" hangingPunct="1">
              <a:buFontTx/>
              <a:buNone/>
              <a:defRPr/>
            </a:pPr>
            <a:r>
              <a:rPr lang="en-US" b="1" dirty="0">
                <a:latin typeface="Courier New" charset="0"/>
                <a:cs typeface="+mn-cs"/>
              </a:rPr>
              <a:t>} </a:t>
            </a:r>
            <a:r>
              <a:rPr lang="en-US" b="1" dirty="0" err="1">
                <a:latin typeface="Courier New" charset="0"/>
                <a:cs typeface="+mn-cs"/>
              </a:rPr>
              <a:t>mystruct</a:t>
            </a:r>
            <a:r>
              <a:rPr lang="en-US" b="1" dirty="0">
                <a:latin typeface="Courier New" charset="0"/>
                <a:cs typeface="+mn-cs"/>
              </a:rPr>
              <a:t>;</a:t>
            </a:r>
          </a:p>
        </p:txBody>
      </p:sp>
      <p:grpSp>
        <p:nvGrpSpPr>
          <p:cNvPr id="25603" name="Group 4"/>
          <p:cNvGrpSpPr>
            <a:grpSpLocks/>
          </p:cNvGrpSpPr>
          <p:nvPr/>
        </p:nvGrpSpPr>
        <p:grpSpPr bwMode="auto">
          <a:xfrm>
            <a:off x="5653088" y="2027238"/>
            <a:ext cx="1758950" cy="463550"/>
            <a:chOff x="3561" y="1469"/>
            <a:chExt cx="1108" cy="292"/>
          </a:xfrm>
        </p:grpSpPr>
        <p:sp>
          <p:nvSpPr>
            <p:cNvPr id="56325" name="Rectangle 5"/>
            <p:cNvSpPr>
              <a:spLocks noChangeArrowheads="1"/>
            </p:cNvSpPr>
            <p:nvPr/>
          </p:nvSpPr>
          <p:spPr bwMode="auto">
            <a:xfrm>
              <a:off x="3561"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26" name="Rectangle 6"/>
            <p:cNvSpPr>
              <a:spLocks noChangeArrowheads="1"/>
            </p:cNvSpPr>
            <p:nvPr/>
          </p:nvSpPr>
          <p:spPr bwMode="auto">
            <a:xfrm>
              <a:off x="3838"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27" name="Rectangle 7"/>
            <p:cNvSpPr>
              <a:spLocks noChangeArrowheads="1"/>
            </p:cNvSpPr>
            <p:nvPr/>
          </p:nvSpPr>
          <p:spPr bwMode="auto">
            <a:xfrm>
              <a:off x="4115"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28" name="Rectangle 8"/>
            <p:cNvSpPr>
              <a:spLocks noChangeArrowheads="1"/>
            </p:cNvSpPr>
            <p:nvPr/>
          </p:nvSpPr>
          <p:spPr bwMode="auto">
            <a:xfrm>
              <a:off x="4392"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6329" name="Rectangle 9"/>
          <p:cNvSpPr>
            <a:spLocks noChangeArrowheads="1"/>
          </p:cNvSpPr>
          <p:nvPr/>
        </p:nvSpPr>
        <p:spPr bwMode="auto">
          <a:xfrm>
            <a:off x="5653088" y="2490788"/>
            <a:ext cx="439737" cy="4635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30" name="Rectangle 10"/>
          <p:cNvSpPr>
            <a:spLocks noChangeArrowheads="1"/>
          </p:cNvSpPr>
          <p:nvPr/>
        </p:nvSpPr>
        <p:spPr bwMode="auto">
          <a:xfrm>
            <a:off x="6092825" y="2490788"/>
            <a:ext cx="439738"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31" name="Rectangle 11"/>
          <p:cNvSpPr>
            <a:spLocks noChangeArrowheads="1"/>
          </p:cNvSpPr>
          <p:nvPr/>
        </p:nvSpPr>
        <p:spPr bwMode="auto">
          <a:xfrm>
            <a:off x="6532563" y="2490788"/>
            <a:ext cx="439737"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32" name="Rectangle 12"/>
          <p:cNvSpPr>
            <a:spLocks noChangeArrowheads="1"/>
          </p:cNvSpPr>
          <p:nvPr/>
        </p:nvSpPr>
        <p:spPr bwMode="auto">
          <a:xfrm>
            <a:off x="6972300" y="2490788"/>
            <a:ext cx="439738"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5608" name="Group 13"/>
          <p:cNvGrpSpPr>
            <a:grpSpLocks/>
          </p:cNvGrpSpPr>
          <p:nvPr/>
        </p:nvGrpSpPr>
        <p:grpSpPr bwMode="auto">
          <a:xfrm>
            <a:off x="5653088" y="2954338"/>
            <a:ext cx="1758950" cy="463550"/>
            <a:chOff x="3561" y="1469"/>
            <a:chExt cx="1108" cy="292"/>
          </a:xfrm>
        </p:grpSpPr>
        <p:sp>
          <p:nvSpPr>
            <p:cNvPr id="56334" name="Rectangle 14"/>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35" name="Rectangle 15"/>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36" name="Rectangle 16"/>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37" name="Rectangle 17"/>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5609" name="Group 18"/>
          <p:cNvGrpSpPr>
            <a:grpSpLocks/>
          </p:cNvGrpSpPr>
          <p:nvPr/>
        </p:nvGrpSpPr>
        <p:grpSpPr bwMode="auto">
          <a:xfrm>
            <a:off x="5653088" y="3417888"/>
            <a:ext cx="1758950" cy="463550"/>
            <a:chOff x="3561" y="1469"/>
            <a:chExt cx="1108" cy="292"/>
          </a:xfrm>
        </p:grpSpPr>
        <p:sp>
          <p:nvSpPr>
            <p:cNvPr id="56339" name="Rectangle 19"/>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40" name="Rectangle 20"/>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41" name="Rectangle 21"/>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42" name="Rectangle 22"/>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5610" name="Group 23"/>
          <p:cNvGrpSpPr>
            <a:grpSpLocks/>
          </p:cNvGrpSpPr>
          <p:nvPr/>
        </p:nvGrpSpPr>
        <p:grpSpPr bwMode="auto">
          <a:xfrm>
            <a:off x="5653088" y="3881438"/>
            <a:ext cx="1758950" cy="463550"/>
            <a:chOff x="3561" y="1469"/>
            <a:chExt cx="1108" cy="292"/>
          </a:xfrm>
        </p:grpSpPr>
        <p:sp>
          <p:nvSpPr>
            <p:cNvPr id="56344" name="Rectangle 24"/>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45" name="Rectangle 25"/>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46" name="Rectangle 26"/>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47" name="Rectangle 27"/>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5611" name="Group 28"/>
          <p:cNvGrpSpPr>
            <a:grpSpLocks/>
          </p:cNvGrpSpPr>
          <p:nvPr/>
        </p:nvGrpSpPr>
        <p:grpSpPr bwMode="auto">
          <a:xfrm>
            <a:off x="5653088" y="4344988"/>
            <a:ext cx="1758950" cy="463550"/>
            <a:chOff x="3561" y="1469"/>
            <a:chExt cx="1108" cy="292"/>
          </a:xfrm>
        </p:grpSpPr>
        <p:sp>
          <p:nvSpPr>
            <p:cNvPr id="56349" name="Rectangle 29"/>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0" name="Rectangle 30"/>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1" name="Rectangle 31"/>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2" name="Rectangle 32"/>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6353" name="Rectangle 33"/>
          <p:cNvSpPr>
            <a:spLocks noChangeArrowheads="1"/>
          </p:cNvSpPr>
          <p:nvPr/>
        </p:nvSpPr>
        <p:spPr bwMode="auto">
          <a:xfrm>
            <a:off x="5653088" y="4808538"/>
            <a:ext cx="439737"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4" name="Rectangle 34"/>
          <p:cNvSpPr>
            <a:spLocks noChangeArrowheads="1"/>
          </p:cNvSpPr>
          <p:nvPr/>
        </p:nvSpPr>
        <p:spPr bwMode="auto">
          <a:xfrm>
            <a:off x="6092825" y="4808538"/>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5" name="Rectangle 35"/>
          <p:cNvSpPr>
            <a:spLocks noChangeArrowheads="1"/>
          </p:cNvSpPr>
          <p:nvPr/>
        </p:nvSpPr>
        <p:spPr bwMode="auto">
          <a:xfrm>
            <a:off x="6532563" y="4808538"/>
            <a:ext cx="439737"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6" name="Rectangle 36"/>
          <p:cNvSpPr>
            <a:spLocks noChangeArrowheads="1"/>
          </p:cNvSpPr>
          <p:nvPr/>
        </p:nvSpPr>
        <p:spPr bwMode="auto">
          <a:xfrm>
            <a:off x="6972300" y="4808538"/>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5616" name="Group 37"/>
          <p:cNvGrpSpPr>
            <a:grpSpLocks/>
          </p:cNvGrpSpPr>
          <p:nvPr/>
        </p:nvGrpSpPr>
        <p:grpSpPr bwMode="auto">
          <a:xfrm>
            <a:off x="5653088" y="5272088"/>
            <a:ext cx="1758950" cy="463550"/>
            <a:chOff x="3561" y="1469"/>
            <a:chExt cx="1108" cy="292"/>
          </a:xfrm>
        </p:grpSpPr>
        <p:sp>
          <p:nvSpPr>
            <p:cNvPr id="56358" name="Rectangle 38"/>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59" name="Rectangle 39"/>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60" name="Rectangle 40"/>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61" name="Rectangle 41"/>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5617" name="Group 42"/>
          <p:cNvGrpSpPr>
            <a:grpSpLocks/>
          </p:cNvGrpSpPr>
          <p:nvPr/>
        </p:nvGrpSpPr>
        <p:grpSpPr bwMode="auto">
          <a:xfrm>
            <a:off x="5653088" y="5735638"/>
            <a:ext cx="1758950" cy="463550"/>
            <a:chOff x="3561" y="1469"/>
            <a:chExt cx="1108" cy="292"/>
          </a:xfrm>
        </p:grpSpPr>
        <p:sp>
          <p:nvSpPr>
            <p:cNvPr id="56363" name="Rectangle 43"/>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64" name="Rectangle 44"/>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65" name="Rectangle 45"/>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66" name="Rectangle 46"/>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6367" name="Line 47"/>
          <p:cNvSpPr>
            <a:spLocks noChangeShapeType="1"/>
          </p:cNvSpPr>
          <p:nvPr/>
        </p:nvSpPr>
        <p:spPr bwMode="auto">
          <a:xfrm flipV="1">
            <a:off x="3956050" y="2747963"/>
            <a:ext cx="2344738" cy="500062"/>
          </a:xfrm>
          <a:prstGeom prst="line">
            <a:avLst/>
          </a:prstGeom>
          <a:noFill/>
          <a:ln w="38100">
            <a:solidFill>
              <a:schemeClr val="tx1"/>
            </a:solidFill>
            <a:round/>
            <a:headEnd/>
            <a:tailEnd type="triangle" w="med" len="med"/>
          </a:ln>
          <a:effectLst>
            <a:outerShdw blurRad="63500" dist="107763"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pPr>
              <a:defRPr/>
            </a:pPr>
            <a:endParaRPr lang="en-US">
              <a:cs typeface="+mn-cs"/>
            </a:endParaRPr>
          </a:p>
        </p:txBody>
      </p:sp>
      <p:sp>
        <p:nvSpPr>
          <p:cNvPr id="56368" name="Line 48"/>
          <p:cNvSpPr>
            <a:spLocks noChangeShapeType="1"/>
          </p:cNvSpPr>
          <p:nvPr/>
        </p:nvSpPr>
        <p:spPr bwMode="auto">
          <a:xfrm>
            <a:off x="3956050" y="3248025"/>
            <a:ext cx="1905000" cy="1819275"/>
          </a:xfrm>
          <a:prstGeom prst="line">
            <a:avLst/>
          </a:prstGeom>
          <a:noFill/>
          <a:ln w="38100">
            <a:solidFill>
              <a:schemeClr val="tx1"/>
            </a:solidFill>
            <a:round/>
            <a:headEnd/>
            <a:tailEnd type="triangle" w="med" len="med"/>
          </a:ln>
          <a:effectLst>
            <a:outerShdw blurRad="63500" dist="107763"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pPr>
              <a:defRPr/>
            </a:pPr>
            <a:endParaRPr lang="en-US">
              <a:cs typeface="+mn-cs"/>
            </a:endParaRPr>
          </a:p>
        </p:txBody>
      </p:sp>
      <p:sp>
        <p:nvSpPr>
          <p:cNvPr id="51" name="Rectangle 50"/>
          <p:cNvSpPr/>
          <p:nvPr/>
        </p:nvSpPr>
        <p:spPr>
          <a:xfrm>
            <a:off x="2311049" y="4726424"/>
            <a:ext cx="2654585" cy="2131576"/>
          </a:xfrm>
          <a:prstGeom prst="rect">
            <a:avLst/>
          </a:prstGeom>
          <a:solidFill>
            <a:schemeClr val="accent2">
              <a:lumMod val="40000"/>
              <a:lumOff val="60000"/>
            </a:schemeClr>
          </a:solidFill>
          <a:ln>
            <a:solidFill>
              <a:schemeClr val="accent2">
                <a:lumMod val="40000"/>
                <a:lumOff val="60000"/>
              </a:schemeClr>
            </a:solidFill>
          </a:ln>
          <a:effectLst>
            <a:outerShdw blurRad="40005" dist="22987" dir="5400000" algn="tl" rotWithShape="0">
              <a:schemeClr val="accent2">
                <a:lumMod val="60000"/>
                <a:lumOff val="40000"/>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Are we sure?  No</a:t>
            </a:r>
          </a:p>
          <a:p>
            <a:pPr algn="ctr"/>
            <a:r>
              <a:rPr lang="en-US" dirty="0" smtClean="0">
                <a:solidFill>
                  <a:schemeClr val="tx1"/>
                </a:solidFill>
              </a:rPr>
              <a:t>.</a:t>
            </a:r>
          </a:p>
          <a:p>
            <a:pPr algn="ctr"/>
            <a:r>
              <a:rPr lang="en-US" dirty="0" smtClean="0">
                <a:solidFill>
                  <a:schemeClr val="tx1"/>
                </a:solidFill>
              </a:rPr>
              <a:t>But let’s presume our implementation doesn’t add any filler bytes to maintain alignment.</a:t>
            </a:r>
            <a:endParaRPr lang="en-US" dirty="0">
              <a:solidFill>
                <a:schemeClr val="tx1"/>
              </a:solidFill>
            </a:endParaRPr>
          </a:p>
        </p:txBody>
      </p:sp>
    </p:spTree>
    <p:extLst>
      <p:ext uri="{BB962C8B-B14F-4D97-AF65-F5344CB8AC3E}">
        <p14:creationId xmlns:p14="http://schemas.microsoft.com/office/powerpoint/2010/main" val="2025695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dirty="0">
                <a:cs typeface="+mj-cs"/>
              </a:rPr>
              <a:t>We still use </a:t>
            </a:r>
            <a:r>
              <a:rPr lang="en-US" dirty="0" err="1">
                <a:cs typeface="+mj-cs"/>
              </a:rPr>
              <a:t>base+offset</a:t>
            </a:r>
            <a:r>
              <a:rPr lang="en-US" dirty="0">
                <a:cs typeface="+mj-cs"/>
              </a:rPr>
              <a:t> concept</a:t>
            </a:r>
          </a:p>
        </p:txBody>
      </p:sp>
      <p:sp>
        <p:nvSpPr>
          <p:cNvPr id="57347" name="Rectangle 3"/>
          <p:cNvSpPr>
            <a:spLocks noGrp="1" noChangeArrowheads="1"/>
          </p:cNvSpPr>
          <p:nvPr>
            <p:ph type="body" idx="1"/>
          </p:nvPr>
        </p:nvSpPr>
        <p:spPr>
          <a:xfrm>
            <a:off x="457200" y="1600200"/>
            <a:ext cx="8229600" cy="4627563"/>
          </a:xfrm>
        </p:spPr>
        <p:txBody>
          <a:bodyPr/>
          <a:lstStyle/>
          <a:p>
            <a:pPr eaLnBrk="1" hangingPunct="1">
              <a:tabLst>
                <a:tab pos="2282825" algn="l"/>
              </a:tabLst>
              <a:defRPr/>
            </a:pPr>
            <a:r>
              <a:rPr lang="en-US" sz="2400" dirty="0">
                <a:cs typeface="+mn-cs"/>
              </a:rPr>
              <a:t>Compiler keeps track of offsets into structure of each member in "some sort" of symbol table</a:t>
            </a:r>
          </a:p>
          <a:p>
            <a:pPr eaLnBrk="1" hangingPunct="1">
              <a:tabLst>
                <a:tab pos="2282825" algn="l"/>
              </a:tabLst>
              <a:defRPr/>
            </a:pPr>
            <a:endParaRPr lang="en-US" sz="2400" dirty="0">
              <a:cs typeface="+mn-cs"/>
            </a:endParaRPr>
          </a:p>
          <a:p>
            <a:pPr eaLnBrk="1" hangingPunct="1">
              <a:buFontTx/>
              <a:buNone/>
              <a:tabLst>
                <a:tab pos="2282825" algn="l"/>
              </a:tabLst>
              <a:defRPr/>
            </a:pPr>
            <a:r>
              <a:rPr lang="en-US" sz="2400" u="sng" dirty="0">
                <a:cs typeface="+mn-cs"/>
              </a:rPr>
              <a:t>member	offset</a:t>
            </a:r>
          </a:p>
          <a:p>
            <a:pPr eaLnBrk="1" hangingPunct="1">
              <a:buFontTx/>
              <a:buNone/>
              <a:tabLst>
                <a:tab pos="2282825" algn="l"/>
              </a:tabLst>
              <a:defRPr/>
            </a:pPr>
            <a:r>
              <a:rPr lang="en-US" sz="2400" dirty="0" err="1">
                <a:cs typeface="+mn-cs"/>
              </a:rPr>
              <a:t>myint</a:t>
            </a:r>
            <a:r>
              <a:rPr lang="en-US" sz="2400" dirty="0">
                <a:cs typeface="+mn-cs"/>
              </a:rPr>
              <a:t>	0</a:t>
            </a:r>
          </a:p>
          <a:p>
            <a:pPr eaLnBrk="1" hangingPunct="1">
              <a:buFontTx/>
              <a:buNone/>
              <a:tabLst>
                <a:tab pos="2282825" algn="l"/>
              </a:tabLst>
              <a:defRPr/>
            </a:pPr>
            <a:r>
              <a:rPr lang="en-US" sz="2400" dirty="0" err="1">
                <a:cs typeface="+mn-cs"/>
              </a:rPr>
              <a:t>mychar</a:t>
            </a:r>
            <a:r>
              <a:rPr lang="en-US" sz="2400" dirty="0">
                <a:cs typeface="+mn-cs"/>
              </a:rPr>
              <a:t>	4</a:t>
            </a:r>
          </a:p>
          <a:p>
            <a:pPr eaLnBrk="1" hangingPunct="1">
              <a:buFontTx/>
              <a:buNone/>
              <a:tabLst>
                <a:tab pos="2282825" algn="l"/>
              </a:tabLst>
              <a:defRPr/>
            </a:pPr>
            <a:r>
              <a:rPr lang="en-US" sz="2400" dirty="0" err="1">
                <a:cs typeface="+mn-cs"/>
              </a:rPr>
              <a:t>mystr</a:t>
            </a:r>
            <a:r>
              <a:rPr lang="en-US" sz="2400" dirty="0">
                <a:cs typeface="+mn-cs"/>
              </a:rPr>
              <a:t>	5  </a:t>
            </a:r>
            <a:r>
              <a:rPr lang="en-US" sz="2000" dirty="0">
                <a:cs typeface="+mn-cs"/>
              </a:rPr>
              <a:t>(Sum of sizes of all previous elements)</a:t>
            </a:r>
          </a:p>
          <a:p>
            <a:pPr eaLnBrk="1" hangingPunct="1">
              <a:buFontTx/>
              <a:buNone/>
              <a:tabLst>
                <a:tab pos="2282825" algn="l"/>
              </a:tabLst>
              <a:defRPr/>
            </a:pPr>
            <a:endParaRPr lang="en-US" sz="2000" dirty="0">
              <a:cs typeface="+mn-cs"/>
            </a:endParaRPr>
          </a:p>
          <a:p>
            <a:pPr eaLnBrk="1" hangingPunct="1">
              <a:buFontTx/>
              <a:buNone/>
              <a:tabLst>
                <a:tab pos="2282825" algn="l"/>
              </a:tabLst>
              <a:defRPr/>
            </a:pPr>
            <a:r>
              <a:rPr lang="en-US" sz="2400" dirty="0">
                <a:cs typeface="+mn-cs"/>
              </a:rPr>
              <a:t>Question: Assume "</a:t>
            </a:r>
            <a:r>
              <a:rPr lang="en-US" sz="2400" dirty="0" err="1">
                <a:cs typeface="+mn-cs"/>
              </a:rPr>
              <a:t>mystruct</a:t>
            </a:r>
            <a:r>
              <a:rPr lang="en-US" sz="2400" dirty="0">
                <a:cs typeface="+mn-cs"/>
              </a:rPr>
              <a:t>" is located at location 1000</a:t>
            </a:r>
          </a:p>
          <a:p>
            <a:pPr eaLnBrk="1" hangingPunct="1">
              <a:buFontTx/>
              <a:buNone/>
              <a:tabLst>
                <a:tab pos="2282825" algn="l"/>
              </a:tabLst>
              <a:defRPr/>
            </a:pPr>
            <a:r>
              <a:rPr lang="en-US" sz="2400" dirty="0">
                <a:cs typeface="+mn-cs"/>
              </a:rPr>
              <a:t>What will be address of </a:t>
            </a:r>
            <a:r>
              <a:rPr lang="en-US" sz="2400" dirty="0" err="1">
                <a:cs typeface="+mn-cs"/>
              </a:rPr>
              <a:t>myint</a:t>
            </a:r>
            <a:r>
              <a:rPr lang="en-US" sz="2400" dirty="0">
                <a:cs typeface="+mn-cs"/>
              </a:rPr>
              <a:t>, </a:t>
            </a:r>
            <a:r>
              <a:rPr lang="en-US" sz="2400" dirty="0" err="1">
                <a:cs typeface="+mn-cs"/>
              </a:rPr>
              <a:t>mychar</a:t>
            </a:r>
            <a:r>
              <a:rPr lang="en-US" sz="2400" dirty="0">
                <a:cs typeface="+mn-cs"/>
              </a:rPr>
              <a:t> and </a:t>
            </a:r>
            <a:r>
              <a:rPr lang="en-US" sz="2400" dirty="0" err="1">
                <a:cs typeface="+mn-cs"/>
              </a:rPr>
              <a:t>mystr</a:t>
            </a:r>
            <a:r>
              <a:rPr lang="en-US" sz="2400" dirty="0">
                <a:cs typeface="+mn-cs"/>
              </a:rPr>
              <a:t>?</a:t>
            </a:r>
          </a:p>
        </p:txBody>
      </p:sp>
      <p:sp>
        <p:nvSpPr>
          <p:cNvPr id="57348" name="Text Box 4"/>
          <p:cNvSpPr txBox="1">
            <a:spLocks noChangeArrowheads="1"/>
          </p:cNvSpPr>
          <p:nvPr/>
        </p:nvSpPr>
        <p:spPr bwMode="auto">
          <a:xfrm>
            <a:off x="685800" y="6096000"/>
            <a:ext cx="255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cs typeface="+mn-cs"/>
              </a:rPr>
              <a:t>1000, 1004, 1005</a:t>
            </a:r>
            <a:endParaRPr lang="en-US" sz="2400">
              <a:latin typeface="Times New Roman" charset="0"/>
              <a:cs typeface="+mn-cs"/>
            </a:endParaRPr>
          </a:p>
        </p:txBody>
      </p:sp>
    </p:spTree>
    <p:extLst>
      <p:ext uri="{BB962C8B-B14F-4D97-AF65-F5344CB8AC3E}">
        <p14:creationId xmlns:p14="http://schemas.microsoft.com/office/powerpoint/2010/main" val="3828368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cs typeface="+mj-cs"/>
              </a:rPr>
              <a:t>Size of a Struct?</a:t>
            </a:r>
          </a:p>
        </p:txBody>
      </p:sp>
      <p:sp>
        <p:nvSpPr>
          <p:cNvPr id="58371" name="Rectangle 3"/>
          <p:cNvSpPr>
            <a:spLocks noGrp="1" noChangeArrowheads="1"/>
          </p:cNvSpPr>
          <p:nvPr>
            <p:ph type="body" idx="1"/>
          </p:nvPr>
        </p:nvSpPr>
        <p:spPr/>
        <p:txBody>
          <a:bodyPr/>
          <a:lstStyle/>
          <a:p>
            <a:pPr eaLnBrk="1" hangingPunct="1">
              <a:defRPr/>
            </a:pPr>
            <a:r>
              <a:rPr lang="en-US" sz="2400" b="1">
                <a:latin typeface="Courier New" charset="0"/>
                <a:cs typeface="+mn-cs"/>
              </a:rPr>
              <a:t>sizeof(mystruct)</a:t>
            </a:r>
            <a:r>
              <a:rPr lang="en-US" sz="2400">
                <a:cs typeface="+mn-cs"/>
              </a:rPr>
              <a:t> = </a:t>
            </a:r>
            <a:r>
              <a:rPr lang="en-US" b="1">
                <a:cs typeface="+mn-cs"/>
                <a:sym typeface="Symbol" charset="0"/>
              </a:rPr>
              <a:t></a:t>
            </a:r>
            <a:r>
              <a:rPr lang="en-US" sz="2400">
                <a:cs typeface="+mn-cs"/>
              </a:rPr>
              <a:t> (sizes of all elements) + ?</a:t>
            </a:r>
          </a:p>
          <a:p>
            <a:pPr eaLnBrk="1" hangingPunct="1">
              <a:defRPr/>
            </a:pPr>
            <a:r>
              <a:rPr lang="en-US" sz="2400">
                <a:cs typeface="+mn-cs"/>
              </a:rPr>
              <a:t>Could also write:</a:t>
            </a:r>
          </a:p>
          <a:p>
            <a:pPr eaLnBrk="1" hangingPunct="1">
              <a:defRPr/>
            </a:pPr>
            <a:r>
              <a:rPr lang="en-US" sz="2400" b="1">
                <a:latin typeface="Courier New" charset="0"/>
                <a:cs typeface="+mn-cs"/>
              </a:rPr>
              <a:t>sizeof(struct foo)</a:t>
            </a:r>
            <a:endParaRPr lang="en-US" sz="2400">
              <a:cs typeface="+mn-cs"/>
            </a:endParaRPr>
          </a:p>
          <a:p>
            <a:pPr eaLnBrk="1" hangingPunct="1">
              <a:defRPr/>
            </a:pPr>
            <a:endParaRPr lang="en-US" sz="2400">
              <a:cs typeface="+mn-cs"/>
            </a:endParaRPr>
          </a:p>
          <a:p>
            <a:pPr eaLnBrk="1" hangingPunct="1">
              <a:defRPr/>
            </a:pPr>
            <a:r>
              <a:rPr lang="en-US" sz="2400">
                <a:solidFill>
                  <a:schemeClr val="tx2"/>
                </a:solidFill>
                <a:cs typeface="+mn-cs"/>
              </a:rPr>
              <a:t>Note: Some compilers will allocate more space due to alignment issues (space vs. time)</a:t>
            </a:r>
          </a:p>
          <a:p>
            <a:pPr eaLnBrk="1" hangingPunct="1">
              <a:defRPr/>
            </a:pPr>
            <a:r>
              <a:rPr lang="en-US" sz="2400">
                <a:cs typeface="+mn-cs"/>
              </a:rPr>
              <a:t>Wasteful of space but more efficient</a:t>
            </a:r>
          </a:p>
          <a:p>
            <a:pPr eaLnBrk="1" hangingPunct="1">
              <a:defRPr/>
            </a:pPr>
            <a:endParaRPr lang="en-US" sz="2400">
              <a:cs typeface="+mn-cs"/>
            </a:endParaRPr>
          </a:p>
          <a:p>
            <a:pPr eaLnBrk="1" hangingPunct="1">
              <a:defRPr/>
            </a:pPr>
            <a:r>
              <a:rPr lang="en-US" sz="2400">
                <a:cs typeface="+mn-cs"/>
              </a:rPr>
              <a:t>Therefore...</a:t>
            </a:r>
          </a:p>
          <a:p>
            <a:pPr eaLnBrk="1" hangingPunct="1">
              <a:defRPr/>
            </a:pPr>
            <a:r>
              <a:rPr lang="en-US" sz="2400">
                <a:cs typeface="+mn-cs"/>
              </a:rPr>
              <a:t>Always use sizeof!!!</a:t>
            </a:r>
          </a:p>
        </p:txBody>
      </p:sp>
    </p:spTree>
    <p:extLst>
      <p:ext uri="{BB962C8B-B14F-4D97-AF65-F5344CB8AC3E}">
        <p14:creationId xmlns:p14="http://schemas.microsoft.com/office/powerpoint/2010/main" val="17161857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cs typeface="+mj-cs"/>
              </a:rPr>
              <a:t>Perhaps...</a:t>
            </a:r>
          </a:p>
        </p:txBody>
      </p:sp>
      <p:sp>
        <p:nvSpPr>
          <p:cNvPr id="59395" name="Rectangle 3"/>
          <p:cNvSpPr>
            <a:spLocks noGrp="1" noChangeArrowheads="1"/>
          </p:cNvSpPr>
          <p:nvPr>
            <p:ph type="body" idx="1"/>
          </p:nvPr>
        </p:nvSpPr>
        <p:spPr>
          <a:xfrm>
            <a:off x="457200" y="1600200"/>
            <a:ext cx="4121150" cy="5105400"/>
          </a:xfrm>
        </p:spPr>
        <p:txBody>
          <a:bodyPr/>
          <a:lstStyle/>
          <a:p>
            <a:pPr eaLnBrk="1" hangingPunct="1">
              <a:buFontTx/>
              <a:buNone/>
              <a:defRPr/>
            </a:pPr>
            <a:r>
              <a:rPr lang="en-US" b="1">
                <a:latin typeface="Courier New" charset="0"/>
                <a:cs typeface="+mn-cs"/>
              </a:rPr>
              <a:t>struct {</a:t>
            </a:r>
          </a:p>
          <a:p>
            <a:pPr eaLnBrk="1" hangingPunct="1">
              <a:buFontTx/>
              <a:buNone/>
              <a:defRPr/>
            </a:pPr>
            <a:r>
              <a:rPr lang="en-US" b="1">
                <a:latin typeface="Courier New" charset="0"/>
                <a:cs typeface="+mn-cs"/>
              </a:rPr>
              <a:t>	int myint;</a:t>
            </a:r>
          </a:p>
          <a:p>
            <a:pPr eaLnBrk="1" hangingPunct="1">
              <a:buFontTx/>
              <a:buNone/>
              <a:defRPr/>
            </a:pPr>
            <a:r>
              <a:rPr lang="en-US" b="1">
                <a:latin typeface="Courier New" charset="0"/>
                <a:cs typeface="+mn-cs"/>
              </a:rPr>
              <a:t>	char mychar;</a:t>
            </a:r>
          </a:p>
          <a:p>
            <a:pPr eaLnBrk="1" hangingPunct="1">
              <a:buFontTx/>
              <a:buNone/>
              <a:defRPr/>
            </a:pPr>
            <a:r>
              <a:rPr lang="en-US" b="1">
                <a:latin typeface="Courier New" charset="0"/>
                <a:cs typeface="+mn-cs"/>
              </a:rPr>
              <a:t>	char mystr[20];</a:t>
            </a:r>
          </a:p>
          <a:p>
            <a:pPr eaLnBrk="1" hangingPunct="1">
              <a:buFontTx/>
              <a:buNone/>
              <a:defRPr/>
            </a:pPr>
            <a:r>
              <a:rPr lang="en-US" b="1">
                <a:latin typeface="Courier New" charset="0"/>
                <a:cs typeface="+mn-cs"/>
              </a:rPr>
              <a:t>};</a:t>
            </a:r>
          </a:p>
        </p:txBody>
      </p:sp>
      <p:grpSp>
        <p:nvGrpSpPr>
          <p:cNvPr id="28675" name="Group 4"/>
          <p:cNvGrpSpPr>
            <a:grpSpLocks/>
          </p:cNvGrpSpPr>
          <p:nvPr/>
        </p:nvGrpSpPr>
        <p:grpSpPr bwMode="auto">
          <a:xfrm>
            <a:off x="5653088" y="2027238"/>
            <a:ext cx="1758950" cy="463550"/>
            <a:chOff x="3561" y="1469"/>
            <a:chExt cx="1108" cy="292"/>
          </a:xfrm>
        </p:grpSpPr>
        <p:sp>
          <p:nvSpPr>
            <p:cNvPr id="59397" name="Rectangle 5"/>
            <p:cNvSpPr>
              <a:spLocks noChangeArrowheads="1"/>
            </p:cNvSpPr>
            <p:nvPr/>
          </p:nvSpPr>
          <p:spPr bwMode="auto">
            <a:xfrm>
              <a:off x="3561"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398" name="Rectangle 6"/>
            <p:cNvSpPr>
              <a:spLocks noChangeArrowheads="1"/>
            </p:cNvSpPr>
            <p:nvPr/>
          </p:nvSpPr>
          <p:spPr bwMode="auto">
            <a:xfrm>
              <a:off x="3838"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399" name="Rectangle 7"/>
            <p:cNvSpPr>
              <a:spLocks noChangeArrowheads="1"/>
            </p:cNvSpPr>
            <p:nvPr/>
          </p:nvSpPr>
          <p:spPr bwMode="auto">
            <a:xfrm>
              <a:off x="4115"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0" name="Rectangle 8"/>
            <p:cNvSpPr>
              <a:spLocks noChangeArrowheads="1"/>
            </p:cNvSpPr>
            <p:nvPr/>
          </p:nvSpPr>
          <p:spPr bwMode="auto">
            <a:xfrm>
              <a:off x="4392"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9401" name="Rectangle 9"/>
          <p:cNvSpPr>
            <a:spLocks noChangeArrowheads="1"/>
          </p:cNvSpPr>
          <p:nvPr/>
        </p:nvSpPr>
        <p:spPr bwMode="auto">
          <a:xfrm>
            <a:off x="5653088" y="2490788"/>
            <a:ext cx="439737" cy="4635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2" name="Rectangle 10"/>
          <p:cNvSpPr>
            <a:spLocks noChangeArrowheads="1"/>
          </p:cNvSpPr>
          <p:nvPr/>
        </p:nvSpPr>
        <p:spPr bwMode="auto">
          <a:xfrm>
            <a:off x="6092825" y="2490788"/>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3" name="Rectangle 11"/>
          <p:cNvSpPr>
            <a:spLocks noChangeArrowheads="1"/>
          </p:cNvSpPr>
          <p:nvPr/>
        </p:nvSpPr>
        <p:spPr bwMode="auto">
          <a:xfrm>
            <a:off x="6532563" y="2490788"/>
            <a:ext cx="439737"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4" name="Rectangle 12"/>
          <p:cNvSpPr>
            <a:spLocks noChangeArrowheads="1"/>
          </p:cNvSpPr>
          <p:nvPr/>
        </p:nvSpPr>
        <p:spPr bwMode="auto">
          <a:xfrm>
            <a:off x="6972300" y="2490788"/>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8680" name="Group 13"/>
          <p:cNvGrpSpPr>
            <a:grpSpLocks/>
          </p:cNvGrpSpPr>
          <p:nvPr/>
        </p:nvGrpSpPr>
        <p:grpSpPr bwMode="auto">
          <a:xfrm>
            <a:off x="5653088" y="2954338"/>
            <a:ext cx="1758950" cy="463550"/>
            <a:chOff x="3561" y="1469"/>
            <a:chExt cx="1108" cy="292"/>
          </a:xfrm>
        </p:grpSpPr>
        <p:sp>
          <p:nvSpPr>
            <p:cNvPr id="59406" name="Rectangle 14"/>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7" name="Rectangle 15"/>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8" name="Rectangle 16"/>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09" name="Rectangle 17"/>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8681" name="Group 18"/>
          <p:cNvGrpSpPr>
            <a:grpSpLocks/>
          </p:cNvGrpSpPr>
          <p:nvPr/>
        </p:nvGrpSpPr>
        <p:grpSpPr bwMode="auto">
          <a:xfrm>
            <a:off x="5653088" y="3417888"/>
            <a:ext cx="1758950" cy="463550"/>
            <a:chOff x="3561" y="1469"/>
            <a:chExt cx="1108" cy="292"/>
          </a:xfrm>
        </p:grpSpPr>
        <p:sp>
          <p:nvSpPr>
            <p:cNvPr id="59411" name="Rectangle 19"/>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12" name="Rectangle 20"/>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13" name="Rectangle 21"/>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14" name="Rectangle 22"/>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8682" name="Group 23"/>
          <p:cNvGrpSpPr>
            <a:grpSpLocks/>
          </p:cNvGrpSpPr>
          <p:nvPr/>
        </p:nvGrpSpPr>
        <p:grpSpPr bwMode="auto">
          <a:xfrm>
            <a:off x="5653088" y="3881438"/>
            <a:ext cx="1758950" cy="463550"/>
            <a:chOff x="3561" y="1469"/>
            <a:chExt cx="1108" cy="292"/>
          </a:xfrm>
        </p:grpSpPr>
        <p:sp>
          <p:nvSpPr>
            <p:cNvPr id="59416" name="Rectangle 24"/>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17" name="Rectangle 25"/>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18" name="Rectangle 26"/>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19" name="Rectangle 27"/>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8683" name="Group 28"/>
          <p:cNvGrpSpPr>
            <a:grpSpLocks/>
          </p:cNvGrpSpPr>
          <p:nvPr/>
        </p:nvGrpSpPr>
        <p:grpSpPr bwMode="auto">
          <a:xfrm>
            <a:off x="5653088" y="4344988"/>
            <a:ext cx="1758950" cy="463550"/>
            <a:chOff x="3561" y="1469"/>
            <a:chExt cx="1108" cy="292"/>
          </a:xfrm>
        </p:grpSpPr>
        <p:sp>
          <p:nvSpPr>
            <p:cNvPr id="59421" name="Rectangle 29"/>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22" name="Rectangle 30"/>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23" name="Rectangle 31"/>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24" name="Rectangle 32"/>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9425" name="Rectangle 33"/>
          <p:cNvSpPr>
            <a:spLocks noChangeArrowheads="1"/>
          </p:cNvSpPr>
          <p:nvPr/>
        </p:nvSpPr>
        <p:spPr bwMode="auto">
          <a:xfrm>
            <a:off x="5653088" y="4808538"/>
            <a:ext cx="439737"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26" name="Rectangle 34"/>
          <p:cNvSpPr>
            <a:spLocks noChangeArrowheads="1"/>
          </p:cNvSpPr>
          <p:nvPr/>
        </p:nvSpPr>
        <p:spPr bwMode="auto">
          <a:xfrm>
            <a:off x="6092825" y="4808538"/>
            <a:ext cx="439738"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27" name="Rectangle 35"/>
          <p:cNvSpPr>
            <a:spLocks noChangeArrowheads="1"/>
          </p:cNvSpPr>
          <p:nvPr/>
        </p:nvSpPr>
        <p:spPr bwMode="auto">
          <a:xfrm>
            <a:off x="6532563" y="4808538"/>
            <a:ext cx="439737"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28" name="Rectangle 36"/>
          <p:cNvSpPr>
            <a:spLocks noChangeArrowheads="1"/>
          </p:cNvSpPr>
          <p:nvPr/>
        </p:nvSpPr>
        <p:spPr bwMode="auto">
          <a:xfrm>
            <a:off x="6972300" y="4808538"/>
            <a:ext cx="439738" cy="463550"/>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8688" name="Group 37"/>
          <p:cNvGrpSpPr>
            <a:grpSpLocks/>
          </p:cNvGrpSpPr>
          <p:nvPr/>
        </p:nvGrpSpPr>
        <p:grpSpPr bwMode="auto">
          <a:xfrm>
            <a:off x="5653088" y="5272088"/>
            <a:ext cx="1758950" cy="463550"/>
            <a:chOff x="3561" y="1469"/>
            <a:chExt cx="1108" cy="292"/>
          </a:xfrm>
        </p:grpSpPr>
        <p:sp>
          <p:nvSpPr>
            <p:cNvPr id="59430" name="Rectangle 38"/>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1" name="Rectangle 39"/>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2" name="Rectangle 40"/>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3" name="Rectangle 41"/>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8689" name="Group 42"/>
          <p:cNvGrpSpPr>
            <a:grpSpLocks/>
          </p:cNvGrpSpPr>
          <p:nvPr/>
        </p:nvGrpSpPr>
        <p:grpSpPr bwMode="auto">
          <a:xfrm>
            <a:off x="5653088" y="5735638"/>
            <a:ext cx="1758950" cy="463550"/>
            <a:chOff x="3561" y="1469"/>
            <a:chExt cx="1108" cy="292"/>
          </a:xfrm>
        </p:grpSpPr>
        <p:sp>
          <p:nvSpPr>
            <p:cNvPr id="59435" name="Rectangle 43"/>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6" name="Rectangle 44"/>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7" name="Rectangle 45"/>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8" name="Rectangle 46"/>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9439" name="Text Box 47"/>
          <p:cNvSpPr txBox="1">
            <a:spLocks noChangeArrowheads="1"/>
          </p:cNvSpPr>
          <p:nvPr/>
        </p:nvSpPr>
        <p:spPr bwMode="auto">
          <a:xfrm>
            <a:off x="1725613" y="4943475"/>
            <a:ext cx="335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Comic Sans MS" charset="0"/>
                <a:cs typeface="+mn-cs"/>
              </a:rPr>
              <a:t>It might look like this!</a:t>
            </a:r>
          </a:p>
          <a:p>
            <a:pPr algn="ctr" eaLnBrk="0" hangingPunct="0">
              <a:defRPr/>
            </a:pPr>
            <a:r>
              <a:rPr lang="en-US" sz="2400" i="1">
                <a:latin typeface="Comic Sans MS" charset="0"/>
                <a:cs typeface="+mn-cs"/>
              </a:rPr>
              <a:t>Try it!</a:t>
            </a:r>
          </a:p>
        </p:txBody>
      </p:sp>
      <p:sp>
        <p:nvSpPr>
          <p:cNvPr id="59440" name="Text Box 48"/>
          <p:cNvSpPr txBox="1">
            <a:spLocks noChangeArrowheads="1"/>
          </p:cNvSpPr>
          <p:nvPr/>
        </p:nvSpPr>
        <p:spPr bwMode="auto">
          <a:xfrm>
            <a:off x="4906963" y="6399213"/>
            <a:ext cx="4237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i="1">
                <a:cs typeface="+mn-cs"/>
              </a:rPr>
              <a:t>Alignment rules are respected</a:t>
            </a:r>
          </a:p>
        </p:txBody>
      </p:sp>
    </p:spTree>
    <p:extLst>
      <p:ext uri="{BB962C8B-B14F-4D97-AF65-F5344CB8AC3E}">
        <p14:creationId xmlns:p14="http://schemas.microsoft.com/office/powerpoint/2010/main" val="5967611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cs typeface="+mj-cs"/>
              </a:rPr>
              <a:t>What might print?</a:t>
            </a:r>
          </a:p>
        </p:txBody>
      </p:sp>
      <p:sp>
        <p:nvSpPr>
          <p:cNvPr id="60419" name="Rectangle 3"/>
          <p:cNvSpPr>
            <a:spLocks noGrp="1" noChangeArrowheads="1"/>
          </p:cNvSpPr>
          <p:nvPr>
            <p:ph type="body" idx="1"/>
          </p:nvPr>
        </p:nvSpPr>
        <p:spPr/>
        <p:txBody>
          <a:bodyPr>
            <a:normAutofit lnSpcReduction="10000"/>
          </a:bodyPr>
          <a:lstStyle/>
          <a:p>
            <a:pPr eaLnBrk="1" hangingPunct="1">
              <a:buFontTx/>
              <a:buNone/>
              <a:defRPr/>
            </a:pPr>
            <a:r>
              <a:rPr lang="en-US" sz="2400" b="1">
                <a:latin typeface="Courier New" charset="0"/>
                <a:cs typeface="+mn-cs"/>
              </a:rPr>
              <a:t>#include &lt;stdio.h&gt;</a:t>
            </a:r>
          </a:p>
          <a:p>
            <a:pPr eaLnBrk="1" hangingPunct="1">
              <a:buFontTx/>
              <a:buNone/>
              <a:defRPr/>
            </a:pPr>
            <a:r>
              <a:rPr lang="en-US" sz="2400" b="1">
                <a:latin typeface="Courier New" charset="0"/>
                <a:cs typeface="+mn-cs"/>
              </a:rPr>
              <a:t>int main()</a:t>
            </a:r>
          </a:p>
          <a:p>
            <a:pPr eaLnBrk="1" hangingPunct="1">
              <a:buFontTx/>
              <a:buNone/>
              <a:defRPr/>
            </a:pPr>
            <a:r>
              <a:rPr lang="en-US" sz="2400" b="1">
                <a:latin typeface="Courier New" charset="0"/>
                <a:cs typeface="+mn-cs"/>
              </a:rPr>
              <a:t>{</a:t>
            </a:r>
          </a:p>
          <a:p>
            <a:pPr eaLnBrk="1" hangingPunct="1">
              <a:buFontTx/>
              <a:buNone/>
              <a:defRPr/>
            </a:pPr>
            <a:r>
              <a:rPr lang="en-US" sz="2400" b="1">
                <a:latin typeface="Courier New" charset="0"/>
                <a:cs typeface="+mn-cs"/>
              </a:rPr>
              <a:t>    struct foo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c;</a:t>
            </a:r>
          </a:p>
          <a:p>
            <a:pPr eaLnBrk="1" hangingPunct="1">
              <a:buFontTx/>
              <a:buNone/>
              <a:defRPr/>
            </a:pPr>
            <a:r>
              <a:rPr lang="en-US" sz="2400" b="1">
                <a:latin typeface="Courier New" charset="0"/>
                <a:cs typeface="+mn-cs"/>
              </a:rPr>
              <a:t>        int b;</a:t>
            </a:r>
          </a:p>
          <a:p>
            <a:pPr eaLnBrk="1" hangingPunct="1">
              <a:buFontTx/>
              <a:buNone/>
              <a:defRPr/>
            </a:pPr>
            <a:r>
              <a:rPr lang="en-US" sz="2400" b="1">
                <a:latin typeface="Courier New" charset="0"/>
                <a:cs typeface="+mn-cs"/>
              </a:rPr>
              <a:t>    } foobar;</a:t>
            </a:r>
          </a:p>
          <a:p>
            <a:pPr eaLnBrk="1" hangingPunct="1">
              <a:buFontTx/>
              <a:buNone/>
              <a:defRPr/>
            </a:pPr>
            <a:r>
              <a:rPr lang="en-US" sz="2400" b="1">
                <a:latin typeface="Courier New" charset="0"/>
                <a:cs typeface="+mn-cs"/>
              </a:rPr>
              <a:t>    printf("%d\n", sizeof(foobar));</a:t>
            </a:r>
          </a:p>
          <a:p>
            <a:pPr eaLnBrk="1" hangingPunct="1">
              <a:buFontTx/>
              <a:buNone/>
              <a:defRPr/>
            </a:pPr>
            <a:r>
              <a:rPr lang="en-US" sz="2400" b="1">
                <a:latin typeface="Courier New" charset="0"/>
                <a:cs typeface="+mn-cs"/>
              </a:rPr>
              <a:t>    return 0;</a:t>
            </a:r>
          </a:p>
          <a:p>
            <a:pPr eaLnBrk="1" hangingPunct="1">
              <a:buFontTx/>
              <a:buNone/>
              <a:defRPr/>
            </a:pPr>
            <a:r>
              <a:rPr lang="en-US" sz="2400" b="1">
                <a:latin typeface="Courier New" charset="0"/>
                <a:cs typeface="+mn-cs"/>
              </a:rPr>
              <a:t>}</a:t>
            </a:r>
          </a:p>
        </p:txBody>
      </p:sp>
      <p:sp>
        <p:nvSpPr>
          <p:cNvPr id="29699" name="WordArt 4" descr="Paper bag"/>
          <p:cNvSpPr>
            <a:spLocks noChangeArrowheads="1" noChangeShapeType="1" noTextEdit="1"/>
          </p:cNvSpPr>
          <p:nvPr/>
        </p:nvSpPr>
        <p:spPr bwMode="auto">
          <a:xfrm>
            <a:off x="5407025" y="3441700"/>
            <a:ext cx="2667000" cy="523875"/>
          </a:xfrm>
          <a:prstGeom prst="rect">
            <a:avLst/>
          </a:prstGeom>
        </p:spPr>
        <p:txBody>
          <a:bodyPr wrap="none" fromWordArt="1">
            <a:prstTxWarp prst="textPlain">
              <a:avLst>
                <a:gd name="adj" fmla="val 50000"/>
              </a:avLst>
            </a:prstTxWarp>
          </a:bodyPr>
          <a:lstStyle/>
          <a:p>
            <a:pPr algn="ctr"/>
            <a:r>
              <a:rPr lang="en-US" sz="3600" kern="10">
                <a:ln w="9525">
                  <a:solidFill>
                    <a:srgbClr val="008000"/>
                  </a:solidFill>
                  <a:round/>
                  <a:headEnd/>
                  <a:tailEnd/>
                </a:ln>
                <a:blipFill dpi="0" rotWithShape="0">
                  <a:blip r:embed="rId2"/>
                  <a:srcRect/>
                  <a:tile tx="0" ty="0" sx="100000" sy="100000" flip="none" algn="tl"/>
                </a:blipFill>
                <a:effectLst>
                  <a:outerShdw blurRad="63500" dist="563972" dir="14049741" sx="125000" sy="125000" algn="tl" rotWithShape="0">
                    <a:srgbClr val="C7DFD3">
                      <a:alpha val="79999"/>
                    </a:srgbClr>
                  </a:outerShdw>
                </a:effectLst>
                <a:latin typeface="Times New Roman"/>
                <a:ea typeface="Times New Roman"/>
                <a:cs typeface="Times New Roman"/>
              </a:rPr>
              <a:t>Try it at home!</a:t>
            </a:r>
          </a:p>
        </p:txBody>
      </p:sp>
    </p:spTree>
    <p:extLst>
      <p:ext uri="{BB962C8B-B14F-4D97-AF65-F5344CB8AC3E}">
        <p14:creationId xmlns:p14="http://schemas.microsoft.com/office/powerpoint/2010/main" val="1681849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cs typeface="+mj-cs"/>
              </a:rPr>
              <a:t>Question?</a:t>
            </a:r>
          </a:p>
        </p:txBody>
      </p:sp>
      <p:sp>
        <p:nvSpPr>
          <p:cNvPr id="61443" name="Rectangle 3"/>
          <p:cNvSpPr>
            <a:spLocks noGrp="1" noChangeArrowheads="1"/>
          </p:cNvSpPr>
          <p:nvPr>
            <p:ph type="body" idx="1"/>
          </p:nvPr>
        </p:nvSpPr>
        <p:spPr>
          <a:xfrm>
            <a:off x="457200" y="1600200"/>
            <a:ext cx="8229600" cy="4845050"/>
          </a:xfrm>
        </p:spPr>
        <p:txBody>
          <a:bodyPr/>
          <a:lstStyle/>
          <a:p>
            <a:pPr eaLnBrk="1" hangingPunct="1">
              <a:defRPr/>
            </a:pPr>
            <a:r>
              <a:rPr lang="en-US" sz="2800">
                <a:cs typeface="+mn-cs"/>
              </a:rPr>
              <a:t>Can we say:</a:t>
            </a:r>
          </a:p>
          <a:p>
            <a:pPr eaLnBrk="1" hangingPunct="1">
              <a:buFontTx/>
              <a:buNone/>
              <a:defRPr/>
            </a:pPr>
            <a:r>
              <a:rPr lang="en-US" sz="2800" b="1">
                <a:latin typeface="Courier New" charset="0"/>
                <a:cs typeface="+mn-cs"/>
              </a:rPr>
              <a:t>	</a:t>
            </a:r>
          </a:p>
          <a:p>
            <a:pPr eaLnBrk="1" hangingPunct="1">
              <a:buFontTx/>
              <a:buNone/>
              <a:defRPr/>
            </a:pPr>
            <a:r>
              <a:rPr lang="en-US" sz="2800" b="1">
                <a:latin typeface="Courier New" charset="0"/>
                <a:cs typeface="+mn-cs"/>
              </a:rPr>
              <a:t>	struct {</a:t>
            </a:r>
          </a:p>
          <a:p>
            <a:pPr eaLnBrk="1" hangingPunct="1">
              <a:buFontTx/>
              <a:buNone/>
              <a:defRPr/>
            </a:pPr>
            <a:r>
              <a:rPr lang="en-US" sz="2800" b="1">
                <a:latin typeface="Courier New" charset="0"/>
                <a:cs typeface="+mn-cs"/>
              </a:rPr>
              <a:t>		int myint;</a:t>
            </a:r>
          </a:p>
          <a:p>
            <a:pPr eaLnBrk="1" hangingPunct="1">
              <a:buFontTx/>
              <a:buNone/>
              <a:defRPr/>
            </a:pPr>
            <a:r>
              <a:rPr lang="en-US" sz="2800" b="1">
                <a:latin typeface="Courier New" charset="0"/>
                <a:cs typeface="+mn-cs"/>
              </a:rPr>
              <a:t>		char mychar;</a:t>
            </a:r>
          </a:p>
          <a:p>
            <a:pPr eaLnBrk="1" hangingPunct="1">
              <a:buFontTx/>
              <a:buNone/>
              <a:defRPr/>
            </a:pPr>
            <a:r>
              <a:rPr lang="en-US" sz="2800" b="1">
                <a:latin typeface="Courier New" charset="0"/>
                <a:cs typeface="+mn-cs"/>
              </a:rPr>
              <a:t>		char mystr[20];</a:t>
            </a:r>
          </a:p>
          <a:p>
            <a:pPr eaLnBrk="1" hangingPunct="1">
              <a:buFontTx/>
              <a:buNone/>
              <a:defRPr/>
            </a:pPr>
            <a:r>
              <a:rPr lang="en-US" sz="2800" b="1">
                <a:latin typeface="Courier New" charset="0"/>
                <a:cs typeface="+mn-cs"/>
              </a:rPr>
              <a:t>	} mystruct;</a:t>
            </a:r>
          </a:p>
          <a:p>
            <a:pPr eaLnBrk="1" hangingPunct="1">
              <a:buFontTx/>
              <a:buNone/>
              <a:defRPr/>
            </a:pPr>
            <a:r>
              <a:rPr lang="en-US" sz="2800" b="1">
                <a:latin typeface="Courier New" charset="0"/>
                <a:cs typeface="+mn-cs"/>
              </a:rPr>
              <a:t>	mystruct.mystr[4] = 'x';</a:t>
            </a:r>
          </a:p>
          <a:p>
            <a:pPr eaLnBrk="1" hangingPunct="1">
              <a:buFontTx/>
              <a:buNone/>
              <a:defRPr/>
            </a:pPr>
            <a:endParaRPr lang="en-US" sz="2800" b="1">
              <a:latin typeface="Courier New" charset="0"/>
              <a:cs typeface="+mn-cs"/>
            </a:endParaRPr>
          </a:p>
        </p:txBody>
      </p:sp>
    </p:spTree>
    <p:extLst>
      <p:ext uri="{BB962C8B-B14F-4D97-AF65-F5344CB8AC3E}">
        <p14:creationId xmlns:p14="http://schemas.microsoft.com/office/powerpoint/2010/main" val="220615479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912328" y="5423936"/>
            <a:ext cx="1436598" cy="3643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466" name="Rectangle 2"/>
          <p:cNvSpPr>
            <a:spLocks noGrp="1" noChangeArrowheads="1"/>
          </p:cNvSpPr>
          <p:nvPr>
            <p:ph type="title"/>
          </p:nvPr>
        </p:nvSpPr>
        <p:spPr/>
        <p:txBody>
          <a:bodyPr/>
          <a:lstStyle/>
          <a:p>
            <a:pPr eaLnBrk="1" hangingPunct="1">
              <a:defRPr/>
            </a:pPr>
            <a:r>
              <a:rPr lang="en-US" dirty="0" err="1">
                <a:cs typeface="+mj-cs"/>
              </a:rPr>
              <a:t>Base+offset</a:t>
            </a:r>
            <a:r>
              <a:rPr lang="en-US" dirty="0">
                <a:cs typeface="+mj-cs"/>
              </a:rPr>
              <a:t> again!</a:t>
            </a:r>
          </a:p>
        </p:txBody>
      </p:sp>
      <p:sp>
        <p:nvSpPr>
          <p:cNvPr id="62467" name="Rectangle 3"/>
          <p:cNvSpPr>
            <a:spLocks noGrp="1" noChangeArrowheads="1"/>
          </p:cNvSpPr>
          <p:nvPr>
            <p:ph type="body" idx="1"/>
          </p:nvPr>
        </p:nvSpPr>
        <p:spPr>
          <a:xfrm>
            <a:off x="457200" y="1342972"/>
            <a:ext cx="8229600" cy="5423936"/>
          </a:xfrm>
        </p:spPr>
        <p:txBody>
          <a:bodyPr>
            <a:normAutofit lnSpcReduction="10000"/>
          </a:bodyPr>
          <a:lstStyle/>
          <a:p>
            <a:pPr eaLnBrk="1" hangingPunct="1">
              <a:buFontTx/>
              <a:buNone/>
              <a:defRPr/>
            </a:pPr>
            <a:r>
              <a:rPr lang="en-US" sz="2400" b="1" dirty="0" err="1">
                <a:latin typeface="Courier New" charset="0"/>
                <a:cs typeface="+mn-cs"/>
              </a:rPr>
              <a:t>mystruct.mystr</a:t>
            </a:r>
            <a:r>
              <a:rPr lang="en-US" sz="2400" b="1" dirty="0">
                <a:latin typeface="Courier New" charset="0"/>
                <a:cs typeface="+mn-cs"/>
              </a:rPr>
              <a:t>[4] = 'x';  </a:t>
            </a:r>
            <a:endParaRPr lang="en-US" sz="2400" dirty="0">
              <a:cs typeface="+mn-cs"/>
            </a:endParaRPr>
          </a:p>
          <a:p>
            <a:pPr eaLnBrk="1" hangingPunct="1">
              <a:defRPr/>
            </a:pPr>
            <a:endParaRPr lang="en-US" sz="2400" dirty="0">
              <a:cs typeface="+mn-cs"/>
            </a:endParaRPr>
          </a:p>
          <a:p>
            <a:pPr eaLnBrk="1" hangingPunct="1">
              <a:defRPr/>
            </a:pPr>
            <a:r>
              <a:rPr lang="en-US" sz="2400" dirty="0">
                <a:cs typeface="+mn-cs"/>
              </a:rPr>
              <a:t>How do we get to the right character?</a:t>
            </a:r>
          </a:p>
          <a:p>
            <a:pPr lvl="1" eaLnBrk="1" hangingPunct="1">
              <a:defRPr/>
            </a:pPr>
            <a:r>
              <a:rPr lang="en-US" sz="2000" dirty="0" smtClean="0"/>
              <a:t>First find the address </a:t>
            </a:r>
            <a:r>
              <a:rPr lang="en-US" sz="2000" dirty="0"/>
              <a:t>of </a:t>
            </a:r>
            <a:r>
              <a:rPr lang="en-US" sz="2000" dirty="0" smtClean="0"/>
              <a:t>the </a:t>
            </a:r>
            <a:r>
              <a:rPr lang="en-US" sz="2000" dirty="0" err="1" smtClean="0"/>
              <a:t>struct</a:t>
            </a:r>
            <a:r>
              <a:rPr lang="en-US" sz="2000" dirty="0" smtClean="0"/>
              <a:t> member</a:t>
            </a:r>
          </a:p>
          <a:p>
            <a:pPr lvl="2">
              <a:defRPr/>
            </a:pPr>
            <a:r>
              <a:rPr lang="en-US" sz="1600" dirty="0" smtClean="0"/>
              <a:t>&amp;</a:t>
            </a:r>
            <a:r>
              <a:rPr lang="en-US" sz="1600" dirty="0" err="1" smtClean="0"/>
              <a:t>mystruct</a:t>
            </a:r>
            <a:r>
              <a:rPr lang="en-US" sz="1600" dirty="0" smtClean="0"/>
              <a:t> </a:t>
            </a:r>
            <a:r>
              <a:rPr lang="en-US" sz="1600" dirty="0"/>
              <a:t>+ </a:t>
            </a:r>
            <a:r>
              <a:rPr lang="en-US" sz="1600" dirty="0" smtClean="0"/>
              <a:t>offset </a:t>
            </a:r>
            <a:r>
              <a:rPr lang="en-US" sz="1600" dirty="0"/>
              <a:t>to </a:t>
            </a:r>
            <a:r>
              <a:rPr lang="en-US" sz="1600" dirty="0" err="1" smtClean="0"/>
              <a:t>mystr</a:t>
            </a:r>
            <a:r>
              <a:rPr lang="en-US" sz="1600" dirty="0" smtClean="0"/>
              <a:t> is &amp;</a:t>
            </a:r>
            <a:r>
              <a:rPr lang="en-US" sz="1600" dirty="0" err="1" smtClean="0"/>
              <a:t>mystruct</a:t>
            </a:r>
            <a:r>
              <a:rPr lang="en-US" sz="1600" dirty="0" smtClean="0"/>
              <a:t> + 5</a:t>
            </a:r>
          </a:p>
          <a:p>
            <a:pPr lvl="1">
              <a:defRPr/>
            </a:pPr>
            <a:r>
              <a:rPr lang="en-US" sz="2000" dirty="0" smtClean="0"/>
              <a:t>Then find the location within the </a:t>
            </a:r>
            <a:r>
              <a:rPr lang="en-US" sz="2000" dirty="0" err="1" smtClean="0"/>
              <a:t>struct</a:t>
            </a:r>
            <a:r>
              <a:rPr lang="en-US" sz="2000" dirty="0" smtClean="0"/>
              <a:t> member (if needed)</a:t>
            </a:r>
          </a:p>
          <a:p>
            <a:pPr lvl="1" eaLnBrk="1" hangingPunct="1">
              <a:defRPr/>
            </a:pPr>
            <a:r>
              <a:rPr lang="en-US" sz="2000" dirty="0" smtClean="0"/>
              <a:t>Using the type of the member, find the offset to the desired element</a:t>
            </a:r>
          </a:p>
          <a:p>
            <a:pPr lvl="2">
              <a:defRPr/>
            </a:pPr>
            <a:r>
              <a:rPr lang="en-US" sz="1600" dirty="0" smtClean="0"/>
              <a:t>Offset of char </a:t>
            </a:r>
            <a:r>
              <a:rPr lang="en-US" sz="1600" dirty="0" err="1" smtClean="0"/>
              <a:t>mystr</a:t>
            </a:r>
            <a:r>
              <a:rPr lang="en-US" sz="1600" dirty="0" smtClean="0"/>
              <a:t>[4] is 4 * </a:t>
            </a:r>
            <a:r>
              <a:rPr lang="en-US" sz="1600" dirty="0" err="1" smtClean="0"/>
              <a:t>sizeof</a:t>
            </a:r>
            <a:r>
              <a:rPr lang="en-US" sz="1600" dirty="0" smtClean="0"/>
              <a:t>(char)</a:t>
            </a:r>
            <a:endParaRPr lang="en-US" sz="1600" dirty="0"/>
          </a:p>
          <a:p>
            <a:pPr lvl="1" eaLnBrk="1" hangingPunct="1">
              <a:defRPr/>
            </a:pPr>
            <a:r>
              <a:rPr lang="en-US" sz="2000" dirty="0"/>
              <a:t>Add them: </a:t>
            </a:r>
            <a:r>
              <a:rPr lang="en-US" sz="2000" dirty="0" smtClean="0"/>
              <a:t>&amp;</a:t>
            </a:r>
            <a:r>
              <a:rPr lang="en-US" sz="2000" dirty="0" err="1" smtClean="0"/>
              <a:t>mystruct</a:t>
            </a:r>
            <a:r>
              <a:rPr lang="en-US" sz="2000" dirty="0" smtClean="0"/>
              <a:t> </a:t>
            </a:r>
            <a:r>
              <a:rPr lang="en-US" sz="2000" dirty="0"/>
              <a:t>+ 5 + 4</a:t>
            </a:r>
          </a:p>
          <a:p>
            <a:pPr eaLnBrk="1" hangingPunct="1">
              <a:defRPr/>
            </a:pPr>
            <a:r>
              <a:rPr lang="en-US" sz="2400" dirty="0">
                <a:cs typeface="+mn-cs"/>
              </a:rPr>
              <a:t>Example</a:t>
            </a:r>
          </a:p>
          <a:p>
            <a:pPr lvl="1" eaLnBrk="1" hangingPunct="1">
              <a:defRPr/>
            </a:pPr>
            <a:r>
              <a:rPr lang="en-US" sz="2000" dirty="0" err="1"/>
              <a:t>mystruct</a:t>
            </a:r>
            <a:r>
              <a:rPr lang="en-US" sz="2000" dirty="0"/>
              <a:t> is located at 2000</a:t>
            </a:r>
          </a:p>
          <a:p>
            <a:pPr lvl="1" eaLnBrk="1" hangingPunct="1">
              <a:defRPr/>
            </a:pPr>
            <a:r>
              <a:rPr lang="en-US" sz="2000" dirty="0" smtClean="0"/>
              <a:t>Address of </a:t>
            </a:r>
            <a:r>
              <a:rPr lang="en-US" sz="2000" dirty="0" err="1" smtClean="0"/>
              <a:t>mystr</a:t>
            </a:r>
            <a:r>
              <a:rPr lang="en-US" sz="2000" dirty="0" smtClean="0"/>
              <a:t> </a:t>
            </a:r>
            <a:r>
              <a:rPr lang="en-US" sz="2000" dirty="0"/>
              <a:t>is </a:t>
            </a:r>
            <a:r>
              <a:rPr lang="en-US" sz="2000" dirty="0" smtClean="0"/>
              <a:t>2000 + 5</a:t>
            </a:r>
            <a:endParaRPr lang="en-US" sz="2000" dirty="0"/>
          </a:p>
          <a:p>
            <a:pPr lvl="1" eaLnBrk="1" hangingPunct="1">
              <a:defRPr/>
            </a:pPr>
            <a:r>
              <a:rPr lang="en-US" sz="2000" dirty="0" smtClean="0"/>
              <a:t>So element 4 of </a:t>
            </a:r>
            <a:r>
              <a:rPr lang="en-US" sz="2000" dirty="0" err="1" smtClean="0"/>
              <a:t>mystr</a:t>
            </a:r>
            <a:r>
              <a:rPr lang="en-US" sz="2000" dirty="0" smtClean="0"/>
              <a:t> is offset by 4 * </a:t>
            </a:r>
            <a:r>
              <a:rPr lang="en-US" sz="2000" dirty="0" err="1" smtClean="0"/>
              <a:t>sizeof</a:t>
            </a:r>
            <a:r>
              <a:rPr lang="en-US" sz="2000" dirty="0" smtClean="0"/>
              <a:t>(char)</a:t>
            </a:r>
          </a:p>
          <a:p>
            <a:pPr lvl="1" eaLnBrk="1" hangingPunct="1">
              <a:defRPr/>
            </a:pPr>
            <a:r>
              <a:rPr lang="en-US" sz="2000" dirty="0" smtClean="0"/>
              <a:t>The address of </a:t>
            </a:r>
            <a:r>
              <a:rPr lang="en-US" sz="2000" dirty="0" err="1" smtClean="0"/>
              <a:t>mystruct.mystr</a:t>
            </a:r>
            <a:r>
              <a:rPr lang="en-US" sz="2000" dirty="0" smtClean="0"/>
              <a:t>[4] is...</a:t>
            </a:r>
          </a:p>
          <a:p>
            <a:pPr lvl="1" eaLnBrk="1" hangingPunct="1">
              <a:defRPr/>
            </a:pPr>
            <a:r>
              <a:rPr lang="mr-IN" sz="2000" dirty="0" smtClean="0"/>
              <a:t>…</a:t>
            </a:r>
            <a:r>
              <a:rPr lang="en-US" sz="2000" dirty="0" smtClean="0"/>
              <a:t>2000 + 5 + 4 = </a:t>
            </a:r>
          </a:p>
        </p:txBody>
      </p:sp>
      <p:sp>
        <p:nvSpPr>
          <p:cNvPr id="62468" name="Text Box 4"/>
          <p:cNvSpPr txBox="1">
            <a:spLocks noChangeArrowheads="1"/>
          </p:cNvSpPr>
          <p:nvPr/>
        </p:nvSpPr>
        <p:spPr bwMode="auto">
          <a:xfrm>
            <a:off x="7027573" y="4619625"/>
            <a:ext cx="1098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dirty="0">
                <a:latin typeface="Times New Roman" charset="0"/>
                <a:cs typeface="+mn-cs"/>
              </a:rPr>
              <a:t>1. 2005</a:t>
            </a:r>
          </a:p>
          <a:p>
            <a:pPr eaLnBrk="0" hangingPunct="0">
              <a:defRPr/>
            </a:pPr>
            <a:r>
              <a:rPr lang="en-US" sz="2400" dirty="0">
                <a:latin typeface="Times New Roman" charset="0"/>
                <a:cs typeface="+mn-cs"/>
              </a:rPr>
              <a:t>2. 2008</a:t>
            </a:r>
          </a:p>
          <a:p>
            <a:pPr eaLnBrk="0" hangingPunct="0">
              <a:defRPr/>
            </a:pPr>
            <a:r>
              <a:rPr lang="en-US" sz="2400" dirty="0">
                <a:latin typeface="Times New Roman" charset="0"/>
                <a:cs typeface="+mn-cs"/>
              </a:rPr>
              <a:t>3. 2009</a:t>
            </a:r>
          </a:p>
          <a:p>
            <a:pPr eaLnBrk="0" hangingPunct="0">
              <a:defRPr/>
            </a:pPr>
            <a:r>
              <a:rPr lang="en-US" sz="2400" dirty="0">
                <a:latin typeface="Times New Roman" charset="0"/>
                <a:cs typeface="+mn-cs"/>
              </a:rPr>
              <a:t>4. 2010</a:t>
            </a:r>
          </a:p>
        </p:txBody>
      </p:sp>
    </p:spTree>
    <p:extLst>
      <p:ext uri="{BB962C8B-B14F-4D97-AF65-F5344CB8AC3E}">
        <p14:creationId xmlns:p14="http://schemas.microsoft.com/office/powerpoint/2010/main" val="2536641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6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7">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46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4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46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912328" y="5423936"/>
            <a:ext cx="1436598" cy="3643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466" name="Rectangle 2"/>
          <p:cNvSpPr>
            <a:spLocks noGrp="1" noChangeArrowheads="1"/>
          </p:cNvSpPr>
          <p:nvPr>
            <p:ph type="title"/>
          </p:nvPr>
        </p:nvSpPr>
        <p:spPr/>
        <p:txBody>
          <a:bodyPr/>
          <a:lstStyle/>
          <a:p>
            <a:pPr eaLnBrk="1" hangingPunct="1">
              <a:defRPr/>
            </a:pPr>
            <a:r>
              <a:rPr lang="en-US" dirty="0" smtClean="0">
                <a:cs typeface="+mj-cs"/>
              </a:rPr>
              <a:t>Arrays of </a:t>
            </a:r>
            <a:r>
              <a:rPr lang="en-US" dirty="0" err="1" smtClean="0">
                <a:cs typeface="+mj-cs"/>
              </a:rPr>
              <a:t>structs</a:t>
            </a:r>
            <a:r>
              <a:rPr lang="en-US" dirty="0" smtClean="0">
                <a:cs typeface="+mj-cs"/>
              </a:rPr>
              <a:t>?</a:t>
            </a:r>
            <a:endParaRPr lang="en-US" dirty="0">
              <a:cs typeface="+mj-cs"/>
            </a:endParaRPr>
          </a:p>
        </p:txBody>
      </p:sp>
      <p:sp>
        <p:nvSpPr>
          <p:cNvPr id="62467" name="Rectangle 3"/>
          <p:cNvSpPr>
            <a:spLocks noGrp="1" noChangeArrowheads="1"/>
          </p:cNvSpPr>
          <p:nvPr>
            <p:ph type="body" idx="1"/>
          </p:nvPr>
        </p:nvSpPr>
        <p:spPr>
          <a:xfrm>
            <a:off x="457200" y="1342972"/>
            <a:ext cx="8229600" cy="5423936"/>
          </a:xfrm>
        </p:spPr>
        <p:txBody>
          <a:bodyPr>
            <a:normAutofit fontScale="92500" lnSpcReduction="10000"/>
          </a:bodyPr>
          <a:lstStyle/>
          <a:p>
            <a:pPr eaLnBrk="1" hangingPunct="1">
              <a:buFontTx/>
              <a:buNone/>
              <a:defRPr/>
            </a:pPr>
            <a:r>
              <a:rPr lang="en-US" sz="2400" b="1" dirty="0" err="1" smtClean="0">
                <a:latin typeface="Courier New" charset="0"/>
                <a:cs typeface="+mn-cs"/>
              </a:rPr>
              <a:t>struct</a:t>
            </a:r>
            <a:r>
              <a:rPr lang="en-US" sz="2400" b="1" dirty="0" smtClean="0">
                <a:latin typeface="Courier New" charset="0"/>
                <a:cs typeface="+mn-cs"/>
              </a:rPr>
              <a:t> </a:t>
            </a:r>
            <a:r>
              <a:rPr lang="en-US" sz="2400" b="1" dirty="0" err="1" smtClean="0">
                <a:latin typeface="Courier New" charset="0"/>
                <a:cs typeface="+mn-cs"/>
              </a:rPr>
              <a:t>mystruct</a:t>
            </a:r>
            <a:r>
              <a:rPr lang="en-US" sz="2400" b="1" dirty="0" smtClean="0">
                <a:latin typeface="Courier New" charset="0"/>
                <a:cs typeface="+mn-cs"/>
              </a:rPr>
              <a:t>[25];</a:t>
            </a:r>
          </a:p>
          <a:p>
            <a:pPr eaLnBrk="1" hangingPunct="1">
              <a:buFontTx/>
              <a:buNone/>
              <a:defRPr/>
            </a:pPr>
            <a:r>
              <a:rPr lang="en-US" sz="2400" b="1" dirty="0" err="1" smtClean="0">
                <a:latin typeface="Courier New" charset="0"/>
              </a:rPr>
              <a:t>m</a:t>
            </a:r>
            <a:r>
              <a:rPr lang="en-US" sz="2400" b="1" dirty="0" err="1" smtClean="0">
                <a:latin typeface="Courier New" charset="0"/>
                <a:cs typeface="+mn-cs"/>
              </a:rPr>
              <a:t>ystruct</a:t>
            </a:r>
            <a:r>
              <a:rPr lang="en-US" sz="2400" b="1" dirty="0" smtClean="0">
                <a:latin typeface="Courier New" charset="0"/>
                <a:cs typeface="+mn-cs"/>
              </a:rPr>
              <a:t>[6].</a:t>
            </a:r>
            <a:r>
              <a:rPr lang="en-US" sz="2400" b="1" dirty="0" err="1" smtClean="0">
                <a:latin typeface="Courier New" charset="0"/>
                <a:cs typeface="+mn-cs"/>
              </a:rPr>
              <a:t>mystr</a:t>
            </a:r>
            <a:r>
              <a:rPr lang="en-US" sz="2400" b="1" dirty="0" smtClean="0">
                <a:latin typeface="Courier New" charset="0"/>
                <a:cs typeface="+mn-cs"/>
              </a:rPr>
              <a:t>[3] </a:t>
            </a:r>
            <a:r>
              <a:rPr lang="en-US" sz="2400" b="1" dirty="0">
                <a:latin typeface="Courier New" charset="0"/>
                <a:cs typeface="+mn-cs"/>
              </a:rPr>
              <a:t>= </a:t>
            </a:r>
            <a:r>
              <a:rPr lang="en-US" sz="2400" b="1" dirty="0" smtClean="0">
                <a:latin typeface="Courier New" charset="0"/>
                <a:cs typeface="+mn-cs"/>
              </a:rPr>
              <a:t>’y'</a:t>
            </a:r>
            <a:r>
              <a:rPr lang="en-US" sz="2400" b="1" dirty="0">
                <a:latin typeface="Courier New" charset="0"/>
                <a:cs typeface="+mn-cs"/>
              </a:rPr>
              <a:t>;  </a:t>
            </a:r>
            <a:endParaRPr lang="en-US" sz="2400" dirty="0">
              <a:cs typeface="+mn-cs"/>
            </a:endParaRPr>
          </a:p>
          <a:p>
            <a:pPr eaLnBrk="1" hangingPunct="1">
              <a:defRPr/>
            </a:pPr>
            <a:endParaRPr lang="en-US" sz="2400" dirty="0">
              <a:cs typeface="+mn-cs"/>
            </a:endParaRPr>
          </a:p>
          <a:p>
            <a:pPr eaLnBrk="1" hangingPunct="1">
              <a:defRPr/>
            </a:pPr>
            <a:r>
              <a:rPr lang="en-US" sz="2400" dirty="0">
                <a:cs typeface="+mn-cs"/>
              </a:rPr>
              <a:t>How do we get to the right character?</a:t>
            </a:r>
          </a:p>
          <a:p>
            <a:pPr lvl="1" eaLnBrk="1" hangingPunct="1">
              <a:defRPr/>
            </a:pPr>
            <a:r>
              <a:rPr lang="en-US" sz="2000" dirty="0" smtClean="0"/>
              <a:t>First find the address </a:t>
            </a:r>
            <a:r>
              <a:rPr lang="en-US" sz="2000" dirty="0"/>
              <a:t>of </a:t>
            </a:r>
            <a:r>
              <a:rPr lang="en-US" sz="2000" dirty="0" smtClean="0"/>
              <a:t>the </a:t>
            </a:r>
            <a:r>
              <a:rPr lang="en-US" sz="2000" dirty="0" err="1" smtClean="0"/>
              <a:t>struct</a:t>
            </a:r>
            <a:r>
              <a:rPr lang="en-US" sz="2000" dirty="0" smtClean="0"/>
              <a:t> member</a:t>
            </a:r>
          </a:p>
          <a:p>
            <a:pPr lvl="2">
              <a:defRPr/>
            </a:pPr>
            <a:r>
              <a:rPr lang="en-US" sz="1600" dirty="0" smtClean="0"/>
              <a:t>&amp;</a:t>
            </a:r>
            <a:r>
              <a:rPr lang="en-US" sz="1600" dirty="0" err="1" smtClean="0"/>
              <a:t>mystruct</a:t>
            </a:r>
            <a:r>
              <a:rPr lang="en-US" sz="1600" dirty="0" smtClean="0"/>
              <a:t> </a:t>
            </a:r>
            <a:r>
              <a:rPr lang="en-US" sz="1600" dirty="0"/>
              <a:t>+ </a:t>
            </a:r>
            <a:r>
              <a:rPr lang="en-US" sz="1600" dirty="0" smtClean="0"/>
              <a:t>offset </a:t>
            </a:r>
            <a:r>
              <a:rPr lang="en-US" sz="1600" dirty="0"/>
              <a:t>to </a:t>
            </a:r>
            <a:r>
              <a:rPr lang="en-US" sz="1600" dirty="0" err="1" smtClean="0"/>
              <a:t>mystruct</a:t>
            </a:r>
            <a:r>
              <a:rPr lang="en-US" sz="1600" dirty="0" smtClean="0"/>
              <a:t>[6] + offset to </a:t>
            </a:r>
            <a:r>
              <a:rPr lang="en-US" sz="1600" dirty="0" err="1" smtClean="0"/>
              <a:t>mystr</a:t>
            </a:r>
            <a:r>
              <a:rPr lang="en-US" sz="1600" dirty="0" smtClean="0"/>
              <a:t> is &amp;</a:t>
            </a:r>
            <a:r>
              <a:rPr lang="en-US" sz="1600" dirty="0" err="1" smtClean="0"/>
              <a:t>mystruct</a:t>
            </a:r>
            <a:r>
              <a:rPr lang="en-US" sz="1600" dirty="0" smtClean="0"/>
              <a:t> + 6*25 + 5</a:t>
            </a:r>
          </a:p>
          <a:p>
            <a:pPr lvl="1">
              <a:defRPr/>
            </a:pPr>
            <a:r>
              <a:rPr lang="en-US" sz="2000" dirty="0" smtClean="0"/>
              <a:t>Then find the location within the </a:t>
            </a:r>
            <a:r>
              <a:rPr lang="en-US" sz="2000" dirty="0" err="1" smtClean="0"/>
              <a:t>struct</a:t>
            </a:r>
            <a:r>
              <a:rPr lang="en-US" sz="2000" dirty="0" smtClean="0"/>
              <a:t> member (if needed)</a:t>
            </a:r>
          </a:p>
          <a:p>
            <a:pPr lvl="1" eaLnBrk="1" hangingPunct="1">
              <a:defRPr/>
            </a:pPr>
            <a:r>
              <a:rPr lang="en-US" sz="2000" dirty="0" smtClean="0"/>
              <a:t>Using the type of the member, find the offset to the desired element</a:t>
            </a:r>
          </a:p>
          <a:p>
            <a:pPr lvl="2">
              <a:defRPr/>
            </a:pPr>
            <a:r>
              <a:rPr lang="en-US" sz="1600" dirty="0" smtClean="0"/>
              <a:t>Offset of char </a:t>
            </a:r>
            <a:r>
              <a:rPr lang="en-US" sz="1600" dirty="0" err="1" smtClean="0"/>
              <a:t>mystr</a:t>
            </a:r>
            <a:r>
              <a:rPr lang="en-US" sz="1600" dirty="0" smtClean="0"/>
              <a:t>[3] is 3 * </a:t>
            </a:r>
            <a:r>
              <a:rPr lang="en-US" sz="1600" dirty="0" err="1" smtClean="0"/>
              <a:t>sizeof</a:t>
            </a:r>
            <a:r>
              <a:rPr lang="en-US" sz="1600" dirty="0" smtClean="0"/>
              <a:t>(char)</a:t>
            </a:r>
            <a:endParaRPr lang="en-US" sz="1600" dirty="0"/>
          </a:p>
          <a:p>
            <a:pPr lvl="1" eaLnBrk="1" hangingPunct="1">
              <a:defRPr/>
            </a:pPr>
            <a:r>
              <a:rPr lang="en-US" sz="2000" dirty="0"/>
              <a:t>Add them: </a:t>
            </a:r>
            <a:r>
              <a:rPr lang="en-US" sz="2000" dirty="0" smtClean="0"/>
              <a:t>(&amp;</a:t>
            </a:r>
            <a:r>
              <a:rPr lang="en-US" sz="2000" dirty="0" err="1" smtClean="0"/>
              <a:t>mystruct</a:t>
            </a:r>
            <a:r>
              <a:rPr lang="en-US" sz="2000" dirty="0"/>
              <a:t>) + </a:t>
            </a:r>
            <a:r>
              <a:rPr lang="en-US" sz="2000" dirty="0" smtClean="0"/>
              <a:t>6*25 + 5 </a:t>
            </a:r>
            <a:r>
              <a:rPr lang="en-US" sz="2000" dirty="0"/>
              <a:t>+ 4</a:t>
            </a:r>
          </a:p>
          <a:p>
            <a:pPr eaLnBrk="1" hangingPunct="1">
              <a:defRPr/>
            </a:pPr>
            <a:r>
              <a:rPr lang="en-US" sz="2400" dirty="0">
                <a:cs typeface="+mn-cs"/>
              </a:rPr>
              <a:t>Example</a:t>
            </a:r>
          </a:p>
          <a:p>
            <a:pPr lvl="1" eaLnBrk="1" hangingPunct="1">
              <a:defRPr/>
            </a:pPr>
            <a:r>
              <a:rPr lang="en-US" sz="2000" dirty="0" err="1"/>
              <a:t>mystruct</a:t>
            </a:r>
            <a:r>
              <a:rPr lang="en-US" sz="2000" dirty="0"/>
              <a:t> is located at 2000</a:t>
            </a:r>
          </a:p>
          <a:p>
            <a:pPr lvl="1" eaLnBrk="1" hangingPunct="1">
              <a:defRPr/>
            </a:pPr>
            <a:r>
              <a:rPr lang="en-US" sz="2000" dirty="0" smtClean="0"/>
              <a:t>Address of </a:t>
            </a:r>
            <a:r>
              <a:rPr lang="en-US" sz="2000" dirty="0" err="1" smtClean="0"/>
              <a:t>mystr</a:t>
            </a:r>
            <a:r>
              <a:rPr lang="en-US" sz="2000" dirty="0" smtClean="0"/>
              <a:t> </a:t>
            </a:r>
            <a:r>
              <a:rPr lang="en-US" sz="2000" dirty="0"/>
              <a:t>is </a:t>
            </a:r>
            <a:r>
              <a:rPr lang="en-US" sz="2000" dirty="0" smtClean="0"/>
              <a:t>2000 + 6*25 + 5</a:t>
            </a:r>
            <a:endParaRPr lang="en-US" sz="2000" dirty="0"/>
          </a:p>
          <a:p>
            <a:pPr lvl="1" eaLnBrk="1" hangingPunct="1">
              <a:defRPr/>
            </a:pPr>
            <a:r>
              <a:rPr lang="en-US" sz="2000" dirty="0" smtClean="0"/>
              <a:t>So element 3 of </a:t>
            </a:r>
            <a:r>
              <a:rPr lang="en-US" sz="2000" dirty="0" err="1" smtClean="0"/>
              <a:t>mystr</a:t>
            </a:r>
            <a:r>
              <a:rPr lang="en-US" sz="2000" dirty="0" smtClean="0"/>
              <a:t> is offset </a:t>
            </a:r>
            <a:r>
              <a:rPr lang="en-US" sz="2000" smtClean="0"/>
              <a:t>by 3 * </a:t>
            </a:r>
            <a:r>
              <a:rPr lang="en-US" sz="2000" dirty="0" err="1" smtClean="0"/>
              <a:t>sizeof</a:t>
            </a:r>
            <a:r>
              <a:rPr lang="en-US" sz="2000" dirty="0" smtClean="0"/>
              <a:t>(char)</a:t>
            </a:r>
          </a:p>
          <a:p>
            <a:pPr lvl="1" eaLnBrk="1" hangingPunct="1">
              <a:defRPr/>
            </a:pPr>
            <a:r>
              <a:rPr lang="en-US" sz="2000" dirty="0" smtClean="0"/>
              <a:t>The address of </a:t>
            </a:r>
            <a:r>
              <a:rPr lang="en-US" sz="2000" dirty="0" err="1" smtClean="0"/>
              <a:t>mystruct.mystr</a:t>
            </a:r>
            <a:r>
              <a:rPr lang="en-US" sz="2000" dirty="0" smtClean="0"/>
              <a:t>[3] is...</a:t>
            </a:r>
          </a:p>
          <a:p>
            <a:pPr lvl="1" eaLnBrk="1" hangingPunct="1">
              <a:defRPr/>
            </a:pPr>
            <a:r>
              <a:rPr lang="mr-IN" sz="2000" dirty="0" smtClean="0"/>
              <a:t>…</a:t>
            </a:r>
            <a:r>
              <a:rPr lang="en-US" sz="2000" dirty="0" smtClean="0"/>
              <a:t>2000 + 6*25 + 5 + 3 = </a:t>
            </a:r>
          </a:p>
        </p:txBody>
      </p:sp>
      <p:sp>
        <p:nvSpPr>
          <p:cNvPr id="62468" name="Text Box 4"/>
          <p:cNvSpPr txBox="1">
            <a:spLocks noChangeArrowheads="1"/>
          </p:cNvSpPr>
          <p:nvPr/>
        </p:nvSpPr>
        <p:spPr bwMode="auto">
          <a:xfrm>
            <a:off x="7027573" y="4619625"/>
            <a:ext cx="11079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dirty="0">
                <a:latin typeface="Times New Roman" charset="0"/>
                <a:cs typeface="+mn-cs"/>
              </a:rPr>
              <a:t>1. </a:t>
            </a:r>
            <a:r>
              <a:rPr lang="en-US" sz="2400" dirty="0" smtClean="0">
                <a:latin typeface="Times New Roman" charset="0"/>
                <a:cs typeface="+mn-cs"/>
              </a:rPr>
              <a:t>2150</a:t>
            </a:r>
            <a:endParaRPr lang="en-US" sz="2400" dirty="0">
              <a:latin typeface="Times New Roman" charset="0"/>
              <a:cs typeface="+mn-cs"/>
            </a:endParaRPr>
          </a:p>
          <a:p>
            <a:pPr eaLnBrk="0" hangingPunct="0">
              <a:defRPr/>
            </a:pPr>
            <a:r>
              <a:rPr lang="en-US" sz="2400" dirty="0">
                <a:latin typeface="Times New Roman" charset="0"/>
                <a:cs typeface="+mn-cs"/>
              </a:rPr>
              <a:t>2. </a:t>
            </a:r>
            <a:r>
              <a:rPr lang="en-US" sz="2400" dirty="0" smtClean="0">
                <a:latin typeface="Times New Roman" charset="0"/>
                <a:cs typeface="+mn-cs"/>
              </a:rPr>
              <a:t>2154</a:t>
            </a:r>
            <a:endParaRPr lang="en-US" sz="2400" dirty="0">
              <a:latin typeface="Times New Roman" charset="0"/>
              <a:cs typeface="+mn-cs"/>
            </a:endParaRPr>
          </a:p>
          <a:p>
            <a:pPr eaLnBrk="0" hangingPunct="0">
              <a:defRPr/>
            </a:pPr>
            <a:r>
              <a:rPr lang="en-US" sz="2400" dirty="0">
                <a:latin typeface="Times New Roman" charset="0"/>
                <a:cs typeface="+mn-cs"/>
              </a:rPr>
              <a:t>3. </a:t>
            </a:r>
            <a:r>
              <a:rPr lang="en-US" sz="2400" dirty="0" smtClean="0">
                <a:latin typeface="Times New Roman" charset="0"/>
                <a:cs typeface="+mn-cs"/>
              </a:rPr>
              <a:t>2158</a:t>
            </a:r>
            <a:endParaRPr lang="en-US" sz="2400" dirty="0">
              <a:latin typeface="Times New Roman" charset="0"/>
              <a:cs typeface="+mn-cs"/>
            </a:endParaRPr>
          </a:p>
          <a:p>
            <a:pPr eaLnBrk="0" hangingPunct="0">
              <a:defRPr/>
            </a:pPr>
            <a:r>
              <a:rPr lang="en-US" sz="2400" dirty="0">
                <a:latin typeface="Times New Roman" charset="0"/>
                <a:cs typeface="+mn-cs"/>
              </a:rPr>
              <a:t>4. </a:t>
            </a:r>
            <a:r>
              <a:rPr lang="en-US" sz="2400" dirty="0" smtClean="0">
                <a:latin typeface="Times New Roman" charset="0"/>
                <a:cs typeface="+mn-cs"/>
              </a:rPr>
              <a:t>2162</a:t>
            </a:r>
            <a:endParaRPr lang="en-US" sz="2400" dirty="0">
              <a:latin typeface="Times New Roman" charset="0"/>
              <a:cs typeface="+mn-cs"/>
            </a:endParaRPr>
          </a:p>
        </p:txBody>
      </p:sp>
    </p:spTree>
    <p:extLst>
      <p:ext uri="{BB962C8B-B14F-4D97-AF65-F5344CB8AC3E}">
        <p14:creationId xmlns:p14="http://schemas.microsoft.com/office/powerpoint/2010/main" val="54115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6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7">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467">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4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46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cs typeface="+mj-cs"/>
              </a:rPr>
              <a:t>Arrays of Structs?</a:t>
            </a:r>
          </a:p>
        </p:txBody>
      </p:sp>
      <p:sp>
        <p:nvSpPr>
          <p:cNvPr id="63491" name="Rectangle 3"/>
          <p:cNvSpPr>
            <a:spLocks noGrp="1" noChangeArrowheads="1"/>
          </p:cNvSpPr>
          <p:nvPr>
            <p:ph type="body" idx="1"/>
          </p:nvPr>
        </p:nvSpPr>
        <p:spPr/>
        <p:txBody>
          <a:bodyPr/>
          <a:lstStyle/>
          <a:p>
            <a:pPr eaLnBrk="1" hangingPunct="1">
              <a:buFontTx/>
              <a:buNone/>
              <a:defRPr/>
            </a:pPr>
            <a:r>
              <a:rPr lang="en-US" sz="2400" b="1">
                <a:latin typeface="Courier New" charset="0"/>
                <a:cs typeface="+mn-cs"/>
              </a:rPr>
              <a:t>struct some_struct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char b;</a:t>
            </a:r>
          </a:p>
          <a:p>
            <a:pPr eaLnBrk="1" hangingPunct="1">
              <a:buFontTx/>
              <a:buNone/>
              <a:defRPr/>
            </a:pPr>
            <a:r>
              <a:rPr lang="en-US" sz="2400" b="1">
                <a:latin typeface="Courier New" charset="0"/>
                <a:cs typeface="+mn-cs"/>
              </a:rPr>
              <a:t>	float f[3];</a:t>
            </a:r>
          </a:p>
          <a:p>
            <a:pPr eaLnBrk="1" hangingPunct="1">
              <a:buFontTx/>
              <a:buNone/>
              <a:defRPr/>
            </a:pPr>
            <a:r>
              <a:rPr lang="en-US" sz="2400" b="1">
                <a:latin typeface="Courier New" charset="0"/>
                <a:cs typeface="+mn-cs"/>
              </a:rPr>
              <a:t>};</a:t>
            </a:r>
          </a:p>
          <a:p>
            <a:pPr eaLnBrk="1" hangingPunct="1">
              <a:buFontTx/>
              <a:buNone/>
              <a:defRPr/>
            </a:pPr>
            <a:endParaRPr lang="en-US" sz="2400" b="1">
              <a:latin typeface="Courier New" charset="0"/>
              <a:cs typeface="+mn-cs"/>
            </a:endParaRPr>
          </a:p>
          <a:p>
            <a:pPr eaLnBrk="1" hangingPunct="1">
              <a:buFontTx/>
              <a:buNone/>
              <a:defRPr/>
            </a:pPr>
            <a:r>
              <a:rPr lang="en-US" sz="2400" b="1">
                <a:latin typeface="Courier New" charset="0"/>
                <a:cs typeface="+mn-cs"/>
              </a:rPr>
              <a:t>struct some_struct ssa[25];</a:t>
            </a:r>
          </a:p>
          <a:p>
            <a:pPr eaLnBrk="1" hangingPunct="1">
              <a:buFontTx/>
              <a:buNone/>
              <a:defRPr/>
            </a:pPr>
            <a:endParaRPr lang="en-US" sz="2400" b="1">
              <a:latin typeface="Courier New" charset="0"/>
              <a:cs typeface="+mn-cs"/>
            </a:endParaRPr>
          </a:p>
          <a:p>
            <a:pPr eaLnBrk="1" hangingPunct="1">
              <a:buFontTx/>
              <a:buNone/>
              <a:defRPr/>
            </a:pPr>
            <a:r>
              <a:rPr lang="en-US" sz="2400" b="1">
                <a:latin typeface="Courier New" charset="0"/>
                <a:cs typeface="+mn-cs"/>
              </a:rPr>
              <a:t>ssa[13].b = 'g';</a:t>
            </a:r>
          </a:p>
          <a:p>
            <a:pPr eaLnBrk="1" hangingPunct="1">
              <a:buFontTx/>
              <a:buNone/>
              <a:defRPr/>
            </a:pPr>
            <a:r>
              <a:rPr lang="en-US" sz="2400" b="1">
                <a:latin typeface="Courier New" charset="0"/>
                <a:cs typeface="+mn-cs"/>
              </a:rPr>
              <a:t>ssa[9].f[2] = 24.6;</a:t>
            </a:r>
          </a:p>
        </p:txBody>
      </p:sp>
    </p:spTree>
    <p:extLst>
      <p:ext uri="{BB962C8B-B14F-4D97-AF65-F5344CB8AC3E}">
        <p14:creationId xmlns:p14="http://schemas.microsoft.com/office/powerpoint/2010/main" val="3071116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a:cs typeface="+mj-cs"/>
              </a:rPr>
              <a:t>Array of </a:t>
            </a:r>
            <a:r>
              <a:rPr lang="en-US" dirty="0" err="1">
                <a:cs typeface="+mj-cs"/>
              </a:rPr>
              <a:t>Struct</a:t>
            </a:r>
            <a:r>
              <a:rPr lang="en-US" dirty="0">
                <a:cs typeface="+mj-cs"/>
              </a:rPr>
              <a:t> Allocation?</a:t>
            </a:r>
          </a:p>
        </p:txBody>
      </p:sp>
      <p:sp>
        <p:nvSpPr>
          <p:cNvPr id="64515" name="Rectangle 3"/>
          <p:cNvSpPr>
            <a:spLocks noGrp="1" noChangeArrowheads="1"/>
          </p:cNvSpPr>
          <p:nvPr>
            <p:ph type="body" idx="1"/>
          </p:nvPr>
        </p:nvSpPr>
        <p:spPr/>
        <p:txBody>
          <a:bodyPr>
            <a:normAutofit fontScale="92500"/>
          </a:bodyPr>
          <a:lstStyle/>
          <a:p>
            <a:pPr eaLnBrk="1" hangingPunct="1">
              <a:buFontTx/>
              <a:buNone/>
              <a:defRPr/>
            </a:pP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 {</a:t>
            </a:r>
          </a:p>
          <a:p>
            <a:pPr eaLnBrk="1" hangingPunct="1">
              <a:buFontTx/>
              <a:buNone/>
              <a:defRPr/>
            </a:pPr>
            <a:r>
              <a:rPr lang="en-US" sz="2400" b="1" dirty="0">
                <a:latin typeface="Courier New" charset="0"/>
                <a:cs typeface="+mn-cs"/>
              </a:rPr>
              <a:t>	</a:t>
            </a:r>
            <a:r>
              <a:rPr lang="en-US" sz="2400" b="1" dirty="0" err="1">
                <a:latin typeface="Courier New" charset="0"/>
                <a:cs typeface="+mn-cs"/>
              </a:rPr>
              <a:t>int</a:t>
            </a:r>
            <a:r>
              <a:rPr lang="en-US" sz="2400" b="1" dirty="0">
                <a:latin typeface="Courier New" charset="0"/>
                <a:cs typeface="+mn-cs"/>
              </a:rPr>
              <a:t> a;</a:t>
            </a:r>
          </a:p>
          <a:p>
            <a:pPr eaLnBrk="1" hangingPunct="1">
              <a:buFontTx/>
              <a:buNone/>
              <a:defRPr/>
            </a:pPr>
            <a:r>
              <a:rPr lang="en-US" sz="2400" b="1" dirty="0">
                <a:latin typeface="Courier New" charset="0"/>
                <a:cs typeface="+mn-cs"/>
              </a:rPr>
              <a:t>	char b;</a:t>
            </a:r>
          </a:p>
          <a:p>
            <a:pPr eaLnBrk="1" hangingPunct="1">
              <a:buFontTx/>
              <a:buNone/>
              <a:defRPr/>
            </a:pPr>
            <a:r>
              <a:rPr lang="en-US" sz="2400" b="1" dirty="0">
                <a:latin typeface="Courier New" charset="0"/>
                <a:cs typeface="+mn-cs"/>
              </a:rPr>
              <a:t>	float f[3];</a:t>
            </a:r>
          </a:p>
          <a:p>
            <a:pPr eaLnBrk="1" hangingPunct="1">
              <a:buFontTx/>
              <a:buNone/>
              <a:defRPr/>
            </a:pPr>
            <a:r>
              <a:rPr lang="en-US" sz="2400" b="1" dirty="0">
                <a:latin typeface="Courier New" charset="0"/>
                <a:cs typeface="+mn-cs"/>
              </a:rPr>
              <a:t>};</a:t>
            </a:r>
          </a:p>
          <a:p>
            <a:pPr eaLnBrk="1" hangingPunct="1">
              <a:buFontTx/>
              <a:buNone/>
              <a:defRPr/>
            </a:pPr>
            <a:r>
              <a:rPr lang="en-US" sz="2400" b="1" dirty="0" err="1">
                <a:latin typeface="Courier New" charset="0"/>
              </a:rPr>
              <a:t>i</a:t>
            </a:r>
            <a:r>
              <a:rPr lang="en-US" sz="2400" b="1" dirty="0" err="1">
                <a:latin typeface="Courier New" charset="0"/>
                <a:cs typeface="+mn-cs"/>
              </a:rPr>
              <a:t>nt</a:t>
            </a:r>
            <a:r>
              <a:rPr lang="en-US" sz="2400" b="1" dirty="0">
                <a:latin typeface="Courier New" charset="0"/>
                <a:cs typeface="+mn-cs"/>
              </a:rPr>
              <a:t> ssa2len = 25;</a:t>
            </a:r>
          </a:p>
          <a:p>
            <a:pPr eaLnBrk="1" hangingPunct="1">
              <a:buFontTx/>
              <a:buNone/>
              <a:defRPr/>
            </a:pP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 *ssa2 = </a:t>
            </a:r>
          </a:p>
          <a:p>
            <a:pPr eaLnBrk="1" hangingPunct="1">
              <a:buFontTx/>
              <a:buNone/>
              <a:defRPr/>
            </a:pPr>
            <a:r>
              <a:rPr lang="en-US" sz="2400" b="1" dirty="0">
                <a:latin typeface="Courier New" charset="0"/>
                <a:cs typeface="+mn-cs"/>
              </a:rPr>
              <a:t> </a:t>
            </a:r>
            <a:r>
              <a:rPr lang="en-US" sz="2400" b="1" dirty="0" err="1">
                <a:latin typeface="Courier New" charset="0"/>
                <a:cs typeface="+mn-cs"/>
              </a:rPr>
              <a:t>malloc</a:t>
            </a:r>
            <a:r>
              <a:rPr lang="en-US" sz="2400" b="1" dirty="0">
                <a:latin typeface="Courier New" charset="0"/>
                <a:cs typeface="+mn-cs"/>
              </a:rPr>
              <a:t>(ssa2len * </a:t>
            </a:r>
            <a:r>
              <a:rPr lang="en-US" sz="2400" b="1" dirty="0" err="1">
                <a:latin typeface="Courier New" charset="0"/>
                <a:cs typeface="+mn-cs"/>
              </a:rPr>
              <a:t>sizeof</a:t>
            </a:r>
            <a:r>
              <a:rPr lang="en-US" sz="2400" b="1" dirty="0">
                <a:latin typeface="Courier New" charset="0"/>
                <a:cs typeface="+mn-cs"/>
              </a:rPr>
              <a:t>(</a:t>
            </a: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a:t>
            </a:r>
          </a:p>
          <a:p>
            <a:pPr eaLnBrk="1" hangingPunct="1">
              <a:buFontTx/>
              <a:buNone/>
              <a:defRPr/>
            </a:pPr>
            <a:r>
              <a:rPr lang="en-US" sz="2400" b="1" dirty="0">
                <a:latin typeface="Courier New" charset="0"/>
              </a:rPr>
              <a:t>a</a:t>
            </a:r>
            <a:r>
              <a:rPr lang="en-US" sz="2400" b="1" dirty="0">
                <a:latin typeface="Courier New" charset="0"/>
                <a:cs typeface="+mn-cs"/>
              </a:rPr>
              <a:t>ssert(ssa2 != NULL);</a:t>
            </a:r>
          </a:p>
          <a:p>
            <a:pPr eaLnBrk="1" hangingPunct="1">
              <a:buFontTx/>
              <a:buNone/>
              <a:defRPr/>
            </a:pPr>
            <a:r>
              <a:rPr lang="en-US" sz="2400" b="1" dirty="0">
                <a:latin typeface="Courier New" charset="0"/>
                <a:cs typeface="+mn-cs"/>
              </a:rPr>
              <a:t>ssa2[13].b = 'g';</a:t>
            </a:r>
          </a:p>
          <a:p>
            <a:pPr eaLnBrk="1" hangingPunct="1">
              <a:buFontTx/>
              <a:buNone/>
              <a:defRPr/>
            </a:pPr>
            <a:r>
              <a:rPr lang="en-US" sz="2400" b="1" dirty="0">
                <a:latin typeface="Courier New" charset="0"/>
                <a:cs typeface="+mn-cs"/>
              </a:rPr>
              <a:t>ssa2[9].f[2] = 24.6;</a:t>
            </a:r>
          </a:p>
        </p:txBody>
      </p:sp>
    </p:spTree>
    <p:extLst>
      <p:ext uri="{BB962C8B-B14F-4D97-AF65-F5344CB8AC3E}">
        <p14:creationId xmlns:p14="http://schemas.microsoft.com/office/powerpoint/2010/main" val="1489299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a:t>
            </a:r>
          </a:p>
        </p:txBody>
      </p:sp>
      <p:sp>
        <p:nvSpPr>
          <p:cNvPr id="3" name="Content Placeholder 2"/>
          <p:cNvSpPr>
            <a:spLocks noGrp="1"/>
          </p:cNvSpPr>
          <p:nvPr>
            <p:ph idx="1"/>
          </p:nvPr>
        </p:nvSpPr>
        <p:spPr>
          <a:xfrm>
            <a:off x="457200" y="1332560"/>
            <a:ext cx="8229600" cy="5444758"/>
          </a:xfrm>
        </p:spPr>
        <p:txBody>
          <a:bodyPr>
            <a:normAutofit fontScale="85000" lnSpcReduction="20000"/>
          </a:bodyPr>
          <a:lstStyle/>
          <a:p>
            <a:pPr marL="0" indent="0">
              <a:buNone/>
            </a:pPr>
            <a:r>
              <a:rPr lang="en-US" dirty="0"/>
              <a:t>The linker </a:t>
            </a:r>
          </a:p>
          <a:p>
            <a:pPr marL="971550" lvl="1" indent="-514350">
              <a:buFont typeface="+mj-lt"/>
              <a:buAutoNum type="arabicPeriod"/>
            </a:pPr>
            <a:r>
              <a:rPr lang="en-US" dirty="0"/>
              <a:t>Starts with the object files it was given, collects the external references, and searches the other object files for external definitions for these references; those object files get linked together</a:t>
            </a:r>
          </a:p>
          <a:p>
            <a:pPr marL="971550" lvl="1" indent="-514350">
              <a:buFont typeface="+mj-lt"/>
              <a:buAutoNum type="arabicPeriod"/>
            </a:pPr>
            <a:r>
              <a:rPr lang="en-US" dirty="0"/>
              <a:t>Looking at the object code size in each object file, it decides where in memory it will place each object file</a:t>
            </a:r>
          </a:p>
          <a:p>
            <a:pPr marL="971550" lvl="1" indent="-514350">
              <a:buFont typeface="+mj-lt"/>
              <a:buAutoNum type="arabicPeriod"/>
            </a:pPr>
            <a:r>
              <a:rPr lang="en-US" dirty="0"/>
              <a:t>It calculates the actual memory addresses of the external definitions based on where the code will be loaded</a:t>
            </a:r>
          </a:p>
          <a:p>
            <a:pPr marL="971550" lvl="1" indent="-514350">
              <a:buFont typeface="+mj-lt"/>
              <a:buAutoNum type="arabicPeriod"/>
            </a:pPr>
            <a:r>
              <a:rPr lang="en-US" dirty="0"/>
              <a:t>As it’s copying object files into the executable, it replaces the data at locations marked as external references with the value of the corresponding external definition and it adds the base address at which the object file is loaded to each of the addresses marked as </a:t>
            </a:r>
            <a:r>
              <a:rPr lang="en-US" dirty="0" err="1"/>
              <a:t>relocatable</a:t>
            </a:r>
            <a:r>
              <a:rPr lang="en-US" dirty="0"/>
              <a:t>.</a:t>
            </a:r>
          </a:p>
          <a:p>
            <a:pPr marL="971550" lvl="1" indent="-514350">
              <a:buFont typeface="+mj-lt"/>
              <a:buAutoNum type="arabicPeriod"/>
            </a:pPr>
            <a:r>
              <a:rPr lang="en-US" dirty="0"/>
              <a:t>Of course throws an error if there are references that have no definitions</a:t>
            </a:r>
          </a:p>
          <a:p>
            <a:endParaRPr lang="en-US" dirty="0"/>
          </a:p>
        </p:txBody>
      </p:sp>
    </p:spTree>
    <p:extLst>
      <p:ext uri="{BB962C8B-B14F-4D97-AF65-F5344CB8AC3E}">
        <p14:creationId xmlns:p14="http://schemas.microsoft.com/office/powerpoint/2010/main" val="1814909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a:cs typeface="+mj-cs"/>
              </a:rPr>
              <a:t>What’s really going on</a:t>
            </a:r>
          </a:p>
        </p:txBody>
      </p:sp>
      <p:sp>
        <p:nvSpPr>
          <p:cNvPr id="64515" name="Rectangle 3"/>
          <p:cNvSpPr>
            <a:spLocks noGrp="1" noChangeArrowheads="1"/>
          </p:cNvSpPr>
          <p:nvPr>
            <p:ph type="body" idx="1"/>
          </p:nvPr>
        </p:nvSpPr>
        <p:spPr/>
        <p:txBody>
          <a:bodyPr>
            <a:normAutofit fontScale="92500" lnSpcReduction="20000"/>
          </a:bodyPr>
          <a:lstStyle/>
          <a:p>
            <a:pPr eaLnBrk="1" hangingPunct="1">
              <a:buFontTx/>
              <a:buNone/>
              <a:defRPr/>
            </a:pPr>
            <a:r>
              <a:rPr lang="en-US" sz="2400" b="1" dirty="0" err="1">
                <a:solidFill>
                  <a:schemeClr val="bg2">
                    <a:lumMod val="75000"/>
                  </a:schemeClr>
                </a:solidFill>
                <a:latin typeface="Courier New" charset="0"/>
                <a:cs typeface="+mn-cs"/>
              </a:rPr>
              <a:t>struct</a:t>
            </a:r>
            <a:r>
              <a:rPr lang="en-US" sz="2400" b="1" dirty="0">
                <a:solidFill>
                  <a:schemeClr val="bg2">
                    <a:lumMod val="75000"/>
                  </a:schemeClr>
                </a:solidFill>
                <a:latin typeface="Courier New" charset="0"/>
                <a:cs typeface="+mn-cs"/>
              </a:rPr>
              <a:t> </a:t>
            </a:r>
            <a:r>
              <a:rPr lang="en-US" sz="2400" b="1" dirty="0" err="1">
                <a:solidFill>
                  <a:schemeClr val="bg2">
                    <a:lumMod val="75000"/>
                  </a:schemeClr>
                </a:solidFill>
                <a:latin typeface="Courier New" charset="0"/>
                <a:cs typeface="+mn-cs"/>
              </a:rPr>
              <a:t>some_struct</a:t>
            </a:r>
            <a:r>
              <a:rPr lang="en-US" sz="2400" b="1" dirty="0">
                <a:solidFill>
                  <a:schemeClr val="bg2">
                    <a:lumMod val="75000"/>
                  </a:schemeClr>
                </a:solidFill>
                <a:latin typeface="Courier New" charset="0"/>
                <a:cs typeface="+mn-cs"/>
              </a:rPr>
              <a:t> {</a:t>
            </a:r>
          </a:p>
          <a:p>
            <a:pPr eaLnBrk="1" hangingPunct="1">
              <a:buFontTx/>
              <a:buNone/>
              <a:defRPr/>
            </a:pPr>
            <a:r>
              <a:rPr lang="en-US" sz="2400" b="1" dirty="0">
                <a:solidFill>
                  <a:schemeClr val="bg2">
                    <a:lumMod val="75000"/>
                  </a:schemeClr>
                </a:solidFill>
                <a:latin typeface="Courier New" charset="0"/>
                <a:cs typeface="+mn-cs"/>
              </a:rPr>
              <a:t>	</a:t>
            </a:r>
            <a:r>
              <a:rPr lang="en-US" sz="2400" b="1" dirty="0" err="1">
                <a:solidFill>
                  <a:schemeClr val="bg2">
                    <a:lumMod val="75000"/>
                  </a:schemeClr>
                </a:solidFill>
                <a:latin typeface="Courier New" charset="0"/>
                <a:cs typeface="+mn-cs"/>
              </a:rPr>
              <a:t>int</a:t>
            </a:r>
            <a:r>
              <a:rPr lang="en-US" sz="2400" b="1" dirty="0">
                <a:solidFill>
                  <a:schemeClr val="bg2">
                    <a:lumMod val="75000"/>
                  </a:schemeClr>
                </a:solidFill>
                <a:latin typeface="Courier New" charset="0"/>
                <a:cs typeface="+mn-cs"/>
              </a:rPr>
              <a:t> a;</a:t>
            </a:r>
          </a:p>
          <a:p>
            <a:pPr eaLnBrk="1" hangingPunct="1">
              <a:buFontTx/>
              <a:buNone/>
              <a:defRPr/>
            </a:pPr>
            <a:r>
              <a:rPr lang="en-US" sz="2400" b="1" dirty="0">
                <a:solidFill>
                  <a:schemeClr val="bg2">
                    <a:lumMod val="75000"/>
                  </a:schemeClr>
                </a:solidFill>
                <a:latin typeface="Courier New" charset="0"/>
                <a:cs typeface="+mn-cs"/>
              </a:rPr>
              <a:t>	char b;</a:t>
            </a:r>
          </a:p>
          <a:p>
            <a:pPr eaLnBrk="1" hangingPunct="1">
              <a:buFontTx/>
              <a:buNone/>
              <a:defRPr/>
            </a:pPr>
            <a:r>
              <a:rPr lang="en-US" sz="2400" b="1" dirty="0">
                <a:solidFill>
                  <a:schemeClr val="bg2">
                    <a:lumMod val="75000"/>
                  </a:schemeClr>
                </a:solidFill>
                <a:latin typeface="Courier New" charset="0"/>
                <a:cs typeface="+mn-cs"/>
              </a:rPr>
              <a:t>	float f[3];</a:t>
            </a:r>
          </a:p>
          <a:p>
            <a:pPr eaLnBrk="1" hangingPunct="1">
              <a:buFontTx/>
              <a:buNone/>
              <a:defRPr/>
            </a:pPr>
            <a:r>
              <a:rPr lang="en-US" sz="2400" b="1" dirty="0">
                <a:solidFill>
                  <a:schemeClr val="bg2">
                    <a:lumMod val="75000"/>
                  </a:schemeClr>
                </a:solidFill>
                <a:latin typeface="Courier New" charset="0"/>
                <a:cs typeface="+mn-cs"/>
              </a:rPr>
              <a:t>};</a:t>
            </a:r>
          </a:p>
          <a:p>
            <a:pPr eaLnBrk="1" hangingPunct="1">
              <a:buFontTx/>
              <a:buNone/>
              <a:defRPr/>
            </a:pPr>
            <a:r>
              <a:rPr lang="en-US" sz="2400" b="1" dirty="0" err="1">
                <a:solidFill>
                  <a:schemeClr val="bg2">
                    <a:lumMod val="75000"/>
                  </a:schemeClr>
                </a:solidFill>
                <a:latin typeface="Courier New" charset="0"/>
              </a:rPr>
              <a:t>i</a:t>
            </a:r>
            <a:r>
              <a:rPr lang="en-US" sz="2400" b="1" dirty="0" err="1">
                <a:solidFill>
                  <a:schemeClr val="bg2">
                    <a:lumMod val="75000"/>
                  </a:schemeClr>
                </a:solidFill>
                <a:latin typeface="Courier New" charset="0"/>
                <a:cs typeface="+mn-cs"/>
              </a:rPr>
              <a:t>nt</a:t>
            </a:r>
            <a:r>
              <a:rPr lang="en-US" sz="2400" b="1" dirty="0">
                <a:solidFill>
                  <a:schemeClr val="bg2">
                    <a:lumMod val="75000"/>
                  </a:schemeClr>
                </a:solidFill>
                <a:latin typeface="Courier New" charset="0"/>
                <a:cs typeface="+mn-cs"/>
              </a:rPr>
              <a:t> ssa2len = 25;</a:t>
            </a:r>
          </a:p>
          <a:p>
            <a:pPr eaLnBrk="1" hangingPunct="1">
              <a:buFontTx/>
              <a:buNone/>
              <a:defRPr/>
            </a:pPr>
            <a:r>
              <a:rPr lang="en-US" sz="2400" b="1" dirty="0" err="1">
                <a:solidFill>
                  <a:schemeClr val="bg2">
                    <a:lumMod val="75000"/>
                  </a:schemeClr>
                </a:solidFill>
                <a:latin typeface="Courier New" charset="0"/>
                <a:cs typeface="+mn-cs"/>
              </a:rPr>
              <a:t>struct</a:t>
            </a:r>
            <a:r>
              <a:rPr lang="en-US" sz="2400" b="1" dirty="0">
                <a:solidFill>
                  <a:schemeClr val="bg2">
                    <a:lumMod val="75000"/>
                  </a:schemeClr>
                </a:solidFill>
                <a:latin typeface="Courier New" charset="0"/>
                <a:cs typeface="+mn-cs"/>
              </a:rPr>
              <a:t> </a:t>
            </a:r>
            <a:r>
              <a:rPr lang="en-US" sz="2400" b="1" dirty="0" err="1">
                <a:solidFill>
                  <a:schemeClr val="bg2">
                    <a:lumMod val="75000"/>
                  </a:schemeClr>
                </a:solidFill>
                <a:latin typeface="Courier New" charset="0"/>
                <a:cs typeface="+mn-cs"/>
              </a:rPr>
              <a:t>some_struct</a:t>
            </a:r>
            <a:r>
              <a:rPr lang="en-US" sz="2400" b="1" dirty="0">
                <a:solidFill>
                  <a:schemeClr val="bg2">
                    <a:lumMod val="75000"/>
                  </a:schemeClr>
                </a:solidFill>
                <a:latin typeface="Courier New" charset="0"/>
                <a:cs typeface="+mn-cs"/>
              </a:rPr>
              <a:t> *ssa2 = </a:t>
            </a:r>
          </a:p>
          <a:p>
            <a:pPr eaLnBrk="1" hangingPunct="1">
              <a:buFontTx/>
              <a:buNone/>
              <a:defRPr/>
            </a:pPr>
            <a:r>
              <a:rPr lang="en-US" sz="2400" b="1" dirty="0">
                <a:solidFill>
                  <a:schemeClr val="bg2">
                    <a:lumMod val="75000"/>
                  </a:schemeClr>
                </a:solidFill>
                <a:latin typeface="Courier New" charset="0"/>
                <a:cs typeface="+mn-cs"/>
              </a:rPr>
              <a:t> </a:t>
            </a:r>
            <a:r>
              <a:rPr lang="en-US" sz="2400" b="1" dirty="0" err="1">
                <a:solidFill>
                  <a:schemeClr val="bg2">
                    <a:lumMod val="75000"/>
                  </a:schemeClr>
                </a:solidFill>
                <a:latin typeface="Courier New" charset="0"/>
                <a:cs typeface="+mn-cs"/>
              </a:rPr>
              <a:t>malloc</a:t>
            </a:r>
            <a:r>
              <a:rPr lang="en-US" sz="2400" b="1" dirty="0">
                <a:solidFill>
                  <a:schemeClr val="bg2">
                    <a:lumMod val="75000"/>
                  </a:schemeClr>
                </a:solidFill>
                <a:latin typeface="Courier New" charset="0"/>
                <a:cs typeface="+mn-cs"/>
              </a:rPr>
              <a:t>(ssa2len * </a:t>
            </a:r>
            <a:r>
              <a:rPr lang="en-US" sz="2400" b="1" dirty="0" err="1">
                <a:solidFill>
                  <a:schemeClr val="bg2">
                    <a:lumMod val="75000"/>
                  </a:schemeClr>
                </a:solidFill>
                <a:latin typeface="Courier New" charset="0"/>
                <a:cs typeface="+mn-cs"/>
              </a:rPr>
              <a:t>sizeof</a:t>
            </a:r>
            <a:r>
              <a:rPr lang="en-US" sz="2400" b="1" dirty="0">
                <a:solidFill>
                  <a:schemeClr val="bg2">
                    <a:lumMod val="75000"/>
                  </a:schemeClr>
                </a:solidFill>
                <a:latin typeface="Courier New" charset="0"/>
                <a:cs typeface="+mn-cs"/>
              </a:rPr>
              <a:t>(</a:t>
            </a:r>
            <a:r>
              <a:rPr lang="en-US" sz="2400" b="1" dirty="0" err="1">
                <a:solidFill>
                  <a:schemeClr val="bg2">
                    <a:lumMod val="75000"/>
                  </a:schemeClr>
                </a:solidFill>
                <a:latin typeface="Courier New" charset="0"/>
                <a:cs typeface="+mn-cs"/>
              </a:rPr>
              <a:t>struct</a:t>
            </a:r>
            <a:r>
              <a:rPr lang="en-US" sz="2400" b="1" dirty="0">
                <a:solidFill>
                  <a:schemeClr val="bg2">
                    <a:lumMod val="75000"/>
                  </a:schemeClr>
                </a:solidFill>
                <a:latin typeface="Courier New" charset="0"/>
                <a:cs typeface="+mn-cs"/>
              </a:rPr>
              <a:t> </a:t>
            </a:r>
            <a:r>
              <a:rPr lang="en-US" sz="2400" b="1" dirty="0" err="1">
                <a:solidFill>
                  <a:schemeClr val="bg2">
                    <a:lumMod val="75000"/>
                  </a:schemeClr>
                </a:solidFill>
                <a:latin typeface="Courier New" charset="0"/>
                <a:cs typeface="+mn-cs"/>
              </a:rPr>
              <a:t>some_struct</a:t>
            </a:r>
            <a:r>
              <a:rPr lang="en-US" sz="2400" b="1" dirty="0">
                <a:solidFill>
                  <a:schemeClr val="bg2">
                    <a:lumMod val="75000"/>
                  </a:schemeClr>
                </a:solidFill>
                <a:latin typeface="Courier New" charset="0"/>
                <a:cs typeface="+mn-cs"/>
              </a:rPr>
              <a:t>));</a:t>
            </a:r>
          </a:p>
          <a:p>
            <a:pPr eaLnBrk="1" hangingPunct="1">
              <a:buFontTx/>
              <a:buNone/>
              <a:defRPr/>
            </a:pPr>
            <a:r>
              <a:rPr lang="en-US" sz="2400" b="1" dirty="0">
                <a:solidFill>
                  <a:schemeClr val="bg2">
                    <a:lumMod val="75000"/>
                  </a:schemeClr>
                </a:solidFill>
                <a:latin typeface="Courier New" charset="0"/>
              </a:rPr>
              <a:t>a</a:t>
            </a:r>
            <a:r>
              <a:rPr lang="en-US" sz="2400" b="1" dirty="0">
                <a:solidFill>
                  <a:schemeClr val="bg2">
                    <a:lumMod val="75000"/>
                  </a:schemeClr>
                </a:solidFill>
                <a:latin typeface="Courier New" charset="0"/>
                <a:cs typeface="+mn-cs"/>
              </a:rPr>
              <a:t>ssert(ssa2 != NULL);</a:t>
            </a:r>
          </a:p>
          <a:p>
            <a:pPr eaLnBrk="1" hangingPunct="1">
              <a:buFontTx/>
              <a:buNone/>
              <a:defRPr/>
            </a:pPr>
            <a:r>
              <a:rPr lang="en-US" sz="2400" b="1" dirty="0">
                <a:latin typeface="Courier New" charset="0"/>
                <a:cs typeface="+mn-cs"/>
              </a:rPr>
              <a:t>ssa2[13].b = 'g';</a:t>
            </a:r>
          </a:p>
          <a:p>
            <a:pPr eaLnBrk="1" hangingPunct="1">
              <a:buFontTx/>
              <a:buNone/>
              <a:defRPr/>
            </a:pPr>
            <a:r>
              <a:rPr lang="en-US" sz="2400" b="1" dirty="0">
                <a:latin typeface="Courier New" charset="0"/>
              </a:rPr>
              <a:t>//(*(ssa2 + 13)).b = ‘g’;</a:t>
            </a:r>
            <a:endParaRPr lang="en-US" sz="2400" b="1" dirty="0">
              <a:latin typeface="Courier New" charset="0"/>
              <a:cs typeface="+mn-cs"/>
            </a:endParaRPr>
          </a:p>
          <a:p>
            <a:pPr eaLnBrk="1" hangingPunct="1">
              <a:buFontTx/>
              <a:buNone/>
              <a:defRPr/>
            </a:pPr>
            <a:r>
              <a:rPr lang="en-US" sz="2400" b="1" dirty="0">
                <a:latin typeface="Courier New" charset="0"/>
                <a:cs typeface="+mn-cs"/>
              </a:rPr>
              <a:t>ssa2[9].f[2] = 24.6;</a:t>
            </a:r>
          </a:p>
          <a:p>
            <a:pPr eaLnBrk="1" hangingPunct="1">
              <a:buFontTx/>
              <a:buNone/>
              <a:defRPr/>
            </a:pPr>
            <a:r>
              <a:rPr lang="en-US" sz="2400" b="1" dirty="0">
                <a:latin typeface="Courier New" charset="0"/>
              </a:rPr>
              <a:t>//*((*(ssa2 + 9)).f + 2) = 24.6</a:t>
            </a:r>
            <a:endParaRPr lang="en-US" sz="2400" b="1" dirty="0">
              <a:latin typeface="Courier New" charset="0"/>
              <a:cs typeface="+mn-cs"/>
            </a:endParaRPr>
          </a:p>
        </p:txBody>
      </p:sp>
    </p:spTree>
    <p:extLst>
      <p:ext uri="{BB962C8B-B14F-4D97-AF65-F5344CB8AC3E}">
        <p14:creationId xmlns:p14="http://schemas.microsoft.com/office/powerpoint/2010/main" val="2316321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cs typeface="+mj-cs"/>
              </a:rPr>
              <a:t>Pointers to Structs</a:t>
            </a:r>
          </a:p>
        </p:txBody>
      </p:sp>
      <p:sp>
        <p:nvSpPr>
          <p:cNvPr id="65539" name="Rectangle 3"/>
          <p:cNvSpPr>
            <a:spLocks noGrp="1" noChangeArrowheads="1"/>
          </p:cNvSpPr>
          <p:nvPr>
            <p:ph type="body" idx="1"/>
          </p:nvPr>
        </p:nvSpPr>
        <p:spPr>
          <a:xfrm>
            <a:off x="457200" y="1609677"/>
            <a:ext cx="8229600" cy="4516438"/>
          </a:xfrm>
        </p:spPr>
        <p:txBody>
          <a:bodyPr>
            <a:normAutofit/>
          </a:bodyPr>
          <a:lstStyle/>
          <a:p>
            <a:pPr eaLnBrk="1" hangingPunct="1">
              <a:buFontTx/>
              <a:buNone/>
              <a:defRPr/>
            </a:pP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 {</a:t>
            </a:r>
          </a:p>
          <a:p>
            <a:pPr eaLnBrk="1" hangingPunct="1">
              <a:buFontTx/>
              <a:buNone/>
              <a:defRPr/>
            </a:pPr>
            <a:r>
              <a:rPr lang="en-US" sz="2400" b="1" dirty="0">
                <a:latin typeface="Courier New" charset="0"/>
                <a:cs typeface="+mn-cs"/>
              </a:rPr>
              <a:t>	</a:t>
            </a:r>
            <a:r>
              <a:rPr lang="en-US" sz="2400" b="1" dirty="0" err="1">
                <a:latin typeface="Courier New" charset="0"/>
                <a:cs typeface="+mn-cs"/>
              </a:rPr>
              <a:t>int</a:t>
            </a:r>
            <a:r>
              <a:rPr lang="en-US" sz="2400" b="1" dirty="0">
                <a:latin typeface="Courier New" charset="0"/>
                <a:cs typeface="+mn-cs"/>
              </a:rPr>
              <a:t> a;</a:t>
            </a:r>
          </a:p>
          <a:p>
            <a:pPr eaLnBrk="1" hangingPunct="1">
              <a:buFontTx/>
              <a:buNone/>
              <a:defRPr/>
            </a:pPr>
            <a:r>
              <a:rPr lang="en-US" sz="2400" b="1" dirty="0">
                <a:latin typeface="Courier New" charset="0"/>
                <a:cs typeface="+mn-cs"/>
              </a:rPr>
              <a:t>	float f[3];</a:t>
            </a:r>
          </a:p>
          <a:p>
            <a:pPr eaLnBrk="1" hangingPunct="1">
              <a:buFontTx/>
              <a:buNone/>
              <a:defRPr/>
            </a:pPr>
            <a:r>
              <a:rPr lang="en-US" sz="2400" b="1" dirty="0">
                <a:latin typeface="Courier New" charset="0"/>
                <a:cs typeface="+mn-cs"/>
              </a:rPr>
              <a:t>} </a:t>
            </a:r>
            <a:r>
              <a:rPr lang="en-US" sz="2400" b="1" dirty="0" err="1">
                <a:latin typeface="Courier New" charset="0"/>
                <a:cs typeface="+mn-cs"/>
              </a:rPr>
              <a:t>ss</a:t>
            </a:r>
            <a:r>
              <a:rPr lang="en-US" sz="2400" b="1" dirty="0">
                <a:latin typeface="Courier New" charset="0"/>
                <a:cs typeface="+mn-cs"/>
              </a:rPr>
              <a:t>;</a:t>
            </a:r>
          </a:p>
          <a:p>
            <a:pPr eaLnBrk="1" hangingPunct="1">
              <a:buFontTx/>
              <a:buNone/>
              <a:defRPr/>
            </a:pP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 *</a:t>
            </a:r>
            <a:r>
              <a:rPr lang="en-US" sz="2400" b="1" dirty="0" err="1">
                <a:latin typeface="Courier New" charset="0"/>
                <a:cs typeface="+mn-cs"/>
              </a:rPr>
              <a:t>sp</a:t>
            </a:r>
            <a:r>
              <a:rPr lang="en-US" sz="2400" b="1" dirty="0">
                <a:latin typeface="Courier New" charset="0"/>
                <a:cs typeface="+mn-cs"/>
              </a:rPr>
              <a:t>;</a:t>
            </a:r>
          </a:p>
          <a:p>
            <a:pPr eaLnBrk="1" hangingPunct="1">
              <a:buFontTx/>
              <a:buNone/>
              <a:defRPr/>
            </a:pPr>
            <a:r>
              <a:rPr lang="en-US" sz="2400" b="1" dirty="0" err="1">
                <a:latin typeface="Courier New" charset="0"/>
                <a:cs typeface="+mn-cs"/>
              </a:rPr>
              <a:t>sp</a:t>
            </a:r>
            <a:r>
              <a:rPr lang="en-US" sz="2400" b="1" dirty="0">
                <a:latin typeface="Courier New" charset="0"/>
                <a:cs typeface="+mn-cs"/>
              </a:rPr>
              <a:t> = &amp;</a:t>
            </a:r>
            <a:r>
              <a:rPr lang="en-US" sz="2400" b="1" dirty="0" err="1">
                <a:latin typeface="Courier New" charset="0"/>
                <a:cs typeface="+mn-cs"/>
              </a:rPr>
              <a:t>ss</a:t>
            </a:r>
            <a:r>
              <a:rPr lang="en-US" sz="2400" b="1" dirty="0">
                <a:latin typeface="Courier New" charset="0"/>
                <a:cs typeface="+mn-cs"/>
              </a:rPr>
              <a:t>;</a:t>
            </a:r>
          </a:p>
          <a:p>
            <a:pPr eaLnBrk="1" hangingPunct="1">
              <a:buFontTx/>
              <a:buNone/>
              <a:defRPr/>
            </a:pPr>
            <a:endParaRPr lang="en-US" sz="2400" b="1" dirty="0">
              <a:latin typeface="Courier New" charset="0"/>
              <a:cs typeface="+mn-cs"/>
            </a:endParaRPr>
          </a:p>
          <a:p>
            <a:pPr eaLnBrk="1" hangingPunct="1">
              <a:defRPr/>
            </a:pPr>
            <a:r>
              <a:rPr lang="en-US" sz="2400" dirty="0">
                <a:cs typeface="+mn-cs"/>
              </a:rPr>
              <a:t>How to dereference?</a:t>
            </a:r>
          </a:p>
          <a:p>
            <a:pPr eaLnBrk="1" hangingPunct="1">
              <a:defRPr/>
            </a:pPr>
            <a:endParaRPr lang="en-US" sz="2400" b="1" dirty="0">
              <a:latin typeface="Courier New" charset="0"/>
              <a:cs typeface="+mn-cs"/>
            </a:endParaRPr>
          </a:p>
          <a:p>
            <a:pPr eaLnBrk="1" hangingPunct="1">
              <a:buFontTx/>
              <a:buNone/>
              <a:defRPr/>
            </a:pPr>
            <a:r>
              <a:rPr lang="en-US" sz="2400" b="1" dirty="0">
                <a:latin typeface="Courier New" charset="0"/>
                <a:cs typeface="+mn-cs"/>
              </a:rPr>
              <a:t>*</a:t>
            </a:r>
            <a:r>
              <a:rPr lang="en-US" sz="2400" b="1" dirty="0" err="1">
                <a:latin typeface="Courier New" charset="0"/>
                <a:cs typeface="+mn-cs"/>
              </a:rPr>
              <a:t>sp.a</a:t>
            </a:r>
            <a:r>
              <a:rPr lang="en-US" sz="2400" b="1" dirty="0">
                <a:latin typeface="Courier New" charset="0"/>
                <a:cs typeface="+mn-cs"/>
              </a:rPr>
              <a:t> = 12; /* Okay? */</a:t>
            </a:r>
          </a:p>
          <a:p>
            <a:pPr eaLnBrk="1" hangingPunct="1">
              <a:defRPr/>
            </a:pPr>
            <a:endParaRPr lang="en-US" sz="2400" dirty="0">
              <a:cs typeface="+mn-cs"/>
            </a:endParaRPr>
          </a:p>
        </p:txBody>
      </p:sp>
      <p:sp>
        <p:nvSpPr>
          <p:cNvPr id="65540" name="Text Box 4"/>
          <p:cNvSpPr txBox="1">
            <a:spLocks noChangeArrowheads="1"/>
          </p:cNvSpPr>
          <p:nvPr/>
        </p:nvSpPr>
        <p:spPr bwMode="auto">
          <a:xfrm>
            <a:off x="6526213" y="4919663"/>
            <a:ext cx="1477962" cy="119697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1. Yes</a:t>
            </a:r>
          </a:p>
          <a:p>
            <a:pPr eaLnBrk="0" hangingPunct="0">
              <a:defRPr/>
            </a:pPr>
            <a:r>
              <a:rPr lang="en-US" sz="2400">
                <a:latin typeface="Comic Sans MS" charset="0"/>
                <a:cs typeface="+mn-cs"/>
              </a:rPr>
              <a:t>2. No</a:t>
            </a:r>
          </a:p>
          <a:p>
            <a:pPr eaLnBrk="0" hangingPunct="0">
              <a:defRPr/>
            </a:pPr>
            <a:r>
              <a:rPr lang="en-US" sz="2400">
                <a:latin typeface="Comic Sans MS" charset="0"/>
                <a:cs typeface="+mn-cs"/>
              </a:rPr>
              <a:t>3. Maybe</a:t>
            </a:r>
          </a:p>
        </p:txBody>
      </p:sp>
    </p:spTree>
    <p:extLst>
      <p:ext uri="{BB962C8B-B14F-4D97-AF65-F5344CB8AC3E}">
        <p14:creationId xmlns:p14="http://schemas.microsoft.com/office/powerpoint/2010/main" val="242946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cs typeface="+mj-cs"/>
              </a:rPr>
              <a:t>Pointers to Structs</a:t>
            </a:r>
          </a:p>
        </p:txBody>
      </p:sp>
      <p:sp>
        <p:nvSpPr>
          <p:cNvPr id="66563" name="Rectangle 3"/>
          <p:cNvSpPr>
            <a:spLocks noGrp="1" noChangeArrowheads="1"/>
          </p:cNvSpPr>
          <p:nvPr>
            <p:ph type="body" idx="1"/>
          </p:nvPr>
        </p:nvSpPr>
        <p:spPr>
          <a:xfrm>
            <a:off x="457200" y="1600200"/>
            <a:ext cx="8229600" cy="5006975"/>
          </a:xfrm>
        </p:spPr>
        <p:txBody>
          <a:bodyPr/>
          <a:lstStyle/>
          <a:p>
            <a:pPr eaLnBrk="1" hangingPunct="1">
              <a:buFontTx/>
              <a:buNone/>
              <a:defRPr/>
            </a:pPr>
            <a:r>
              <a:rPr lang="en-US" sz="2400" b="1">
                <a:latin typeface="Courier New" charset="0"/>
                <a:cs typeface="+mn-cs"/>
              </a:rPr>
              <a:t>struct some_struct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float f[3];</a:t>
            </a:r>
          </a:p>
          <a:p>
            <a:pPr eaLnBrk="1" hangingPunct="1">
              <a:buFontTx/>
              <a:buNone/>
              <a:defRPr/>
            </a:pPr>
            <a:r>
              <a:rPr lang="en-US" sz="2400" b="1">
                <a:latin typeface="Courier New" charset="0"/>
                <a:cs typeface="+mn-cs"/>
              </a:rPr>
              <a:t>} ss;</a:t>
            </a:r>
          </a:p>
          <a:p>
            <a:pPr eaLnBrk="1" hangingPunct="1">
              <a:buFontTx/>
              <a:buNone/>
              <a:defRPr/>
            </a:pPr>
            <a:r>
              <a:rPr lang="en-US" sz="2400" b="1">
                <a:latin typeface="Courier New" charset="0"/>
                <a:cs typeface="+mn-cs"/>
              </a:rPr>
              <a:t>struct some_struct *sp;</a:t>
            </a:r>
          </a:p>
          <a:p>
            <a:pPr eaLnBrk="1" hangingPunct="1">
              <a:buFontTx/>
              <a:buNone/>
              <a:defRPr/>
            </a:pPr>
            <a:r>
              <a:rPr lang="en-US" sz="2400" b="1">
                <a:latin typeface="Courier New" charset="0"/>
                <a:cs typeface="+mn-cs"/>
              </a:rPr>
              <a:t>sp = &amp;ss;</a:t>
            </a:r>
          </a:p>
          <a:p>
            <a:pPr eaLnBrk="1" hangingPunct="1">
              <a:buFontTx/>
              <a:buNone/>
              <a:defRPr/>
            </a:pPr>
            <a:endParaRPr lang="en-US" sz="2400" b="1">
              <a:latin typeface="Courier New" charset="0"/>
              <a:cs typeface="+mn-cs"/>
            </a:endParaRPr>
          </a:p>
          <a:p>
            <a:pPr eaLnBrk="1" hangingPunct="1">
              <a:defRPr/>
            </a:pPr>
            <a:r>
              <a:rPr lang="en-US" sz="2400">
                <a:cs typeface="+mn-cs"/>
              </a:rPr>
              <a:t>How to dereference?</a:t>
            </a:r>
          </a:p>
          <a:p>
            <a:pPr eaLnBrk="1" hangingPunct="1">
              <a:defRPr/>
            </a:pPr>
            <a:endParaRPr lang="en-US" sz="2400">
              <a:cs typeface="+mn-cs"/>
            </a:endParaRPr>
          </a:p>
          <a:p>
            <a:pPr eaLnBrk="1" hangingPunct="1">
              <a:buFontTx/>
              <a:buNone/>
              <a:defRPr/>
            </a:pPr>
            <a:r>
              <a:rPr lang="en-US" sz="2400" b="1">
                <a:latin typeface="Courier New" charset="0"/>
                <a:cs typeface="+mn-cs"/>
              </a:rPr>
              <a:t>(*sp).a = 12; /* Okay!!! */</a:t>
            </a:r>
          </a:p>
          <a:p>
            <a:pPr eaLnBrk="1" hangingPunct="1">
              <a:defRPr/>
            </a:pPr>
            <a:endParaRPr lang="en-US" sz="2400">
              <a:cs typeface="+mn-cs"/>
            </a:endParaRPr>
          </a:p>
        </p:txBody>
      </p:sp>
    </p:spTree>
    <p:extLst>
      <p:ext uri="{BB962C8B-B14F-4D97-AF65-F5344CB8AC3E}">
        <p14:creationId xmlns:p14="http://schemas.microsoft.com/office/powerpoint/2010/main" val="186700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dirty="0">
                <a:cs typeface="+mj-cs"/>
              </a:rPr>
              <a:t>Better Notation</a:t>
            </a:r>
          </a:p>
        </p:txBody>
      </p:sp>
      <p:sp>
        <p:nvSpPr>
          <p:cNvPr id="67587" name="Rectangle 3"/>
          <p:cNvSpPr>
            <a:spLocks noGrp="1" noChangeArrowheads="1"/>
          </p:cNvSpPr>
          <p:nvPr>
            <p:ph type="body" idx="1"/>
          </p:nvPr>
        </p:nvSpPr>
        <p:spPr>
          <a:xfrm>
            <a:off x="457200" y="1600200"/>
            <a:ext cx="8229600" cy="5006975"/>
          </a:xfrm>
        </p:spPr>
        <p:txBody>
          <a:bodyPr/>
          <a:lstStyle/>
          <a:p>
            <a:pPr eaLnBrk="1" hangingPunct="1">
              <a:buFontTx/>
              <a:buNone/>
              <a:defRPr/>
            </a:pPr>
            <a:r>
              <a:rPr lang="en-US" sz="2400" b="1">
                <a:latin typeface="Courier New" charset="0"/>
                <a:cs typeface="+mn-cs"/>
              </a:rPr>
              <a:t>struct some_struct {</a:t>
            </a:r>
          </a:p>
          <a:p>
            <a:pPr eaLnBrk="1" hangingPunct="1">
              <a:buFontTx/>
              <a:buNone/>
              <a:defRPr/>
            </a:pPr>
            <a:r>
              <a:rPr lang="en-US" sz="2400" b="1">
                <a:latin typeface="Courier New" charset="0"/>
                <a:cs typeface="+mn-cs"/>
              </a:rPr>
              <a:t>	int a;</a:t>
            </a:r>
          </a:p>
          <a:p>
            <a:pPr eaLnBrk="1" hangingPunct="1">
              <a:buFontTx/>
              <a:buNone/>
              <a:defRPr/>
            </a:pPr>
            <a:r>
              <a:rPr lang="en-US" sz="2400" b="1">
                <a:latin typeface="Courier New" charset="0"/>
                <a:cs typeface="+mn-cs"/>
              </a:rPr>
              <a:t>	float f[3];</a:t>
            </a:r>
          </a:p>
          <a:p>
            <a:pPr eaLnBrk="1" hangingPunct="1">
              <a:buFontTx/>
              <a:buNone/>
              <a:defRPr/>
            </a:pPr>
            <a:r>
              <a:rPr lang="en-US" sz="2400" b="1">
                <a:latin typeface="Courier New" charset="0"/>
                <a:cs typeface="+mn-cs"/>
              </a:rPr>
              <a:t>} ss;</a:t>
            </a:r>
          </a:p>
          <a:p>
            <a:pPr eaLnBrk="1" hangingPunct="1">
              <a:buFontTx/>
              <a:buNone/>
              <a:defRPr/>
            </a:pPr>
            <a:r>
              <a:rPr lang="en-US" sz="2400" b="1">
                <a:latin typeface="Courier New" charset="0"/>
                <a:cs typeface="+mn-cs"/>
              </a:rPr>
              <a:t>struct some_struct *sp;</a:t>
            </a:r>
          </a:p>
          <a:p>
            <a:pPr eaLnBrk="1" hangingPunct="1">
              <a:buFontTx/>
              <a:buNone/>
              <a:defRPr/>
            </a:pPr>
            <a:r>
              <a:rPr lang="en-US" sz="2400" b="1">
                <a:latin typeface="Courier New" charset="0"/>
                <a:cs typeface="+mn-cs"/>
              </a:rPr>
              <a:t>sp = &amp;ss;</a:t>
            </a:r>
          </a:p>
          <a:p>
            <a:pPr eaLnBrk="1" hangingPunct="1">
              <a:buFontTx/>
              <a:buNone/>
              <a:defRPr/>
            </a:pPr>
            <a:endParaRPr lang="en-US" sz="2400" b="1">
              <a:latin typeface="Courier New" charset="0"/>
              <a:cs typeface="+mn-cs"/>
            </a:endParaRPr>
          </a:p>
          <a:p>
            <a:pPr eaLnBrk="1" hangingPunct="1">
              <a:defRPr/>
            </a:pPr>
            <a:r>
              <a:rPr lang="en-US" sz="2400">
                <a:cs typeface="+mn-cs"/>
              </a:rPr>
              <a:t>How to dereference?</a:t>
            </a:r>
          </a:p>
          <a:p>
            <a:pPr eaLnBrk="1" hangingPunct="1">
              <a:defRPr/>
            </a:pPr>
            <a:endParaRPr lang="en-US" sz="2400">
              <a:cs typeface="+mn-cs"/>
            </a:endParaRPr>
          </a:p>
          <a:p>
            <a:pPr eaLnBrk="1" hangingPunct="1">
              <a:buFontTx/>
              <a:buNone/>
              <a:defRPr/>
            </a:pPr>
            <a:r>
              <a:rPr lang="en-US" sz="2400" b="1">
                <a:latin typeface="Courier New" charset="0"/>
                <a:cs typeface="+mn-cs"/>
              </a:rPr>
              <a:t>sp-&gt;a = 12;</a:t>
            </a:r>
          </a:p>
          <a:p>
            <a:pPr eaLnBrk="1" hangingPunct="1">
              <a:buFontTx/>
              <a:buNone/>
              <a:defRPr/>
            </a:pPr>
            <a:r>
              <a:rPr lang="en-US" sz="2400" b="1">
                <a:latin typeface="Courier New" charset="0"/>
                <a:cs typeface="+mn-cs"/>
              </a:rPr>
              <a:t>(*sp).a = 12; </a:t>
            </a:r>
          </a:p>
        </p:txBody>
      </p:sp>
      <p:sp>
        <p:nvSpPr>
          <p:cNvPr id="67588" name="Text Box 4"/>
          <p:cNvSpPr txBox="1">
            <a:spLocks noChangeArrowheads="1"/>
          </p:cNvSpPr>
          <p:nvPr/>
        </p:nvSpPr>
        <p:spPr bwMode="auto">
          <a:xfrm>
            <a:off x="5159375" y="5770563"/>
            <a:ext cx="2225675"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b="1">
                <a:latin typeface="Comic Sans MS" charset="0"/>
                <a:cs typeface="+mn-cs"/>
              </a:rPr>
              <a:t>Same thing...</a:t>
            </a:r>
          </a:p>
        </p:txBody>
      </p:sp>
      <p:sp>
        <p:nvSpPr>
          <p:cNvPr id="67589" name="Line 5"/>
          <p:cNvSpPr>
            <a:spLocks noChangeShapeType="1"/>
          </p:cNvSpPr>
          <p:nvPr/>
        </p:nvSpPr>
        <p:spPr bwMode="auto">
          <a:xfrm flipH="1" flipV="1">
            <a:off x="2857500" y="5770563"/>
            <a:ext cx="2301875" cy="23653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7590" name="Line 6"/>
          <p:cNvSpPr>
            <a:spLocks noChangeShapeType="1"/>
          </p:cNvSpPr>
          <p:nvPr/>
        </p:nvSpPr>
        <p:spPr bwMode="auto">
          <a:xfrm flipH="1">
            <a:off x="3211513" y="6007100"/>
            <a:ext cx="1947862" cy="220663"/>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9518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cs typeface="+mj-cs"/>
              </a:rPr>
              <a:t>Make NO Mistake</a:t>
            </a:r>
          </a:p>
        </p:txBody>
      </p:sp>
      <p:sp>
        <p:nvSpPr>
          <p:cNvPr id="68611" name="Rectangle 3"/>
          <p:cNvSpPr>
            <a:spLocks noGrp="1" noChangeArrowheads="1"/>
          </p:cNvSpPr>
          <p:nvPr>
            <p:ph type="body" idx="1"/>
          </p:nvPr>
        </p:nvSpPr>
        <p:spPr>
          <a:xfrm>
            <a:off x="457200" y="1600200"/>
            <a:ext cx="8229600" cy="4953000"/>
          </a:xfrm>
        </p:spPr>
        <p:txBody>
          <a:bodyPr>
            <a:normAutofit/>
          </a:bodyPr>
          <a:lstStyle/>
          <a:p>
            <a:pPr eaLnBrk="1" hangingPunct="1">
              <a:buFontTx/>
              <a:buNone/>
              <a:defRPr/>
            </a:pP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 {</a:t>
            </a:r>
          </a:p>
          <a:p>
            <a:pPr eaLnBrk="1" hangingPunct="1">
              <a:buFontTx/>
              <a:buNone/>
              <a:defRPr/>
            </a:pPr>
            <a:r>
              <a:rPr lang="en-US" sz="2400" b="1" dirty="0">
                <a:latin typeface="Courier New" charset="0"/>
                <a:cs typeface="+mn-cs"/>
              </a:rPr>
              <a:t>	</a:t>
            </a:r>
            <a:r>
              <a:rPr lang="en-US" sz="2400" b="1" dirty="0" err="1">
                <a:latin typeface="Courier New" charset="0"/>
                <a:cs typeface="+mn-cs"/>
              </a:rPr>
              <a:t>int</a:t>
            </a:r>
            <a:r>
              <a:rPr lang="en-US" sz="2400" b="1" dirty="0">
                <a:latin typeface="Courier New" charset="0"/>
                <a:cs typeface="+mn-cs"/>
              </a:rPr>
              <a:t> a;</a:t>
            </a:r>
          </a:p>
          <a:p>
            <a:pPr eaLnBrk="1" hangingPunct="1">
              <a:buFontTx/>
              <a:buNone/>
              <a:defRPr/>
            </a:pPr>
            <a:r>
              <a:rPr lang="en-US" sz="2400" b="1" dirty="0">
                <a:latin typeface="Courier New" charset="0"/>
                <a:cs typeface="+mn-cs"/>
              </a:rPr>
              <a:t>	float f[3];</a:t>
            </a:r>
          </a:p>
          <a:p>
            <a:pPr eaLnBrk="1" hangingPunct="1">
              <a:buFontTx/>
              <a:buNone/>
              <a:defRPr/>
            </a:pPr>
            <a:r>
              <a:rPr lang="en-US" sz="2400" b="1" dirty="0">
                <a:latin typeface="Courier New" charset="0"/>
                <a:cs typeface="+mn-cs"/>
              </a:rPr>
              <a:t>} </a:t>
            </a:r>
            <a:r>
              <a:rPr lang="en-US" sz="2400" b="1" dirty="0" err="1">
                <a:latin typeface="Courier New" charset="0"/>
                <a:cs typeface="+mn-cs"/>
              </a:rPr>
              <a:t>ss</a:t>
            </a:r>
            <a:r>
              <a:rPr lang="en-US" sz="2400" b="1" dirty="0">
                <a:latin typeface="Courier New" charset="0"/>
                <a:cs typeface="+mn-cs"/>
              </a:rPr>
              <a:t>;</a:t>
            </a:r>
          </a:p>
          <a:p>
            <a:pPr eaLnBrk="1" hangingPunct="1">
              <a:buFontTx/>
              <a:buNone/>
              <a:defRPr/>
            </a:pPr>
            <a:r>
              <a:rPr lang="en-US" sz="2400" b="1" dirty="0" err="1">
                <a:latin typeface="Courier New" charset="0"/>
                <a:cs typeface="+mn-cs"/>
              </a:rPr>
              <a:t>struct</a:t>
            </a:r>
            <a:r>
              <a:rPr lang="en-US" sz="2400" b="1" dirty="0">
                <a:latin typeface="Courier New" charset="0"/>
                <a:cs typeface="+mn-cs"/>
              </a:rPr>
              <a:t> </a:t>
            </a:r>
            <a:r>
              <a:rPr lang="en-US" sz="2400" b="1" dirty="0" err="1">
                <a:latin typeface="Courier New" charset="0"/>
                <a:cs typeface="+mn-cs"/>
              </a:rPr>
              <a:t>some_struct</a:t>
            </a:r>
            <a:r>
              <a:rPr lang="en-US" sz="2400" b="1" dirty="0">
                <a:latin typeface="Courier New" charset="0"/>
                <a:cs typeface="+mn-cs"/>
              </a:rPr>
              <a:t> *</a:t>
            </a:r>
            <a:r>
              <a:rPr lang="en-US" sz="2400" b="1" dirty="0" err="1">
                <a:latin typeface="Courier New" charset="0"/>
                <a:cs typeface="+mn-cs"/>
              </a:rPr>
              <a:t>sp</a:t>
            </a:r>
            <a:r>
              <a:rPr lang="en-US" sz="2400" b="1" dirty="0">
                <a:latin typeface="Courier New" charset="0"/>
                <a:cs typeface="+mn-cs"/>
              </a:rPr>
              <a:t>;</a:t>
            </a:r>
          </a:p>
          <a:p>
            <a:pPr eaLnBrk="1" hangingPunct="1">
              <a:buFontTx/>
              <a:buNone/>
              <a:defRPr/>
            </a:pPr>
            <a:r>
              <a:rPr lang="en-US" sz="2400" b="1" dirty="0" err="1">
                <a:latin typeface="Courier New" charset="0"/>
                <a:cs typeface="+mn-cs"/>
              </a:rPr>
              <a:t>sp</a:t>
            </a:r>
            <a:r>
              <a:rPr lang="en-US" sz="2400" b="1" dirty="0">
                <a:latin typeface="Courier New" charset="0"/>
                <a:cs typeface="+mn-cs"/>
              </a:rPr>
              <a:t> = &amp;</a:t>
            </a:r>
            <a:r>
              <a:rPr lang="en-US" sz="2400" b="1" dirty="0" err="1">
                <a:latin typeface="Courier New" charset="0"/>
                <a:cs typeface="+mn-cs"/>
              </a:rPr>
              <a:t>ss</a:t>
            </a:r>
            <a:r>
              <a:rPr lang="en-US" sz="2400" b="1" dirty="0">
                <a:latin typeface="Courier New" charset="0"/>
                <a:cs typeface="+mn-cs"/>
              </a:rPr>
              <a:t>;</a:t>
            </a:r>
          </a:p>
          <a:p>
            <a:pPr eaLnBrk="1" hangingPunct="1">
              <a:buFontTx/>
              <a:buNone/>
              <a:defRPr/>
            </a:pPr>
            <a:endParaRPr lang="en-US" sz="2400" b="1" dirty="0">
              <a:latin typeface="Courier New" charset="0"/>
              <a:cs typeface="+mn-cs"/>
            </a:endParaRPr>
          </a:p>
          <a:p>
            <a:pPr eaLnBrk="1" hangingPunct="1">
              <a:buFontTx/>
              <a:buNone/>
              <a:defRPr/>
            </a:pPr>
            <a:r>
              <a:rPr lang="en-US" sz="2400" b="1" dirty="0" err="1">
                <a:latin typeface="Courier New" charset="0"/>
                <a:cs typeface="+mn-cs"/>
              </a:rPr>
              <a:t>ss.a</a:t>
            </a:r>
            <a:r>
              <a:rPr lang="en-US" sz="2400" b="1" dirty="0">
                <a:latin typeface="Courier New" charset="0"/>
                <a:cs typeface="+mn-cs"/>
              </a:rPr>
              <a:t> = 42;</a:t>
            </a:r>
          </a:p>
          <a:p>
            <a:pPr eaLnBrk="1" hangingPunct="1">
              <a:buFontTx/>
              <a:buNone/>
              <a:defRPr/>
            </a:pPr>
            <a:endParaRPr lang="en-US" sz="2400" b="1" dirty="0">
              <a:latin typeface="Courier New" charset="0"/>
              <a:cs typeface="+mn-cs"/>
            </a:endParaRPr>
          </a:p>
          <a:p>
            <a:pPr eaLnBrk="1" hangingPunct="1">
              <a:buFontTx/>
              <a:buNone/>
              <a:defRPr/>
            </a:pPr>
            <a:r>
              <a:rPr lang="en-US" sz="2400" b="1" dirty="0">
                <a:latin typeface="Courier New" charset="0"/>
                <a:cs typeface="+mn-cs"/>
              </a:rPr>
              <a:t>(*</a:t>
            </a:r>
            <a:r>
              <a:rPr lang="en-US" sz="2400" b="1" dirty="0" err="1">
                <a:latin typeface="Courier New" charset="0"/>
                <a:cs typeface="+mn-cs"/>
              </a:rPr>
              <a:t>sp</a:t>
            </a:r>
            <a:r>
              <a:rPr lang="en-US" sz="2400" b="1" dirty="0">
                <a:latin typeface="Courier New" charset="0"/>
                <a:cs typeface="+mn-cs"/>
              </a:rPr>
              <a:t>).a = 12;</a:t>
            </a:r>
          </a:p>
          <a:p>
            <a:pPr eaLnBrk="1" hangingPunct="1">
              <a:buFontTx/>
              <a:buNone/>
              <a:defRPr/>
            </a:pPr>
            <a:r>
              <a:rPr lang="en-US" sz="2400" b="1" dirty="0" err="1">
                <a:latin typeface="Courier New" charset="0"/>
                <a:cs typeface="+mn-cs"/>
              </a:rPr>
              <a:t>sp</a:t>
            </a:r>
            <a:r>
              <a:rPr lang="en-US" sz="2400" b="1" dirty="0">
                <a:latin typeface="Courier New" charset="0"/>
                <a:cs typeface="+mn-cs"/>
              </a:rPr>
              <a:t>-&gt;a = 12;</a:t>
            </a:r>
          </a:p>
        </p:txBody>
      </p:sp>
      <p:sp>
        <p:nvSpPr>
          <p:cNvPr id="68612" name="Text Box 4"/>
          <p:cNvSpPr txBox="1">
            <a:spLocks noChangeArrowheads="1"/>
          </p:cNvSpPr>
          <p:nvPr/>
        </p:nvSpPr>
        <p:spPr bwMode="auto">
          <a:xfrm>
            <a:off x="5208588" y="5416550"/>
            <a:ext cx="3609975"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What's the difference?</a:t>
            </a:r>
          </a:p>
        </p:txBody>
      </p:sp>
      <p:sp>
        <p:nvSpPr>
          <p:cNvPr id="68613" name="Line 5"/>
          <p:cNvSpPr>
            <a:spLocks noChangeShapeType="1"/>
          </p:cNvSpPr>
          <p:nvPr/>
        </p:nvSpPr>
        <p:spPr bwMode="auto">
          <a:xfrm flipH="1" flipV="1">
            <a:off x="2698750" y="4994275"/>
            <a:ext cx="2509838" cy="6461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614" name="Line 6"/>
          <p:cNvSpPr>
            <a:spLocks noChangeShapeType="1"/>
          </p:cNvSpPr>
          <p:nvPr/>
        </p:nvSpPr>
        <p:spPr bwMode="auto">
          <a:xfrm flipH="1">
            <a:off x="3638550" y="5640388"/>
            <a:ext cx="1570038" cy="439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615" name="AutoShape 7"/>
          <p:cNvSpPr>
            <a:spLocks/>
          </p:cNvSpPr>
          <p:nvPr/>
        </p:nvSpPr>
        <p:spPr bwMode="auto">
          <a:xfrm>
            <a:off x="3154363" y="5640388"/>
            <a:ext cx="317500" cy="912812"/>
          </a:xfrm>
          <a:prstGeom prst="rightBrace">
            <a:avLst>
              <a:gd name="adj1" fmla="val 2395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616" name="AutoShape 8"/>
          <p:cNvSpPr>
            <a:spLocks noChangeArrowheads="1"/>
          </p:cNvSpPr>
          <p:nvPr/>
        </p:nvSpPr>
        <p:spPr bwMode="auto">
          <a:xfrm>
            <a:off x="5811838" y="1676400"/>
            <a:ext cx="2646362" cy="2478088"/>
          </a:xfrm>
          <a:prstGeom prst="star32">
            <a:avLst>
              <a:gd name="adj" fmla="val 37500"/>
            </a:avLst>
          </a:prstGeom>
          <a:solidFill>
            <a:srgbClr val="0033CC"/>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defRPr/>
            </a:pPr>
            <a:r>
              <a:rPr lang="en-US" sz="2400" i="1">
                <a:solidFill>
                  <a:srgbClr val="FFFF00"/>
                </a:solidFill>
                <a:effectLst>
                  <a:outerShdw blurRad="38100" dist="38100" dir="2700000" algn="tl">
                    <a:srgbClr val="000000"/>
                  </a:outerShdw>
                </a:effectLst>
                <a:cs typeface="+mn-cs"/>
              </a:rPr>
              <a:t>Certified</a:t>
            </a:r>
          </a:p>
          <a:p>
            <a:pPr algn="ctr" eaLnBrk="0" hangingPunct="0">
              <a:defRPr/>
            </a:pPr>
            <a:r>
              <a:rPr lang="en-US" sz="2400" i="1">
                <a:solidFill>
                  <a:srgbClr val="FFFF00"/>
                </a:solidFill>
                <a:effectLst>
                  <a:outerShdw blurRad="38100" dist="38100" dir="2700000" algn="tl">
                    <a:srgbClr val="000000"/>
                  </a:outerShdw>
                </a:effectLst>
                <a:cs typeface="+mn-cs"/>
              </a:rPr>
              <a:t>Point of</a:t>
            </a:r>
          </a:p>
          <a:p>
            <a:pPr algn="ctr" eaLnBrk="0" hangingPunct="0">
              <a:defRPr/>
            </a:pPr>
            <a:r>
              <a:rPr lang="en-US" sz="2400" i="1">
                <a:solidFill>
                  <a:srgbClr val="FFFF00"/>
                </a:solidFill>
                <a:effectLst>
                  <a:outerShdw blurRad="38100" dist="38100" dir="2700000" algn="tl">
                    <a:srgbClr val="000000"/>
                  </a:outerShdw>
                </a:effectLst>
                <a:cs typeface="+mn-cs"/>
              </a:rPr>
              <a:t>Confusion</a:t>
            </a:r>
          </a:p>
        </p:txBody>
      </p:sp>
      <p:sp>
        <p:nvSpPr>
          <p:cNvPr id="68617" name="AutoShape 9"/>
          <p:cNvSpPr>
            <a:spLocks noChangeArrowheads="1"/>
          </p:cNvSpPr>
          <p:nvPr/>
        </p:nvSpPr>
        <p:spPr bwMode="auto">
          <a:xfrm>
            <a:off x="5811838" y="3541713"/>
            <a:ext cx="2646362" cy="1062037"/>
          </a:xfrm>
          <a:prstGeom prst="ellipseRibbon">
            <a:avLst>
              <a:gd name="adj1" fmla="val 25000"/>
              <a:gd name="adj2" fmla="val 50000"/>
              <a:gd name="adj3" fmla="val 12500"/>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400" i="1">
                <a:effectLst>
                  <a:outerShdw blurRad="38100" dist="38100" dir="2700000" algn="tl">
                    <a:srgbClr val="FFFFFF"/>
                  </a:outerShdw>
                </a:effectLst>
                <a:cs typeface="+mn-cs"/>
              </a:rPr>
              <a:t>TA</a:t>
            </a:r>
          </a:p>
          <a:p>
            <a:pPr algn="ctr" eaLnBrk="0" hangingPunct="0">
              <a:defRPr/>
            </a:pPr>
            <a:r>
              <a:rPr lang="en-US" sz="2400" i="1">
                <a:effectLst>
                  <a:outerShdw blurRad="38100" dist="38100" dir="2700000" algn="tl">
                    <a:srgbClr val="FFFFFF"/>
                  </a:outerShdw>
                </a:effectLst>
                <a:cs typeface="+mn-cs"/>
              </a:rPr>
              <a:t>Certified</a:t>
            </a:r>
          </a:p>
        </p:txBody>
      </p:sp>
    </p:spTree>
    <p:extLst>
      <p:ext uri="{BB962C8B-B14F-4D97-AF65-F5344CB8AC3E}">
        <p14:creationId xmlns:p14="http://schemas.microsoft.com/office/powerpoint/2010/main" val="87099693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cs typeface="+mj-cs"/>
              </a:rPr>
              <a:t>Structure Pointer Operator</a:t>
            </a:r>
          </a:p>
        </p:txBody>
      </p:sp>
      <p:sp>
        <p:nvSpPr>
          <p:cNvPr id="69635" name="Rectangle 3"/>
          <p:cNvSpPr>
            <a:spLocks noGrp="1" noChangeArrowheads="1"/>
          </p:cNvSpPr>
          <p:nvPr>
            <p:ph type="body" idx="1"/>
          </p:nvPr>
        </p:nvSpPr>
        <p:spPr>
          <a:xfrm>
            <a:off x="2600325" y="1625600"/>
            <a:ext cx="3327400" cy="1730375"/>
          </a:xfrm>
        </p:spPr>
        <p:txBody>
          <a:bodyPr/>
          <a:lstStyle/>
          <a:p>
            <a:pPr eaLnBrk="1" hangingPunct="1">
              <a:buFontTx/>
              <a:buNone/>
              <a:defRPr/>
            </a:pPr>
            <a:r>
              <a:rPr lang="en-US" sz="8000" b="1">
                <a:latin typeface="Courier New" charset="0"/>
                <a:cs typeface="+mn-cs"/>
              </a:rPr>
              <a:t>sp-&gt;a</a:t>
            </a:r>
          </a:p>
        </p:txBody>
      </p:sp>
      <p:sp>
        <p:nvSpPr>
          <p:cNvPr id="69636" name="Text Box 4"/>
          <p:cNvSpPr txBox="1">
            <a:spLocks noChangeArrowheads="1"/>
          </p:cNvSpPr>
          <p:nvPr/>
        </p:nvSpPr>
        <p:spPr bwMode="auto">
          <a:xfrm>
            <a:off x="4457700" y="4191000"/>
            <a:ext cx="4004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defRPr/>
            </a:pPr>
            <a:r>
              <a:rPr lang="en-US" sz="2400" dirty="0">
                <a:latin typeface="Comic Sans MS" charset="0"/>
                <a:cs typeface="+mn-cs"/>
              </a:rPr>
              <a:t>This has to be a member of the </a:t>
            </a:r>
            <a:r>
              <a:rPr lang="en-US" sz="2400" dirty="0" err="1">
                <a:latin typeface="Comic Sans MS" charset="0"/>
                <a:cs typeface="+mn-cs"/>
              </a:rPr>
              <a:t>struct</a:t>
            </a:r>
            <a:endParaRPr lang="en-US" sz="2400" dirty="0">
              <a:latin typeface="Comic Sans MS" charset="0"/>
              <a:cs typeface="+mn-cs"/>
            </a:endParaRPr>
          </a:p>
        </p:txBody>
      </p:sp>
      <p:sp>
        <p:nvSpPr>
          <p:cNvPr id="69637" name="Line 5"/>
          <p:cNvSpPr>
            <a:spLocks noChangeShapeType="1"/>
          </p:cNvSpPr>
          <p:nvPr/>
        </p:nvSpPr>
        <p:spPr bwMode="auto">
          <a:xfrm flipH="1" flipV="1">
            <a:off x="4732338" y="2822575"/>
            <a:ext cx="1200150" cy="12001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9638" name="Text Box 6"/>
          <p:cNvSpPr txBox="1">
            <a:spLocks noChangeArrowheads="1"/>
          </p:cNvSpPr>
          <p:nvPr/>
        </p:nvSpPr>
        <p:spPr bwMode="auto">
          <a:xfrm>
            <a:off x="838200" y="5337175"/>
            <a:ext cx="54693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dirty="0">
                <a:latin typeface="Comic Sans MS" charset="0"/>
                <a:cs typeface="+mn-cs"/>
              </a:rPr>
              <a:t>This has to be a pointer to a </a:t>
            </a:r>
            <a:r>
              <a:rPr lang="en-US" sz="2400" dirty="0" err="1">
                <a:latin typeface="Comic Sans MS" charset="0"/>
                <a:cs typeface="+mn-cs"/>
              </a:rPr>
              <a:t>struct</a:t>
            </a:r>
            <a:r>
              <a:rPr lang="en-US" sz="2400" dirty="0">
                <a:latin typeface="Comic Sans MS" charset="0"/>
                <a:cs typeface="+mn-cs"/>
              </a:rPr>
              <a:t>!!!</a:t>
            </a:r>
          </a:p>
        </p:txBody>
      </p:sp>
      <p:sp>
        <p:nvSpPr>
          <p:cNvPr id="69639" name="Line 7"/>
          <p:cNvSpPr>
            <a:spLocks noChangeShapeType="1"/>
          </p:cNvSpPr>
          <p:nvPr/>
        </p:nvSpPr>
        <p:spPr bwMode="auto">
          <a:xfrm flipV="1">
            <a:off x="2732088" y="2914650"/>
            <a:ext cx="514350" cy="23780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9640" name="Text Box 8"/>
          <p:cNvSpPr txBox="1">
            <a:spLocks noChangeArrowheads="1"/>
          </p:cNvSpPr>
          <p:nvPr/>
        </p:nvSpPr>
        <p:spPr bwMode="auto">
          <a:xfrm>
            <a:off x="4398963" y="5946775"/>
            <a:ext cx="4640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The structure pointer operator</a:t>
            </a:r>
          </a:p>
          <a:p>
            <a:pPr eaLnBrk="0" hangingPunct="0">
              <a:defRPr/>
            </a:pPr>
            <a:r>
              <a:rPr lang="en-US" sz="2400">
                <a:latin typeface="Comic Sans MS" charset="0"/>
                <a:cs typeface="+mn-cs"/>
              </a:rPr>
              <a:t> (-&gt;) implies dereferencing</a:t>
            </a:r>
          </a:p>
        </p:txBody>
      </p:sp>
    </p:spTree>
    <p:extLst>
      <p:ext uri="{BB962C8B-B14F-4D97-AF65-F5344CB8AC3E}">
        <p14:creationId xmlns:p14="http://schemas.microsoft.com/office/powerpoint/2010/main" val="3891113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dirty="0">
                <a:cs typeface="+mj-cs"/>
              </a:rPr>
              <a:t>Structures may</a:t>
            </a:r>
          </a:p>
        </p:txBody>
      </p:sp>
      <p:sp>
        <p:nvSpPr>
          <p:cNvPr id="79875" name="Rectangle 3"/>
          <p:cNvSpPr>
            <a:spLocks noGrp="1" noChangeArrowheads="1"/>
          </p:cNvSpPr>
          <p:nvPr>
            <p:ph type="body" idx="1"/>
          </p:nvPr>
        </p:nvSpPr>
        <p:spPr>
          <a:xfrm>
            <a:off x="457200" y="1600201"/>
            <a:ext cx="8229600" cy="2695970"/>
          </a:xfrm>
        </p:spPr>
        <p:txBody>
          <a:bodyPr>
            <a:normAutofit fontScale="92500" lnSpcReduction="10000"/>
          </a:bodyPr>
          <a:lstStyle/>
          <a:p>
            <a:pPr eaLnBrk="1" hangingPunct="1">
              <a:spcBef>
                <a:spcPts val="576"/>
              </a:spcBef>
              <a:defRPr/>
            </a:pPr>
            <a:r>
              <a:rPr lang="en-US" sz="3600" dirty="0">
                <a:cs typeface="+mn-cs"/>
              </a:rPr>
              <a:t>be copied or assigned</a:t>
            </a:r>
          </a:p>
          <a:p>
            <a:pPr eaLnBrk="1" hangingPunct="1">
              <a:spcBef>
                <a:spcPts val="576"/>
              </a:spcBef>
              <a:defRPr/>
            </a:pPr>
            <a:r>
              <a:rPr lang="en-US" sz="3600" dirty="0">
                <a:cs typeface="+mn-cs"/>
              </a:rPr>
              <a:t>have their address taken with &amp;</a:t>
            </a:r>
          </a:p>
          <a:p>
            <a:pPr eaLnBrk="1" hangingPunct="1">
              <a:spcBef>
                <a:spcPts val="576"/>
              </a:spcBef>
              <a:defRPr/>
            </a:pPr>
            <a:r>
              <a:rPr lang="en-US" sz="3600" dirty="0">
                <a:cs typeface="+mn-cs"/>
              </a:rPr>
              <a:t>have their members accessed</a:t>
            </a:r>
          </a:p>
          <a:p>
            <a:pPr eaLnBrk="1" hangingPunct="1">
              <a:spcBef>
                <a:spcPts val="576"/>
              </a:spcBef>
              <a:defRPr/>
            </a:pPr>
            <a:r>
              <a:rPr lang="en-US" sz="3600" dirty="0">
                <a:cs typeface="+mn-cs"/>
              </a:rPr>
              <a:t>be passed as arguments to functions</a:t>
            </a:r>
          </a:p>
          <a:p>
            <a:pPr eaLnBrk="1" hangingPunct="1">
              <a:spcBef>
                <a:spcPts val="576"/>
              </a:spcBef>
              <a:defRPr/>
            </a:pPr>
            <a:r>
              <a:rPr lang="en-US" sz="3600" dirty="0">
                <a:cs typeface="+mn-cs"/>
              </a:rPr>
              <a:t>be returned from functions</a:t>
            </a:r>
          </a:p>
        </p:txBody>
      </p:sp>
      <p:sp>
        <p:nvSpPr>
          <p:cNvPr id="6" name="Rectangle 2"/>
          <p:cNvSpPr txBox="1">
            <a:spLocks noChangeArrowheads="1"/>
          </p:cNvSpPr>
          <p:nvPr/>
        </p:nvSpPr>
        <p:spPr>
          <a:xfrm>
            <a:off x="551782" y="416143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dirty="0"/>
              <a:t>Structures may not</a:t>
            </a:r>
          </a:p>
        </p:txBody>
      </p:sp>
      <p:sp>
        <p:nvSpPr>
          <p:cNvPr id="7" name="Rectangle 3"/>
          <p:cNvSpPr txBox="1">
            <a:spLocks noChangeArrowheads="1"/>
          </p:cNvSpPr>
          <p:nvPr/>
        </p:nvSpPr>
        <p:spPr>
          <a:xfrm>
            <a:off x="551782" y="5058754"/>
            <a:ext cx="8229600" cy="156113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90000"/>
              </a:lnSpc>
              <a:defRPr/>
            </a:pPr>
            <a:r>
              <a:rPr lang="en-US" sz="3300" dirty="0"/>
              <a:t>be compared</a:t>
            </a:r>
          </a:p>
        </p:txBody>
      </p:sp>
    </p:spTree>
    <p:extLst>
      <p:ext uri="{BB962C8B-B14F-4D97-AF65-F5344CB8AC3E}">
        <p14:creationId xmlns:p14="http://schemas.microsoft.com/office/powerpoint/2010/main" val="114221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Good is All That?	</a:t>
            </a:r>
          </a:p>
        </p:txBody>
      </p:sp>
      <p:sp>
        <p:nvSpPr>
          <p:cNvPr id="3" name="Content Placeholder 2"/>
          <p:cNvSpPr>
            <a:spLocks noGrp="1"/>
          </p:cNvSpPr>
          <p:nvPr>
            <p:ph idx="1"/>
          </p:nvPr>
        </p:nvSpPr>
        <p:spPr/>
        <p:txBody>
          <a:bodyPr>
            <a:normAutofit fontScale="92500"/>
          </a:bodyPr>
          <a:lstStyle/>
          <a:p>
            <a:r>
              <a:rPr lang="en-US" dirty="0"/>
              <a:t>It lets us compile our program separately from all the functions it calls</a:t>
            </a:r>
          </a:p>
          <a:p>
            <a:r>
              <a:rPr lang="en-US" dirty="0"/>
              <a:t>This allows libraries to be compiled separately and just linked in with your compiled binaries</a:t>
            </a:r>
          </a:p>
          <a:p>
            <a:r>
              <a:rPr lang="en-US" dirty="0"/>
              <a:t>It allows you to separate your compiles so you don’t have to compile every line every time</a:t>
            </a:r>
          </a:p>
          <a:p>
            <a:r>
              <a:rPr lang="en-US" dirty="0"/>
              <a:t>With extra information in the object files, </a:t>
            </a:r>
            <a:r>
              <a:rPr lang="en-US" dirty="0" err="1"/>
              <a:t>gcc</a:t>
            </a:r>
            <a:r>
              <a:rPr lang="en-US" dirty="0"/>
              <a:t> also checks formal parameter and return value types between external definitions and references</a:t>
            </a:r>
          </a:p>
        </p:txBody>
      </p:sp>
    </p:spTree>
    <p:extLst>
      <p:ext uri="{BB962C8B-B14F-4D97-AF65-F5344CB8AC3E}">
        <p14:creationId xmlns:p14="http://schemas.microsoft.com/office/powerpoint/2010/main" val="303329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3" name="Content Placeholder 2"/>
          <p:cNvSpPr>
            <a:spLocks noGrp="1"/>
          </p:cNvSpPr>
          <p:nvPr>
            <p:ph idx="1"/>
          </p:nvPr>
        </p:nvSpPr>
        <p:spPr>
          <a:xfrm>
            <a:off x="457200" y="1417638"/>
            <a:ext cx="8229600" cy="5440362"/>
          </a:xfrm>
        </p:spPr>
        <p:txBody>
          <a:bodyPr>
            <a:normAutofit fontScale="62500" lnSpcReduction="20000"/>
          </a:bodyPr>
          <a:lstStyle/>
          <a:p>
            <a:r>
              <a:rPr lang="en-US" dirty="0"/>
              <a:t>Presume your app is named “fudge”</a:t>
            </a:r>
          </a:p>
          <a:p>
            <a:r>
              <a:rPr lang="en-US" dirty="0"/>
              <a:t>Create a file “</a:t>
            </a:r>
            <a:r>
              <a:rPr lang="en-US" dirty="0" err="1"/>
              <a:t>fudge.h</a:t>
            </a:r>
            <a:r>
              <a:rPr lang="en-US" dirty="0"/>
              <a:t>” which should contain</a:t>
            </a:r>
          </a:p>
          <a:p>
            <a:pPr lvl="1"/>
            <a:r>
              <a:rPr lang="en-US" dirty="0"/>
              <a:t>Prototypes for each of your functions</a:t>
            </a:r>
          </a:p>
          <a:p>
            <a:pPr lvl="1"/>
            <a:r>
              <a:rPr lang="en-US" b="1" dirty="0"/>
              <a:t>extern</a:t>
            </a:r>
            <a:r>
              <a:rPr lang="en-US" dirty="0"/>
              <a:t> declarations for each of your global data structures</a:t>
            </a:r>
          </a:p>
          <a:p>
            <a:pPr lvl="1"/>
            <a:r>
              <a:rPr lang="en-US" dirty="0"/>
              <a:t>Macro definitions</a:t>
            </a:r>
          </a:p>
          <a:p>
            <a:pPr lvl="1"/>
            <a:r>
              <a:rPr lang="en-US" dirty="0"/>
              <a:t>#includes for all of the system header files needed for the libraries you use</a:t>
            </a:r>
          </a:p>
          <a:p>
            <a:r>
              <a:rPr lang="en-US" dirty="0"/>
              <a:t>Create a file “</a:t>
            </a:r>
            <a:r>
              <a:rPr lang="en-US" dirty="0" err="1"/>
              <a:t>fudgedata.c</a:t>
            </a:r>
            <a:r>
              <a:rPr lang="en-US" dirty="0"/>
              <a:t>” which should contain</a:t>
            </a:r>
          </a:p>
          <a:p>
            <a:pPr lvl="1"/>
            <a:r>
              <a:rPr lang="en-US" dirty="0"/>
              <a:t>A #include for “</a:t>
            </a:r>
            <a:r>
              <a:rPr lang="en-US" dirty="0" err="1"/>
              <a:t>fudge.h</a:t>
            </a:r>
            <a:r>
              <a:rPr lang="en-US" dirty="0"/>
              <a:t>”</a:t>
            </a:r>
          </a:p>
          <a:p>
            <a:pPr lvl="1"/>
            <a:r>
              <a:rPr lang="en-US" dirty="0"/>
              <a:t>Definitions for each of your global data structures</a:t>
            </a:r>
          </a:p>
          <a:p>
            <a:r>
              <a:rPr lang="en-US" dirty="0"/>
              <a:t>Create a series of files named “fudge&lt;something&gt;.c” to for your C code, perhaps splitting them into class-sized divisions, which include</a:t>
            </a:r>
          </a:p>
          <a:p>
            <a:pPr lvl="1"/>
            <a:r>
              <a:rPr lang="en-US" dirty="0"/>
              <a:t>A #include for “</a:t>
            </a:r>
            <a:r>
              <a:rPr lang="en-US" dirty="0" err="1"/>
              <a:t>fudge.h</a:t>
            </a:r>
            <a:r>
              <a:rPr lang="en-US" dirty="0"/>
              <a:t>”</a:t>
            </a:r>
          </a:p>
          <a:p>
            <a:pPr lvl="1"/>
            <a:r>
              <a:rPr lang="en-US" dirty="0"/>
              <a:t>Definitions using the </a:t>
            </a:r>
            <a:r>
              <a:rPr lang="en-US" b="1" dirty="0"/>
              <a:t>static</a:t>
            </a:r>
            <a:r>
              <a:rPr lang="en-US" dirty="0"/>
              <a:t> keyword for file-local data structures</a:t>
            </a:r>
          </a:p>
          <a:p>
            <a:pPr lvl="1"/>
            <a:r>
              <a:rPr lang="en-US" dirty="0"/>
              <a:t>C function definitions</a:t>
            </a:r>
          </a:p>
          <a:p>
            <a:r>
              <a:rPr lang="en-US" dirty="0"/>
              <a:t>Compile all of your .c files (never the .h files) to be linked together; if the program is small, you can do this on a single command line or use </a:t>
            </a:r>
            <a:r>
              <a:rPr lang="en-US" i="1" dirty="0"/>
              <a:t>make</a:t>
            </a:r>
            <a:r>
              <a:rPr lang="en-US" dirty="0"/>
              <a:t> to compile each file only when it changes</a:t>
            </a:r>
          </a:p>
        </p:txBody>
      </p:sp>
    </p:spTree>
    <p:extLst>
      <p:ext uri="{BB962C8B-B14F-4D97-AF65-F5344CB8AC3E}">
        <p14:creationId xmlns:p14="http://schemas.microsoft.com/office/powerpoint/2010/main" val="410448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3" name="Content Placeholder 2"/>
          <p:cNvSpPr>
            <a:spLocks noGrp="1"/>
          </p:cNvSpPr>
          <p:nvPr>
            <p:ph idx="1"/>
          </p:nvPr>
        </p:nvSpPr>
        <p:spPr>
          <a:xfrm>
            <a:off x="461574" y="1391622"/>
            <a:ext cx="8229600" cy="561621"/>
          </a:xfrm>
        </p:spPr>
        <p:txBody>
          <a:bodyPr>
            <a:normAutofit fontScale="85000" lnSpcReduction="10000"/>
          </a:bodyPr>
          <a:lstStyle/>
          <a:p>
            <a:pPr marL="0" indent="0">
              <a:buNone/>
            </a:pPr>
            <a:r>
              <a:rPr lang="en-US" dirty="0" err="1"/>
              <a:t>gcc</a:t>
            </a:r>
            <a:r>
              <a:rPr lang="en-US" dirty="0"/>
              <a:t> </a:t>
            </a:r>
            <a:r>
              <a:rPr lang="mr-IN" dirty="0"/>
              <a:t>–</a:t>
            </a:r>
            <a:r>
              <a:rPr lang="en-US" dirty="0"/>
              <a:t>o fudge </a:t>
            </a:r>
            <a:r>
              <a:rPr lang="en-US" dirty="0" err="1"/>
              <a:t>fudge.c</a:t>
            </a:r>
            <a:r>
              <a:rPr lang="en-US" dirty="0"/>
              <a:t> </a:t>
            </a:r>
            <a:r>
              <a:rPr lang="en-US" dirty="0" err="1"/>
              <a:t>fudgegui.c</a:t>
            </a:r>
            <a:r>
              <a:rPr lang="en-US" dirty="0"/>
              <a:t> </a:t>
            </a:r>
            <a:r>
              <a:rPr lang="en-US" dirty="0" err="1"/>
              <a:t>fudgedb.c</a:t>
            </a:r>
            <a:r>
              <a:rPr lang="en-US" dirty="0"/>
              <a:t> </a:t>
            </a:r>
            <a:r>
              <a:rPr lang="en-US" dirty="0" err="1"/>
              <a:t>fudgedata.c</a:t>
            </a:r>
            <a:r>
              <a:rPr lang="en-US" dirty="0"/>
              <a:t> </a:t>
            </a:r>
          </a:p>
        </p:txBody>
      </p:sp>
      <p:sp>
        <p:nvSpPr>
          <p:cNvPr id="5" name="Direct Access Storage 4"/>
          <p:cNvSpPr/>
          <p:nvPr/>
        </p:nvSpPr>
        <p:spPr>
          <a:xfrm>
            <a:off x="365359" y="3478929"/>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fudge.h</a:t>
            </a:r>
            <a:endParaRPr lang="en-US" sz="1600" dirty="0"/>
          </a:p>
        </p:txBody>
      </p:sp>
      <p:sp>
        <p:nvSpPr>
          <p:cNvPr id="6" name="Direct Access Storage 5"/>
          <p:cNvSpPr/>
          <p:nvPr/>
        </p:nvSpPr>
        <p:spPr>
          <a:xfrm>
            <a:off x="2347033" y="3506596"/>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fudge.c</a:t>
            </a:r>
            <a:endParaRPr lang="en-US" sz="1600" dirty="0"/>
          </a:p>
        </p:txBody>
      </p:sp>
      <p:sp>
        <p:nvSpPr>
          <p:cNvPr id="7" name="Direct Access Storage 6"/>
          <p:cNvSpPr/>
          <p:nvPr/>
        </p:nvSpPr>
        <p:spPr>
          <a:xfrm>
            <a:off x="2347033" y="4350837"/>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br>
              <a:rPr lang="en-US" sz="1600" dirty="0"/>
            </a:br>
            <a:r>
              <a:rPr lang="en-US" sz="1600" dirty="0" err="1"/>
              <a:t>gui.c</a:t>
            </a:r>
            <a:endParaRPr lang="en-US" sz="1600" dirty="0"/>
          </a:p>
        </p:txBody>
      </p:sp>
      <p:sp>
        <p:nvSpPr>
          <p:cNvPr id="8" name="Direct Access Storage 7"/>
          <p:cNvSpPr/>
          <p:nvPr/>
        </p:nvSpPr>
        <p:spPr>
          <a:xfrm>
            <a:off x="2347033" y="5195078"/>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p>
          <a:p>
            <a:pPr algn="ctr"/>
            <a:r>
              <a:rPr lang="en-US" sz="1600" dirty="0" err="1"/>
              <a:t>db.c</a:t>
            </a:r>
            <a:endParaRPr lang="en-US" sz="1600" dirty="0"/>
          </a:p>
        </p:txBody>
      </p:sp>
      <p:sp>
        <p:nvSpPr>
          <p:cNvPr id="9" name="Direct Access Storage 8"/>
          <p:cNvSpPr/>
          <p:nvPr/>
        </p:nvSpPr>
        <p:spPr>
          <a:xfrm>
            <a:off x="2347033" y="6039319"/>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p>
          <a:p>
            <a:pPr algn="ctr"/>
            <a:r>
              <a:rPr lang="en-US" sz="1600" dirty="0" err="1"/>
              <a:t>data.c</a:t>
            </a:r>
            <a:endParaRPr lang="en-US" sz="1600" dirty="0"/>
          </a:p>
        </p:txBody>
      </p:sp>
      <p:sp>
        <p:nvSpPr>
          <p:cNvPr id="10" name="Direct Access Storage 9"/>
          <p:cNvSpPr/>
          <p:nvPr/>
        </p:nvSpPr>
        <p:spPr>
          <a:xfrm>
            <a:off x="4522557" y="3507360"/>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fudge.o</a:t>
            </a:r>
            <a:endParaRPr lang="en-US" sz="1600" dirty="0"/>
          </a:p>
        </p:txBody>
      </p:sp>
      <p:sp>
        <p:nvSpPr>
          <p:cNvPr id="11" name="Direct Access Storage 10"/>
          <p:cNvSpPr/>
          <p:nvPr/>
        </p:nvSpPr>
        <p:spPr>
          <a:xfrm>
            <a:off x="4522557" y="4351601"/>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br>
              <a:rPr lang="en-US" sz="1600" dirty="0"/>
            </a:br>
            <a:r>
              <a:rPr lang="en-US" sz="1600" dirty="0" err="1"/>
              <a:t>gui.o</a:t>
            </a:r>
            <a:endParaRPr lang="en-US" sz="1600" dirty="0"/>
          </a:p>
        </p:txBody>
      </p:sp>
      <p:sp>
        <p:nvSpPr>
          <p:cNvPr id="12" name="Direct Access Storage 11"/>
          <p:cNvSpPr/>
          <p:nvPr/>
        </p:nvSpPr>
        <p:spPr>
          <a:xfrm>
            <a:off x="4522557" y="5195842"/>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p>
          <a:p>
            <a:pPr algn="ctr"/>
            <a:r>
              <a:rPr lang="en-US" sz="1600" dirty="0" err="1"/>
              <a:t>db.o</a:t>
            </a:r>
            <a:endParaRPr lang="en-US" sz="1600" dirty="0"/>
          </a:p>
        </p:txBody>
      </p:sp>
      <p:sp>
        <p:nvSpPr>
          <p:cNvPr id="13" name="Direct Access Storage 12"/>
          <p:cNvSpPr/>
          <p:nvPr/>
        </p:nvSpPr>
        <p:spPr>
          <a:xfrm>
            <a:off x="4522557" y="6040083"/>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p>
          <a:p>
            <a:pPr algn="ctr"/>
            <a:r>
              <a:rPr lang="en-US" sz="1600" dirty="0" err="1"/>
              <a:t>data.o</a:t>
            </a:r>
            <a:endParaRPr lang="en-US" sz="1600" dirty="0"/>
          </a:p>
        </p:txBody>
      </p:sp>
      <p:cxnSp>
        <p:nvCxnSpPr>
          <p:cNvPr id="15" name="Straight Arrow Connector 14"/>
          <p:cNvCxnSpPr>
            <a:endCxn id="10" idx="1"/>
          </p:cNvCxnSpPr>
          <p:nvPr/>
        </p:nvCxnSpPr>
        <p:spPr>
          <a:xfrm>
            <a:off x="3791992" y="3853281"/>
            <a:ext cx="7305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91992" y="4706236"/>
            <a:ext cx="730565" cy="7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791992" y="5559955"/>
            <a:ext cx="730565" cy="7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91992" y="6413674"/>
            <a:ext cx="730565" cy="7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rect Access Storage 18"/>
          <p:cNvSpPr/>
          <p:nvPr/>
        </p:nvSpPr>
        <p:spPr>
          <a:xfrm>
            <a:off x="7115863" y="4718006"/>
            <a:ext cx="1734494" cy="69184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fudge</a:t>
            </a:r>
          </a:p>
        </p:txBody>
      </p:sp>
      <p:cxnSp>
        <p:nvCxnSpPr>
          <p:cNvPr id="20" name="Straight Arrow Connector 19"/>
          <p:cNvCxnSpPr>
            <a:stCxn id="10" idx="4"/>
            <a:endCxn id="19" idx="1"/>
          </p:cNvCxnSpPr>
          <p:nvPr/>
        </p:nvCxnSpPr>
        <p:spPr>
          <a:xfrm>
            <a:off x="6257051" y="3853281"/>
            <a:ext cx="858812" cy="1210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1" idx="4"/>
            <a:endCxn id="19" idx="1"/>
          </p:cNvCxnSpPr>
          <p:nvPr/>
        </p:nvCxnSpPr>
        <p:spPr>
          <a:xfrm>
            <a:off x="6257051" y="4697522"/>
            <a:ext cx="858812" cy="3664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4"/>
            <a:endCxn id="19" idx="1"/>
          </p:cNvCxnSpPr>
          <p:nvPr/>
        </p:nvCxnSpPr>
        <p:spPr>
          <a:xfrm flipV="1">
            <a:off x="6257051" y="5063927"/>
            <a:ext cx="858812" cy="477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4"/>
            <a:endCxn id="19" idx="1"/>
          </p:cNvCxnSpPr>
          <p:nvPr/>
        </p:nvCxnSpPr>
        <p:spPr>
          <a:xfrm flipV="1">
            <a:off x="6257051" y="5063927"/>
            <a:ext cx="858812" cy="13220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1574" y="3138028"/>
            <a:ext cx="1260683" cy="369332"/>
          </a:xfrm>
          <a:prstGeom prst="rect">
            <a:avLst/>
          </a:prstGeom>
          <a:noFill/>
        </p:spPr>
        <p:txBody>
          <a:bodyPr wrap="square" rtlCol="0">
            <a:spAutoFit/>
          </a:bodyPr>
          <a:lstStyle/>
          <a:p>
            <a:pPr algn="ctr"/>
            <a:r>
              <a:rPr lang="en-US" dirty="0"/>
              <a:t>Header</a:t>
            </a:r>
          </a:p>
        </p:txBody>
      </p:sp>
      <p:sp>
        <p:nvSpPr>
          <p:cNvPr id="33" name="TextBox 32"/>
          <p:cNvSpPr txBox="1"/>
          <p:nvPr/>
        </p:nvSpPr>
        <p:spPr>
          <a:xfrm>
            <a:off x="2509403" y="3137264"/>
            <a:ext cx="1424010" cy="369332"/>
          </a:xfrm>
          <a:prstGeom prst="rect">
            <a:avLst/>
          </a:prstGeom>
          <a:noFill/>
        </p:spPr>
        <p:txBody>
          <a:bodyPr wrap="square" rtlCol="0">
            <a:spAutoFit/>
          </a:bodyPr>
          <a:lstStyle/>
          <a:p>
            <a:pPr algn="ctr"/>
            <a:r>
              <a:rPr lang="en-US" dirty="0"/>
              <a:t>Source Code</a:t>
            </a:r>
          </a:p>
        </p:txBody>
      </p:sp>
      <p:sp>
        <p:nvSpPr>
          <p:cNvPr id="34" name="TextBox 33"/>
          <p:cNvSpPr txBox="1"/>
          <p:nvPr/>
        </p:nvSpPr>
        <p:spPr>
          <a:xfrm>
            <a:off x="7347435" y="4328190"/>
            <a:ext cx="1260683" cy="369332"/>
          </a:xfrm>
          <a:prstGeom prst="rect">
            <a:avLst/>
          </a:prstGeom>
          <a:noFill/>
        </p:spPr>
        <p:txBody>
          <a:bodyPr wrap="square" rtlCol="0">
            <a:spAutoFit/>
          </a:bodyPr>
          <a:lstStyle/>
          <a:p>
            <a:pPr algn="ctr"/>
            <a:r>
              <a:rPr lang="en-US" dirty="0"/>
              <a:t>Executable</a:t>
            </a:r>
          </a:p>
        </p:txBody>
      </p:sp>
      <p:sp>
        <p:nvSpPr>
          <p:cNvPr id="37" name="Diamond 36"/>
          <p:cNvSpPr/>
          <p:nvPr/>
        </p:nvSpPr>
        <p:spPr>
          <a:xfrm>
            <a:off x="1537107" y="2285043"/>
            <a:ext cx="1354465" cy="1354465"/>
          </a:xfrm>
          <a:prstGeom prst="diamond">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t>CPP</a:t>
            </a:r>
          </a:p>
        </p:txBody>
      </p:sp>
      <p:sp>
        <p:nvSpPr>
          <p:cNvPr id="39" name="Diamond 38"/>
          <p:cNvSpPr/>
          <p:nvPr/>
        </p:nvSpPr>
        <p:spPr>
          <a:xfrm>
            <a:off x="3593855" y="2285043"/>
            <a:ext cx="1354465" cy="1354465"/>
          </a:xfrm>
          <a:prstGeom prst="diamond">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r>
              <a:rPr lang="en-US" sz="1600" dirty="0"/>
              <a:t>Com-</a:t>
            </a:r>
          </a:p>
          <a:p>
            <a:pPr algn="ctr"/>
            <a:r>
              <a:rPr lang="en-US" sz="1600" dirty="0" err="1"/>
              <a:t>piler</a:t>
            </a:r>
            <a:endParaRPr lang="en-US" sz="1600" dirty="0"/>
          </a:p>
        </p:txBody>
      </p:sp>
      <p:sp>
        <p:nvSpPr>
          <p:cNvPr id="40" name="Diamond 39"/>
          <p:cNvSpPr/>
          <p:nvPr/>
        </p:nvSpPr>
        <p:spPr>
          <a:xfrm>
            <a:off x="5992970" y="2285043"/>
            <a:ext cx="1354465" cy="1354465"/>
          </a:xfrm>
          <a:prstGeom prst="diamond">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r>
              <a:rPr lang="en-US" sz="1600" dirty="0"/>
              <a:t>Linker</a:t>
            </a:r>
          </a:p>
        </p:txBody>
      </p:sp>
      <p:sp>
        <p:nvSpPr>
          <p:cNvPr id="42" name="TextBox 41"/>
          <p:cNvSpPr txBox="1"/>
          <p:nvPr/>
        </p:nvSpPr>
        <p:spPr>
          <a:xfrm>
            <a:off x="4762699" y="3104998"/>
            <a:ext cx="1260683" cy="369332"/>
          </a:xfrm>
          <a:prstGeom prst="rect">
            <a:avLst/>
          </a:prstGeom>
          <a:noFill/>
        </p:spPr>
        <p:txBody>
          <a:bodyPr wrap="square" rtlCol="0">
            <a:spAutoFit/>
          </a:bodyPr>
          <a:lstStyle/>
          <a:p>
            <a:pPr algn="ctr"/>
            <a:r>
              <a:rPr lang="en-US" dirty="0"/>
              <a:t>Object</a:t>
            </a:r>
          </a:p>
        </p:txBody>
      </p:sp>
      <p:sp>
        <p:nvSpPr>
          <p:cNvPr id="43" name="Direct Access Storage 42"/>
          <p:cNvSpPr/>
          <p:nvPr/>
        </p:nvSpPr>
        <p:spPr>
          <a:xfrm>
            <a:off x="6599012" y="6030105"/>
            <a:ext cx="1734494" cy="691841"/>
          </a:xfrm>
          <a:prstGeom prst="flowChartMagneticDrum">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libc.so</a:t>
            </a:r>
            <a:endParaRPr lang="en-US" sz="1600" dirty="0"/>
          </a:p>
        </p:txBody>
      </p:sp>
      <p:cxnSp>
        <p:nvCxnSpPr>
          <p:cNvPr id="44" name="Straight Arrow Connector 43"/>
          <p:cNvCxnSpPr>
            <a:stCxn id="43" idx="0"/>
            <a:endCxn id="19" idx="1"/>
          </p:cNvCxnSpPr>
          <p:nvPr/>
        </p:nvCxnSpPr>
        <p:spPr>
          <a:xfrm flipH="1" flipV="1">
            <a:off x="7115863" y="5063927"/>
            <a:ext cx="350396" cy="966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5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286000"/>
            <a:ext cx="7772400" cy="1143000"/>
          </a:xfrm>
        </p:spPr>
        <p:txBody>
          <a:bodyPr/>
          <a:lstStyle/>
          <a:p>
            <a:pPr eaLnBrk="1" hangingPunct="1">
              <a:defRPr/>
            </a:pPr>
            <a:r>
              <a:rPr lang="en-US" dirty="0">
                <a:cs typeface="+mj-cs"/>
              </a:rPr>
              <a:t>More on Structures</a:t>
            </a:r>
          </a:p>
        </p:txBody>
      </p:sp>
    </p:spTree>
    <p:extLst>
      <p:ext uri="{BB962C8B-B14F-4D97-AF65-F5344CB8AC3E}">
        <p14:creationId xmlns:p14="http://schemas.microsoft.com/office/powerpoint/2010/main" val="339166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cs typeface="+mj-cs"/>
              </a:rPr>
              <a:t>Structures</a:t>
            </a:r>
          </a:p>
        </p:txBody>
      </p:sp>
      <p:sp>
        <p:nvSpPr>
          <p:cNvPr id="37891" name="Rectangle 3"/>
          <p:cNvSpPr>
            <a:spLocks noGrp="1" noChangeArrowheads="1"/>
          </p:cNvSpPr>
          <p:nvPr>
            <p:ph type="body" idx="1"/>
          </p:nvPr>
        </p:nvSpPr>
        <p:spPr>
          <a:xfrm>
            <a:off x="457200" y="1600201"/>
            <a:ext cx="8229600" cy="5034720"/>
          </a:xfrm>
        </p:spPr>
        <p:txBody>
          <a:bodyPr>
            <a:normAutofit/>
          </a:bodyPr>
          <a:lstStyle/>
          <a:p>
            <a:pPr>
              <a:defRPr/>
            </a:pPr>
            <a:r>
              <a:rPr lang="en-US" dirty="0"/>
              <a:t>Recall</a:t>
            </a:r>
          </a:p>
          <a:p>
            <a:pPr lvl="1">
              <a:defRPr/>
            </a:pPr>
            <a:r>
              <a:rPr lang="en-US" dirty="0"/>
              <a:t>Collection of items which may be of different types</a:t>
            </a:r>
          </a:p>
          <a:p>
            <a:pPr>
              <a:defRPr/>
            </a:pPr>
            <a:r>
              <a:rPr lang="en-US" dirty="0"/>
              <a:t>Analogous to</a:t>
            </a:r>
          </a:p>
          <a:p>
            <a:pPr lvl="1">
              <a:defRPr/>
            </a:pPr>
            <a:r>
              <a:rPr lang="en-US" dirty="0"/>
              <a:t>Records in Pascal</a:t>
            </a:r>
          </a:p>
          <a:p>
            <a:pPr lvl="1">
              <a:defRPr/>
            </a:pPr>
            <a:r>
              <a:rPr lang="en-US" dirty="0"/>
              <a:t>Classes (with just variables) in Java</a:t>
            </a:r>
          </a:p>
          <a:p>
            <a:pPr>
              <a:defRPr/>
            </a:pPr>
            <a:r>
              <a:rPr lang="en-US" dirty="0"/>
              <a:t>In C, </a:t>
            </a:r>
            <a:r>
              <a:rPr lang="en-US" dirty="0" err="1"/>
              <a:t>structs</a:t>
            </a:r>
            <a:endParaRPr lang="en-US" dirty="0"/>
          </a:p>
          <a:p>
            <a:pPr lvl="1">
              <a:defRPr/>
            </a:pPr>
            <a:r>
              <a:rPr lang="en-US" dirty="0"/>
              <a:t>Use named, not structural, type equivalence</a:t>
            </a:r>
          </a:p>
          <a:p>
            <a:pPr lvl="1">
              <a:defRPr/>
            </a:pPr>
            <a:r>
              <a:rPr lang="en-US" dirty="0"/>
              <a:t>Untagged </a:t>
            </a:r>
            <a:r>
              <a:rPr lang="en-US" dirty="0" err="1"/>
              <a:t>structs</a:t>
            </a:r>
            <a:r>
              <a:rPr lang="en-US" dirty="0"/>
              <a:t> are each a different type</a:t>
            </a:r>
          </a:p>
          <a:p>
            <a:pPr lvl="1">
              <a:defRPr/>
            </a:pPr>
            <a:endParaRPr lang="en-US" dirty="0"/>
          </a:p>
          <a:p>
            <a:pPr lvl="1" eaLnBrk="1" hangingPunct="1">
              <a:defRPr/>
            </a:pPr>
            <a:endParaRPr lang="en-US" sz="2400" dirty="0"/>
          </a:p>
        </p:txBody>
      </p:sp>
    </p:spTree>
    <p:extLst>
      <p:ext uri="{BB962C8B-B14F-4D97-AF65-F5344CB8AC3E}">
        <p14:creationId xmlns:p14="http://schemas.microsoft.com/office/powerpoint/2010/main" val="421421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18882</TotalTime>
  <Words>1743</Words>
  <Application>Microsoft Macintosh PowerPoint</Application>
  <PresentationFormat>On-screen Show (4:3)</PresentationFormat>
  <Paragraphs>486</Paragraphs>
  <Slides>46</Slides>
  <Notes>2</Notes>
  <HiddenSlides>20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More C Topics</vt:lpstr>
      <vt:lpstr>Multiple Files</vt:lpstr>
      <vt:lpstr>By the Way, What is That Linker Thing?</vt:lpstr>
      <vt:lpstr>Linking</vt:lpstr>
      <vt:lpstr>So What Good is All That? </vt:lpstr>
      <vt:lpstr>Conventions</vt:lpstr>
      <vt:lpstr>Conventions</vt:lpstr>
      <vt:lpstr>More on Structures</vt:lpstr>
      <vt:lpstr>Structures</vt:lpstr>
      <vt:lpstr>Declaration</vt:lpstr>
      <vt:lpstr>Examples</vt:lpstr>
      <vt:lpstr>Declaration</vt:lpstr>
      <vt:lpstr>Setting Fields</vt:lpstr>
      <vt:lpstr>Initialization</vt:lpstr>
      <vt:lpstr>Question???</vt:lpstr>
      <vt:lpstr>Self-Referential Structures</vt:lpstr>
      <vt:lpstr>Note Well</vt:lpstr>
      <vt:lpstr>Trade Off</vt:lpstr>
      <vt:lpstr>Copying Arrays</vt:lpstr>
      <vt:lpstr>Copying Structs</vt:lpstr>
      <vt:lpstr>Copying Structs</vt:lpstr>
      <vt:lpstr>Struct Tag</vt:lpstr>
      <vt:lpstr>Nota Bene</vt:lpstr>
      <vt:lpstr>Struct Type Equivalence is by Name, Not by Structure!</vt:lpstr>
      <vt:lpstr>Even Casting Won't Help!</vt:lpstr>
      <vt:lpstr>More on Declaration</vt:lpstr>
      <vt:lpstr>What happens in terms of memory?</vt:lpstr>
      <vt:lpstr>What happens in terms of memory?</vt:lpstr>
      <vt:lpstr>What happens in terms of memory?</vt:lpstr>
      <vt:lpstr>What happens in terms of memory?</vt:lpstr>
      <vt:lpstr>We still use base+offset concept</vt:lpstr>
      <vt:lpstr>Size of a Struct?</vt:lpstr>
      <vt:lpstr>Perhaps...</vt:lpstr>
      <vt:lpstr>What might print?</vt:lpstr>
      <vt:lpstr>Question?</vt:lpstr>
      <vt:lpstr>Base+offset again!</vt:lpstr>
      <vt:lpstr>Arrays of structs?</vt:lpstr>
      <vt:lpstr>Arrays of Structs?</vt:lpstr>
      <vt:lpstr>Array of Struct Allocation?</vt:lpstr>
      <vt:lpstr>What’s really going on</vt:lpstr>
      <vt:lpstr>Pointers to Structs</vt:lpstr>
      <vt:lpstr>Pointers to Structs</vt:lpstr>
      <vt:lpstr>Better Notation</vt:lpstr>
      <vt:lpstr>Make NO Mistake</vt:lpstr>
      <vt:lpstr>Structure Pointer Operator</vt:lpstr>
      <vt:lpstr>Structures may</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Forsyth</dc:creator>
  <cp:lastModifiedBy>Dan Forsyth</cp:lastModifiedBy>
  <cp:revision>197</cp:revision>
  <dcterms:created xsi:type="dcterms:W3CDTF">2018-06-13T21:16:02Z</dcterms:created>
  <dcterms:modified xsi:type="dcterms:W3CDTF">2018-11-13T00:09:06Z</dcterms:modified>
</cp:coreProperties>
</file>