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09" r:id="rId2"/>
    <p:sldId id="501" r:id="rId3"/>
    <p:sldId id="479" r:id="rId4"/>
    <p:sldId id="503" r:id="rId5"/>
    <p:sldId id="480" r:id="rId6"/>
    <p:sldId id="481"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423" r:id="rId24"/>
    <p:sldId id="424" r:id="rId25"/>
    <p:sldId id="425"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6" autoAdjust="0"/>
    <p:restoredTop sz="86472" autoAdjust="0"/>
  </p:normalViewPr>
  <p:slideViewPr>
    <p:cSldViewPr snapToGrid="0" snapToObjects="1">
      <p:cViewPr varScale="1">
        <p:scale>
          <a:sx n="90" d="100"/>
          <a:sy n="90" d="100"/>
        </p:scale>
        <p:origin x="-96" y="-472"/>
      </p:cViewPr>
      <p:guideLst>
        <p:guide orient="horz" pos="2160"/>
        <p:guide pos="2880"/>
      </p:guideLst>
    </p:cSldViewPr>
  </p:slideViewPr>
  <p:outlineViewPr>
    <p:cViewPr>
      <p:scale>
        <a:sx n="33" d="100"/>
        <a:sy n="33" d="100"/>
      </p:scale>
      <p:origin x="160" y="48312"/>
    </p:cViewPr>
  </p:outlineViewPr>
  <p:notesTextViewPr>
    <p:cViewPr>
      <p:scale>
        <a:sx n="100" d="100"/>
        <a:sy n="100" d="100"/>
      </p:scale>
      <p:origin x="0" y="0"/>
    </p:cViewPr>
  </p:notesTextViewPr>
  <p:sorterViewPr>
    <p:cViewPr>
      <p:scale>
        <a:sx n="106" d="100"/>
        <a:sy n="106" d="100"/>
      </p:scale>
      <p:origin x="0" y="7936"/>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3505B4-F68A-4B41-B7EE-52A508930064}"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97065447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505B4-F68A-4B41-B7EE-52A508930064}"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405773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505B4-F68A-4B41-B7EE-52A508930064}"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7865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3505B4-F68A-4B41-B7EE-52A508930064}"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01894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3505B4-F68A-4B41-B7EE-52A508930064}" type="datetimeFigureOut">
              <a:rPr lang="en-US" smtClean="0"/>
              <a:t>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66837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3505B4-F68A-4B41-B7EE-52A508930064}"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5455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3505B4-F68A-4B41-B7EE-52A508930064}" type="datetimeFigureOut">
              <a:rPr lang="en-US" smtClean="0"/>
              <a:t>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124957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3505B4-F68A-4B41-B7EE-52A508930064}" type="datetimeFigureOut">
              <a:rPr lang="en-US" smtClean="0"/>
              <a:t>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76831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505B4-F68A-4B41-B7EE-52A508930064}" type="datetimeFigureOut">
              <a:rPr lang="en-US" smtClean="0"/>
              <a:t>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34605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505B4-F68A-4B41-B7EE-52A508930064}"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423810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505B4-F68A-4B41-B7EE-52A508930064}" type="datetimeFigureOut">
              <a:rPr lang="en-US" smtClean="0"/>
              <a:t>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A4D2D-5151-F14A-80F1-511E7023CE8E}" type="slidenum">
              <a:rPr lang="en-US" smtClean="0"/>
              <a:t>‹#›</a:t>
            </a:fld>
            <a:endParaRPr lang="en-US"/>
          </a:p>
        </p:txBody>
      </p:sp>
    </p:spTree>
    <p:extLst>
      <p:ext uri="{BB962C8B-B14F-4D97-AF65-F5344CB8AC3E}">
        <p14:creationId xmlns:p14="http://schemas.microsoft.com/office/powerpoint/2010/main" val="29844026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505B4-F68A-4B41-B7EE-52A508930064}" type="datetimeFigureOut">
              <a:rPr lang="en-US" smtClean="0"/>
              <a:t>11/5/18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A4D2D-5151-F14A-80F1-511E7023CE8E}" type="slidenum">
              <a:rPr lang="en-US" smtClean="0"/>
              <a:t>‹#›</a:t>
            </a:fld>
            <a:endParaRPr lang="en-US"/>
          </a:p>
        </p:txBody>
      </p:sp>
    </p:spTree>
    <p:extLst>
      <p:ext uri="{BB962C8B-B14F-4D97-AF65-F5344CB8AC3E}">
        <p14:creationId xmlns:p14="http://schemas.microsoft.com/office/powerpoint/2010/main" val="1238613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Continuing with C</a:t>
            </a:r>
            <a:br>
              <a:rPr lang="en-US" dirty="0" smtClean="0"/>
            </a:br>
            <a:r>
              <a:rPr lang="en-US" dirty="0" smtClean="0"/>
              <a:t>Part 2</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99083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cs typeface="+mj-cs"/>
              </a:rPr>
              <a:t>Structures may</a:t>
            </a:r>
          </a:p>
        </p:txBody>
      </p:sp>
      <p:sp>
        <p:nvSpPr>
          <p:cNvPr id="79875" name="Rectangle 3"/>
          <p:cNvSpPr>
            <a:spLocks noGrp="1" noChangeArrowheads="1"/>
          </p:cNvSpPr>
          <p:nvPr>
            <p:ph type="body" idx="1"/>
          </p:nvPr>
        </p:nvSpPr>
        <p:spPr/>
        <p:txBody>
          <a:bodyPr/>
          <a:lstStyle/>
          <a:p>
            <a:pPr eaLnBrk="1" hangingPunct="1">
              <a:lnSpc>
                <a:spcPct val="190000"/>
              </a:lnSpc>
              <a:defRPr/>
            </a:pPr>
            <a:r>
              <a:rPr lang="en-US" sz="2800" smtClean="0">
                <a:cs typeface="+mn-cs"/>
              </a:rPr>
              <a:t>be copied or assigned</a:t>
            </a:r>
          </a:p>
          <a:p>
            <a:pPr eaLnBrk="1" hangingPunct="1">
              <a:lnSpc>
                <a:spcPct val="190000"/>
              </a:lnSpc>
              <a:defRPr/>
            </a:pPr>
            <a:r>
              <a:rPr lang="en-US" sz="2800" smtClean="0">
                <a:cs typeface="+mn-cs"/>
              </a:rPr>
              <a:t>have their address taken with &amp;</a:t>
            </a:r>
          </a:p>
          <a:p>
            <a:pPr eaLnBrk="1" hangingPunct="1">
              <a:lnSpc>
                <a:spcPct val="190000"/>
              </a:lnSpc>
              <a:defRPr/>
            </a:pPr>
            <a:r>
              <a:rPr lang="en-US" sz="2800" smtClean="0">
                <a:cs typeface="+mn-cs"/>
              </a:rPr>
              <a:t>have their members accessed</a:t>
            </a:r>
          </a:p>
          <a:p>
            <a:pPr eaLnBrk="1" hangingPunct="1">
              <a:lnSpc>
                <a:spcPct val="190000"/>
              </a:lnSpc>
              <a:defRPr/>
            </a:pPr>
            <a:r>
              <a:rPr lang="en-US" sz="2800" smtClean="0">
                <a:cs typeface="+mn-cs"/>
              </a:rPr>
              <a:t>be passed as arguments to functions</a:t>
            </a:r>
          </a:p>
          <a:p>
            <a:pPr eaLnBrk="1" hangingPunct="1">
              <a:lnSpc>
                <a:spcPct val="190000"/>
              </a:lnSpc>
              <a:defRPr/>
            </a:pPr>
            <a:r>
              <a:rPr lang="en-US" sz="2800" smtClean="0">
                <a:cs typeface="+mn-cs"/>
              </a:rPr>
              <a:t>be returned from functions</a:t>
            </a:r>
          </a:p>
        </p:txBody>
      </p:sp>
    </p:spTree>
    <p:extLst>
      <p:ext uri="{BB962C8B-B14F-4D97-AF65-F5344CB8AC3E}">
        <p14:creationId xmlns:p14="http://schemas.microsoft.com/office/powerpoint/2010/main" val="27684764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cs typeface="+mj-cs"/>
              </a:rPr>
              <a:t>Structures may not</a:t>
            </a:r>
          </a:p>
        </p:txBody>
      </p:sp>
      <p:sp>
        <p:nvSpPr>
          <p:cNvPr id="80899" name="Rectangle 3"/>
          <p:cNvSpPr>
            <a:spLocks noGrp="1" noChangeArrowheads="1"/>
          </p:cNvSpPr>
          <p:nvPr>
            <p:ph type="body" idx="1"/>
          </p:nvPr>
        </p:nvSpPr>
        <p:spPr/>
        <p:txBody>
          <a:bodyPr/>
          <a:lstStyle/>
          <a:p>
            <a:pPr eaLnBrk="1" hangingPunct="1">
              <a:lnSpc>
                <a:spcPct val="190000"/>
              </a:lnSpc>
              <a:defRPr/>
            </a:pPr>
            <a:r>
              <a:rPr lang="en-US" sz="3600" smtClean="0">
                <a:cs typeface="+mn-cs"/>
              </a:rPr>
              <a:t>be compared</a:t>
            </a:r>
          </a:p>
        </p:txBody>
      </p:sp>
    </p:spTree>
    <p:extLst>
      <p:ext uri="{BB962C8B-B14F-4D97-AF65-F5344CB8AC3E}">
        <p14:creationId xmlns:p14="http://schemas.microsoft.com/office/powerpoint/2010/main" val="19580526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685800" y="2286000"/>
            <a:ext cx="7772400" cy="1143000"/>
          </a:xfrm>
        </p:spPr>
        <p:txBody>
          <a:bodyPr/>
          <a:lstStyle/>
          <a:p>
            <a:pPr eaLnBrk="1" hangingPunct="1">
              <a:defRPr/>
            </a:pPr>
            <a:r>
              <a:rPr lang="en-US" smtClean="0">
                <a:cs typeface="+mj-cs"/>
              </a:rPr>
              <a:t>Questions?</a:t>
            </a:r>
          </a:p>
        </p:txBody>
      </p:sp>
    </p:spTree>
    <p:extLst>
      <p:ext uri="{BB962C8B-B14F-4D97-AF65-F5344CB8AC3E}">
        <p14:creationId xmlns:p14="http://schemas.microsoft.com/office/powerpoint/2010/main" val="42492194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239713"/>
            <a:ext cx="7772400" cy="776287"/>
          </a:xfrm>
        </p:spPr>
        <p:txBody>
          <a:bodyPr/>
          <a:lstStyle/>
          <a:p>
            <a:pPr eaLnBrk="1" hangingPunct="1">
              <a:defRPr/>
            </a:pPr>
            <a:r>
              <a:rPr lang="en-US" smtClean="0">
                <a:cs typeface="+mj-cs"/>
              </a:rPr>
              <a:t>Question?</a:t>
            </a:r>
          </a:p>
        </p:txBody>
      </p:sp>
      <p:sp>
        <p:nvSpPr>
          <p:cNvPr id="82947" name="Rectangle 3"/>
          <p:cNvSpPr>
            <a:spLocks noGrp="1" noChangeArrowheads="1"/>
          </p:cNvSpPr>
          <p:nvPr>
            <p:ph type="body" sz="half" idx="1"/>
          </p:nvPr>
        </p:nvSpPr>
        <p:spPr>
          <a:xfrm>
            <a:off x="685800" y="1136650"/>
            <a:ext cx="3810000" cy="4427538"/>
          </a:xfrm>
        </p:spPr>
        <p:txBody>
          <a:bodyPr/>
          <a:lstStyle/>
          <a:p>
            <a:pPr eaLnBrk="1" hangingPunct="1">
              <a:buFontTx/>
              <a:buNone/>
              <a:defRPr/>
            </a:pPr>
            <a:r>
              <a:rPr lang="en-US" sz="2400" b="1" smtClean="0">
                <a:latin typeface="Courier New" charset="0"/>
                <a:cs typeface="+mn-cs"/>
              </a:rPr>
              <a:t>typedef struct</a:t>
            </a:r>
          </a:p>
          <a:p>
            <a:pPr eaLnBrk="1" hangingPunct="1">
              <a:buFontTx/>
              <a:buNone/>
              <a:defRPr/>
            </a:pPr>
            <a:r>
              <a:rPr lang="en-US" sz="2400" b="1" smtClean="0">
                <a:latin typeface="Courier New" charset="0"/>
                <a:cs typeface="+mn-cs"/>
              </a:rPr>
              <a:t>{</a:t>
            </a:r>
          </a:p>
          <a:p>
            <a:pPr eaLnBrk="1" hangingPunct="1">
              <a:buFontTx/>
              <a:buNone/>
              <a:defRPr/>
            </a:pPr>
            <a:r>
              <a:rPr lang="en-US" sz="2400" b="1" smtClean="0">
                <a:latin typeface="Courier New" charset="0"/>
                <a:cs typeface="+mn-cs"/>
              </a:rPr>
              <a:t>	char *sname;</a:t>
            </a:r>
          </a:p>
          <a:p>
            <a:pPr eaLnBrk="1" hangingPunct="1">
              <a:buFontTx/>
              <a:buNone/>
              <a:defRPr/>
            </a:pPr>
            <a:r>
              <a:rPr lang="en-US" sz="2400" b="1" smtClean="0">
                <a:latin typeface="Courier New" charset="0"/>
                <a:cs typeface="+mn-cs"/>
              </a:rPr>
              <a:t>	int gtidnum;</a:t>
            </a:r>
          </a:p>
          <a:p>
            <a:pPr eaLnBrk="1" hangingPunct="1">
              <a:buFontTx/>
              <a:buNone/>
              <a:defRPr/>
            </a:pPr>
            <a:r>
              <a:rPr lang="en-US" sz="2400" b="1" smtClean="0">
                <a:latin typeface="Courier New" charset="0"/>
                <a:cs typeface="+mn-cs"/>
              </a:rPr>
              <a:t>	char *gtnum;</a:t>
            </a:r>
          </a:p>
          <a:p>
            <a:pPr eaLnBrk="1" hangingPunct="1">
              <a:buFontTx/>
              <a:buNone/>
              <a:defRPr/>
            </a:pPr>
            <a:r>
              <a:rPr lang="en-US" sz="2400" b="1" smtClean="0">
                <a:latin typeface="Courier New" charset="0"/>
                <a:cs typeface="+mn-cs"/>
              </a:rPr>
              <a:t>} STU;</a:t>
            </a:r>
          </a:p>
          <a:p>
            <a:pPr eaLnBrk="1" hangingPunct="1">
              <a:buFontTx/>
              <a:buNone/>
              <a:defRPr/>
            </a:pPr>
            <a:r>
              <a:rPr lang="en-US" sz="2400" b="1" smtClean="0">
                <a:latin typeface="Courier New" charset="0"/>
                <a:cs typeface="+mn-cs"/>
              </a:rPr>
              <a:t>int main() {</a:t>
            </a:r>
          </a:p>
          <a:p>
            <a:pPr eaLnBrk="1" hangingPunct="1">
              <a:buFontTx/>
              <a:buNone/>
              <a:defRPr/>
            </a:pPr>
            <a:r>
              <a:rPr lang="en-US" sz="2400" b="1" smtClean="0">
                <a:latin typeface="Courier New" charset="0"/>
                <a:cs typeface="+mn-cs"/>
              </a:rPr>
              <a:t>	STU s1;</a:t>
            </a:r>
          </a:p>
          <a:p>
            <a:pPr eaLnBrk="1" hangingPunct="1">
              <a:buFontTx/>
              <a:buNone/>
              <a:defRPr/>
            </a:pPr>
            <a:r>
              <a:rPr lang="en-US" sz="2400" b="1" smtClean="0">
                <a:latin typeface="Courier New" charset="0"/>
                <a:cs typeface="+mn-cs"/>
              </a:rPr>
              <a:t>	getStu (&amp;s1);</a:t>
            </a:r>
          </a:p>
          <a:p>
            <a:pPr eaLnBrk="1" hangingPunct="1">
              <a:buFontTx/>
              <a:buNone/>
              <a:defRPr/>
            </a:pPr>
            <a:r>
              <a:rPr lang="en-US" sz="2400" b="1" smtClean="0">
                <a:latin typeface="Courier New" charset="0"/>
                <a:cs typeface="+mn-cs"/>
              </a:rPr>
              <a:t>	...</a:t>
            </a:r>
          </a:p>
        </p:txBody>
      </p:sp>
      <p:sp>
        <p:nvSpPr>
          <p:cNvPr id="82948" name="Rectangle 4"/>
          <p:cNvSpPr>
            <a:spLocks noGrp="1" noChangeArrowheads="1"/>
          </p:cNvSpPr>
          <p:nvPr>
            <p:ph type="body" sz="half" idx="2"/>
          </p:nvPr>
        </p:nvSpPr>
        <p:spPr>
          <a:xfrm>
            <a:off x="4648200" y="1136650"/>
            <a:ext cx="4213225" cy="4427538"/>
          </a:xfrm>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eaLnBrk="1" hangingPunct="1">
              <a:buFontTx/>
              <a:buNone/>
              <a:defRPr/>
            </a:pPr>
            <a:r>
              <a:rPr lang="en-US" sz="2400" b="1" smtClean="0">
                <a:latin typeface="Courier New" charset="0"/>
                <a:cs typeface="+mn-cs"/>
              </a:rPr>
              <a:t>void getStu(STU *s)</a:t>
            </a:r>
          </a:p>
          <a:p>
            <a:pPr eaLnBrk="1" hangingPunct="1">
              <a:buFontTx/>
              <a:buNone/>
              <a:defRPr/>
            </a:pPr>
            <a:r>
              <a:rPr lang="en-US" sz="2400" b="1" smtClean="0">
                <a:latin typeface="Courier New" charset="0"/>
                <a:cs typeface="+mn-cs"/>
              </a:rPr>
              <a:t>{</a:t>
            </a:r>
          </a:p>
          <a:p>
            <a:pPr eaLnBrk="1" hangingPunct="1">
              <a:buFontTx/>
              <a:buNone/>
              <a:defRPr/>
            </a:pPr>
            <a:r>
              <a:rPr lang="en-US" sz="2400" b="1" smtClean="0">
                <a:latin typeface="Courier New" charset="0"/>
                <a:cs typeface="+mn-cs"/>
              </a:rPr>
              <a:t>	char *name;</a:t>
            </a:r>
          </a:p>
          <a:p>
            <a:pPr eaLnBrk="1" hangingPunct="1">
              <a:buFontTx/>
              <a:buNone/>
              <a:defRPr/>
            </a:pPr>
            <a:r>
              <a:rPr lang="en-US" sz="2400" b="1" smtClean="0">
                <a:latin typeface="Courier New" charset="0"/>
                <a:cs typeface="+mn-cs"/>
              </a:rPr>
              <a:t>	int gtid;</a:t>
            </a:r>
          </a:p>
          <a:p>
            <a:pPr eaLnBrk="1" hangingPunct="1">
              <a:buFontTx/>
              <a:buNone/>
              <a:defRPr/>
            </a:pPr>
            <a:r>
              <a:rPr lang="en-US" sz="2400" b="1" smtClean="0">
                <a:latin typeface="Courier New" charset="0"/>
                <a:cs typeface="+mn-cs"/>
              </a:rPr>
              <a:t>	char *gtn;</a:t>
            </a:r>
          </a:p>
          <a:p>
            <a:pPr eaLnBrk="1" hangingPunct="1">
              <a:buFontTx/>
              <a:buNone/>
              <a:defRPr/>
            </a:pPr>
            <a:r>
              <a:rPr lang="en-US" sz="2000" b="1" smtClean="0">
                <a:latin typeface="Courier New" charset="0"/>
                <a:cs typeface="+mn-cs"/>
              </a:rPr>
              <a:t>/* Code that gets vals</a:t>
            </a:r>
          </a:p>
          <a:p>
            <a:pPr eaLnBrk="1" hangingPunct="1">
              <a:buFontTx/>
              <a:buNone/>
              <a:defRPr/>
            </a:pPr>
            <a:r>
              <a:rPr lang="en-US" sz="2000" b="1" smtClean="0">
                <a:latin typeface="Courier New" charset="0"/>
                <a:cs typeface="+mn-cs"/>
              </a:rPr>
              <a:t>   for variables above */</a:t>
            </a:r>
          </a:p>
          <a:p>
            <a:pPr eaLnBrk="1" hangingPunct="1">
              <a:buFontTx/>
              <a:buNone/>
              <a:defRPr/>
            </a:pPr>
            <a:r>
              <a:rPr lang="en-US" sz="2400" b="1" smtClean="0">
                <a:latin typeface="Courier New" charset="0"/>
                <a:cs typeface="+mn-cs"/>
              </a:rPr>
              <a:t>	s___sname = name;</a:t>
            </a:r>
          </a:p>
          <a:p>
            <a:pPr eaLnBrk="1" hangingPunct="1">
              <a:buFontTx/>
              <a:buNone/>
              <a:defRPr/>
            </a:pPr>
            <a:r>
              <a:rPr lang="en-US" sz="2400" b="1" smtClean="0">
                <a:latin typeface="Courier New" charset="0"/>
                <a:cs typeface="+mn-cs"/>
              </a:rPr>
              <a:t>	...</a:t>
            </a:r>
          </a:p>
        </p:txBody>
      </p:sp>
      <p:sp>
        <p:nvSpPr>
          <p:cNvPr id="82949" name="Text Box 5"/>
          <p:cNvSpPr txBox="1">
            <a:spLocks noChangeArrowheads="1"/>
          </p:cNvSpPr>
          <p:nvPr/>
        </p:nvSpPr>
        <p:spPr bwMode="auto">
          <a:xfrm>
            <a:off x="588963" y="5584825"/>
            <a:ext cx="8307387"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400" b="1">
                <a:latin typeface="Courier New" charset="0"/>
                <a:cs typeface="+mn-cs"/>
              </a:rPr>
              <a:t>What goes in the blank?</a:t>
            </a:r>
          </a:p>
          <a:p>
            <a:pPr eaLnBrk="0" hangingPunct="0">
              <a:spcBef>
                <a:spcPct val="50000"/>
              </a:spcBef>
              <a:defRPr/>
            </a:pPr>
            <a:r>
              <a:rPr lang="en-US" sz="2400" b="1">
                <a:latin typeface="Courier New" charset="0"/>
                <a:cs typeface="+mn-cs"/>
              </a:rPr>
              <a:t>1.) .      2.) -&gt;      3.) .&gt;      4.) --&gt;</a:t>
            </a:r>
          </a:p>
        </p:txBody>
      </p:sp>
    </p:spTree>
    <p:extLst>
      <p:ext uri="{BB962C8B-B14F-4D97-AF65-F5344CB8AC3E}">
        <p14:creationId xmlns:p14="http://schemas.microsoft.com/office/powerpoint/2010/main" val="7217935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p:txBody>
          <a:bodyPr/>
          <a:lstStyle/>
          <a:p>
            <a:pPr eaLnBrk="1" hangingPunct="1">
              <a:defRPr/>
            </a:pPr>
            <a:r>
              <a:rPr lang="en-US" smtClean="0">
                <a:cs typeface="+mj-cs"/>
              </a:rPr>
              <a:t>Unions</a:t>
            </a:r>
          </a:p>
        </p:txBody>
      </p:sp>
    </p:spTree>
    <p:extLst>
      <p:ext uri="{BB962C8B-B14F-4D97-AF65-F5344CB8AC3E}">
        <p14:creationId xmlns:p14="http://schemas.microsoft.com/office/powerpoint/2010/main" val="3920444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mtClean="0">
                <a:cs typeface="+mj-cs"/>
              </a:rPr>
              <a:t>Unions</a:t>
            </a:r>
          </a:p>
        </p:txBody>
      </p:sp>
      <p:sp>
        <p:nvSpPr>
          <p:cNvPr id="84995" name="Rectangle 3"/>
          <p:cNvSpPr>
            <a:spLocks noGrp="1" noChangeArrowheads="1"/>
          </p:cNvSpPr>
          <p:nvPr>
            <p:ph type="body" idx="1"/>
          </p:nvPr>
        </p:nvSpPr>
        <p:spPr/>
        <p:txBody>
          <a:bodyPr>
            <a:normAutofit fontScale="92500" lnSpcReduction="10000"/>
          </a:bodyPr>
          <a:lstStyle/>
          <a:p>
            <a:pPr eaLnBrk="1" hangingPunct="1">
              <a:buFontTx/>
              <a:buNone/>
              <a:defRPr/>
            </a:pPr>
            <a:r>
              <a:rPr lang="en-US" sz="2800" b="1" dirty="0" smtClean="0">
                <a:latin typeface="Courier New" charset="0"/>
                <a:cs typeface="+mn-cs"/>
              </a:rPr>
              <a:t>union {</a:t>
            </a:r>
          </a:p>
          <a:p>
            <a:pPr eaLnBrk="1" hangingPunct="1">
              <a:buFontTx/>
              <a:buNone/>
              <a:defRPr/>
            </a:pPr>
            <a:r>
              <a:rPr lang="en-US" sz="2800" b="1" dirty="0" smtClean="0">
                <a:latin typeface="Courier New" charset="0"/>
                <a:cs typeface="+mn-cs"/>
              </a:rPr>
              <a:t>	</a:t>
            </a:r>
            <a:r>
              <a:rPr lang="en-US" sz="2800" b="1" dirty="0" err="1" smtClean="0">
                <a:latin typeface="Courier New" charset="0"/>
                <a:cs typeface="+mn-cs"/>
              </a:rPr>
              <a:t>int</a:t>
            </a:r>
            <a:r>
              <a:rPr lang="en-US" sz="2800" b="1" dirty="0" smtClean="0">
                <a:latin typeface="Courier New" charset="0"/>
                <a:cs typeface="+mn-cs"/>
              </a:rPr>
              <a:t> </a:t>
            </a:r>
            <a:r>
              <a:rPr lang="en-US" sz="2800" b="1" dirty="0" err="1" smtClean="0">
                <a:latin typeface="Courier New" charset="0"/>
                <a:cs typeface="+mn-cs"/>
              </a:rPr>
              <a:t>myint</a:t>
            </a:r>
            <a:r>
              <a:rPr lang="en-US" sz="2800" b="1" dirty="0" smtClean="0">
                <a:latin typeface="Courier New" charset="0"/>
                <a:cs typeface="+mn-cs"/>
              </a:rPr>
              <a:t>;</a:t>
            </a:r>
          </a:p>
          <a:p>
            <a:pPr eaLnBrk="1" hangingPunct="1">
              <a:buFontTx/>
              <a:buNone/>
              <a:defRPr/>
            </a:pPr>
            <a:r>
              <a:rPr lang="en-US" sz="2800" b="1" dirty="0" smtClean="0">
                <a:latin typeface="Courier New" charset="0"/>
                <a:cs typeface="+mn-cs"/>
              </a:rPr>
              <a:t>	char </a:t>
            </a:r>
            <a:r>
              <a:rPr lang="en-US" sz="2800" b="1" dirty="0" err="1" smtClean="0">
                <a:latin typeface="Courier New" charset="0"/>
                <a:cs typeface="+mn-cs"/>
              </a:rPr>
              <a:t>mychar</a:t>
            </a:r>
            <a:r>
              <a:rPr lang="en-US" sz="2800" b="1" dirty="0" smtClean="0">
                <a:latin typeface="Courier New" charset="0"/>
                <a:cs typeface="+mn-cs"/>
              </a:rPr>
              <a:t>;</a:t>
            </a:r>
          </a:p>
          <a:p>
            <a:pPr eaLnBrk="1" hangingPunct="1">
              <a:buFontTx/>
              <a:buNone/>
              <a:defRPr/>
            </a:pPr>
            <a:r>
              <a:rPr lang="en-US" sz="2800" b="1" dirty="0" smtClean="0">
                <a:latin typeface="Courier New" charset="0"/>
                <a:cs typeface="+mn-cs"/>
              </a:rPr>
              <a:t>	char </a:t>
            </a:r>
            <a:r>
              <a:rPr lang="en-US" sz="2800" b="1" dirty="0" err="1" smtClean="0">
                <a:latin typeface="Courier New" charset="0"/>
                <a:cs typeface="+mn-cs"/>
              </a:rPr>
              <a:t>mystr</a:t>
            </a:r>
            <a:r>
              <a:rPr lang="en-US" sz="2800" b="1" dirty="0" smtClean="0">
                <a:latin typeface="Courier New" charset="0"/>
                <a:cs typeface="+mn-cs"/>
              </a:rPr>
              <a:t>[20];</a:t>
            </a:r>
          </a:p>
          <a:p>
            <a:pPr eaLnBrk="1" hangingPunct="1">
              <a:buFontTx/>
              <a:buNone/>
              <a:defRPr/>
            </a:pPr>
            <a:r>
              <a:rPr lang="en-US" sz="2800" b="1" dirty="0" smtClean="0">
                <a:latin typeface="Courier New" charset="0"/>
                <a:cs typeface="+mn-cs"/>
              </a:rPr>
              <a:t>} </a:t>
            </a:r>
            <a:r>
              <a:rPr lang="en-US" sz="2800" b="1" dirty="0" err="1" smtClean="0">
                <a:latin typeface="Courier New" charset="0"/>
                <a:cs typeface="+mn-cs"/>
              </a:rPr>
              <a:t>myun</a:t>
            </a:r>
            <a:r>
              <a:rPr lang="en-US" sz="2800" b="1" dirty="0" smtClean="0">
                <a:latin typeface="Courier New" charset="0"/>
                <a:cs typeface="+mn-cs"/>
              </a:rPr>
              <a:t>;</a:t>
            </a:r>
          </a:p>
          <a:p>
            <a:pPr eaLnBrk="1" hangingPunct="1">
              <a:defRPr/>
            </a:pPr>
            <a:endParaRPr lang="en-US" sz="2800" dirty="0" smtClean="0">
              <a:cs typeface="+mn-cs"/>
            </a:endParaRPr>
          </a:p>
          <a:p>
            <a:pPr eaLnBrk="1" hangingPunct="1">
              <a:defRPr/>
            </a:pPr>
            <a:r>
              <a:rPr lang="en-US" sz="2800" dirty="0" smtClean="0">
                <a:cs typeface="+mn-cs"/>
              </a:rPr>
              <a:t>Looks like a </a:t>
            </a:r>
            <a:r>
              <a:rPr lang="en-US" sz="2800" dirty="0" err="1" smtClean="0">
                <a:cs typeface="+mn-cs"/>
              </a:rPr>
              <a:t>struct</a:t>
            </a:r>
            <a:endParaRPr lang="en-US" sz="2800" dirty="0" smtClean="0">
              <a:cs typeface="+mn-cs"/>
            </a:endParaRPr>
          </a:p>
          <a:p>
            <a:pPr eaLnBrk="1" hangingPunct="1">
              <a:defRPr/>
            </a:pPr>
            <a:r>
              <a:rPr lang="en-US" sz="2800" dirty="0" smtClean="0">
                <a:cs typeface="+mn-cs"/>
              </a:rPr>
              <a:t>and the access is the same as a </a:t>
            </a:r>
            <a:r>
              <a:rPr lang="en-US" sz="2800" dirty="0" err="1" smtClean="0">
                <a:cs typeface="+mn-cs"/>
              </a:rPr>
              <a:t>struct</a:t>
            </a:r>
            <a:endParaRPr lang="en-US" sz="2800" dirty="0" smtClean="0">
              <a:cs typeface="+mn-cs"/>
            </a:endParaRPr>
          </a:p>
          <a:p>
            <a:pPr eaLnBrk="1" hangingPunct="1">
              <a:defRPr/>
            </a:pPr>
            <a:r>
              <a:rPr lang="en-US" sz="2800" dirty="0" smtClean="0">
                <a:cs typeface="+mn-cs"/>
              </a:rPr>
              <a:t>So what's the difference?</a:t>
            </a:r>
          </a:p>
          <a:p>
            <a:pPr eaLnBrk="1" hangingPunct="1">
              <a:defRPr/>
            </a:pPr>
            <a:r>
              <a:rPr lang="en-US" sz="2800" dirty="0" smtClean="0"/>
              <a:t>All of the members have an offset of zero </a:t>
            </a:r>
            <a:r>
              <a:rPr lang="mr-IN" sz="2800" dirty="0" smtClean="0"/>
              <a:t>–</a:t>
            </a:r>
            <a:r>
              <a:rPr lang="en-US" sz="2800" dirty="0" smtClean="0"/>
              <a:t> that’s it!</a:t>
            </a:r>
            <a:endParaRPr lang="en-US" sz="2800" dirty="0" smtClean="0">
              <a:cs typeface="+mn-cs"/>
            </a:endParaRPr>
          </a:p>
        </p:txBody>
      </p:sp>
    </p:spTree>
    <p:extLst>
      <p:ext uri="{BB962C8B-B14F-4D97-AF65-F5344CB8AC3E}">
        <p14:creationId xmlns:p14="http://schemas.microsoft.com/office/powerpoint/2010/main" val="2818314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146800" y="285750"/>
            <a:ext cx="2711450" cy="622300"/>
          </a:xfrm>
        </p:spPr>
        <p:txBody>
          <a:bodyPr>
            <a:normAutofit fontScale="90000"/>
          </a:bodyPr>
          <a:lstStyle/>
          <a:p>
            <a:pPr eaLnBrk="1" hangingPunct="1">
              <a:defRPr/>
            </a:pPr>
            <a:r>
              <a:rPr lang="en-US" smtClean="0">
                <a:cs typeface="+mj-cs"/>
              </a:rPr>
              <a:t>Unions</a:t>
            </a:r>
          </a:p>
        </p:txBody>
      </p:sp>
      <p:sp>
        <p:nvSpPr>
          <p:cNvPr id="86019" name="Line 3"/>
          <p:cNvSpPr>
            <a:spLocks noChangeShapeType="1"/>
          </p:cNvSpPr>
          <p:nvPr/>
        </p:nvSpPr>
        <p:spPr bwMode="auto">
          <a:xfrm>
            <a:off x="2055813" y="666750"/>
            <a:ext cx="6802437" cy="2825750"/>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0" name="Line 4"/>
          <p:cNvSpPr>
            <a:spLocks noChangeShapeType="1"/>
          </p:cNvSpPr>
          <p:nvPr/>
        </p:nvSpPr>
        <p:spPr bwMode="auto">
          <a:xfrm>
            <a:off x="2055813" y="2984500"/>
            <a:ext cx="500062" cy="234950"/>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1" name="Line 5"/>
          <p:cNvSpPr>
            <a:spLocks noChangeShapeType="1"/>
          </p:cNvSpPr>
          <p:nvPr/>
        </p:nvSpPr>
        <p:spPr bwMode="auto">
          <a:xfrm>
            <a:off x="4327525" y="3930650"/>
            <a:ext cx="500063" cy="220663"/>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2" name="Line 6"/>
          <p:cNvSpPr>
            <a:spLocks noChangeShapeType="1"/>
          </p:cNvSpPr>
          <p:nvPr/>
        </p:nvSpPr>
        <p:spPr bwMode="auto">
          <a:xfrm>
            <a:off x="6605588" y="4884738"/>
            <a:ext cx="512762" cy="195262"/>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3" name="Line 7"/>
          <p:cNvSpPr>
            <a:spLocks noChangeShapeType="1"/>
          </p:cNvSpPr>
          <p:nvPr/>
        </p:nvSpPr>
        <p:spPr bwMode="auto">
          <a:xfrm>
            <a:off x="285750" y="3003550"/>
            <a:ext cx="6808788" cy="2806700"/>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03" name="Group 8"/>
          <p:cNvGrpSpPr>
            <a:grpSpLocks/>
          </p:cNvGrpSpPr>
          <p:nvPr/>
        </p:nvGrpSpPr>
        <p:grpSpPr bwMode="auto">
          <a:xfrm>
            <a:off x="285750" y="666750"/>
            <a:ext cx="1758950" cy="463550"/>
            <a:chOff x="3561" y="1469"/>
            <a:chExt cx="1108" cy="292"/>
          </a:xfrm>
        </p:grpSpPr>
        <p:sp>
          <p:nvSpPr>
            <p:cNvPr id="86025" name="Rectangle 9"/>
            <p:cNvSpPr>
              <a:spLocks noChangeArrowheads="1"/>
            </p:cNvSpPr>
            <p:nvPr/>
          </p:nvSpPr>
          <p:spPr bwMode="auto">
            <a:xfrm>
              <a:off x="3561"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6" name="Rectangle 10"/>
            <p:cNvSpPr>
              <a:spLocks noChangeArrowheads="1"/>
            </p:cNvSpPr>
            <p:nvPr/>
          </p:nvSpPr>
          <p:spPr bwMode="auto">
            <a:xfrm>
              <a:off x="3838"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7" name="Rectangle 11"/>
            <p:cNvSpPr>
              <a:spLocks noChangeArrowheads="1"/>
            </p:cNvSpPr>
            <p:nvPr/>
          </p:nvSpPr>
          <p:spPr bwMode="auto">
            <a:xfrm>
              <a:off x="4115"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28" name="Rectangle 12"/>
            <p:cNvSpPr>
              <a:spLocks noChangeArrowheads="1"/>
            </p:cNvSpPr>
            <p:nvPr/>
          </p:nvSpPr>
          <p:spPr bwMode="auto">
            <a:xfrm>
              <a:off x="4392"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029" name="Rectangle 13"/>
          <p:cNvSpPr>
            <a:spLocks noChangeArrowheads="1"/>
          </p:cNvSpPr>
          <p:nvPr/>
        </p:nvSpPr>
        <p:spPr bwMode="auto">
          <a:xfrm>
            <a:off x="285750" y="1130300"/>
            <a:ext cx="439738" cy="463550"/>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0" name="Rectangle 14"/>
          <p:cNvSpPr>
            <a:spLocks noChangeArrowheads="1"/>
          </p:cNvSpPr>
          <p:nvPr/>
        </p:nvSpPr>
        <p:spPr bwMode="auto">
          <a:xfrm>
            <a:off x="725488" y="1130300"/>
            <a:ext cx="439737" cy="463550"/>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1" name="Rectangle 15"/>
          <p:cNvSpPr>
            <a:spLocks noChangeArrowheads="1"/>
          </p:cNvSpPr>
          <p:nvPr/>
        </p:nvSpPr>
        <p:spPr bwMode="auto">
          <a:xfrm>
            <a:off x="1165225" y="1130300"/>
            <a:ext cx="439738" cy="463550"/>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2" name="Rectangle 16"/>
          <p:cNvSpPr>
            <a:spLocks noChangeArrowheads="1"/>
          </p:cNvSpPr>
          <p:nvPr/>
        </p:nvSpPr>
        <p:spPr bwMode="auto">
          <a:xfrm>
            <a:off x="1604963" y="1130300"/>
            <a:ext cx="439737" cy="463550"/>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08" name="Group 17"/>
          <p:cNvGrpSpPr>
            <a:grpSpLocks/>
          </p:cNvGrpSpPr>
          <p:nvPr/>
        </p:nvGrpSpPr>
        <p:grpSpPr bwMode="auto">
          <a:xfrm>
            <a:off x="285750" y="1593850"/>
            <a:ext cx="1758950" cy="463550"/>
            <a:chOff x="3561" y="1469"/>
            <a:chExt cx="1108" cy="292"/>
          </a:xfrm>
        </p:grpSpPr>
        <p:sp>
          <p:nvSpPr>
            <p:cNvPr id="86034" name="Rectangle 18"/>
            <p:cNvSpPr>
              <a:spLocks noChangeArrowheads="1"/>
            </p:cNvSpPr>
            <p:nvPr/>
          </p:nvSpPr>
          <p:spPr bwMode="auto">
            <a:xfrm>
              <a:off x="3561"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5" name="Rectangle 19"/>
            <p:cNvSpPr>
              <a:spLocks noChangeArrowheads="1"/>
            </p:cNvSpPr>
            <p:nvPr/>
          </p:nvSpPr>
          <p:spPr bwMode="auto">
            <a:xfrm>
              <a:off x="3838"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6" name="Rectangle 20"/>
            <p:cNvSpPr>
              <a:spLocks noChangeArrowheads="1"/>
            </p:cNvSpPr>
            <p:nvPr/>
          </p:nvSpPr>
          <p:spPr bwMode="auto">
            <a:xfrm>
              <a:off x="4115"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37" name="Rectangle 21"/>
            <p:cNvSpPr>
              <a:spLocks noChangeArrowheads="1"/>
            </p:cNvSpPr>
            <p:nvPr/>
          </p:nvSpPr>
          <p:spPr bwMode="auto">
            <a:xfrm>
              <a:off x="4392"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09" name="Group 22"/>
          <p:cNvGrpSpPr>
            <a:grpSpLocks/>
          </p:cNvGrpSpPr>
          <p:nvPr/>
        </p:nvGrpSpPr>
        <p:grpSpPr bwMode="auto">
          <a:xfrm>
            <a:off x="285750" y="2057400"/>
            <a:ext cx="1758950" cy="463550"/>
            <a:chOff x="3561" y="1469"/>
            <a:chExt cx="1108" cy="292"/>
          </a:xfrm>
        </p:grpSpPr>
        <p:sp>
          <p:nvSpPr>
            <p:cNvPr id="86039" name="Rectangle 23"/>
            <p:cNvSpPr>
              <a:spLocks noChangeArrowheads="1"/>
            </p:cNvSpPr>
            <p:nvPr/>
          </p:nvSpPr>
          <p:spPr bwMode="auto">
            <a:xfrm>
              <a:off x="3561"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0" name="Rectangle 24"/>
            <p:cNvSpPr>
              <a:spLocks noChangeArrowheads="1"/>
            </p:cNvSpPr>
            <p:nvPr/>
          </p:nvSpPr>
          <p:spPr bwMode="auto">
            <a:xfrm>
              <a:off x="3838"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1" name="Rectangle 25"/>
            <p:cNvSpPr>
              <a:spLocks noChangeArrowheads="1"/>
            </p:cNvSpPr>
            <p:nvPr/>
          </p:nvSpPr>
          <p:spPr bwMode="auto">
            <a:xfrm>
              <a:off x="4115"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2" name="Rectangle 26"/>
            <p:cNvSpPr>
              <a:spLocks noChangeArrowheads="1"/>
            </p:cNvSpPr>
            <p:nvPr/>
          </p:nvSpPr>
          <p:spPr bwMode="auto">
            <a:xfrm>
              <a:off x="4392"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10" name="Group 27"/>
          <p:cNvGrpSpPr>
            <a:grpSpLocks/>
          </p:cNvGrpSpPr>
          <p:nvPr/>
        </p:nvGrpSpPr>
        <p:grpSpPr bwMode="auto">
          <a:xfrm>
            <a:off x="285750" y="2520950"/>
            <a:ext cx="1758950" cy="463550"/>
            <a:chOff x="3561" y="1469"/>
            <a:chExt cx="1108" cy="292"/>
          </a:xfrm>
        </p:grpSpPr>
        <p:sp>
          <p:nvSpPr>
            <p:cNvPr id="86044" name="Rectangle 28"/>
            <p:cNvSpPr>
              <a:spLocks noChangeArrowheads="1"/>
            </p:cNvSpPr>
            <p:nvPr/>
          </p:nvSpPr>
          <p:spPr bwMode="auto">
            <a:xfrm>
              <a:off x="3561"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5" name="Rectangle 29"/>
            <p:cNvSpPr>
              <a:spLocks noChangeArrowheads="1"/>
            </p:cNvSpPr>
            <p:nvPr/>
          </p:nvSpPr>
          <p:spPr bwMode="auto">
            <a:xfrm>
              <a:off x="3838"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6" name="Rectangle 30"/>
            <p:cNvSpPr>
              <a:spLocks noChangeArrowheads="1"/>
            </p:cNvSpPr>
            <p:nvPr/>
          </p:nvSpPr>
          <p:spPr bwMode="auto">
            <a:xfrm>
              <a:off x="4115"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47" name="Rectangle 31"/>
            <p:cNvSpPr>
              <a:spLocks noChangeArrowheads="1"/>
            </p:cNvSpPr>
            <p:nvPr/>
          </p:nvSpPr>
          <p:spPr bwMode="auto">
            <a:xfrm>
              <a:off x="4392" y="1469"/>
              <a:ext cx="277" cy="292"/>
            </a:xfrm>
            <a:prstGeom prst="rect">
              <a:avLst/>
            </a:prstGeom>
            <a:solidFill>
              <a:schemeClr val="accent2">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11" name="Group 32"/>
          <p:cNvGrpSpPr>
            <a:grpSpLocks/>
          </p:cNvGrpSpPr>
          <p:nvPr/>
        </p:nvGrpSpPr>
        <p:grpSpPr bwMode="auto">
          <a:xfrm>
            <a:off x="285750" y="666750"/>
            <a:ext cx="1758950" cy="463550"/>
            <a:chOff x="3561" y="1469"/>
            <a:chExt cx="1108" cy="292"/>
          </a:xfrm>
        </p:grpSpPr>
        <p:sp>
          <p:nvSpPr>
            <p:cNvPr id="86049" name="Rectangle 33"/>
            <p:cNvSpPr>
              <a:spLocks noChangeArrowheads="1"/>
            </p:cNvSpPr>
            <p:nvPr/>
          </p:nvSpPr>
          <p:spPr bwMode="auto">
            <a:xfrm>
              <a:off x="3561" y="1469"/>
              <a:ext cx="277" cy="292"/>
            </a:xfrm>
            <a:prstGeom prst="rect">
              <a:avLst/>
            </a:prstGeom>
            <a:solidFill>
              <a:schemeClr val="hlink">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0" name="Rectangle 34"/>
            <p:cNvSpPr>
              <a:spLocks noChangeArrowheads="1"/>
            </p:cNvSpPr>
            <p:nvPr/>
          </p:nvSpPr>
          <p:spPr bwMode="auto">
            <a:xfrm>
              <a:off x="3838" y="1469"/>
              <a:ext cx="277" cy="292"/>
            </a:xfrm>
            <a:prstGeom prst="rect">
              <a:avLst/>
            </a:prstGeom>
            <a:solidFill>
              <a:schemeClr val="hlink">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1" name="Rectangle 35"/>
            <p:cNvSpPr>
              <a:spLocks noChangeArrowheads="1"/>
            </p:cNvSpPr>
            <p:nvPr/>
          </p:nvSpPr>
          <p:spPr bwMode="auto">
            <a:xfrm>
              <a:off x="4115" y="1469"/>
              <a:ext cx="277" cy="292"/>
            </a:xfrm>
            <a:prstGeom prst="rect">
              <a:avLst/>
            </a:prstGeom>
            <a:solidFill>
              <a:schemeClr val="hlink">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2" name="Rectangle 36"/>
            <p:cNvSpPr>
              <a:spLocks noChangeArrowheads="1"/>
            </p:cNvSpPr>
            <p:nvPr/>
          </p:nvSpPr>
          <p:spPr bwMode="auto">
            <a:xfrm>
              <a:off x="4392" y="1469"/>
              <a:ext cx="277" cy="292"/>
            </a:xfrm>
            <a:prstGeom prst="rect">
              <a:avLst/>
            </a:prstGeom>
            <a:solidFill>
              <a:schemeClr val="hlink">
                <a:alpha val="50000"/>
              </a:scheme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053" name="Rectangle 37"/>
          <p:cNvSpPr>
            <a:spLocks noChangeArrowheads="1"/>
          </p:cNvSpPr>
          <p:nvPr/>
        </p:nvSpPr>
        <p:spPr bwMode="auto">
          <a:xfrm>
            <a:off x="280988" y="666750"/>
            <a:ext cx="439737" cy="463550"/>
          </a:xfrm>
          <a:prstGeom prst="rect">
            <a:avLst/>
          </a:prstGeom>
          <a:solidFill>
            <a:srgbClr val="009900">
              <a:alpha val="50000"/>
            </a:srgbClr>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13" name="Group 38"/>
          <p:cNvGrpSpPr>
            <a:grpSpLocks/>
          </p:cNvGrpSpPr>
          <p:nvPr/>
        </p:nvGrpSpPr>
        <p:grpSpPr bwMode="auto">
          <a:xfrm>
            <a:off x="2555875" y="889000"/>
            <a:ext cx="1758950" cy="3022600"/>
            <a:chOff x="1610" y="420"/>
            <a:chExt cx="1108" cy="1904"/>
          </a:xfrm>
        </p:grpSpPr>
        <p:grpSp>
          <p:nvGrpSpPr>
            <p:cNvPr id="55366" name="Group 39"/>
            <p:cNvGrpSpPr>
              <a:grpSpLocks/>
            </p:cNvGrpSpPr>
            <p:nvPr/>
          </p:nvGrpSpPr>
          <p:grpSpPr bwMode="auto">
            <a:xfrm>
              <a:off x="1610" y="864"/>
              <a:ext cx="1108" cy="292"/>
              <a:chOff x="3561" y="1469"/>
              <a:chExt cx="1108" cy="292"/>
            </a:xfrm>
          </p:grpSpPr>
          <p:sp>
            <p:nvSpPr>
              <p:cNvPr id="86056" name="Rectangle 40"/>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7" name="Rectangle 41"/>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8" name="Rectangle 42"/>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59" name="Rectangle 43"/>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060" name="Rectangle 44"/>
            <p:cNvSpPr>
              <a:spLocks noChangeArrowheads="1"/>
            </p:cNvSpPr>
            <p:nvPr/>
          </p:nvSpPr>
          <p:spPr bwMode="auto">
            <a:xfrm>
              <a:off x="1610" y="1156"/>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1" name="Rectangle 45"/>
            <p:cNvSpPr>
              <a:spLocks noChangeArrowheads="1"/>
            </p:cNvSpPr>
            <p:nvPr/>
          </p:nvSpPr>
          <p:spPr bwMode="auto">
            <a:xfrm>
              <a:off x="1887" y="1156"/>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2" name="Rectangle 46"/>
            <p:cNvSpPr>
              <a:spLocks noChangeArrowheads="1"/>
            </p:cNvSpPr>
            <p:nvPr/>
          </p:nvSpPr>
          <p:spPr bwMode="auto">
            <a:xfrm>
              <a:off x="2164" y="1156"/>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3" name="Rectangle 47"/>
            <p:cNvSpPr>
              <a:spLocks noChangeArrowheads="1"/>
            </p:cNvSpPr>
            <p:nvPr/>
          </p:nvSpPr>
          <p:spPr bwMode="auto">
            <a:xfrm>
              <a:off x="2441" y="1156"/>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71" name="Group 48"/>
            <p:cNvGrpSpPr>
              <a:grpSpLocks/>
            </p:cNvGrpSpPr>
            <p:nvPr/>
          </p:nvGrpSpPr>
          <p:grpSpPr bwMode="auto">
            <a:xfrm>
              <a:off x="1610" y="1448"/>
              <a:ext cx="1108" cy="292"/>
              <a:chOff x="3561" y="1469"/>
              <a:chExt cx="1108" cy="292"/>
            </a:xfrm>
          </p:grpSpPr>
          <p:sp>
            <p:nvSpPr>
              <p:cNvPr id="86065" name="Rectangle 49"/>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6" name="Rectangle 50"/>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7" name="Rectangle 51"/>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68" name="Rectangle 52"/>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72" name="Group 53"/>
            <p:cNvGrpSpPr>
              <a:grpSpLocks/>
            </p:cNvGrpSpPr>
            <p:nvPr/>
          </p:nvGrpSpPr>
          <p:grpSpPr bwMode="auto">
            <a:xfrm>
              <a:off x="1610" y="1740"/>
              <a:ext cx="1108" cy="292"/>
              <a:chOff x="3561" y="1469"/>
              <a:chExt cx="1108" cy="292"/>
            </a:xfrm>
          </p:grpSpPr>
          <p:sp>
            <p:nvSpPr>
              <p:cNvPr id="86070" name="Rectangle 54"/>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1" name="Rectangle 55"/>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2" name="Rectangle 56"/>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3" name="Rectangle 57"/>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074" name="Rectangle 58"/>
            <p:cNvSpPr>
              <a:spLocks noChangeArrowheads="1"/>
            </p:cNvSpPr>
            <p:nvPr/>
          </p:nvSpPr>
          <p:spPr bwMode="auto">
            <a:xfrm>
              <a:off x="1807" y="420"/>
              <a:ext cx="6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a:solidFill>
                    <a:schemeClr val="accent2"/>
                  </a:solidFill>
                  <a:latin typeface="Courier New" charset="0"/>
                  <a:cs typeface="+mn-cs"/>
                </a:rPr>
                <a:t>mystr</a:t>
              </a:r>
            </a:p>
          </p:txBody>
        </p:sp>
        <p:grpSp>
          <p:nvGrpSpPr>
            <p:cNvPr id="55374" name="Group 59"/>
            <p:cNvGrpSpPr>
              <a:grpSpLocks/>
            </p:cNvGrpSpPr>
            <p:nvPr/>
          </p:nvGrpSpPr>
          <p:grpSpPr bwMode="auto">
            <a:xfrm>
              <a:off x="1610" y="2032"/>
              <a:ext cx="1108" cy="292"/>
              <a:chOff x="3561" y="1469"/>
              <a:chExt cx="1108" cy="292"/>
            </a:xfrm>
          </p:grpSpPr>
          <p:sp>
            <p:nvSpPr>
              <p:cNvPr id="86076" name="Rectangle 60"/>
              <p:cNvSpPr>
                <a:spLocks noChangeArrowheads="1"/>
              </p:cNvSpPr>
              <p:nvPr/>
            </p:nvSpPr>
            <p:spPr bwMode="auto">
              <a:xfrm>
                <a:off x="3561"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7" name="Rectangle 61"/>
              <p:cNvSpPr>
                <a:spLocks noChangeArrowheads="1"/>
              </p:cNvSpPr>
              <p:nvPr/>
            </p:nvSpPr>
            <p:spPr bwMode="auto">
              <a:xfrm>
                <a:off x="3838"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8" name="Rectangle 62"/>
              <p:cNvSpPr>
                <a:spLocks noChangeArrowheads="1"/>
              </p:cNvSpPr>
              <p:nvPr/>
            </p:nvSpPr>
            <p:spPr bwMode="auto">
              <a:xfrm>
                <a:off x="4115"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79" name="Rectangle 63"/>
              <p:cNvSpPr>
                <a:spLocks noChangeArrowheads="1"/>
              </p:cNvSpPr>
              <p:nvPr/>
            </p:nvSpPr>
            <p:spPr bwMode="auto">
              <a:xfrm>
                <a:off x="4392" y="1469"/>
                <a:ext cx="277" cy="292"/>
              </a:xfrm>
              <a:prstGeom prst="rect">
                <a:avLst/>
              </a:prstGeom>
              <a:solidFill>
                <a:schemeClr val="accent2"/>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86080" name="Rectangle 64"/>
          <p:cNvSpPr>
            <a:spLocks noChangeArrowheads="1"/>
          </p:cNvSpPr>
          <p:nvPr/>
        </p:nvSpPr>
        <p:spPr bwMode="auto">
          <a:xfrm>
            <a:off x="4827588" y="2540000"/>
            <a:ext cx="439737" cy="463550"/>
          </a:xfrm>
          <a:prstGeom prst="rect">
            <a:avLst/>
          </a:prstGeom>
          <a:solidFill>
            <a:schemeClr val="fo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1" name="Rectangle 65"/>
          <p:cNvSpPr>
            <a:spLocks noChangeArrowheads="1"/>
          </p:cNvSpPr>
          <p:nvPr/>
        </p:nvSpPr>
        <p:spPr bwMode="auto">
          <a:xfrm>
            <a:off x="5267325" y="2540000"/>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2" name="Rectangle 66"/>
          <p:cNvSpPr>
            <a:spLocks noChangeArrowheads="1"/>
          </p:cNvSpPr>
          <p:nvPr/>
        </p:nvSpPr>
        <p:spPr bwMode="auto">
          <a:xfrm>
            <a:off x="5707063" y="2540000"/>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3" name="Rectangle 67"/>
          <p:cNvSpPr>
            <a:spLocks noChangeArrowheads="1"/>
          </p:cNvSpPr>
          <p:nvPr/>
        </p:nvSpPr>
        <p:spPr bwMode="auto">
          <a:xfrm>
            <a:off x="6146800" y="2540000"/>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4" name="Rectangle 68"/>
          <p:cNvSpPr>
            <a:spLocks noChangeArrowheads="1"/>
          </p:cNvSpPr>
          <p:nvPr/>
        </p:nvSpPr>
        <p:spPr bwMode="auto">
          <a:xfrm>
            <a:off x="4827588" y="3003550"/>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5" name="Rectangle 69"/>
          <p:cNvSpPr>
            <a:spLocks noChangeArrowheads="1"/>
          </p:cNvSpPr>
          <p:nvPr/>
        </p:nvSpPr>
        <p:spPr bwMode="auto">
          <a:xfrm>
            <a:off x="5267325" y="3003550"/>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6" name="Rectangle 70"/>
          <p:cNvSpPr>
            <a:spLocks noChangeArrowheads="1"/>
          </p:cNvSpPr>
          <p:nvPr/>
        </p:nvSpPr>
        <p:spPr bwMode="auto">
          <a:xfrm>
            <a:off x="5707063" y="3003550"/>
            <a:ext cx="439737"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87" name="Rectangle 71"/>
          <p:cNvSpPr>
            <a:spLocks noChangeArrowheads="1"/>
          </p:cNvSpPr>
          <p:nvPr/>
        </p:nvSpPr>
        <p:spPr bwMode="auto">
          <a:xfrm>
            <a:off x="6146800" y="3003550"/>
            <a:ext cx="439738" cy="46355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22" name="Group 72"/>
          <p:cNvGrpSpPr>
            <a:grpSpLocks/>
          </p:cNvGrpSpPr>
          <p:nvPr/>
        </p:nvGrpSpPr>
        <p:grpSpPr bwMode="auto">
          <a:xfrm>
            <a:off x="4827588" y="3467100"/>
            <a:ext cx="1758950" cy="463550"/>
            <a:chOff x="3561" y="1469"/>
            <a:chExt cx="1108" cy="292"/>
          </a:xfrm>
        </p:grpSpPr>
        <p:sp>
          <p:nvSpPr>
            <p:cNvPr id="86089" name="Rectangle 73"/>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0" name="Rectangle 74"/>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1" name="Rectangle 75"/>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2" name="Rectangle 76"/>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23" name="Group 77"/>
          <p:cNvGrpSpPr>
            <a:grpSpLocks/>
          </p:cNvGrpSpPr>
          <p:nvPr/>
        </p:nvGrpSpPr>
        <p:grpSpPr bwMode="auto">
          <a:xfrm>
            <a:off x="4827588" y="3930650"/>
            <a:ext cx="1758950" cy="463550"/>
            <a:chOff x="3561" y="1469"/>
            <a:chExt cx="1108" cy="292"/>
          </a:xfrm>
        </p:grpSpPr>
        <p:sp>
          <p:nvSpPr>
            <p:cNvPr id="86094" name="Rectangle 78"/>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5" name="Rectangle 79"/>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6" name="Rectangle 80"/>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097" name="Rectangle 81"/>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098" name="Rectangle 82"/>
          <p:cNvSpPr>
            <a:spLocks noChangeArrowheads="1"/>
          </p:cNvSpPr>
          <p:nvPr/>
        </p:nvSpPr>
        <p:spPr bwMode="auto">
          <a:xfrm>
            <a:off x="5045075" y="18161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a:solidFill>
                  <a:schemeClr val="tx2"/>
                </a:solidFill>
                <a:latin typeface="Courier New" charset="0"/>
                <a:cs typeface="+mn-cs"/>
              </a:rPr>
              <a:t>mychar</a:t>
            </a:r>
          </a:p>
        </p:txBody>
      </p:sp>
      <p:grpSp>
        <p:nvGrpSpPr>
          <p:cNvPr id="55325" name="Group 83"/>
          <p:cNvGrpSpPr>
            <a:grpSpLocks/>
          </p:cNvGrpSpPr>
          <p:nvPr/>
        </p:nvGrpSpPr>
        <p:grpSpPr bwMode="auto">
          <a:xfrm>
            <a:off x="4827588" y="4394200"/>
            <a:ext cx="1758950" cy="463550"/>
            <a:chOff x="3561" y="1469"/>
            <a:chExt cx="1108" cy="292"/>
          </a:xfrm>
        </p:grpSpPr>
        <p:sp>
          <p:nvSpPr>
            <p:cNvPr id="86100" name="Rectangle 8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1" name="Rectangle 8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2" name="Rectangle 8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3" name="Rectangle 8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26" name="Group 88"/>
          <p:cNvGrpSpPr>
            <a:grpSpLocks/>
          </p:cNvGrpSpPr>
          <p:nvPr/>
        </p:nvGrpSpPr>
        <p:grpSpPr bwMode="auto">
          <a:xfrm>
            <a:off x="7099300" y="2762250"/>
            <a:ext cx="1758950" cy="3048000"/>
            <a:chOff x="4472" y="988"/>
            <a:chExt cx="1108" cy="1920"/>
          </a:xfrm>
        </p:grpSpPr>
        <p:grpSp>
          <p:nvGrpSpPr>
            <p:cNvPr id="55329" name="Group 89"/>
            <p:cNvGrpSpPr>
              <a:grpSpLocks/>
            </p:cNvGrpSpPr>
            <p:nvPr/>
          </p:nvGrpSpPr>
          <p:grpSpPr bwMode="auto">
            <a:xfrm>
              <a:off x="4472" y="1448"/>
              <a:ext cx="1108" cy="292"/>
              <a:chOff x="3561" y="1469"/>
              <a:chExt cx="1108" cy="292"/>
            </a:xfrm>
          </p:grpSpPr>
          <p:sp>
            <p:nvSpPr>
              <p:cNvPr id="86106" name="Rectangle 90"/>
              <p:cNvSpPr>
                <a:spLocks noChangeArrowheads="1"/>
              </p:cNvSpPr>
              <p:nvPr/>
            </p:nvSpPr>
            <p:spPr bwMode="auto">
              <a:xfrm>
                <a:off x="3561"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7" name="Rectangle 91"/>
              <p:cNvSpPr>
                <a:spLocks noChangeArrowheads="1"/>
              </p:cNvSpPr>
              <p:nvPr/>
            </p:nvSpPr>
            <p:spPr bwMode="auto">
              <a:xfrm>
                <a:off x="3838"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8" name="Rectangle 92"/>
              <p:cNvSpPr>
                <a:spLocks noChangeArrowheads="1"/>
              </p:cNvSpPr>
              <p:nvPr/>
            </p:nvSpPr>
            <p:spPr bwMode="auto">
              <a:xfrm>
                <a:off x="4115"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09" name="Rectangle 93"/>
              <p:cNvSpPr>
                <a:spLocks noChangeArrowheads="1"/>
              </p:cNvSpPr>
              <p:nvPr/>
            </p:nvSpPr>
            <p:spPr bwMode="auto">
              <a:xfrm>
                <a:off x="4392" y="1469"/>
                <a:ext cx="277" cy="292"/>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110" name="Rectangle 94"/>
            <p:cNvSpPr>
              <a:spLocks noChangeArrowheads="1"/>
            </p:cNvSpPr>
            <p:nvPr/>
          </p:nvSpPr>
          <p:spPr bwMode="auto">
            <a:xfrm>
              <a:off x="4472" y="1740"/>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1" name="Rectangle 95"/>
            <p:cNvSpPr>
              <a:spLocks noChangeArrowheads="1"/>
            </p:cNvSpPr>
            <p:nvPr/>
          </p:nvSpPr>
          <p:spPr bwMode="auto">
            <a:xfrm>
              <a:off x="4749" y="1740"/>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2" name="Rectangle 96"/>
            <p:cNvSpPr>
              <a:spLocks noChangeArrowheads="1"/>
            </p:cNvSpPr>
            <p:nvPr/>
          </p:nvSpPr>
          <p:spPr bwMode="auto">
            <a:xfrm>
              <a:off x="5026" y="1740"/>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3" name="Rectangle 97"/>
            <p:cNvSpPr>
              <a:spLocks noChangeArrowheads="1"/>
            </p:cNvSpPr>
            <p:nvPr/>
          </p:nvSpPr>
          <p:spPr bwMode="auto">
            <a:xfrm>
              <a:off x="5303" y="1740"/>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nvGrpSpPr>
            <p:cNvPr id="55334" name="Group 98"/>
            <p:cNvGrpSpPr>
              <a:grpSpLocks/>
            </p:cNvGrpSpPr>
            <p:nvPr/>
          </p:nvGrpSpPr>
          <p:grpSpPr bwMode="auto">
            <a:xfrm>
              <a:off x="4472" y="2032"/>
              <a:ext cx="1108" cy="292"/>
              <a:chOff x="3561" y="1469"/>
              <a:chExt cx="1108" cy="292"/>
            </a:xfrm>
          </p:grpSpPr>
          <p:sp>
            <p:nvSpPr>
              <p:cNvPr id="86115" name="Rectangle 99"/>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6" name="Rectangle 100"/>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7" name="Rectangle 101"/>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18" name="Rectangle 102"/>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nvGrpSpPr>
            <p:cNvPr id="55335" name="Group 103"/>
            <p:cNvGrpSpPr>
              <a:grpSpLocks/>
            </p:cNvGrpSpPr>
            <p:nvPr/>
          </p:nvGrpSpPr>
          <p:grpSpPr bwMode="auto">
            <a:xfrm>
              <a:off x="4472" y="2324"/>
              <a:ext cx="1108" cy="292"/>
              <a:chOff x="3561" y="1469"/>
              <a:chExt cx="1108" cy="292"/>
            </a:xfrm>
          </p:grpSpPr>
          <p:sp>
            <p:nvSpPr>
              <p:cNvPr id="86120" name="Rectangle 104"/>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1" name="Rectangle 105"/>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2" name="Rectangle 106"/>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3" name="Rectangle 107"/>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sp>
          <p:nvSpPr>
            <p:cNvPr id="86124" name="Rectangle 108"/>
            <p:cNvSpPr>
              <a:spLocks noChangeArrowheads="1"/>
            </p:cNvSpPr>
            <p:nvPr/>
          </p:nvSpPr>
          <p:spPr bwMode="auto">
            <a:xfrm>
              <a:off x="4612" y="988"/>
              <a:ext cx="6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b="1">
                  <a:solidFill>
                    <a:schemeClr val="hlink"/>
                  </a:solidFill>
                  <a:latin typeface="Courier New" charset="0"/>
                  <a:cs typeface="+mn-cs"/>
                </a:rPr>
                <a:t>myint</a:t>
              </a:r>
            </a:p>
          </p:txBody>
        </p:sp>
        <p:grpSp>
          <p:nvGrpSpPr>
            <p:cNvPr id="55337" name="Group 109"/>
            <p:cNvGrpSpPr>
              <a:grpSpLocks/>
            </p:cNvGrpSpPr>
            <p:nvPr/>
          </p:nvGrpSpPr>
          <p:grpSpPr bwMode="auto">
            <a:xfrm>
              <a:off x="4472" y="2616"/>
              <a:ext cx="1108" cy="292"/>
              <a:chOff x="3561" y="1469"/>
              <a:chExt cx="1108" cy="292"/>
            </a:xfrm>
          </p:grpSpPr>
          <p:sp>
            <p:nvSpPr>
              <p:cNvPr id="86126" name="Rectangle 110"/>
              <p:cNvSpPr>
                <a:spLocks noChangeArrowheads="1"/>
              </p:cNvSpPr>
              <p:nvPr/>
            </p:nvSpPr>
            <p:spPr bwMode="auto">
              <a:xfrm>
                <a:off x="3561"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7" name="Rectangle 111"/>
              <p:cNvSpPr>
                <a:spLocks noChangeArrowheads="1"/>
              </p:cNvSpPr>
              <p:nvPr/>
            </p:nvSpPr>
            <p:spPr bwMode="auto">
              <a:xfrm>
                <a:off x="3838"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8" name="Rectangle 112"/>
              <p:cNvSpPr>
                <a:spLocks noChangeArrowheads="1"/>
              </p:cNvSpPr>
              <p:nvPr/>
            </p:nvSpPr>
            <p:spPr bwMode="auto">
              <a:xfrm>
                <a:off x="4115"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86129" name="Rectangle 113"/>
              <p:cNvSpPr>
                <a:spLocks noChangeArrowheads="1"/>
              </p:cNvSpPr>
              <p:nvPr/>
            </p:nvSpPr>
            <p:spPr bwMode="auto">
              <a:xfrm>
                <a:off x="4392" y="1469"/>
                <a:ext cx="277" cy="2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grpSp>
      </p:grpSp>
      <p:sp>
        <p:nvSpPr>
          <p:cNvPr id="86130" name="Text Box 114"/>
          <p:cNvSpPr txBox="1">
            <a:spLocks noChangeArrowheads="1"/>
          </p:cNvSpPr>
          <p:nvPr/>
        </p:nvSpPr>
        <p:spPr bwMode="auto">
          <a:xfrm>
            <a:off x="285750" y="6008688"/>
            <a:ext cx="592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cs typeface="+mn-cs"/>
              </a:rPr>
              <a:t>All of the variables start at the same place!</a:t>
            </a:r>
          </a:p>
        </p:txBody>
      </p:sp>
      <p:sp>
        <p:nvSpPr>
          <p:cNvPr id="86131" name="Line 115"/>
          <p:cNvSpPr>
            <a:spLocks noChangeShapeType="1"/>
          </p:cNvSpPr>
          <p:nvPr/>
        </p:nvSpPr>
        <p:spPr bwMode="auto">
          <a:xfrm>
            <a:off x="280988" y="687388"/>
            <a:ext cx="6789737" cy="2806700"/>
          </a:xfrm>
          <a:prstGeom prst="line">
            <a:avLst/>
          </a:prstGeom>
          <a:noFill/>
          <a:ln w="38100" cap="rnd">
            <a:solidFill>
              <a:schemeClr val="fo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2671591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cs typeface="+mj-cs"/>
              </a:rPr>
              <a:t>Unions</a:t>
            </a:r>
          </a:p>
        </p:txBody>
      </p:sp>
      <p:sp>
        <p:nvSpPr>
          <p:cNvPr id="87043" name="Rectangle 3"/>
          <p:cNvSpPr>
            <a:spLocks noGrp="1" noChangeArrowheads="1"/>
          </p:cNvSpPr>
          <p:nvPr>
            <p:ph type="body" idx="1"/>
          </p:nvPr>
        </p:nvSpPr>
        <p:spPr/>
        <p:txBody>
          <a:bodyPr/>
          <a:lstStyle/>
          <a:p>
            <a:pPr eaLnBrk="1" hangingPunct="1">
              <a:buFontTx/>
              <a:buNone/>
              <a:defRPr/>
            </a:pPr>
            <a:r>
              <a:rPr lang="en-US" sz="2400" b="1" smtClean="0">
                <a:latin typeface="Courier New" charset="0"/>
                <a:cs typeface="+mn-cs"/>
              </a:rPr>
              <a:t>union {</a:t>
            </a:r>
          </a:p>
          <a:p>
            <a:pPr eaLnBrk="1" hangingPunct="1">
              <a:buFontTx/>
              <a:buNone/>
              <a:defRPr/>
            </a:pPr>
            <a:r>
              <a:rPr lang="en-US" sz="2400" b="1" smtClean="0">
                <a:latin typeface="Courier New" charset="0"/>
                <a:cs typeface="+mn-cs"/>
              </a:rPr>
              <a:t>	int myint;</a:t>
            </a:r>
          </a:p>
          <a:p>
            <a:pPr eaLnBrk="1" hangingPunct="1">
              <a:buFontTx/>
              <a:buNone/>
              <a:defRPr/>
            </a:pPr>
            <a:r>
              <a:rPr lang="en-US" sz="2400" b="1" smtClean="0">
                <a:latin typeface="Courier New" charset="0"/>
                <a:cs typeface="+mn-cs"/>
              </a:rPr>
              <a:t>	char mychar;</a:t>
            </a:r>
          </a:p>
          <a:p>
            <a:pPr eaLnBrk="1" hangingPunct="1">
              <a:buFontTx/>
              <a:buNone/>
              <a:defRPr/>
            </a:pPr>
            <a:r>
              <a:rPr lang="en-US" sz="2400" b="1" smtClean="0">
                <a:latin typeface="Courier New" charset="0"/>
                <a:cs typeface="+mn-cs"/>
              </a:rPr>
              <a:t>	char mystr[20];</a:t>
            </a:r>
          </a:p>
          <a:p>
            <a:pPr eaLnBrk="1" hangingPunct="1">
              <a:buFontTx/>
              <a:buNone/>
              <a:defRPr/>
            </a:pPr>
            <a:r>
              <a:rPr lang="en-US" sz="2400" b="1" smtClean="0">
                <a:latin typeface="Courier New" charset="0"/>
                <a:cs typeface="+mn-cs"/>
              </a:rPr>
              <a:t>} myun;</a:t>
            </a:r>
          </a:p>
          <a:p>
            <a:pPr eaLnBrk="1" hangingPunct="1">
              <a:defRPr/>
            </a:pPr>
            <a:endParaRPr lang="en-US" sz="2400" smtClean="0">
              <a:cs typeface="+mn-cs"/>
            </a:endParaRPr>
          </a:p>
          <a:p>
            <a:pPr eaLnBrk="1" hangingPunct="1">
              <a:defRPr/>
            </a:pPr>
            <a:r>
              <a:rPr lang="en-US" sz="2400" smtClean="0">
                <a:cs typeface="+mn-cs"/>
              </a:rPr>
              <a:t>&amp;myun.myint == &amp;myun.mychar == &amp;myun.mystr[0]</a:t>
            </a:r>
          </a:p>
          <a:p>
            <a:pPr eaLnBrk="1" hangingPunct="1">
              <a:defRPr/>
            </a:pPr>
            <a:endParaRPr lang="en-US" sz="2400" smtClean="0">
              <a:cs typeface="+mn-cs"/>
            </a:endParaRPr>
          </a:p>
          <a:p>
            <a:pPr eaLnBrk="1" hangingPunct="1">
              <a:defRPr/>
            </a:pPr>
            <a:r>
              <a:rPr lang="en-US" sz="2400" smtClean="0">
                <a:cs typeface="+mn-cs"/>
              </a:rPr>
              <a:t>Effectively all items in a union "start" at the same place</a:t>
            </a:r>
          </a:p>
          <a:p>
            <a:pPr eaLnBrk="1" hangingPunct="1">
              <a:defRPr/>
            </a:pPr>
            <a:r>
              <a:rPr lang="en-US" sz="2400" smtClean="0">
                <a:cs typeface="+mn-cs"/>
              </a:rPr>
              <a:t>But why?</a:t>
            </a:r>
          </a:p>
        </p:txBody>
      </p:sp>
    </p:spTree>
    <p:extLst>
      <p:ext uri="{BB962C8B-B14F-4D97-AF65-F5344CB8AC3E}">
        <p14:creationId xmlns:p14="http://schemas.microsoft.com/office/powerpoint/2010/main" val="85506481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smtClean="0">
                <a:cs typeface="+mj-cs"/>
              </a:rPr>
              <a:t>Unions: raison d'être</a:t>
            </a:r>
          </a:p>
        </p:txBody>
      </p:sp>
      <p:sp>
        <p:nvSpPr>
          <p:cNvPr id="88067" name="Rectangle 3"/>
          <p:cNvSpPr>
            <a:spLocks noGrp="1" noChangeArrowheads="1"/>
          </p:cNvSpPr>
          <p:nvPr>
            <p:ph type="body" idx="1"/>
          </p:nvPr>
        </p:nvSpPr>
        <p:spPr/>
        <p:txBody>
          <a:bodyPr/>
          <a:lstStyle/>
          <a:p>
            <a:pPr eaLnBrk="1" hangingPunct="1">
              <a:defRPr/>
            </a:pPr>
            <a:r>
              <a:rPr lang="en-US" sz="2800" smtClean="0">
                <a:cs typeface="+mn-cs"/>
              </a:rPr>
              <a:t>Suppose we want to store information about athletes</a:t>
            </a:r>
          </a:p>
          <a:p>
            <a:pPr eaLnBrk="1" hangingPunct="1">
              <a:defRPr/>
            </a:pPr>
            <a:r>
              <a:rPr lang="en-US" sz="2800" smtClean="0">
                <a:cs typeface="+mn-cs"/>
              </a:rPr>
              <a:t>For all we want</a:t>
            </a:r>
          </a:p>
          <a:p>
            <a:pPr lvl="1" eaLnBrk="1" hangingPunct="1">
              <a:defRPr/>
            </a:pPr>
            <a:r>
              <a:rPr lang="en-US" sz="2400" smtClean="0"/>
              <a:t>Name, JerseyNum, Team, Sport</a:t>
            </a:r>
          </a:p>
          <a:p>
            <a:pPr eaLnBrk="1" hangingPunct="1">
              <a:defRPr/>
            </a:pPr>
            <a:r>
              <a:rPr lang="en-US" sz="2800" smtClean="0">
                <a:cs typeface="+mn-cs"/>
              </a:rPr>
              <a:t>For football players we want</a:t>
            </a:r>
          </a:p>
          <a:p>
            <a:pPr lvl="1" eaLnBrk="1" hangingPunct="1">
              <a:defRPr/>
            </a:pPr>
            <a:r>
              <a:rPr lang="en-US" sz="2400" smtClean="0"/>
              <a:t>Attempts, yards, TDs, Interceptions, etc.</a:t>
            </a:r>
          </a:p>
          <a:p>
            <a:pPr eaLnBrk="1" hangingPunct="1">
              <a:defRPr/>
            </a:pPr>
            <a:r>
              <a:rPr lang="en-US" sz="2800" smtClean="0">
                <a:cs typeface="+mn-cs"/>
              </a:rPr>
              <a:t>For baseball players we want</a:t>
            </a:r>
          </a:p>
          <a:p>
            <a:pPr lvl="1" eaLnBrk="1" hangingPunct="1">
              <a:defRPr/>
            </a:pPr>
            <a:r>
              <a:rPr lang="en-US" sz="2400" smtClean="0"/>
              <a:t>Wins, Losses, Innings, ERA, Strikeouts, etc.</a:t>
            </a:r>
          </a:p>
          <a:p>
            <a:pPr eaLnBrk="1" hangingPunct="1">
              <a:defRPr/>
            </a:pPr>
            <a:r>
              <a:rPr lang="en-US" sz="2800" smtClean="0">
                <a:cs typeface="+mn-cs"/>
              </a:rPr>
              <a:t>For basketball players we want</a:t>
            </a:r>
          </a:p>
          <a:p>
            <a:pPr lvl="1" eaLnBrk="1" hangingPunct="1">
              <a:defRPr/>
            </a:pPr>
            <a:r>
              <a:rPr lang="en-US" sz="2400" smtClean="0"/>
              <a:t>Shots, Assists, Rebounds, Points, etc.</a:t>
            </a:r>
          </a:p>
        </p:txBody>
      </p:sp>
    </p:spTree>
    <p:extLst>
      <p:ext uri="{BB962C8B-B14F-4D97-AF65-F5344CB8AC3E}">
        <p14:creationId xmlns:p14="http://schemas.microsoft.com/office/powerpoint/2010/main" val="214379154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4638"/>
            <a:ext cx="8229600" cy="928687"/>
          </a:xfrm>
        </p:spPr>
        <p:txBody>
          <a:bodyPr/>
          <a:lstStyle/>
          <a:p>
            <a:pPr eaLnBrk="1" hangingPunct="1">
              <a:defRPr/>
            </a:pPr>
            <a:r>
              <a:rPr lang="en-US" smtClean="0">
                <a:cs typeface="+mj-cs"/>
              </a:rPr>
              <a:t>We code:</a:t>
            </a:r>
          </a:p>
        </p:txBody>
      </p:sp>
      <p:sp>
        <p:nvSpPr>
          <p:cNvPr id="89091" name="Rectangle 3"/>
          <p:cNvSpPr>
            <a:spLocks noGrp="1" noChangeArrowheads="1"/>
          </p:cNvSpPr>
          <p:nvPr>
            <p:ph type="body" idx="1"/>
          </p:nvPr>
        </p:nvSpPr>
        <p:spPr>
          <a:xfrm>
            <a:off x="685800" y="1322388"/>
            <a:ext cx="7772400" cy="5230812"/>
          </a:xfrm>
        </p:spPr>
        <p:txBody>
          <a:bodyPr>
            <a:normAutofit lnSpcReduction="10000"/>
          </a:bodyPr>
          <a:lstStyle/>
          <a:p>
            <a:pPr eaLnBrk="1" hangingPunct="1">
              <a:lnSpc>
                <a:spcPct val="90000"/>
              </a:lnSpc>
              <a:buFontTx/>
              <a:buNone/>
              <a:defRPr/>
            </a:pPr>
            <a:r>
              <a:rPr lang="en-US" sz="2400" b="1" smtClean="0">
                <a:latin typeface="Courier New" charset="0"/>
                <a:cs typeface="+mn-cs"/>
              </a:rPr>
              <a:t>struct player {</a:t>
            </a:r>
          </a:p>
          <a:p>
            <a:pPr eaLnBrk="1" hangingPunct="1">
              <a:lnSpc>
                <a:spcPct val="90000"/>
              </a:lnSpc>
              <a:buFontTx/>
              <a:buNone/>
              <a:defRPr/>
            </a:pPr>
            <a:r>
              <a:rPr lang="en-US" sz="2400" b="1" smtClean="0">
                <a:latin typeface="Courier New" charset="0"/>
                <a:cs typeface="+mn-cs"/>
              </a:rPr>
              <a:t>	char name[20];</a:t>
            </a:r>
          </a:p>
          <a:p>
            <a:pPr eaLnBrk="1" hangingPunct="1">
              <a:lnSpc>
                <a:spcPct val="90000"/>
              </a:lnSpc>
              <a:buFontTx/>
              <a:buNone/>
              <a:defRPr/>
            </a:pPr>
            <a:r>
              <a:rPr lang="en-US" sz="2400" b="1" smtClean="0">
                <a:latin typeface="Courier New" charset="0"/>
                <a:cs typeface="+mn-cs"/>
              </a:rPr>
              <a:t>	char jerseynum[4];</a:t>
            </a:r>
          </a:p>
          <a:p>
            <a:pPr eaLnBrk="1" hangingPunct="1">
              <a:lnSpc>
                <a:spcPct val="90000"/>
              </a:lnSpc>
              <a:buFontTx/>
              <a:buNone/>
              <a:defRPr/>
            </a:pPr>
            <a:r>
              <a:rPr lang="en-US" sz="2400" b="1" smtClean="0">
                <a:latin typeface="Courier New" charset="0"/>
                <a:cs typeface="+mn-cs"/>
              </a:rPr>
              <a:t>	char team[20];</a:t>
            </a:r>
          </a:p>
          <a:p>
            <a:pPr eaLnBrk="1" hangingPunct="1">
              <a:lnSpc>
                <a:spcPct val="90000"/>
              </a:lnSpc>
              <a:buFontTx/>
              <a:buNone/>
              <a:defRPr/>
            </a:pPr>
            <a:r>
              <a:rPr lang="en-US" sz="2400" b="1" smtClean="0">
                <a:latin typeface="Courier New" charset="0"/>
                <a:cs typeface="+mn-cs"/>
              </a:rPr>
              <a:t>	int player_type;</a:t>
            </a:r>
          </a:p>
          <a:p>
            <a:pPr eaLnBrk="1" hangingPunct="1">
              <a:lnSpc>
                <a:spcPct val="90000"/>
              </a:lnSpc>
              <a:buFontTx/>
              <a:buNone/>
              <a:defRPr/>
            </a:pPr>
            <a:r>
              <a:rPr lang="en-US" sz="2400" b="1" smtClean="0">
                <a:latin typeface="Courier New" charset="0"/>
                <a:cs typeface="+mn-cs"/>
              </a:rPr>
              <a:t>	union sport {</a:t>
            </a:r>
          </a:p>
          <a:p>
            <a:pPr eaLnBrk="1" hangingPunct="1">
              <a:lnSpc>
                <a:spcPct val="90000"/>
              </a:lnSpc>
              <a:buFontTx/>
              <a:buNone/>
              <a:defRPr/>
            </a:pPr>
            <a:r>
              <a:rPr lang="en-US" sz="2400" b="1" smtClean="0">
                <a:latin typeface="Courier New" charset="0"/>
                <a:cs typeface="+mn-cs"/>
              </a:rPr>
              <a:t>		struct football {...} footbstats;</a:t>
            </a:r>
          </a:p>
          <a:p>
            <a:pPr eaLnBrk="1" hangingPunct="1">
              <a:lnSpc>
                <a:spcPct val="90000"/>
              </a:lnSpc>
              <a:buFontTx/>
              <a:buNone/>
              <a:defRPr/>
            </a:pPr>
            <a:r>
              <a:rPr lang="en-US" sz="2400" b="1" smtClean="0">
                <a:latin typeface="Courier New" charset="0"/>
                <a:cs typeface="+mn-cs"/>
              </a:rPr>
              <a:t>		struct baseball {...} basebstats;</a:t>
            </a:r>
          </a:p>
          <a:p>
            <a:pPr eaLnBrk="1" hangingPunct="1">
              <a:lnSpc>
                <a:spcPct val="90000"/>
              </a:lnSpc>
              <a:buFontTx/>
              <a:buNone/>
              <a:defRPr/>
            </a:pPr>
            <a:r>
              <a:rPr lang="en-US" sz="2400" b="1" smtClean="0">
                <a:latin typeface="Courier New" charset="0"/>
                <a:cs typeface="+mn-cs"/>
              </a:rPr>
              <a:t>		struct basketball {...} baskbstats;</a:t>
            </a:r>
          </a:p>
          <a:p>
            <a:pPr eaLnBrk="1" hangingPunct="1">
              <a:lnSpc>
                <a:spcPct val="90000"/>
              </a:lnSpc>
              <a:buFontTx/>
              <a:buNone/>
              <a:defRPr/>
            </a:pPr>
            <a:r>
              <a:rPr lang="en-US" sz="2400" b="1" smtClean="0">
                <a:latin typeface="Courier New" charset="0"/>
                <a:cs typeface="+mn-cs"/>
              </a:rPr>
              <a:t>	} thesport;</a:t>
            </a:r>
          </a:p>
          <a:p>
            <a:pPr eaLnBrk="1" hangingPunct="1">
              <a:lnSpc>
                <a:spcPct val="90000"/>
              </a:lnSpc>
              <a:buFontTx/>
              <a:buNone/>
              <a:defRPr/>
            </a:pPr>
            <a:r>
              <a:rPr lang="en-US" sz="2400" b="1" smtClean="0">
                <a:latin typeface="Courier New" charset="0"/>
                <a:cs typeface="+mn-cs"/>
              </a:rPr>
              <a:t>} theplayer;</a:t>
            </a:r>
          </a:p>
          <a:p>
            <a:pPr eaLnBrk="1" hangingPunct="1">
              <a:lnSpc>
                <a:spcPct val="90000"/>
              </a:lnSpc>
              <a:buFontTx/>
              <a:buNone/>
              <a:defRPr/>
            </a:pPr>
            <a:endParaRPr lang="en-US" sz="2400" b="1" smtClean="0">
              <a:latin typeface="Courier New" charset="0"/>
              <a:cs typeface="+mn-cs"/>
            </a:endParaRPr>
          </a:p>
          <a:p>
            <a:pPr eaLnBrk="1" hangingPunct="1">
              <a:lnSpc>
                <a:spcPct val="90000"/>
              </a:lnSpc>
              <a:buFontTx/>
              <a:buNone/>
              <a:defRPr/>
            </a:pPr>
            <a:r>
              <a:rPr lang="en-US" sz="2400" b="1" smtClean="0">
                <a:latin typeface="Courier New" charset="0"/>
                <a:cs typeface="+mn-cs"/>
              </a:rPr>
              <a:t>theplayer.thesport.footbstats.tds = 3;</a:t>
            </a:r>
          </a:p>
        </p:txBody>
      </p:sp>
    </p:spTree>
    <p:extLst>
      <p:ext uri="{BB962C8B-B14F-4D97-AF65-F5344CB8AC3E}">
        <p14:creationId xmlns:p14="http://schemas.microsoft.com/office/powerpoint/2010/main" val="4222579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90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0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90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0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90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09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90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typedef</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61248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cs typeface="+mj-cs"/>
              </a:rPr>
              <a:t>Unions may</a:t>
            </a:r>
          </a:p>
        </p:txBody>
      </p:sp>
      <p:sp>
        <p:nvSpPr>
          <p:cNvPr id="90115" name="Rectangle 3"/>
          <p:cNvSpPr>
            <a:spLocks noGrp="1" noChangeArrowheads="1"/>
          </p:cNvSpPr>
          <p:nvPr>
            <p:ph type="body" idx="1"/>
          </p:nvPr>
        </p:nvSpPr>
        <p:spPr/>
        <p:txBody>
          <a:bodyPr>
            <a:normAutofit lnSpcReduction="10000"/>
          </a:bodyPr>
          <a:lstStyle/>
          <a:p>
            <a:pPr eaLnBrk="1" hangingPunct="1">
              <a:lnSpc>
                <a:spcPct val="160000"/>
              </a:lnSpc>
              <a:defRPr/>
            </a:pPr>
            <a:r>
              <a:rPr lang="en-US" sz="2800" smtClean="0">
                <a:cs typeface="+mn-cs"/>
              </a:rPr>
              <a:t>be copied or assigned</a:t>
            </a:r>
          </a:p>
          <a:p>
            <a:pPr eaLnBrk="1" hangingPunct="1">
              <a:lnSpc>
                <a:spcPct val="160000"/>
              </a:lnSpc>
              <a:defRPr/>
            </a:pPr>
            <a:r>
              <a:rPr lang="en-US" sz="2800" smtClean="0">
                <a:cs typeface="+mn-cs"/>
              </a:rPr>
              <a:t>have their address taken with &amp;</a:t>
            </a:r>
          </a:p>
          <a:p>
            <a:pPr eaLnBrk="1" hangingPunct="1">
              <a:lnSpc>
                <a:spcPct val="160000"/>
              </a:lnSpc>
              <a:defRPr/>
            </a:pPr>
            <a:r>
              <a:rPr lang="en-US" sz="2800" smtClean="0">
                <a:cs typeface="+mn-cs"/>
              </a:rPr>
              <a:t>have their members accessed</a:t>
            </a:r>
          </a:p>
          <a:p>
            <a:pPr eaLnBrk="1" hangingPunct="1">
              <a:lnSpc>
                <a:spcPct val="160000"/>
              </a:lnSpc>
              <a:defRPr/>
            </a:pPr>
            <a:r>
              <a:rPr lang="en-US" sz="2800" smtClean="0">
                <a:cs typeface="+mn-cs"/>
              </a:rPr>
              <a:t>be passed as arguments to functions</a:t>
            </a:r>
          </a:p>
          <a:p>
            <a:pPr eaLnBrk="1" hangingPunct="1">
              <a:lnSpc>
                <a:spcPct val="160000"/>
              </a:lnSpc>
              <a:defRPr/>
            </a:pPr>
            <a:r>
              <a:rPr lang="en-US" sz="2800" smtClean="0">
                <a:cs typeface="+mn-cs"/>
              </a:rPr>
              <a:t>be returned from functions</a:t>
            </a:r>
          </a:p>
          <a:p>
            <a:pPr eaLnBrk="1" hangingPunct="1">
              <a:lnSpc>
                <a:spcPct val="160000"/>
              </a:lnSpc>
              <a:defRPr/>
            </a:pPr>
            <a:r>
              <a:rPr lang="en-US" sz="2800" smtClean="0">
                <a:cs typeface="+mn-cs"/>
              </a:rPr>
              <a:t>be initialized but only the first member</a:t>
            </a:r>
          </a:p>
        </p:txBody>
      </p:sp>
    </p:spTree>
    <p:extLst>
      <p:ext uri="{BB962C8B-B14F-4D97-AF65-F5344CB8AC3E}">
        <p14:creationId xmlns:p14="http://schemas.microsoft.com/office/powerpoint/2010/main" val="4106172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mtClean="0">
                <a:cs typeface="+mj-cs"/>
              </a:rPr>
              <a:t>Unions may not</a:t>
            </a:r>
          </a:p>
        </p:txBody>
      </p:sp>
      <p:sp>
        <p:nvSpPr>
          <p:cNvPr id="91139" name="Rectangle 3"/>
          <p:cNvSpPr>
            <a:spLocks noGrp="1" noChangeArrowheads="1"/>
          </p:cNvSpPr>
          <p:nvPr>
            <p:ph type="body" idx="1"/>
          </p:nvPr>
        </p:nvSpPr>
        <p:spPr/>
        <p:txBody>
          <a:bodyPr/>
          <a:lstStyle/>
          <a:p>
            <a:pPr eaLnBrk="1" hangingPunct="1">
              <a:lnSpc>
                <a:spcPct val="190000"/>
              </a:lnSpc>
              <a:defRPr/>
            </a:pPr>
            <a:r>
              <a:rPr lang="en-US" sz="3600" smtClean="0">
                <a:cs typeface="+mn-cs"/>
              </a:rPr>
              <a:t>be compared</a:t>
            </a:r>
          </a:p>
        </p:txBody>
      </p:sp>
    </p:spTree>
    <p:extLst>
      <p:ext uri="{BB962C8B-B14F-4D97-AF65-F5344CB8AC3E}">
        <p14:creationId xmlns:p14="http://schemas.microsoft.com/office/powerpoint/2010/main" val="26647918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mtClean="0">
                <a:cs typeface="+mj-cs"/>
              </a:rPr>
              <a:t>Unions</a:t>
            </a:r>
          </a:p>
        </p:txBody>
      </p:sp>
      <p:sp>
        <p:nvSpPr>
          <p:cNvPr id="92163" name="Rectangle 3"/>
          <p:cNvSpPr>
            <a:spLocks noGrp="1" noChangeArrowheads="1"/>
          </p:cNvSpPr>
          <p:nvPr>
            <p:ph type="body" idx="1"/>
          </p:nvPr>
        </p:nvSpPr>
        <p:spPr/>
        <p:txBody>
          <a:bodyPr/>
          <a:lstStyle/>
          <a:p>
            <a:pPr eaLnBrk="1" hangingPunct="1">
              <a:defRPr/>
            </a:pPr>
            <a:r>
              <a:rPr lang="en-US" dirty="0" smtClean="0">
                <a:cs typeface="+mn-cs"/>
              </a:rPr>
              <a:t>Often used in implementing polymorphism in object-oriented languages</a:t>
            </a:r>
          </a:p>
          <a:p>
            <a:pPr eaLnBrk="1" hangingPunct="1">
              <a:defRPr/>
            </a:pPr>
            <a:endParaRPr lang="en-US" dirty="0" smtClean="0">
              <a:cs typeface="+mn-cs"/>
            </a:endParaRPr>
          </a:p>
        </p:txBody>
      </p:sp>
    </p:spTree>
    <p:extLst>
      <p:ext uri="{BB962C8B-B14F-4D97-AF65-F5344CB8AC3E}">
        <p14:creationId xmlns:p14="http://schemas.microsoft.com/office/powerpoint/2010/main" val="37915638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defRPr/>
            </a:pPr>
            <a:r>
              <a:rPr lang="en-US" dirty="0" smtClean="0">
                <a:cs typeface="+mj-cs"/>
              </a:rPr>
              <a:t>Function Pointers</a:t>
            </a:r>
          </a:p>
        </p:txBody>
      </p:sp>
    </p:spTree>
    <p:extLst>
      <p:ext uri="{BB962C8B-B14F-4D97-AF65-F5344CB8AC3E}">
        <p14:creationId xmlns:p14="http://schemas.microsoft.com/office/powerpoint/2010/main" val="11520640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a:spLocks noChangeArrowheads="1"/>
          </p:cNvSpPr>
          <p:nvPr/>
        </p:nvSpPr>
        <p:spPr bwMode="auto">
          <a:xfrm>
            <a:off x="750888" y="4384675"/>
            <a:ext cx="839787" cy="387350"/>
          </a:xfrm>
          <a:prstGeom prst="rect">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51" name="Rectangle 2"/>
          <p:cNvSpPr>
            <a:spLocks noGrp="1" noChangeArrowheads="1"/>
          </p:cNvSpPr>
          <p:nvPr>
            <p:ph type="title"/>
          </p:nvPr>
        </p:nvSpPr>
        <p:spPr/>
        <p:txBody>
          <a:bodyPr/>
          <a:lstStyle/>
          <a:p>
            <a:pPr eaLnBrk="1" hangingPunct="1">
              <a:defRPr/>
            </a:pPr>
            <a:r>
              <a:rPr lang="en-US" dirty="0" smtClean="0">
                <a:latin typeface="Arial" charset="0"/>
                <a:cs typeface="+mj-cs"/>
              </a:rPr>
              <a:t>If we want a function pointer</a:t>
            </a:r>
          </a:p>
        </p:txBody>
      </p:sp>
      <p:sp>
        <p:nvSpPr>
          <p:cNvPr id="43011" name="Rectangle 3"/>
          <p:cNvSpPr>
            <a:spLocks noGrp="1" noChangeArrowheads="1"/>
          </p:cNvSpPr>
          <p:nvPr>
            <p:ph type="body" idx="1"/>
          </p:nvPr>
        </p:nvSpPr>
        <p:spPr>
          <a:xfrm>
            <a:off x="390525" y="1676400"/>
            <a:ext cx="8559800" cy="4876800"/>
          </a:xfrm>
        </p:spPr>
        <p:txBody>
          <a:bodyPr/>
          <a:lstStyle/>
          <a:p>
            <a:pPr eaLnBrk="1" hangingPunct="1">
              <a:defRPr/>
            </a:pPr>
            <a:r>
              <a:rPr lang="en-US" sz="2400" dirty="0" smtClean="0">
                <a:cs typeface="+mn-cs"/>
              </a:rPr>
              <a:t>Want to store the address of a variable we use a pointer (e.g. </a:t>
            </a:r>
            <a:r>
              <a:rPr lang="en-US" sz="2400" b="1" dirty="0" err="1" smtClean="0">
                <a:effectLst>
                  <a:outerShdw blurRad="38100" dist="38100" dir="2700000" algn="tl">
                    <a:srgbClr val="C0C0C0"/>
                  </a:outerShdw>
                </a:effectLst>
                <a:latin typeface="Courier New" pitchFamily="49" charset="0"/>
                <a:cs typeface="+mn-cs"/>
              </a:rPr>
              <a:t>int</a:t>
            </a:r>
            <a:r>
              <a:rPr lang="en-US" sz="2400" b="1" dirty="0" smtClean="0">
                <a:effectLst>
                  <a:outerShdw blurRad="38100" dist="38100" dir="2700000" algn="tl">
                    <a:srgbClr val="C0C0C0"/>
                  </a:outerShdw>
                </a:effectLst>
                <a:latin typeface="Courier New" pitchFamily="49" charset="0"/>
                <a:cs typeface="+mn-cs"/>
              </a:rPr>
              <a:t> *</a:t>
            </a:r>
            <a:r>
              <a:rPr lang="en-US" sz="2400" b="1" dirty="0" err="1" smtClean="0">
                <a:effectLst>
                  <a:outerShdw blurRad="38100" dist="38100" dir="2700000" algn="tl">
                    <a:srgbClr val="C0C0C0"/>
                  </a:outerShdw>
                </a:effectLst>
                <a:latin typeface="Courier New" pitchFamily="49" charset="0"/>
                <a:cs typeface="+mn-cs"/>
              </a:rPr>
              <a:t>ip</a:t>
            </a:r>
            <a:r>
              <a:rPr lang="en-US" sz="2400" b="1" dirty="0" smtClean="0">
                <a:effectLst>
                  <a:outerShdw blurRad="38100" dist="38100" dir="2700000" algn="tl">
                    <a:srgbClr val="C0C0C0"/>
                  </a:outerShdw>
                </a:effectLst>
                <a:latin typeface="Courier New" pitchFamily="49" charset="0"/>
                <a:cs typeface="+mn-cs"/>
              </a:rPr>
              <a:t>;</a:t>
            </a:r>
            <a:r>
              <a:rPr lang="en-US" sz="2400" dirty="0" smtClean="0">
                <a:cs typeface="+mn-cs"/>
              </a:rPr>
              <a:t>)</a:t>
            </a:r>
          </a:p>
          <a:p>
            <a:pPr eaLnBrk="1" hangingPunct="1">
              <a:defRPr/>
            </a:pPr>
            <a:r>
              <a:rPr lang="en-US" sz="2400" dirty="0" smtClean="0">
                <a:cs typeface="+mn-cs"/>
              </a:rPr>
              <a:t>Same is true for holding the address of a function</a:t>
            </a:r>
          </a:p>
          <a:p>
            <a:pPr eaLnBrk="1" hangingPunct="1">
              <a:buFontTx/>
              <a:buNone/>
              <a:defRPr/>
            </a:pPr>
            <a:endParaRPr lang="en-US" sz="2000" b="1" dirty="0" smtClean="0">
              <a:effectLst>
                <a:outerShdw blurRad="38100" dist="38100" dir="2700000" algn="tl">
                  <a:srgbClr val="C0C0C0"/>
                </a:outerShdw>
              </a:effectLst>
              <a:latin typeface="Courier New" pitchFamily="49" charset="0"/>
              <a:cs typeface="+mn-cs"/>
            </a:endParaRP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fi</a:t>
            </a:r>
            <a:r>
              <a:rPr lang="en-US" sz="2000" b="1" dirty="0" smtClean="0">
                <a:effectLst>
                  <a:outerShdw blurRad="38100" dist="38100" dir="2700000" algn="tl">
                    <a:srgbClr val="C0C0C0"/>
                  </a:outerShdw>
                </a:effectLst>
                <a:latin typeface="Courier New" pitchFamily="49" charset="0"/>
                <a:cs typeface="+mn-cs"/>
              </a:rPr>
              <a:t>(void);    /* Function that returns an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fpi</a:t>
            </a:r>
            <a:r>
              <a:rPr lang="en-US" sz="2000" b="1" dirty="0" smtClean="0">
                <a:effectLst>
                  <a:outerShdw blurRad="38100" dist="38100" dir="2700000" algn="tl">
                    <a:srgbClr val="C0C0C0"/>
                  </a:outerShdw>
                </a:effectLst>
                <a:latin typeface="Courier New" pitchFamily="49" charset="0"/>
                <a:cs typeface="+mn-cs"/>
              </a:rPr>
              <a:t>(void);   /* Function that returns a pointer</a:t>
            </a: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 to an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fpi</a:t>
            </a:r>
            <a:r>
              <a:rPr lang="en-US" sz="2000" b="1" dirty="0" smtClean="0">
                <a:effectLst>
                  <a:outerShdw blurRad="38100" dist="38100" dir="2700000" algn="tl">
                    <a:srgbClr val="C0C0C0"/>
                  </a:outerShdw>
                </a:effectLst>
                <a:latin typeface="Courier New" pitchFamily="49" charset="0"/>
                <a:cs typeface="+mn-cs"/>
              </a:rPr>
              <a:t>(void); /* What compiler sees            */</a:t>
            </a:r>
          </a:p>
          <a:p>
            <a:pPr eaLnBrk="1" hangingPunct="1">
              <a:buFontTx/>
              <a:buNone/>
              <a:defRPr/>
            </a:pPr>
            <a:endParaRPr lang="en-US" sz="2000" b="1" dirty="0" smtClean="0">
              <a:effectLst>
                <a:outerShdw blurRad="38100" dist="38100" dir="2700000" algn="tl">
                  <a:srgbClr val="C0C0C0"/>
                </a:outerShdw>
              </a:effectLst>
              <a:latin typeface="Courier New" pitchFamily="49" charset="0"/>
              <a:cs typeface="+mn-cs"/>
            </a:endParaRP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effectLst>
                  <a:outerShdw blurRad="38100" dist="38100" dir="2700000" algn="tl">
                    <a:srgbClr val="C0C0C0"/>
                  </a:outerShdw>
                </a:effectLst>
                <a:latin typeface="Courier New" pitchFamily="49" charset="0"/>
                <a:cs typeface="+mn-cs"/>
              </a:rPr>
              <a:t>int</a:t>
            </a:r>
            <a:r>
              <a:rPr lang="en-US" sz="2000" b="1" dirty="0" smtClean="0">
                <a:effectLst>
                  <a:outerShdw blurRad="38100" dist="38100" dir="2700000" algn="tl">
                    <a:srgbClr val="C0C0C0"/>
                  </a:outerShdw>
                </a:effectLst>
                <a:latin typeface="Courier New" pitchFamily="49" charset="0"/>
                <a:cs typeface="+mn-cs"/>
              </a:rPr>
              <a:t> (*</a:t>
            </a:r>
            <a:r>
              <a:rPr lang="en-US" sz="2000" b="1" dirty="0" err="1" smtClean="0">
                <a:solidFill>
                  <a:srgbClr val="FF0000"/>
                </a:solidFill>
                <a:effectLst>
                  <a:outerShdw blurRad="38100" dist="38100" dir="2700000" algn="tl">
                    <a:srgbClr val="C0C0C0"/>
                  </a:outerShdw>
                </a:effectLst>
                <a:latin typeface="Courier New" pitchFamily="49" charset="0"/>
                <a:cs typeface="+mn-cs"/>
              </a:rPr>
              <a:t>pfi</a:t>
            </a:r>
            <a:r>
              <a:rPr lang="en-US" sz="2000" b="1" dirty="0" smtClean="0">
                <a:effectLst>
                  <a:outerShdw blurRad="38100" dist="38100" dir="2700000" algn="tl">
                    <a:srgbClr val="C0C0C0"/>
                  </a:outerShdw>
                </a:effectLst>
                <a:latin typeface="Courier New" pitchFamily="49" charset="0"/>
                <a:cs typeface="+mn-cs"/>
              </a:rPr>
              <a:t>)(void); /* Declaring </a:t>
            </a:r>
            <a:r>
              <a:rPr lang="en-US" sz="2000" b="1" dirty="0" err="1" smtClean="0">
                <a:effectLst>
                  <a:outerShdw blurRad="38100" dist="38100" dir="2700000" algn="tl">
                    <a:srgbClr val="C0C0C0"/>
                  </a:outerShdw>
                </a:effectLst>
                <a:latin typeface="Courier New" pitchFamily="49" charset="0"/>
                <a:cs typeface="+mn-cs"/>
              </a:rPr>
              <a:t>pfi</a:t>
            </a:r>
            <a:r>
              <a:rPr lang="en-US" sz="2000" b="1" dirty="0" smtClean="0">
                <a:effectLst>
                  <a:outerShdw blurRad="38100" dist="38100" dir="2700000" algn="tl">
                    <a:srgbClr val="C0C0C0"/>
                  </a:outerShdw>
                </a:effectLst>
                <a:latin typeface="Courier New" pitchFamily="49" charset="0"/>
                <a:cs typeface="+mn-cs"/>
              </a:rPr>
              <a:t> to be a pointer </a:t>
            </a:r>
          </a:p>
          <a:p>
            <a:pPr eaLnBrk="1" hangingPunct="1">
              <a:buFontTx/>
              <a:buNone/>
              <a:defRPr/>
            </a:pPr>
            <a:r>
              <a:rPr lang="en-US" sz="2000" b="1" dirty="0" smtClean="0">
                <a:effectLst>
                  <a:outerShdw blurRad="38100" dist="38100" dir="2700000" algn="tl">
                    <a:srgbClr val="C0C0C0"/>
                  </a:outerShdw>
                </a:effectLst>
                <a:latin typeface="Courier New" pitchFamily="49" charset="0"/>
                <a:cs typeface="+mn-cs"/>
              </a:rPr>
              <a:t>                       to a function!  */                </a:t>
            </a:r>
            <a:endParaRPr lang="en-US" sz="2000" dirty="0" smtClean="0">
              <a:cs typeface="+mn-cs"/>
            </a:endParaRPr>
          </a:p>
        </p:txBody>
      </p:sp>
    </p:spTree>
    <p:extLst>
      <p:ext uri="{BB962C8B-B14F-4D97-AF65-F5344CB8AC3E}">
        <p14:creationId xmlns:p14="http://schemas.microsoft.com/office/powerpoint/2010/main" val="423908374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latin typeface="Arial" charset="0"/>
                <a:cs typeface="+mj-cs"/>
              </a:rPr>
              <a:t>Using it...</a:t>
            </a:r>
          </a:p>
        </p:txBody>
      </p:sp>
      <p:sp>
        <p:nvSpPr>
          <p:cNvPr id="44035" name="Rectangle 3"/>
          <p:cNvSpPr>
            <a:spLocks noGrp="1" noChangeArrowheads="1"/>
          </p:cNvSpPr>
          <p:nvPr>
            <p:ph type="body" idx="1"/>
          </p:nvPr>
        </p:nvSpPr>
        <p:spPr>
          <a:xfrm>
            <a:off x="390525" y="1676400"/>
            <a:ext cx="8559800" cy="4876800"/>
          </a:xfrm>
        </p:spPr>
        <p:txBody>
          <a:bodyPr/>
          <a:lstStyle/>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int fi(void);     /* Function that returns an int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int *fpi(void);   /* Function that returns a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                  /* pointer to an int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int (*pfi)(void); /* Declaring pfi to be a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                   * pointer to a function!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pfi = fi;         /* Legal assignment               */</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pfi = fi();       /* NO NO NO NO NO NO NO NO NO NO  */</a:t>
            </a:r>
          </a:p>
          <a:p>
            <a:pPr marL="341313" indent="-341313" eaLnBrk="1" hangingPunct="1">
              <a:buFontTx/>
              <a:buNone/>
              <a:tabLst>
                <a:tab pos="341313" algn="l"/>
                <a:tab pos="684213" algn="l"/>
                <a:tab pos="1025525" algn="l"/>
              </a:tabLst>
              <a:defRPr/>
            </a:pPr>
            <a:endParaRPr lang="en-US" sz="2000" b="1" smtClean="0">
              <a:effectLst>
                <a:outerShdw blurRad="38100" dist="38100" dir="2700000" algn="tl">
                  <a:srgbClr val="DDDDDD"/>
                </a:outerShdw>
              </a:effectLst>
              <a:latin typeface="Courier New" charset="0"/>
              <a:cs typeface="+mn-cs"/>
            </a:endParaRPr>
          </a:p>
          <a:p>
            <a:pPr marL="341313" indent="-341313" eaLnBrk="1" hangingPunct="1">
              <a:tabLst>
                <a:tab pos="341313" algn="l"/>
                <a:tab pos="684213" algn="l"/>
                <a:tab pos="1025525" algn="l"/>
              </a:tabLst>
              <a:defRPr/>
            </a:pPr>
            <a:r>
              <a:rPr lang="en-US" sz="2400" smtClean="0">
                <a:latin typeface="Arial" charset="0"/>
                <a:cs typeface="+mn-cs"/>
              </a:rPr>
              <a:t>Notice similarity to</a:t>
            </a:r>
            <a:endParaRPr lang="en-US" sz="2000" b="1" smtClean="0">
              <a:effectLst>
                <a:outerShdw blurRad="38100" dist="38100" dir="2700000" algn="tl">
                  <a:srgbClr val="DDDDDD"/>
                </a:outerShdw>
              </a:effectLst>
              <a:latin typeface="Courier New" charset="0"/>
              <a:cs typeface="+mn-cs"/>
            </a:endParaRPr>
          </a:p>
          <a:p>
            <a:pPr marL="341313" indent="-341313" eaLnBrk="1" hangingPunct="1">
              <a:buFontTx/>
              <a:buNone/>
              <a:tabLst>
                <a:tab pos="341313" algn="l"/>
                <a:tab pos="684213" algn="l"/>
                <a:tab pos="1025525" algn="l"/>
              </a:tabLst>
              <a:defRPr/>
            </a:pPr>
            <a:endParaRPr lang="en-US" sz="2000" b="1" smtClean="0">
              <a:effectLst>
                <a:outerShdw blurRad="38100" dist="38100" dir="2700000" algn="tl">
                  <a:srgbClr val="DDDDDD"/>
                </a:outerShdw>
              </a:effectLst>
              <a:latin typeface="Courier New" charset="0"/>
              <a:cs typeface="+mn-cs"/>
            </a:endParaRP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int ia[10];</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int *ip;</a:t>
            </a:r>
          </a:p>
          <a:p>
            <a:pPr marL="341313" indent="-341313" eaLnBrk="1" hangingPunct="1">
              <a:buFontTx/>
              <a:buNone/>
              <a:tabLst>
                <a:tab pos="341313" algn="l"/>
                <a:tab pos="684213" algn="l"/>
                <a:tab pos="1025525" algn="l"/>
              </a:tabLst>
              <a:defRPr/>
            </a:pPr>
            <a:r>
              <a:rPr lang="en-US" sz="2000" b="1" smtClean="0">
                <a:effectLst>
                  <a:outerShdw blurRad="38100" dist="38100" dir="2700000" algn="tl">
                    <a:srgbClr val="DDDDDD"/>
                  </a:outerShdw>
                </a:effectLst>
                <a:latin typeface="Courier New" charset="0"/>
                <a:cs typeface="+mn-cs"/>
              </a:rPr>
              <a:t>ip = ia;</a:t>
            </a:r>
          </a:p>
        </p:txBody>
      </p:sp>
      <p:sp>
        <p:nvSpPr>
          <p:cNvPr id="4" name="WordArt 19"/>
          <p:cNvSpPr>
            <a:spLocks noChangeArrowheads="1" noChangeShapeType="1" noTextEdit="1"/>
          </p:cNvSpPr>
          <p:nvPr/>
        </p:nvSpPr>
        <p:spPr bwMode="auto">
          <a:xfrm>
            <a:off x="228600" y="142875"/>
            <a:ext cx="1571625" cy="1457325"/>
          </a:xfrm>
          <a:prstGeom prst="rect">
            <a:avLst/>
          </a:prstGeom>
        </p:spPr>
        <p:txBody>
          <a:bodyPr wrap="none" fromWordArt="1">
            <a:prstTxWarp prst="textSlantUp">
              <a:avLst>
                <a:gd name="adj" fmla="val 55556"/>
              </a:avLst>
            </a:prstTxWarp>
          </a:bodyPr>
          <a:lstStyle/>
          <a:p>
            <a:pPr algn="ctr"/>
            <a:r>
              <a:rPr lang="en-US" sz="3600" kern="10" dirty="0">
                <a:ln w="9525">
                  <a:solidFill>
                    <a:srgbClr val="000000"/>
                  </a:solidFill>
                  <a:round/>
                  <a:headEnd/>
                  <a:tailEnd/>
                </a:ln>
                <a:solidFill>
                  <a:srgbClr val="000000"/>
                </a:solidFill>
                <a:latin typeface="Arial Black"/>
                <a:ea typeface="Arial Black"/>
                <a:cs typeface="Arial Black"/>
              </a:rPr>
              <a:t>Recall</a:t>
            </a:r>
          </a:p>
        </p:txBody>
      </p:sp>
    </p:spTree>
    <p:extLst>
      <p:ext uri="{BB962C8B-B14F-4D97-AF65-F5344CB8AC3E}">
        <p14:creationId xmlns:p14="http://schemas.microsoft.com/office/powerpoint/2010/main" val="322999383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z="3600" smtClean="0">
                <a:latin typeface="Arial" charset="0"/>
                <a:cs typeface="+mj-cs"/>
              </a:rPr>
              <a:t>But what good is a function pointer?</a:t>
            </a:r>
          </a:p>
        </p:txBody>
      </p:sp>
      <p:sp>
        <p:nvSpPr>
          <p:cNvPr id="49155" name="Rectangle 3"/>
          <p:cNvSpPr>
            <a:spLocks noGrp="1" noChangeArrowheads="1"/>
          </p:cNvSpPr>
          <p:nvPr>
            <p:ph type="body" idx="1"/>
          </p:nvPr>
        </p:nvSpPr>
        <p:spPr/>
        <p:txBody>
          <a:bodyPr>
            <a:normAutofit lnSpcReduction="10000"/>
          </a:bodyPr>
          <a:lstStyle/>
          <a:p>
            <a:pPr eaLnBrk="1" hangingPunct="1">
              <a:defRPr/>
            </a:pPr>
            <a:r>
              <a:rPr lang="en-US" sz="2400" smtClean="0">
                <a:latin typeface="Arial" charset="0"/>
                <a:cs typeface="+mn-cs"/>
              </a:rPr>
              <a:t>Say you are writing a general purpose sorting function.</a:t>
            </a:r>
          </a:p>
          <a:p>
            <a:pPr eaLnBrk="1" hangingPunct="1">
              <a:defRPr/>
            </a:pPr>
            <a:r>
              <a:rPr lang="en-US" sz="2400" smtClean="0">
                <a:latin typeface="Arial" charset="0"/>
                <a:cs typeface="+mn-cs"/>
              </a:rPr>
              <a:t>You want it to be able to sort anything</a:t>
            </a:r>
          </a:p>
          <a:p>
            <a:pPr lvl="1" eaLnBrk="1" hangingPunct="1">
              <a:defRPr/>
            </a:pPr>
            <a:r>
              <a:rPr lang="en-US" sz="2000" smtClean="0">
                <a:latin typeface="Arial" charset="0"/>
              </a:rPr>
              <a:t>Numbers</a:t>
            </a:r>
          </a:p>
          <a:p>
            <a:pPr lvl="1" eaLnBrk="1" hangingPunct="1">
              <a:defRPr/>
            </a:pPr>
            <a:r>
              <a:rPr lang="en-US" sz="2000" smtClean="0">
                <a:latin typeface="Arial" charset="0"/>
              </a:rPr>
              <a:t>Strings</a:t>
            </a:r>
          </a:p>
          <a:p>
            <a:pPr lvl="1" eaLnBrk="1" hangingPunct="1">
              <a:defRPr/>
            </a:pPr>
            <a:r>
              <a:rPr lang="en-US" sz="2000" smtClean="0">
                <a:latin typeface="Arial" charset="0"/>
              </a:rPr>
              <a:t>???</a:t>
            </a:r>
          </a:p>
          <a:p>
            <a:pPr eaLnBrk="1" hangingPunct="1">
              <a:defRPr/>
            </a:pPr>
            <a:r>
              <a:rPr lang="en-US" sz="2400" smtClean="0">
                <a:latin typeface="Arial" charset="0"/>
                <a:cs typeface="+mn-cs"/>
              </a:rPr>
              <a:t>Obviously comparing numbers and strings calls for two different techniques</a:t>
            </a:r>
          </a:p>
          <a:p>
            <a:pPr eaLnBrk="1" hangingPunct="1">
              <a:defRPr/>
            </a:pPr>
            <a:r>
              <a:rPr lang="en-US" sz="2400" smtClean="0">
                <a:latin typeface="Arial" charset="0"/>
                <a:cs typeface="+mn-cs"/>
              </a:rPr>
              <a:t>What if we write functions that do the comparison we need</a:t>
            </a:r>
          </a:p>
          <a:p>
            <a:pPr lvl="1" eaLnBrk="1" hangingPunct="1">
              <a:defRPr/>
            </a:pPr>
            <a:r>
              <a:rPr lang="en-US" sz="2000" smtClean="0">
                <a:latin typeface="Arial" charset="0"/>
              </a:rPr>
              <a:t>A function to compare numbers</a:t>
            </a:r>
          </a:p>
          <a:p>
            <a:pPr lvl="1" eaLnBrk="1" hangingPunct="1">
              <a:defRPr/>
            </a:pPr>
            <a:r>
              <a:rPr lang="en-US" sz="2000" smtClean="0">
                <a:latin typeface="Arial" charset="0"/>
              </a:rPr>
              <a:t>A function to compare strings</a:t>
            </a:r>
          </a:p>
          <a:p>
            <a:pPr lvl="1" eaLnBrk="1" hangingPunct="1">
              <a:defRPr/>
            </a:pPr>
            <a:r>
              <a:rPr lang="en-US" sz="2000" smtClean="0">
                <a:latin typeface="Arial" charset="0"/>
              </a:rPr>
              <a:t>A function to compare ???</a:t>
            </a:r>
          </a:p>
        </p:txBody>
      </p:sp>
    </p:spTree>
    <p:extLst>
      <p:ext uri="{BB962C8B-B14F-4D97-AF65-F5344CB8AC3E}">
        <p14:creationId xmlns:p14="http://schemas.microsoft.com/office/powerpoint/2010/main" val="29256028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3600" smtClean="0">
                <a:latin typeface="Arial" charset="0"/>
                <a:cs typeface="+mj-cs"/>
              </a:rPr>
              <a:t>But what good is a function pointer?</a:t>
            </a:r>
          </a:p>
        </p:txBody>
      </p:sp>
      <p:sp>
        <p:nvSpPr>
          <p:cNvPr id="50179" name="Rectangle 3"/>
          <p:cNvSpPr>
            <a:spLocks noGrp="1" noChangeArrowheads="1"/>
          </p:cNvSpPr>
          <p:nvPr>
            <p:ph type="body" idx="1"/>
          </p:nvPr>
        </p:nvSpPr>
        <p:spPr/>
        <p:txBody>
          <a:bodyPr/>
          <a:lstStyle/>
          <a:p>
            <a:pPr eaLnBrk="1" hangingPunct="1">
              <a:defRPr/>
            </a:pPr>
            <a:r>
              <a:rPr lang="en-US" smtClean="0">
                <a:latin typeface="Arial" charset="0"/>
                <a:cs typeface="+mn-cs"/>
              </a:rPr>
              <a:t>Now when we call the function to do the sorting we pass in a pointer to the appropriate function for the type of data we have!</a:t>
            </a:r>
          </a:p>
          <a:p>
            <a:pPr eaLnBrk="1" hangingPunct="1">
              <a:defRPr/>
            </a:pPr>
            <a:endParaRPr lang="en-US" smtClean="0">
              <a:latin typeface="Arial" charset="0"/>
              <a:cs typeface="+mn-cs"/>
            </a:endParaRPr>
          </a:p>
          <a:p>
            <a:pPr eaLnBrk="1" hangingPunct="1">
              <a:defRPr/>
            </a:pPr>
            <a:r>
              <a:rPr lang="en-US" smtClean="0">
                <a:latin typeface="Arial" charset="0"/>
                <a:cs typeface="+mn-cs"/>
              </a:rPr>
              <a:t>"But wait," I hear you say, "It would be easier to write my own sorting function!"</a:t>
            </a:r>
          </a:p>
          <a:p>
            <a:pPr eaLnBrk="1" hangingPunct="1">
              <a:defRPr/>
            </a:pPr>
            <a:endParaRPr lang="en-US" smtClean="0">
              <a:latin typeface="Arial" charset="0"/>
              <a:cs typeface="+mn-cs"/>
            </a:endParaRPr>
          </a:p>
          <a:p>
            <a:pPr eaLnBrk="1" hangingPunct="1">
              <a:defRPr/>
            </a:pPr>
            <a:endParaRPr lang="en-US" smtClean="0">
              <a:latin typeface="Arial" charset="0"/>
              <a:cs typeface="+mn-cs"/>
            </a:endParaRPr>
          </a:p>
        </p:txBody>
      </p:sp>
    </p:spTree>
    <p:extLst>
      <p:ext uri="{BB962C8B-B14F-4D97-AF65-F5344CB8AC3E}">
        <p14:creationId xmlns:p14="http://schemas.microsoft.com/office/powerpoint/2010/main" val="4276286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254000" y="355600"/>
            <a:ext cx="8674100" cy="6197600"/>
          </a:xfrm>
        </p:spPr>
        <p:txBody>
          <a:bodyPr/>
          <a:lstStyle/>
          <a:p>
            <a:pPr marL="0" indent="0" eaLnBrk="1" hangingPunct="1">
              <a:buFontTx/>
              <a:buNone/>
              <a:defRPr/>
            </a:pPr>
            <a:r>
              <a:rPr lang="en-US" sz="1600" b="1" smtClean="0">
                <a:latin typeface="Courier New" charset="0"/>
                <a:cs typeface="+mn-cs"/>
              </a:rPr>
              <a:t>qsort(3)                                                     qsort(3)</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NAME</a:t>
            </a:r>
          </a:p>
          <a:p>
            <a:pPr marL="0" indent="0" eaLnBrk="1" hangingPunct="1">
              <a:buFontTx/>
              <a:buNone/>
              <a:defRPr/>
            </a:pPr>
            <a:r>
              <a:rPr lang="en-US" sz="1600" b="1" smtClean="0">
                <a:latin typeface="Courier New" charset="0"/>
                <a:cs typeface="+mn-cs"/>
              </a:rPr>
              <a:t>       qsort - sort an array</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ANSI_SYNOPSIS</a:t>
            </a:r>
          </a:p>
          <a:p>
            <a:pPr marL="0" indent="0" eaLnBrk="1" hangingPunct="1">
              <a:buFontTx/>
              <a:buNone/>
              <a:defRPr/>
            </a:pPr>
            <a:r>
              <a:rPr lang="en-US" sz="1600" b="1" smtClean="0">
                <a:latin typeface="Courier New" charset="0"/>
                <a:cs typeface="+mn-cs"/>
              </a:rPr>
              <a:t>       #include &lt;stdlib.h&gt;</a:t>
            </a:r>
          </a:p>
          <a:p>
            <a:pPr marL="0" indent="0" eaLnBrk="1" hangingPunct="1">
              <a:buFontTx/>
              <a:buNone/>
              <a:defRPr/>
            </a:pPr>
            <a:r>
              <a:rPr lang="en-US" sz="1600" b="1" smtClean="0">
                <a:latin typeface="Courier New" charset="0"/>
                <a:cs typeface="+mn-cs"/>
              </a:rPr>
              <a:t>       void qsort(void * base, size_t nmemb, size_t size,</a:t>
            </a:r>
          </a:p>
          <a:p>
            <a:pPr marL="0" indent="0" eaLnBrk="1" hangingPunct="1">
              <a:buFontTx/>
              <a:buNone/>
              <a:defRPr/>
            </a:pPr>
            <a:r>
              <a:rPr lang="en-US" sz="1600" b="1" smtClean="0">
                <a:latin typeface="Courier New" charset="0"/>
                <a:cs typeface="+mn-cs"/>
              </a:rPr>
              <a:t>       int (* compar)(const void *, const void *) );</a:t>
            </a:r>
          </a:p>
          <a:p>
            <a:pPr marL="0" indent="0" eaLnBrk="1" hangingPunct="1">
              <a:buFontTx/>
              <a:buNone/>
              <a:defRPr/>
            </a:pPr>
            <a:endParaRPr lang="en-US" sz="1600" b="1" smtClean="0">
              <a:latin typeface="Courier New" charset="0"/>
              <a:cs typeface="+mn-cs"/>
            </a:endParaRPr>
          </a:p>
          <a:p>
            <a:pPr marL="0" indent="0" eaLnBrk="1" hangingPunct="1">
              <a:buFontTx/>
              <a:buNone/>
              <a:defRPr/>
            </a:pPr>
            <a:endParaRPr lang="en-US" sz="1600" b="1" smtClean="0">
              <a:latin typeface="Courier New" charset="0"/>
              <a:cs typeface="+mn-cs"/>
            </a:endParaRPr>
          </a:p>
        </p:txBody>
      </p:sp>
      <p:sp>
        <p:nvSpPr>
          <p:cNvPr id="94210" name="Rectangle 3"/>
          <p:cNvSpPr>
            <a:spLocks noChangeArrowheads="1"/>
          </p:cNvSpPr>
          <p:nvPr/>
        </p:nvSpPr>
        <p:spPr bwMode="auto">
          <a:xfrm>
            <a:off x="3636963" y="5573713"/>
            <a:ext cx="617537"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1" name="Rectangle 4"/>
          <p:cNvSpPr>
            <a:spLocks noChangeArrowheads="1"/>
          </p:cNvSpPr>
          <p:nvPr/>
        </p:nvSpPr>
        <p:spPr bwMode="auto">
          <a:xfrm>
            <a:off x="4254500" y="5573713"/>
            <a:ext cx="617538"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2" name="Rectangle 5"/>
          <p:cNvSpPr>
            <a:spLocks noChangeArrowheads="1"/>
          </p:cNvSpPr>
          <p:nvPr/>
        </p:nvSpPr>
        <p:spPr bwMode="auto">
          <a:xfrm>
            <a:off x="4872038" y="5573713"/>
            <a:ext cx="617537"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3" name="Rectangle 6"/>
          <p:cNvSpPr>
            <a:spLocks noChangeArrowheads="1"/>
          </p:cNvSpPr>
          <p:nvPr/>
        </p:nvSpPr>
        <p:spPr bwMode="auto">
          <a:xfrm>
            <a:off x="5489575" y="5573713"/>
            <a:ext cx="617538"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4" name="Rectangle 7"/>
          <p:cNvSpPr>
            <a:spLocks noChangeArrowheads="1"/>
          </p:cNvSpPr>
          <p:nvPr/>
        </p:nvSpPr>
        <p:spPr bwMode="auto">
          <a:xfrm>
            <a:off x="6107113" y="5573713"/>
            <a:ext cx="617537"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5" name="Rectangle 8"/>
          <p:cNvSpPr>
            <a:spLocks noChangeArrowheads="1"/>
          </p:cNvSpPr>
          <p:nvPr/>
        </p:nvSpPr>
        <p:spPr bwMode="auto">
          <a:xfrm>
            <a:off x="6724650" y="5573713"/>
            <a:ext cx="617538"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6" name="Rectangle 9"/>
          <p:cNvSpPr>
            <a:spLocks noChangeArrowheads="1"/>
          </p:cNvSpPr>
          <p:nvPr/>
        </p:nvSpPr>
        <p:spPr bwMode="auto">
          <a:xfrm>
            <a:off x="7342188" y="5573713"/>
            <a:ext cx="617537"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4217" name="Rectangle 10"/>
          <p:cNvSpPr>
            <a:spLocks noChangeArrowheads="1"/>
          </p:cNvSpPr>
          <p:nvPr/>
        </p:nvSpPr>
        <p:spPr bwMode="auto">
          <a:xfrm>
            <a:off x="7959725" y="5573713"/>
            <a:ext cx="617538" cy="385762"/>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83" name="Text Box 11"/>
          <p:cNvSpPr txBox="1">
            <a:spLocks noChangeArrowheads="1"/>
          </p:cNvSpPr>
          <p:nvPr/>
        </p:nvSpPr>
        <p:spPr bwMode="auto">
          <a:xfrm>
            <a:off x="2112963" y="6096000"/>
            <a:ext cx="725487" cy="457200"/>
          </a:xfrm>
          <a:prstGeom prst="rect">
            <a:avLst/>
          </a:prstGeom>
          <a:noFill/>
          <a:ln w="9525">
            <a:noFill/>
            <a:miter lim="800000"/>
            <a:headEnd/>
            <a:tailEnd/>
          </a:ln>
          <a:effectLst/>
        </p:spPr>
        <p:txBody>
          <a:bodyPr wrap="none">
            <a:spAutoFit/>
          </a:bodyPr>
          <a:lstStyle>
            <a:lvl1pPr eaLnBrk="0" hangingPunct="0">
              <a:defRPr i="1">
                <a:solidFill>
                  <a:schemeClr val="tx1"/>
                </a:solidFill>
                <a:latin typeface="Arial" charset="0"/>
                <a:ea typeface="ＭＳ Ｐゴシック" charset="0"/>
              </a:defRPr>
            </a:lvl1pPr>
            <a:lvl2pPr marL="742950" indent="-285750" eaLnBrk="0" hangingPunct="0">
              <a:defRPr i="1">
                <a:solidFill>
                  <a:schemeClr val="tx1"/>
                </a:solidFill>
                <a:latin typeface="Arial" charset="0"/>
                <a:ea typeface="ＭＳ Ｐゴシック" charset="0"/>
              </a:defRPr>
            </a:lvl2pPr>
            <a:lvl3pPr marL="1143000" indent="-228600" eaLnBrk="0" hangingPunct="0">
              <a:defRPr i="1">
                <a:solidFill>
                  <a:schemeClr val="tx1"/>
                </a:solidFill>
                <a:latin typeface="Arial" charset="0"/>
                <a:ea typeface="ＭＳ Ｐゴシック" charset="0"/>
              </a:defRPr>
            </a:lvl3pPr>
            <a:lvl4pPr marL="1600200" indent="-228600" eaLnBrk="0" hangingPunct="0">
              <a:defRPr i="1">
                <a:solidFill>
                  <a:schemeClr val="tx1"/>
                </a:solidFill>
                <a:latin typeface="Arial" charset="0"/>
                <a:ea typeface="ＭＳ Ｐゴシック" charset="0"/>
              </a:defRPr>
            </a:lvl4pPr>
            <a:lvl5pPr marL="2057400" indent="-228600" eaLnBrk="0" hangingPunct="0">
              <a:defRPr i="1">
                <a:solidFill>
                  <a:schemeClr val="tx1"/>
                </a:solidFill>
                <a:latin typeface="Arial" charset="0"/>
                <a:ea typeface="ＭＳ Ｐゴシック" charset="0"/>
              </a:defRPr>
            </a:lvl5pPr>
            <a:lvl6pPr marL="2514600" indent="-228600" eaLnBrk="0" fontAlgn="base" hangingPunct="0">
              <a:spcBef>
                <a:spcPct val="0"/>
              </a:spcBef>
              <a:spcAft>
                <a:spcPct val="0"/>
              </a:spcAft>
              <a:defRPr i="1">
                <a:solidFill>
                  <a:schemeClr val="tx1"/>
                </a:solidFill>
                <a:latin typeface="Arial" charset="0"/>
                <a:ea typeface="ＭＳ Ｐゴシック" charset="0"/>
              </a:defRPr>
            </a:lvl6pPr>
            <a:lvl7pPr marL="2971800" indent="-228600" eaLnBrk="0" fontAlgn="base" hangingPunct="0">
              <a:spcBef>
                <a:spcPct val="0"/>
              </a:spcBef>
              <a:spcAft>
                <a:spcPct val="0"/>
              </a:spcAft>
              <a:defRPr i="1">
                <a:solidFill>
                  <a:schemeClr val="tx1"/>
                </a:solidFill>
                <a:latin typeface="Arial" charset="0"/>
                <a:ea typeface="ＭＳ Ｐゴシック" charset="0"/>
              </a:defRPr>
            </a:lvl7pPr>
            <a:lvl8pPr marL="3429000" indent="-228600" eaLnBrk="0" fontAlgn="base" hangingPunct="0">
              <a:spcBef>
                <a:spcPct val="0"/>
              </a:spcBef>
              <a:spcAft>
                <a:spcPct val="0"/>
              </a:spcAft>
              <a:defRPr i="1">
                <a:solidFill>
                  <a:schemeClr val="tx1"/>
                </a:solidFill>
                <a:latin typeface="Arial" charset="0"/>
                <a:ea typeface="ＭＳ Ｐゴシック" charset="0"/>
              </a:defRPr>
            </a:lvl8pPr>
            <a:lvl9pPr marL="3886200" indent="-228600" eaLnBrk="0" fontAlgn="base" hangingPunct="0">
              <a:spcBef>
                <a:spcPct val="0"/>
              </a:spcBef>
              <a:spcAft>
                <a:spcPct val="0"/>
              </a:spcAft>
              <a:defRPr i="1">
                <a:solidFill>
                  <a:schemeClr val="tx1"/>
                </a:solidFill>
                <a:latin typeface="Arial" charset="0"/>
                <a:ea typeface="ＭＳ Ｐゴシック" charset="0"/>
              </a:defRPr>
            </a:lvl9pPr>
          </a:lstStyle>
          <a:p>
            <a:pPr>
              <a:defRPr/>
            </a:pPr>
            <a:r>
              <a:rPr lang="en-US" sz="2400" smtClean="0">
                <a:effectLst>
                  <a:outerShdw blurRad="38100" dist="38100" dir="2700000" algn="tl">
                    <a:srgbClr val="DDDDDD"/>
                  </a:outerShdw>
                </a:effectLst>
                <a:latin typeface="Times New Roman" charset="0"/>
                <a:cs typeface="+mn-cs"/>
              </a:rPr>
              <a:t>base</a:t>
            </a:r>
          </a:p>
        </p:txBody>
      </p:sp>
      <p:sp>
        <p:nvSpPr>
          <p:cNvPr id="54284" name="Text Box 12"/>
          <p:cNvSpPr txBox="1">
            <a:spLocks noChangeArrowheads="1"/>
          </p:cNvSpPr>
          <p:nvPr/>
        </p:nvSpPr>
        <p:spPr bwMode="auto">
          <a:xfrm>
            <a:off x="5553075" y="4729163"/>
            <a:ext cx="1096963" cy="457200"/>
          </a:xfrm>
          <a:prstGeom prst="rect">
            <a:avLst/>
          </a:prstGeom>
          <a:noFill/>
          <a:ln w="9525">
            <a:noFill/>
            <a:miter lim="800000"/>
            <a:headEnd/>
            <a:tailEnd/>
          </a:ln>
          <a:effectLst/>
        </p:spPr>
        <p:txBody>
          <a:bodyPr wrap="none">
            <a:spAutoFit/>
          </a:bodyPr>
          <a:lstStyle>
            <a:lvl1pPr eaLnBrk="0" hangingPunct="0">
              <a:defRPr i="1">
                <a:solidFill>
                  <a:schemeClr val="tx1"/>
                </a:solidFill>
                <a:latin typeface="Arial" charset="0"/>
                <a:ea typeface="ＭＳ Ｐゴシック" charset="0"/>
              </a:defRPr>
            </a:lvl1pPr>
            <a:lvl2pPr marL="742950" indent="-285750" eaLnBrk="0" hangingPunct="0">
              <a:defRPr i="1">
                <a:solidFill>
                  <a:schemeClr val="tx1"/>
                </a:solidFill>
                <a:latin typeface="Arial" charset="0"/>
                <a:ea typeface="ＭＳ Ｐゴシック" charset="0"/>
              </a:defRPr>
            </a:lvl2pPr>
            <a:lvl3pPr marL="1143000" indent="-228600" eaLnBrk="0" hangingPunct="0">
              <a:defRPr i="1">
                <a:solidFill>
                  <a:schemeClr val="tx1"/>
                </a:solidFill>
                <a:latin typeface="Arial" charset="0"/>
                <a:ea typeface="ＭＳ Ｐゴシック" charset="0"/>
              </a:defRPr>
            </a:lvl3pPr>
            <a:lvl4pPr marL="1600200" indent="-228600" eaLnBrk="0" hangingPunct="0">
              <a:defRPr i="1">
                <a:solidFill>
                  <a:schemeClr val="tx1"/>
                </a:solidFill>
                <a:latin typeface="Arial" charset="0"/>
                <a:ea typeface="ＭＳ Ｐゴシック" charset="0"/>
              </a:defRPr>
            </a:lvl4pPr>
            <a:lvl5pPr marL="2057400" indent="-228600" eaLnBrk="0" hangingPunct="0">
              <a:defRPr i="1">
                <a:solidFill>
                  <a:schemeClr val="tx1"/>
                </a:solidFill>
                <a:latin typeface="Arial" charset="0"/>
                <a:ea typeface="ＭＳ Ｐゴシック" charset="0"/>
              </a:defRPr>
            </a:lvl5pPr>
            <a:lvl6pPr marL="2514600" indent="-228600" eaLnBrk="0" fontAlgn="base" hangingPunct="0">
              <a:spcBef>
                <a:spcPct val="0"/>
              </a:spcBef>
              <a:spcAft>
                <a:spcPct val="0"/>
              </a:spcAft>
              <a:defRPr i="1">
                <a:solidFill>
                  <a:schemeClr val="tx1"/>
                </a:solidFill>
                <a:latin typeface="Arial" charset="0"/>
                <a:ea typeface="ＭＳ Ｐゴシック" charset="0"/>
              </a:defRPr>
            </a:lvl6pPr>
            <a:lvl7pPr marL="2971800" indent="-228600" eaLnBrk="0" fontAlgn="base" hangingPunct="0">
              <a:spcBef>
                <a:spcPct val="0"/>
              </a:spcBef>
              <a:spcAft>
                <a:spcPct val="0"/>
              </a:spcAft>
              <a:defRPr i="1">
                <a:solidFill>
                  <a:schemeClr val="tx1"/>
                </a:solidFill>
                <a:latin typeface="Arial" charset="0"/>
                <a:ea typeface="ＭＳ Ｐゴシック" charset="0"/>
              </a:defRPr>
            </a:lvl7pPr>
            <a:lvl8pPr marL="3429000" indent="-228600" eaLnBrk="0" fontAlgn="base" hangingPunct="0">
              <a:spcBef>
                <a:spcPct val="0"/>
              </a:spcBef>
              <a:spcAft>
                <a:spcPct val="0"/>
              </a:spcAft>
              <a:defRPr i="1">
                <a:solidFill>
                  <a:schemeClr val="tx1"/>
                </a:solidFill>
                <a:latin typeface="Arial" charset="0"/>
                <a:ea typeface="ＭＳ Ｐゴシック" charset="0"/>
              </a:defRPr>
            </a:lvl8pPr>
            <a:lvl9pPr marL="3886200" indent="-228600" eaLnBrk="0" fontAlgn="base" hangingPunct="0">
              <a:spcBef>
                <a:spcPct val="0"/>
              </a:spcBef>
              <a:spcAft>
                <a:spcPct val="0"/>
              </a:spcAft>
              <a:defRPr i="1">
                <a:solidFill>
                  <a:schemeClr val="tx1"/>
                </a:solidFill>
                <a:latin typeface="Arial" charset="0"/>
                <a:ea typeface="ＭＳ Ｐゴシック" charset="0"/>
              </a:defRPr>
            </a:lvl9pPr>
          </a:lstStyle>
          <a:p>
            <a:pPr>
              <a:defRPr/>
            </a:pPr>
            <a:r>
              <a:rPr lang="en-US" sz="2400" smtClean="0">
                <a:effectLst>
                  <a:outerShdw blurRad="38100" dist="38100" dir="2700000" algn="tl">
                    <a:srgbClr val="DDDDDD"/>
                  </a:outerShdw>
                </a:effectLst>
                <a:latin typeface="Times New Roman" charset="0"/>
                <a:cs typeface="+mn-cs"/>
              </a:rPr>
              <a:t>nmemb</a:t>
            </a:r>
          </a:p>
        </p:txBody>
      </p:sp>
      <p:sp>
        <p:nvSpPr>
          <p:cNvPr id="54285" name="Text Box 13"/>
          <p:cNvSpPr txBox="1">
            <a:spLocks noChangeArrowheads="1"/>
          </p:cNvSpPr>
          <p:nvPr/>
        </p:nvSpPr>
        <p:spPr bwMode="auto">
          <a:xfrm>
            <a:off x="6107113" y="6337300"/>
            <a:ext cx="657225" cy="457200"/>
          </a:xfrm>
          <a:prstGeom prst="rect">
            <a:avLst/>
          </a:prstGeom>
          <a:noFill/>
          <a:ln w="9525">
            <a:noFill/>
            <a:miter lim="800000"/>
            <a:headEnd/>
            <a:tailEnd/>
          </a:ln>
          <a:effectLst/>
        </p:spPr>
        <p:txBody>
          <a:bodyPr wrap="none">
            <a:spAutoFit/>
          </a:bodyPr>
          <a:lstStyle>
            <a:lvl1pPr eaLnBrk="0" hangingPunct="0">
              <a:defRPr i="1">
                <a:solidFill>
                  <a:schemeClr val="tx1"/>
                </a:solidFill>
                <a:latin typeface="Arial" charset="0"/>
                <a:ea typeface="ＭＳ Ｐゴシック" charset="0"/>
              </a:defRPr>
            </a:lvl1pPr>
            <a:lvl2pPr marL="742950" indent="-285750" eaLnBrk="0" hangingPunct="0">
              <a:defRPr i="1">
                <a:solidFill>
                  <a:schemeClr val="tx1"/>
                </a:solidFill>
                <a:latin typeface="Arial" charset="0"/>
                <a:ea typeface="ＭＳ Ｐゴシック" charset="0"/>
              </a:defRPr>
            </a:lvl2pPr>
            <a:lvl3pPr marL="1143000" indent="-228600" eaLnBrk="0" hangingPunct="0">
              <a:defRPr i="1">
                <a:solidFill>
                  <a:schemeClr val="tx1"/>
                </a:solidFill>
                <a:latin typeface="Arial" charset="0"/>
                <a:ea typeface="ＭＳ Ｐゴシック" charset="0"/>
              </a:defRPr>
            </a:lvl3pPr>
            <a:lvl4pPr marL="1600200" indent="-228600" eaLnBrk="0" hangingPunct="0">
              <a:defRPr i="1">
                <a:solidFill>
                  <a:schemeClr val="tx1"/>
                </a:solidFill>
                <a:latin typeface="Arial" charset="0"/>
                <a:ea typeface="ＭＳ Ｐゴシック" charset="0"/>
              </a:defRPr>
            </a:lvl4pPr>
            <a:lvl5pPr marL="2057400" indent="-228600" eaLnBrk="0" hangingPunct="0">
              <a:defRPr i="1">
                <a:solidFill>
                  <a:schemeClr val="tx1"/>
                </a:solidFill>
                <a:latin typeface="Arial" charset="0"/>
                <a:ea typeface="ＭＳ Ｐゴシック" charset="0"/>
              </a:defRPr>
            </a:lvl5pPr>
            <a:lvl6pPr marL="2514600" indent="-228600" eaLnBrk="0" fontAlgn="base" hangingPunct="0">
              <a:spcBef>
                <a:spcPct val="0"/>
              </a:spcBef>
              <a:spcAft>
                <a:spcPct val="0"/>
              </a:spcAft>
              <a:defRPr i="1">
                <a:solidFill>
                  <a:schemeClr val="tx1"/>
                </a:solidFill>
                <a:latin typeface="Arial" charset="0"/>
                <a:ea typeface="ＭＳ Ｐゴシック" charset="0"/>
              </a:defRPr>
            </a:lvl6pPr>
            <a:lvl7pPr marL="2971800" indent="-228600" eaLnBrk="0" fontAlgn="base" hangingPunct="0">
              <a:spcBef>
                <a:spcPct val="0"/>
              </a:spcBef>
              <a:spcAft>
                <a:spcPct val="0"/>
              </a:spcAft>
              <a:defRPr i="1">
                <a:solidFill>
                  <a:schemeClr val="tx1"/>
                </a:solidFill>
                <a:latin typeface="Arial" charset="0"/>
                <a:ea typeface="ＭＳ Ｐゴシック" charset="0"/>
              </a:defRPr>
            </a:lvl7pPr>
            <a:lvl8pPr marL="3429000" indent="-228600" eaLnBrk="0" fontAlgn="base" hangingPunct="0">
              <a:spcBef>
                <a:spcPct val="0"/>
              </a:spcBef>
              <a:spcAft>
                <a:spcPct val="0"/>
              </a:spcAft>
              <a:defRPr i="1">
                <a:solidFill>
                  <a:schemeClr val="tx1"/>
                </a:solidFill>
                <a:latin typeface="Arial" charset="0"/>
                <a:ea typeface="ＭＳ Ｐゴシック" charset="0"/>
              </a:defRPr>
            </a:lvl8pPr>
            <a:lvl9pPr marL="3886200" indent="-228600" eaLnBrk="0" fontAlgn="base" hangingPunct="0">
              <a:spcBef>
                <a:spcPct val="0"/>
              </a:spcBef>
              <a:spcAft>
                <a:spcPct val="0"/>
              </a:spcAft>
              <a:defRPr i="1">
                <a:solidFill>
                  <a:schemeClr val="tx1"/>
                </a:solidFill>
                <a:latin typeface="Arial" charset="0"/>
                <a:ea typeface="ＭＳ Ｐゴシック" charset="0"/>
              </a:defRPr>
            </a:lvl9pPr>
          </a:lstStyle>
          <a:p>
            <a:pPr>
              <a:defRPr/>
            </a:pPr>
            <a:r>
              <a:rPr lang="en-US" sz="2400" smtClean="0">
                <a:effectLst>
                  <a:outerShdw blurRad="38100" dist="38100" dir="2700000" algn="tl">
                    <a:srgbClr val="DDDDDD"/>
                  </a:outerShdw>
                </a:effectLst>
                <a:latin typeface="Times New Roman" charset="0"/>
                <a:cs typeface="+mn-cs"/>
              </a:rPr>
              <a:t>size</a:t>
            </a:r>
          </a:p>
        </p:txBody>
      </p:sp>
      <p:cxnSp>
        <p:nvCxnSpPr>
          <p:cNvPr id="94221" name="AutoShape 14"/>
          <p:cNvCxnSpPr>
            <a:cxnSpLocks noChangeShapeType="1"/>
            <a:stCxn id="54283" idx="3"/>
            <a:endCxn id="94210" idx="1"/>
          </p:cNvCxnSpPr>
          <p:nvPr/>
        </p:nvCxnSpPr>
        <p:spPr bwMode="auto">
          <a:xfrm flipV="1">
            <a:off x="2838450" y="5767388"/>
            <a:ext cx="798513" cy="557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4222" name="AutoShape 15"/>
          <p:cNvSpPr>
            <a:spLocks/>
          </p:cNvSpPr>
          <p:nvPr/>
        </p:nvSpPr>
        <p:spPr bwMode="auto">
          <a:xfrm rot="5400000">
            <a:off x="5944394" y="2904332"/>
            <a:ext cx="325437" cy="4940300"/>
          </a:xfrm>
          <a:prstGeom prst="leftBrace">
            <a:avLst>
              <a:gd name="adj1" fmla="val 126504"/>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4223" name="AutoShape 16"/>
          <p:cNvSpPr>
            <a:spLocks/>
          </p:cNvSpPr>
          <p:nvPr/>
        </p:nvSpPr>
        <p:spPr bwMode="auto">
          <a:xfrm rot="-5400000">
            <a:off x="6268244" y="5918994"/>
            <a:ext cx="325437" cy="587375"/>
          </a:xfrm>
          <a:prstGeom prst="leftBrace">
            <a:avLst>
              <a:gd name="adj1" fmla="val 1504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41341176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254000" y="355600"/>
            <a:ext cx="8674100" cy="6197600"/>
          </a:xfrm>
        </p:spPr>
        <p:txBody>
          <a:bodyPr/>
          <a:lstStyle/>
          <a:p>
            <a:pPr marL="0" indent="0" eaLnBrk="1" hangingPunct="1">
              <a:buFontTx/>
              <a:buNone/>
              <a:defRPr/>
            </a:pPr>
            <a:r>
              <a:rPr lang="en-US" sz="1600" b="1" smtClean="0">
                <a:latin typeface="Courier New" charset="0"/>
                <a:cs typeface="+mn-cs"/>
              </a:rPr>
              <a:t>qsort(3)                                                     qsort(3)</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DESCRIPTION</a:t>
            </a:r>
          </a:p>
          <a:p>
            <a:pPr marL="0" indent="0" eaLnBrk="1" hangingPunct="1">
              <a:buFontTx/>
              <a:buNone/>
              <a:defRPr/>
            </a:pPr>
            <a:r>
              <a:rPr lang="en-US" sz="1600" b="1" smtClean="0">
                <a:latin typeface="Courier New" charset="0"/>
                <a:cs typeface="+mn-cs"/>
              </a:rPr>
              <a:t>       qsort sorts an array (beginning at base) of nmemb objects.</a:t>
            </a:r>
          </a:p>
          <a:p>
            <a:pPr marL="0" indent="0" eaLnBrk="1" hangingPunct="1">
              <a:buFontTx/>
              <a:buNone/>
              <a:defRPr/>
            </a:pPr>
            <a:r>
              <a:rPr lang="en-US" sz="1600" b="1" smtClean="0">
                <a:latin typeface="Courier New" charset="0"/>
                <a:cs typeface="+mn-cs"/>
              </a:rPr>
              <a:t>       size describes the size of each element of the array.</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       You must supply a pointer to a comparison function,  using</a:t>
            </a:r>
          </a:p>
          <a:p>
            <a:pPr marL="0" indent="0" eaLnBrk="1" hangingPunct="1">
              <a:buFontTx/>
              <a:buNone/>
              <a:defRPr/>
            </a:pPr>
            <a:r>
              <a:rPr lang="en-US" sz="1600" b="1" smtClean="0">
                <a:latin typeface="Courier New" charset="0"/>
                <a:cs typeface="+mn-cs"/>
              </a:rPr>
              <a:t>       the  argument  shown  as  compar.   (This  permits sorting</a:t>
            </a:r>
          </a:p>
          <a:p>
            <a:pPr marL="0" indent="0" eaLnBrk="1" hangingPunct="1">
              <a:buFontTx/>
              <a:buNone/>
              <a:defRPr/>
            </a:pPr>
            <a:r>
              <a:rPr lang="en-US" sz="1600" b="1" smtClean="0">
                <a:latin typeface="Courier New" charset="0"/>
                <a:cs typeface="+mn-cs"/>
              </a:rPr>
              <a:t>       objects of  unknown  properties.)  Define  the  comparison</a:t>
            </a:r>
          </a:p>
          <a:p>
            <a:pPr marL="0" indent="0" eaLnBrk="1" hangingPunct="1">
              <a:buFontTx/>
              <a:buNone/>
              <a:defRPr/>
            </a:pPr>
            <a:r>
              <a:rPr lang="en-US" sz="1600" b="1" smtClean="0">
                <a:latin typeface="Courier New" charset="0"/>
                <a:cs typeface="+mn-cs"/>
              </a:rPr>
              <a:t>       function  to  accept  two  arguments, each a pointer to an</a:t>
            </a:r>
          </a:p>
          <a:p>
            <a:pPr marL="0" indent="0" eaLnBrk="1" hangingPunct="1">
              <a:buFontTx/>
              <a:buNone/>
              <a:defRPr/>
            </a:pPr>
            <a:r>
              <a:rPr lang="en-US" sz="1600" b="1" smtClean="0">
                <a:latin typeface="Courier New" charset="0"/>
                <a:cs typeface="+mn-cs"/>
              </a:rPr>
              <a:t>       element of the array starting  at  base.   The  result  of</a:t>
            </a:r>
          </a:p>
          <a:p>
            <a:pPr marL="0" indent="0" eaLnBrk="1" hangingPunct="1">
              <a:buFontTx/>
              <a:buNone/>
              <a:defRPr/>
            </a:pPr>
            <a:r>
              <a:rPr lang="en-US" sz="1600" b="1" smtClean="0">
                <a:latin typeface="Courier New" charset="0"/>
                <a:cs typeface="+mn-cs"/>
              </a:rPr>
              <a:t>       (*&lt;[compar)&gt;&gt;  must  be  negative if the first argument is</a:t>
            </a:r>
          </a:p>
          <a:p>
            <a:pPr marL="0" indent="0" eaLnBrk="1" hangingPunct="1">
              <a:buFontTx/>
              <a:buNone/>
              <a:defRPr/>
            </a:pPr>
            <a:r>
              <a:rPr lang="en-US" sz="1600" b="1" smtClean="0">
                <a:latin typeface="Courier New" charset="0"/>
                <a:cs typeface="+mn-cs"/>
              </a:rPr>
              <a:t>       less than the second, zero if the two arguments match, and</a:t>
            </a:r>
          </a:p>
          <a:p>
            <a:pPr marL="0" indent="0" eaLnBrk="1" hangingPunct="1">
              <a:buFontTx/>
              <a:buNone/>
              <a:defRPr/>
            </a:pPr>
            <a:r>
              <a:rPr lang="en-US" sz="1600" b="1" smtClean="0">
                <a:latin typeface="Courier New" charset="0"/>
                <a:cs typeface="+mn-cs"/>
              </a:rPr>
              <a:t>       positive  if the first argument is greater than the second</a:t>
            </a:r>
          </a:p>
          <a:p>
            <a:pPr marL="0" indent="0" eaLnBrk="1" hangingPunct="1">
              <a:buFontTx/>
              <a:buNone/>
              <a:defRPr/>
            </a:pPr>
            <a:r>
              <a:rPr lang="en-US" sz="1600" b="1" smtClean="0">
                <a:latin typeface="Courier New" charset="0"/>
                <a:cs typeface="+mn-cs"/>
              </a:rPr>
              <a:t>       (where ``less than'' and ``greater than'' refer  to  what-</a:t>
            </a:r>
          </a:p>
          <a:p>
            <a:pPr marL="0" indent="0" eaLnBrk="1" hangingPunct="1">
              <a:buFontTx/>
              <a:buNone/>
              <a:defRPr/>
            </a:pPr>
            <a:r>
              <a:rPr lang="en-US" sz="1600" b="1" smtClean="0">
                <a:latin typeface="Courier New" charset="0"/>
                <a:cs typeface="+mn-cs"/>
              </a:rPr>
              <a:t>       ever arbitrary ordering is appropriate).</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       The array is sorted in place; that is, when qsort returns,</a:t>
            </a:r>
          </a:p>
          <a:p>
            <a:pPr marL="0" indent="0" eaLnBrk="1" hangingPunct="1">
              <a:buFontTx/>
              <a:buNone/>
              <a:defRPr/>
            </a:pPr>
            <a:r>
              <a:rPr lang="en-US" sz="1600" b="1" smtClean="0">
                <a:latin typeface="Courier New" charset="0"/>
                <a:cs typeface="+mn-cs"/>
              </a:rPr>
              <a:t>       the array elements beginning at base have been  reordered.</a:t>
            </a:r>
          </a:p>
          <a:p>
            <a:pPr marL="0" indent="0" eaLnBrk="1" hangingPunct="1">
              <a:buFontTx/>
              <a:buNone/>
              <a:defRPr/>
            </a:pPr>
            <a:endParaRPr lang="en-US" sz="1600" b="1" smtClean="0">
              <a:latin typeface="Courier New" charset="0"/>
              <a:cs typeface="+mn-cs"/>
            </a:endParaRPr>
          </a:p>
        </p:txBody>
      </p:sp>
    </p:spTree>
    <p:extLst>
      <p:ext uri="{BB962C8B-B14F-4D97-AF65-F5344CB8AC3E}">
        <p14:creationId xmlns:p14="http://schemas.microsoft.com/office/powerpoint/2010/main" val="37585910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smtClean="0">
                <a:cs typeface="+mj-cs"/>
              </a:rPr>
              <a:t>Over the top</a:t>
            </a:r>
          </a:p>
        </p:txBody>
      </p:sp>
      <p:sp>
        <p:nvSpPr>
          <p:cNvPr id="70659" name="Rectangle 3"/>
          <p:cNvSpPr>
            <a:spLocks noGrp="1" noChangeArrowheads="1"/>
          </p:cNvSpPr>
          <p:nvPr>
            <p:ph type="body" idx="1"/>
          </p:nvPr>
        </p:nvSpPr>
        <p:spPr>
          <a:xfrm>
            <a:off x="457200" y="1600200"/>
            <a:ext cx="8229600" cy="5071808"/>
          </a:xfrm>
        </p:spPr>
        <p:txBody>
          <a:bodyPr>
            <a:normAutofit fontScale="92500" lnSpcReduction="10000"/>
          </a:bodyPr>
          <a:lstStyle/>
          <a:p>
            <a:pPr eaLnBrk="1" hangingPunct="1">
              <a:defRPr/>
            </a:pPr>
            <a:r>
              <a:rPr lang="en-US" sz="2400" dirty="0" smtClean="0">
                <a:cs typeface="+mn-cs"/>
              </a:rPr>
              <a:t>Typing </a:t>
            </a:r>
            <a:r>
              <a:rPr lang="en-US" sz="2400" b="1" dirty="0" err="1" smtClean="0">
                <a:solidFill>
                  <a:schemeClr val="tx2"/>
                </a:solidFill>
                <a:effectLst>
                  <a:outerShdw blurRad="38100" dist="38100" dir="2700000" algn="tl">
                    <a:srgbClr val="DDDDDD"/>
                  </a:outerShdw>
                </a:effectLst>
                <a:latin typeface="Courier New" charset="0"/>
                <a:cs typeface="+mn-cs"/>
              </a:rPr>
              <a:t>struct</a:t>
            </a:r>
            <a:r>
              <a:rPr lang="en-US" sz="2400" b="1" dirty="0" smtClean="0">
                <a:solidFill>
                  <a:schemeClr val="tx2"/>
                </a:solidFill>
                <a:effectLst>
                  <a:outerShdw blurRad="38100" dist="38100" dir="2700000" algn="tl">
                    <a:srgbClr val="DDDDDD"/>
                  </a:outerShdw>
                </a:effectLst>
                <a:latin typeface="Courier New" charset="0"/>
                <a:cs typeface="+mn-cs"/>
              </a:rPr>
              <a:t> </a:t>
            </a:r>
            <a:r>
              <a:rPr lang="en-US" sz="2400" b="1" dirty="0" err="1" smtClean="0">
                <a:solidFill>
                  <a:schemeClr val="tx2"/>
                </a:solidFill>
                <a:effectLst>
                  <a:outerShdw blurRad="38100" dist="38100" dir="2700000" algn="tl">
                    <a:srgbClr val="DDDDDD"/>
                  </a:outerShdw>
                </a:effectLst>
                <a:latin typeface="Courier New" charset="0"/>
                <a:cs typeface="+mn-cs"/>
              </a:rPr>
              <a:t>some_struct</a:t>
            </a:r>
            <a:r>
              <a:rPr lang="en-US" sz="2400" dirty="0" smtClean="0">
                <a:cs typeface="+mn-cs"/>
              </a:rPr>
              <a:t> is annoying!</a:t>
            </a:r>
          </a:p>
          <a:p>
            <a:pPr eaLnBrk="1" hangingPunct="1">
              <a:defRPr/>
            </a:pPr>
            <a:r>
              <a:rPr lang="en-US" sz="2400" dirty="0" err="1" smtClean="0">
                <a:cs typeface="+mn-cs"/>
              </a:rPr>
              <a:t>typedef</a:t>
            </a:r>
            <a:r>
              <a:rPr lang="en-US" sz="2400" dirty="0" smtClean="0">
                <a:cs typeface="+mn-cs"/>
              </a:rPr>
              <a:t> is our new friend!</a:t>
            </a:r>
          </a:p>
          <a:p>
            <a:pPr eaLnBrk="1" hangingPunct="1">
              <a:defRPr/>
            </a:pPr>
            <a:r>
              <a:rPr lang="en-US" sz="2400" dirty="0" smtClean="0"/>
              <a:t>It doesn’t create a new type but it does give us a shorthand for an existing type</a:t>
            </a:r>
            <a:endParaRPr lang="en-US" sz="2400" dirty="0" smtClean="0">
              <a:cs typeface="+mn-cs"/>
            </a:endParaRPr>
          </a:p>
          <a:p>
            <a:pPr eaLnBrk="1" hangingPunct="1">
              <a:defRPr/>
            </a:pPr>
            <a:r>
              <a:rPr lang="en-US" sz="2400" dirty="0" smtClean="0">
                <a:cs typeface="+mn-cs"/>
              </a:rPr>
              <a:t>Simple example</a:t>
            </a:r>
            <a:br>
              <a:rPr lang="en-US" sz="2400" dirty="0" smtClean="0">
                <a:cs typeface="+mn-cs"/>
              </a:rPr>
            </a:br>
            <a:r>
              <a:rPr lang="en-US" sz="2400" b="1" dirty="0" smtClean="0">
                <a:latin typeface="Courier New" charset="0"/>
                <a:cs typeface="+mn-cs"/>
              </a:rPr>
              <a:t>		</a:t>
            </a:r>
            <a:r>
              <a:rPr lang="en-US" sz="2400" b="1" dirty="0" err="1" smtClean="0">
                <a:latin typeface="Courier New" charset="0"/>
                <a:cs typeface="+mn-cs"/>
              </a:rPr>
              <a:t>typedef</a:t>
            </a: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Length;</a:t>
            </a:r>
          </a:p>
          <a:p>
            <a:pPr eaLnBrk="1" hangingPunct="1">
              <a:defRPr/>
            </a:pPr>
            <a:r>
              <a:rPr lang="en-US" sz="2400" dirty="0" smtClean="0">
                <a:cs typeface="+mn-cs"/>
              </a:rPr>
              <a:t>Means that we can now declare something to be of type </a:t>
            </a:r>
            <a:r>
              <a:rPr lang="en-US" sz="2400" b="1" dirty="0" smtClean="0">
                <a:cs typeface="+mn-cs"/>
              </a:rPr>
              <a:t>Length</a:t>
            </a:r>
            <a:r>
              <a:rPr lang="en-US" sz="2400" dirty="0" smtClean="0">
                <a:cs typeface="+mn-cs"/>
              </a:rPr>
              <a:t> and we get an </a:t>
            </a:r>
            <a:r>
              <a:rPr lang="en-US" sz="2400" b="1" dirty="0" smtClean="0">
                <a:cs typeface="+mn-cs"/>
              </a:rPr>
              <a:t>int</a:t>
            </a:r>
            <a:r>
              <a:rPr lang="en-US" sz="2400" dirty="0" smtClean="0">
                <a:cs typeface="+mn-cs"/>
              </a:rPr>
              <a:t>.</a:t>
            </a:r>
            <a:br>
              <a:rPr lang="en-US" sz="2400" dirty="0" smtClean="0">
                <a:cs typeface="+mn-cs"/>
              </a:rPr>
            </a:br>
            <a:r>
              <a:rPr lang="en-US" sz="2400" b="1" dirty="0" smtClean="0">
                <a:latin typeface="Courier New" charset="0"/>
                <a:cs typeface="+mn-cs"/>
              </a:rPr>
              <a:t>		Length L1, L2, L3;</a:t>
            </a:r>
            <a:br>
              <a:rPr lang="en-US" sz="2400" b="1" dirty="0" smtClean="0">
                <a:latin typeface="Courier New" charset="0"/>
                <a:cs typeface="+mn-cs"/>
              </a:rPr>
            </a:br>
            <a:r>
              <a:rPr lang="en-US" sz="2400" dirty="0" smtClean="0">
                <a:cs typeface="+mn-cs"/>
              </a:rPr>
              <a:t>Don’t forget that L1, L2, L3 are </a:t>
            </a:r>
            <a:r>
              <a:rPr lang="en-US" sz="2400" b="1" dirty="0" smtClean="0">
                <a:cs typeface="+mn-cs"/>
              </a:rPr>
              <a:t>still</a:t>
            </a:r>
            <a:r>
              <a:rPr lang="en-US" sz="2400" dirty="0" smtClean="0">
                <a:cs typeface="+mn-cs"/>
              </a:rPr>
              <a:t> of type </a:t>
            </a:r>
            <a:r>
              <a:rPr lang="en-US" sz="2400" dirty="0" err="1" smtClean="0">
                <a:cs typeface="+mn-cs"/>
              </a:rPr>
              <a:t>int</a:t>
            </a:r>
            <a:endParaRPr lang="en-US" sz="2400" dirty="0" smtClean="0">
              <a:cs typeface="+mn-cs"/>
            </a:endParaRPr>
          </a:p>
          <a:p>
            <a:pPr eaLnBrk="1" hangingPunct="1">
              <a:defRPr/>
            </a:pPr>
            <a:r>
              <a:rPr lang="en-US" sz="2400" dirty="0" smtClean="0">
                <a:cs typeface="+mn-cs"/>
              </a:rPr>
              <a:t>Is it as simple as it seems</a:t>
            </a:r>
            <a:r>
              <a:rPr lang="mr-IN" sz="2400" dirty="0" smtClean="0">
                <a:cs typeface="+mn-cs"/>
              </a:rPr>
              <a:t>…</a:t>
            </a:r>
            <a:r>
              <a:rPr lang="en-US" sz="2400" dirty="0" smtClean="0">
                <a:cs typeface="+mn-cs"/>
              </a:rPr>
              <a:t/>
            </a:r>
            <a:br>
              <a:rPr lang="en-US" sz="2400" dirty="0" smtClean="0">
                <a:cs typeface="+mn-cs"/>
              </a:rPr>
            </a:br>
            <a:r>
              <a:rPr lang="en-US" sz="2400" b="1" dirty="0" smtClean="0">
                <a:latin typeface="Courier New" charset="0"/>
                <a:cs typeface="+mn-cs"/>
              </a:rPr>
              <a:t>		</a:t>
            </a:r>
            <a:r>
              <a:rPr lang="en-US" sz="2400" b="1" dirty="0" err="1" smtClean="0">
                <a:latin typeface="Courier New" charset="0"/>
                <a:cs typeface="+mn-cs"/>
              </a:rPr>
              <a:t>typedef</a:t>
            </a: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a:t>
            </a:r>
            <a:r>
              <a:rPr lang="en-US" sz="2400" b="1" dirty="0" err="1" smtClean="0">
                <a:latin typeface="Courier New" charset="0"/>
                <a:cs typeface="+mn-cs"/>
              </a:rPr>
              <a:t>LengthPtr</a:t>
            </a:r>
            <a:r>
              <a:rPr lang="en-US" sz="2400" b="1" dirty="0" smtClean="0">
                <a:latin typeface="Courier New" charset="0"/>
                <a:cs typeface="+mn-cs"/>
              </a:rPr>
              <a:t>;</a:t>
            </a:r>
          </a:p>
          <a:p>
            <a:pPr eaLnBrk="1" hangingPunct="1">
              <a:defRPr/>
            </a:pPr>
            <a:r>
              <a:rPr lang="en-US" sz="2400" dirty="0" smtClean="0">
                <a:cs typeface="+mn-cs"/>
              </a:rPr>
              <a:t>Now we can say:</a:t>
            </a:r>
            <a:br>
              <a:rPr lang="en-US" sz="2400" dirty="0" smtClean="0">
                <a:cs typeface="+mn-cs"/>
              </a:rPr>
            </a:br>
            <a:r>
              <a:rPr lang="en-US" sz="2400" b="1" dirty="0" smtClean="0">
                <a:latin typeface="Courier New" charset="0"/>
                <a:cs typeface="+mn-cs"/>
              </a:rPr>
              <a:t>		</a:t>
            </a:r>
            <a:r>
              <a:rPr lang="en-US" sz="2400" b="1" dirty="0" err="1" smtClean="0">
                <a:latin typeface="Courier New" charset="0"/>
                <a:cs typeface="+mn-cs"/>
              </a:rPr>
              <a:t>LengthPtr</a:t>
            </a:r>
            <a:r>
              <a:rPr lang="en-US" sz="2400" b="1" dirty="0" smtClean="0">
                <a:latin typeface="Courier New" charset="0"/>
                <a:cs typeface="+mn-cs"/>
              </a:rPr>
              <a:t> </a:t>
            </a:r>
            <a:r>
              <a:rPr lang="en-US" sz="2400" b="1" dirty="0" err="1" smtClean="0">
                <a:latin typeface="Courier New" charset="0"/>
                <a:cs typeface="+mn-cs"/>
              </a:rPr>
              <a:t>lp</a:t>
            </a:r>
            <a:r>
              <a:rPr lang="en-US" sz="2400" b="1" dirty="0" smtClean="0">
                <a:latin typeface="Courier New" charset="0"/>
                <a:cs typeface="+mn-cs"/>
              </a:rPr>
              <a:t>;</a:t>
            </a:r>
            <a:br>
              <a:rPr lang="en-US" sz="2400" b="1" dirty="0" smtClean="0">
                <a:latin typeface="Courier New" charset="0"/>
                <a:cs typeface="+mn-cs"/>
              </a:rPr>
            </a:br>
            <a:r>
              <a:rPr lang="en-US" sz="2400" dirty="0" smtClean="0">
                <a:cs typeface="+mn-cs"/>
              </a:rPr>
              <a:t>And </a:t>
            </a:r>
            <a:r>
              <a:rPr lang="en-US" sz="2400" dirty="0" err="1" smtClean="0">
                <a:cs typeface="+mn-cs"/>
              </a:rPr>
              <a:t>lp</a:t>
            </a:r>
            <a:r>
              <a:rPr lang="en-US" sz="2400" dirty="0" smtClean="0">
                <a:cs typeface="+mn-cs"/>
              </a:rPr>
              <a:t> is defined as type pointer-to-</a:t>
            </a:r>
            <a:r>
              <a:rPr lang="en-US" sz="2400" dirty="0" err="1" smtClean="0">
                <a:cs typeface="+mn-cs"/>
              </a:rPr>
              <a:t>int</a:t>
            </a:r>
            <a:endParaRPr lang="en-US" sz="2400" dirty="0" smtClean="0">
              <a:cs typeface="+mn-cs"/>
            </a:endParaRPr>
          </a:p>
        </p:txBody>
      </p:sp>
    </p:spTree>
    <p:extLst>
      <p:ext uri="{BB962C8B-B14F-4D97-AF65-F5344CB8AC3E}">
        <p14:creationId xmlns:p14="http://schemas.microsoft.com/office/powerpoint/2010/main" val="26722818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254000" y="355600"/>
            <a:ext cx="8674100" cy="6197600"/>
          </a:xfrm>
        </p:spPr>
        <p:txBody>
          <a:bodyPr/>
          <a:lstStyle/>
          <a:p>
            <a:pPr marL="0" indent="0" eaLnBrk="1" hangingPunct="1">
              <a:buFontTx/>
              <a:buNone/>
              <a:defRPr/>
            </a:pPr>
            <a:r>
              <a:rPr lang="en-US" sz="1600" b="1" smtClean="0">
                <a:latin typeface="Courier New" charset="0"/>
                <a:cs typeface="+mn-cs"/>
              </a:rPr>
              <a:t>qsort(3)                                                     qsort(3)</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RETURNS</a:t>
            </a:r>
          </a:p>
          <a:p>
            <a:pPr marL="0" indent="0" eaLnBrk="1" hangingPunct="1">
              <a:buFontTx/>
              <a:buNone/>
              <a:defRPr/>
            </a:pPr>
            <a:r>
              <a:rPr lang="en-US" sz="1600" b="1" smtClean="0">
                <a:latin typeface="Courier New" charset="0"/>
                <a:cs typeface="+mn-cs"/>
              </a:rPr>
              <a:t>       qsort does not return a result.</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PORTABILITY</a:t>
            </a:r>
          </a:p>
          <a:p>
            <a:pPr marL="0" indent="0" eaLnBrk="1" hangingPunct="1">
              <a:buFontTx/>
              <a:buNone/>
              <a:defRPr/>
            </a:pPr>
            <a:r>
              <a:rPr lang="en-US" sz="1600" b="1" smtClean="0">
                <a:latin typeface="Courier New" charset="0"/>
                <a:cs typeface="+mn-cs"/>
              </a:rPr>
              <a:t>       qsort  is required by ANSI (without specifying the sorting</a:t>
            </a:r>
          </a:p>
          <a:p>
            <a:pPr marL="0" indent="0" eaLnBrk="1" hangingPunct="1">
              <a:buFontTx/>
              <a:buNone/>
              <a:defRPr/>
            </a:pPr>
            <a:r>
              <a:rPr lang="en-US" sz="1600" b="1" smtClean="0">
                <a:latin typeface="Courier New" charset="0"/>
                <a:cs typeface="+mn-cs"/>
              </a:rPr>
              <a:t>       algorithm).</a:t>
            </a:r>
          </a:p>
          <a:p>
            <a:pPr marL="0" indent="0" eaLnBrk="1" hangingPunct="1">
              <a:buFontTx/>
              <a:buNone/>
              <a:defRPr/>
            </a:pPr>
            <a:endParaRPr lang="en-US" sz="1600" b="1" smtClean="0">
              <a:latin typeface="Courier New" charset="0"/>
              <a:cs typeface="+mn-cs"/>
            </a:endParaRPr>
          </a:p>
          <a:p>
            <a:pPr marL="0" indent="0" eaLnBrk="1" hangingPunct="1">
              <a:buFontTx/>
              <a:buNone/>
              <a:defRPr/>
            </a:pPr>
            <a:r>
              <a:rPr lang="en-US" sz="1600" b="1" smtClean="0">
                <a:latin typeface="Courier New" charset="0"/>
                <a:cs typeface="+mn-cs"/>
              </a:rPr>
              <a:t>SOURCE</a:t>
            </a:r>
          </a:p>
          <a:p>
            <a:pPr marL="0" indent="0" eaLnBrk="1" hangingPunct="1">
              <a:buFontTx/>
              <a:buNone/>
              <a:defRPr/>
            </a:pPr>
            <a:r>
              <a:rPr lang="en-US" sz="1600" b="1" smtClean="0">
                <a:latin typeface="Courier New" charset="0"/>
                <a:cs typeface="+mn-cs"/>
              </a:rPr>
              <a:t>       src/newlib/libc/stdlib/qsort.c</a:t>
            </a:r>
          </a:p>
        </p:txBody>
      </p:sp>
    </p:spTree>
    <p:extLst>
      <p:ext uri="{BB962C8B-B14F-4D97-AF65-F5344CB8AC3E}">
        <p14:creationId xmlns:p14="http://schemas.microsoft.com/office/powerpoint/2010/main" val="38284615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mtClean="0">
                <a:latin typeface="Arial" charset="0"/>
                <a:cs typeface="+mj-cs"/>
              </a:rPr>
              <a:t>QSort Demo</a:t>
            </a:r>
          </a:p>
        </p:txBody>
      </p:sp>
      <p:sp>
        <p:nvSpPr>
          <p:cNvPr id="54275" name="Rectangle 3"/>
          <p:cNvSpPr>
            <a:spLocks noGrp="1" noChangeArrowheads="1"/>
          </p:cNvSpPr>
          <p:nvPr>
            <p:ph type="body" idx="1"/>
          </p:nvPr>
        </p:nvSpPr>
        <p:spPr>
          <a:xfrm>
            <a:off x="685800" y="1676400"/>
            <a:ext cx="7962900" cy="4876800"/>
          </a:xfrm>
        </p:spPr>
        <p:txBody>
          <a:bodyPr/>
          <a:lstStyle/>
          <a:p>
            <a:pPr marL="0" indent="0" eaLnBrk="1" hangingPunct="1">
              <a:buFontTx/>
              <a:buNone/>
              <a:defRPr/>
            </a:pPr>
            <a:r>
              <a:rPr lang="en-US" sz="2000" b="1" dirty="0" smtClean="0">
                <a:latin typeface="Courier New" charset="0"/>
                <a:cs typeface="+mn-cs"/>
              </a:rPr>
              <a:t>#include &lt;</a:t>
            </a:r>
            <a:r>
              <a:rPr lang="en-US" sz="2000" b="1" dirty="0" err="1" smtClean="0">
                <a:latin typeface="Courier New" charset="0"/>
                <a:cs typeface="+mn-cs"/>
              </a:rPr>
              <a:t>stdlib.h</a:t>
            </a:r>
            <a:r>
              <a:rPr lang="en-US" sz="2000" b="1" dirty="0" smtClean="0">
                <a:latin typeface="Courier New" charset="0"/>
                <a:cs typeface="+mn-cs"/>
              </a:rPr>
              <a:t>&gt;</a:t>
            </a:r>
          </a:p>
          <a:p>
            <a:pPr marL="0" indent="0" eaLnBrk="1" hangingPunct="1">
              <a:buFontTx/>
              <a:buNone/>
              <a:defRPr/>
            </a:pPr>
            <a:r>
              <a:rPr lang="en-US" sz="2000" b="1" dirty="0" smtClean="0">
                <a:latin typeface="Courier New" charset="0"/>
                <a:cs typeface="+mn-cs"/>
              </a:rPr>
              <a:t>void </a:t>
            </a:r>
            <a:r>
              <a:rPr lang="en-US" sz="2000" b="1" dirty="0" err="1" smtClean="0">
                <a:latin typeface="Courier New" charset="0"/>
                <a:cs typeface="+mn-cs"/>
              </a:rPr>
              <a:t>qsort</a:t>
            </a:r>
            <a:r>
              <a:rPr lang="en-US" sz="2000" b="1" dirty="0" smtClean="0">
                <a:latin typeface="Courier New" charset="0"/>
                <a:cs typeface="+mn-cs"/>
              </a:rPr>
              <a:t> (</a:t>
            </a:r>
          </a:p>
          <a:p>
            <a:pPr marL="0" indent="0" eaLnBrk="1" hangingPunct="1">
              <a:buFontTx/>
              <a:buNone/>
              <a:defRPr/>
            </a:pPr>
            <a:r>
              <a:rPr lang="en-US" sz="2000" b="1" dirty="0" smtClean="0">
                <a:latin typeface="Courier New" charset="0"/>
                <a:cs typeface="+mn-cs"/>
              </a:rPr>
              <a:t>       void * </a:t>
            </a:r>
            <a:r>
              <a:rPr lang="en-US" sz="2000" b="1" dirty="0" smtClean="0">
                <a:solidFill>
                  <a:schemeClr val="tx2"/>
                </a:solidFill>
                <a:latin typeface="Courier New" charset="0"/>
                <a:cs typeface="+mn-cs"/>
              </a:rPr>
              <a:t>base</a:t>
            </a:r>
            <a:r>
              <a:rPr lang="en-US" sz="2000" b="1" dirty="0" smtClean="0">
                <a:latin typeface="Courier New" charset="0"/>
                <a:cs typeface="+mn-cs"/>
              </a:rPr>
              <a:t>, </a:t>
            </a:r>
          </a:p>
          <a:p>
            <a:pPr marL="0" indent="0" eaLnBrk="1" hangingPunct="1">
              <a:buFontTx/>
              <a:buNone/>
              <a:defRPr/>
            </a:pPr>
            <a:r>
              <a:rPr lang="en-US" sz="2000" b="1" dirty="0" smtClean="0">
                <a:latin typeface="Courier New" charset="0"/>
                <a:cs typeface="+mn-cs"/>
              </a:rPr>
              <a:t>       </a:t>
            </a:r>
            <a:r>
              <a:rPr lang="en-US" sz="2000" b="1" dirty="0" err="1" smtClean="0">
                <a:latin typeface="Courier New" charset="0"/>
                <a:cs typeface="+mn-cs"/>
              </a:rPr>
              <a:t>size_t</a:t>
            </a:r>
            <a:r>
              <a:rPr lang="en-US" sz="2000" b="1" dirty="0" smtClean="0">
                <a:latin typeface="Courier New" charset="0"/>
                <a:cs typeface="+mn-cs"/>
              </a:rPr>
              <a:t> </a:t>
            </a:r>
            <a:r>
              <a:rPr lang="en-US" sz="2000" b="1" dirty="0" err="1" smtClean="0">
                <a:solidFill>
                  <a:schemeClr val="tx2"/>
                </a:solidFill>
                <a:latin typeface="Courier New" charset="0"/>
                <a:cs typeface="+mn-cs"/>
              </a:rPr>
              <a:t>nmemb</a:t>
            </a:r>
            <a:r>
              <a:rPr lang="en-US" sz="2000" b="1" dirty="0" smtClean="0">
                <a:latin typeface="Courier New" charset="0"/>
                <a:cs typeface="+mn-cs"/>
              </a:rPr>
              <a:t>, </a:t>
            </a:r>
          </a:p>
          <a:p>
            <a:pPr marL="0" indent="0" eaLnBrk="1" hangingPunct="1">
              <a:buFontTx/>
              <a:buNone/>
              <a:defRPr/>
            </a:pPr>
            <a:r>
              <a:rPr lang="en-US" sz="2000" b="1" dirty="0" smtClean="0">
                <a:latin typeface="Courier New" charset="0"/>
                <a:cs typeface="+mn-cs"/>
              </a:rPr>
              <a:t>       </a:t>
            </a:r>
            <a:r>
              <a:rPr lang="en-US" sz="2000" b="1" dirty="0" err="1" smtClean="0">
                <a:latin typeface="Courier New" charset="0"/>
                <a:cs typeface="+mn-cs"/>
              </a:rPr>
              <a:t>size_t</a:t>
            </a:r>
            <a:r>
              <a:rPr lang="en-US" sz="2000" b="1" dirty="0" smtClean="0">
                <a:latin typeface="Courier New" charset="0"/>
                <a:cs typeface="+mn-cs"/>
              </a:rPr>
              <a:t> </a:t>
            </a:r>
            <a:r>
              <a:rPr lang="en-US" sz="2000" b="1" dirty="0" smtClean="0">
                <a:solidFill>
                  <a:schemeClr val="tx2"/>
                </a:solidFill>
                <a:latin typeface="Courier New" charset="0"/>
                <a:cs typeface="+mn-cs"/>
              </a:rPr>
              <a:t>size</a:t>
            </a:r>
            <a:r>
              <a:rPr lang="en-US" sz="2000" b="1" dirty="0" smtClean="0">
                <a:latin typeface="Courier New" charset="0"/>
                <a:cs typeface="+mn-cs"/>
              </a:rPr>
              <a:t>,</a:t>
            </a:r>
          </a:p>
          <a:p>
            <a:pPr marL="0" indent="0" eaLnBrk="1" hangingPunct="1">
              <a:buFontTx/>
              <a:buNone/>
              <a:defRPr/>
            </a:pPr>
            <a:r>
              <a:rPr lang="en-US" sz="2000" b="1" dirty="0" smtClean="0">
                <a:latin typeface="Courier New" charset="0"/>
                <a:cs typeface="+mn-cs"/>
              </a:rPr>
              <a:t>       </a:t>
            </a:r>
            <a:r>
              <a:rPr lang="en-US" sz="2000" b="1" dirty="0" err="1" smtClean="0">
                <a:solidFill>
                  <a:srgbClr val="FF0000"/>
                </a:solidFill>
                <a:latin typeface="Courier New" charset="0"/>
                <a:cs typeface="+mn-cs"/>
              </a:rPr>
              <a:t>int</a:t>
            </a:r>
            <a:r>
              <a:rPr lang="en-US" sz="2000" b="1" dirty="0" smtClean="0">
                <a:solidFill>
                  <a:srgbClr val="FF0000"/>
                </a:solidFill>
                <a:latin typeface="Courier New" charset="0"/>
                <a:cs typeface="+mn-cs"/>
              </a:rPr>
              <a:t> (* </a:t>
            </a:r>
            <a:r>
              <a:rPr lang="en-US" sz="2000" b="1" dirty="0" err="1" smtClean="0">
                <a:solidFill>
                  <a:srgbClr val="FF0000"/>
                </a:solidFill>
                <a:latin typeface="Courier New" charset="0"/>
                <a:cs typeface="+mn-cs"/>
              </a:rPr>
              <a:t>compar</a:t>
            </a:r>
            <a:r>
              <a:rPr lang="en-US" sz="2000" b="1" dirty="0" smtClean="0">
                <a:solidFill>
                  <a:srgbClr val="FF0000"/>
                </a:solidFill>
                <a:latin typeface="Courier New" charset="0"/>
                <a:cs typeface="+mn-cs"/>
              </a:rPr>
              <a:t>)(</a:t>
            </a:r>
            <a:r>
              <a:rPr lang="en-US" sz="2000" b="1" dirty="0" err="1" smtClean="0">
                <a:solidFill>
                  <a:srgbClr val="FF0000"/>
                </a:solidFill>
                <a:latin typeface="Courier New" charset="0"/>
                <a:cs typeface="+mn-cs"/>
              </a:rPr>
              <a:t>const</a:t>
            </a:r>
            <a:r>
              <a:rPr lang="en-US" sz="2000" b="1" dirty="0" smtClean="0">
                <a:solidFill>
                  <a:srgbClr val="FF0000"/>
                </a:solidFill>
                <a:latin typeface="Courier New" charset="0"/>
                <a:cs typeface="+mn-cs"/>
              </a:rPr>
              <a:t> void *, </a:t>
            </a:r>
            <a:r>
              <a:rPr lang="en-US" sz="2000" b="1" dirty="0" err="1" smtClean="0">
                <a:solidFill>
                  <a:srgbClr val="FF0000"/>
                </a:solidFill>
                <a:latin typeface="Courier New" charset="0"/>
                <a:cs typeface="+mn-cs"/>
              </a:rPr>
              <a:t>const</a:t>
            </a:r>
            <a:r>
              <a:rPr lang="en-US" sz="2000" b="1" dirty="0" smtClean="0">
                <a:solidFill>
                  <a:srgbClr val="FF0000"/>
                </a:solidFill>
                <a:latin typeface="Courier New" charset="0"/>
                <a:cs typeface="+mn-cs"/>
              </a:rPr>
              <a:t> void *) </a:t>
            </a:r>
          </a:p>
          <a:p>
            <a:pPr marL="0" indent="0" eaLnBrk="1" hangingPunct="1">
              <a:buFontTx/>
              <a:buNone/>
              <a:defRPr/>
            </a:pPr>
            <a:r>
              <a:rPr lang="en-US" sz="2000" b="1" dirty="0" smtClean="0">
                <a:latin typeface="Courier New" charset="0"/>
                <a:cs typeface="+mn-cs"/>
              </a:rPr>
              <a:t>);</a:t>
            </a:r>
          </a:p>
          <a:p>
            <a:pPr marL="0" indent="0" eaLnBrk="1" hangingPunct="1">
              <a:buFontTx/>
              <a:buNone/>
              <a:defRPr/>
            </a:pPr>
            <a:r>
              <a:rPr lang="en-US" sz="2400" dirty="0" smtClean="0">
                <a:latin typeface="Arial" charset="0"/>
                <a:cs typeface="+mn-cs"/>
              </a:rPr>
              <a:t>The  result  of "</a:t>
            </a:r>
            <a:r>
              <a:rPr lang="en-US" sz="2400" dirty="0" err="1" smtClean="0">
                <a:latin typeface="Arial" charset="0"/>
                <a:cs typeface="+mn-cs"/>
              </a:rPr>
              <a:t>compar</a:t>
            </a:r>
            <a:r>
              <a:rPr lang="en-US" sz="2400" dirty="0" smtClean="0">
                <a:latin typeface="Arial" charset="0"/>
                <a:cs typeface="+mn-cs"/>
              </a:rPr>
              <a:t>" must be negative if the first argument is less than the second, zero if the two arguments match, and positive if the first argument is greater than the second (where "less than" and "greater than" refer to whatever arbitrary ordering is appropriate).</a:t>
            </a:r>
            <a:endParaRPr lang="en-US" sz="2000" dirty="0" smtClean="0">
              <a:latin typeface="Arial" charset="0"/>
              <a:cs typeface="+mn-cs"/>
            </a:endParaRPr>
          </a:p>
        </p:txBody>
      </p:sp>
    </p:spTree>
    <p:extLst>
      <p:ext uri="{BB962C8B-B14F-4D97-AF65-F5344CB8AC3E}">
        <p14:creationId xmlns:p14="http://schemas.microsoft.com/office/powerpoint/2010/main" val="35447252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279400" y="685800"/>
            <a:ext cx="8521700" cy="5372100"/>
          </a:xfrm>
        </p:spPr>
        <p:txBody>
          <a:bodyPr/>
          <a:lstStyle/>
          <a:p>
            <a:pPr eaLnBrk="1" hangingPunct="1">
              <a:buFontTx/>
              <a:buNone/>
              <a:defRPr/>
            </a:pPr>
            <a:r>
              <a:rPr lang="en-US" sz="2000" b="1" dirty="0" smtClean="0">
                <a:latin typeface="Courier New" charset="0"/>
                <a:cs typeface="+mn-cs"/>
              </a:rPr>
              <a:t>#include &lt;</a:t>
            </a:r>
            <a:r>
              <a:rPr lang="en-US" sz="2000" b="1" dirty="0" err="1" smtClean="0">
                <a:latin typeface="Courier New" charset="0"/>
                <a:cs typeface="+mn-cs"/>
              </a:rPr>
              <a:t>stdio.h</a:t>
            </a:r>
            <a:r>
              <a:rPr lang="en-US" sz="2000" b="1" dirty="0" smtClean="0">
                <a:latin typeface="Courier New" charset="0"/>
                <a:cs typeface="+mn-cs"/>
              </a:rPr>
              <a:t>&gt; </a:t>
            </a:r>
          </a:p>
          <a:p>
            <a:pPr eaLnBrk="1" hangingPunct="1">
              <a:buFontTx/>
              <a:buNone/>
              <a:defRPr/>
            </a:pPr>
            <a:r>
              <a:rPr lang="en-US" sz="2000" b="1" dirty="0" smtClean="0">
                <a:latin typeface="Courier New" charset="0"/>
                <a:cs typeface="+mn-cs"/>
              </a:rPr>
              <a:t>#include &lt;</a:t>
            </a:r>
            <a:r>
              <a:rPr lang="en-US" sz="2000" b="1" dirty="0" err="1" smtClean="0">
                <a:latin typeface="Courier New" charset="0"/>
                <a:cs typeface="+mn-cs"/>
              </a:rPr>
              <a:t>stdlib.h</a:t>
            </a:r>
            <a:r>
              <a:rPr lang="en-US" sz="2000" b="1" dirty="0" smtClean="0">
                <a:latin typeface="Courier New" charset="0"/>
                <a:cs typeface="+mn-cs"/>
              </a:rPr>
              <a:t>&gt;</a:t>
            </a:r>
          </a:p>
          <a:p>
            <a:pPr eaLnBrk="1" hangingPunct="1">
              <a:buFontTx/>
              <a:buNone/>
              <a:defRPr/>
            </a:pPr>
            <a:r>
              <a:rPr lang="en-US" sz="2000" b="1" dirty="0" smtClean="0">
                <a:latin typeface="Courier New" charset="0"/>
                <a:cs typeface="+mn-cs"/>
              </a:rPr>
              <a:t>#define MAX 100</a:t>
            </a:r>
          </a:p>
          <a:p>
            <a:pPr eaLnBrk="1" hangingPunct="1">
              <a:buFontTx/>
              <a:buNone/>
              <a:defRPr/>
            </a:pPr>
            <a:r>
              <a:rPr lang="en-US" sz="2000" b="1" dirty="0" err="1" smtClean="0">
                <a:latin typeface="Courier New" charset="0"/>
                <a:cs typeface="+mn-cs"/>
              </a:rPr>
              <a:t>int</a:t>
            </a:r>
            <a:r>
              <a:rPr lang="en-US" sz="2000" b="1" dirty="0" smtClean="0">
                <a:latin typeface="Courier New" charset="0"/>
                <a:cs typeface="+mn-cs"/>
              </a:rPr>
              <a:t> </a:t>
            </a:r>
            <a:r>
              <a:rPr lang="en-US" sz="2000" b="1" dirty="0" err="1" smtClean="0">
                <a:latin typeface="Courier New" charset="0"/>
                <a:cs typeface="+mn-cs"/>
              </a:rPr>
              <a:t>compar_ints</a:t>
            </a:r>
            <a:r>
              <a:rPr lang="en-US" sz="2000" b="1" dirty="0" smtClean="0">
                <a:latin typeface="Courier New" charset="0"/>
                <a:cs typeface="+mn-cs"/>
              </a:rPr>
              <a:t>(</a:t>
            </a:r>
            <a:r>
              <a:rPr lang="en-US" sz="2000" b="1" dirty="0" err="1" smtClean="0">
                <a:latin typeface="Courier New" charset="0"/>
                <a:cs typeface="+mn-cs"/>
              </a:rPr>
              <a:t>const</a:t>
            </a:r>
            <a:r>
              <a:rPr lang="en-US" sz="2000" b="1" dirty="0" smtClean="0">
                <a:latin typeface="Courier New" charset="0"/>
                <a:cs typeface="+mn-cs"/>
              </a:rPr>
              <a:t> void *pa, </a:t>
            </a:r>
            <a:r>
              <a:rPr lang="en-US" sz="2000" b="1" dirty="0" err="1" smtClean="0">
                <a:latin typeface="Courier New" charset="0"/>
                <a:cs typeface="+mn-cs"/>
              </a:rPr>
              <a:t>const</a:t>
            </a:r>
            <a:r>
              <a:rPr lang="en-US" sz="2000" b="1" dirty="0" smtClean="0">
                <a:latin typeface="Courier New" charset="0"/>
                <a:cs typeface="+mn-cs"/>
              </a:rPr>
              <a:t> void *</a:t>
            </a:r>
            <a:r>
              <a:rPr lang="en-US" sz="2000" b="1" dirty="0" err="1" smtClean="0">
                <a:latin typeface="Courier New" charset="0"/>
                <a:cs typeface="+mn-cs"/>
              </a:rPr>
              <a:t>pb</a:t>
            </a:r>
            <a:r>
              <a:rPr lang="en-US" sz="2000" b="1" dirty="0" smtClean="0">
                <a:latin typeface="Courier New" charset="0"/>
                <a:cs typeface="+mn-cs"/>
              </a:rPr>
              <a:t>) {</a:t>
            </a:r>
          </a:p>
          <a:p>
            <a:pPr eaLnBrk="1" hangingPunct="1">
              <a:buFontTx/>
              <a:buNone/>
              <a:defRPr/>
            </a:pPr>
            <a:r>
              <a:rPr lang="en-US" sz="2000" b="1" dirty="0" smtClean="0">
                <a:latin typeface="Courier New" charset="0"/>
                <a:cs typeface="+mn-cs"/>
              </a:rPr>
              <a:t>	return *((</a:t>
            </a:r>
            <a:r>
              <a:rPr lang="en-US" sz="2000" b="1" dirty="0" err="1" smtClean="0">
                <a:latin typeface="Courier New" charset="0"/>
                <a:cs typeface="+mn-cs"/>
              </a:rPr>
              <a:t>int</a:t>
            </a:r>
            <a:r>
              <a:rPr lang="en-US" sz="2000" b="1" dirty="0" smtClean="0">
                <a:latin typeface="Courier New" charset="0"/>
                <a:cs typeface="+mn-cs"/>
              </a:rPr>
              <a:t> *)pa) - *((</a:t>
            </a:r>
            <a:r>
              <a:rPr lang="en-US" sz="2000" b="1" dirty="0" err="1" smtClean="0">
                <a:latin typeface="Courier New" charset="0"/>
                <a:cs typeface="+mn-cs"/>
              </a:rPr>
              <a:t>int</a:t>
            </a:r>
            <a:r>
              <a:rPr lang="en-US" sz="2000" b="1" dirty="0" smtClean="0">
                <a:latin typeface="Courier New" charset="0"/>
                <a:cs typeface="+mn-cs"/>
              </a:rPr>
              <a:t> *)</a:t>
            </a:r>
            <a:r>
              <a:rPr lang="en-US" sz="2000" b="1" dirty="0" err="1" smtClean="0">
                <a:latin typeface="Courier New" charset="0"/>
                <a:cs typeface="+mn-cs"/>
              </a:rPr>
              <a:t>pb</a:t>
            </a:r>
            <a:r>
              <a:rPr lang="en-US" sz="2000" b="1" dirty="0" smtClean="0">
                <a:latin typeface="Courier New" charset="0"/>
                <a:cs typeface="+mn-cs"/>
              </a:rPr>
              <a:t>);</a:t>
            </a:r>
          </a:p>
          <a:p>
            <a:pPr eaLnBrk="1" hangingPunct="1">
              <a:buFontTx/>
              <a:buNone/>
              <a:defRPr/>
            </a:pPr>
            <a:r>
              <a:rPr lang="en-US" sz="2000" b="1" dirty="0" smtClean="0">
                <a:latin typeface="Courier New" charset="0"/>
                <a:cs typeface="+mn-cs"/>
              </a:rPr>
              <a:t>}</a:t>
            </a:r>
          </a:p>
          <a:p>
            <a:pPr eaLnBrk="1" hangingPunct="1">
              <a:buFontTx/>
              <a:buNone/>
              <a:defRPr/>
            </a:pPr>
            <a:endParaRPr lang="en-US" sz="2000" b="1" dirty="0" smtClean="0">
              <a:latin typeface="Courier New" charset="0"/>
              <a:cs typeface="+mn-cs"/>
            </a:endParaRPr>
          </a:p>
          <a:p>
            <a:pPr eaLnBrk="1" hangingPunct="1">
              <a:buFontTx/>
              <a:buNone/>
              <a:defRPr/>
            </a:pPr>
            <a:r>
              <a:rPr lang="en-US" sz="2000" b="1" dirty="0" err="1" smtClean="0">
                <a:latin typeface="Courier New" charset="0"/>
                <a:cs typeface="+mn-cs"/>
              </a:rPr>
              <a:t>int</a:t>
            </a:r>
            <a:r>
              <a:rPr lang="en-US" sz="2000" b="1" dirty="0" smtClean="0">
                <a:latin typeface="Courier New" charset="0"/>
                <a:cs typeface="+mn-cs"/>
              </a:rPr>
              <a:t> </a:t>
            </a:r>
            <a:r>
              <a:rPr lang="en-US" sz="2000" b="1" dirty="0" err="1" smtClean="0">
                <a:latin typeface="Courier New" charset="0"/>
                <a:cs typeface="+mn-cs"/>
              </a:rPr>
              <a:t>compar_strings</a:t>
            </a:r>
            <a:r>
              <a:rPr lang="en-US" sz="2000" b="1" dirty="0" smtClean="0">
                <a:latin typeface="Courier New" charset="0"/>
                <a:cs typeface="+mn-cs"/>
              </a:rPr>
              <a:t>(</a:t>
            </a:r>
            <a:r>
              <a:rPr lang="en-US" sz="2000" b="1" dirty="0" err="1" smtClean="0">
                <a:latin typeface="Courier New" charset="0"/>
                <a:cs typeface="+mn-cs"/>
              </a:rPr>
              <a:t>const</a:t>
            </a:r>
            <a:r>
              <a:rPr lang="en-US" sz="2000" b="1" dirty="0" smtClean="0">
                <a:latin typeface="Courier New" charset="0"/>
                <a:cs typeface="+mn-cs"/>
              </a:rPr>
              <a:t> void *</a:t>
            </a:r>
            <a:r>
              <a:rPr lang="en-US" sz="2000" b="1" dirty="0" err="1" smtClean="0">
                <a:latin typeface="Courier New" charset="0"/>
                <a:cs typeface="+mn-cs"/>
              </a:rPr>
              <a:t>ppa</a:t>
            </a:r>
            <a:r>
              <a:rPr lang="en-US" sz="2000" b="1" dirty="0" smtClean="0">
                <a:latin typeface="Courier New" charset="0"/>
                <a:cs typeface="+mn-cs"/>
              </a:rPr>
              <a:t>, </a:t>
            </a:r>
            <a:r>
              <a:rPr lang="en-US" sz="2000" b="1" dirty="0" err="1" smtClean="0">
                <a:latin typeface="Courier New" charset="0"/>
                <a:cs typeface="+mn-cs"/>
              </a:rPr>
              <a:t>const</a:t>
            </a:r>
            <a:r>
              <a:rPr lang="en-US" sz="2000" b="1" dirty="0" smtClean="0">
                <a:latin typeface="Courier New" charset="0"/>
                <a:cs typeface="+mn-cs"/>
              </a:rPr>
              <a:t> void *ppb) {</a:t>
            </a:r>
          </a:p>
          <a:p>
            <a:pPr eaLnBrk="1" hangingPunct="1">
              <a:buFontTx/>
              <a:buNone/>
              <a:defRPr/>
            </a:pPr>
            <a:r>
              <a:rPr lang="en-US" sz="2000" b="1" dirty="0" smtClean="0">
                <a:latin typeface="Courier New" charset="0"/>
                <a:cs typeface="+mn-cs"/>
              </a:rPr>
              <a:t>	return </a:t>
            </a:r>
            <a:r>
              <a:rPr lang="en-US" sz="2000" b="1" dirty="0" err="1" smtClean="0">
                <a:latin typeface="Courier New" charset="0"/>
                <a:cs typeface="+mn-cs"/>
              </a:rPr>
              <a:t>strcmp</a:t>
            </a:r>
            <a:r>
              <a:rPr lang="en-US" sz="2000" b="1" dirty="0" smtClean="0">
                <a:latin typeface="Courier New" charset="0"/>
                <a:cs typeface="+mn-cs"/>
              </a:rPr>
              <a:t>( *((char **)</a:t>
            </a:r>
            <a:r>
              <a:rPr lang="en-US" sz="2000" b="1" dirty="0" err="1" smtClean="0">
                <a:latin typeface="Courier New" charset="0"/>
                <a:cs typeface="+mn-cs"/>
              </a:rPr>
              <a:t>ppa</a:t>
            </a:r>
            <a:r>
              <a:rPr lang="en-US" sz="2000" b="1" dirty="0" smtClean="0">
                <a:latin typeface="Courier New" charset="0"/>
                <a:cs typeface="+mn-cs"/>
              </a:rPr>
              <a:t>) , *((char **)ppb) );</a:t>
            </a:r>
          </a:p>
          <a:p>
            <a:pPr eaLnBrk="1" hangingPunct="1">
              <a:buFontTx/>
              <a:buNone/>
              <a:defRPr/>
            </a:pPr>
            <a:r>
              <a:rPr lang="en-US" sz="2000" b="1" dirty="0" smtClean="0">
                <a:latin typeface="Courier New" charset="0"/>
                <a:cs typeface="+mn-cs"/>
              </a:rPr>
              <a:t>}</a:t>
            </a:r>
          </a:p>
          <a:p>
            <a:pPr eaLnBrk="1" hangingPunct="1">
              <a:buFontTx/>
              <a:buNone/>
              <a:defRPr/>
            </a:pPr>
            <a:r>
              <a:rPr lang="en-US" sz="2000" b="1" dirty="0" smtClean="0">
                <a:latin typeface="Courier New" charset="0"/>
                <a:cs typeface="+mn-cs"/>
              </a:rPr>
              <a:t>	</a:t>
            </a:r>
          </a:p>
        </p:txBody>
      </p:sp>
    </p:spTree>
    <p:extLst>
      <p:ext uri="{BB962C8B-B14F-4D97-AF65-F5344CB8AC3E}">
        <p14:creationId xmlns:p14="http://schemas.microsoft.com/office/powerpoint/2010/main" val="6740441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152400" y="457200"/>
            <a:ext cx="8864600" cy="6037263"/>
          </a:xfrm>
        </p:spPr>
        <p:txBody>
          <a:bodyPr/>
          <a:lstStyle/>
          <a:p>
            <a:pPr eaLnBrk="1" hangingPunct="1">
              <a:buFontTx/>
              <a:buNone/>
              <a:defRPr/>
            </a:pPr>
            <a:r>
              <a:rPr lang="en-US" sz="2000" b="1" dirty="0" smtClean="0">
                <a:latin typeface="Courier New" charset="0"/>
                <a:cs typeface="+mn-cs"/>
              </a:rPr>
              <a:t># define MAX 100</a:t>
            </a:r>
          </a:p>
          <a:p>
            <a:pPr eaLnBrk="1" hangingPunct="1">
              <a:buFontTx/>
              <a:buNone/>
              <a:defRPr/>
            </a:pPr>
            <a:r>
              <a:rPr lang="en-US" sz="2000" b="1" dirty="0" err="1" smtClean="0">
                <a:latin typeface="Courier New" charset="0"/>
                <a:cs typeface="+mn-cs"/>
              </a:rPr>
              <a:t>int</a:t>
            </a:r>
            <a:r>
              <a:rPr lang="en-US" sz="2000" b="1" dirty="0" smtClean="0">
                <a:latin typeface="Courier New" charset="0"/>
                <a:cs typeface="+mn-cs"/>
              </a:rPr>
              <a:t> main(</a:t>
            </a:r>
            <a:r>
              <a:rPr lang="en-US" sz="2000" b="1" dirty="0" err="1" smtClean="0">
                <a:latin typeface="Courier New" charset="0"/>
                <a:cs typeface="+mn-cs"/>
              </a:rPr>
              <a:t>int</a:t>
            </a:r>
            <a:r>
              <a:rPr lang="en-US" sz="2000" b="1" dirty="0" smtClean="0">
                <a:latin typeface="Courier New" charset="0"/>
                <a:cs typeface="+mn-cs"/>
              </a:rPr>
              <a:t> </a:t>
            </a:r>
            <a:r>
              <a:rPr lang="en-US" sz="2000" b="1" dirty="0" err="1" smtClean="0">
                <a:latin typeface="Courier New" charset="0"/>
                <a:cs typeface="+mn-cs"/>
              </a:rPr>
              <a:t>argc</a:t>
            </a:r>
            <a:r>
              <a:rPr lang="en-US" sz="2000" b="1" dirty="0" smtClean="0">
                <a:latin typeface="Courier New" charset="0"/>
                <a:cs typeface="+mn-cs"/>
              </a:rPr>
              <a:t>, char ** </a:t>
            </a:r>
            <a:r>
              <a:rPr lang="en-US" sz="2000" b="1" dirty="0" err="1" smtClean="0">
                <a:latin typeface="Courier New" charset="0"/>
                <a:cs typeface="+mn-cs"/>
              </a:rPr>
              <a:t>argv</a:t>
            </a:r>
            <a:r>
              <a:rPr lang="en-US" sz="2000" b="1" dirty="0" smtClean="0">
                <a:latin typeface="Courier New" charset="0"/>
                <a:cs typeface="+mn-cs"/>
              </a:rPr>
              <a:t>) {</a:t>
            </a:r>
          </a:p>
          <a:p>
            <a:pPr eaLnBrk="1" hangingPunct="1">
              <a:buFontTx/>
              <a:buNone/>
              <a:defRPr/>
            </a:pPr>
            <a:r>
              <a:rPr lang="en-US" sz="2000" b="1" dirty="0" smtClean="0">
                <a:latin typeface="Courier New" charset="0"/>
                <a:cs typeface="+mn-cs"/>
              </a:rPr>
              <a:t>	char *strings[] = {"</a:t>
            </a:r>
            <a:r>
              <a:rPr lang="en-US" sz="2000" b="1" dirty="0" err="1" smtClean="0">
                <a:latin typeface="Courier New" charset="0"/>
                <a:cs typeface="+mn-cs"/>
              </a:rPr>
              <a:t>dec</a:t>
            </a:r>
            <a:r>
              <a:rPr lang="en-US" sz="2000" b="1" dirty="0" smtClean="0">
                <a:latin typeface="Courier New" charset="0"/>
                <a:cs typeface="+mn-cs"/>
              </a:rPr>
              <a:t>", "sun", "</a:t>
            </a:r>
            <a:r>
              <a:rPr lang="en-US" sz="2000" b="1" dirty="0" err="1" smtClean="0">
                <a:latin typeface="Courier New" charset="0"/>
                <a:cs typeface="+mn-cs"/>
              </a:rPr>
              <a:t>ibm</a:t>
            </a:r>
            <a:r>
              <a:rPr lang="en-US" sz="2000" b="1" dirty="0" smtClean="0">
                <a:latin typeface="Courier New" charset="0"/>
                <a:cs typeface="+mn-cs"/>
              </a:rPr>
              <a:t>", "apple", "</a:t>
            </a:r>
            <a:r>
              <a:rPr lang="en-US" sz="2000" b="1" dirty="0" err="1" smtClean="0">
                <a:latin typeface="Courier New" charset="0"/>
                <a:cs typeface="+mn-cs"/>
              </a:rPr>
              <a:t>hp</a:t>
            </a:r>
            <a:r>
              <a:rPr lang="en-US" sz="2000" b="1" dirty="0" smtClean="0">
                <a:latin typeface="Courier New" charset="0"/>
                <a:cs typeface="+mn-cs"/>
              </a:rPr>
              <a:t>", "</a:t>
            </a:r>
            <a:r>
              <a:rPr lang="en-US" sz="2000" b="1" dirty="0" err="1" smtClean="0">
                <a:latin typeface="Courier New" charset="0"/>
                <a:cs typeface="+mn-cs"/>
              </a:rPr>
              <a:t>ti</a:t>
            </a:r>
            <a:r>
              <a:rPr lang="en-US" sz="2000" b="1" dirty="0" smtClean="0">
                <a:latin typeface="Courier New" charset="0"/>
                <a:cs typeface="+mn-cs"/>
              </a:rPr>
              <a:t>", "</a:t>
            </a:r>
            <a:r>
              <a:rPr lang="en-US" sz="2000" b="1" dirty="0" err="1" smtClean="0">
                <a:latin typeface="Courier New" charset="0"/>
                <a:cs typeface="+mn-cs"/>
              </a:rPr>
              <a:t>univac</a:t>
            </a:r>
            <a:r>
              <a:rPr lang="en-US" sz="2000" b="1" dirty="0" smtClean="0">
                <a:latin typeface="Courier New" charset="0"/>
                <a:cs typeface="+mn-cs"/>
              </a:rPr>
              <a:t>"};</a:t>
            </a:r>
          </a:p>
          <a:p>
            <a:pPr eaLnBrk="1" hangingPunct="1">
              <a:buFontTx/>
              <a:buNone/>
              <a:defRPr/>
            </a:pPr>
            <a:r>
              <a:rPr lang="en-US" sz="2000" b="1" dirty="0" smtClean="0">
                <a:latin typeface="Courier New" charset="0"/>
                <a:cs typeface="+mn-cs"/>
              </a:rPr>
              <a:t>	</a:t>
            </a:r>
            <a:r>
              <a:rPr lang="en-US" sz="2000" b="1" dirty="0" err="1" smtClean="0">
                <a:latin typeface="Courier New" charset="0"/>
                <a:cs typeface="+mn-cs"/>
              </a:rPr>
              <a:t>int</a:t>
            </a:r>
            <a:r>
              <a:rPr lang="en-US" sz="2000" b="1" dirty="0" smtClean="0">
                <a:latin typeface="Courier New" charset="0"/>
                <a:cs typeface="+mn-cs"/>
              </a:rPr>
              <a:t> </a:t>
            </a:r>
            <a:r>
              <a:rPr lang="en-US" sz="2000" b="1" dirty="0" err="1" smtClean="0">
                <a:latin typeface="Courier New" charset="0"/>
                <a:cs typeface="+mn-cs"/>
              </a:rPr>
              <a:t>i</a:t>
            </a:r>
            <a:r>
              <a:rPr lang="en-US" sz="2000" b="1" dirty="0" smtClean="0">
                <a:latin typeface="Courier New" charset="0"/>
                <a:cs typeface="+mn-cs"/>
              </a:rPr>
              <a:t>, s;</a:t>
            </a:r>
          </a:p>
          <a:p>
            <a:pPr eaLnBrk="1" hangingPunct="1">
              <a:buFontTx/>
              <a:buNone/>
              <a:defRPr/>
            </a:pPr>
            <a:r>
              <a:rPr lang="en-US" sz="2000" b="1" dirty="0" smtClean="0">
                <a:latin typeface="Courier New" charset="0"/>
                <a:cs typeface="+mn-cs"/>
              </a:rPr>
              <a:t>	</a:t>
            </a:r>
            <a:r>
              <a:rPr lang="en-US" sz="2000" b="1" dirty="0" err="1" smtClean="0">
                <a:latin typeface="Courier New" charset="0"/>
                <a:cs typeface="+mn-cs"/>
              </a:rPr>
              <a:t>int</a:t>
            </a:r>
            <a:r>
              <a:rPr lang="en-US" sz="2000" b="1" dirty="0" smtClean="0">
                <a:latin typeface="Courier New" charset="0"/>
                <a:cs typeface="+mn-cs"/>
              </a:rPr>
              <a:t> a[MAX];</a:t>
            </a:r>
          </a:p>
          <a:p>
            <a:pPr eaLnBrk="1" hangingPunct="1">
              <a:buFontTx/>
              <a:buNone/>
              <a:defRPr/>
            </a:pPr>
            <a:r>
              <a:rPr lang="en-US" sz="2000" b="1" dirty="0" smtClean="0">
                <a:latin typeface="Courier New" charset="0"/>
                <a:cs typeface="+mn-cs"/>
              </a:rPr>
              <a:t>	if(</a:t>
            </a:r>
            <a:r>
              <a:rPr lang="en-US" sz="2000" b="1" dirty="0" err="1" smtClean="0">
                <a:latin typeface="Courier New" charset="0"/>
                <a:cs typeface="+mn-cs"/>
              </a:rPr>
              <a:t>argc</a:t>
            </a:r>
            <a:r>
              <a:rPr lang="en-US" sz="2000" b="1" dirty="0" smtClean="0">
                <a:latin typeface="Courier New" charset="0"/>
                <a:cs typeface="+mn-cs"/>
              </a:rPr>
              <a:t> == 2 &amp;&amp; *(</a:t>
            </a:r>
            <a:r>
              <a:rPr lang="en-US" sz="2000" b="1" dirty="0" err="1" smtClean="0">
                <a:latin typeface="Courier New" charset="0"/>
                <a:cs typeface="+mn-cs"/>
              </a:rPr>
              <a:t>argv</a:t>
            </a:r>
            <a:r>
              <a:rPr lang="en-US" sz="2000" b="1" dirty="0" smtClean="0">
                <a:latin typeface="Courier New" charset="0"/>
                <a:cs typeface="+mn-cs"/>
              </a:rPr>
              <a:t>[1]) == 'a') {</a:t>
            </a:r>
          </a:p>
          <a:p>
            <a:pPr eaLnBrk="1" hangingPunct="1">
              <a:buFontTx/>
              <a:buNone/>
              <a:defRPr/>
            </a:pPr>
            <a:r>
              <a:rPr lang="en-US" sz="2000" b="1" dirty="0" smtClean="0">
                <a:latin typeface="Courier New" charset="0"/>
                <a:cs typeface="+mn-cs"/>
              </a:rPr>
              <a:t>	    s = </a:t>
            </a:r>
            <a:r>
              <a:rPr lang="en-US" sz="2000" b="1" dirty="0" err="1" smtClean="0">
                <a:latin typeface="Courier New" charset="0"/>
                <a:cs typeface="+mn-cs"/>
              </a:rPr>
              <a:t>sizeof</a:t>
            </a:r>
            <a:r>
              <a:rPr lang="en-US" sz="2000" b="1" dirty="0" smtClean="0">
                <a:latin typeface="Courier New" charset="0"/>
                <a:cs typeface="+mn-cs"/>
              </a:rPr>
              <a:t>(strings)/</a:t>
            </a:r>
            <a:r>
              <a:rPr lang="en-US" sz="2000" b="1" dirty="0" err="1" smtClean="0">
                <a:latin typeface="Courier New" charset="0"/>
                <a:cs typeface="+mn-cs"/>
              </a:rPr>
              <a:t>sizeof</a:t>
            </a:r>
            <a:r>
              <a:rPr lang="en-US" sz="2000" b="1" dirty="0" smtClean="0">
                <a:latin typeface="Courier New" charset="0"/>
                <a:cs typeface="+mn-cs"/>
              </a:rPr>
              <a:t>(strings[0]);</a:t>
            </a:r>
          </a:p>
          <a:p>
            <a:pPr eaLnBrk="1" hangingPunct="1">
              <a:buFontTx/>
              <a:buNone/>
              <a:defRPr/>
            </a:pPr>
            <a:r>
              <a:rPr lang="en-US" sz="2000" b="1" dirty="0" smtClean="0">
                <a:latin typeface="Courier New" charset="0"/>
                <a:cs typeface="+mn-cs"/>
              </a:rPr>
              <a:t>		</a:t>
            </a:r>
            <a:r>
              <a:rPr lang="en-US" sz="2000" b="1" dirty="0" err="1" smtClean="0">
                <a:solidFill>
                  <a:srgbClr val="FF0000"/>
                </a:solidFill>
                <a:latin typeface="Courier New" charset="0"/>
                <a:cs typeface="+mn-cs"/>
              </a:rPr>
              <a:t>qsort</a:t>
            </a:r>
            <a:r>
              <a:rPr lang="en-US" sz="2000" b="1" dirty="0" smtClean="0">
                <a:solidFill>
                  <a:srgbClr val="FF0000"/>
                </a:solidFill>
                <a:latin typeface="Courier New" charset="0"/>
                <a:cs typeface="+mn-cs"/>
              </a:rPr>
              <a:t>(strings, s, </a:t>
            </a:r>
            <a:r>
              <a:rPr lang="en-US" sz="2000" b="1" dirty="0" err="1" smtClean="0">
                <a:solidFill>
                  <a:srgbClr val="FF0000"/>
                </a:solidFill>
                <a:latin typeface="Courier New" charset="0"/>
                <a:cs typeface="+mn-cs"/>
              </a:rPr>
              <a:t>sizeof</a:t>
            </a:r>
            <a:r>
              <a:rPr lang="en-US" sz="2000" b="1" dirty="0" smtClean="0">
                <a:solidFill>
                  <a:srgbClr val="FF0000"/>
                </a:solidFill>
                <a:latin typeface="Courier New" charset="0"/>
                <a:cs typeface="+mn-cs"/>
              </a:rPr>
              <a:t>(strings[0]),</a:t>
            </a:r>
          </a:p>
          <a:p>
            <a:pPr eaLnBrk="1" hangingPunct="1">
              <a:buFontTx/>
              <a:buNone/>
              <a:defRPr/>
            </a:pPr>
            <a:r>
              <a:rPr lang="en-US" sz="2000" b="1" dirty="0" smtClean="0">
                <a:solidFill>
                  <a:srgbClr val="FF0000"/>
                </a:solidFill>
                <a:latin typeface="Courier New" charset="0"/>
                <a:cs typeface="+mn-cs"/>
              </a:rPr>
              <a:t>            </a:t>
            </a:r>
            <a:r>
              <a:rPr lang="en-US" sz="2000" b="1" dirty="0" err="1" smtClean="0">
                <a:solidFill>
                  <a:srgbClr val="FF0000"/>
                </a:solidFill>
                <a:latin typeface="Courier New" charset="0"/>
                <a:cs typeface="+mn-cs"/>
              </a:rPr>
              <a:t>compar_strings</a:t>
            </a:r>
            <a:r>
              <a:rPr lang="en-US" sz="2000" b="1" dirty="0" smtClean="0">
                <a:solidFill>
                  <a:srgbClr val="FF0000"/>
                </a:solidFill>
                <a:latin typeface="Courier New" charset="0"/>
                <a:cs typeface="+mn-cs"/>
              </a:rPr>
              <a:t>);</a:t>
            </a:r>
          </a:p>
          <a:p>
            <a:pPr eaLnBrk="1" hangingPunct="1">
              <a:buFontTx/>
              <a:buNone/>
              <a:defRPr/>
            </a:pPr>
            <a:r>
              <a:rPr lang="en-US" sz="2000" b="1" dirty="0" smtClean="0">
                <a:latin typeface="Courier New" charset="0"/>
                <a:cs typeface="+mn-cs"/>
              </a:rPr>
              <a:t>		for(</a:t>
            </a:r>
            <a:r>
              <a:rPr lang="en-US" sz="2000" b="1" dirty="0" err="1" smtClean="0">
                <a:latin typeface="Courier New" charset="0"/>
                <a:cs typeface="+mn-cs"/>
              </a:rPr>
              <a:t>i</a:t>
            </a:r>
            <a:r>
              <a:rPr lang="en-US" sz="2000" b="1" dirty="0" smtClean="0">
                <a:latin typeface="Courier New" charset="0"/>
                <a:cs typeface="+mn-cs"/>
              </a:rPr>
              <a:t> = 0; </a:t>
            </a:r>
            <a:r>
              <a:rPr lang="en-US" sz="2000" b="1" dirty="0" err="1" smtClean="0">
                <a:latin typeface="Courier New" charset="0"/>
                <a:cs typeface="+mn-cs"/>
              </a:rPr>
              <a:t>i</a:t>
            </a:r>
            <a:r>
              <a:rPr lang="en-US" sz="2000" b="1" dirty="0" smtClean="0">
                <a:latin typeface="Courier New" charset="0"/>
                <a:cs typeface="+mn-cs"/>
              </a:rPr>
              <a:t> &lt; s; </a:t>
            </a:r>
            <a:r>
              <a:rPr lang="en-US" sz="2000" b="1" dirty="0" err="1" smtClean="0">
                <a:latin typeface="Courier New" charset="0"/>
                <a:cs typeface="+mn-cs"/>
              </a:rPr>
              <a:t>i</a:t>
            </a:r>
            <a:r>
              <a:rPr lang="en-US" sz="2000" b="1" dirty="0" smtClean="0">
                <a:latin typeface="Courier New" charset="0"/>
                <a:cs typeface="+mn-cs"/>
              </a:rPr>
              <a:t>++) {</a:t>
            </a:r>
          </a:p>
          <a:p>
            <a:pPr eaLnBrk="1" hangingPunct="1">
              <a:buFontTx/>
              <a:buNone/>
              <a:defRPr/>
            </a:pPr>
            <a:r>
              <a:rPr lang="en-US" sz="2000" b="1" dirty="0" smtClean="0">
                <a:latin typeface="Courier New" charset="0"/>
                <a:cs typeface="+mn-cs"/>
              </a:rPr>
              <a:t>			</a:t>
            </a:r>
            <a:r>
              <a:rPr lang="en-US" sz="2000" b="1" dirty="0" err="1" smtClean="0">
                <a:latin typeface="Courier New" charset="0"/>
                <a:cs typeface="+mn-cs"/>
              </a:rPr>
              <a:t>printf</a:t>
            </a:r>
            <a:r>
              <a:rPr lang="en-US" sz="2000" b="1" dirty="0" smtClean="0">
                <a:latin typeface="Courier New" charset="0"/>
                <a:cs typeface="+mn-cs"/>
              </a:rPr>
              <a:t>(" %s", strings[</a:t>
            </a:r>
            <a:r>
              <a:rPr lang="en-US" sz="2000" b="1" dirty="0" err="1" smtClean="0">
                <a:latin typeface="Courier New" charset="0"/>
                <a:cs typeface="+mn-cs"/>
              </a:rPr>
              <a:t>i</a:t>
            </a:r>
            <a:r>
              <a:rPr lang="en-US" sz="2000" b="1" dirty="0" smtClean="0">
                <a:latin typeface="Courier New" charset="0"/>
                <a:cs typeface="+mn-cs"/>
              </a:rPr>
              <a:t>]);</a:t>
            </a:r>
          </a:p>
          <a:p>
            <a:pPr eaLnBrk="1" hangingPunct="1">
              <a:buFontTx/>
              <a:buNone/>
              <a:defRPr/>
            </a:pPr>
            <a:r>
              <a:rPr lang="en-US" sz="2000" b="1" dirty="0" smtClean="0">
                <a:latin typeface="Courier New" charset="0"/>
                <a:cs typeface="+mn-cs"/>
              </a:rPr>
              <a:t>		}</a:t>
            </a:r>
          </a:p>
          <a:p>
            <a:pPr eaLnBrk="1" hangingPunct="1">
              <a:buFontTx/>
              <a:buNone/>
              <a:defRPr/>
            </a:pPr>
            <a:r>
              <a:rPr lang="en-US" sz="2000" b="1" dirty="0" smtClean="0">
                <a:latin typeface="Courier New" charset="0"/>
                <a:cs typeface="+mn-cs"/>
              </a:rPr>
              <a:t>		</a:t>
            </a:r>
            <a:r>
              <a:rPr lang="en-US" sz="2000" b="1" dirty="0" err="1" smtClean="0">
                <a:latin typeface="Courier New" charset="0"/>
                <a:cs typeface="+mn-cs"/>
              </a:rPr>
              <a:t>printf</a:t>
            </a:r>
            <a:r>
              <a:rPr lang="en-US" sz="2000" b="1" dirty="0" smtClean="0">
                <a:latin typeface="Courier New" charset="0"/>
                <a:cs typeface="+mn-cs"/>
              </a:rPr>
              <a:t>("\n");</a:t>
            </a:r>
          </a:p>
          <a:p>
            <a:pPr eaLnBrk="1" hangingPunct="1">
              <a:buFontTx/>
              <a:buNone/>
              <a:defRPr/>
            </a:pPr>
            <a:r>
              <a:rPr lang="en-US" sz="2000" b="1" dirty="0" smtClean="0">
                <a:latin typeface="Courier New" charset="0"/>
                <a:cs typeface="+mn-cs"/>
              </a:rPr>
              <a:t>	}</a:t>
            </a:r>
          </a:p>
          <a:p>
            <a:pPr eaLnBrk="1" hangingPunct="1">
              <a:buFontTx/>
              <a:buNone/>
              <a:defRPr/>
            </a:pPr>
            <a:r>
              <a:rPr lang="en-US" sz="2000" b="1" dirty="0" smtClean="0">
                <a:latin typeface="Courier New" charset="0"/>
                <a:cs typeface="+mn-cs"/>
              </a:rPr>
              <a:t>	else...</a:t>
            </a:r>
          </a:p>
        </p:txBody>
      </p:sp>
    </p:spTree>
    <p:extLst>
      <p:ext uri="{BB962C8B-B14F-4D97-AF65-F5344CB8AC3E}">
        <p14:creationId xmlns:p14="http://schemas.microsoft.com/office/powerpoint/2010/main" val="224906414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1333500" y="495300"/>
            <a:ext cx="6388100" cy="5803900"/>
          </a:xfrm>
        </p:spPr>
        <p:txBody>
          <a:bodyPr/>
          <a:lstStyle/>
          <a:p>
            <a:pPr eaLnBrk="1" hangingPunct="1">
              <a:lnSpc>
                <a:spcPct val="90000"/>
              </a:lnSpc>
              <a:buFontTx/>
              <a:buNone/>
              <a:defRPr/>
            </a:pPr>
            <a:endParaRPr lang="en-US" sz="2000" b="1" dirty="0" smtClean="0">
              <a:latin typeface="Courier New" charset="0"/>
              <a:cs typeface="+mn-cs"/>
            </a:endParaRPr>
          </a:p>
          <a:p>
            <a:pPr eaLnBrk="1" hangingPunct="1">
              <a:lnSpc>
                <a:spcPct val="90000"/>
              </a:lnSpc>
              <a:buFontTx/>
              <a:buNone/>
              <a:defRPr/>
            </a:pPr>
            <a:endParaRPr lang="en-US" sz="2000" b="1" dirty="0" smtClean="0">
              <a:latin typeface="Courier New" charset="0"/>
              <a:cs typeface="+mn-cs"/>
            </a:endParaRPr>
          </a:p>
          <a:p>
            <a:pPr eaLnBrk="1" hangingPunct="1">
              <a:lnSpc>
                <a:spcPct val="90000"/>
              </a:lnSpc>
              <a:buFontTx/>
              <a:buNone/>
              <a:defRPr/>
            </a:pPr>
            <a:r>
              <a:rPr lang="en-US" sz="2000" b="1" dirty="0" smtClean="0">
                <a:latin typeface="Courier New" charset="0"/>
                <a:cs typeface="+mn-cs"/>
              </a:rPr>
              <a:t>	else {</a:t>
            </a:r>
          </a:p>
          <a:p>
            <a:pPr eaLnBrk="1" hangingPunct="1">
              <a:lnSpc>
                <a:spcPct val="90000"/>
              </a:lnSpc>
              <a:buFontTx/>
              <a:buNone/>
              <a:defRPr/>
            </a:pPr>
            <a:r>
              <a:rPr lang="en-US" sz="2000" b="1" dirty="0" smtClean="0">
                <a:latin typeface="Courier New" charset="0"/>
                <a:cs typeface="+mn-cs"/>
              </a:rPr>
              <a:t>		for(</a:t>
            </a:r>
            <a:r>
              <a:rPr lang="en-US" sz="2000" b="1" dirty="0" err="1" smtClean="0">
                <a:latin typeface="Courier New" charset="0"/>
                <a:cs typeface="+mn-cs"/>
              </a:rPr>
              <a:t>i</a:t>
            </a:r>
            <a:r>
              <a:rPr lang="en-US" sz="2000" b="1" dirty="0" smtClean="0">
                <a:latin typeface="Courier New" charset="0"/>
                <a:cs typeface="+mn-cs"/>
              </a:rPr>
              <a:t> = 0; </a:t>
            </a:r>
            <a:r>
              <a:rPr lang="en-US" sz="2000" b="1" dirty="0" err="1" smtClean="0">
                <a:latin typeface="Courier New" charset="0"/>
                <a:cs typeface="+mn-cs"/>
              </a:rPr>
              <a:t>i</a:t>
            </a:r>
            <a:r>
              <a:rPr lang="en-US" sz="2000" b="1" dirty="0" smtClean="0">
                <a:latin typeface="Courier New" charset="0"/>
                <a:cs typeface="+mn-cs"/>
              </a:rPr>
              <a:t> &lt; MAX; </a:t>
            </a:r>
            <a:r>
              <a:rPr lang="en-US" sz="2000" b="1" dirty="0" err="1" smtClean="0">
                <a:latin typeface="Courier New" charset="0"/>
                <a:cs typeface="+mn-cs"/>
              </a:rPr>
              <a:t>i</a:t>
            </a:r>
            <a:r>
              <a:rPr lang="en-US" sz="2000" b="1" dirty="0" smtClean="0">
                <a:latin typeface="Courier New" charset="0"/>
                <a:cs typeface="+mn-cs"/>
              </a:rPr>
              <a:t>++) {</a:t>
            </a:r>
          </a:p>
          <a:p>
            <a:pPr eaLnBrk="1" hangingPunct="1">
              <a:lnSpc>
                <a:spcPct val="90000"/>
              </a:lnSpc>
              <a:buFontTx/>
              <a:buNone/>
              <a:defRPr/>
            </a:pPr>
            <a:r>
              <a:rPr lang="en-US" sz="2000" b="1" dirty="0" smtClean="0">
                <a:latin typeface="Courier New" charset="0"/>
                <a:cs typeface="+mn-cs"/>
              </a:rPr>
              <a:t>			a[</a:t>
            </a:r>
            <a:r>
              <a:rPr lang="en-US" sz="2000" b="1" dirty="0" err="1" smtClean="0">
                <a:latin typeface="Courier New" charset="0"/>
                <a:cs typeface="+mn-cs"/>
              </a:rPr>
              <a:t>i</a:t>
            </a:r>
            <a:r>
              <a:rPr lang="en-US" sz="2000" b="1" dirty="0" smtClean="0">
                <a:latin typeface="Courier New" charset="0"/>
                <a:cs typeface="+mn-cs"/>
              </a:rPr>
              <a:t>] = rand() % 100;</a:t>
            </a:r>
          </a:p>
          <a:p>
            <a:pPr eaLnBrk="1" hangingPunct="1">
              <a:lnSpc>
                <a:spcPct val="90000"/>
              </a:lnSpc>
              <a:buFontTx/>
              <a:buNone/>
              <a:defRPr/>
            </a:pPr>
            <a:r>
              <a:rPr lang="en-US" sz="2000" b="1" dirty="0" smtClean="0">
                <a:latin typeface="Courier New" charset="0"/>
                <a:cs typeface="+mn-cs"/>
              </a:rPr>
              <a:t>			</a:t>
            </a:r>
            <a:r>
              <a:rPr lang="en-US" sz="2000" b="1" dirty="0" err="1" smtClean="0">
                <a:latin typeface="Courier New" charset="0"/>
                <a:cs typeface="+mn-cs"/>
              </a:rPr>
              <a:t>printf</a:t>
            </a:r>
            <a:r>
              <a:rPr lang="en-US" sz="2000" b="1" dirty="0" smtClean="0">
                <a:latin typeface="Courier New" charset="0"/>
                <a:cs typeface="+mn-cs"/>
              </a:rPr>
              <a:t>(" %d", a[</a:t>
            </a:r>
            <a:r>
              <a:rPr lang="en-US" sz="2000" b="1" dirty="0" err="1" smtClean="0">
                <a:latin typeface="Courier New" charset="0"/>
                <a:cs typeface="+mn-cs"/>
              </a:rPr>
              <a:t>i</a:t>
            </a:r>
            <a:r>
              <a:rPr lang="en-US" sz="2000" b="1" dirty="0" smtClean="0">
                <a:latin typeface="Courier New" charset="0"/>
                <a:cs typeface="+mn-cs"/>
              </a:rPr>
              <a:t>]);</a:t>
            </a:r>
          </a:p>
          <a:p>
            <a:pPr eaLnBrk="1" hangingPunct="1">
              <a:lnSpc>
                <a:spcPct val="90000"/>
              </a:lnSpc>
              <a:buFontTx/>
              <a:buNone/>
              <a:defRPr/>
            </a:pPr>
            <a:r>
              <a:rPr lang="en-US" sz="2000" b="1" dirty="0" smtClean="0">
                <a:latin typeface="Courier New" charset="0"/>
                <a:cs typeface="+mn-cs"/>
              </a:rPr>
              <a:t>		}</a:t>
            </a:r>
          </a:p>
          <a:p>
            <a:pPr eaLnBrk="1" hangingPunct="1">
              <a:lnSpc>
                <a:spcPct val="90000"/>
              </a:lnSpc>
              <a:buFontTx/>
              <a:buNone/>
              <a:defRPr/>
            </a:pPr>
            <a:r>
              <a:rPr lang="en-US" sz="2000" b="1" dirty="0" smtClean="0">
                <a:latin typeface="Courier New" charset="0"/>
                <a:cs typeface="+mn-cs"/>
              </a:rPr>
              <a:t>		</a:t>
            </a:r>
            <a:r>
              <a:rPr lang="en-US" sz="2000" b="1" dirty="0" err="1" smtClean="0">
                <a:latin typeface="Courier New" charset="0"/>
                <a:cs typeface="+mn-cs"/>
              </a:rPr>
              <a:t>printf</a:t>
            </a:r>
            <a:r>
              <a:rPr lang="en-US" sz="2000" b="1" dirty="0" smtClean="0">
                <a:latin typeface="Courier New" charset="0"/>
                <a:cs typeface="+mn-cs"/>
              </a:rPr>
              <a:t>("\n\n");</a:t>
            </a:r>
          </a:p>
          <a:p>
            <a:pPr eaLnBrk="1" hangingPunct="1">
              <a:lnSpc>
                <a:spcPct val="90000"/>
              </a:lnSpc>
              <a:buFontTx/>
              <a:buNone/>
              <a:defRPr/>
            </a:pPr>
            <a:r>
              <a:rPr lang="en-US" sz="2000" b="1" dirty="0" smtClean="0">
                <a:latin typeface="Courier New" charset="0"/>
                <a:cs typeface="+mn-cs"/>
              </a:rPr>
              <a:t>		</a:t>
            </a:r>
            <a:r>
              <a:rPr lang="en-US" sz="2000" b="1" dirty="0" err="1" smtClean="0">
                <a:solidFill>
                  <a:srgbClr val="FF0000"/>
                </a:solidFill>
                <a:latin typeface="Courier New" charset="0"/>
                <a:cs typeface="+mn-cs"/>
              </a:rPr>
              <a:t>qsort</a:t>
            </a:r>
            <a:r>
              <a:rPr lang="en-US" sz="2000" b="1" dirty="0" smtClean="0">
                <a:solidFill>
                  <a:srgbClr val="FF0000"/>
                </a:solidFill>
                <a:latin typeface="Courier New" charset="0"/>
                <a:cs typeface="+mn-cs"/>
              </a:rPr>
              <a:t>(a, MAX, </a:t>
            </a:r>
            <a:r>
              <a:rPr lang="en-US" sz="2000" b="1" dirty="0" err="1" smtClean="0">
                <a:solidFill>
                  <a:srgbClr val="FF0000"/>
                </a:solidFill>
                <a:latin typeface="Courier New" charset="0"/>
                <a:cs typeface="+mn-cs"/>
              </a:rPr>
              <a:t>sizeof</a:t>
            </a:r>
            <a:r>
              <a:rPr lang="en-US" sz="2000" b="1" dirty="0" smtClean="0">
                <a:solidFill>
                  <a:srgbClr val="FF0000"/>
                </a:solidFill>
                <a:latin typeface="Courier New" charset="0"/>
                <a:cs typeface="+mn-cs"/>
              </a:rPr>
              <a:t>(</a:t>
            </a:r>
            <a:r>
              <a:rPr lang="en-US" sz="2000" b="1" dirty="0" err="1" smtClean="0">
                <a:solidFill>
                  <a:srgbClr val="FF0000"/>
                </a:solidFill>
                <a:latin typeface="Courier New" charset="0"/>
                <a:cs typeface="+mn-cs"/>
              </a:rPr>
              <a:t>int</a:t>
            </a:r>
            <a:r>
              <a:rPr lang="en-US" sz="2000" b="1" dirty="0" smtClean="0">
                <a:solidFill>
                  <a:srgbClr val="FF0000"/>
                </a:solidFill>
                <a:latin typeface="Courier New" charset="0"/>
                <a:cs typeface="+mn-cs"/>
              </a:rPr>
              <a:t>),</a:t>
            </a:r>
          </a:p>
          <a:p>
            <a:pPr eaLnBrk="1" hangingPunct="1">
              <a:lnSpc>
                <a:spcPct val="90000"/>
              </a:lnSpc>
              <a:buFontTx/>
              <a:buNone/>
              <a:defRPr/>
            </a:pPr>
            <a:r>
              <a:rPr lang="en-US" sz="2000" b="1" dirty="0" smtClean="0">
                <a:solidFill>
                  <a:srgbClr val="FF0000"/>
                </a:solidFill>
                <a:latin typeface="Courier New" charset="0"/>
                <a:cs typeface="+mn-cs"/>
              </a:rPr>
              <a:t>                           </a:t>
            </a:r>
            <a:r>
              <a:rPr lang="en-US" sz="2000" b="1" dirty="0" err="1" smtClean="0">
                <a:solidFill>
                  <a:srgbClr val="FF0000"/>
                </a:solidFill>
                <a:latin typeface="Courier New" charset="0"/>
                <a:cs typeface="+mn-cs"/>
              </a:rPr>
              <a:t>compar_ints</a:t>
            </a:r>
            <a:r>
              <a:rPr lang="en-US" sz="2000" b="1" dirty="0" smtClean="0">
                <a:solidFill>
                  <a:srgbClr val="FF0000"/>
                </a:solidFill>
                <a:latin typeface="Courier New" charset="0"/>
                <a:cs typeface="+mn-cs"/>
              </a:rPr>
              <a:t>);</a:t>
            </a:r>
          </a:p>
          <a:p>
            <a:pPr eaLnBrk="1" hangingPunct="1">
              <a:lnSpc>
                <a:spcPct val="90000"/>
              </a:lnSpc>
              <a:buFontTx/>
              <a:buNone/>
              <a:defRPr/>
            </a:pPr>
            <a:r>
              <a:rPr lang="en-US" sz="2000" b="1" dirty="0" smtClean="0">
                <a:latin typeface="Courier New" charset="0"/>
                <a:cs typeface="+mn-cs"/>
              </a:rPr>
              <a:t>		for(</a:t>
            </a:r>
            <a:r>
              <a:rPr lang="en-US" sz="2000" b="1" dirty="0" err="1" smtClean="0">
                <a:latin typeface="Courier New" charset="0"/>
                <a:cs typeface="+mn-cs"/>
              </a:rPr>
              <a:t>i</a:t>
            </a:r>
            <a:r>
              <a:rPr lang="en-US" sz="2000" b="1" dirty="0" smtClean="0">
                <a:latin typeface="Courier New" charset="0"/>
                <a:cs typeface="+mn-cs"/>
              </a:rPr>
              <a:t> = 0; </a:t>
            </a:r>
            <a:r>
              <a:rPr lang="en-US" sz="2000" b="1" dirty="0" err="1" smtClean="0">
                <a:latin typeface="Courier New" charset="0"/>
                <a:cs typeface="+mn-cs"/>
              </a:rPr>
              <a:t>i</a:t>
            </a:r>
            <a:r>
              <a:rPr lang="en-US" sz="2000" b="1" dirty="0" smtClean="0">
                <a:latin typeface="Courier New" charset="0"/>
                <a:cs typeface="+mn-cs"/>
              </a:rPr>
              <a:t> &lt; MAX; </a:t>
            </a:r>
            <a:r>
              <a:rPr lang="en-US" sz="2000" b="1" dirty="0" err="1" smtClean="0">
                <a:latin typeface="Courier New" charset="0"/>
                <a:cs typeface="+mn-cs"/>
              </a:rPr>
              <a:t>i</a:t>
            </a:r>
            <a:r>
              <a:rPr lang="en-US" sz="2000" b="1" dirty="0" smtClean="0">
                <a:latin typeface="Courier New" charset="0"/>
                <a:cs typeface="+mn-cs"/>
              </a:rPr>
              <a:t>++) 		{</a:t>
            </a:r>
          </a:p>
          <a:p>
            <a:pPr eaLnBrk="1" hangingPunct="1">
              <a:lnSpc>
                <a:spcPct val="90000"/>
              </a:lnSpc>
              <a:buFontTx/>
              <a:buNone/>
              <a:defRPr/>
            </a:pPr>
            <a:r>
              <a:rPr lang="en-US" sz="2000" b="1" dirty="0" smtClean="0">
                <a:latin typeface="Courier New" charset="0"/>
                <a:cs typeface="+mn-cs"/>
              </a:rPr>
              <a:t>			</a:t>
            </a:r>
            <a:r>
              <a:rPr lang="en-US" sz="2000" b="1" dirty="0" err="1" smtClean="0">
                <a:latin typeface="Courier New" charset="0"/>
                <a:cs typeface="+mn-cs"/>
              </a:rPr>
              <a:t>printf</a:t>
            </a:r>
            <a:r>
              <a:rPr lang="en-US" sz="2000" b="1" dirty="0" smtClean="0">
                <a:latin typeface="Courier New" charset="0"/>
                <a:cs typeface="+mn-cs"/>
              </a:rPr>
              <a:t>(" %d", a[</a:t>
            </a:r>
            <a:r>
              <a:rPr lang="en-US" sz="2000" b="1" dirty="0" err="1" smtClean="0">
                <a:latin typeface="Courier New" charset="0"/>
                <a:cs typeface="+mn-cs"/>
              </a:rPr>
              <a:t>i</a:t>
            </a:r>
            <a:r>
              <a:rPr lang="en-US" sz="2000" b="1" dirty="0" smtClean="0">
                <a:latin typeface="Courier New" charset="0"/>
                <a:cs typeface="+mn-cs"/>
              </a:rPr>
              <a:t>]);</a:t>
            </a:r>
          </a:p>
          <a:p>
            <a:pPr eaLnBrk="1" hangingPunct="1">
              <a:lnSpc>
                <a:spcPct val="90000"/>
              </a:lnSpc>
              <a:buFontTx/>
              <a:buNone/>
              <a:defRPr/>
            </a:pPr>
            <a:r>
              <a:rPr lang="en-US" sz="2000" b="1" dirty="0" smtClean="0">
                <a:latin typeface="Courier New" charset="0"/>
                <a:cs typeface="+mn-cs"/>
              </a:rPr>
              <a:t>		}</a:t>
            </a:r>
          </a:p>
          <a:p>
            <a:pPr eaLnBrk="1" hangingPunct="1">
              <a:lnSpc>
                <a:spcPct val="90000"/>
              </a:lnSpc>
              <a:buFontTx/>
              <a:buNone/>
              <a:defRPr/>
            </a:pPr>
            <a:r>
              <a:rPr lang="en-US" sz="2000" b="1" dirty="0" smtClean="0">
                <a:latin typeface="Courier New" charset="0"/>
                <a:cs typeface="+mn-cs"/>
              </a:rPr>
              <a:t>	}</a:t>
            </a:r>
          </a:p>
          <a:p>
            <a:pPr eaLnBrk="1" hangingPunct="1">
              <a:lnSpc>
                <a:spcPct val="90000"/>
              </a:lnSpc>
              <a:buFontTx/>
              <a:buNone/>
              <a:defRPr/>
            </a:pPr>
            <a:r>
              <a:rPr lang="en-US" sz="2000" b="1" dirty="0" smtClean="0">
                <a:latin typeface="Courier New" charset="0"/>
                <a:cs typeface="+mn-cs"/>
              </a:rPr>
              <a:t>	return 0;</a:t>
            </a:r>
          </a:p>
          <a:p>
            <a:pPr eaLnBrk="1" hangingPunct="1">
              <a:lnSpc>
                <a:spcPct val="90000"/>
              </a:lnSpc>
              <a:buFontTx/>
              <a:buNone/>
              <a:defRPr/>
            </a:pPr>
            <a:r>
              <a:rPr lang="en-US" sz="2000" b="1" dirty="0" smtClean="0">
                <a:latin typeface="Courier New" charset="0"/>
                <a:cs typeface="+mn-cs"/>
              </a:rPr>
              <a:t>}</a:t>
            </a:r>
          </a:p>
          <a:p>
            <a:pPr eaLnBrk="1" hangingPunct="1">
              <a:lnSpc>
                <a:spcPct val="90000"/>
              </a:lnSpc>
              <a:buFontTx/>
              <a:buNone/>
              <a:defRPr/>
            </a:pPr>
            <a:endParaRPr lang="en-US" sz="2000" b="1" dirty="0" smtClean="0">
              <a:latin typeface="Courier New" charset="0"/>
              <a:cs typeface="+mn-cs"/>
            </a:endParaRPr>
          </a:p>
        </p:txBody>
      </p:sp>
    </p:spTree>
    <p:extLst>
      <p:ext uri="{BB962C8B-B14F-4D97-AF65-F5344CB8AC3E}">
        <p14:creationId xmlns:p14="http://schemas.microsoft.com/office/powerpoint/2010/main" val="269212678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7</a:t>
            </a:r>
            <a:r>
              <a:rPr lang="en-US" baseline="30000" dirty="0" smtClean="0"/>
              <a:t>th</a:t>
            </a:r>
            <a:r>
              <a:rPr lang="en-US" dirty="0" smtClean="0"/>
              <a:t> </a:t>
            </a:r>
            <a:r>
              <a:rPr lang="en-US" dirty="0"/>
              <a:t>E</a:t>
            </a:r>
            <a:r>
              <a:rPr lang="en-US" dirty="0" smtClean="0"/>
              <a:t>d Unix Device Driver Table</a:t>
            </a:r>
            <a:endParaRPr lang="en-US" dirty="0"/>
          </a:p>
        </p:txBody>
      </p:sp>
      <p:sp>
        <p:nvSpPr>
          <p:cNvPr id="3" name="Content Placeholder 2"/>
          <p:cNvSpPr>
            <a:spLocks noGrp="1"/>
          </p:cNvSpPr>
          <p:nvPr>
            <p:ph idx="1"/>
          </p:nvPr>
        </p:nvSpPr>
        <p:spPr>
          <a:xfrm>
            <a:off x="457200" y="1371600"/>
            <a:ext cx="8229600" cy="5105400"/>
          </a:xfrm>
        </p:spPr>
        <p:txBody>
          <a:bodyPr/>
          <a:lstStyle/>
          <a:p>
            <a:pPr marL="0" indent="0">
              <a:buFontTx/>
              <a:buNone/>
              <a:defRPr/>
            </a:pPr>
            <a:r>
              <a:rPr lang="en-US" sz="1600" dirty="0" smtClean="0">
                <a:latin typeface="Courier"/>
                <a:cs typeface="Courier"/>
              </a:rPr>
              <a:t>$ </a:t>
            </a:r>
            <a:r>
              <a:rPr lang="en-US" sz="1600" b="1" dirty="0" err="1" smtClean="0">
                <a:latin typeface="Courier"/>
                <a:cs typeface="Courier"/>
              </a:rPr>
              <a:t>ls</a:t>
            </a:r>
            <a:r>
              <a:rPr lang="en-US" sz="1600" b="1" dirty="0" smtClean="0">
                <a:latin typeface="Courier"/>
                <a:cs typeface="Courier"/>
              </a:rPr>
              <a:t> -l /</a:t>
            </a:r>
            <a:r>
              <a:rPr lang="en-US" sz="1600" b="1" dirty="0" err="1" smtClean="0">
                <a:latin typeface="Courier"/>
                <a:cs typeface="Courier"/>
              </a:rPr>
              <a:t>dev</a:t>
            </a:r>
            <a:endParaRPr lang="en-US" sz="1600" b="1" dirty="0" smtClean="0">
              <a:latin typeface="Courier"/>
              <a:cs typeface="Courier"/>
            </a:endParaRPr>
          </a:p>
          <a:p>
            <a:pPr marL="0" indent="0">
              <a:buFontTx/>
              <a:buNone/>
              <a:defRPr/>
            </a:pPr>
            <a:r>
              <a:rPr lang="en-US" sz="1600" dirty="0" smtClean="0">
                <a:latin typeface="Courier"/>
                <a:cs typeface="Courier"/>
              </a:rPr>
              <a:t>total 0</a:t>
            </a:r>
          </a:p>
          <a:p>
            <a:pPr marL="0" indent="0">
              <a:buFontTx/>
              <a:buNone/>
              <a:defRPr/>
            </a:pPr>
            <a:r>
              <a:rPr lang="en-US" sz="1600" dirty="0" err="1" smtClean="0">
                <a:latin typeface="Courier"/>
                <a:cs typeface="Courier"/>
              </a:rPr>
              <a:t>crw</a:t>
            </a:r>
            <a:r>
              <a:rPr lang="en-US" sz="1600" dirty="0" smtClean="0">
                <a:latin typeface="Courier"/>
                <a:cs typeface="Courier"/>
              </a:rPr>
              <a:t>-------  1 </a:t>
            </a:r>
            <a:r>
              <a:rPr lang="en-US" sz="1600" dirty="0" err="1" smtClean="0">
                <a:latin typeface="Courier"/>
                <a:cs typeface="Courier"/>
              </a:rPr>
              <a:t>dan</a:t>
            </a:r>
            <a:r>
              <a:rPr lang="en-US" sz="1600" dirty="0" smtClean="0">
                <a:latin typeface="Courier"/>
                <a:cs typeface="Courier"/>
              </a:rPr>
              <a:t>   staff       0,   0 Mar 13 05:15 console</a:t>
            </a:r>
          </a:p>
          <a:p>
            <a:pPr marL="0" indent="0">
              <a:buFontTx/>
              <a:buNone/>
              <a:defRPr/>
            </a:pPr>
            <a:r>
              <a:rPr lang="en-US" sz="1600" dirty="0" err="1" smtClean="0">
                <a:latin typeface="Courier"/>
                <a:cs typeface="Courier"/>
              </a:rPr>
              <a:t>crw-rw-rw</a:t>
            </a:r>
            <a:r>
              <a:rPr lang="en-US" sz="1600" dirty="0" smtClean="0">
                <a:latin typeface="Courier"/>
                <a:cs typeface="Courier"/>
              </a:rPr>
              <a:t>-  1 root  wheel       3,   2 Mar 13 13:59 null</a:t>
            </a:r>
          </a:p>
          <a:p>
            <a:pPr marL="0" indent="0">
              <a:buFontTx/>
              <a:buNone/>
              <a:defRPr/>
            </a:pPr>
            <a:r>
              <a:rPr lang="en-US" sz="1600" dirty="0" err="1" smtClean="0">
                <a:latin typeface="Courier"/>
                <a:cs typeface="Courier"/>
              </a:rPr>
              <a:t>crw</a:t>
            </a:r>
            <a:r>
              <a:rPr lang="en-US" sz="1600" dirty="0" smtClean="0">
                <a:latin typeface="Courier"/>
                <a:cs typeface="Courier"/>
              </a:rPr>
              <a:t>-------  1 root  wheel      11,   0 Feb  9 15:00 </a:t>
            </a:r>
            <a:r>
              <a:rPr lang="en-US" sz="1600" dirty="0" err="1" smtClean="0">
                <a:latin typeface="Courier"/>
                <a:cs typeface="Courier"/>
              </a:rPr>
              <a:t>pf</a:t>
            </a:r>
            <a:endParaRPr lang="en-US" sz="1600" dirty="0" smtClean="0">
              <a:latin typeface="Courier"/>
              <a:cs typeface="Courier"/>
            </a:endParaRPr>
          </a:p>
          <a:p>
            <a:pPr marL="0" indent="0">
              <a:buFontTx/>
              <a:buNone/>
              <a:defRPr/>
            </a:pPr>
            <a:r>
              <a:rPr lang="en-US" sz="1600" dirty="0" err="1" smtClean="0">
                <a:latin typeface="Courier"/>
                <a:cs typeface="Courier"/>
              </a:rPr>
              <a:t>crw-rw-rw</a:t>
            </a:r>
            <a:r>
              <a:rPr lang="en-US" sz="1600" dirty="0" smtClean="0">
                <a:latin typeface="Courier"/>
                <a:cs typeface="Courier"/>
              </a:rPr>
              <a:t>-  1 root  </a:t>
            </a:r>
            <a:r>
              <a:rPr lang="en-US" sz="1600" dirty="0" err="1" smtClean="0">
                <a:latin typeface="Courier"/>
                <a:cs typeface="Courier"/>
              </a:rPr>
              <a:t>tty</a:t>
            </a:r>
            <a:r>
              <a:rPr lang="en-US" sz="1600" dirty="0" smtClean="0">
                <a:latin typeface="Courier"/>
                <a:cs typeface="Courier"/>
              </a:rPr>
              <a:t>        15,  16 Mar 13 13:59 </a:t>
            </a:r>
            <a:r>
              <a:rPr lang="en-US" sz="1600" dirty="0" err="1" smtClean="0">
                <a:latin typeface="Courier"/>
                <a:cs typeface="Courier"/>
              </a:rPr>
              <a:t>ptmx</a:t>
            </a:r>
            <a:endParaRPr lang="en-US" sz="1600" dirty="0" smtClean="0">
              <a:latin typeface="Courier"/>
              <a:cs typeface="Courier"/>
            </a:endParaRPr>
          </a:p>
          <a:p>
            <a:pPr marL="0" indent="0">
              <a:buFontTx/>
              <a:buNone/>
              <a:defRPr/>
            </a:pPr>
            <a:r>
              <a:rPr lang="en-US" sz="1600" dirty="0" err="1" smtClean="0">
                <a:latin typeface="Courier"/>
                <a:cs typeface="Courier"/>
              </a:rPr>
              <a:t>crw-rw-rw</a:t>
            </a:r>
            <a:r>
              <a:rPr lang="en-US" sz="1600" dirty="0" smtClean="0">
                <a:latin typeface="Courier"/>
                <a:cs typeface="Courier"/>
              </a:rPr>
              <a:t>-  1 root  wheel       5,   0 Feb  9 15:00 ptyp0</a:t>
            </a:r>
          </a:p>
          <a:p>
            <a:pPr marL="0" indent="0">
              <a:buFontTx/>
              <a:buNone/>
              <a:defRPr/>
            </a:pPr>
            <a:r>
              <a:rPr lang="en-US" sz="1600" dirty="0" err="1" smtClean="0">
                <a:latin typeface="Courier"/>
                <a:cs typeface="Courier"/>
              </a:rPr>
              <a:t>crw-rw-rw</a:t>
            </a:r>
            <a:r>
              <a:rPr lang="en-US" sz="1600" dirty="0" smtClean="0">
                <a:latin typeface="Courier"/>
                <a:cs typeface="Courier"/>
              </a:rPr>
              <a:t>-  1 root  wheel       5,   1 Feb  9 15:00 ptyp1</a:t>
            </a:r>
          </a:p>
          <a:p>
            <a:pPr marL="0" indent="0">
              <a:buFontTx/>
              <a:buNone/>
              <a:defRPr/>
            </a:pPr>
            <a:r>
              <a:rPr lang="en-US" sz="1600" dirty="0" err="1" smtClean="0">
                <a:latin typeface="Courier"/>
                <a:cs typeface="Courier"/>
              </a:rPr>
              <a:t>crw-rw-rw</a:t>
            </a:r>
            <a:r>
              <a:rPr lang="en-US" sz="1600" dirty="0" smtClean="0">
                <a:latin typeface="Courier"/>
                <a:cs typeface="Courier"/>
              </a:rPr>
              <a:t>-  1 root  wheel      14,   0 Feb  9 15:02 random</a:t>
            </a:r>
          </a:p>
          <a:p>
            <a:pPr marL="0" indent="0">
              <a:buFontTx/>
              <a:buNone/>
              <a:defRPr/>
            </a:pPr>
            <a:r>
              <a:rPr lang="en-US" sz="1600" dirty="0" err="1" smtClean="0">
                <a:latin typeface="Courier"/>
                <a:cs typeface="Courier"/>
              </a:rPr>
              <a:t>crw</a:t>
            </a:r>
            <a:r>
              <a:rPr lang="en-US" sz="1600" dirty="0" smtClean="0">
                <a:latin typeface="Courier"/>
                <a:cs typeface="Courier"/>
              </a:rPr>
              <a:t>-r-----  1 root  operator    1,   0 Feb  9 15:00 rdisk0</a:t>
            </a:r>
          </a:p>
          <a:p>
            <a:pPr marL="0" indent="0">
              <a:buFontTx/>
              <a:buNone/>
              <a:defRPr/>
            </a:pPr>
            <a:r>
              <a:rPr lang="en-US" sz="1600" dirty="0" err="1" smtClean="0">
                <a:latin typeface="Courier"/>
                <a:cs typeface="Courier"/>
              </a:rPr>
              <a:t>crw</a:t>
            </a:r>
            <a:r>
              <a:rPr lang="en-US" sz="1600" dirty="0" smtClean="0">
                <a:latin typeface="Courier"/>
                <a:cs typeface="Courier"/>
              </a:rPr>
              <a:t>-r-----  1 root  operator    1,   4 Feb  9 15:00 rdisk1</a:t>
            </a:r>
          </a:p>
          <a:p>
            <a:pPr marL="0" indent="0">
              <a:buFontTx/>
              <a:buNone/>
              <a:defRPr/>
            </a:pPr>
            <a:r>
              <a:rPr lang="en-US" sz="1600" dirty="0" err="1" smtClean="0">
                <a:latin typeface="Courier"/>
                <a:cs typeface="Courier"/>
              </a:rPr>
              <a:t>crw</a:t>
            </a:r>
            <a:r>
              <a:rPr lang="en-US" sz="1600" dirty="0" smtClean="0">
                <a:latin typeface="Courier"/>
                <a:cs typeface="Courier"/>
              </a:rPr>
              <a:t>-r-----  1 root  operator    1,   7 Feb  9 15:00 rdisk2</a:t>
            </a:r>
          </a:p>
          <a:p>
            <a:pPr marL="0" indent="0">
              <a:buFontTx/>
              <a:buNone/>
              <a:defRPr/>
            </a:pPr>
            <a:r>
              <a:rPr lang="en-US" sz="1600" dirty="0" err="1" smtClean="0">
                <a:latin typeface="Courier"/>
                <a:cs typeface="Courier"/>
              </a:rPr>
              <a:t>crw-rw-rw</a:t>
            </a:r>
            <a:r>
              <a:rPr lang="en-US" sz="1600" dirty="0" smtClean="0">
                <a:latin typeface="Courier"/>
                <a:cs typeface="Courier"/>
              </a:rPr>
              <a:t>-  1 root  wheel       2,   0 Feb 23 10:35 </a:t>
            </a:r>
            <a:r>
              <a:rPr lang="en-US" sz="1600" dirty="0" err="1" smtClean="0">
                <a:latin typeface="Courier"/>
                <a:cs typeface="Courier"/>
              </a:rPr>
              <a:t>tty</a:t>
            </a:r>
            <a:endParaRPr lang="en-US" sz="1600" dirty="0" smtClean="0">
              <a:latin typeface="Courier"/>
              <a:cs typeface="Courier"/>
            </a:endParaRPr>
          </a:p>
          <a:p>
            <a:pPr marL="0" indent="0">
              <a:buFontTx/>
              <a:buNone/>
              <a:defRPr/>
            </a:pPr>
            <a:r>
              <a:rPr lang="en-US" sz="1600" dirty="0" err="1" smtClean="0">
                <a:latin typeface="Courier"/>
                <a:cs typeface="Courier"/>
              </a:rPr>
              <a:t>crw-rw-rw</a:t>
            </a:r>
            <a:r>
              <a:rPr lang="en-US" sz="1600" dirty="0" smtClean="0">
                <a:latin typeface="Courier"/>
                <a:cs typeface="Courier"/>
              </a:rPr>
              <a:t>-  1 root  wheel       4,   0 Feb  9 15:00 ttyp0</a:t>
            </a:r>
          </a:p>
          <a:p>
            <a:pPr marL="0" indent="0">
              <a:buFontTx/>
              <a:buNone/>
              <a:defRPr/>
            </a:pPr>
            <a:r>
              <a:rPr lang="en-US" sz="1600" dirty="0" err="1" smtClean="0">
                <a:latin typeface="Courier"/>
                <a:cs typeface="Courier"/>
              </a:rPr>
              <a:t>crw-rw-rw</a:t>
            </a:r>
            <a:r>
              <a:rPr lang="en-US" sz="1600" dirty="0" smtClean="0">
                <a:latin typeface="Courier"/>
                <a:cs typeface="Courier"/>
              </a:rPr>
              <a:t>-  1 root  wheel       4,   1 Feb  9 15:00 ttyp1</a:t>
            </a:r>
          </a:p>
          <a:p>
            <a:pPr marL="0" indent="0">
              <a:buFontTx/>
              <a:buNone/>
              <a:defRPr/>
            </a:pPr>
            <a:r>
              <a:rPr lang="en-US" sz="1600" dirty="0" err="1" smtClean="0">
                <a:latin typeface="Courier"/>
                <a:cs typeface="Courier"/>
              </a:rPr>
              <a:t>crw-rw-rw</a:t>
            </a:r>
            <a:r>
              <a:rPr lang="en-US" sz="1600" dirty="0" smtClean="0">
                <a:latin typeface="Courier"/>
                <a:cs typeface="Courier"/>
              </a:rPr>
              <a:t>-  1 root  wheel       4,   2 Feb  9 15:00 ttyp2</a:t>
            </a:r>
          </a:p>
          <a:p>
            <a:pPr marL="0" indent="0">
              <a:buFontTx/>
              <a:buNone/>
              <a:defRPr/>
            </a:pPr>
            <a:r>
              <a:rPr lang="en-US" sz="1600" dirty="0" err="1" smtClean="0">
                <a:latin typeface="Courier"/>
                <a:cs typeface="Courier"/>
              </a:rPr>
              <a:t>crw-rw-rw</a:t>
            </a:r>
            <a:r>
              <a:rPr lang="en-US" sz="1600" dirty="0" smtClean="0">
                <a:latin typeface="Courier"/>
                <a:cs typeface="Courier"/>
              </a:rPr>
              <a:t>-  1 root  wheel       3,   3 Feb  9 15:00 zero</a:t>
            </a:r>
          </a:p>
        </p:txBody>
      </p:sp>
    </p:spTree>
    <p:extLst>
      <p:ext uri="{BB962C8B-B14F-4D97-AF65-F5344CB8AC3E}">
        <p14:creationId xmlns:p14="http://schemas.microsoft.com/office/powerpoint/2010/main" val="198092362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Defining the Table </a:t>
            </a:r>
            <a:r>
              <a:rPr lang="en-US" dirty="0" err="1" smtClean="0"/>
              <a:t>Struct</a:t>
            </a:r>
            <a:endParaRPr lang="en-US" dirty="0"/>
          </a:p>
        </p:txBody>
      </p:sp>
      <p:sp>
        <p:nvSpPr>
          <p:cNvPr id="3" name="Content Placeholder 2"/>
          <p:cNvSpPr>
            <a:spLocks noGrp="1"/>
          </p:cNvSpPr>
          <p:nvPr>
            <p:ph idx="1"/>
          </p:nvPr>
        </p:nvSpPr>
        <p:spPr/>
        <p:txBody>
          <a:bodyPr/>
          <a:lstStyle/>
          <a:p>
            <a:pPr marL="0" indent="0">
              <a:buFontTx/>
              <a:buNone/>
              <a:defRPr/>
            </a:pPr>
            <a:r>
              <a:rPr lang="mr-IN" sz="1600" dirty="0" smtClean="0">
                <a:latin typeface="Courier"/>
                <a:cs typeface="Courier"/>
              </a:rPr>
              <a:t>extern struct cdevsw</a:t>
            </a:r>
          </a:p>
          <a:p>
            <a:pPr marL="0" indent="0">
              <a:buFontTx/>
              <a:buNone/>
              <a:defRPr/>
            </a:pPr>
            <a:r>
              <a:rPr lang="mr-IN" sz="1600" dirty="0" smtClean="0">
                <a:latin typeface="Courier"/>
                <a:cs typeface="Courier"/>
              </a:rPr>
              <a:t>{</a:t>
            </a:r>
          </a:p>
          <a:p>
            <a:pPr marL="0" indent="0">
              <a:buFontTx/>
              <a:buNone/>
              <a:defRPr/>
            </a:pPr>
            <a:r>
              <a:rPr lang="mr-IN" sz="1600" dirty="0" smtClean="0">
                <a:latin typeface="Courier"/>
                <a:cs typeface="Courier"/>
              </a:rPr>
              <a:t>    int (*d_open)();</a:t>
            </a:r>
          </a:p>
          <a:p>
            <a:pPr marL="0" indent="0">
              <a:buFontTx/>
              <a:buNone/>
              <a:defRPr/>
            </a:pPr>
            <a:r>
              <a:rPr lang="mr-IN" sz="1600" dirty="0" smtClean="0">
                <a:latin typeface="Courier"/>
                <a:cs typeface="Courier"/>
              </a:rPr>
              <a:t>    int (*d_close)();</a:t>
            </a:r>
          </a:p>
          <a:p>
            <a:pPr marL="0" indent="0">
              <a:buFontTx/>
              <a:buNone/>
              <a:defRPr/>
            </a:pPr>
            <a:r>
              <a:rPr lang="mr-IN" sz="1600" dirty="0" smtClean="0">
                <a:latin typeface="Courier"/>
                <a:cs typeface="Courier"/>
              </a:rPr>
              <a:t>    int (*d_read)();</a:t>
            </a:r>
          </a:p>
          <a:p>
            <a:pPr marL="0" indent="0">
              <a:buFontTx/>
              <a:buNone/>
              <a:defRPr/>
            </a:pPr>
            <a:r>
              <a:rPr lang="mr-IN" sz="1600" dirty="0" smtClean="0">
                <a:latin typeface="Courier"/>
                <a:cs typeface="Courier"/>
              </a:rPr>
              <a:t>    int (*d_write)();</a:t>
            </a:r>
          </a:p>
          <a:p>
            <a:pPr marL="0" indent="0">
              <a:buFontTx/>
              <a:buNone/>
              <a:defRPr/>
            </a:pPr>
            <a:r>
              <a:rPr lang="mr-IN" sz="1600" dirty="0" smtClean="0">
                <a:latin typeface="Courier"/>
                <a:cs typeface="Courier"/>
              </a:rPr>
              <a:t>    int (*d_ioctl)();</a:t>
            </a:r>
          </a:p>
          <a:p>
            <a:pPr marL="0" indent="0">
              <a:buFontTx/>
              <a:buNone/>
              <a:defRPr/>
            </a:pPr>
            <a:r>
              <a:rPr lang="mr-IN" sz="1600" dirty="0" smtClean="0">
                <a:latin typeface="Courier"/>
                <a:cs typeface="Courier"/>
              </a:rPr>
              <a:t>    int (*d_stop)();</a:t>
            </a:r>
          </a:p>
          <a:p>
            <a:pPr marL="0" indent="0">
              <a:buFontTx/>
              <a:buNone/>
              <a:defRPr/>
            </a:pPr>
            <a:r>
              <a:rPr lang="mr-IN" sz="1600" dirty="0" smtClean="0">
                <a:latin typeface="Courier"/>
                <a:cs typeface="Courier"/>
              </a:rPr>
              <a:t>    struct tty *d_ttys;</a:t>
            </a:r>
          </a:p>
          <a:p>
            <a:pPr marL="0" indent="0">
              <a:buFontTx/>
              <a:buNone/>
              <a:defRPr/>
            </a:pPr>
            <a:r>
              <a:rPr lang="mr-IN" sz="1600" dirty="0" smtClean="0">
                <a:latin typeface="Courier"/>
                <a:cs typeface="Courier"/>
              </a:rPr>
              <a:t>} cdevsw[]; </a:t>
            </a:r>
          </a:p>
          <a:p>
            <a:pPr marL="0" indent="0">
              <a:buFontTx/>
              <a:buNone/>
              <a:defRPr/>
            </a:pPr>
            <a:endParaRPr lang="en-US" sz="1600" dirty="0">
              <a:latin typeface="Courier"/>
              <a:cs typeface="Courier"/>
            </a:endParaRPr>
          </a:p>
        </p:txBody>
      </p:sp>
    </p:spTree>
    <p:extLst>
      <p:ext uri="{BB962C8B-B14F-4D97-AF65-F5344CB8AC3E}">
        <p14:creationId xmlns:p14="http://schemas.microsoft.com/office/powerpoint/2010/main" val="391316716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a:lstStyle/>
          <a:p>
            <a:pPr marL="0" indent="0">
              <a:buFontTx/>
              <a:buNone/>
              <a:defRPr/>
            </a:pPr>
            <a:r>
              <a:rPr lang="en-US" sz="1500" dirty="0" err="1" smtClean="0">
                <a:latin typeface="Courier"/>
                <a:cs typeface="Courier"/>
              </a:rPr>
              <a:t>struct</a:t>
            </a:r>
            <a:r>
              <a:rPr lang="en-US" sz="1500" dirty="0" smtClean="0">
                <a:latin typeface="Courier"/>
                <a:cs typeface="Courier"/>
              </a:rPr>
              <a:t>  </a:t>
            </a:r>
            <a:r>
              <a:rPr lang="en-US" sz="1500" dirty="0" err="1" smtClean="0">
                <a:latin typeface="Courier"/>
                <a:cs typeface="Courier"/>
              </a:rPr>
              <a:t>cdevsw</a:t>
            </a:r>
            <a:r>
              <a:rPr lang="en-US" sz="1500" dirty="0" smtClean="0">
                <a:latin typeface="Courier"/>
                <a:cs typeface="Courier"/>
              </a:rPr>
              <a:t>  </a:t>
            </a:r>
            <a:r>
              <a:rPr lang="en-US" sz="1500" dirty="0" err="1" smtClean="0">
                <a:latin typeface="Courier"/>
                <a:cs typeface="Courier"/>
              </a:rPr>
              <a:t>cdevsw</a:t>
            </a:r>
            <a:r>
              <a:rPr lang="en-US" sz="1500" dirty="0" smtClean="0">
                <a:latin typeface="Courier"/>
                <a:cs typeface="Courier"/>
              </a:rPr>
              <a:t>[] =</a:t>
            </a:r>
          </a:p>
          <a:p>
            <a:pPr marL="0" indent="0">
              <a:buFontTx/>
              <a:buNone/>
              <a:defRPr/>
            </a:pPr>
            <a:r>
              <a:rPr lang="en-US" sz="1500" dirty="0" smtClean="0">
                <a:latin typeface="Courier"/>
                <a:cs typeface="Courier"/>
              </a:rPr>
              <a:t>{</a:t>
            </a:r>
          </a:p>
          <a:p>
            <a:pPr marL="0" indent="0">
              <a:buFontTx/>
              <a:buNone/>
              <a:defRPr/>
            </a:pPr>
            <a:r>
              <a:rPr lang="en-US" sz="1500" dirty="0" smtClean="0">
                <a:latin typeface="Courier"/>
                <a:cs typeface="Courier"/>
              </a:rPr>
              <a:t>    </a:t>
            </a:r>
            <a:r>
              <a:rPr lang="en-US" sz="1500" dirty="0" err="1" smtClean="0">
                <a:latin typeface="Courier"/>
                <a:cs typeface="Courier"/>
              </a:rPr>
              <a:t>klopen</a:t>
            </a:r>
            <a:r>
              <a:rPr lang="en-US" sz="1500" dirty="0" smtClean="0">
                <a:latin typeface="Courier"/>
                <a:cs typeface="Courier"/>
              </a:rPr>
              <a:t>, </a:t>
            </a:r>
            <a:r>
              <a:rPr lang="en-US" sz="1500" dirty="0" err="1" smtClean="0">
                <a:latin typeface="Courier"/>
                <a:cs typeface="Courier"/>
              </a:rPr>
              <a:t>klclose</a:t>
            </a:r>
            <a:r>
              <a:rPr lang="en-US" sz="1500" dirty="0" smtClean="0">
                <a:latin typeface="Courier"/>
                <a:cs typeface="Courier"/>
              </a:rPr>
              <a:t>, </a:t>
            </a:r>
            <a:r>
              <a:rPr lang="en-US" sz="1500" dirty="0" err="1" smtClean="0">
                <a:latin typeface="Courier"/>
                <a:cs typeface="Courier"/>
              </a:rPr>
              <a:t>klread</a:t>
            </a:r>
            <a:r>
              <a:rPr lang="en-US" sz="1500" dirty="0" smtClean="0">
                <a:latin typeface="Courier"/>
                <a:cs typeface="Courier"/>
              </a:rPr>
              <a:t>, </a:t>
            </a:r>
            <a:r>
              <a:rPr lang="en-US" sz="1500" dirty="0" err="1" smtClean="0">
                <a:latin typeface="Courier"/>
                <a:cs typeface="Courier"/>
              </a:rPr>
              <a:t>klwrite</a:t>
            </a:r>
            <a:r>
              <a:rPr lang="en-US" sz="1500" dirty="0" smtClean="0">
                <a:latin typeface="Courier"/>
                <a:cs typeface="Courier"/>
              </a:rPr>
              <a:t>, </a:t>
            </a:r>
            <a:r>
              <a:rPr lang="en-US" sz="1500" dirty="0" err="1" smtClean="0">
                <a:latin typeface="Courier"/>
                <a:cs typeface="Courier"/>
              </a:rPr>
              <a:t>klioctl</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console = 0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pc = 1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lp</a:t>
            </a:r>
            <a:r>
              <a:rPr lang="en-US" sz="1500" dirty="0" smtClean="0">
                <a:latin typeface="Courier"/>
                <a:cs typeface="Courier"/>
              </a:rPr>
              <a:t> = 2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dc = 3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dh = 4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dp</a:t>
            </a:r>
            <a:r>
              <a:rPr lang="en-US" sz="1500" dirty="0" smtClean="0">
                <a:latin typeface="Courier"/>
                <a:cs typeface="Courier"/>
              </a:rPr>
              <a:t> = 5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dj</a:t>
            </a:r>
            <a:r>
              <a:rPr lang="en-US" sz="1500" dirty="0" smtClean="0">
                <a:latin typeface="Courier"/>
                <a:cs typeface="Courier"/>
              </a:rPr>
              <a:t> = 6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dn</a:t>
            </a:r>
            <a:r>
              <a:rPr lang="en-US" sz="1500" dirty="0" smtClean="0">
                <a:latin typeface="Courier"/>
                <a:cs typeface="Courier"/>
              </a:rPr>
              <a:t> = 7 */</a:t>
            </a:r>
          </a:p>
          <a:p>
            <a:pPr marL="0" indent="0">
              <a:buFontTx/>
              <a:buNone/>
              <a:defRPr/>
            </a:pP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a:t>
            </a:r>
            <a:r>
              <a:rPr lang="en-US" sz="1500" dirty="0" err="1" smtClean="0">
                <a:latin typeface="Courier"/>
                <a:cs typeface="Courier"/>
              </a:rPr>
              <a:t>mmread</a:t>
            </a:r>
            <a:r>
              <a:rPr lang="en-US" sz="1500" dirty="0" smtClean="0">
                <a:latin typeface="Courier"/>
                <a:cs typeface="Courier"/>
              </a:rPr>
              <a:t>, </a:t>
            </a:r>
            <a:r>
              <a:rPr lang="en-US" sz="1500" dirty="0" err="1" smtClean="0">
                <a:latin typeface="Courier"/>
                <a:cs typeface="Courier"/>
              </a:rPr>
              <a:t>mmwrite</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a:t>
            </a:r>
            <a:r>
              <a:rPr lang="en-US" sz="1500" dirty="0" err="1" smtClean="0">
                <a:latin typeface="Courier"/>
                <a:cs typeface="Courier"/>
              </a:rPr>
              <a:t>mem</a:t>
            </a:r>
            <a:r>
              <a:rPr lang="en-US" sz="1500" dirty="0" smtClean="0">
                <a:latin typeface="Courier"/>
                <a:cs typeface="Courier"/>
              </a:rPr>
              <a:t> = 8 */</a:t>
            </a:r>
          </a:p>
          <a:p>
            <a:pPr marL="0" indent="0">
              <a:buFontTx/>
              <a:buNone/>
              <a:defRPr/>
            </a:pP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a:t>
            </a:r>
            <a:r>
              <a:rPr lang="en-US" sz="1500" dirty="0" err="1" smtClean="0">
                <a:latin typeface="Courier"/>
                <a:cs typeface="Courier"/>
              </a:rPr>
              <a:t>rkread</a:t>
            </a:r>
            <a:r>
              <a:rPr lang="en-US" sz="1500" dirty="0" smtClean="0">
                <a:latin typeface="Courier"/>
                <a:cs typeface="Courier"/>
              </a:rPr>
              <a:t>, </a:t>
            </a:r>
            <a:r>
              <a:rPr lang="en-US" sz="1500" dirty="0" err="1" smtClean="0">
                <a:latin typeface="Courier"/>
                <a:cs typeface="Courier"/>
              </a:rPr>
              <a:t>rkwrite</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a:t>
            </a:r>
            <a:r>
              <a:rPr lang="en-US" sz="1500" dirty="0" err="1" smtClean="0">
                <a:latin typeface="Courier"/>
                <a:cs typeface="Courier"/>
              </a:rPr>
              <a:t>rk</a:t>
            </a:r>
            <a:r>
              <a:rPr lang="en-US" sz="1500" dirty="0" smtClean="0">
                <a:latin typeface="Courier"/>
                <a:cs typeface="Courier"/>
              </a:rPr>
              <a:t> = 9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rf</a:t>
            </a:r>
            <a:r>
              <a:rPr lang="en-US" sz="1500" dirty="0" smtClean="0">
                <a:latin typeface="Courier"/>
                <a:cs typeface="Courier"/>
              </a:rPr>
              <a:t> = 10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rp</a:t>
            </a:r>
            <a:r>
              <a:rPr lang="en-US" sz="1500" dirty="0" smtClean="0">
                <a:latin typeface="Courier"/>
                <a:cs typeface="Courier"/>
              </a:rPr>
              <a:t> = 11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tm = 12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hs</a:t>
            </a:r>
            <a:r>
              <a:rPr lang="en-US" sz="1500" dirty="0" smtClean="0">
                <a:latin typeface="Courier"/>
                <a:cs typeface="Courier"/>
              </a:rPr>
              <a:t> = 13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hp</a:t>
            </a:r>
            <a:r>
              <a:rPr lang="en-US" sz="1500" dirty="0" smtClean="0">
                <a:latin typeface="Courier"/>
                <a:cs typeface="Courier"/>
              </a:rPr>
              <a:t> = 14 */</a:t>
            </a:r>
          </a:p>
          <a:p>
            <a:pPr marL="0" indent="0">
              <a:buFontTx/>
              <a:buNone/>
              <a:defRPr/>
            </a:pPr>
            <a:r>
              <a:rPr lang="en-US" sz="1500" dirty="0" smtClean="0">
                <a:latin typeface="Courier"/>
                <a:cs typeface="Courier"/>
              </a:rPr>
              <a:t>    </a:t>
            </a:r>
            <a:r>
              <a:rPr lang="en-US" sz="1500" dirty="0" err="1" smtClean="0">
                <a:latin typeface="Courier"/>
                <a:cs typeface="Courier"/>
              </a:rPr>
              <a:t>htopen</a:t>
            </a:r>
            <a:r>
              <a:rPr lang="en-US" sz="1500" dirty="0" smtClean="0">
                <a:latin typeface="Courier"/>
                <a:cs typeface="Courier"/>
              </a:rPr>
              <a:t>, </a:t>
            </a:r>
            <a:r>
              <a:rPr lang="en-US" sz="1500" dirty="0" err="1" smtClean="0">
                <a:latin typeface="Courier"/>
                <a:cs typeface="Courier"/>
              </a:rPr>
              <a:t>htclose</a:t>
            </a:r>
            <a:r>
              <a:rPr lang="en-US" sz="1500" dirty="0" smtClean="0">
                <a:latin typeface="Courier"/>
                <a:cs typeface="Courier"/>
              </a:rPr>
              <a:t>, </a:t>
            </a:r>
            <a:r>
              <a:rPr lang="en-US" sz="1500" dirty="0" err="1" smtClean="0">
                <a:latin typeface="Courier"/>
                <a:cs typeface="Courier"/>
              </a:rPr>
              <a:t>htread</a:t>
            </a:r>
            <a:r>
              <a:rPr lang="en-US" sz="1500" dirty="0" smtClean="0">
                <a:latin typeface="Courier"/>
                <a:cs typeface="Courier"/>
              </a:rPr>
              <a:t>, </a:t>
            </a:r>
            <a:r>
              <a:rPr lang="en-US" sz="1500" dirty="0" err="1" smtClean="0">
                <a:latin typeface="Courier"/>
                <a:cs typeface="Courier"/>
              </a:rPr>
              <a:t>htwrite</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ht</a:t>
            </a:r>
            <a:r>
              <a:rPr lang="en-US" sz="1500" dirty="0" smtClean="0">
                <a:latin typeface="Courier"/>
                <a:cs typeface="Courier"/>
              </a:rPr>
              <a:t> = 15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du = 16 */</a:t>
            </a:r>
          </a:p>
          <a:p>
            <a:pPr marL="0" indent="0">
              <a:buFontTx/>
              <a:buNone/>
              <a:defRPr/>
            </a:pPr>
            <a:r>
              <a:rPr lang="en-US" sz="1500" dirty="0" smtClean="0">
                <a:latin typeface="Courier"/>
                <a:cs typeface="Courier"/>
              </a:rPr>
              <a:t>    </a:t>
            </a:r>
            <a:r>
              <a:rPr lang="en-US" sz="1500" dirty="0" err="1" smtClean="0">
                <a:latin typeface="Courier"/>
                <a:cs typeface="Courier"/>
              </a:rPr>
              <a:t>syopen</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a:t>
            </a:r>
            <a:r>
              <a:rPr lang="en-US" sz="1500" dirty="0" err="1" smtClean="0">
                <a:latin typeface="Courier"/>
                <a:cs typeface="Courier"/>
              </a:rPr>
              <a:t>syread</a:t>
            </a:r>
            <a:r>
              <a:rPr lang="en-US" sz="1500" dirty="0" smtClean="0">
                <a:latin typeface="Courier"/>
                <a:cs typeface="Courier"/>
              </a:rPr>
              <a:t>, </a:t>
            </a:r>
            <a:r>
              <a:rPr lang="en-US" sz="1500" dirty="0" err="1" smtClean="0">
                <a:latin typeface="Courier"/>
                <a:cs typeface="Courier"/>
              </a:rPr>
              <a:t>sywrite</a:t>
            </a:r>
            <a:r>
              <a:rPr lang="en-US" sz="1500" dirty="0" smtClean="0">
                <a:latin typeface="Courier"/>
                <a:cs typeface="Courier"/>
              </a:rPr>
              <a:t>, </a:t>
            </a:r>
            <a:r>
              <a:rPr lang="en-US" sz="1500" dirty="0" err="1" smtClean="0">
                <a:latin typeface="Courier"/>
                <a:cs typeface="Courier"/>
              </a:rPr>
              <a:t>sysioctl</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a:t>
            </a:r>
            <a:r>
              <a:rPr lang="en-US" sz="1500" dirty="0" err="1" smtClean="0">
                <a:latin typeface="Courier"/>
                <a:cs typeface="Courier"/>
              </a:rPr>
              <a:t>tty</a:t>
            </a:r>
            <a:r>
              <a:rPr lang="en-US" sz="1500" dirty="0" smtClean="0">
                <a:latin typeface="Courier"/>
                <a:cs typeface="Courier"/>
              </a:rPr>
              <a:t> = 17 */</a:t>
            </a:r>
          </a:p>
          <a:p>
            <a:pPr marL="0" indent="0">
              <a:buFontTx/>
              <a:buNone/>
              <a:defRPr/>
            </a:pP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nodev</a:t>
            </a:r>
            <a:r>
              <a:rPr lang="en-US" sz="1500" dirty="0" smtClean="0">
                <a:latin typeface="Courier"/>
                <a:cs typeface="Courier"/>
              </a:rPr>
              <a:t>, </a:t>
            </a:r>
            <a:r>
              <a:rPr lang="en-US" sz="1500" dirty="0" err="1" smtClean="0">
                <a:latin typeface="Courier"/>
                <a:cs typeface="Courier"/>
              </a:rPr>
              <a:t>nulldev</a:t>
            </a:r>
            <a:r>
              <a:rPr lang="en-US" sz="1500" dirty="0" smtClean="0">
                <a:latin typeface="Courier"/>
                <a:cs typeface="Courier"/>
              </a:rPr>
              <a:t>, 0, /* </a:t>
            </a:r>
            <a:r>
              <a:rPr lang="en-US" sz="1500" dirty="0" err="1" smtClean="0">
                <a:latin typeface="Courier"/>
                <a:cs typeface="Courier"/>
              </a:rPr>
              <a:t>rl</a:t>
            </a:r>
            <a:r>
              <a:rPr lang="en-US" sz="1500" dirty="0" smtClean="0">
                <a:latin typeface="Courier"/>
                <a:cs typeface="Courier"/>
              </a:rPr>
              <a:t> = 18 */</a:t>
            </a:r>
          </a:p>
          <a:p>
            <a:pPr marL="0" indent="0">
              <a:buFontTx/>
              <a:buNone/>
              <a:defRPr/>
            </a:pPr>
            <a:r>
              <a:rPr lang="en-US" sz="1500" dirty="0" smtClean="0">
                <a:latin typeface="Courier"/>
                <a:cs typeface="Courier"/>
              </a:rPr>
              <a:t>    0</a:t>
            </a:r>
          </a:p>
          <a:p>
            <a:pPr marL="0" indent="0">
              <a:buFontTx/>
              <a:buNone/>
              <a:defRPr/>
            </a:pPr>
            <a:r>
              <a:rPr lang="en-US" sz="1500" dirty="0" smtClean="0">
                <a:latin typeface="Courier"/>
                <a:cs typeface="Courier"/>
              </a:rPr>
              <a:t>};</a:t>
            </a:r>
            <a:endParaRPr lang="en-US" sz="1500" dirty="0">
              <a:latin typeface="Courier"/>
              <a:cs typeface="Courier"/>
            </a:endParaRPr>
          </a:p>
        </p:txBody>
      </p:sp>
    </p:spTree>
    <p:extLst>
      <p:ext uri="{BB962C8B-B14F-4D97-AF65-F5344CB8AC3E}">
        <p14:creationId xmlns:p14="http://schemas.microsoft.com/office/powerpoint/2010/main" val="391477467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685800" y="2286000"/>
            <a:ext cx="7772400" cy="1143000"/>
          </a:xfrm>
        </p:spPr>
        <p:txBody>
          <a:bodyPr/>
          <a:lstStyle/>
          <a:p>
            <a:pPr eaLnBrk="1" hangingPunct="1">
              <a:defRPr/>
            </a:pPr>
            <a:r>
              <a:rPr lang="en-US" smtClean="0">
                <a:latin typeface="Arial" charset="0"/>
                <a:cs typeface="+mj-cs"/>
              </a:rPr>
              <a:t>Questions?</a:t>
            </a:r>
          </a:p>
        </p:txBody>
      </p:sp>
    </p:spTree>
    <p:extLst>
      <p:ext uri="{BB962C8B-B14F-4D97-AF65-F5344CB8AC3E}">
        <p14:creationId xmlns:p14="http://schemas.microsoft.com/office/powerpoint/2010/main" val="28984999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a:t>
            </a:r>
            <a:r>
              <a:rPr lang="en-US" dirty="0" err="1" smtClean="0"/>
              <a:t>typedef</a:t>
            </a:r>
            <a:r>
              <a:rPr lang="en-US" dirty="0" smtClean="0"/>
              <a:t>?</a:t>
            </a:r>
            <a:endParaRPr lang="en-US" dirty="0"/>
          </a:p>
        </p:txBody>
      </p:sp>
      <p:sp>
        <p:nvSpPr>
          <p:cNvPr id="3" name="Content Placeholder 2"/>
          <p:cNvSpPr>
            <a:spLocks noGrp="1"/>
          </p:cNvSpPr>
          <p:nvPr>
            <p:ph idx="1"/>
          </p:nvPr>
        </p:nvSpPr>
        <p:spPr>
          <a:xfrm>
            <a:off x="457200" y="1600200"/>
            <a:ext cx="8229600" cy="4939126"/>
          </a:xfrm>
        </p:spPr>
        <p:txBody>
          <a:bodyPr>
            <a:normAutofit fontScale="85000" lnSpcReduction="20000"/>
          </a:bodyPr>
          <a:lstStyle/>
          <a:p>
            <a:r>
              <a:rPr lang="en-US" dirty="0" smtClean="0"/>
              <a:t> Assign a new name to a complex type, e.g.</a:t>
            </a:r>
            <a:br>
              <a:rPr lang="en-US" dirty="0" smtClean="0"/>
            </a:br>
            <a:r>
              <a:rPr lang="en-US" dirty="0" smtClean="0"/>
              <a:t>		</a:t>
            </a:r>
            <a:r>
              <a:rPr lang="en-US" dirty="0" err="1" smtClean="0">
                <a:latin typeface="Courier"/>
                <a:cs typeface="Courier"/>
              </a:rPr>
              <a:t>typedef</a:t>
            </a:r>
            <a:r>
              <a:rPr lang="en-US" dirty="0" smtClean="0">
                <a:latin typeface="Courier"/>
                <a:cs typeface="Courier"/>
              </a:rPr>
              <a:t> </a:t>
            </a:r>
            <a:r>
              <a:rPr lang="en-US" dirty="0" err="1" smtClean="0">
                <a:latin typeface="Courier"/>
                <a:cs typeface="Courier"/>
              </a:rPr>
              <a:t>int</a:t>
            </a:r>
            <a:r>
              <a:rPr lang="en-US" dirty="0" smtClean="0">
                <a:latin typeface="Courier"/>
                <a:cs typeface="Courier"/>
              </a:rPr>
              <a:t> **FT(); </a:t>
            </a:r>
          </a:p>
          <a:p>
            <a:r>
              <a:rPr lang="en-US" dirty="0" smtClean="0"/>
              <a:t>Conventionally we often use all-upper-case for type names</a:t>
            </a:r>
          </a:p>
          <a:p>
            <a:r>
              <a:rPr lang="en-US" dirty="0" smtClean="0"/>
              <a:t>Note that FT now is an alias for </a:t>
            </a:r>
            <a:r>
              <a:rPr lang="en-US" dirty="0" smtClean="0">
                <a:solidFill>
                  <a:srgbClr val="008000"/>
                </a:solidFill>
              </a:rPr>
              <a:t>function returning pointer to pointer to </a:t>
            </a:r>
            <a:r>
              <a:rPr lang="en-US" dirty="0" err="1" smtClean="0">
                <a:solidFill>
                  <a:srgbClr val="008000"/>
                </a:solidFill>
              </a:rPr>
              <a:t>int</a:t>
            </a:r>
            <a:r>
              <a:rPr lang="en-US" dirty="0" smtClean="0"/>
              <a:t> </a:t>
            </a:r>
          </a:p>
          <a:p>
            <a:r>
              <a:rPr lang="en-US" dirty="0" smtClean="0"/>
              <a:t>So now we use FT as a type, e.g.</a:t>
            </a:r>
            <a:br>
              <a:rPr lang="en-US" dirty="0" smtClean="0"/>
            </a:br>
            <a:r>
              <a:rPr lang="en-US" dirty="0" smtClean="0"/>
              <a:t>		</a:t>
            </a:r>
            <a:r>
              <a:rPr lang="en-US" dirty="0" smtClean="0">
                <a:latin typeface="Courier"/>
                <a:cs typeface="Courier"/>
              </a:rPr>
              <a:t>FT *</a:t>
            </a:r>
            <a:r>
              <a:rPr lang="en-US" dirty="0" err="1" smtClean="0">
                <a:latin typeface="Courier"/>
                <a:cs typeface="Courier"/>
              </a:rPr>
              <a:t>newf</a:t>
            </a:r>
            <a:r>
              <a:rPr lang="en-US" dirty="0" smtClean="0">
                <a:latin typeface="Courier"/>
                <a:cs typeface="Courier"/>
              </a:rPr>
              <a:t>;</a:t>
            </a:r>
          </a:p>
          <a:p>
            <a:r>
              <a:rPr lang="en-US" dirty="0" smtClean="0"/>
              <a:t>Just start with the type description and prepend the additional types, in this case </a:t>
            </a:r>
            <a:r>
              <a:rPr lang="en-US" dirty="0" smtClean="0">
                <a:solidFill>
                  <a:schemeClr val="accent6">
                    <a:lumMod val="75000"/>
                  </a:schemeClr>
                </a:solidFill>
              </a:rPr>
              <a:t>pointer to </a:t>
            </a:r>
            <a:r>
              <a:rPr lang="en-US" dirty="0" smtClean="0">
                <a:solidFill>
                  <a:srgbClr val="008000"/>
                </a:solidFill>
              </a:rPr>
              <a:t>function returning pointer to pointer to </a:t>
            </a:r>
            <a:r>
              <a:rPr lang="en-US" dirty="0" err="1" smtClean="0">
                <a:solidFill>
                  <a:srgbClr val="008000"/>
                </a:solidFill>
              </a:rPr>
              <a:t>int</a:t>
            </a:r>
            <a:r>
              <a:rPr lang="en-US" dirty="0" smtClean="0">
                <a:solidFill>
                  <a:srgbClr val="008000"/>
                </a:solidFill>
              </a:rPr>
              <a:t> </a:t>
            </a:r>
            <a:r>
              <a:rPr lang="en-US" dirty="0" smtClean="0">
                <a:solidFill>
                  <a:srgbClr val="000000"/>
                </a:solidFill>
              </a:rPr>
              <a:t>or </a:t>
            </a:r>
            <a:br>
              <a:rPr lang="en-US" dirty="0" smtClean="0">
                <a:solidFill>
                  <a:srgbClr val="000000"/>
                </a:solidFill>
              </a:rPr>
            </a:br>
            <a:r>
              <a:rPr lang="en-US" dirty="0" smtClean="0">
                <a:solidFill>
                  <a:srgbClr val="000000"/>
                </a:solidFill>
              </a:rPr>
              <a:t>		</a:t>
            </a:r>
            <a:r>
              <a:rPr lang="en-US" dirty="0" err="1" smtClean="0">
                <a:solidFill>
                  <a:srgbClr val="000000"/>
                </a:solidFill>
                <a:latin typeface="Courier"/>
                <a:cs typeface="Courier"/>
              </a:rPr>
              <a:t>int</a:t>
            </a:r>
            <a:r>
              <a:rPr lang="en-US" dirty="0" smtClean="0">
                <a:solidFill>
                  <a:srgbClr val="000000"/>
                </a:solidFill>
                <a:latin typeface="Courier"/>
                <a:cs typeface="Courier"/>
              </a:rPr>
              <a:t> **(*</a:t>
            </a:r>
            <a:r>
              <a:rPr lang="en-US" dirty="0" err="1" smtClean="0">
                <a:solidFill>
                  <a:srgbClr val="000000"/>
                </a:solidFill>
                <a:latin typeface="Courier"/>
                <a:cs typeface="Courier"/>
              </a:rPr>
              <a:t>newf</a:t>
            </a:r>
            <a:r>
              <a:rPr lang="en-US" dirty="0" smtClean="0">
                <a:solidFill>
                  <a:srgbClr val="000000"/>
                </a:solidFill>
                <a:latin typeface="Courier"/>
                <a:cs typeface="Courier"/>
              </a:rPr>
              <a:t>)()</a:t>
            </a:r>
            <a:endParaRPr lang="en-US" dirty="0" smtClean="0">
              <a:solidFill>
                <a:srgbClr val="008000"/>
              </a:solidFill>
              <a:latin typeface="Courier"/>
              <a:cs typeface="Courier"/>
            </a:endParaRPr>
          </a:p>
          <a:p>
            <a:r>
              <a:rPr lang="en-US" dirty="0" err="1" smtClean="0"/>
              <a:t>Typedef</a:t>
            </a:r>
            <a:r>
              <a:rPr lang="en-US" dirty="0" smtClean="0"/>
              <a:t> really is that simple</a:t>
            </a:r>
          </a:p>
        </p:txBody>
      </p:sp>
      <p:cxnSp>
        <p:nvCxnSpPr>
          <p:cNvPr id="5" name="Straight Arrow Connector 4"/>
          <p:cNvCxnSpPr/>
          <p:nvPr/>
        </p:nvCxnSpPr>
        <p:spPr>
          <a:xfrm>
            <a:off x="5326694" y="3468686"/>
            <a:ext cx="1099460" cy="15163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189442" y="4492233"/>
            <a:ext cx="2691781" cy="5686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1218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26063" y="360363"/>
            <a:ext cx="3379787" cy="1373187"/>
          </a:xfrm>
        </p:spPr>
        <p:txBody>
          <a:bodyPr>
            <a:normAutofit fontScale="90000"/>
          </a:bodyPr>
          <a:lstStyle/>
          <a:p>
            <a:pPr algn="l" eaLnBrk="1" hangingPunct="1">
              <a:defRPr/>
            </a:pPr>
            <a:r>
              <a:rPr lang="en-US" dirty="0" smtClean="0">
                <a:cs typeface="+mj-cs"/>
              </a:rPr>
              <a:t>So we</a:t>
            </a:r>
            <a:br>
              <a:rPr lang="en-US" dirty="0" smtClean="0">
                <a:cs typeface="+mj-cs"/>
              </a:rPr>
            </a:br>
            <a:r>
              <a:rPr lang="en-US" dirty="0" smtClean="0">
                <a:cs typeface="+mj-cs"/>
              </a:rPr>
              <a:t>can say...</a:t>
            </a:r>
          </a:p>
        </p:txBody>
      </p:sp>
      <p:sp>
        <p:nvSpPr>
          <p:cNvPr id="71683" name="Rectangle 3"/>
          <p:cNvSpPr>
            <a:spLocks noGrp="1" noChangeArrowheads="1"/>
          </p:cNvSpPr>
          <p:nvPr>
            <p:ph type="body" idx="1"/>
          </p:nvPr>
        </p:nvSpPr>
        <p:spPr>
          <a:xfrm>
            <a:off x="685800" y="376238"/>
            <a:ext cx="7772400" cy="6176962"/>
          </a:xfrm>
        </p:spPr>
        <p:txBody>
          <a:bodyPr/>
          <a:lstStyle/>
          <a:p>
            <a:pPr eaLnBrk="1" hangingPunct="1">
              <a:buFontTx/>
              <a:buNone/>
              <a:defRPr/>
            </a:pPr>
            <a:r>
              <a:rPr lang="en-US" sz="2400" b="1" dirty="0" err="1" smtClean="0">
                <a:latin typeface="Courier New" charset="0"/>
                <a:cs typeface="+mn-cs"/>
              </a:rPr>
              <a:t>typedef</a:t>
            </a:r>
            <a:r>
              <a:rPr lang="en-US" sz="2400" b="1" dirty="0" smtClean="0">
                <a:latin typeface="Courier New" charset="0"/>
                <a:cs typeface="+mn-cs"/>
              </a:rPr>
              <a:t> </a:t>
            </a:r>
            <a:r>
              <a:rPr lang="en-US" sz="2400" b="1" dirty="0" err="1" smtClean="0">
                <a:latin typeface="Courier New" charset="0"/>
                <a:cs typeface="+mn-cs"/>
              </a:rPr>
              <a:t>struct</a:t>
            </a:r>
            <a:r>
              <a:rPr lang="en-US" sz="2400" b="1" dirty="0" smtClean="0">
                <a:latin typeface="Courier New" charset="0"/>
                <a:cs typeface="+mn-cs"/>
              </a:rPr>
              <a:t> </a:t>
            </a:r>
            <a:r>
              <a:rPr lang="en-US" sz="2400" b="1" dirty="0" smtClean="0">
                <a:latin typeface="Courier New" charset="0"/>
              </a:rPr>
              <a:t>Point </a:t>
            </a:r>
            <a:r>
              <a:rPr lang="en-US" sz="2400" b="1" dirty="0" smtClean="0">
                <a:latin typeface="Courier New" charset="0"/>
                <a:cs typeface="+mn-cs"/>
              </a:rPr>
              <a:t>{</a:t>
            </a:r>
          </a:p>
          <a:p>
            <a:pPr eaLnBrk="1" hangingPunct="1">
              <a:buFontTx/>
              <a:buNone/>
              <a:defRPr/>
            </a:pPr>
            <a:r>
              <a:rPr lang="en-US" sz="2400" b="1" dirty="0" smtClean="0">
                <a:latin typeface="Courier New" charset="0"/>
                <a:cs typeface="+mn-cs"/>
              </a:rPr>
              <a:t>	char label[6];</a:t>
            </a:r>
          </a:p>
          <a:p>
            <a:pPr eaLnBrk="1" hangingPunct="1">
              <a:buFontTx/>
              <a:buNone/>
              <a:defRPr/>
            </a:pP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x;</a:t>
            </a:r>
          </a:p>
          <a:p>
            <a:pPr eaLnBrk="1" hangingPunct="1">
              <a:buFontTx/>
              <a:buNone/>
              <a:defRPr/>
            </a:pP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y;</a:t>
            </a:r>
          </a:p>
          <a:p>
            <a:pPr eaLnBrk="1" hangingPunct="1">
              <a:buFontTx/>
              <a:buNone/>
              <a:defRPr/>
            </a:pPr>
            <a:r>
              <a:rPr lang="en-US" sz="2400" b="1" dirty="0" smtClean="0">
                <a:latin typeface="Courier New" charset="0"/>
                <a:cs typeface="+mn-cs"/>
              </a:rPr>
              <a:t>} Point;</a:t>
            </a:r>
          </a:p>
          <a:p>
            <a:pPr eaLnBrk="1" hangingPunct="1">
              <a:buFontTx/>
              <a:buNone/>
              <a:defRPr/>
            </a:pPr>
            <a:r>
              <a:rPr lang="en-US" sz="2400" b="1" dirty="0" smtClean="0">
                <a:latin typeface="Courier New" charset="0"/>
                <a:cs typeface="+mn-cs"/>
              </a:rPr>
              <a:t>Point p1, p2;</a:t>
            </a:r>
          </a:p>
          <a:p>
            <a:pPr eaLnBrk="1" hangingPunct="1">
              <a:buFontTx/>
              <a:buNone/>
              <a:defRPr/>
            </a:pPr>
            <a:r>
              <a:rPr lang="en-US" sz="2400" b="1" dirty="0" smtClean="0">
                <a:latin typeface="Courier New" charset="0"/>
                <a:cs typeface="+mn-cs"/>
              </a:rPr>
              <a:t>Point p3;</a:t>
            </a:r>
          </a:p>
          <a:p>
            <a:pPr eaLnBrk="1" hangingPunct="1">
              <a:buFontTx/>
              <a:buNone/>
              <a:defRPr/>
            </a:pPr>
            <a:r>
              <a:rPr lang="en-US" sz="2400" b="1" dirty="0" err="1" smtClean="0">
                <a:latin typeface="Courier New" charset="0"/>
                <a:cs typeface="+mn-cs"/>
              </a:rPr>
              <a:t>strcpy</a:t>
            </a:r>
            <a:r>
              <a:rPr lang="en-US" sz="2400" b="1" dirty="0" smtClean="0">
                <a:latin typeface="Courier New" charset="0"/>
                <a:cs typeface="+mn-cs"/>
              </a:rPr>
              <a:t>(p1.label, "start");</a:t>
            </a:r>
          </a:p>
          <a:p>
            <a:pPr eaLnBrk="1" hangingPunct="1">
              <a:buFontTx/>
              <a:buNone/>
              <a:defRPr/>
            </a:pPr>
            <a:r>
              <a:rPr lang="en-US" sz="2400" b="1" dirty="0" smtClean="0">
                <a:latin typeface="Courier New" charset="0"/>
                <a:cs typeface="+mn-cs"/>
              </a:rPr>
              <a:t>p1.x = 0;</a:t>
            </a:r>
          </a:p>
          <a:p>
            <a:pPr eaLnBrk="1" hangingPunct="1">
              <a:buFontTx/>
              <a:buNone/>
              <a:defRPr/>
            </a:pPr>
            <a:r>
              <a:rPr lang="en-US" sz="2400" b="1" dirty="0" smtClean="0">
                <a:latin typeface="Courier New" charset="0"/>
                <a:cs typeface="+mn-cs"/>
              </a:rPr>
              <a:t>p1.y = 0;</a:t>
            </a:r>
          </a:p>
          <a:p>
            <a:pPr eaLnBrk="1" hangingPunct="1">
              <a:buFontTx/>
              <a:buNone/>
              <a:defRPr/>
            </a:pPr>
            <a:r>
              <a:rPr lang="en-US" sz="2400" b="1" dirty="0" err="1" smtClean="0">
                <a:latin typeface="Courier New" charset="0"/>
                <a:cs typeface="+mn-cs"/>
              </a:rPr>
              <a:t>strcpy</a:t>
            </a:r>
            <a:r>
              <a:rPr lang="en-US" sz="2400" b="1" dirty="0" smtClean="0">
                <a:latin typeface="Courier New" charset="0"/>
                <a:cs typeface="+mn-cs"/>
              </a:rPr>
              <a:t>(p2.label, "end");</a:t>
            </a:r>
          </a:p>
          <a:p>
            <a:pPr eaLnBrk="1" hangingPunct="1">
              <a:buFontTx/>
              <a:buNone/>
              <a:defRPr/>
            </a:pPr>
            <a:r>
              <a:rPr lang="en-US" sz="2400" b="1" dirty="0" smtClean="0">
                <a:latin typeface="Courier New" charset="0"/>
                <a:cs typeface="+mn-cs"/>
              </a:rPr>
              <a:t>p2.x = 27;</a:t>
            </a:r>
          </a:p>
          <a:p>
            <a:pPr eaLnBrk="1" hangingPunct="1">
              <a:buFontTx/>
              <a:buNone/>
              <a:defRPr/>
            </a:pPr>
            <a:r>
              <a:rPr lang="en-US" sz="2400" b="1" dirty="0" smtClean="0">
                <a:latin typeface="Courier New" charset="0"/>
                <a:cs typeface="+mn-cs"/>
              </a:rPr>
              <a:t>p2.y = 48;</a:t>
            </a:r>
          </a:p>
          <a:p>
            <a:pPr eaLnBrk="1" hangingPunct="1">
              <a:buFontTx/>
              <a:buNone/>
              <a:defRPr/>
            </a:pPr>
            <a:r>
              <a:rPr lang="en-US" sz="2400" b="1" dirty="0" smtClean="0">
                <a:latin typeface="Courier New" charset="0"/>
                <a:cs typeface="+mn-cs"/>
              </a:rPr>
              <a:t>p3 = p1;</a:t>
            </a:r>
          </a:p>
        </p:txBody>
      </p:sp>
      <p:sp>
        <p:nvSpPr>
          <p:cNvPr id="4" name="Rectangle 2"/>
          <p:cNvSpPr txBox="1">
            <a:spLocks noChangeArrowheads="1"/>
          </p:cNvSpPr>
          <p:nvPr/>
        </p:nvSpPr>
        <p:spPr>
          <a:xfrm>
            <a:off x="5326063" y="1669982"/>
            <a:ext cx="3379787" cy="1373187"/>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r>
              <a:rPr lang="en-US" dirty="0" smtClean="0"/>
              <a:t>What does this change?</a:t>
            </a:r>
          </a:p>
        </p:txBody>
      </p:sp>
      <p:cxnSp>
        <p:nvCxnSpPr>
          <p:cNvPr id="3" name="Straight Connector 2"/>
          <p:cNvCxnSpPr/>
          <p:nvPr/>
        </p:nvCxnSpPr>
        <p:spPr>
          <a:xfrm>
            <a:off x="3497420" y="376238"/>
            <a:ext cx="985723" cy="4198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3517128" y="414914"/>
            <a:ext cx="985723" cy="41985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037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7168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7168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7168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7168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autoUpdateAnimBg="0"/>
      <p:bldP spid="71683" grpId="1" build="p"/>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26063" y="360363"/>
            <a:ext cx="3379787" cy="1373187"/>
          </a:xfrm>
        </p:spPr>
        <p:txBody>
          <a:bodyPr>
            <a:normAutofit fontScale="90000"/>
          </a:bodyPr>
          <a:lstStyle/>
          <a:p>
            <a:pPr algn="l" eaLnBrk="1" hangingPunct="1">
              <a:defRPr/>
            </a:pPr>
            <a:r>
              <a:rPr lang="en-US" smtClean="0">
                <a:cs typeface="+mj-cs"/>
              </a:rPr>
              <a:t>Or we</a:t>
            </a:r>
            <a:br>
              <a:rPr lang="en-US" smtClean="0">
                <a:cs typeface="+mj-cs"/>
              </a:rPr>
            </a:br>
            <a:r>
              <a:rPr lang="en-US" smtClean="0">
                <a:cs typeface="+mj-cs"/>
              </a:rPr>
              <a:t>can say...</a:t>
            </a:r>
          </a:p>
        </p:txBody>
      </p:sp>
      <p:sp>
        <p:nvSpPr>
          <p:cNvPr id="72707" name="Rectangle 3"/>
          <p:cNvSpPr>
            <a:spLocks noGrp="1" noChangeArrowheads="1"/>
          </p:cNvSpPr>
          <p:nvPr>
            <p:ph type="body" idx="1"/>
          </p:nvPr>
        </p:nvSpPr>
        <p:spPr>
          <a:xfrm>
            <a:off x="685800" y="577850"/>
            <a:ext cx="7772400" cy="5775325"/>
          </a:xfrm>
        </p:spPr>
        <p:txBody>
          <a:bodyPr/>
          <a:lstStyle/>
          <a:p>
            <a:pPr eaLnBrk="1" hangingPunct="1">
              <a:buFontTx/>
              <a:buNone/>
              <a:defRPr/>
            </a:pPr>
            <a:r>
              <a:rPr lang="en-US" sz="2400" b="1" dirty="0" err="1" smtClean="0">
                <a:latin typeface="Courier New" charset="0"/>
                <a:cs typeface="+mn-cs"/>
              </a:rPr>
              <a:t>typedef</a:t>
            </a:r>
            <a:r>
              <a:rPr lang="en-US" sz="2400" b="1" dirty="0" smtClean="0">
                <a:latin typeface="Courier New" charset="0"/>
                <a:cs typeface="+mn-cs"/>
              </a:rPr>
              <a:t> </a:t>
            </a:r>
            <a:r>
              <a:rPr lang="en-US" sz="2400" b="1" dirty="0" err="1" smtClean="0">
                <a:latin typeface="Courier New" charset="0"/>
                <a:cs typeface="+mn-cs"/>
              </a:rPr>
              <a:t>struct</a:t>
            </a:r>
            <a:r>
              <a:rPr lang="en-US" sz="2400" b="1" dirty="0" smtClean="0">
                <a:latin typeface="Courier New" charset="0"/>
                <a:cs typeface="+mn-cs"/>
              </a:rPr>
              <a:t> Point {</a:t>
            </a:r>
          </a:p>
          <a:p>
            <a:pPr eaLnBrk="1" hangingPunct="1">
              <a:buFontTx/>
              <a:buNone/>
              <a:defRPr/>
            </a:pPr>
            <a:r>
              <a:rPr lang="en-US" sz="2400" b="1" dirty="0" smtClean="0">
                <a:latin typeface="Courier New" charset="0"/>
                <a:cs typeface="+mn-cs"/>
              </a:rPr>
              <a:t>	char label[6];</a:t>
            </a:r>
          </a:p>
          <a:p>
            <a:pPr eaLnBrk="1" hangingPunct="1">
              <a:buFontTx/>
              <a:buNone/>
              <a:defRPr/>
            </a:pP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x;</a:t>
            </a:r>
          </a:p>
          <a:p>
            <a:pPr eaLnBrk="1" hangingPunct="1">
              <a:buFontTx/>
              <a:buNone/>
              <a:defRPr/>
            </a:pPr>
            <a:r>
              <a:rPr lang="en-US" sz="2400" b="1" dirty="0" smtClean="0">
                <a:latin typeface="Courier New" charset="0"/>
                <a:cs typeface="+mn-cs"/>
              </a:rPr>
              <a:t>	</a:t>
            </a:r>
            <a:r>
              <a:rPr lang="en-US" sz="2400" b="1" dirty="0" err="1" smtClean="0">
                <a:latin typeface="Courier New" charset="0"/>
                <a:cs typeface="+mn-cs"/>
              </a:rPr>
              <a:t>int</a:t>
            </a:r>
            <a:r>
              <a:rPr lang="en-US" sz="2400" b="1" dirty="0" smtClean="0">
                <a:latin typeface="Courier New" charset="0"/>
                <a:cs typeface="+mn-cs"/>
              </a:rPr>
              <a:t> y;</a:t>
            </a:r>
          </a:p>
          <a:p>
            <a:pPr eaLnBrk="1" hangingPunct="1">
              <a:buFontTx/>
              <a:buNone/>
              <a:defRPr/>
            </a:pPr>
            <a:r>
              <a:rPr lang="en-US" sz="2400" b="1" dirty="0" smtClean="0">
                <a:latin typeface="Courier New" charset="0"/>
                <a:cs typeface="+mn-cs"/>
              </a:rPr>
              <a:t>} *</a:t>
            </a:r>
            <a:r>
              <a:rPr lang="en-US" sz="2400" b="1" dirty="0" err="1" smtClean="0">
                <a:latin typeface="Courier New" charset="0"/>
                <a:cs typeface="+mn-cs"/>
              </a:rPr>
              <a:t>LabelledPointPtr</a:t>
            </a:r>
            <a:r>
              <a:rPr lang="en-US" sz="2400" b="1" dirty="0" smtClean="0">
                <a:latin typeface="Courier New" charset="0"/>
                <a:cs typeface="+mn-cs"/>
              </a:rPr>
              <a:t>;</a:t>
            </a:r>
          </a:p>
          <a:p>
            <a:pPr eaLnBrk="1" hangingPunct="1">
              <a:buFontTx/>
              <a:buNone/>
              <a:defRPr/>
            </a:pPr>
            <a:r>
              <a:rPr lang="en-US" sz="2400" b="1" dirty="0" err="1" smtClean="0">
                <a:latin typeface="Courier New" charset="0"/>
                <a:cs typeface="+mn-cs"/>
              </a:rPr>
              <a:t>LabelledPointPtr</a:t>
            </a:r>
            <a:r>
              <a:rPr lang="en-US" sz="2400" b="1" dirty="0" smtClean="0">
                <a:latin typeface="Courier New" charset="0"/>
                <a:cs typeface="+mn-cs"/>
              </a:rPr>
              <a:t> p1;</a:t>
            </a:r>
          </a:p>
          <a:p>
            <a:pPr eaLnBrk="1" hangingPunct="1">
              <a:buFontTx/>
              <a:buNone/>
              <a:defRPr/>
            </a:pPr>
            <a:r>
              <a:rPr lang="en-US" sz="2400" b="1" dirty="0" err="1" smtClean="0">
                <a:latin typeface="Courier New" charset="0"/>
                <a:cs typeface="+mn-cs"/>
              </a:rPr>
              <a:t>LabelledPointPtr</a:t>
            </a:r>
            <a:r>
              <a:rPr lang="en-US" sz="2400" b="1" dirty="0" smtClean="0">
                <a:latin typeface="Courier New" charset="0"/>
                <a:cs typeface="+mn-cs"/>
              </a:rPr>
              <a:t> p2;</a:t>
            </a:r>
          </a:p>
          <a:p>
            <a:pPr eaLnBrk="1" hangingPunct="1">
              <a:buFontTx/>
              <a:buNone/>
              <a:defRPr/>
            </a:pPr>
            <a:r>
              <a:rPr lang="en-US" sz="2400" b="1" dirty="0" smtClean="0">
                <a:latin typeface="Courier New" charset="0"/>
                <a:cs typeface="+mn-cs"/>
              </a:rPr>
              <a:t>p1 = </a:t>
            </a:r>
            <a:r>
              <a:rPr lang="en-US" sz="2400" b="1" dirty="0" err="1" smtClean="0">
                <a:latin typeface="Courier New" charset="0"/>
                <a:cs typeface="+mn-cs"/>
              </a:rPr>
              <a:t>malloc</a:t>
            </a:r>
            <a:r>
              <a:rPr lang="en-US" sz="2400" b="1" dirty="0" smtClean="0">
                <a:latin typeface="Courier New" charset="0"/>
                <a:cs typeface="+mn-cs"/>
              </a:rPr>
              <a:t>(</a:t>
            </a:r>
            <a:r>
              <a:rPr lang="en-US" sz="2400" b="1" dirty="0" err="1" smtClean="0">
                <a:latin typeface="Courier New" charset="0"/>
                <a:cs typeface="+mn-cs"/>
              </a:rPr>
              <a:t>sizeof</a:t>
            </a:r>
            <a:r>
              <a:rPr lang="en-US" sz="2400" b="1" dirty="0" smtClean="0">
                <a:latin typeface="Courier New" charset="0"/>
                <a:cs typeface="+mn-cs"/>
              </a:rPr>
              <a:t>(*p1));</a:t>
            </a:r>
          </a:p>
          <a:p>
            <a:pPr eaLnBrk="1" hangingPunct="1">
              <a:buFontTx/>
              <a:buNone/>
              <a:defRPr/>
            </a:pPr>
            <a:r>
              <a:rPr lang="en-US" sz="2400" b="1" dirty="0" smtClean="0">
                <a:latin typeface="Courier New" charset="0"/>
                <a:cs typeface="+mn-cs"/>
              </a:rPr>
              <a:t>p2 = </a:t>
            </a:r>
            <a:r>
              <a:rPr lang="en-US" sz="2400" b="1" dirty="0" err="1" smtClean="0">
                <a:latin typeface="Courier New" charset="0"/>
                <a:cs typeface="+mn-cs"/>
              </a:rPr>
              <a:t>malloc</a:t>
            </a:r>
            <a:r>
              <a:rPr lang="en-US" sz="2400" b="1" dirty="0" smtClean="0">
                <a:latin typeface="Courier New" charset="0"/>
                <a:cs typeface="+mn-cs"/>
              </a:rPr>
              <a:t>(</a:t>
            </a:r>
            <a:r>
              <a:rPr lang="en-US" sz="2400" b="1" dirty="0" err="1" smtClean="0">
                <a:latin typeface="Courier New" charset="0"/>
                <a:cs typeface="+mn-cs"/>
              </a:rPr>
              <a:t>sizeof</a:t>
            </a:r>
            <a:r>
              <a:rPr lang="en-US" sz="2400" b="1" dirty="0" smtClean="0">
                <a:latin typeface="Courier New" charset="0"/>
                <a:cs typeface="+mn-cs"/>
              </a:rPr>
              <a:t>(*p2));</a:t>
            </a:r>
          </a:p>
          <a:p>
            <a:pPr eaLnBrk="1" hangingPunct="1">
              <a:buFontTx/>
              <a:buNone/>
              <a:defRPr/>
            </a:pPr>
            <a:r>
              <a:rPr lang="en-US" sz="2400" b="1" dirty="0" err="1" smtClean="0">
                <a:latin typeface="Courier New" charset="0"/>
                <a:cs typeface="+mn-cs"/>
              </a:rPr>
              <a:t>strcpy</a:t>
            </a:r>
            <a:r>
              <a:rPr lang="en-US" sz="2400" b="1" dirty="0" smtClean="0">
                <a:latin typeface="Courier New" charset="0"/>
                <a:cs typeface="+mn-cs"/>
              </a:rPr>
              <a:t>(p1-&gt;label, "start");</a:t>
            </a:r>
          </a:p>
          <a:p>
            <a:pPr eaLnBrk="1" hangingPunct="1">
              <a:buFontTx/>
              <a:buNone/>
              <a:defRPr/>
            </a:pPr>
            <a:r>
              <a:rPr lang="en-US" sz="2400" b="1" dirty="0" smtClean="0">
                <a:latin typeface="Courier New" charset="0"/>
                <a:cs typeface="+mn-cs"/>
              </a:rPr>
              <a:t>p1-&gt;x = 3;</a:t>
            </a:r>
          </a:p>
          <a:p>
            <a:pPr eaLnBrk="1" hangingPunct="1">
              <a:buFontTx/>
              <a:buNone/>
              <a:defRPr/>
            </a:pPr>
            <a:r>
              <a:rPr lang="en-US" sz="2400" b="1" dirty="0" smtClean="0">
                <a:latin typeface="Courier New" charset="0"/>
                <a:cs typeface="+mn-cs"/>
              </a:rPr>
              <a:t>p1-&gt;y = 4;</a:t>
            </a:r>
          </a:p>
          <a:p>
            <a:pPr eaLnBrk="1" hangingPunct="1">
              <a:buFontTx/>
              <a:buNone/>
              <a:defRPr/>
            </a:pPr>
            <a:r>
              <a:rPr lang="en-US" sz="2400" b="1" dirty="0" smtClean="0">
                <a:latin typeface="Courier New" charset="0"/>
                <a:cs typeface="+mn-cs"/>
              </a:rPr>
              <a:t>*p2 = *p1;</a:t>
            </a:r>
          </a:p>
        </p:txBody>
      </p:sp>
    </p:spTree>
    <p:extLst>
      <p:ext uri="{BB962C8B-B14F-4D97-AF65-F5344CB8AC3E}">
        <p14:creationId xmlns:p14="http://schemas.microsoft.com/office/powerpoint/2010/main" val="33525044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70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270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7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cs typeface="+mj-cs"/>
              </a:rPr>
              <a:t>Also Note...</a:t>
            </a:r>
          </a:p>
        </p:txBody>
      </p:sp>
      <p:sp>
        <p:nvSpPr>
          <p:cNvPr id="76803" name="Rectangle 3"/>
          <p:cNvSpPr>
            <a:spLocks noGrp="1" noChangeArrowheads="1"/>
          </p:cNvSpPr>
          <p:nvPr>
            <p:ph type="body" idx="1"/>
          </p:nvPr>
        </p:nvSpPr>
        <p:spPr/>
        <p:txBody>
          <a:bodyPr>
            <a:normAutofit lnSpcReduction="10000"/>
          </a:bodyPr>
          <a:lstStyle/>
          <a:p>
            <a:pPr eaLnBrk="1" hangingPunct="1">
              <a:buFontTx/>
              <a:buNone/>
              <a:defRPr/>
            </a:pPr>
            <a:r>
              <a:rPr lang="en-US" sz="2400" b="1" smtClean="0">
                <a:latin typeface="Courier New" charset="0"/>
                <a:cs typeface="+mn-cs"/>
              </a:rPr>
              <a:t>typedef struct LLNode_tag {</a:t>
            </a:r>
          </a:p>
          <a:p>
            <a:pPr eaLnBrk="1" hangingPunct="1">
              <a:buFontTx/>
              <a:buNone/>
              <a:defRPr/>
            </a:pPr>
            <a:r>
              <a:rPr lang="en-US" sz="2400" b="1" smtClean="0">
                <a:latin typeface="Courier New" charset="0"/>
                <a:cs typeface="+mn-cs"/>
              </a:rPr>
              <a:t>	char *data;</a:t>
            </a:r>
          </a:p>
          <a:p>
            <a:pPr eaLnBrk="1" hangingPunct="1">
              <a:buFontTx/>
              <a:buNone/>
              <a:defRPr/>
            </a:pPr>
            <a:r>
              <a:rPr lang="en-US" sz="2400" b="1" smtClean="0">
                <a:latin typeface="Courier New" charset="0"/>
                <a:cs typeface="+mn-cs"/>
              </a:rPr>
              <a:t>	struct LLNode_tag *next;</a:t>
            </a:r>
          </a:p>
          <a:p>
            <a:pPr eaLnBrk="1" hangingPunct="1">
              <a:buFontTx/>
              <a:buNone/>
              <a:defRPr/>
            </a:pPr>
            <a:r>
              <a:rPr lang="en-US" sz="2400" b="1" smtClean="0">
                <a:latin typeface="Courier New" charset="0"/>
                <a:cs typeface="+mn-cs"/>
              </a:rPr>
              <a:t>} LLNode;</a:t>
            </a:r>
          </a:p>
          <a:p>
            <a:pPr eaLnBrk="1" hangingPunct="1">
              <a:buFontTx/>
              <a:buNone/>
              <a:defRPr/>
            </a:pPr>
            <a:endParaRPr lang="en-US" sz="2400" b="1" smtClean="0">
              <a:latin typeface="Courier New" charset="0"/>
              <a:cs typeface="+mn-cs"/>
            </a:endParaRPr>
          </a:p>
          <a:p>
            <a:pPr eaLnBrk="1" hangingPunct="1">
              <a:buFontTx/>
              <a:buNone/>
              <a:defRPr/>
            </a:pPr>
            <a:r>
              <a:rPr lang="en-US" sz="2400" b="1" smtClean="0">
                <a:latin typeface="Courier New" charset="0"/>
                <a:cs typeface="+mn-cs"/>
              </a:rPr>
              <a:t>OR EVEN:</a:t>
            </a:r>
          </a:p>
          <a:p>
            <a:pPr eaLnBrk="1" hangingPunct="1">
              <a:buFontTx/>
              <a:buNone/>
              <a:defRPr/>
            </a:pPr>
            <a:endParaRPr lang="en-US" sz="2400" b="1" smtClean="0">
              <a:latin typeface="Courier New" charset="0"/>
              <a:cs typeface="+mn-cs"/>
            </a:endParaRPr>
          </a:p>
          <a:p>
            <a:pPr eaLnBrk="1" hangingPunct="1">
              <a:buFontTx/>
              <a:buNone/>
              <a:defRPr/>
            </a:pPr>
            <a:r>
              <a:rPr lang="en-US" sz="2400" b="1" smtClean="0">
                <a:latin typeface="Courier New" charset="0"/>
                <a:cs typeface="+mn-cs"/>
              </a:rPr>
              <a:t>typedef struct </a:t>
            </a:r>
            <a:r>
              <a:rPr lang="en-US" sz="2400" b="1" smtClean="0">
                <a:solidFill>
                  <a:schemeClr val="tx2"/>
                </a:solidFill>
                <a:latin typeface="Courier New" charset="0"/>
                <a:cs typeface="+mn-cs"/>
              </a:rPr>
              <a:t>LLNode</a:t>
            </a:r>
            <a:r>
              <a:rPr lang="en-US" sz="2400" b="1" smtClean="0">
                <a:latin typeface="Courier New" charset="0"/>
                <a:cs typeface="+mn-cs"/>
              </a:rPr>
              <a:t> {</a:t>
            </a:r>
          </a:p>
          <a:p>
            <a:pPr eaLnBrk="1" hangingPunct="1">
              <a:buFontTx/>
              <a:buNone/>
              <a:defRPr/>
            </a:pPr>
            <a:r>
              <a:rPr lang="en-US" sz="2400" b="1" smtClean="0">
                <a:latin typeface="Courier New" charset="0"/>
                <a:cs typeface="+mn-cs"/>
              </a:rPr>
              <a:t>	char *data;</a:t>
            </a:r>
          </a:p>
          <a:p>
            <a:pPr eaLnBrk="1" hangingPunct="1">
              <a:buFontTx/>
              <a:buNone/>
              <a:defRPr/>
            </a:pPr>
            <a:r>
              <a:rPr lang="en-US" sz="2400" b="1" smtClean="0">
                <a:latin typeface="Courier New" charset="0"/>
                <a:cs typeface="+mn-cs"/>
              </a:rPr>
              <a:t>	struct </a:t>
            </a:r>
            <a:r>
              <a:rPr lang="en-US" sz="2400" b="1" smtClean="0">
                <a:solidFill>
                  <a:schemeClr val="tx2"/>
                </a:solidFill>
                <a:latin typeface="Courier New" charset="0"/>
                <a:cs typeface="+mn-cs"/>
              </a:rPr>
              <a:t>LLNode</a:t>
            </a:r>
            <a:r>
              <a:rPr lang="en-US" sz="2400" b="1" smtClean="0">
                <a:latin typeface="Courier New" charset="0"/>
                <a:cs typeface="+mn-cs"/>
              </a:rPr>
              <a:t> *next;</a:t>
            </a:r>
          </a:p>
          <a:p>
            <a:pPr eaLnBrk="1" hangingPunct="1">
              <a:buFontTx/>
              <a:buNone/>
              <a:defRPr/>
            </a:pPr>
            <a:r>
              <a:rPr lang="en-US" sz="2400" b="1" smtClean="0">
                <a:latin typeface="Courier New" charset="0"/>
                <a:cs typeface="+mn-cs"/>
              </a:rPr>
              <a:t>} LLNode;</a:t>
            </a:r>
          </a:p>
        </p:txBody>
      </p:sp>
      <p:grpSp>
        <p:nvGrpSpPr>
          <p:cNvPr id="76804" name="Group 4"/>
          <p:cNvGrpSpPr>
            <a:grpSpLocks/>
          </p:cNvGrpSpPr>
          <p:nvPr/>
        </p:nvGrpSpPr>
        <p:grpSpPr bwMode="auto">
          <a:xfrm>
            <a:off x="1049338" y="2954338"/>
            <a:ext cx="7704137" cy="3608387"/>
            <a:chOff x="661" y="1861"/>
            <a:chExt cx="4853" cy="2273"/>
          </a:xfrm>
        </p:grpSpPr>
        <p:sp>
          <p:nvSpPr>
            <p:cNvPr id="76805" name="AutoShape 5"/>
            <p:cNvSpPr>
              <a:spLocks/>
            </p:cNvSpPr>
            <p:nvPr/>
          </p:nvSpPr>
          <p:spPr bwMode="auto">
            <a:xfrm rot="5400000">
              <a:off x="1631" y="899"/>
              <a:ext cx="130" cy="2054"/>
            </a:xfrm>
            <a:prstGeom prst="rightBrace">
              <a:avLst>
                <a:gd name="adj1" fmla="val 131667"/>
                <a:gd name="adj2" fmla="val 50000"/>
              </a:avLst>
            </a:prstGeom>
            <a:solidFill>
              <a:srgbClr val="FFFF00"/>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6806" name="Line 6"/>
            <p:cNvSpPr>
              <a:spLocks noChangeShapeType="1"/>
            </p:cNvSpPr>
            <p:nvPr/>
          </p:nvSpPr>
          <p:spPr bwMode="auto">
            <a:xfrm flipH="1" flipV="1">
              <a:off x="1701" y="1991"/>
              <a:ext cx="1591" cy="863"/>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6807" name="Text Box 7"/>
            <p:cNvSpPr txBox="1">
              <a:spLocks noChangeArrowheads="1"/>
            </p:cNvSpPr>
            <p:nvPr/>
          </p:nvSpPr>
          <p:spPr bwMode="auto">
            <a:xfrm>
              <a:off x="3685" y="3610"/>
              <a:ext cx="1829" cy="524"/>
            </a:xfrm>
            <a:prstGeom prst="rect">
              <a:avLst/>
            </a:prstGeom>
            <a:solidFill>
              <a:srgbClr val="FFFF00"/>
            </a:solidFill>
            <a:ln w="9525">
              <a:solidFill>
                <a:schemeClr val="tx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2400">
                  <a:latin typeface="Comic Sans MS" charset="0"/>
                  <a:cs typeface="+mn-cs"/>
                </a:rPr>
                <a:t>Just LLNode won't</a:t>
              </a:r>
            </a:p>
            <a:p>
              <a:pPr eaLnBrk="0" hangingPunct="0">
                <a:defRPr/>
              </a:pPr>
              <a:r>
                <a:rPr lang="en-US" sz="2400">
                  <a:latin typeface="Comic Sans MS" charset="0"/>
                  <a:cs typeface="+mn-cs"/>
                </a:rPr>
                <a:t>work here!</a:t>
              </a:r>
            </a:p>
          </p:txBody>
        </p:sp>
        <p:sp>
          <p:nvSpPr>
            <p:cNvPr id="76808" name="Line 8"/>
            <p:cNvSpPr>
              <a:spLocks noChangeShapeType="1"/>
            </p:cNvSpPr>
            <p:nvPr/>
          </p:nvSpPr>
          <p:spPr bwMode="auto">
            <a:xfrm flipH="1">
              <a:off x="2846" y="3830"/>
              <a:ext cx="839" cy="29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6809" name="Line 9"/>
            <p:cNvSpPr>
              <a:spLocks noChangeShapeType="1"/>
            </p:cNvSpPr>
            <p:nvPr/>
          </p:nvSpPr>
          <p:spPr bwMode="auto">
            <a:xfrm flipH="1" flipV="1">
              <a:off x="1469" y="3872"/>
              <a:ext cx="1377" cy="25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6810" name="AutoShape 10"/>
            <p:cNvSpPr>
              <a:spLocks/>
            </p:cNvSpPr>
            <p:nvPr/>
          </p:nvSpPr>
          <p:spPr bwMode="auto">
            <a:xfrm rot="5400000">
              <a:off x="1402" y="3001"/>
              <a:ext cx="130" cy="1612"/>
            </a:xfrm>
            <a:prstGeom prst="rightBrace">
              <a:avLst>
                <a:gd name="adj1" fmla="val 103333"/>
                <a:gd name="adj2" fmla="val 50000"/>
              </a:avLst>
            </a:prstGeom>
            <a:solidFill>
              <a:srgbClr val="FFFF00"/>
            </a:solidFill>
            <a:ln w="9525">
              <a:solidFill>
                <a:schemeClr val="tx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sp>
          <p:nvSpPr>
            <p:cNvPr id="76811" name="Line 11"/>
            <p:cNvSpPr>
              <a:spLocks noChangeShapeType="1"/>
            </p:cNvSpPr>
            <p:nvPr/>
          </p:nvSpPr>
          <p:spPr bwMode="auto">
            <a:xfrm flipH="1" flipV="1">
              <a:off x="3292" y="2854"/>
              <a:ext cx="393" cy="976"/>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cs typeface="+mn-cs"/>
              </a:endParaRPr>
            </a:p>
          </p:txBody>
        </p:sp>
      </p:grpSp>
    </p:spTree>
    <p:extLst>
      <p:ext uri="{BB962C8B-B14F-4D97-AF65-F5344CB8AC3E}">
        <p14:creationId xmlns:p14="http://schemas.microsoft.com/office/powerpoint/2010/main" val="25569679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680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680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680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680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7826" name="Freeform 2"/>
          <p:cNvSpPr>
            <a:spLocks/>
          </p:cNvSpPr>
          <p:nvPr/>
        </p:nvSpPr>
        <p:spPr bwMode="auto">
          <a:xfrm>
            <a:off x="381000" y="4700588"/>
            <a:ext cx="4475163" cy="1776412"/>
          </a:xfrm>
          <a:custGeom>
            <a:avLst/>
            <a:gdLst>
              <a:gd name="T0" fmla="*/ 930 w 2680"/>
              <a:gd name="T1" fmla="*/ 4 h 1119"/>
              <a:gd name="T2" fmla="*/ 2680 w 2680"/>
              <a:gd name="T3" fmla="*/ 0 h 1119"/>
              <a:gd name="T4" fmla="*/ 2680 w 2680"/>
              <a:gd name="T5" fmla="*/ 854 h 1119"/>
              <a:gd name="T6" fmla="*/ 223 w 2680"/>
              <a:gd name="T7" fmla="*/ 857 h 1119"/>
              <a:gd name="T8" fmla="*/ 223 w 2680"/>
              <a:gd name="T9" fmla="*/ 1119 h 1119"/>
              <a:gd name="T10" fmla="*/ 0 w 2680"/>
              <a:gd name="T11" fmla="*/ 1119 h 1119"/>
              <a:gd name="T12" fmla="*/ 0 w 2680"/>
              <a:gd name="T13" fmla="*/ 296 h 1119"/>
              <a:gd name="T14" fmla="*/ 930 w 2680"/>
              <a:gd name="T15" fmla="*/ 296 h 1119"/>
              <a:gd name="T16" fmla="*/ 930 w 2680"/>
              <a:gd name="T17" fmla="*/ 4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0" h="1119">
                <a:moveTo>
                  <a:pt x="930" y="4"/>
                </a:moveTo>
                <a:lnTo>
                  <a:pt x="2680" y="0"/>
                </a:lnTo>
                <a:lnTo>
                  <a:pt x="2680" y="854"/>
                </a:lnTo>
                <a:lnTo>
                  <a:pt x="223" y="857"/>
                </a:lnTo>
                <a:lnTo>
                  <a:pt x="223" y="1119"/>
                </a:lnTo>
                <a:lnTo>
                  <a:pt x="0" y="1119"/>
                </a:lnTo>
                <a:lnTo>
                  <a:pt x="0" y="296"/>
                </a:lnTo>
                <a:lnTo>
                  <a:pt x="930" y="296"/>
                </a:lnTo>
                <a:lnTo>
                  <a:pt x="930" y="4"/>
                </a:lnTo>
                <a:close/>
              </a:path>
            </a:pathLst>
          </a:custGeom>
          <a:solidFill>
            <a:srgbClr val="FFFF0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7827" name="Freeform 3"/>
          <p:cNvSpPr>
            <a:spLocks/>
          </p:cNvSpPr>
          <p:nvPr/>
        </p:nvSpPr>
        <p:spPr bwMode="auto">
          <a:xfrm>
            <a:off x="457200" y="1673225"/>
            <a:ext cx="5164138" cy="1770063"/>
          </a:xfrm>
          <a:custGeom>
            <a:avLst/>
            <a:gdLst>
              <a:gd name="T0" fmla="*/ 930 w 3253"/>
              <a:gd name="T1" fmla="*/ 0 h 1115"/>
              <a:gd name="T2" fmla="*/ 3253 w 3253"/>
              <a:gd name="T3" fmla="*/ 0 h 1115"/>
              <a:gd name="T4" fmla="*/ 3253 w 3253"/>
              <a:gd name="T5" fmla="*/ 853 h 1115"/>
              <a:gd name="T6" fmla="*/ 223 w 3253"/>
              <a:gd name="T7" fmla="*/ 853 h 1115"/>
              <a:gd name="T8" fmla="*/ 223 w 3253"/>
              <a:gd name="T9" fmla="*/ 1115 h 1115"/>
              <a:gd name="T10" fmla="*/ 0 w 3253"/>
              <a:gd name="T11" fmla="*/ 1115 h 1115"/>
              <a:gd name="T12" fmla="*/ 0 w 3253"/>
              <a:gd name="T13" fmla="*/ 292 h 1115"/>
              <a:gd name="T14" fmla="*/ 930 w 3253"/>
              <a:gd name="T15" fmla="*/ 292 h 1115"/>
              <a:gd name="T16" fmla="*/ 930 w 3253"/>
              <a:gd name="T17" fmla="*/ 0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3" h="1115">
                <a:moveTo>
                  <a:pt x="930" y="0"/>
                </a:moveTo>
                <a:lnTo>
                  <a:pt x="3253" y="0"/>
                </a:lnTo>
                <a:lnTo>
                  <a:pt x="3253" y="853"/>
                </a:lnTo>
                <a:lnTo>
                  <a:pt x="223" y="853"/>
                </a:lnTo>
                <a:lnTo>
                  <a:pt x="223" y="1115"/>
                </a:lnTo>
                <a:lnTo>
                  <a:pt x="0" y="1115"/>
                </a:lnTo>
                <a:lnTo>
                  <a:pt x="0" y="292"/>
                </a:lnTo>
                <a:lnTo>
                  <a:pt x="930" y="292"/>
                </a:lnTo>
                <a:lnTo>
                  <a:pt x="930" y="0"/>
                </a:lnTo>
                <a:close/>
              </a:path>
            </a:pathLst>
          </a:custGeom>
          <a:solidFill>
            <a:srgbClr val="FFFF00">
              <a:alpha val="5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77828" name="Rectangle 4"/>
          <p:cNvSpPr>
            <a:spLocks noGrp="1" noChangeArrowheads="1"/>
          </p:cNvSpPr>
          <p:nvPr>
            <p:ph type="title"/>
          </p:nvPr>
        </p:nvSpPr>
        <p:spPr/>
        <p:txBody>
          <a:bodyPr/>
          <a:lstStyle/>
          <a:p>
            <a:pPr eaLnBrk="1" hangingPunct="1">
              <a:defRPr/>
            </a:pPr>
            <a:r>
              <a:rPr lang="en-US" smtClean="0">
                <a:cs typeface="+mj-cs"/>
              </a:rPr>
              <a:t>Also Note...</a:t>
            </a:r>
          </a:p>
        </p:txBody>
      </p:sp>
      <p:sp>
        <p:nvSpPr>
          <p:cNvPr id="77829" name="Rectangle 5"/>
          <p:cNvSpPr>
            <a:spLocks noGrp="1" noChangeArrowheads="1"/>
          </p:cNvSpPr>
          <p:nvPr>
            <p:ph type="body" idx="1"/>
          </p:nvPr>
        </p:nvSpPr>
        <p:spPr/>
        <p:txBody>
          <a:bodyPr>
            <a:normAutofit lnSpcReduction="10000"/>
          </a:bodyPr>
          <a:lstStyle/>
          <a:p>
            <a:pPr eaLnBrk="1" hangingPunct="1">
              <a:buFontTx/>
              <a:buNone/>
              <a:defRPr/>
            </a:pPr>
            <a:r>
              <a:rPr lang="en-US" sz="2400" b="1" smtClean="0">
                <a:latin typeface="Courier New" charset="0"/>
                <a:cs typeface="+mn-cs"/>
              </a:rPr>
              <a:t>typedef struct LLNode_tag {</a:t>
            </a:r>
          </a:p>
          <a:p>
            <a:pPr eaLnBrk="1" hangingPunct="1">
              <a:buFontTx/>
              <a:buNone/>
              <a:defRPr/>
            </a:pPr>
            <a:r>
              <a:rPr lang="en-US" sz="2400" b="1" smtClean="0">
                <a:latin typeface="Courier New" charset="0"/>
                <a:cs typeface="+mn-cs"/>
              </a:rPr>
              <a:t>	char *data;</a:t>
            </a:r>
          </a:p>
          <a:p>
            <a:pPr eaLnBrk="1" hangingPunct="1">
              <a:buFontTx/>
              <a:buNone/>
              <a:defRPr/>
            </a:pPr>
            <a:r>
              <a:rPr lang="en-US" sz="2400" b="1" smtClean="0">
                <a:latin typeface="Courier New" charset="0"/>
                <a:cs typeface="+mn-cs"/>
              </a:rPr>
              <a:t>	struct LLNode_tag *next;</a:t>
            </a:r>
          </a:p>
          <a:p>
            <a:pPr eaLnBrk="1" hangingPunct="1">
              <a:buFontTx/>
              <a:buNone/>
              <a:defRPr/>
            </a:pPr>
            <a:r>
              <a:rPr lang="en-US" sz="2400" b="1" smtClean="0">
                <a:latin typeface="Courier New" charset="0"/>
                <a:cs typeface="+mn-cs"/>
              </a:rPr>
              <a:t>} LLNode;</a:t>
            </a:r>
          </a:p>
          <a:p>
            <a:pPr eaLnBrk="1" hangingPunct="1">
              <a:buFontTx/>
              <a:buNone/>
              <a:defRPr/>
            </a:pPr>
            <a:endParaRPr lang="en-US" sz="2400" b="1" smtClean="0">
              <a:latin typeface="Courier New" charset="0"/>
              <a:cs typeface="+mn-cs"/>
            </a:endParaRPr>
          </a:p>
          <a:p>
            <a:pPr eaLnBrk="1" hangingPunct="1">
              <a:buFontTx/>
              <a:buNone/>
              <a:defRPr/>
            </a:pPr>
            <a:r>
              <a:rPr lang="en-US" sz="2400" b="1" smtClean="0">
                <a:latin typeface="Courier New" charset="0"/>
                <a:cs typeface="+mn-cs"/>
              </a:rPr>
              <a:t>OR EVEN:</a:t>
            </a:r>
          </a:p>
          <a:p>
            <a:pPr eaLnBrk="1" hangingPunct="1">
              <a:buFontTx/>
              <a:buNone/>
              <a:defRPr/>
            </a:pPr>
            <a:endParaRPr lang="en-US" sz="2400" b="1" smtClean="0">
              <a:latin typeface="Courier New" charset="0"/>
              <a:cs typeface="+mn-cs"/>
            </a:endParaRPr>
          </a:p>
          <a:p>
            <a:pPr eaLnBrk="1" hangingPunct="1">
              <a:buFontTx/>
              <a:buNone/>
              <a:defRPr/>
            </a:pPr>
            <a:r>
              <a:rPr lang="en-US" sz="2400" b="1" smtClean="0">
                <a:latin typeface="Courier New" charset="0"/>
                <a:cs typeface="+mn-cs"/>
              </a:rPr>
              <a:t>typedef struct </a:t>
            </a:r>
            <a:r>
              <a:rPr lang="en-US" sz="2400" b="1" smtClean="0">
                <a:solidFill>
                  <a:schemeClr val="tx2"/>
                </a:solidFill>
                <a:latin typeface="Courier New" charset="0"/>
                <a:cs typeface="+mn-cs"/>
              </a:rPr>
              <a:t>LLNode</a:t>
            </a:r>
            <a:r>
              <a:rPr lang="en-US" sz="2400" b="1" smtClean="0">
                <a:latin typeface="Courier New" charset="0"/>
                <a:cs typeface="+mn-cs"/>
              </a:rPr>
              <a:t> {</a:t>
            </a:r>
          </a:p>
          <a:p>
            <a:pPr eaLnBrk="1" hangingPunct="1">
              <a:buFontTx/>
              <a:buNone/>
              <a:defRPr/>
            </a:pPr>
            <a:r>
              <a:rPr lang="en-US" sz="2400" b="1" smtClean="0">
                <a:latin typeface="Courier New" charset="0"/>
                <a:cs typeface="+mn-cs"/>
              </a:rPr>
              <a:t>	char *data;</a:t>
            </a:r>
          </a:p>
          <a:p>
            <a:pPr eaLnBrk="1" hangingPunct="1">
              <a:buFontTx/>
              <a:buNone/>
              <a:defRPr/>
            </a:pPr>
            <a:r>
              <a:rPr lang="en-US" sz="2400" b="1" smtClean="0">
                <a:latin typeface="Courier New" charset="0"/>
                <a:cs typeface="+mn-cs"/>
              </a:rPr>
              <a:t>	struct </a:t>
            </a:r>
            <a:r>
              <a:rPr lang="en-US" sz="2400" b="1" smtClean="0">
                <a:solidFill>
                  <a:schemeClr val="tx2"/>
                </a:solidFill>
                <a:latin typeface="Courier New" charset="0"/>
                <a:cs typeface="+mn-cs"/>
              </a:rPr>
              <a:t>LLNode</a:t>
            </a:r>
            <a:r>
              <a:rPr lang="en-US" sz="2400" b="1" smtClean="0">
                <a:latin typeface="Courier New" charset="0"/>
                <a:cs typeface="+mn-cs"/>
              </a:rPr>
              <a:t> *next;</a:t>
            </a:r>
          </a:p>
          <a:p>
            <a:pPr eaLnBrk="1" hangingPunct="1">
              <a:buFontTx/>
              <a:buNone/>
              <a:defRPr/>
            </a:pPr>
            <a:r>
              <a:rPr lang="en-US" sz="2400" b="1" smtClean="0">
                <a:latin typeface="Courier New" charset="0"/>
                <a:cs typeface="+mn-cs"/>
              </a:rPr>
              <a:t>} LLNode;</a:t>
            </a:r>
          </a:p>
        </p:txBody>
      </p:sp>
    </p:spTree>
    <p:extLst>
      <p:ext uri="{BB962C8B-B14F-4D97-AF65-F5344CB8AC3E}">
        <p14:creationId xmlns:p14="http://schemas.microsoft.com/office/powerpoint/2010/main" val="2436851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7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cs typeface="+mj-cs"/>
              </a:rPr>
              <a:t>Another way...</a:t>
            </a:r>
          </a:p>
        </p:txBody>
      </p:sp>
      <p:sp>
        <p:nvSpPr>
          <p:cNvPr id="78851" name="Rectangle 3"/>
          <p:cNvSpPr>
            <a:spLocks noGrp="1" noChangeArrowheads="1"/>
          </p:cNvSpPr>
          <p:nvPr>
            <p:ph type="body" idx="1"/>
          </p:nvPr>
        </p:nvSpPr>
        <p:spPr>
          <a:xfrm>
            <a:off x="457200" y="1600200"/>
            <a:ext cx="8229600" cy="658813"/>
          </a:xfrm>
        </p:spPr>
        <p:txBody>
          <a:bodyPr/>
          <a:lstStyle/>
          <a:p>
            <a:pPr eaLnBrk="1" hangingPunct="1">
              <a:buFontTx/>
              <a:buNone/>
              <a:defRPr/>
            </a:pPr>
            <a:r>
              <a:rPr lang="en-US" b="1" smtClean="0">
                <a:latin typeface="Courier New" charset="0"/>
                <a:cs typeface="+mn-cs"/>
              </a:rPr>
              <a:t>typedef </a:t>
            </a:r>
            <a:r>
              <a:rPr lang="en-US" b="1" smtClean="0">
                <a:solidFill>
                  <a:schemeClr val="tx2"/>
                </a:solidFill>
                <a:latin typeface="Courier New" charset="0"/>
                <a:cs typeface="+mn-cs"/>
              </a:rPr>
              <a:t>struct lnode *</a:t>
            </a:r>
            <a:r>
              <a:rPr lang="en-US" b="1" smtClean="0">
                <a:latin typeface="Courier New" charset="0"/>
                <a:cs typeface="+mn-cs"/>
              </a:rPr>
              <a:t>NodePtr;</a:t>
            </a:r>
          </a:p>
          <a:p>
            <a:pPr eaLnBrk="1" hangingPunct="1">
              <a:buFontTx/>
              <a:buNone/>
              <a:defRPr/>
            </a:pPr>
            <a:endParaRPr lang="en-US" b="1" smtClean="0">
              <a:latin typeface="Courier New" charset="0"/>
              <a:cs typeface="+mn-cs"/>
            </a:endParaRPr>
          </a:p>
        </p:txBody>
      </p:sp>
      <p:sp>
        <p:nvSpPr>
          <p:cNvPr id="78852" name="Rectangle 4"/>
          <p:cNvSpPr>
            <a:spLocks noChangeArrowheads="1"/>
          </p:cNvSpPr>
          <p:nvPr/>
        </p:nvSpPr>
        <p:spPr bwMode="auto">
          <a:xfrm>
            <a:off x="692150" y="2466975"/>
            <a:ext cx="7772400"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sz="3200" b="1">
                <a:latin typeface="Courier New" charset="0"/>
                <a:cs typeface="+mn-cs"/>
              </a:rPr>
              <a:t>typedef struct lnode {</a:t>
            </a:r>
          </a:p>
          <a:p>
            <a:pPr marL="342900" indent="-342900">
              <a:spcBef>
                <a:spcPct val="20000"/>
              </a:spcBef>
              <a:defRPr/>
            </a:pPr>
            <a:r>
              <a:rPr lang="en-US" sz="3200" b="1">
                <a:latin typeface="Courier New" charset="0"/>
                <a:cs typeface="+mn-cs"/>
              </a:rPr>
              <a:t>	char *data;</a:t>
            </a:r>
          </a:p>
          <a:p>
            <a:pPr marL="342900" indent="-342900">
              <a:spcBef>
                <a:spcPct val="20000"/>
              </a:spcBef>
              <a:defRPr/>
            </a:pPr>
            <a:r>
              <a:rPr lang="en-US" sz="3200" b="1">
                <a:latin typeface="Courier New" charset="0"/>
                <a:cs typeface="+mn-cs"/>
              </a:rPr>
              <a:t>	NodePtr next;</a:t>
            </a:r>
          </a:p>
          <a:p>
            <a:pPr marL="342900" indent="-342900">
              <a:spcBef>
                <a:spcPct val="20000"/>
              </a:spcBef>
              <a:defRPr/>
            </a:pPr>
            <a:r>
              <a:rPr lang="en-US" sz="3200" b="1">
                <a:latin typeface="Courier New" charset="0"/>
                <a:cs typeface="+mn-cs"/>
              </a:rPr>
              <a:t>} LNode;</a:t>
            </a:r>
          </a:p>
        </p:txBody>
      </p:sp>
    </p:spTree>
    <p:extLst>
      <p:ext uri="{BB962C8B-B14F-4D97-AF65-F5344CB8AC3E}">
        <p14:creationId xmlns:p14="http://schemas.microsoft.com/office/powerpoint/2010/main" val="2987506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P spid="78852"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8574</TotalTime>
  <Words>1842</Words>
  <Application>Microsoft Macintosh PowerPoint</Application>
  <PresentationFormat>On-screen Show (4:3)</PresentationFormat>
  <Paragraphs>361</Paragraphs>
  <Slides>38</Slides>
  <Notes>0</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Continuing with C Part 2</vt:lpstr>
      <vt:lpstr>typedef</vt:lpstr>
      <vt:lpstr>Over the top</vt:lpstr>
      <vt:lpstr>How Do We Use typedef?</vt:lpstr>
      <vt:lpstr>So we can say...</vt:lpstr>
      <vt:lpstr>Or we can say...</vt:lpstr>
      <vt:lpstr>Also Note...</vt:lpstr>
      <vt:lpstr>Also Note...</vt:lpstr>
      <vt:lpstr>Another way...</vt:lpstr>
      <vt:lpstr>Structures may</vt:lpstr>
      <vt:lpstr>Structures may not</vt:lpstr>
      <vt:lpstr>Questions?</vt:lpstr>
      <vt:lpstr>Question?</vt:lpstr>
      <vt:lpstr>Unions</vt:lpstr>
      <vt:lpstr>Unions</vt:lpstr>
      <vt:lpstr>Unions</vt:lpstr>
      <vt:lpstr>Unions</vt:lpstr>
      <vt:lpstr>Unions: raison d'être</vt:lpstr>
      <vt:lpstr>We code:</vt:lpstr>
      <vt:lpstr>Unions may</vt:lpstr>
      <vt:lpstr>Unions may not</vt:lpstr>
      <vt:lpstr>Unions</vt:lpstr>
      <vt:lpstr>Function Pointers</vt:lpstr>
      <vt:lpstr>If we want a function pointer</vt:lpstr>
      <vt:lpstr>Using it...</vt:lpstr>
      <vt:lpstr>But what good is a function pointer?</vt:lpstr>
      <vt:lpstr>But what good is a function pointer?</vt:lpstr>
      <vt:lpstr>PowerPoint Presentation</vt:lpstr>
      <vt:lpstr>PowerPoint Presentation</vt:lpstr>
      <vt:lpstr>PowerPoint Presentation</vt:lpstr>
      <vt:lpstr>QSort Demo</vt:lpstr>
      <vt:lpstr>PowerPoint Presentation</vt:lpstr>
      <vt:lpstr>PowerPoint Presentation</vt:lpstr>
      <vt:lpstr>PowerPoint Presentation</vt:lpstr>
      <vt:lpstr>7th Ed Unix Device Driver Table</vt:lpstr>
      <vt:lpstr>Defining the Table Struct</vt:lpstr>
      <vt:lpstr>PowerPoint Presentation</vt:lpstr>
      <vt:lpstr>Questions?</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Forsyth</dc:creator>
  <cp:lastModifiedBy>Dan Forsyth</cp:lastModifiedBy>
  <cp:revision>134</cp:revision>
  <dcterms:created xsi:type="dcterms:W3CDTF">2018-06-13T21:16:02Z</dcterms:created>
  <dcterms:modified xsi:type="dcterms:W3CDTF">2018-11-05T21:09:45Z</dcterms:modified>
</cp:coreProperties>
</file>