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309" r:id="rId11"/>
    <p:sldId id="288" r:id="rId12"/>
    <p:sldId id="289" r:id="rId13"/>
    <p:sldId id="290" r:id="rId14"/>
    <p:sldId id="294" r:id="rId15"/>
    <p:sldId id="295" r:id="rId16"/>
    <p:sldId id="296" r:id="rId17"/>
    <p:sldId id="297" r:id="rId18"/>
    <p:sldId id="298" r:id="rId19"/>
    <p:sldId id="303" r:id="rId20"/>
    <p:sldId id="306" r:id="rId21"/>
    <p:sldId id="300" r:id="rId22"/>
    <p:sldId id="320" r:id="rId23"/>
    <p:sldId id="321" r:id="rId24"/>
    <p:sldId id="307" r:id="rId25"/>
    <p:sldId id="322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4" r:id="rId36"/>
    <p:sldId id="319" r:id="rId37"/>
    <p:sldId id="325" r:id="rId38"/>
    <p:sldId id="32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4660"/>
  </p:normalViewPr>
  <p:slideViewPr>
    <p:cSldViewPr snapToGrid="0">
      <p:cViewPr>
        <p:scale>
          <a:sx n="108" d="100"/>
          <a:sy n="108" d="100"/>
        </p:scale>
        <p:origin x="-168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EEBBC-6570-8647-9245-0481072B901D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E7EFB-451E-9543-9834-0CD8FC91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848A8-89CA-D744-A03B-3E71E4E285A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2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30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280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3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dec.cl/~leo/Malloc_tutorial.pdf" TargetMode="External"/><Relationship Id="rId4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inghighway.com/2013/07/13/the-magic-of-wrapper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Dynamic Allocation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Chapter 19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Section 19.4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6CB6CB42-687C-7646-BE28-489B3E0C8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Calloc</a:t>
            </a:r>
            <a:r>
              <a:rPr lang="en-US" dirty="0">
                <a:cs typeface="+mj-cs"/>
              </a:rPr>
              <a:t>() &amp; </a:t>
            </a:r>
            <a:r>
              <a:rPr lang="en-US" dirty="0" err="1">
                <a:cs typeface="+mj-cs"/>
              </a:rPr>
              <a:t>Realloc</a:t>
            </a:r>
            <a:r>
              <a:rPr lang="en-US" dirty="0">
                <a:cs typeface="+mj-cs"/>
              </a:rPr>
              <a:t>()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="" xmlns:a16="http://schemas.microsoft.com/office/drawing/2014/main" id="{DF8FF7F7-0AE2-A24D-8845-7D2B27360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void *</a:t>
            </a:r>
            <a:r>
              <a:rPr lang="en-US" sz="2800" b="1" dirty="0" err="1">
                <a:latin typeface="Courier New" charset="0"/>
                <a:cs typeface="+mn-cs"/>
              </a:rPr>
              <a:t>calloc</a:t>
            </a:r>
            <a:r>
              <a:rPr lang="en-US" sz="2800" b="1" dirty="0">
                <a:latin typeface="Courier New" charset="0"/>
                <a:cs typeface="+mn-cs"/>
              </a:rPr>
              <a:t>(</a:t>
            </a:r>
            <a:r>
              <a:rPr lang="en-US" sz="2800" b="1" dirty="0" err="1">
                <a:latin typeface="Courier New" charset="0"/>
                <a:cs typeface="+mn-cs"/>
              </a:rPr>
              <a:t>size_t</a:t>
            </a: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num</a:t>
            </a:r>
            <a:r>
              <a:rPr lang="en-US" sz="2800" b="1" dirty="0">
                <a:latin typeface="Courier New" charset="0"/>
                <a:cs typeface="+mn-cs"/>
              </a:rPr>
              <a:t>, </a:t>
            </a:r>
            <a:r>
              <a:rPr lang="en-US" sz="2800" b="1" dirty="0" err="1">
                <a:latin typeface="Courier New" charset="0"/>
                <a:cs typeface="+mn-cs"/>
              </a:rPr>
              <a:t>size_t</a:t>
            </a:r>
            <a:r>
              <a:rPr lang="en-US" sz="2800" b="1" dirty="0">
                <a:latin typeface="Courier New" charset="0"/>
                <a:cs typeface="+mn-cs"/>
              </a:rPr>
              <a:t> size);</a:t>
            </a:r>
          </a:p>
          <a:p>
            <a:pPr eaLnBrk="1" hangingPunct="1">
              <a:defRPr/>
            </a:pPr>
            <a:r>
              <a:rPr lang="en-US" sz="2800" dirty="0"/>
              <a:t>Find space for </a:t>
            </a:r>
            <a:r>
              <a:rPr lang="en-US" sz="2800" b="1" dirty="0" err="1">
                <a:latin typeface="Courier New" charset="0"/>
                <a:cs typeface="+mn-cs"/>
              </a:rPr>
              <a:t>num</a:t>
            </a:r>
            <a:r>
              <a:rPr lang="en-US" sz="2800" dirty="0"/>
              <a:t> new allocations</a:t>
            </a:r>
          </a:p>
          <a:p>
            <a:pPr eaLnBrk="1" hangingPunct="1">
              <a:defRPr/>
            </a:pPr>
            <a:r>
              <a:rPr lang="en-US" sz="2800" dirty="0"/>
              <a:t>Initialize all blocks to zero (0</a:t>
            </a:r>
            <a:r>
              <a:rPr lang="en-US" sz="2800" dirty="0" smtClean="0"/>
              <a:t>)</a:t>
            </a:r>
          </a:p>
          <a:p>
            <a:pPr eaLnBrk="1" hangingPunct="1">
              <a:defRPr/>
            </a:pPr>
            <a:r>
              <a:rPr lang="en-US" sz="2800" dirty="0" smtClean="0"/>
              <a:t>Not much to discuss</a:t>
            </a:r>
            <a:r>
              <a:rPr lang="mr-IN" sz="2800" dirty="0" smtClean="0"/>
              <a:t>…</a:t>
            </a:r>
            <a:endParaRPr lang="en-US" sz="2800" dirty="0"/>
          </a:p>
          <a:p>
            <a:pPr eaLnBrk="1" hangingPunct="1">
              <a:buFontTx/>
              <a:buNone/>
              <a:defRPr/>
            </a:pPr>
            <a:endParaRPr lang="en-US" sz="2800" b="1" dirty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void *</a:t>
            </a:r>
            <a:r>
              <a:rPr lang="en-US" sz="2800" b="1" dirty="0" err="1">
                <a:latin typeface="Courier New" charset="0"/>
                <a:cs typeface="+mn-cs"/>
              </a:rPr>
              <a:t>realloc</a:t>
            </a:r>
            <a:r>
              <a:rPr lang="en-US" sz="2800" b="1" dirty="0">
                <a:latin typeface="Courier New" charset="0"/>
                <a:cs typeface="+mn-cs"/>
              </a:rPr>
              <a:t>(void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, </a:t>
            </a:r>
            <a:r>
              <a:rPr lang="en-US" sz="2800" b="1" dirty="0" err="1">
                <a:latin typeface="Courier New" charset="0"/>
                <a:cs typeface="+mn-cs"/>
              </a:rPr>
              <a:t>size_t</a:t>
            </a:r>
            <a:r>
              <a:rPr lang="en-US" sz="2800" b="1" dirty="0">
                <a:latin typeface="Courier New" charset="0"/>
                <a:cs typeface="+mn-cs"/>
              </a:rPr>
              <a:t> size);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/>
              <a:t>Find space for new allocation</a:t>
            </a:r>
          </a:p>
          <a:p>
            <a:pPr eaLnBrk="1" hangingPunct="1">
              <a:defRPr/>
            </a:pPr>
            <a:r>
              <a:rPr lang="en-US" sz="2800" dirty="0"/>
              <a:t>Copy original data into new space</a:t>
            </a:r>
          </a:p>
          <a:p>
            <a:pPr eaLnBrk="1" hangingPunct="1">
              <a:defRPr/>
            </a:pPr>
            <a:r>
              <a:rPr lang="en-US" sz="2800" dirty="0"/>
              <a:t>Free old space</a:t>
            </a:r>
          </a:p>
          <a:p>
            <a:pPr eaLnBrk="1" hangingPunct="1">
              <a:defRPr/>
            </a:pPr>
            <a:r>
              <a:rPr lang="en-US" sz="2800" dirty="0"/>
              <a:t>Return pointer to new space</a:t>
            </a:r>
          </a:p>
        </p:txBody>
      </p:sp>
    </p:spTree>
    <p:extLst>
      <p:ext uri="{BB962C8B-B14F-4D97-AF65-F5344CB8AC3E}">
        <p14:creationId xmlns:p14="http://schemas.microsoft.com/office/powerpoint/2010/main" val="122331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Realloc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charset="0"/>
                <a:cs typeface="+mn-cs"/>
              </a:rPr>
              <a:t>ptr</a:t>
            </a:r>
            <a:r>
              <a:rPr lang="en-US" b="1" dirty="0" smtClean="0">
                <a:latin typeface="Courier New" charset="0"/>
                <a:cs typeface="+mn-cs"/>
              </a:rPr>
              <a:t> = </a:t>
            </a:r>
            <a:r>
              <a:rPr lang="en-US" b="1" dirty="0" err="1" smtClean="0">
                <a:latin typeface="Courier New" charset="0"/>
                <a:cs typeface="+mn-cs"/>
              </a:rPr>
              <a:t>realloc</a:t>
            </a:r>
            <a:r>
              <a:rPr lang="en-US" b="1" dirty="0" smtClean="0">
                <a:latin typeface="Courier New" charset="0"/>
                <a:cs typeface="+mn-cs"/>
              </a:rPr>
              <a:t>(</a:t>
            </a:r>
            <a:r>
              <a:rPr lang="en-US" b="1" dirty="0" err="1" smtClean="0">
                <a:latin typeface="Courier New" charset="0"/>
                <a:cs typeface="+mn-cs"/>
              </a:rPr>
              <a:t>ptr</a:t>
            </a:r>
            <a:r>
              <a:rPr lang="en-US" b="1" dirty="0" smtClean="0">
                <a:latin typeface="Courier New" charset="0"/>
                <a:cs typeface="+mn-cs"/>
              </a:rPr>
              <a:t>, </a:t>
            </a:r>
            <a:r>
              <a:rPr lang="en-US" b="1" dirty="0" err="1" smtClean="0">
                <a:latin typeface="Courier New" charset="0"/>
                <a:cs typeface="+mn-cs"/>
              </a:rPr>
              <a:t>num_bytes</a:t>
            </a:r>
            <a:r>
              <a:rPr lang="en-US" b="1" dirty="0" smtClean="0">
                <a:latin typeface="Courier New" charset="0"/>
                <a:cs typeface="+mn-cs"/>
              </a:rPr>
              <a:t>);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What it does (conceptually)</a:t>
            </a:r>
          </a:p>
          <a:p>
            <a:pPr lvl="1" eaLnBrk="1" hangingPunct="1">
              <a:defRPr/>
            </a:pPr>
            <a:r>
              <a:rPr lang="en-US" dirty="0" smtClean="0"/>
              <a:t>Find space for new allocation</a:t>
            </a:r>
          </a:p>
          <a:p>
            <a:pPr lvl="1" eaLnBrk="1" hangingPunct="1">
              <a:defRPr/>
            </a:pPr>
            <a:r>
              <a:rPr lang="en-US" dirty="0" smtClean="0"/>
              <a:t>Copy original data into new space</a:t>
            </a:r>
          </a:p>
          <a:p>
            <a:pPr lvl="1" eaLnBrk="1" hangingPunct="1">
              <a:defRPr/>
            </a:pPr>
            <a:r>
              <a:rPr lang="en-US" dirty="0" smtClean="0"/>
              <a:t>Free old space</a:t>
            </a:r>
          </a:p>
          <a:p>
            <a:pPr lvl="1" eaLnBrk="1" hangingPunct="1">
              <a:defRPr/>
            </a:pPr>
            <a:r>
              <a:rPr lang="en-US" dirty="0" smtClean="0"/>
              <a:t>Return pointer to new space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Realloc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413125" y="2295525"/>
            <a:ext cx="1757363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851025" y="2263775"/>
            <a:ext cx="628650" cy="495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cs typeface="+mn-cs"/>
              </a:rPr>
              <a:t>ptr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2479675" y="2514600"/>
            <a:ext cx="6889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1851025" y="4270375"/>
            <a:ext cx="1317625" cy="495300"/>
            <a:chOff x="1166" y="2010"/>
            <a:chExt cx="830" cy="312"/>
          </a:xfrm>
        </p:grpSpPr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166" y="2010"/>
              <a:ext cx="396" cy="31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cs typeface="+mn-cs"/>
                </a:rPr>
                <a:t>ptr</a:t>
              </a:r>
            </a:p>
          </p:txBody>
        </p:sp>
        <p:sp>
          <p:nvSpPr>
            <p:cNvPr id="64520" name="Line 8"/>
            <p:cNvSpPr>
              <a:spLocks noChangeShapeType="1"/>
            </p:cNvSpPr>
            <p:nvPr/>
          </p:nvSpPr>
          <p:spPr bwMode="auto">
            <a:xfrm>
              <a:off x="1562" y="2168"/>
              <a:ext cx="4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170488" y="2295525"/>
            <a:ext cx="1757362" cy="463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i="1">
                <a:cs typeface="+mn-cs"/>
              </a:rPr>
              <a:t>in-use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413125" y="4286250"/>
            <a:ext cx="3514725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3413125" y="3238500"/>
            <a:ext cx="1757363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1273175" y="2992438"/>
            <a:ext cx="65309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168900" y="3238500"/>
            <a:ext cx="1757363" cy="463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i="1">
                <a:cs typeface="+mn-cs"/>
              </a:rPr>
              <a:t>in-use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7681913" y="2306638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Before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7729538" y="3313113"/>
            <a:ext cx="101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After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Realloc: What might happen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311525" y="2852738"/>
            <a:ext cx="1757363" cy="463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749425" y="2820988"/>
            <a:ext cx="628650" cy="495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cs typeface="+mn-cs"/>
              </a:rPr>
              <a:t>ptr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2378075" y="3071813"/>
            <a:ext cx="6889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3797" name="Group 6"/>
          <p:cNvGrpSpPr>
            <a:grpSpLocks/>
          </p:cNvGrpSpPr>
          <p:nvPr/>
        </p:nvGrpSpPr>
        <p:grpSpPr bwMode="auto">
          <a:xfrm>
            <a:off x="1749425" y="3748088"/>
            <a:ext cx="5076825" cy="527050"/>
            <a:chOff x="770" y="3463"/>
            <a:chExt cx="3198" cy="332"/>
          </a:xfrm>
        </p:grpSpPr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1754" y="3503"/>
              <a:ext cx="2214" cy="2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770" y="3463"/>
              <a:ext cx="396" cy="31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cs typeface="+mn-cs"/>
                </a:rPr>
                <a:t>ptr</a:t>
              </a:r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1166" y="3621"/>
              <a:ext cx="4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068888" y="2852738"/>
            <a:ext cx="1757362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i="1">
                <a:cs typeface="+mn-cs"/>
              </a:rPr>
              <a:t>unused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1212850" y="3500438"/>
            <a:ext cx="65309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681913" y="2792413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Before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7729538" y="3798888"/>
            <a:ext cx="101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Comic Sans MS" charset="0"/>
                <a:cs typeface="+mn-cs"/>
              </a:rPr>
              <a:t>After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Realloc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sz="2800" smtClean="0">
                <a:cs typeface="+mn-cs"/>
              </a:rPr>
              <a:t>Realloc may return</a:t>
            </a:r>
          </a:p>
          <a:p>
            <a:pPr marL="838200" lvl="1" indent="-381000" eaLnBrk="1" hangingPunct="1">
              <a:defRPr/>
            </a:pPr>
            <a:r>
              <a:rPr lang="en-US" sz="2400" smtClean="0"/>
              <a:t>same pointer</a:t>
            </a:r>
          </a:p>
          <a:p>
            <a:pPr marL="838200" lvl="1" indent="-381000" eaLnBrk="1" hangingPunct="1">
              <a:defRPr/>
            </a:pPr>
            <a:r>
              <a:rPr lang="en-US" sz="2400" smtClean="0"/>
              <a:t>different pointer</a:t>
            </a:r>
          </a:p>
          <a:p>
            <a:pPr marL="838200" lvl="1" indent="-381000" eaLnBrk="1" hangingPunct="1">
              <a:defRPr/>
            </a:pPr>
            <a:r>
              <a:rPr lang="en-US" sz="2400" smtClean="0"/>
              <a:t>NULL</a:t>
            </a:r>
          </a:p>
          <a:p>
            <a:pPr marL="457200" indent="-457200" eaLnBrk="1" hangingPunct="1">
              <a:defRPr/>
            </a:pPr>
            <a:r>
              <a:rPr lang="en-US" sz="2800" smtClean="0">
                <a:cs typeface="+mn-cs"/>
              </a:rPr>
              <a:t>Is this a good idea?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		cp = realloc(cp, n);</a:t>
            </a:r>
          </a:p>
          <a:p>
            <a:pPr marL="838200" lvl="1" indent="-381000" eaLnBrk="1" hangingPunct="1">
              <a:buFontTx/>
              <a:buAutoNum type="arabicPeriod"/>
              <a:defRPr/>
            </a:pPr>
            <a:r>
              <a:rPr lang="en-US" sz="2400" smtClean="0"/>
              <a:t>Yes</a:t>
            </a:r>
          </a:p>
          <a:p>
            <a:pPr marL="838200" lvl="1" indent="-381000" eaLnBrk="1" hangingPunct="1">
              <a:buFontTx/>
              <a:buAutoNum type="arabicPeriod"/>
              <a:defRPr/>
            </a:pPr>
            <a:r>
              <a:rPr lang="en-US" sz="2400" smtClean="0"/>
              <a:t>No</a:t>
            </a:r>
          </a:p>
          <a:p>
            <a:pPr marL="838200" lvl="1" indent="-381000" eaLnBrk="1" hangingPunct="1">
              <a:buFontTx/>
              <a:buAutoNum type="arabicPeriod"/>
              <a:defRPr/>
            </a:pPr>
            <a:r>
              <a:rPr lang="en-US" sz="2400" smtClean="0"/>
              <a:t>Sometimes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Realloc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Is this a good idea?</a:t>
            </a:r>
          </a:p>
          <a:p>
            <a:pPr eaLnBrk="1" hangingPunct="1">
              <a:buFontTx/>
              <a:buNone/>
              <a:defRPr/>
            </a:pPr>
            <a:r>
              <a:rPr lang="en-US" b="1" smtClean="0">
                <a:latin typeface="Courier New" charset="0"/>
                <a:cs typeface="+mn-cs"/>
              </a:rPr>
              <a:t>		cp = realloc(cp, n);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No!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If realloc returns NULL cp is lost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Memory Leak!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How to do it properly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void *tmp;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if((tmp = realloc(cp,...)) == NULL)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/* realloc error */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else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cp = tmp;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free(tmp);  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989013" y="5213350"/>
            <a:ext cx="6826250" cy="280988"/>
            <a:chOff x="623" y="3284"/>
            <a:chExt cx="4300" cy="177"/>
          </a:xfrm>
        </p:grpSpPr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623" y="3284"/>
              <a:ext cx="4300" cy="1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 flipV="1">
              <a:off x="623" y="3284"/>
              <a:ext cx="4300" cy="1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1687" name="AutoShape 7"/>
          <p:cNvSpPr>
            <a:spLocks noChangeArrowheads="1"/>
          </p:cNvSpPr>
          <p:nvPr/>
        </p:nvSpPr>
        <p:spPr bwMode="auto">
          <a:xfrm rot="-1905690">
            <a:off x="2757488" y="3592513"/>
            <a:ext cx="3070225" cy="1985962"/>
          </a:xfrm>
          <a:prstGeom prst="leftArrow">
            <a:avLst>
              <a:gd name="adj1" fmla="val 50000"/>
              <a:gd name="adj2" fmla="val 3864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6000">
                <a:latin typeface="Times New Roman" charset="0"/>
                <a:cs typeface="+mn-cs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Additional Information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realloc(NULL, n) </a:t>
            </a:r>
            <a:r>
              <a:rPr lang="en-US" smtClean="0">
                <a:cs typeface="+mn-cs"/>
                <a:sym typeface="Symbol" charset="0"/>
              </a:rPr>
              <a:t> malloc(n);</a:t>
            </a:r>
          </a:p>
          <a:p>
            <a:pPr eaLnBrk="1" hangingPunct="1">
              <a:defRPr/>
            </a:pPr>
            <a:endParaRPr lang="en-US" smtClean="0">
              <a:cs typeface="+mn-cs"/>
              <a:sym typeface="Symbol" charset="0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  <a:sym typeface="Symbol" charset="0"/>
              </a:rPr>
              <a:t>realloc(cp, 0)  free(cp);</a:t>
            </a:r>
          </a:p>
          <a:p>
            <a:pPr eaLnBrk="1" hangingPunct="1">
              <a:defRPr/>
            </a:pPr>
            <a:endParaRPr lang="en-US" smtClean="0">
              <a:cs typeface="+mn-cs"/>
              <a:sym typeface="Symbol" charset="0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  <a:sym typeface="Symbol" charset="0"/>
              </a:rPr>
              <a:t>These can be used to make realloc work in a single loop design to build a dynamic structure such as a linked list.</a:t>
            </a:r>
          </a:p>
          <a:p>
            <a:pPr eaLnBrk="1" hangingPunct="1">
              <a:defRPr/>
            </a:pPr>
            <a:endParaRPr lang="en-US" smtClean="0">
              <a:cs typeface="+mn-cs"/>
              <a:sym typeface="Symbol" charset="0"/>
            </a:endParaRPr>
          </a:p>
          <a:p>
            <a:pPr eaLnBrk="1" hangingPunct="1">
              <a:defRPr/>
            </a:pPr>
            <a:endParaRPr lang="en-US" smtClean="0">
              <a:cs typeface="+mn-cs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6699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81075"/>
            <a:ext cx="8640763" cy="55721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int size = 0;     /* Size of "array" */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int *ip = NULL;   /* Pointer to "array" */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int *temp;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int i;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char buffer[80];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while(fgets(buffer, 80, stdin) != NULL) {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buffer[strlen(buffer) - 1] = '\0';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size++;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if( (temp = realloc(ip, size*sizeof(*temp))) == NULL)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{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    fprintf(stderr, "Realloc failure\n");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    exit(EXIT_FAILURE);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ip = temp;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    ip[size - 1] = strtol(buffer, NULL, 10);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buFontTx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6699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But If You Exit on Failure</a:t>
            </a:r>
            <a:r>
              <a:rPr lang="mr-IN" dirty="0" smtClean="0">
                <a:cs typeface="+mj-cs"/>
              </a:rPr>
              <a:t>…</a:t>
            </a:r>
            <a:endParaRPr lang="en-US" dirty="0" smtClean="0">
              <a:cs typeface="+mj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199" cy="55721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latin typeface="Courier New" charset="0"/>
                <a:cs typeface="+mn-cs"/>
              </a:rPr>
              <a:t>int</a:t>
            </a:r>
            <a:r>
              <a:rPr lang="en-US" sz="1800" b="1" dirty="0" smtClean="0">
                <a:latin typeface="Courier New" charset="0"/>
                <a:cs typeface="+mn-cs"/>
              </a:rPr>
              <a:t> size = 0;     /* Size of "array" */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latin typeface="Courier New" charset="0"/>
                <a:cs typeface="+mn-cs"/>
              </a:rPr>
              <a:t>int</a:t>
            </a:r>
            <a:r>
              <a:rPr lang="en-US" sz="1800" b="1" dirty="0" smtClean="0">
                <a:latin typeface="Courier New" charset="0"/>
                <a:cs typeface="+mn-cs"/>
              </a:rPr>
              <a:t> *</a:t>
            </a:r>
            <a:r>
              <a:rPr lang="en-US" sz="1800" b="1" dirty="0" err="1" smtClean="0">
                <a:latin typeface="Courier New" charset="0"/>
                <a:cs typeface="+mn-cs"/>
              </a:rPr>
              <a:t>ip</a:t>
            </a:r>
            <a:r>
              <a:rPr lang="en-US" sz="1800" b="1" dirty="0" smtClean="0">
                <a:latin typeface="Courier New" charset="0"/>
                <a:cs typeface="+mn-cs"/>
              </a:rPr>
              <a:t> = NULL;   /* Pointer to "array" */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</a:t>
            </a:r>
            <a:r>
              <a:rPr lang="en-US" sz="1800" b="1" strike="dblStrike" dirty="0" err="1" smtClean="0">
                <a:latin typeface="Courier New" charset="0"/>
                <a:cs typeface="+mn-cs"/>
              </a:rPr>
              <a:t>int</a:t>
            </a:r>
            <a:r>
              <a:rPr lang="en-US" sz="1800" b="1" strike="dblStrike" dirty="0" smtClean="0">
                <a:latin typeface="Courier New" charset="0"/>
                <a:cs typeface="+mn-cs"/>
              </a:rPr>
              <a:t> *temp;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</a:t>
            </a:r>
            <a:r>
              <a:rPr lang="en-US" sz="1800" b="1" dirty="0" err="1" smtClean="0">
                <a:latin typeface="Courier New" charset="0"/>
                <a:cs typeface="+mn-cs"/>
              </a:rPr>
              <a:t>int</a:t>
            </a:r>
            <a:r>
              <a:rPr lang="en-US" sz="1800" b="1" dirty="0" smtClean="0"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latin typeface="Courier New" charset="0"/>
                <a:cs typeface="+mn-cs"/>
              </a:rPr>
              <a:t>i</a:t>
            </a:r>
            <a:r>
              <a:rPr lang="en-US" sz="1800" b="1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char buffer[80];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while(</a:t>
            </a:r>
            <a:r>
              <a:rPr lang="en-US" sz="1800" b="1" dirty="0" err="1" smtClean="0">
                <a:latin typeface="Courier New" charset="0"/>
                <a:cs typeface="+mn-cs"/>
              </a:rPr>
              <a:t>fgets</a:t>
            </a:r>
            <a:r>
              <a:rPr lang="en-US" sz="1800" b="1" dirty="0" smtClean="0">
                <a:latin typeface="Courier New" charset="0"/>
                <a:cs typeface="+mn-cs"/>
              </a:rPr>
              <a:t>(buffer, 80, </a:t>
            </a:r>
            <a:r>
              <a:rPr lang="en-US" sz="1800" b="1" dirty="0" err="1" smtClean="0">
                <a:latin typeface="Courier New" charset="0"/>
                <a:cs typeface="+mn-cs"/>
              </a:rPr>
              <a:t>stdin</a:t>
            </a:r>
            <a:r>
              <a:rPr lang="en-US" sz="1800" b="1" dirty="0" smtClean="0">
                <a:latin typeface="Courier New" charset="0"/>
                <a:cs typeface="+mn-cs"/>
              </a:rPr>
              <a:t>) != NULL) {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buffer[</a:t>
            </a:r>
            <a:r>
              <a:rPr lang="en-US" sz="1800" b="1" dirty="0" err="1" smtClean="0">
                <a:latin typeface="Courier New" charset="0"/>
                <a:cs typeface="+mn-cs"/>
              </a:rPr>
              <a:t>strlen</a:t>
            </a:r>
            <a:r>
              <a:rPr lang="en-US" sz="1800" b="1" dirty="0" smtClean="0">
                <a:latin typeface="Courier New" charset="0"/>
                <a:cs typeface="+mn-cs"/>
              </a:rPr>
              <a:t>(buffer) - 1] = '\0';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size++;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if( (</a:t>
            </a:r>
            <a:r>
              <a:rPr lang="en-US" sz="1800" b="1" strike="dblStrike" dirty="0" err="1" smtClean="0">
                <a:latin typeface="Courier New" charset="0"/>
                <a:cs typeface="+mn-cs"/>
              </a:rPr>
              <a:t>temp</a:t>
            </a:r>
            <a:r>
              <a:rPr lang="en-US" sz="1800" b="1" dirty="0" err="1" smtClean="0">
                <a:latin typeface="Courier New" charset="0"/>
                <a:cs typeface="+mn-cs"/>
              </a:rPr>
              <a:t>ip</a:t>
            </a:r>
            <a:r>
              <a:rPr lang="en-US" sz="1800" b="1" dirty="0" smtClean="0">
                <a:latin typeface="Courier New" charset="0"/>
                <a:cs typeface="+mn-cs"/>
              </a:rPr>
              <a:t> = </a:t>
            </a:r>
            <a:r>
              <a:rPr lang="en-US" sz="1800" b="1" dirty="0" err="1" smtClean="0">
                <a:latin typeface="Courier New" charset="0"/>
                <a:cs typeface="+mn-cs"/>
              </a:rPr>
              <a:t>realloc</a:t>
            </a:r>
            <a:r>
              <a:rPr lang="en-US" sz="1800" b="1" dirty="0" smtClean="0">
                <a:latin typeface="Courier New" charset="0"/>
                <a:cs typeface="+mn-cs"/>
              </a:rPr>
              <a:t>(</a:t>
            </a:r>
            <a:r>
              <a:rPr lang="en-US" sz="1800" b="1" dirty="0" err="1" smtClean="0">
                <a:latin typeface="Courier New" charset="0"/>
                <a:cs typeface="+mn-cs"/>
              </a:rPr>
              <a:t>ip</a:t>
            </a:r>
            <a:r>
              <a:rPr lang="en-US" sz="1800" b="1" dirty="0" smtClean="0">
                <a:latin typeface="Courier New" charset="0"/>
                <a:cs typeface="+mn-cs"/>
              </a:rPr>
              <a:t>, size*</a:t>
            </a:r>
            <a:r>
              <a:rPr lang="en-US" sz="1800" b="1" dirty="0" err="1" smtClean="0">
                <a:latin typeface="Courier New" charset="0"/>
                <a:cs typeface="+mn-cs"/>
              </a:rPr>
              <a:t>sizeof</a:t>
            </a:r>
            <a:r>
              <a:rPr lang="en-US" sz="1800" b="1" dirty="0" smtClean="0">
                <a:latin typeface="Courier New" charset="0"/>
                <a:cs typeface="+mn-cs"/>
              </a:rPr>
              <a:t>(*temp))) == NULL)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{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    </a:t>
            </a:r>
            <a:r>
              <a:rPr lang="en-US" sz="1800" b="1" dirty="0" err="1" smtClean="0">
                <a:latin typeface="Courier New" charset="0"/>
                <a:cs typeface="+mn-cs"/>
              </a:rPr>
              <a:t>fprintf</a:t>
            </a:r>
            <a:r>
              <a:rPr lang="en-US" sz="1800" b="1" dirty="0" smtClean="0">
                <a:latin typeface="Courier New" charset="0"/>
                <a:cs typeface="+mn-cs"/>
              </a:rPr>
              <a:t>(</a:t>
            </a:r>
            <a:r>
              <a:rPr lang="en-US" sz="1800" b="1" dirty="0" err="1" smtClean="0">
                <a:latin typeface="Courier New" charset="0"/>
                <a:cs typeface="+mn-cs"/>
              </a:rPr>
              <a:t>stderr</a:t>
            </a:r>
            <a:r>
              <a:rPr lang="en-US" sz="1800" b="1" dirty="0" smtClean="0">
                <a:latin typeface="Courier New" charset="0"/>
                <a:cs typeface="+mn-cs"/>
              </a:rPr>
              <a:t>, "</a:t>
            </a:r>
            <a:r>
              <a:rPr lang="en-US" sz="1800" b="1" dirty="0" err="1" smtClean="0">
                <a:latin typeface="Courier New" charset="0"/>
                <a:cs typeface="+mn-cs"/>
              </a:rPr>
              <a:t>Realloc</a:t>
            </a:r>
            <a:r>
              <a:rPr lang="en-US" sz="1800" b="1" dirty="0" smtClean="0">
                <a:latin typeface="Courier New" charset="0"/>
                <a:cs typeface="+mn-cs"/>
              </a:rPr>
              <a:t> failure\n");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    exit(EXIT_FAILURE);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</a:t>
            </a:r>
            <a:r>
              <a:rPr lang="en-US" sz="1800" b="1" strike="dblStrike" dirty="0" smtClean="0">
                <a:latin typeface="Courier New" charset="0"/>
                <a:cs typeface="+mn-cs"/>
              </a:rPr>
              <a:t> </a:t>
            </a:r>
            <a:r>
              <a:rPr lang="en-US" sz="1800" b="1" strike="dblStrike" dirty="0" err="1" smtClean="0">
                <a:latin typeface="Courier New" charset="0"/>
                <a:cs typeface="+mn-cs"/>
              </a:rPr>
              <a:t>ip</a:t>
            </a:r>
            <a:r>
              <a:rPr lang="en-US" sz="1800" b="1" strike="dblStrike" dirty="0" smtClean="0">
                <a:latin typeface="Courier New" charset="0"/>
                <a:cs typeface="+mn-cs"/>
              </a:rPr>
              <a:t> = temp;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    </a:t>
            </a:r>
            <a:r>
              <a:rPr lang="en-US" sz="1800" b="1" dirty="0" err="1" smtClean="0">
                <a:latin typeface="Courier New" charset="0"/>
                <a:cs typeface="+mn-cs"/>
              </a:rPr>
              <a:t>ip</a:t>
            </a:r>
            <a:r>
              <a:rPr lang="en-US" sz="1800" b="1" dirty="0" smtClean="0">
                <a:latin typeface="Courier New" charset="0"/>
                <a:cs typeface="+mn-cs"/>
              </a:rPr>
              <a:t>[size - 1] = </a:t>
            </a:r>
            <a:r>
              <a:rPr lang="en-US" sz="1800" b="1" dirty="0" err="1" smtClean="0">
                <a:latin typeface="Courier New" charset="0"/>
                <a:cs typeface="+mn-cs"/>
              </a:rPr>
              <a:t>strtol</a:t>
            </a:r>
            <a:r>
              <a:rPr lang="en-US" sz="1800" b="1" dirty="0" smtClean="0">
                <a:latin typeface="Courier New" charset="0"/>
                <a:cs typeface="+mn-cs"/>
              </a:rPr>
              <a:t>(buffer, NULL, 10);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 smtClean="0">
                <a:latin typeface="Courier New" charset="0"/>
                <a:cs typeface="+mn-cs"/>
              </a:rPr>
              <a:t>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Handling Persistent Data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="" xmlns:a16="http://schemas.microsoft.com/office/drawing/2014/main" id="{599C32CF-8968-A54A-842B-A02DEFC79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Dynamic Allocation</a:t>
            </a:r>
            <a:br>
              <a:rPr lang="en-US">
                <a:cs typeface="+mj-cs"/>
              </a:rPr>
            </a:br>
            <a:r>
              <a:rPr lang="en-US" sz="3200">
                <a:solidFill>
                  <a:schemeClr val="tx1"/>
                </a:solidFill>
                <a:cs typeface="+mj-cs"/>
              </a:rPr>
              <a:t>What can go wrong?</a:t>
            </a:r>
            <a:endParaRPr lang="en-US">
              <a:cs typeface="+mj-cs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="" xmlns:a16="http://schemas.microsoft.com/office/drawing/2014/main" id="{90BB6D4B-6C79-4A44-9D90-76ED04CD6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Allocate a block and lose it by losing the value of the pointer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Allocate a block of memory and use the contents without initialization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Read or write beyond the boundaries of the block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Free a block but continue to use the contents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Call </a:t>
            </a:r>
            <a:r>
              <a:rPr lang="en-US" sz="2800" dirty="0" err="1">
                <a:cs typeface="+mn-cs"/>
              </a:rPr>
              <a:t>realloc</a:t>
            </a:r>
            <a:r>
              <a:rPr lang="en-US" sz="2800" dirty="0">
                <a:cs typeface="+mn-cs"/>
              </a:rPr>
              <a:t> to expand a block of memory and then – once moved – keep using the old address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FAIL TO NOTICE ERROR CONDITIONS</a:t>
            </a:r>
            <a:endParaRPr lang="en-US" sz="2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4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0C14A803-57DE-7446-81E8-69292BC077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j-cs"/>
              </a:rPr>
              <a:t>Malloc</a:t>
            </a:r>
            <a:r>
              <a:rPr lang="en-US" dirty="0">
                <a:cs typeface="+mj-cs"/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4551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A26B8A50-07FB-6D40-B069-950639407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Outline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849EB37C-A56C-8C45-ADB1-19EE504DD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K&amp;R </a:t>
            </a:r>
            <a:r>
              <a:rPr lang="en-US" dirty="0" err="1">
                <a:cs typeface="+mn-cs"/>
              </a:rPr>
              <a:t>Malloc</a:t>
            </a:r>
            <a:r>
              <a:rPr lang="en-US" dirty="0">
                <a:cs typeface="+mn-cs"/>
              </a:rPr>
              <a:t> Implementation</a:t>
            </a: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Headers, </a:t>
            </a:r>
            <a:r>
              <a:rPr lang="en-US" dirty="0" err="1">
                <a:cs typeface="+mn-cs"/>
              </a:rPr>
              <a:t>Structs</a:t>
            </a:r>
            <a:r>
              <a:rPr lang="en-US" dirty="0">
                <a:cs typeface="+mn-cs"/>
              </a:rPr>
              <a:t> and Unions</a:t>
            </a: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Heap Layout</a:t>
            </a: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Allocating the Correct Amount of Memory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" pitchFamily="2" charset="0"/>
                <a:cs typeface="+mn-cs"/>
              </a:rPr>
              <a:t>malloc</a:t>
            </a:r>
            <a:r>
              <a:rPr lang="en-US" b="1" dirty="0">
                <a:latin typeface="Courier" pitchFamily="2" charset="0"/>
                <a:cs typeface="+mn-cs"/>
              </a:rPr>
              <a:t>():</a:t>
            </a:r>
            <a:r>
              <a:rPr lang="en-US" dirty="0">
                <a:cs typeface="+mn-cs"/>
              </a:rPr>
              <a:t> Getting the memory for work</a:t>
            </a:r>
          </a:p>
          <a:p>
            <a:pPr lvl="1" eaLnBrk="1" hangingPunct="1">
              <a:defRPr/>
            </a:pPr>
            <a:r>
              <a:rPr lang="en-US" b="1" dirty="0">
                <a:latin typeface="Courier" pitchFamily="2" charset="0"/>
                <a:cs typeface="+mn-cs"/>
              </a:rPr>
              <a:t>free():</a:t>
            </a:r>
            <a:r>
              <a:rPr lang="en-US" dirty="0">
                <a:cs typeface="+mn-cs"/>
              </a:rPr>
              <a:t> Recycling the memory when done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" pitchFamily="2" charset="0"/>
                <a:cs typeface="+mn-cs"/>
              </a:rPr>
              <a:t>morecore</a:t>
            </a:r>
            <a:r>
              <a:rPr lang="en-US" b="1" dirty="0">
                <a:latin typeface="Courier" pitchFamily="2" charset="0"/>
                <a:cs typeface="+mn-cs"/>
              </a:rPr>
              <a:t>(): </a:t>
            </a:r>
            <a:r>
              <a:rPr lang="en-US" dirty="0">
                <a:cs typeface="+mn-cs"/>
              </a:rPr>
              <a:t>OS requests for real </a:t>
            </a:r>
            <a:r>
              <a:rPr lang="en-US" dirty="0" smtClean="0">
                <a:cs typeface="+mn-cs"/>
              </a:rPr>
              <a:t>memory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98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1B44B7C8-5354-5343-A026-0957ECB58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Memory Management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="" xmlns:a16="http://schemas.microsoft.com/office/drawing/2014/main" id="{FAD4B7D2-6511-CA43-9D2F-8DA170625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17638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The K&amp;R implementations of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() </a:t>
            </a:r>
            <a:r>
              <a:rPr lang="en-US" altLang="en-US" dirty="0"/>
              <a:t>and </a:t>
            </a:r>
            <a:r>
              <a:rPr lang="en-US" altLang="en-US" dirty="0" smtClean="0"/>
              <a:t>free() </a:t>
            </a:r>
            <a:r>
              <a:rPr lang="en-US" altLang="en-US" dirty="0"/>
              <a:t>are deliberately simple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Not necessarily the most efficient, and </a:t>
            </a:r>
            <a:r>
              <a:rPr lang="en-US" altLang="en-US" dirty="0" smtClean="0"/>
              <a:t>certainly not </a:t>
            </a:r>
            <a:r>
              <a:rPr lang="en-US" altLang="en-US" dirty="0"/>
              <a:t>the only way:</a:t>
            </a:r>
          </a:p>
          <a:p>
            <a:pPr lvl="1"/>
            <a:r>
              <a:rPr lang="en-US" sz="2000" dirty="0">
                <a:hlinkClick r:id="rId2"/>
              </a:rPr>
              <a:t>http://codinghighway.com/2013/07/13/the-magic-of-wrappers/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http://www.inf.udec.cl/~leo/Malloc_tutorial.pdf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https://danluu.com/malloc-tutorial/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357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E2887E-D1A2-244C-A2F6-E686633E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K&amp;R Code</a:t>
            </a:r>
          </a:p>
        </p:txBody>
      </p:sp>
      <p:sp>
        <p:nvSpPr>
          <p:cNvPr id="4098" name="TextBox 4">
            <a:extLst>
              <a:ext uri="{FF2B5EF4-FFF2-40B4-BE49-F238E27FC236}">
                <a16:creationId xmlns="" xmlns:a16="http://schemas.microsoft.com/office/drawing/2014/main" id="{B5480104-2B5B-CA46-99F8-1BAD9D88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855821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Courier" pitchFamily="2" charset="0"/>
              </a:rPr>
              <a:t>typedef long Align;                // for alignment to long boundary</a:t>
            </a:r>
          </a:p>
          <a:p>
            <a:pPr eaLnBrk="1" hangingPunct="1"/>
            <a:endParaRPr lang="en-US" altLang="en-US" sz="1600" b="1">
              <a:latin typeface="Courier" pitchFamily="2" charset="0"/>
            </a:endParaRP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union header                       // block header: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{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  struct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  {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    union header *ptr;             // location of the next block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    unsigned size;                 // size of this block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  } s;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  Align x;                         // force alignment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};</a:t>
            </a:r>
          </a:p>
          <a:p>
            <a:pPr eaLnBrk="1" hangingPunct="1"/>
            <a:r>
              <a:rPr lang="en-US" altLang="en-US" sz="1600" b="1">
                <a:latin typeface="Courier" pitchFamily="2" charset="0"/>
              </a:rPr>
              <a:t>typedef union header Header;</a:t>
            </a:r>
          </a:p>
          <a:p>
            <a:pPr eaLnBrk="1" hangingPunct="1"/>
            <a:endParaRPr lang="en-US" altLang="en-US" sz="1600" b="1">
              <a:latin typeface="Courie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FC84D9F-B011-AF48-885D-1C4BA1D45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9380" r="9167" b="8549"/>
          <a:stretch/>
        </p:blipFill>
        <p:spPr bwMode="auto">
          <a:xfrm>
            <a:off x="1295400" y="4038600"/>
            <a:ext cx="6553200" cy="266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="" xmlns:a16="http://schemas.microsoft.com/office/drawing/2014/main" id="{C1EF9C99-87E4-2249-88C7-09CA6989A07C}"/>
              </a:ext>
            </a:extLst>
          </p:cNvPr>
          <p:cNvSpPr>
            <a:spLocks/>
          </p:cNvSpPr>
          <p:nvPr/>
        </p:nvSpPr>
        <p:spPr bwMode="auto">
          <a:xfrm rot="-5400000">
            <a:off x="2266950" y="4916576"/>
            <a:ext cx="266700" cy="1295400"/>
          </a:xfrm>
          <a:prstGeom prst="leftBrace">
            <a:avLst>
              <a:gd name="adj1" fmla="val 834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7C9CA4-1C02-844A-A330-3A52D9F1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1762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 dirty="0" err="1"/>
              <a:t>typedef</a:t>
            </a:r>
            <a:r>
              <a:rPr lang="en-US" altLang="en-US" sz="1800" i="1" dirty="0"/>
              <a:t> Header</a:t>
            </a:r>
          </a:p>
        </p:txBody>
      </p:sp>
    </p:spTree>
    <p:extLst>
      <p:ext uri="{BB962C8B-B14F-4D97-AF65-F5344CB8AC3E}">
        <p14:creationId xmlns:p14="http://schemas.microsoft.com/office/powerpoint/2010/main" val="22774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="" xmlns:a16="http://schemas.microsoft.com/office/drawing/2014/main" id="{AA4E0D6F-B960-6E41-9794-0848BD584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Returned by </a:t>
            </a:r>
            <a:r>
              <a:rPr lang="en-US" dirty="0" err="1">
                <a:cs typeface="+mj-cs"/>
              </a:rPr>
              <a:t>Malloc</a:t>
            </a:r>
            <a:endParaRPr lang="en-US" dirty="0">
              <a:cs typeface="+mj-cs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="" xmlns:a16="http://schemas.microsoft.com/office/drawing/2014/main" id="{562C34E3-891B-614F-968F-8720685FE3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649788"/>
            <a:ext cx="8305800" cy="205581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If the variable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Header *p;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points to the beginning of a block, where does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&amp;p[1]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point?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="" xmlns:a16="http://schemas.microsoft.com/office/drawing/2014/main" id="{CA9B1A7E-FB9A-9642-8751-7D96780F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371600"/>
            <a:ext cx="91440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="" xmlns:a16="http://schemas.microsoft.com/office/drawing/2014/main" id="{D55605F5-FBE0-2642-89A8-9C537FC549D9}"/>
              </a:ext>
            </a:extLst>
          </p:cNvPr>
          <p:cNvSpPr>
            <a:spLocks/>
          </p:cNvSpPr>
          <p:nvPr/>
        </p:nvSpPr>
        <p:spPr bwMode="auto">
          <a:xfrm rot="-5400000">
            <a:off x="2724150" y="2495550"/>
            <a:ext cx="266700" cy="1447800"/>
          </a:xfrm>
          <a:prstGeom prst="leftBrace">
            <a:avLst>
              <a:gd name="adj1" fmla="val 834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269" name="TextBox 5">
            <a:extLst>
              <a:ext uri="{FF2B5EF4-FFF2-40B4-BE49-F238E27FC236}">
                <a16:creationId xmlns="" xmlns:a16="http://schemas.microsoft.com/office/drawing/2014/main" id="{09EE97C1-740F-DC44-BE6B-9F491050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1763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typedef Header</a:t>
            </a:r>
          </a:p>
        </p:txBody>
      </p:sp>
    </p:spTree>
    <p:extLst>
      <p:ext uri="{BB962C8B-B14F-4D97-AF65-F5344CB8AC3E}">
        <p14:creationId xmlns:p14="http://schemas.microsoft.com/office/powerpoint/2010/main" val="410845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="" xmlns:a16="http://schemas.microsoft.com/office/drawing/2014/main" id="{B1A8F103-67C7-7A49-A163-C23DEF365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Heap Layout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="" xmlns:a16="http://schemas.microsoft.com/office/drawing/2014/main" id="{AAAAB7B9-FAC2-7646-A1F3-D872A82854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953000"/>
            <a:ext cx="8305800" cy="175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K&amp;R ch. 8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One of those free blocks has user data size 0 and isn’t in the heap, so it is never handed over by malloc().</a:t>
            </a:r>
          </a:p>
        </p:txBody>
      </p:sp>
      <p:sp>
        <p:nvSpPr>
          <p:cNvPr id="112651" name="Line 11">
            <a:extLst>
              <a:ext uri="{FF2B5EF4-FFF2-40B4-BE49-F238E27FC236}">
                <a16:creationId xmlns="" xmlns:a16="http://schemas.microsoft.com/office/drawing/2014/main" id="{9837DE05-E315-1945-9FEA-5DD8AF881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1988" y="4953000"/>
            <a:ext cx="0" cy="5143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3316" name="Picture 1">
            <a:extLst>
              <a:ext uri="{FF2B5EF4-FFF2-40B4-BE49-F238E27FC236}">
                <a16:creationId xmlns="" xmlns:a16="http://schemas.microsoft.com/office/drawing/2014/main" id="{F6B01242-D27F-7B4F-8D71-BBE005D1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344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8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="" xmlns:a16="http://schemas.microsoft.com/office/drawing/2014/main" id="{F88D9D29-B94F-4C4D-BED8-C33EF2594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r>
              <a:rPr lang="en-US" altLang="en-US"/>
              <a:t>Section of K&amp;R Code</a:t>
            </a:r>
          </a:p>
        </p:txBody>
      </p:sp>
      <p:sp>
        <p:nvSpPr>
          <p:cNvPr id="8194" name="TextBox 4">
            <a:extLst>
              <a:ext uri="{FF2B5EF4-FFF2-40B4-BE49-F238E27FC236}">
                <a16:creationId xmlns="" xmlns:a16="http://schemas.microsoft.com/office/drawing/2014/main" id="{0442B0A8-8538-014E-AEE9-3C6009266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84343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static Header base;               // empty list to get started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static Header *freep = NULL;       // start of free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void *malloc(unsigned nbytes);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/* malloc: general-purpose storage allocator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void *malloc(unsigned nbytes)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  Header *p, *prevp;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  Header *morecore(unsigned);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  unsigned nunits;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latin typeface="Courier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" pitchFamily="2" charset="0"/>
              </a:rPr>
              <a:t>  nunits = (nbytes+sizeof(Header)-1)/sizeof(Header)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latin typeface="Courier" pitchFamily="2" charset="0"/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="" xmlns:a16="http://schemas.microsoft.com/office/drawing/2014/main" id="{FB65C5E5-2FC8-B249-B812-DFC37F34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733800"/>
            <a:ext cx="84343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The key here is alignment with the Header’s size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You need (just) enough bytes to cover the program’s request and the header information while supporting the free list structure (metadata)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Suppose that the Header consists of 8 bytes [sizeof(Header) = 8]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Take a look at different requests for sizes as represented by nbytes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AEBF87F-7385-554C-88E2-15E418CA77AF}"/>
              </a:ext>
            </a:extLst>
          </p:cNvPr>
          <p:cNvGraphicFramePr>
            <a:graphicFrameLocks noGrp="1"/>
          </p:cNvGraphicFramePr>
          <p:nvPr/>
        </p:nvGraphicFramePr>
        <p:xfrm>
          <a:off x="298450" y="5486400"/>
          <a:ext cx="838835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="" xmlns:a16="http://schemas.microsoft.com/office/drawing/2014/main" val="2612486401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3488785474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2684394489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2628510528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3691316086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124718328"/>
                    </a:ext>
                  </a:extLst>
                </a:gridCol>
                <a:gridCol w="1104900">
                  <a:extLst>
                    <a:ext uri="{9D8B030D-6E8A-4147-A177-3AD203B41FA5}">
                      <a16:colId xmlns="" xmlns:a16="http://schemas.microsoft.com/office/drawing/2014/main" val="35344859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nbytes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887644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nunits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995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63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ADDB25D7-DFFA-3241-AFE3-14AD5E95DF8B}"/>
              </a:ext>
            </a:extLst>
          </p:cNvPr>
          <p:cNvSpPr/>
          <p:nvPr/>
        </p:nvSpPr>
        <p:spPr>
          <a:xfrm>
            <a:off x="381000" y="2286000"/>
            <a:ext cx="7086600" cy="20288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B3A21-F27E-8742-AEA3-414AF221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</a:t>
            </a:r>
            <a:r>
              <a:rPr lang="en-US" dirty="0" err="1" smtClean="0"/>
              <a:t>malloc</a:t>
            </a:r>
            <a:r>
              <a:rPr lang="en-US" dirty="0" smtClean="0"/>
              <a:t>() Code</a:t>
            </a:r>
            <a:endParaRPr lang="en-US" dirty="0"/>
          </a:p>
        </p:txBody>
      </p:sp>
      <p:sp>
        <p:nvSpPr>
          <p:cNvPr id="15362" name="TextBox 4">
            <a:extLst>
              <a:ext uri="{FF2B5EF4-FFF2-40B4-BE49-F238E27FC236}">
                <a16:creationId xmlns="" xmlns:a16="http://schemas.microsoft.com/office/drawing/2014/main" id="{CBB0FD55-AECE-B544-B67B-BCB99C090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63404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mr-IN" altLang="en-US" sz="1600" b="1">
                <a:latin typeface="Courier" pitchFamily="2" charset="0"/>
              </a:rPr>
              <a:t> if ((prevp = freep) == NULL)  // no free list yet</a:t>
            </a:r>
          </a:p>
          <a:p>
            <a:pPr eaLnBrk="1" hangingPunct="1"/>
            <a:r>
              <a:rPr lang="mr-IN" altLang="en-US" sz="1600" b="1">
                <a:latin typeface="Courier" pitchFamily="2" charset="0"/>
              </a:rPr>
              <a:t>    {</a:t>
            </a:r>
          </a:p>
          <a:p>
            <a:pPr eaLnBrk="1" hangingPunct="1"/>
            <a:r>
              <a:rPr lang="mr-IN" altLang="en-US" sz="1600" b="1">
                <a:latin typeface="Courier" pitchFamily="2" charset="0"/>
              </a:rPr>
              <a:t>      base.s.ptr = freep = prevp = &amp;base;</a:t>
            </a:r>
          </a:p>
          <a:p>
            <a:pPr eaLnBrk="1" hangingPunct="1"/>
            <a:r>
              <a:rPr lang="mr-IN" altLang="en-US" sz="1600" b="1">
                <a:latin typeface="Courier" pitchFamily="2" charset="0"/>
              </a:rPr>
              <a:t>      base.s.size = 0;</a:t>
            </a:r>
          </a:p>
          <a:p>
            <a:pPr eaLnBrk="1" hangingPunct="1"/>
            <a:r>
              <a:rPr lang="mr-IN" altLang="en-US" sz="1600" b="1">
                <a:latin typeface="Courier" pitchFamily="2" charset="0"/>
              </a:rPr>
              <a:t>    }</a:t>
            </a:r>
            <a:endParaRPr lang="en-US" altLang="en-US" sz="1600" b="1">
              <a:latin typeface="Courier" pitchFamily="2" charset="0"/>
            </a:endParaRPr>
          </a:p>
        </p:txBody>
      </p:sp>
      <p:grpSp>
        <p:nvGrpSpPr>
          <p:cNvPr id="15363" name="Group 7">
            <a:extLst>
              <a:ext uri="{FF2B5EF4-FFF2-40B4-BE49-F238E27FC236}">
                <a16:creationId xmlns="" xmlns:a16="http://schemas.microsoft.com/office/drawing/2014/main" id="{15A640E4-2430-FB48-8CE5-3DC1D5E25409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2587625"/>
            <a:ext cx="2212975" cy="828675"/>
            <a:chOff x="304800" y="2971800"/>
            <a:chExt cx="2212797" cy="828470"/>
          </a:xfrm>
        </p:grpSpPr>
        <p:grpSp>
          <p:nvGrpSpPr>
            <p:cNvPr id="15385" name="Group 5">
              <a:extLst>
                <a:ext uri="{FF2B5EF4-FFF2-40B4-BE49-F238E27FC236}">
                  <a16:creationId xmlns="" xmlns:a16="http://schemas.microsoft.com/office/drawing/2014/main" id="{1D283C4F-D3DC-244A-B184-E60EDCD91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2971800"/>
              <a:ext cx="1219200" cy="533400"/>
              <a:chOff x="723900" y="2590800"/>
              <a:chExt cx="1219200" cy="5334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19DF6B53-A252-8649-A61D-E4D3C0726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845" y="2590800"/>
                <a:ext cx="1219102" cy="5332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="" xmlns:a16="http://schemas.microsoft.com/office/drawing/2014/main" id="{F7CC46EE-F79D-124F-92F4-A1BA4EDB7C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396" y="2590800"/>
                <a:ext cx="0" cy="5332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386" name="TextBox 6">
              <a:extLst>
                <a:ext uri="{FF2B5EF4-FFF2-40B4-BE49-F238E27FC236}">
                  <a16:creationId xmlns="" xmlns:a16="http://schemas.microsoft.com/office/drawing/2014/main" id="{F02DF92C-012F-FB48-B52B-A4FD27D18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3166646"/>
              <a:ext cx="6771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base</a:t>
              </a:r>
            </a:p>
          </p:txBody>
        </p:sp>
        <p:sp>
          <p:nvSpPr>
            <p:cNvPr id="15387" name="TextBox 8">
              <a:extLst>
                <a:ext uri="{FF2B5EF4-FFF2-40B4-BE49-F238E27FC236}">
                  <a16:creationId xmlns="" xmlns:a16="http://schemas.microsoft.com/office/drawing/2014/main" id="{3157A0B0-F797-7E40-8E63-03DCB269B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486" y="3461716"/>
              <a:ext cx="5565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ptr</a:t>
              </a:r>
            </a:p>
          </p:txBody>
        </p:sp>
        <p:sp>
          <p:nvSpPr>
            <p:cNvPr id="15388" name="TextBox 9">
              <a:extLst>
                <a:ext uri="{FF2B5EF4-FFF2-40B4-BE49-F238E27FC236}">
                  <a16:creationId xmlns="" xmlns:a16="http://schemas.microsoft.com/office/drawing/2014/main" id="{D207BD83-A32E-2849-8717-B5760D11F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811" y="3461716"/>
              <a:ext cx="6771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size</a:t>
              </a:r>
            </a:p>
          </p:txBody>
        </p:sp>
        <p:sp>
          <p:nvSpPr>
            <p:cNvPr id="15389" name="TextBox 10">
              <a:extLst>
                <a:ext uri="{FF2B5EF4-FFF2-40B4-BE49-F238E27FC236}">
                  <a16:creationId xmlns="" xmlns:a16="http://schemas.microsoft.com/office/drawing/2014/main" id="{9FBD6C96-7BB2-694F-8D5F-EF80AC0DA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166646"/>
              <a:ext cx="307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s</a:t>
              </a:r>
            </a:p>
          </p:txBody>
        </p:sp>
      </p:grpSp>
      <p:grpSp>
        <p:nvGrpSpPr>
          <p:cNvPr id="15364" name="Group 12">
            <a:extLst>
              <a:ext uri="{FF2B5EF4-FFF2-40B4-BE49-F238E27FC236}">
                <a16:creationId xmlns="" xmlns:a16="http://schemas.microsoft.com/office/drawing/2014/main" id="{F8C69871-67B5-6D47-A6C3-AF2A497C400D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3667125"/>
            <a:ext cx="2274888" cy="533400"/>
            <a:chOff x="-64592" y="2971800"/>
            <a:chExt cx="2274392" cy="533400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981B3B7-5447-CF42-B6C1-2478845E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866" y="2971800"/>
              <a:ext cx="1218934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84" name="TextBox 14">
              <a:extLst>
                <a:ext uri="{FF2B5EF4-FFF2-40B4-BE49-F238E27FC236}">
                  <a16:creationId xmlns="" xmlns:a16="http://schemas.microsoft.com/office/drawing/2014/main" id="{3606569C-7C65-AF49-97E0-BB11957D3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4592" y="3166646"/>
              <a:ext cx="10465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freep *</a:t>
              </a:r>
            </a:p>
          </p:txBody>
        </p:sp>
      </p:grpSp>
      <p:grpSp>
        <p:nvGrpSpPr>
          <p:cNvPr id="15365" name="Group 31">
            <a:extLst>
              <a:ext uri="{FF2B5EF4-FFF2-40B4-BE49-F238E27FC236}">
                <a16:creationId xmlns="" xmlns:a16="http://schemas.microsoft.com/office/drawing/2014/main" id="{4C503473-58BD-1147-BE57-ACA424529E78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4500563"/>
            <a:ext cx="1781175" cy="533400"/>
            <a:chOff x="427931" y="2971800"/>
            <a:chExt cx="1781869" cy="5334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E8593FBB-954D-4C49-833D-037186DD9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5" y="2971800"/>
              <a:ext cx="1219675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82" name="TextBox 33">
              <a:extLst>
                <a:ext uri="{FF2B5EF4-FFF2-40B4-BE49-F238E27FC236}">
                  <a16:creationId xmlns="" xmlns:a16="http://schemas.microsoft.com/office/drawing/2014/main" id="{1716322B-001C-FC4F-ABEC-3DD81A257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931" y="3166646"/>
              <a:ext cx="5540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p *</a:t>
              </a:r>
            </a:p>
          </p:txBody>
        </p:sp>
      </p:grpSp>
      <p:grpSp>
        <p:nvGrpSpPr>
          <p:cNvPr id="15366" name="Group 34">
            <a:extLst>
              <a:ext uri="{FF2B5EF4-FFF2-40B4-BE49-F238E27FC236}">
                <a16:creationId xmlns="" xmlns:a16="http://schemas.microsoft.com/office/drawing/2014/main" id="{CC785618-A057-FE40-8257-ED5EDB9FAD01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5334000"/>
            <a:ext cx="2274888" cy="533400"/>
            <a:chOff x="-64592" y="2971800"/>
            <a:chExt cx="2274392" cy="533400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EC41AB58-1103-D142-BB87-881F9250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866" y="2971800"/>
              <a:ext cx="1218934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80" name="TextBox 36">
              <a:extLst>
                <a:ext uri="{FF2B5EF4-FFF2-40B4-BE49-F238E27FC236}">
                  <a16:creationId xmlns="" xmlns:a16="http://schemas.microsoft.com/office/drawing/2014/main" id="{09E75274-CA86-7E40-BABD-F5B9A7B26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4592" y="3166646"/>
              <a:ext cx="10465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prevp *</a:t>
              </a:r>
            </a:p>
          </p:txBody>
        </p:sp>
      </p:grpSp>
      <p:grpSp>
        <p:nvGrpSpPr>
          <p:cNvPr id="15367" name="Group 41">
            <a:extLst>
              <a:ext uri="{FF2B5EF4-FFF2-40B4-BE49-F238E27FC236}">
                <a16:creationId xmlns="" xmlns:a16="http://schemas.microsoft.com/office/drawing/2014/main" id="{0B028DA5-886C-C84A-B716-68BFF99014C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733800"/>
            <a:ext cx="1295400" cy="338138"/>
            <a:chOff x="2590800" y="3581400"/>
            <a:chExt cx="1295400" cy="33855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D7EE8594-E8AC-EA4D-B358-7CDA688EA2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3767367"/>
              <a:ext cx="6096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8" name="TextBox 38">
              <a:extLst>
                <a:ext uri="{FF2B5EF4-FFF2-40B4-BE49-F238E27FC236}">
                  <a16:creationId xmlns="" xmlns:a16="http://schemas.microsoft.com/office/drawing/2014/main" id="{1251B540-802B-E843-9307-1B4A66EF3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011" y="3581400"/>
              <a:ext cx="6771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NULL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500AC254-1BA2-BE4D-B0E1-9EEB7226E24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11788"/>
            <a:ext cx="1295400" cy="338137"/>
            <a:chOff x="2590800" y="3581400"/>
            <a:chExt cx="1295400" cy="33855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0A9FD302-8B33-3F43-B3D8-7966FF91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3767366"/>
              <a:ext cx="6096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TextBox 45">
              <a:extLst>
                <a:ext uri="{FF2B5EF4-FFF2-40B4-BE49-F238E27FC236}">
                  <a16:creationId xmlns="" xmlns:a16="http://schemas.microsoft.com/office/drawing/2014/main" id="{89C4CF85-4BD5-D34B-A956-15E8EAA61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011" y="3581400"/>
              <a:ext cx="6771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NULL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EAED567-5E85-EB48-8ABF-27BDB5FC31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0" y="5370513"/>
            <a:ext cx="261938" cy="4206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85B2AB2-45F7-4240-A4EC-230C58B8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5411788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Courier" pitchFamily="2" charset="0"/>
              </a:rPr>
              <a:t>&amp;base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4489AC7C-049C-754C-A539-5D2ED8ED8F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73438" y="3732213"/>
            <a:ext cx="263525" cy="4206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949709C-DFA2-1F41-9952-5C0DACE7E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7338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Courier" pitchFamily="2" charset="0"/>
              </a:rPr>
              <a:t>&amp;base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81BBA489-355C-6040-8E18-C0DD60584DA7}"/>
              </a:ext>
            </a:extLst>
          </p:cNvPr>
          <p:cNvCxnSpPr>
            <a:cxnSpLocks noChangeShapeType="1"/>
            <a:endCxn id="15386" idx="1"/>
          </p:cNvCxnSpPr>
          <p:nvPr/>
        </p:nvCxnSpPr>
        <p:spPr bwMode="auto">
          <a:xfrm rot="10800000" flipV="1">
            <a:off x="835025" y="2878138"/>
            <a:ext cx="993775" cy="73025"/>
          </a:xfrm>
          <a:prstGeom prst="curvedConnector5">
            <a:avLst>
              <a:gd name="adj1" fmla="val 15921"/>
              <a:gd name="adj2" fmla="val -688634"/>
              <a:gd name="adj3" fmla="val 123009"/>
            </a:avLst>
          </a:prstGeom>
          <a:noFill/>
          <a:ln w="25400">
            <a:solidFill>
              <a:schemeClr val="tx1"/>
            </a:solidFill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71484E4-09C7-E049-BAF3-C2D4D6DEF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26670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b="1"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9403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3" grpId="0"/>
      <p:bldP spid="58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Persistent Data 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char *foo(void)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	static char </a:t>
            </a:r>
            <a:r>
              <a:rPr lang="en-US" sz="2800" b="1" dirty="0" err="1" smtClean="0">
                <a:latin typeface="Courier New" charset="0"/>
                <a:cs typeface="+mn-cs"/>
              </a:rPr>
              <a:t>ca</a:t>
            </a:r>
            <a:r>
              <a:rPr lang="en-US" sz="2800" b="1" dirty="0" smtClean="0">
                <a:latin typeface="Courier New" charset="0"/>
                <a:cs typeface="+mn-cs"/>
              </a:rPr>
              <a:t>[10];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	return </a:t>
            </a:r>
            <a:r>
              <a:rPr lang="en-US" sz="2800" b="1" dirty="0" err="1" smtClean="0">
                <a:latin typeface="Courier New" charset="0"/>
                <a:cs typeface="+mn-cs"/>
              </a:rPr>
              <a:t>ca</a:t>
            </a:r>
            <a:r>
              <a:rPr lang="en-US" sz="2800" b="1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}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Anyone calling this function now has access to </a:t>
            </a:r>
            <a:r>
              <a:rPr lang="en-US" sz="2800" dirty="0" err="1" smtClean="0">
                <a:cs typeface="+mn-cs"/>
              </a:rPr>
              <a:t>ca</a:t>
            </a:r>
            <a:r>
              <a:rPr lang="en-US" sz="2800" dirty="0" smtClean="0">
                <a:cs typeface="+mn-cs"/>
              </a:rPr>
              <a:t> in this block. Could be dangerous. Why?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Note that this approach is not dynamic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90EB8C-0037-7D4B-AA67-D759FC6D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</a:t>
            </a:r>
            <a:r>
              <a:rPr lang="en-US" dirty="0" err="1" smtClean="0"/>
              <a:t>malloc</a:t>
            </a:r>
            <a:r>
              <a:rPr lang="en-US" dirty="0" smtClean="0"/>
              <a:t>() </a:t>
            </a:r>
            <a:r>
              <a:rPr lang="en-US" dirty="0"/>
              <a:t>Code</a:t>
            </a:r>
          </a:p>
        </p:txBody>
      </p:sp>
      <p:sp>
        <p:nvSpPr>
          <p:cNvPr id="10242" name="TextBox 4">
            <a:extLst>
              <a:ext uri="{FF2B5EF4-FFF2-40B4-BE49-F238E27FC236}">
                <a16:creationId xmlns="" xmlns:a16="http://schemas.microsoft.com/office/drawing/2014/main" id="{0C30B389-0D20-454B-B6DD-AB566612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5963"/>
            <a:ext cx="8926513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mr-IN" altLang="en-US" sz="1600" b="1" dirty="0">
                <a:latin typeface="Courier" pitchFamily="2" charset="0"/>
              </a:rPr>
              <a:t> </a:t>
            </a:r>
            <a:r>
              <a:rPr lang="mr-IN" altLang="en-US" sz="1600" b="1" dirty="0">
                <a:latin typeface="Courier"/>
                <a:cs typeface="Courier"/>
              </a:rPr>
              <a:t>for (p = prevp-&gt;s.ptr; ; prevp = p, p = p-&gt;s.ptr)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{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if (p-&gt;s.size &gt;= nunits)               // big enough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{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if (p-&gt;s.size == nunits)           // exactly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  prevp-&gt;s.ptr = p-&gt;s.ptr;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else                               // allocate tail end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  {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    p-&gt;s.size -= nunits;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    p += p-&gt;s.size;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    p-&gt;s.size = nunits;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  }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freep = prevp;</a:t>
            </a: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	  return (void *)(p+1);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}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if (p == freep)                       // wrapped around free list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if ((p = morecore(nunits)) == NULL)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return NULL;                      // none left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}</a:t>
            </a:r>
          </a:p>
        </p:txBody>
      </p:sp>
      <p:pic>
        <p:nvPicPr>
          <p:cNvPr id="14339" name="Picture 1">
            <a:extLst>
              <a:ext uri="{FF2B5EF4-FFF2-40B4-BE49-F238E27FC236}">
                <a16:creationId xmlns="" xmlns:a16="http://schemas.microsoft.com/office/drawing/2014/main" id="{6499C83B-3C1B-C24B-A1C9-7FA8E644B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2"/>
          <a:stretch>
            <a:fillRect/>
          </a:stretch>
        </p:blipFill>
        <p:spPr bwMode="auto">
          <a:xfrm>
            <a:off x="381000" y="5410200"/>
            <a:ext cx="8534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02050130-346D-514F-BB22-DC3CFD55C5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5410200"/>
            <a:ext cx="381000" cy="5334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187130F-6A3C-FA41-A651-A834F4FFC8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13000" y="5486400"/>
            <a:ext cx="406400" cy="5715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TextBox 8">
            <a:extLst>
              <a:ext uri="{FF2B5EF4-FFF2-40B4-BE49-F238E27FC236}">
                <a16:creationId xmlns="" xmlns:a16="http://schemas.microsoft.com/office/drawing/2014/main" id="{91F091C6-A53A-3544-AFF5-FC87D7ED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605463"/>
            <a:ext cx="844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3366FF"/>
                </a:solidFill>
                <a:latin typeface="Courier" pitchFamily="2" charset="0"/>
              </a:rPr>
              <a:t>freep</a:t>
            </a:r>
          </a:p>
        </p:txBody>
      </p:sp>
      <p:sp>
        <p:nvSpPr>
          <p:cNvPr id="14343" name="TextBox 10">
            <a:extLst>
              <a:ext uri="{FF2B5EF4-FFF2-40B4-BE49-F238E27FC236}">
                <a16:creationId xmlns="" xmlns:a16="http://schemas.microsoft.com/office/drawing/2014/main" id="{F67874B3-60F0-EC4A-B42A-A6F51C41F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5254625"/>
            <a:ext cx="846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3366FF"/>
                </a:solidFill>
                <a:latin typeface="Courier" pitchFamily="2" charset="0"/>
              </a:rPr>
              <a:t>prevp</a:t>
            </a:r>
          </a:p>
        </p:txBody>
      </p:sp>
      <p:sp>
        <p:nvSpPr>
          <p:cNvPr id="14344" name="TextBox 11">
            <a:extLst>
              <a:ext uri="{FF2B5EF4-FFF2-40B4-BE49-F238E27FC236}">
                <a16:creationId xmlns="" xmlns:a16="http://schemas.microsoft.com/office/drawing/2014/main" id="{6AC6F0AC-E6FA-0B4D-89EB-5921EF457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295900"/>
            <a:ext cx="354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3366FF"/>
                </a:solidFill>
                <a:latin typeface="Courier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544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Rectangle 11284">
            <a:extLst>
              <a:ext uri="{FF2B5EF4-FFF2-40B4-BE49-F238E27FC236}">
                <a16:creationId xmlns="" xmlns:a16="http://schemas.microsoft.com/office/drawing/2014/main" id="{925F3F4C-ED9C-9F42-ADA0-A0ADBC32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02238"/>
            <a:ext cx="1447800" cy="349250"/>
          </a:xfrm>
          <a:prstGeom prst="rect">
            <a:avLst/>
          </a:prstGeom>
          <a:solidFill>
            <a:srgbClr val="3366FF">
              <a:alpha val="25098"/>
            </a:srgbClr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654263-C5E6-B547-9E23-6C73F509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K&amp;R Code</a:t>
            </a:r>
          </a:p>
        </p:txBody>
      </p:sp>
      <p:sp>
        <p:nvSpPr>
          <p:cNvPr id="16387" name="TextBox 4">
            <a:extLst>
              <a:ext uri="{FF2B5EF4-FFF2-40B4-BE49-F238E27FC236}">
                <a16:creationId xmlns="" xmlns:a16="http://schemas.microsoft.com/office/drawing/2014/main" id="{9DBDBBF8-D9E7-A64D-B648-A6F3629A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81264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mr-IN" altLang="en-US" sz="1600" b="1" dirty="0">
                <a:latin typeface="Courier" pitchFamily="2" charset="0"/>
              </a:rPr>
              <a:t>	  </a:t>
            </a:r>
            <a:r>
              <a:rPr lang="mr-IN" altLang="en-US" sz="1600" b="1" dirty="0">
                <a:latin typeface="Courier"/>
                <a:cs typeface="Courier"/>
              </a:rPr>
              <a:t>if (p-&gt;s.size == nunits)           // exactly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  prevp-&gt;s.ptr = p-&gt;s.ptr;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else                               // allocate tail end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  {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    p-&gt;s.size -= nunits;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    p += p-&gt;s.size;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    p-&gt;s.size = nunits;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  }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freep = prevp;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	  return (void *)(p+1);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D375C08D-0D3A-7A48-8F68-6C3B4D2AA66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105400"/>
            <a:ext cx="1219200" cy="533400"/>
            <a:chOff x="723900" y="2590800"/>
            <a:chExt cx="1219200" cy="5334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E4C98430-A0FB-F148-A53C-21358E01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" y="2590800"/>
              <a:ext cx="12192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335B3A67-69C1-0344-9455-799FD4045D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3500" y="2590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89" name="Group 53">
            <a:extLst>
              <a:ext uri="{FF2B5EF4-FFF2-40B4-BE49-F238E27FC236}">
                <a16:creationId xmlns="" xmlns:a16="http://schemas.microsoft.com/office/drawing/2014/main" id="{EF6FA5B2-E8D0-4D40-ABFE-5A5539D79F9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105400"/>
            <a:ext cx="8686800" cy="533400"/>
            <a:chOff x="228600" y="4260850"/>
            <a:chExt cx="8686800" cy="533400"/>
          </a:xfrm>
        </p:grpSpPr>
        <p:grpSp>
          <p:nvGrpSpPr>
            <p:cNvPr id="16421" name="Group 36">
              <a:extLst>
                <a:ext uri="{FF2B5EF4-FFF2-40B4-BE49-F238E27FC236}">
                  <a16:creationId xmlns="" xmlns:a16="http://schemas.microsoft.com/office/drawing/2014/main" id="{F0B2E7B9-31B3-634A-9E0C-7DAAB6C90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4260850"/>
              <a:ext cx="1219200" cy="533400"/>
              <a:chOff x="723900" y="2590800"/>
              <a:chExt cx="1219200" cy="5334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145E2530-881A-EA40-A941-A355009F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6B382439-6E4F-CF48-BAC5-FD37DDF247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422" name="Group 43">
              <a:extLst>
                <a:ext uri="{FF2B5EF4-FFF2-40B4-BE49-F238E27FC236}">
                  <a16:creationId xmlns="" xmlns:a16="http://schemas.microsoft.com/office/drawing/2014/main" id="{20D4EB3D-C614-8846-9817-DCA7E2DB70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7600" y="4260850"/>
              <a:ext cx="1219200" cy="533400"/>
              <a:chOff x="723900" y="2590800"/>
              <a:chExt cx="1219200" cy="5334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C0145637-FC5C-D940-B550-D17EDDD15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44B5FC89-7EA2-A148-84B4-CD8C6CCEA5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423" name="Group 46">
              <a:extLst>
                <a:ext uri="{FF2B5EF4-FFF2-40B4-BE49-F238E27FC236}">
                  <a16:creationId xmlns="" xmlns:a16="http://schemas.microsoft.com/office/drawing/2014/main" id="{35F647C9-4FD3-6240-B5B5-8B13A449B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4260850"/>
              <a:ext cx="1219200" cy="533400"/>
              <a:chOff x="723900" y="2590800"/>
              <a:chExt cx="1219200" cy="5334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4ABA8F81-BF2B-7C43-B953-D273C59BF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3E028465-DB63-EC4A-97CD-5E02770325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C1BAD080-03D7-0549-AA1A-6C9FA6FF1A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2608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428E19F9-C3C0-8443-B8F9-A94F4B19B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7942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0" name="Group 59">
            <a:extLst>
              <a:ext uri="{FF2B5EF4-FFF2-40B4-BE49-F238E27FC236}">
                <a16:creationId xmlns="" xmlns:a16="http://schemas.microsoft.com/office/drawing/2014/main" id="{A1EF31F4-CAC6-D342-857B-1DA85FB0497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60888"/>
            <a:ext cx="838200" cy="457200"/>
            <a:chOff x="685800" y="3657600"/>
            <a:chExt cx="838200" cy="45720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D1D22EAD-0CCC-284E-A71A-02B00D5A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5800" y="3657600"/>
              <a:ext cx="152400" cy="457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0" name="TextBox 58">
              <a:extLst>
                <a:ext uri="{FF2B5EF4-FFF2-40B4-BE49-F238E27FC236}">
                  <a16:creationId xmlns="" xmlns:a16="http://schemas.microsoft.com/office/drawing/2014/main" id="{A9552301-27AD-A74B-A59E-1C9D33A8A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681" y="3657600"/>
              <a:ext cx="800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prevp</a:t>
              </a:r>
            </a:p>
          </p:txBody>
        </p:sp>
      </p:grpSp>
      <p:grpSp>
        <p:nvGrpSpPr>
          <p:cNvPr id="16391" name="Group 62">
            <a:extLst>
              <a:ext uri="{FF2B5EF4-FFF2-40B4-BE49-F238E27FC236}">
                <a16:creationId xmlns="" xmlns:a16="http://schemas.microsoft.com/office/drawing/2014/main" id="{BC4A593F-7056-584A-A159-646F35C19FC5}"/>
              </a:ext>
            </a:extLst>
          </p:cNvPr>
          <p:cNvGrpSpPr>
            <a:grpSpLocks/>
          </p:cNvGrpSpPr>
          <p:nvPr/>
        </p:nvGrpSpPr>
        <p:grpSpPr bwMode="auto">
          <a:xfrm>
            <a:off x="2609850" y="4540250"/>
            <a:ext cx="361950" cy="500063"/>
            <a:chOff x="2838559" y="3733800"/>
            <a:chExt cx="361841" cy="499646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4B133D47-C5B0-A641-AD4F-4FB8074CA3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627"/>
              <a:ext cx="152354" cy="45681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8" name="TextBox 61">
              <a:extLst>
                <a:ext uri="{FF2B5EF4-FFF2-40B4-BE49-F238E27FC236}">
                  <a16:creationId xmlns="" xmlns:a16="http://schemas.microsoft.com/office/drawing/2014/main" id="{4FF82847-FCA9-A54A-8AC7-BC4967CC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307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p</a:t>
              </a:r>
            </a:p>
          </p:txBody>
        </p:sp>
      </p:grpSp>
      <p:sp>
        <p:nvSpPr>
          <p:cNvPr id="16392" name="TextBox 64">
            <a:extLst>
              <a:ext uri="{FF2B5EF4-FFF2-40B4-BE49-F238E27FC236}">
                <a16:creationId xmlns="" xmlns:a16="http://schemas.microsoft.com/office/drawing/2014/main" id="{97016237-5B50-E440-AEE1-BDEDD2E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202238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1</a:t>
            </a:r>
          </a:p>
        </p:txBody>
      </p:sp>
      <p:sp>
        <p:nvSpPr>
          <p:cNvPr id="16393" name="TextBox 65">
            <a:extLst>
              <a:ext uri="{FF2B5EF4-FFF2-40B4-BE49-F238E27FC236}">
                <a16:creationId xmlns="" xmlns:a16="http://schemas.microsoft.com/office/drawing/2014/main" id="{EB18D008-B61A-1440-8D5E-B9C2282A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181600"/>
            <a:ext cx="461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10</a:t>
            </a:r>
          </a:p>
        </p:txBody>
      </p:sp>
      <p:sp>
        <p:nvSpPr>
          <p:cNvPr id="16394" name="TextBox 66">
            <a:extLst>
              <a:ext uri="{FF2B5EF4-FFF2-40B4-BE49-F238E27FC236}">
                <a16:creationId xmlns="" xmlns:a16="http://schemas.microsoft.com/office/drawing/2014/main" id="{108E7E87-E96A-4F4E-BCA8-A39A6182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202238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5</a:t>
            </a:r>
          </a:p>
        </p:txBody>
      </p:sp>
      <p:sp>
        <p:nvSpPr>
          <p:cNvPr id="16395" name="TextBox 11263">
            <a:extLst>
              <a:ext uri="{FF2B5EF4-FFF2-40B4-BE49-F238E27FC236}">
                <a16:creationId xmlns="" xmlns:a16="http://schemas.microsoft.com/office/drawing/2014/main" id="{DC7D22FF-DCD8-9447-B5D2-383F5C078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6259513"/>
            <a:ext cx="727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Let nunits = 7, and follow how the free block is identified and returned </a:t>
            </a:r>
          </a:p>
        </p:txBody>
      </p:sp>
      <p:grpSp>
        <p:nvGrpSpPr>
          <p:cNvPr id="16396" name="Group 11285">
            <a:extLst>
              <a:ext uri="{FF2B5EF4-FFF2-40B4-BE49-F238E27FC236}">
                <a16:creationId xmlns="" xmlns:a16="http://schemas.microsoft.com/office/drawing/2014/main" id="{1E787933-5070-FA41-B143-F84C34744244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4464050"/>
            <a:ext cx="3405187" cy="601663"/>
            <a:chOff x="3986767" y="4463534"/>
            <a:chExt cx="3404633" cy="601848"/>
          </a:xfrm>
        </p:grpSpPr>
        <p:sp>
          <p:nvSpPr>
            <p:cNvPr id="11265" name="Left Brace 11264">
              <a:extLst>
                <a:ext uri="{FF2B5EF4-FFF2-40B4-BE49-F238E27FC236}">
                  <a16:creationId xmlns="" xmlns:a16="http://schemas.microsoft.com/office/drawing/2014/main" id="{23AD4B2D-4221-AE43-BEE4-46A107EA54D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97038" y="4666140"/>
              <a:ext cx="165151" cy="585692"/>
            </a:xfrm>
            <a:prstGeom prst="leftBrace">
              <a:avLst>
                <a:gd name="adj1" fmla="val 8341"/>
                <a:gd name="adj2" fmla="val 50000"/>
              </a:avLst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1" name="Left Brace 70">
              <a:extLst>
                <a:ext uri="{FF2B5EF4-FFF2-40B4-BE49-F238E27FC236}">
                  <a16:creationId xmlns="" xmlns:a16="http://schemas.microsoft.com/office/drawing/2014/main" id="{07597BC4-7429-834F-B965-219EF103BFC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5537" y="3599520"/>
              <a:ext cx="188971" cy="2742754"/>
            </a:xfrm>
            <a:prstGeom prst="leftBrace">
              <a:avLst>
                <a:gd name="adj1" fmla="val 8332"/>
                <a:gd name="adj2" fmla="val 50000"/>
              </a:avLst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28C339F1-C6E8-8048-A9DB-20C903065DA7}"/>
                </a:ext>
              </a:extLst>
            </p:cNvPr>
            <p:cNvSpPr txBox="1"/>
            <p:nvPr/>
          </p:nvSpPr>
          <p:spPr>
            <a:xfrm>
              <a:off x="4097874" y="4463534"/>
              <a:ext cx="322210" cy="37000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"/>
                  <a:ea typeface="ＭＳ Ｐゴシック" charset="0"/>
                  <a:cs typeface="Courier"/>
                </a:rPr>
                <a:t>2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C7C787A0-3F37-D340-8E1B-FE890BD65D1F}"/>
                </a:ext>
              </a:extLst>
            </p:cNvPr>
            <p:cNvSpPr txBox="1"/>
            <p:nvPr/>
          </p:nvSpPr>
          <p:spPr>
            <a:xfrm>
              <a:off x="5848601" y="4463534"/>
              <a:ext cx="323797" cy="37000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"/>
                  <a:ea typeface="ＭＳ Ｐゴシック" charset="0"/>
                  <a:cs typeface="Courier"/>
                </a:rPr>
                <a:t>7</a:t>
              </a:r>
            </a:p>
          </p:txBody>
        </p:sp>
      </p:grpSp>
      <p:sp>
        <p:nvSpPr>
          <p:cNvPr id="11276" name="Freeform 11275">
            <a:extLst>
              <a:ext uri="{FF2B5EF4-FFF2-40B4-BE49-F238E27FC236}">
                <a16:creationId xmlns="" xmlns:a16="http://schemas.microsoft.com/office/drawing/2014/main" id="{774A9846-4A84-CE4F-8342-65A42E423A52}"/>
              </a:ext>
            </a:extLst>
          </p:cNvPr>
          <p:cNvSpPr>
            <a:spLocks/>
          </p:cNvSpPr>
          <p:nvPr/>
        </p:nvSpPr>
        <p:spPr bwMode="auto">
          <a:xfrm>
            <a:off x="895350" y="5499100"/>
            <a:ext cx="1714500" cy="520700"/>
          </a:xfrm>
          <a:custGeom>
            <a:avLst/>
            <a:gdLst>
              <a:gd name="T0" fmla="*/ 0 w 1993900"/>
              <a:gd name="T1" fmla="*/ 0 h 915580"/>
              <a:gd name="T2" fmla="*/ 720745 w 1993900"/>
              <a:gd name="T3" fmla="*/ 483916 h 915580"/>
              <a:gd name="T4" fmla="*/ 1190322 w 1993900"/>
              <a:gd name="T5" fmla="*/ 433357 h 915580"/>
              <a:gd name="T6" fmla="*/ 1714500 w 1993900"/>
              <a:gd name="T7" fmla="*/ 7223 h 915580"/>
              <a:gd name="T8" fmla="*/ 1714500 w 1993900"/>
              <a:gd name="T9" fmla="*/ 7223 h 915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3900" h="915580">
                <a:moveTo>
                  <a:pt x="0" y="0"/>
                </a:moveTo>
                <a:cubicBezTo>
                  <a:pt x="303741" y="361950"/>
                  <a:pt x="607483" y="723900"/>
                  <a:pt x="838200" y="850900"/>
                </a:cubicBezTo>
                <a:cubicBezTo>
                  <a:pt x="1068917" y="977900"/>
                  <a:pt x="1191683" y="901700"/>
                  <a:pt x="1384300" y="762000"/>
                </a:cubicBezTo>
                <a:cubicBezTo>
                  <a:pt x="1576917" y="622300"/>
                  <a:pt x="1993900" y="12700"/>
                  <a:pt x="1993900" y="127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="" xmlns:a16="http://schemas.microsoft.com/office/drawing/2014/main" id="{3CDA503A-9DBA-D744-9703-01141188D23A}"/>
              </a:ext>
            </a:extLst>
          </p:cNvPr>
          <p:cNvSpPr>
            <a:spLocks/>
          </p:cNvSpPr>
          <p:nvPr/>
        </p:nvSpPr>
        <p:spPr bwMode="auto">
          <a:xfrm rot="1076595">
            <a:off x="7620000" y="5648325"/>
            <a:ext cx="1219200" cy="396875"/>
          </a:xfrm>
          <a:custGeom>
            <a:avLst/>
            <a:gdLst>
              <a:gd name="T0" fmla="*/ 0 w 1993900"/>
              <a:gd name="T1" fmla="*/ 0 h 915580"/>
              <a:gd name="T2" fmla="*/ 512530 w 1993900"/>
              <a:gd name="T3" fmla="*/ 368838 h 915580"/>
              <a:gd name="T4" fmla="*/ 846451 w 1993900"/>
              <a:gd name="T5" fmla="*/ 330303 h 915580"/>
              <a:gd name="T6" fmla="*/ 1219200 w 1993900"/>
              <a:gd name="T7" fmla="*/ 5505 h 915580"/>
              <a:gd name="T8" fmla="*/ 1219200 w 1993900"/>
              <a:gd name="T9" fmla="*/ 5505 h 915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3900" h="915580">
                <a:moveTo>
                  <a:pt x="0" y="0"/>
                </a:moveTo>
                <a:cubicBezTo>
                  <a:pt x="303741" y="361950"/>
                  <a:pt x="607483" y="723900"/>
                  <a:pt x="838200" y="850900"/>
                </a:cubicBezTo>
                <a:cubicBezTo>
                  <a:pt x="1068917" y="977900"/>
                  <a:pt x="1191683" y="901700"/>
                  <a:pt x="1384300" y="762000"/>
                </a:cubicBezTo>
                <a:cubicBezTo>
                  <a:pt x="1576917" y="622300"/>
                  <a:pt x="1993900" y="12700"/>
                  <a:pt x="1993900" y="127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7" name="Freeform 11276">
            <a:extLst>
              <a:ext uri="{FF2B5EF4-FFF2-40B4-BE49-F238E27FC236}">
                <a16:creationId xmlns="" xmlns:a16="http://schemas.microsoft.com/office/drawing/2014/main" id="{5408053B-2A93-244E-8D63-DDED1CA2798D}"/>
              </a:ext>
            </a:extLst>
          </p:cNvPr>
          <p:cNvSpPr>
            <a:spLocks/>
          </p:cNvSpPr>
          <p:nvPr/>
        </p:nvSpPr>
        <p:spPr bwMode="auto">
          <a:xfrm>
            <a:off x="2984500" y="5384800"/>
            <a:ext cx="4406900" cy="758825"/>
          </a:xfrm>
          <a:custGeom>
            <a:avLst/>
            <a:gdLst>
              <a:gd name="T0" fmla="*/ 0 w 4406900"/>
              <a:gd name="T1" fmla="*/ 38139 h 758044"/>
              <a:gd name="T2" fmla="*/ 393700 w 4406900"/>
              <a:gd name="T3" fmla="*/ 673793 h 758044"/>
              <a:gd name="T4" fmla="*/ 1371600 w 4406900"/>
              <a:gd name="T5" fmla="*/ 737359 h 758044"/>
              <a:gd name="T6" fmla="*/ 3568700 w 4406900"/>
              <a:gd name="T7" fmla="*/ 533950 h 758044"/>
              <a:gd name="T8" fmla="*/ 4406900 w 4406900"/>
              <a:gd name="T9" fmla="*/ 0 h 758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06900" h="758044">
                <a:moveTo>
                  <a:pt x="0" y="38100"/>
                </a:moveTo>
                <a:cubicBezTo>
                  <a:pt x="82550" y="297391"/>
                  <a:pt x="165100" y="556683"/>
                  <a:pt x="393700" y="673100"/>
                </a:cubicBezTo>
                <a:cubicBezTo>
                  <a:pt x="622300" y="789517"/>
                  <a:pt x="842433" y="759883"/>
                  <a:pt x="1371600" y="736600"/>
                </a:cubicBezTo>
                <a:cubicBezTo>
                  <a:pt x="1900767" y="713317"/>
                  <a:pt x="3062817" y="656167"/>
                  <a:pt x="3568700" y="533400"/>
                </a:cubicBezTo>
                <a:cubicBezTo>
                  <a:pt x="4074583" y="410633"/>
                  <a:pt x="4240741" y="205316"/>
                  <a:pt x="440690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3F6CBA79-A64C-3D45-8135-B188879FC5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0" y="5202238"/>
            <a:ext cx="261938" cy="3603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D92C707-BD37-004F-B567-C6A44871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3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69D3A819-D2EB-D246-A48A-727179C1BB62}"/>
              </a:ext>
            </a:extLst>
          </p:cNvPr>
          <p:cNvGrpSpPr>
            <a:grpSpLocks/>
          </p:cNvGrpSpPr>
          <p:nvPr/>
        </p:nvGrpSpPr>
        <p:grpSpPr bwMode="auto">
          <a:xfrm>
            <a:off x="4467225" y="4443413"/>
            <a:ext cx="361950" cy="498475"/>
            <a:chOff x="2838559" y="3733800"/>
            <a:chExt cx="361841" cy="499646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="" xmlns:a16="http://schemas.microsoft.com/office/drawing/2014/main" id="{2C8111A4-8D7C-6A45-B09B-A11B86D3FF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2354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2" name="TextBox 90">
              <a:extLst>
                <a:ext uri="{FF2B5EF4-FFF2-40B4-BE49-F238E27FC236}">
                  <a16:creationId xmlns="" xmlns:a16="http://schemas.microsoft.com/office/drawing/2014/main" id="{D2977F29-0967-124D-AAA9-1CA96F3BB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307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p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4566B0A7-F3C9-4B47-93E5-56DB29A61E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7150" y="4570413"/>
            <a:ext cx="261938" cy="4222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0BC6C4C-ABFF-C94F-83D9-42C5D6C6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81600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7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AE746CC4-0ABF-F843-A66D-75A0B3A3EA5A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3581400"/>
            <a:ext cx="2274887" cy="533400"/>
            <a:chOff x="-64592" y="2971800"/>
            <a:chExt cx="2274392" cy="533400"/>
          </a:xfrm>
        </p:grpSpPr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50C49CD2-3131-0349-B096-13F604FA4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865" y="2971800"/>
              <a:ext cx="1218935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410" name="TextBox 95">
              <a:extLst>
                <a:ext uri="{FF2B5EF4-FFF2-40B4-BE49-F238E27FC236}">
                  <a16:creationId xmlns="" xmlns:a16="http://schemas.microsoft.com/office/drawing/2014/main" id="{B4E2D820-1160-A943-8540-10618C00B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4592" y="3166646"/>
              <a:ext cx="10465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00" b="1">
                  <a:latin typeface="Courier" pitchFamily="2" charset="0"/>
                </a:rPr>
                <a:t>freep *</a:t>
              </a:r>
            </a:p>
          </p:txBody>
        </p:sp>
      </p:grpSp>
      <p:sp>
        <p:nvSpPr>
          <p:cNvPr id="11279" name="Freeform 11278">
            <a:extLst>
              <a:ext uri="{FF2B5EF4-FFF2-40B4-BE49-F238E27FC236}">
                <a16:creationId xmlns="" xmlns:a16="http://schemas.microsoft.com/office/drawing/2014/main" id="{22AD15A8-5AF9-B44B-8DF9-9EE766DEE294}"/>
              </a:ext>
            </a:extLst>
          </p:cNvPr>
          <p:cNvSpPr>
            <a:spLocks/>
          </p:cNvSpPr>
          <p:nvPr/>
        </p:nvSpPr>
        <p:spPr bwMode="auto">
          <a:xfrm>
            <a:off x="1143000" y="3873500"/>
            <a:ext cx="1219200" cy="749300"/>
          </a:xfrm>
          <a:custGeom>
            <a:avLst/>
            <a:gdLst>
              <a:gd name="T0" fmla="*/ 1219200 w 1219200"/>
              <a:gd name="T1" fmla="*/ 0 h 749300"/>
              <a:gd name="T2" fmla="*/ 965200 w 1219200"/>
              <a:gd name="T3" fmla="*/ 482600 h 749300"/>
              <a:gd name="T4" fmla="*/ 381000 w 1219200"/>
              <a:gd name="T5" fmla="*/ 495300 h 749300"/>
              <a:gd name="T6" fmla="*/ 0 w 1219200"/>
              <a:gd name="T7" fmla="*/ 749300 h 749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200" h="749300">
                <a:moveTo>
                  <a:pt x="1219200" y="0"/>
                </a:moveTo>
                <a:cubicBezTo>
                  <a:pt x="1162050" y="200025"/>
                  <a:pt x="1104900" y="400050"/>
                  <a:pt x="965200" y="482600"/>
                </a:cubicBezTo>
                <a:cubicBezTo>
                  <a:pt x="825500" y="565150"/>
                  <a:pt x="541867" y="450850"/>
                  <a:pt x="381000" y="495300"/>
                </a:cubicBezTo>
                <a:cubicBezTo>
                  <a:pt x="220133" y="539750"/>
                  <a:pt x="0" y="749300"/>
                  <a:pt x="0" y="7493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5608CCF0-E91C-0D4C-9290-078BABF8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9375"/>
            <a:ext cx="1785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Courier" pitchFamily="2" charset="0"/>
              </a:rPr>
              <a:t>(void *)(p+1)</a:t>
            </a:r>
          </a:p>
        </p:txBody>
      </p:sp>
      <p:sp>
        <p:nvSpPr>
          <p:cNvPr id="11284" name="Freeform 11283">
            <a:extLst>
              <a:ext uri="{FF2B5EF4-FFF2-40B4-BE49-F238E27FC236}">
                <a16:creationId xmlns="" xmlns:a16="http://schemas.microsoft.com/office/drawing/2014/main" id="{E4B2C18E-78EB-7E44-AAEE-BFAF83C916AF}"/>
              </a:ext>
            </a:extLst>
          </p:cNvPr>
          <p:cNvSpPr>
            <a:spLocks/>
          </p:cNvSpPr>
          <p:nvPr/>
        </p:nvSpPr>
        <p:spPr bwMode="auto">
          <a:xfrm>
            <a:off x="5584825" y="4089400"/>
            <a:ext cx="650875" cy="1270000"/>
          </a:xfrm>
          <a:custGeom>
            <a:avLst/>
            <a:gdLst>
              <a:gd name="T0" fmla="*/ 650875 w 650825"/>
              <a:gd name="T1" fmla="*/ 0 h 1270000"/>
              <a:gd name="T2" fmla="*/ 307949 w 650825"/>
              <a:gd name="T3" fmla="*/ 88900 h 1270000"/>
              <a:gd name="T4" fmla="*/ 92032 w 650825"/>
              <a:gd name="T5" fmla="*/ 292100 h 1270000"/>
              <a:gd name="T6" fmla="*/ 3125 w 650825"/>
              <a:gd name="T7" fmla="*/ 673100 h 1270000"/>
              <a:gd name="T8" fmla="*/ 193640 w 650825"/>
              <a:gd name="T9" fmla="*/ 1270000 h 127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0825" h="1270000">
                <a:moveTo>
                  <a:pt x="650825" y="0"/>
                </a:moveTo>
                <a:cubicBezTo>
                  <a:pt x="525941" y="20108"/>
                  <a:pt x="401058" y="40217"/>
                  <a:pt x="307925" y="88900"/>
                </a:cubicBezTo>
                <a:cubicBezTo>
                  <a:pt x="214792" y="137583"/>
                  <a:pt x="142825" y="194733"/>
                  <a:pt x="92025" y="292100"/>
                </a:cubicBezTo>
                <a:cubicBezTo>
                  <a:pt x="41225" y="389467"/>
                  <a:pt x="-13808" y="510117"/>
                  <a:pt x="3125" y="673100"/>
                </a:cubicBezTo>
                <a:cubicBezTo>
                  <a:pt x="20058" y="836083"/>
                  <a:pt x="193625" y="1270000"/>
                  <a:pt x="193625" y="12700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3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nimBg="1"/>
      <p:bldP spid="88" grpId="0"/>
      <p:bldP spid="93" grpId="0"/>
      <p:bldP spid="1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C59FF9-591D-734C-B62B-E8F1B5AA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</a:t>
            </a:r>
            <a:r>
              <a:rPr lang="en-US" dirty="0" smtClean="0"/>
              <a:t>free() </a:t>
            </a:r>
            <a:r>
              <a:rPr lang="en-US" dirty="0"/>
              <a:t>Code</a:t>
            </a:r>
          </a:p>
        </p:txBody>
      </p:sp>
      <p:sp>
        <p:nvSpPr>
          <p:cNvPr id="13314" name="TextBox 4">
            <a:extLst>
              <a:ext uri="{FF2B5EF4-FFF2-40B4-BE49-F238E27FC236}">
                <a16:creationId xmlns="" xmlns:a16="http://schemas.microsoft.com/office/drawing/2014/main" id="{055864CF-BF6A-6D42-9422-6A88E9AA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798513"/>
            <a:ext cx="8310563" cy="403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" pitchFamily="2" charset="0"/>
              </a:rPr>
              <a:t>/* free: put block </a:t>
            </a:r>
            <a:r>
              <a:rPr lang="en-US" altLang="en-US" sz="1600" b="1" dirty="0" err="1">
                <a:latin typeface="Courier" pitchFamily="2" charset="0"/>
              </a:rPr>
              <a:t>ap</a:t>
            </a:r>
            <a:r>
              <a:rPr lang="en-US" altLang="en-US" sz="1600" b="1" dirty="0">
                <a:latin typeface="Courier" pitchFamily="2" charset="0"/>
              </a:rPr>
              <a:t> in free list */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void free(void *</a:t>
            </a:r>
            <a:r>
              <a:rPr lang="en-US" altLang="en-US" sz="1600" b="1" dirty="0" err="1">
                <a:latin typeface="Courier" pitchFamily="2" charset="0"/>
              </a:rPr>
              <a:t>ap</a:t>
            </a:r>
            <a:r>
              <a:rPr lang="en-US" altLang="en-US" sz="1600" b="1" dirty="0">
                <a:latin typeface="Courier" pitchFamily="2" charset="0"/>
              </a:rPr>
              <a:t>)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{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  Header *</a:t>
            </a:r>
            <a:r>
              <a:rPr lang="en-US" altLang="en-US" sz="1600" b="1" dirty="0" err="1">
                <a:latin typeface="Courier" pitchFamily="2" charset="0"/>
              </a:rPr>
              <a:t>bp</a:t>
            </a:r>
            <a:r>
              <a:rPr lang="en-US" altLang="en-US" sz="1600" b="1" dirty="0">
                <a:latin typeface="Courier" pitchFamily="2" charset="0"/>
              </a:rPr>
              <a:t>, *p;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  </a:t>
            </a:r>
            <a:r>
              <a:rPr lang="en-US" altLang="en-US" sz="1600" b="1" dirty="0" err="1">
                <a:latin typeface="Courier" pitchFamily="2" charset="0"/>
              </a:rPr>
              <a:t>bp</a:t>
            </a:r>
            <a:r>
              <a:rPr lang="en-US" altLang="en-US" sz="1600" b="1" dirty="0">
                <a:latin typeface="Courier" pitchFamily="2" charset="0"/>
              </a:rPr>
              <a:t> = (Header *)</a:t>
            </a:r>
            <a:r>
              <a:rPr lang="en-US" altLang="en-US" sz="1600" b="1" dirty="0" err="1">
                <a:latin typeface="Courier" pitchFamily="2" charset="0"/>
              </a:rPr>
              <a:t>ap</a:t>
            </a:r>
            <a:r>
              <a:rPr lang="en-US" altLang="en-US" sz="1600" b="1" dirty="0">
                <a:latin typeface="Courier" pitchFamily="2" charset="0"/>
              </a:rPr>
              <a:t> - 1;    // point to block header</a:t>
            </a:r>
          </a:p>
          <a:p>
            <a:pPr eaLnBrk="1" hangingPunct="1"/>
            <a:endParaRPr lang="en-US" altLang="en-US" sz="1600" b="1" dirty="0">
              <a:latin typeface="Courier" pitchFamily="2" charset="0"/>
            </a:endParaRPr>
          </a:p>
          <a:p>
            <a:pPr eaLnBrk="1" hangingPunct="1"/>
            <a:r>
              <a:rPr lang="mr-IN" altLang="en-US" sz="1600" b="1" dirty="0">
                <a:latin typeface="Courier" pitchFamily="2" charset="0"/>
              </a:rPr>
              <a:t> </a:t>
            </a:r>
            <a:r>
              <a:rPr lang="en-US" altLang="en-US" sz="1600" b="1" dirty="0">
                <a:latin typeface="Courier" pitchFamily="2" charset="0"/>
              </a:rPr>
              <a:t> </a:t>
            </a:r>
            <a:r>
              <a:rPr lang="mr-IN" altLang="en-US" sz="1600" b="1" dirty="0" err="1">
                <a:latin typeface="Courier"/>
                <a:cs typeface="Courier"/>
              </a:rPr>
              <a:t>for</a:t>
            </a:r>
            <a:r>
              <a:rPr lang="mr-IN" altLang="en-US" sz="1600" b="1" dirty="0">
                <a:latin typeface="Courier"/>
                <a:cs typeface="Courier"/>
              </a:rPr>
              <a:t> (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 = </a:t>
            </a:r>
            <a:r>
              <a:rPr lang="mr-IN" altLang="en-US" sz="1600" b="1" dirty="0" err="1">
                <a:latin typeface="Courier"/>
                <a:cs typeface="Courier"/>
              </a:rPr>
              <a:t>freep</a:t>
            </a:r>
            <a:r>
              <a:rPr lang="mr-IN" altLang="en-US" sz="1600" b="1" dirty="0">
                <a:latin typeface="Courier"/>
                <a:cs typeface="Courier"/>
              </a:rPr>
              <a:t>; !(</a:t>
            </a:r>
            <a:r>
              <a:rPr lang="mr-IN" altLang="en-US" sz="1600" b="1" dirty="0" err="1">
                <a:latin typeface="Courier"/>
                <a:cs typeface="Courier"/>
              </a:rPr>
              <a:t>bp</a:t>
            </a:r>
            <a:r>
              <a:rPr lang="mr-IN" altLang="en-US" sz="1600" b="1" dirty="0">
                <a:latin typeface="Courier"/>
                <a:cs typeface="Courier"/>
              </a:rPr>
              <a:t> &gt; 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 &amp;&amp; </a:t>
            </a:r>
            <a:r>
              <a:rPr lang="mr-IN" altLang="en-US" sz="1600" b="1" dirty="0" err="1">
                <a:latin typeface="Courier"/>
                <a:cs typeface="Courier"/>
              </a:rPr>
              <a:t>bp</a:t>
            </a:r>
            <a:r>
              <a:rPr lang="mr-IN" altLang="en-US" sz="1600" b="1" dirty="0">
                <a:latin typeface="Courier"/>
                <a:cs typeface="Courier"/>
              </a:rPr>
              <a:t> &lt; 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-&gt;</a:t>
            </a:r>
            <a:r>
              <a:rPr lang="mr-IN" altLang="en-US" sz="1600" b="1" dirty="0" err="1">
                <a:latin typeface="Courier"/>
                <a:cs typeface="Courier"/>
              </a:rPr>
              <a:t>s.ptr</a:t>
            </a:r>
            <a:r>
              <a:rPr lang="mr-IN" altLang="en-US" sz="1600" b="1" dirty="0">
                <a:latin typeface="Courier"/>
                <a:cs typeface="Courier"/>
              </a:rPr>
              <a:t>); 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 = 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-&gt;</a:t>
            </a:r>
            <a:r>
              <a:rPr lang="mr-IN" altLang="en-US" sz="1600" b="1" dirty="0" err="1">
                <a:latin typeface="Courier"/>
                <a:cs typeface="Courier"/>
              </a:rPr>
              <a:t>s.ptr</a:t>
            </a:r>
            <a:r>
              <a:rPr lang="mr-IN" altLang="en-US" sz="1600" b="1" dirty="0">
                <a:latin typeface="Courier"/>
                <a:cs typeface="Courier"/>
              </a:rPr>
              <a:t>)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</a:t>
            </a:r>
            <a:r>
              <a:rPr lang="mr-IN" altLang="en-US" sz="1600" b="1" dirty="0" err="1">
                <a:latin typeface="Courier"/>
                <a:cs typeface="Courier"/>
              </a:rPr>
              <a:t>if</a:t>
            </a:r>
            <a:r>
              <a:rPr lang="mr-IN" altLang="en-US" sz="1600" b="1" dirty="0">
                <a:latin typeface="Courier"/>
                <a:cs typeface="Courier"/>
              </a:rPr>
              <a:t> (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 &gt;= 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-&gt;</a:t>
            </a:r>
            <a:r>
              <a:rPr lang="mr-IN" altLang="en-US" sz="1600" b="1" dirty="0" err="1">
                <a:latin typeface="Courier"/>
                <a:cs typeface="Courier"/>
              </a:rPr>
              <a:t>s.ptr</a:t>
            </a:r>
            <a:r>
              <a:rPr lang="mr-IN" altLang="en-US" sz="1600" b="1" dirty="0">
                <a:latin typeface="Courier"/>
                <a:cs typeface="Courier"/>
              </a:rPr>
              <a:t> &amp;&amp; (</a:t>
            </a:r>
            <a:r>
              <a:rPr lang="mr-IN" altLang="en-US" sz="1600" b="1" dirty="0" err="1">
                <a:latin typeface="Courier"/>
                <a:cs typeface="Courier"/>
              </a:rPr>
              <a:t>bp</a:t>
            </a:r>
            <a:r>
              <a:rPr lang="mr-IN" altLang="en-US" sz="1600" b="1" dirty="0">
                <a:latin typeface="Courier"/>
                <a:cs typeface="Courier"/>
              </a:rPr>
              <a:t> &gt; 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 || </a:t>
            </a:r>
            <a:r>
              <a:rPr lang="mr-IN" altLang="en-US" sz="1600" b="1" dirty="0" err="1">
                <a:latin typeface="Courier"/>
                <a:cs typeface="Courier"/>
              </a:rPr>
              <a:t>bp</a:t>
            </a:r>
            <a:r>
              <a:rPr lang="mr-IN" altLang="en-US" sz="1600" b="1" dirty="0">
                <a:latin typeface="Courier"/>
                <a:cs typeface="Courier"/>
              </a:rPr>
              <a:t> &lt; </a:t>
            </a:r>
            <a:r>
              <a:rPr lang="mr-IN" altLang="en-US" sz="1600" b="1" dirty="0" err="1">
                <a:latin typeface="Courier"/>
                <a:cs typeface="Courier"/>
              </a:rPr>
              <a:t>p</a:t>
            </a:r>
            <a:r>
              <a:rPr lang="mr-IN" altLang="en-US" sz="1600" b="1" dirty="0">
                <a:latin typeface="Courier"/>
                <a:cs typeface="Courier"/>
              </a:rPr>
              <a:t>-&gt;</a:t>
            </a:r>
            <a:r>
              <a:rPr lang="mr-IN" altLang="en-US" sz="1600" b="1" dirty="0" err="1">
                <a:latin typeface="Courier"/>
                <a:cs typeface="Courier"/>
              </a:rPr>
              <a:t>s.ptr</a:t>
            </a:r>
            <a:r>
              <a:rPr lang="mr-IN" altLang="en-US" sz="1600" b="1" dirty="0">
                <a:latin typeface="Courier"/>
                <a:cs typeface="Courier"/>
              </a:rPr>
              <a:t>))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</a:t>
            </a:r>
            <a:r>
              <a:rPr lang="mr-IN" altLang="en-US" sz="1600" b="1" dirty="0" err="1">
                <a:latin typeface="Courier"/>
                <a:cs typeface="Courier"/>
              </a:rPr>
              <a:t>break</a:t>
            </a:r>
            <a:r>
              <a:rPr lang="mr-IN" altLang="en-US" sz="1600" b="1" dirty="0">
                <a:latin typeface="Courier"/>
                <a:cs typeface="Courier"/>
              </a:rPr>
              <a:t>;               // </a:t>
            </a:r>
            <a:r>
              <a:rPr lang="mr-IN" altLang="en-US" sz="1600" b="1" dirty="0" err="1">
                <a:latin typeface="Courier"/>
                <a:cs typeface="Courier"/>
              </a:rPr>
              <a:t>freed</a:t>
            </a:r>
            <a:r>
              <a:rPr lang="mr-IN" altLang="en-US" sz="1600" b="1" dirty="0">
                <a:latin typeface="Courier"/>
                <a:cs typeface="Courier"/>
              </a:rPr>
              <a:t> </a:t>
            </a:r>
            <a:r>
              <a:rPr lang="mr-IN" altLang="en-US" sz="1600" b="1" dirty="0" err="1">
                <a:latin typeface="Courier"/>
                <a:cs typeface="Courier"/>
              </a:rPr>
              <a:t>block</a:t>
            </a:r>
            <a:r>
              <a:rPr lang="mr-IN" altLang="en-US" sz="1600" b="1" dirty="0">
                <a:latin typeface="Courier"/>
                <a:cs typeface="Courier"/>
              </a:rPr>
              <a:t> </a:t>
            </a:r>
            <a:r>
              <a:rPr lang="mr-IN" altLang="en-US" sz="1600" b="1" dirty="0" err="1">
                <a:latin typeface="Courier"/>
                <a:cs typeface="Courier"/>
              </a:rPr>
              <a:t>at</a:t>
            </a:r>
            <a:r>
              <a:rPr lang="mr-IN" altLang="en-US" sz="1600" b="1" dirty="0">
                <a:latin typeface="Courier"/>
                <a:cs typeface="Courier"/>
              </a:rPr>
              <a:t> </a:t>
            </a:r>
            <a:r>
              <a:rPr lang="mr-IN" altLang="en-US" sz="1600" b="1" dirty="0" err="1">
                <a:latin typeface="Courier"/>
                <a:cs typeface="Courier"/>
              </a:rPr>
              <a:t>start</a:t>
            </a:r>
            <a:r>
              <a:rPr lang="mr-IN" altLang="en-US" sz="1600" b="1" dirty="0">
                <a:latin typeface="Courier"/>
                <a:cs typeface="Courier"/>
              </a:rPr>
              <a:t> of </a:t>
            </a:r>
            <a:r>
              <a:rPr lang="mr-IN" altLang="en-US" sz="1600" b="1" dirty="0" err="1">
                <a:latin typeface="Courier"/>
                <a:cs typeface="Courier"/>
              </a:rPr>
              <a:t>end</a:t>
            </a:r>
            <a:r>
              <a:rPr lang="mr-IN" altLang="en-US" sz="1600" b="1" dirty="0">
                <a:latin typeface="Courier"/>
                <a:cs typeface="Courier"/>
              </a:rPr>
              <a:t> of </a:t>
            </a:r>
            <a:r>
              <a:rPr lang="mr-IN" altLang="en-US" sz="1600" b="1" dirty="0" err="1">
                <a:latin typeface="Courier"/>
                <a:cs typeface="Courier"/>
              </a:rPr>
              <a:t>arena</a:t>
            </a:r>
            <a:endParaRPr lang="en-US" altLang="en-US" sz="1600" b="1" dirty="0">
              <a:latin typeface="Courier"/>
              <a:cs typeface="Courier"/>
            </a:endParaRPr>
          </a:p>
          <a:p>
            <a:pPr eaLnBrk="1" hangingPunct="1"/>
            <a:endParaRPr lang="en-US" altLang="en-US" sz="1600" b="1" dirty="0">
              <a:latin typeface="Courier"/>
              <a:cs typeface="Courier"/>
            </a:endParaRPr>
          </a:p>
          <a:p>
            <a:pPr eaLnBrk="1" hangingPunct="1"/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if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(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bp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+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bp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-&gt;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s.size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==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p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-&gt;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s.ptr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)      //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join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to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upper</a:t>
            </a:r>
            <a:endParaRPr lang="mr-IN" altLang="en-US" sz="1600" b="1" dirty="0">
              <a:solidFill>
                <a:srgbClr val="7F7F7F"/>
              </a:solidFill>
              <a:latin typeface="Courier"/>
              <a:cs typeface="Courier"/>
            </a:endParaRPr>
          </a:p>
          <a:p>
            <a:pPr eaLnBrk="1" hangingPunct="1"/>
            <a:r>
              <a:rPr lang="en-US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  . . .</a:t>
            </a:r>
          </a:p>
          <a:p>
            <a:pPr eaLnBrk="1" hangingPunct="1"/>
            <a:r>
              <a:rPr lang="en-US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if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(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p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+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p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-&gt;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s.size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== </a:t>
            </a:r>
            <a:r>
              <a:rPr lang="mr-IN" altLang="en-US" sz="1600" b="1" dirty="0" err="1">
                <a:solidFill>
                  <a:srgbClr val="7F7F7F"/>
                </a:solidFill>
                <a:latin typeface="Courier"/>
                <a:cs typeface="Courier"/>
              </a:rPr>
              <a:t>bp</a:t>
            </a:r>
            <a:r>
              <a:rPr lang="mr-IN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)</a:t>
            </a:r>
          </a:p>
          <a:p>
            <a:pPr eaLnBrk="1" hangingPunct="1"/>
            <a:r>
              <a:rPr lang="en-US" altLang="en-US" sz="1600" b="1" dirty="0">
                <a:solidFill>
                  <a:srgbClr val="7F7F7F"/>
                </a:solidFill>
                <a:latin typeface="Courier"/>
                <a:cs typeface="Courier"/>
              </a:rPr>
              <a:t>   . . .</a:t>
            </a:r>
          </a:p>
          <a:p>
            <a:pPr eaLnBrk="1" hangingPunct="1"/>
            <a:endParaRPr lang="en-US" altLang="en-US" sz="1600" b="1" dirty="0">
              <a:latin typeface="Courier" pitchFamily="2" charset="0"/>
            </a:endParaRP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  </a:t>
            </a:r>
            <a:r>
              <a:rPr lang="en-US" altLang="en-US" sz="1600" b="1" dirty="0" err="1">
                <a:latin typeface="Courier" pitchFamily="2" charset="0"/>
              </a:rPr>
              <a:t>freep</a:t>
            </a:r>
            <a:r>
              <a:rPr lang="en-US" altLang="en-US" sz="1600" b="1" dirty="0">
                <a:latin typeface="Courier" pitchFamily="2" charset="0"/>
              </a:rPr>
              <a:t> = p;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="" xmlns:a16="http://schemas.microsoft.com/office/drawing/2014/main" id="{00689659-FDFE-204E-9268-B43BEB9E9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2"/>
          <a:stretch>
            <a:fillRect/>
          </a:stretch>
        </p:blipFill>
        <p:spPr bwMode="auto">
          <a:xfrm>
            <a:off x="381000" y="5372100"/>
            <a:ext cx="8534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AFA8AE5E-78A5-D84B-8DEE-6A45EFAE75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5394325"/>
            <a:ext cx="406400" cy="5715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TextBox 6">
            <a:extLst>
              <a:ext uri="{FF2B5EF4-FFF2-40B4-BE49-F238E27FC236}">
                <a16:creationId xmlns="" xmlns:a16="http://schemas.microsoft.com/office/drawing/2014/main" id="{89663827-8D78-334D-94B7-6303B59F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3366FF"/>
                </a:solidFill>
                <a:latin typeface="Courier" pitchFamily="2" charset="0"/>
              </a:rPr>
              <a:t>freep</a:t>
            </a:r>
          </a:p>
        </p:txBody>
      </p:sp>
      <p:sp>
        <p:nvSpPr>
          <p:cNvPr id="17414" name="TextBox 8">
            <a:extLst>
              <a:ext uri="{FF2B5EF4-FFF2-40B4-BE49-F238E27FC236}">
                <a16:creationId xmlns="" xmlns:a16="http://schemas.microsoft.com/office/drawing/2014/main" id="{68A3D4E8-C65A-3249-852B-112FBAC0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5203825"/>
            <a:ext cx="354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3366FF"/>
                </a:solidFill>
                <a:latin typeface="Courier" pitchFamily="2" charset="0"/>
              </a:rPr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D67B7D3-9317-1444-B4DE-D3F8F8D77A2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8800" y="5432425"/>
            <a:ext cx="406400" cy="5715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TextBox 10">
            <a:extLst>
              <a:ext uri="{FF2B5EF4-FFF2-40B4-BE49-F238E27FC236}">
                <a16:creationId xmlns="" xmlns:a16="http://schemas.microsoft.com/office/drawing/2014/main" id="{7ED654BE-13F3-FF4C-B4F2-1EC9B8CD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5241925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3366FF"/>
                </a:solidFill>
                <a:latin typeface="Courier" pitchFamily="2" charset="0"/>
              </a:rPr>
              <a:t>p-&gt;s.ptr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35DF2BE-6216-CC49-AAFA-7FDA9131C2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4876800"/>
            <a:ext cx="304800" cy="1089025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8" name="TextBox 12">
            <a:extLst>
              <a:ext uri="{FF2B5EF4-FFF2-40B4-BE49-F238E27FC236}">
                <a16:creationId xmlns="" xmlns:a16="http://schemas.microsoft.com/office/drawing/2014/main" id="{711AB2CB-3BEF-9F43-99A3-76BBD02B5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4721225"/>
            <a:ext cx="474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i="1" dirty="0" err="1">
                <a:solidFill>
                  <a:srgbClr val="3366FF"/>
                </a:solidFill>
                <a:latin typeface="Courier" pitchFamily="2" charset="0"/>
              </a:rPr>
              <a:t>bp</a:t>
            </a:r>
            <a:endParaRPr lang="en-US" altLang="en-US" sz="1600" b="1" i="1" dirty="0">
              <a:solidFill>
                <a:srgbClr val="3366FF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1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="" xmlns:a16="http://schemas.microsoft.com/office/drawing/2014/main" id="{1E53E976-A030-2A4F-9D36-0423FA40D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Returned by </a:t>
            </a:r>
            <a:r>
              <a:rPr lang="en-US">
                <a:cs typeface="+mj-cs"/>
              </a:rPr>
              <a:t>Malloc</a:t>
            </a:r>
            <a:endParaRPr lang="en-US" dirty="0">
              <a:cs typeface="+mj-cs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="" xmlns:a16="http://schemas.microsoft.com/office/drawing/2014/main" id="{CF61944C-64BC-CF44-8D6E-A90D840D20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649788"/>
            <a:ext cx="8305800" cy="20558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If the variable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void *</a:t>
            </a:r>
            <a:r>
              <a:rPr lang="en-US" b="1" dirty="0" err="1">
                <a:latin typeface="Courier" pitchFamily="2" charset="0"/>
              </a:rPr>
              <a:t>ap</a:t>
            </a:r>
            <a:r>
              <a:rPr lang="en-US" b="1" dirty="0">
                <a:latin typeface="Courier" pitchFamily="2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points to the address returned to the user, where does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" pitchFamily="2" charset="0"/>
              </a:rPr>
              <a:t>&amp;((Header *)</a:t>
            </a:r>
            <a:r>
              <a:rPr lang="en-US" b="1" dirty="0" err="1">
                <a:latin typeface="Courier" pitchFamily="2" charset="0"/>
              </a:rPr>
              <a:t>ap</a:t>
            </a:r>
            <a:r>
              <a:rPr lang="en-US" b="1" dirty="0">
                <a:latin typeface="Courier" pitchFamily="2" charset="0"/>
              </a:rPr>
              <a:t>)[-1]</a:t>
            </a:r>
            <a:br>
              <a:rPr lang="en-US" b="1" dirty="0">
                <a:latin typeface="Courier" pitchFamily="2" charset="0"/>
              </a:rPr>
            </a:br>
            <a:r>
              <a:rPr lang="en-US" dirty="0"/>
              <a:t>point?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="" xmlns:a16="http://schemas.microsoft.com/office/drawing/2014/main" id="{B588D4D3-8217-8143-B282-3D92A0D2F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371600"/>
            <a:ext cx="91440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="" xmlns:a16="http://schemas.microsoft.com/office/drawing/2014/main" id="{7BF9D19A-3671-2542-BA62-350D5BAAE2EE}"/>
              </a:ext>
            </a:extLst>
          </p:cNvPr>
          <p:cNvSpPr>
            <a:spLocks/>
          </p:cNvSpPr>
          <p:nvPr/>
        </p:nvSpPr>
        <p:spPr bwMode="auto">
          <a:xfrm rot="-5400000">
            <a:off x="2724150" y="2495550"/>
            <a:ext cx="266700" cy="1447800"/>
          </a:xfrm>
          <a:prstGeom prst="leftBrace">
            <a:avLst>
              <a:gd name="adj1" fmla="val 834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8437" name="TextBox 5">
            <a:extLst>
              <a:ext uri="{FF2B5EF4-FFF2-40B4-BE49-F238E27FC236}">
                <a16:creationId xmlns="" xmlns:a16="http://schemas.microsoft.com/office/drawing/2014/main" id="{FD247F05-3FD7-A240-95AA-01A87336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1763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typedef Header</a:t>
            </a:r>
          </a:p>
        </p:txBody>
      </p:sp>
    </p:spTree>
    <p:extLst>
      <p:ext uri="{BB962C8B-B14F-4D97-AF65-F5344CB8AC3E}">
        <p14:creationId xmlns:p14="http://schemas.microsoft.com/office/powerpoint/2010/main" val="286762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0BC5E-FC36-DF42-8635-F02B660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</a:t>
            </a:r>
            <a:r>
              <a:rPr lang="en-US" dirty="0" smtClean="0"/>
              <a:t>free() Code 2</a:t>
            </a:r>
            <a:endParaRPr lang="en-US" dirty="0"/>
          </a:p>
        </p:txBody>
      </p:sp>
      <p:sp>
        <p:nvSpPr>
          <p:cNvPr id="19458" name="TextBox 4">
            <a:extLst>
              <a:ext uri="{FF2B5EF4-FFF2-40B4-BE49-F238E27FC236}">
                <a16:creationId xmlns="" xmlns:a16="http://schemas.microsoft.com/office/drawing/2014/main" id="{5528D2BE-5B95-3F4C-849E-08456815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69564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mr-IN" altLang="en-US" sz="1600" b="1" dirty="0">
                <a:latin typeface="Courier" pitchFamily="2" charset="0"/>
              </a:rPr>
              <a:t> </a:t>
            </a:r>
            <a:r>
              <a:rPr lang="mr-IN" altLang="en-US" sz="1600" b="1" dirty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mr-IN" altLang="en-US" sz="1600" b="1" dirty="0">
                <a:latin typeface="Courier"/>
                <a:cs typeface="Courier"/>
              </a:rPr>
              <a:t> (bp + bp-&gt;s.size == p-&gt;s.ptr)      // join to upper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{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bp-&gt;s.size += p-&gt;s.ptr-&gt;s.size;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bp-&gt;s.ptr = p-&gt;s.ptr-&gt;s.ptr;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}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</a:t>
            </a:r>
            <a:r>
              <a:rPr lang="mr-IN" altLang="en-US" sz="1600" b="1" dirty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bp-&gt;s.ptr = p-&gt;s.ptr;</a:t>
            </a:r>
            <a:endParaRPr lang="en-US" altLang="en-US" sz="1600" b="1" dirty="0">
              <a:latin typeface="Courier"/>
              <a:cs typeface="Courier"/>
            </a:endParaRPr>
          </a:p>
          <a:p>
            <a:pPr eaLnBrk="1" hangingPunct="1"/>
            <a:endParaRPr lang="en-US" altLang="en-US" sz="1600" b="1" dirty="0">
              <a:latin typeface="Courier" pitchFamily="2" charset="0"/>
            </a:endParaRPr>
          </a:p>
        </p:txBody>
      </p:sp>
      <p:grpSp>
        <p:nvGrpSpPr>
          <p:cNvPr id="19459" name="Group 4">
            <a:extLst>
              <a:ext uri="{FF2B5EF4-FFF2-40B4-BE49-F238E27FC236}">
                <a16:creationId xmlns="" xmlns:a16="http://schemas.microsoft.com/office/drawing/2014/main" id="{49EFE489-25A7-7D4E-A14F-7F9CB825E22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494088"/>
            <a:ext cx="1219200" cy="533400"/>
            <a:chOff x="723900" y="2590800"/>
            <a:chExt cx="1219200" cy="53340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0CA13CF-9672-1043-BCDB-2CFCF6BC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" y="2590800"/>
              <a:ext cx="12192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0E4FC60-5828-334E-9792-B6F205E1A3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3500" y="2590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0" name="Group 7">
            <a:extLst>
              <a:ext uri="{FF2B5EF4-FFF2-40B4-BE49-F238E27FC236}">
                <a16:creationId xmlns="" xmlns:a16="http://schemas.microsoft.com/office/drawing/2014/main" id="{814CFBBB-5B04-974C-9230-038B85B55A1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94088"/>
            <a:ext cx="8686800" cy="533400"/>
            <a:chOff x="228600" y="4260850"/>
            <a:chExt cx="8686800" cy="533400"/>
          </a:xfrm>
        </p:grpSpPr>
        <p:grpSp>
          <p:nvGrpSpPr>
            <p:cNvPr id="19511" name="Group 8">
              <a:extLst>
                <a:ext uri="{FF2B5EF4-FFF2-40B4-BE49-F238E27FC236}">
                  <a16:creationId xmlns="" xmlns:a16="http://schemas.microsoft.com/office/drawing/2014/main" id="{433C094B-D148-D44C-B5B3-69CEDA4C3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4260850"/>
              <a:ext cx="1219200" cy="533400"/>
              <a:chOff x="723900" y="2590800"/>
              <a:chExt cx="1219200" cy="5334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CE4245B1-1A14-1F42-BD2A-562E1DCD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1A8E3BA2-3257-9648-8414-DB400E8985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512" name="Group 9">
              <a:extLst>
                <a:ext uri="{FF2B5EF4-FFF2-40B4-BE49-F238E27FC236}">
                  <a16:creationId xmlns="" xmlns:a16="http://schemas.microsoft.com/office/drawing/2014/main" id="{519EF548-BF3D-5E42-A1A8-C3580245A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7600" y="4260850"/>
              <a:ext cx="1219200" cy="533400"/>
              <a:chOff x="723900" y="2590800"/>
              <a:chExt cx="1219200" cy="5334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A46FD570-429B-8948-9522-0010B527C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29BAAEB1-2E80-EA41-B9B5-E64045CA4F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513" name="Group 10">
              <a:extLst>
                <a:ext uri="{FF2B5EF4-FFF2-40B4-BE49-F238E27FC236}">
                  <a16:creationId xmlns="" xmlns:a16="http://schemas.microsoft.com/office/drawing/2014/main" id="{DC9B8DE8-5225-094E-B2D2-AD223A2A4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4260850"/>
              <a:ext cx="1219200" cy="533400"/>
              <a:chOff x="723900" y="2590800"/>
              <a:chExt cx="1219200" cy="5334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70D309EF-2311-0641-BA4C-AEFED38C8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D6A0AAFF-6A37-5B47-8B06-C9A278EC56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89E71007-AF8C-F048-BDB6-3E599BDFC4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2608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FF67B40-6B65-E44D-BC5F-B60C9978AA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7942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1" name="TextBox 19">
            <a:extLst>
              <a:ext uri="{FF2B5EF4-FFF2-40B4-BE49-F238E27FC236}">
                <a16:creationId xmlns="" xmlns:a16="http://schemas.microsoft.com/office/drawing/2014/main" id="{C13381FF-3A29-6547-A5FB-B9763C86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35925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smtClean="0">
                <a:latin typeface="Courier" pitchFamily="2" charset="0"/>
              </a:rPr>
              <a:t>3</a:t>
            </a:r>
            <a:endParaRPr lang="en-US" altLang="en-US" sz="1800" b="1" dirty="0">
              <a:latin typeface="Courier" pitchFamily="2" charset="0"/>
            </a:endParaRPr>
          </a:p>
        </p:txBody>
      </p:sp>
      <p:sp>
        <p:nvSpPr>
          <p:cNvPr id="19462" name="TextBox 20">
            <a:extLst>
              <a:ext uri="{FF2B5EF4-FFF2-40B4-BE49-F238E27FC236}">
                <a16:creationId xmlns="" xmlns:a16="http://schemas.microsoft.com/office/drawing/2014/main" id="{38F8698D-CC2D-1142-ABCD-1A3E9A07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35480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3</a:t>
            </a:r>
          </a:p>
        </p:txBody>
      </p:sp>
      <p:sp>
        <p:nvSpPr>
          <p:cNvPr id="19463" name="TextBox 21">
            <a:extLst>
              <a:ext uri="{FF2B5EF4-FFF2-40B4-BE49-F238E27FC236}">
                <a16:creationId xmlns="" xmlns:a16="http://schemas.microsoft.com/office/drawing/2014/main" id="{F1999098-A01C-5E4E-8D8C-8019C3F0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671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18A22D6-05D9-644C-9182-7DCA97D08F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7238" y="3554413"/>
            <a:ext cx="263525" cy="3587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TextBox 26">
            <a:extLst>
              <a:ext uri="{FF2B5EF4-FFF2-40B4-BE49-F238E27FC236}">
                <a16:creationId xmlns="" xmlns:a16="http://schemas.microsoft.com/office/drawing/2014/main" id="{F554A746-6902-D944-AFE7-2DE78E1D5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70288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7</a:t>
            </a:r>
          </a:p>
        </p:txBody>
      </p:sp>
      <p:grpSp>
        <p:nvGrpSpPr>
          <p:cNvPr id="19466" name="Group 27">
            <a:extLst>
              <a:ext uri="{FF2B5EF4-FFF2-40B4-BE49-F238E27FC236}">
                <a16:creationId xmlns="" xmlns:a16="http://schemas.microsoft.com/office/drawing/2014/main" id="{BC55C526-5A4B-7B48-AD72-15CC7D965C7B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2944813"/>
            <a:ext cx="360362" cy="498475"/>
            <a:chOff x="2838559" y="3733800"/>
            <a:chExt cx="361841" cy="49964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60262EC-6305-C646-93B9-6D05EA89A2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3025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10" name="TextBox 29">
              <a:extLst>
                <a:ext uri="{FF2B5EF4-FFF2-40B4-BE49-F238E27FC236}">
                  <a16:creationId xmlns="" xmlns:a16="http://schemas.microsoft.com/office/drawing/2014/main" id="{D3C4D009-786E-DC4D-BD1A-A6E9D4758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307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p</a:t>
              </a:r>
            </a:p>
          </p:txBody>
        </p:sp>
      </p:grpSp>
      <p:grpSp>
        <p:nvGrpSpPr>
          <p:cNvPr id="19467" name="Group 30">
            <a:extLst>
              <a:ext uri="{FF2B5EF4-FFF2-40B4-BE49-F238E27FC236}">
                <a16:creationId xmlns="" xmlns:a16="http://schemas.microsoft.com/office/drawing/2014/main" id="{332BB92C-44E8-E149-8DA7-36BEAA0ED6B4}"/>
              </a:ext>
            </a:extLst>
          </p:cNvPr>
          <p:cNvGrpSpPr>
            <a:grpSpLocks/>
          </p:cNvGrpSpPr>
          <p:nvPr/>
        </p:nvGrpSpPr>
        <p:grpSpPr bwMode="auto">
          <a:xfrm>
            <a:off x="2487613" y="2919413"/>
            <a:ext cx="484187" cy="498475"/>
            <a:chOff x="2838559" y="3733800"/>
            <a:chExt cx="484971" cy="49964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8F44E093-E93F-5848-8CBA-9648020649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2647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8" name="TextBox 32">
              <a:extLst>
                <a:ext uri="{FF2B5EF4-FFF2-40B4-BE49-F238E27FC236}">
                  <a16:creationId xmlns="" xmlns:a16="http://schemas.microsoft.com/office/drawing/2014/main" id="{DD013F46-C6D0-0541-98FD-3E01B0F62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430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bp</a:t>
              </a: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="" xmlns:a16="http://schemas.microsoft.com/office/drawing/2014/main" id="{BA2E3F43-8A62-C54C-82C6-2F6A662CC6D6}"/>
              </a:ext>
            </a:extLst>
          </p:cNvPr>
          <p:cNvSpPr>
            <a:spLocks/>
          </p:cNvSpPr>
          <p:nvPr/>
        </p:nvSpPr>
        <p:spPr bwMode="auto">
          <a:xfrm>
            <a:off x="965200" y="3846513"/>
            <a:ext cx="3606800" cy="725487"/>
          </a:xfrm>
          <a:custGeom>
            <a:avLst/>
            <a:gdLst>
              <a:gd name="T0" fmla="*/ 563 w 3607363"/>
              <a:gd name="T1" fmla="*/ 25390 h 725786"/>
              <a:gd name="T2" fmla="*/ 394201 w 3607363"/>
              <a:gd name="T3" fmla="*/ 444317 h 725786"/>
              <a:gd name="T4" fmla="*/ 2400488 w 3607363"/>
              <a:gd name="T5" fmla="*/ 710907 h 725786"/>
              <a:gd name="T6" fmla="*/ 3606800 w 3607363"/>
              <a:gd name="T7" fmla="*/ 0 h 7257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7363" h="725786">
                <a:moveTo>
                  <a:pt x="563" y="25400"/>
                </a:moveTo>
                <a:cubicBezTo>
                  <a:pt x="-2612" y="177800"/>
                  <a:pt x="-5787" y="330200"/>
                  <a:pt x="394263" y="444500"/>
                </a:cubicBezTo>
                <a:cubicBezTo>
                  <a:pt x="794313" y="558800"/>
                  <a:pt x="1865346" y="785283"/>
                  <a:pt x="2400863" y="711200"/>
                </a:cubicBezTo>
                <a:cubicBezTo>
                  <a:pt x="2936380" y="637117"/>
                  <a:pt x="3607363" y="0"/>
                  <a:pt x="3607363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A7DC232B-73AC-124B-8EB7-677DB86CB351}"/>
              </a:ext>
            </a:extLst>
          </p:cNvPr>
          <p:cNvSpPr>
            <a:spLocks/>
          </p:cNvSpPr>
          <p:nvPr/>
        </p:nvSpPr>
        <p:spPr bwMode="auto">
          <a:xfrm>
            <a:off x="4940300" y="3808413"/>
            <a:ext cx="2438400" cy="720725"/>
          </a:xfrm>
          <a:custGeom>
            <a:avLst/>
            <a:gdLst>
              <a:gd name="T0" fmla="*/ 0 w 2438400"/>
              <a:gd name="T1" fmla="*/ 0 h 721578"/>
              <a:gd name="T2" fmla="*/ 342900 w 2438400"/>
              <a:gd name="T3" fmla="*/ 507399 h 721578"/>
              <a:gd name="T4" fmla="*/ 1587500 w 2438400"/>
              <a:gd name="T5" fmla="*/ 697674 h 721578"/>
              <a:gd name="T6" fmla="*/ 2438400 w 2438400"/>
              <a:gd name="T7" fmla="*/ 12685 h 7215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8400" h="721578">
                <a:moveTo>
                  <a:pt x="0" y="0"/>
                </a:moveTo>
                <a:cubicBezTo>
                  <a:pt x="39158" y="195791"/>
                  <a:pt x="78317" y="391583"/>
                  <a:pt x="342900" y="508000"/>
                </a:cubicBezTo>
                <a:cubicBezTo>
                  <a:pt x="607483" y="624417"/>
                  <a:pt x="1238250" y="781050"/>
                  <a:pt x="1587500" y="698500"/>
                </a:cubicBezTo>
                <a:cubicBezTo>
                  <a:pt x="1936750" y="615950"/>
                  <a:pt x="2438400" y="12700"/>
                  <a:pt x="2438400" y="127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DEF6B96-70F2-1448-8032-4B907CA184F1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2860675"/>
            <a:ext cx="585787" cy="577850"/>
            <a:chOff x="3986767" y="4653644"/>
            <a:chExt cx="585233" cy="577493"/>
          </a:xfrm>
        </p:grpSpPr>
        <p:sp>
          <p:nvSpPr>
            <p:cNvPr id="38" name="Left Brace 37">
              <a:extLst>
                <a:ext uri="{FF2B5EF4-FFF2-40B4-BE49-F238E27FC236}">
                  <a16:creationId xmlns="" xmlns:a16="http://schemas.microsoft.com/office/drawing/2014/main" id="{F4B4AF7A-E06D-F549-B93E-261132C997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96885" y="4856021"/>
              <a:ext cx="164998" cy="585233"/>
            </a:xfrm>
            <a:prstGeom prst="leftBrace">
              <a:avLst>
                <a:gd name="adj1" fmla="val 8325"/>
                <a:gd name="adj2" fmla="val 50000"/>
              </a:avLst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9766E0A-58A3-8D45-A01C-1412111EC13F}"/>
                </a:ext>
              </a:extLst>
            </p:cNvPr>
            <p:cNvSpPr txBox="1"/>
            <p:nvPr/>
          </p:nvSpPr>
          <p:spPr>
            <a:xfrm>
              <a:off x="4097787" y="4653644"/>
              <a:ext cx="323544" cy="3696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"/>
                  <a:ea typeface="ＭＳ Ｐゴシック" charset="0"/>
                  <a:cs typeface="Courier"/>
                </a:rPr>
                <a:t>2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82C3B08-D9D6-DA48-816F-6D1D9160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48063"/>
            <a:ext cx="46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10</a:t>
            </a:r>
          </a:p>
        </p:txBody>
      </p:sp>
      <p:grpSp>
        <p:nvGrpSpPr>
          <p:cNvPr id="19472" name="Group 45">
            <a:extLst>
              <a:ext uri="{FF2B5EF4-FFF2-40B4-BE49-F238E27FC236}">
                <a16:creationId xmlns="" xmlns:a16="http://schemas.microsoft.com/office/drawing/2014/main" id="{E1321AE3-7ADB-0E46-807B-0C2196D2C93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627688"/>
            <a:ext cx="1219200" cy="533400"/>
            <a:chOff x="723900" y="2590800"/>
            <a:chExt cx="1219200" cy="533400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28150E6F-880E-8C47-AB34-86CD58FD3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" y="2590800"/>
              <a:ext cx="12192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CCF2B484-C0AC-D245-A215-9D5C1EEFD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3500" y="2590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73" name="Group 48">
            <a:extLst>
              <a:ext uri="{FF2B5EF4-FFF2-40B4-BE49-F238E27FC236}">
                <a16:creationId xmlns="" xmlns:a16="http://schemas.microsoft.com/office/drawing/2014/main" id="{CF4F747C-4ABA-264C-AC1C-1CDE636E568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627688"/>
            <a:ext cx="8686800" cy="533400"/>
            <a:chOff x="228600" y="4260850"/>
            <a:chExt cx="8686800" cy="533400"/>
          </a:xfrm>
        </p:grpSpPr>
        <p:grpSp>
          <p:nvGrpSpPr>
            <p:cNvPr id="19492" name="Group 49">
              <a:extLst>
                <a:ext uri="{FF2B5EF4-FFF2-40B4-BE49-F238E27FC236}">
                  <a16:creationId xmlns="" xmlns:a16="http://schemas.microsoft.com/office/drawing/2014/main" id="{7321B025-C546-E748-8529-6E00EDBEC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4260850"/>
              <a:ext cx="1219200" cy="533400"/>
              <a:chOff x="723900" y="2590800"/>
              <a:chExt cx="1219200" cy="5334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="" xmlns:a16="http://schemas.microsoft.com/office/drawing/2014/main" id="{C53A06AA-9575-D046-8AF5-6AB5D1372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="" xmlns:a16="http://schemas.microsoft.com/office/drawing/2014/main" id="{C9281CD1-7919-7C4D-B943-C39BD6C801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93" name="Group 50">
              <a:extLst>
                <a:ext uri="{FF2B5EF4-FFF2-40B4-BE49-F238E27FC236}">
                  <a16:creationId xmlns="" xmlns:a16="http://schemas.microsoft.com/office/drawing/2014/main" id="{B7B09C1F-01C7-B144-8D34-45A718773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7600" y="4260850"/>
              <a:ext cx="1219200" cy="533400"/>
              <a:chOff x="723900" y="2590800"/>
              <a:chExt cx="1219200" cy="5334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AE1DE9E3-4F73-824E-B623-5A86CFDF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CF901F5B-6197-C84A-9EBB-B4201E43A6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94" name="Group 51">
              <a:extLst>
                <a:ext uri="{FF2B5EF4-FFF2-40B4-BE49-F238E27FC236}">
                  <a16:creationId xmlns="" xmlns:a16="http://schemas.microsoft.com/office/drawing/2014/main" id="{300FE454-2A91-DF4E-B60D-A7C5ED643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4260850"/>
              <a:ext cx="1219200" cy="533400"/>
              <a:chOff x="723900" y="2590800"/>
              <a:chExt cx="1219200" cy="533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A005D5E6-D6AC-004B-85C0-F3557C52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C90AA2F8-A159-B144-98DF-19B3401626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ED323F4-BF35-E344-932A-2C8659D3AE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2608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0EE6E7B5-0FD2-624F-A4F3-578C562A4D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7942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74" name="TextBox 60">
            <a:extLst>
              <a:ext uri="{FF2B5EF4-FFF2-40B4-BE49-F238E27FC236}">
                <a16:creationId xmlns="" xmlns:a16="http://schemas.microsoft.com/office/drawing/2014/main" id="{35084A3E-A11A-9B4F-B016-185CA8B2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7261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1</a:t>
            </a:r>
          </a:p>
        </p:txBody>
      </p:sp>
      <p:sp>
        <p:nvSpPr>
          <p:cNvPr id="19475" name="TextBox 61">
            <a:extLst>
              <a:ext uri="{FF2B5EF4-FFF2-40B4-BE49-F238E27FC236}">
                <a16:creationId xmlns="" xmlns:a16="http://schemas.microsoft.com/office/drawing/2014/main" id="{E51E099C-A46C-594D-991B-F45103B0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56816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3</a:t>
            </a:r>
          </a:p>
        </p:txBody>
      </p:sp>
      <p:sp>
        <p:nvSpPr>
          <p:cNvPr id="19476" name="TextBox 62">
            <a:extLst>
              <a:ext uri="{FF2B5EF4-FFF2-40B4-BE49-F238E27FC236}">
                <a16:creationId xmlns="" xmlns:a16="http://schemas.microsoft.com/office/drawing/2014/main" id="{96C28B31-5862-C44E-896C-AC22E62DA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7007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4</a:t>
            </a:r>
          </a:p>
        </p:txBody>
      </p:sp>
      <p:sp>
        <p:nvSpPr>
          <p:cNvPr id="19477" name="TextBox 64">
            <a:extLst>
              <a:ext uri="{FF2B5EF4-FFF2-40B4-BE49-F238E27FC236}">
                <a16:creationId xmlns="" xmlns:a16="http://schemas.microsoft.com/office/drawing/2014/main" id="{1307A7BC-77CF-F44D-A36E-B6CAFF669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03888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7</a:t>
            </a:r>
          </a:p>
        </p:txBody>
      </p:sp>
      <p:grpSp>
        <p:nvGrpSpPr>
          <p:cNvPr id="19478" name="Group 65">
            <a:extLst>
              <a:ext uri="{FF2B5EF4-FFF2-40B4-BE49-F238E27FC236}">
                <a16:creationId xmlns="" xmlns:a16="http://schemas.microsoft.com/office/drawing/2014/main" id="{7238BED4-74D6-2D40-8464-3EB37E93C7A0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5078413"/>
            <a:ext cx="360362" cy="498475"/>
            <a:chOff x="2838559" y="3733800"/>
            <a:chExt cx="361841" cy="499646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577A0553-3DF7-EF46-81B2-DAAB11FE6B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3025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1" name="TextBox 67">
              <a:extLst>
                <a:ext uri="{FF2B5EF4-FFF2-40B4-BE49-F238E27FC236}">
                  <a16:creationId xmlns="" xmlns:a16="http://schemas.microsoft.com/office/drawing/2014/main" id="{2BCA88C6-87E5-BA4F-AAF5-5515B555D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307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p</a:t>
              </a:r>
            </a:p>
          </p:txBody>
        </p:sp>
      </p:grpSp>
      <p:grpSp>
        <p:nvGrpSpPr>
          <p:cNvPr id="19479" name="Group 68">
            <a:extLst>
              <a:ext uri="{FF2B5EF4-FFF2-40B4-BE49-F238E27FC236}">
                <a16:creationId xmlns="" xmlns:a16="http://schemas.microsoft.com/office/drawing/2014/main" id="{7674DD3A-E6D4-244D-990B-6E3DCE484D2A}"/>
              </a:ext>
            </a:extLst>
          </p:cNvPr>
          <p:cNvGrpSpPr>
            <a:grpSpLocks/>
          </p:cNvGrpSpPr>
          <p:nvPr/>
        </p:nvGrpSpPr>
        <p:grpSpPr bwMode="auto">
          <a:xfrm>
            <a:off x="2487613" y="5053013"/>
            <a:ext cx="484187" cy="498475"/>
            <a:chOff x="2838559" y="3733800"/>
            <a:chExt cx="484971" cy="499646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0A8B09AF-A187-2144-8BD7-7B75567DBD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2647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TextBox 70">
              <a:extLst>
                <a:ext uri="{FF2B5EF4-FFF2-40B4-BE49-F238E27FC236}">
                  <a16:creationId xmlns="" xmlns:a16="http://schemas.microsoft.com/office/drawing/2014/main" id="{F3A90793-9D0B-E44E-8E46-6DA04B16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430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bp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2BBA9DCC-91FD-AB40-A515-5B54C89259CF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4994275"/>
            <a:ext cx="1271587" cy="577850"/>
            <a:chOff x="3986767" y="4653644"/>
            <a:chExt cx="585233" cy="577493"/>
          </a:xfrm>
        </p:grpSpPr>
        <p:sp>
          <p:nvSpPr>
            <p:cNvPr id="75" name="Left Brace 74">
              <a:extLst>
                <a:ext uri="{FF2B5EF4-FFF2-40B4-BE49-F238E27FC236}">
                  <a16:creationId xmlns="" xmlns:a16="http://schemas.microsoft.com/office/drawing/2014/main" id="{63BDE126-7043-6D41-A4F4-CBCA66FDD17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96885" y="4856021"/>
              <a:ext cx="164998" cy="585233"/>
            </a:xfrm>
            <a:prstGeom prst="leftBrace">
              <a:avLst>
                <a:gd name="adj1" fmla="val 8325"/>
                <a:gd name="adj2" fmla="val 50000"/>
              </a:avLst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EFAE96C-44D8-BD40-B317-5DD11FA5F6BF}"/>
                </a:ext>
              </a:extLst>
            </p:cNvPr>
            <p:cNvSpPr txBox="1"/>
            <p:nvPr/>
          </p:nvSpPr>
          <p:spPr>
            <a:xfrm>
              <a:off x="4203033" y="4653644"/>
              <a:ext cx="158546" cy="3696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"/>
                  <a:ea typeface="ＭＳ Ｐゴシック" charset="0"/>
                  <a:cs typeface="Courier"/>
                </a:rPr>
                <a:t>6 </a:t>
              </a:r>
            </a:p>
          </p:txBody>
        </p:sp>
      </p:grp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73570A99-044E-554D-A4AE-0797DF40618E}"/>
              </a:ext>
            </a:extLst>
          </p:cNvPr>
          <p:cNvSpPr>
            <a:spLocks/>
          </p:cNvSpPr>
          <p:nvPr/>
        </p:nvSpPr>
        <p:spPr bwMode="auto">
          <a:xfrm>
            <a:off x="941388" y="5943600"/>
            <a:ext cx="4252912" cy="687388"/>
          </a:xfrm>
          <a:custGeom>
            <a:avLst/>
            <a:gdLst>
              <a:gd name="T0" fmla="*/ 36705 w 4253107"/>
              <a:gd name="T1" fmla="*/ 0 h 687596"/>
              <a:gd name="T2" fmla="*/ 214497 w 4253107"/>
              <a:gd name="T3" fmla="*/ 457062 h 687596"/>
              <a:gd name="T4" fmla="*/ 1674930 w 4253107"/>
              <a:gd name="T5" fmla="*/ 685593 h 687596"/>
              <a:gd name="T6" fmla="*/ 3427450 w 4253107"/>
              <a:gd name="T7" fmla="*/ 533239 h 687596"/>
              <a:gd name="T8" fmla="*/ 4252912 w 4253107"/>
              <a:gd name="T9" fmla="*/ 25392 h 687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107" h="687596">
                <a:moveTo>
                  <a:pt x="36707" y="0"/>
                </a:moveTo>
                <a:cubicBezTo>
                  <a:pt x="-10918" y="171450"/>
                  <a:pt x="-58543" y="342900"/>
                  <a:pt x="214507" y="457200"/>
                </a:cubicBezTo>
                <a:cubicBezTo>
                  <a:pt x="487557" y="571500"/>
                  <a:pt x="1139490" y="673100"/>
                  <a:pt x="1675007" y="685800"/>
                </a:cubicBezTo>
                <a:cubicBezTo>
                  <a:pt x="2210524" y="698500"/>
                  <a:pt x="2997924" y="643467"/>
                  <a:pt x="3427607" y="533400"/>
                </a:cubicBezTo>
                <a:cubicBezTo>
                  <a:pt x="3857290" y="423333"/>
                  <a:pt x="4253107" y="25400"/>
                  <a:pt x="4253107" y="254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="" xmlns:a16="http://schemas.microsoft.com/office/drawing/2014/main" id="{02A3BA6B-7EF6-AE40-BD6D-0D1C5796FBAE}"/>
              </a:ext>
            </a:extLst>
          </p:cNvPr>
          <p:cNvSpPr>
            <a:spLocks/>
          </p:cNvSpPr>
          <p:nvPr/>
        </p:nvSpPr>
        <p:spPr bwMode="auto">
          <a:xfrm>
            <a:off x="2921000" y="2716213"/>
            <a:ext cx="4419600" cy="1017587"/>
          </a:xfrm>
          <a:custGeom>
            <a:avLst/>
            <a:gdLst>
              <a:gd name="T0" fmla="*/ 0 w 4419600"/>
              <a:gd name="T1" fmla="*/ 1017587 h 1017674"/>
              <a:gd name="T2" fmla="*/ 495300 w 4419600"/>
              <a:gd name="T3" fmla="*/ 433437 h 1017674"/>
              <a:gd name="T4" fmla="*/ 1270000 w 4419600"/>
              <a:gd name="T5" fmla="*/ 39771 h 1017674"/>
              <a:gd name="T6" fmla="*/ 2184400 w 4419600"/>
              <a:gd name="T7" fmla="*/ 65168 h 1017674"/>
              <a:gd name="T8" fmla="*/ 3479800 w 4419600"/>
              <a:gd name="T9" fmla="*/ 496932 h 1017674"/>
              <a:gd name="T10" fmla="*/ 4419600 w 4419600"/>
              <a:gd name="T11" fmla="*/ 992189 h 10176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9600" h="1017674">
                <a:moveTo>
                  <a:pt x="0" y="1017674"/>
                </a:moveTo>
                <a:cubicBezTo>
                  <a:pt x="141816" y="807065"/>
                  <a:pt x="283633" y="596457"/>
                  <a:pt x="495300" y="433474"/>
                </a:cubicBezTo>
                <a:cubicBezTo>
                  <a:pt x="706967" y="270491"/>
                  <a:pt x="988484" y="101157"/>
                  <a:pt x="1270000" y="39774"/>
                </a:cubicBezTo>
                <a:cubicBezTo>
                  <a:pt x="1551516" y="-21609"/>
                  <a:pt x="1816100" y="-11026"/>
                  <a:pt x="2184400" y="65174"/>
                </a:cubicBezTo>
                <a:cubicBezTo>
                  <a:pt x="2552700" y="141374"/>
                  <a:pt x="3107267" y="342457"/>
                  <a:pt x="3479800" y="496974"/>
                </a:cubicBezTo>
                <a:cubicBezTo>
                  <a:pt x="3852333" y="651491"/>
                  <a:pt x="4135966" y="821882"/>
                  <a:pt x="4419600" y="99227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EFD3897-5E14-484A-B6A5-0397829C5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82913"/>
            <a:ext cx="46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00FF"/>
                </a:solidFill>
                <a:latin typeface="Courier" pitchFamily="2" charset="0"/>
              </a:rPr>
              <a:t>if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5F9F84E-3E73-724F-AB08-72FFBC1E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0013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6600"/>
                </a:solidFill>
                <a:latin typeface="Courier" pitchFamily="2" charset="0"/>
              </a:rPr>
              <a:t>else</a:t>
            </a:r>
          </a:p>
        </p:txBody>
      </p:sp>
      <p:sp>
        <p:nvSpPr>
          <p:cNvPr id="80" name="Freeform 79">
            <a:extLst>
              <a:ext uri="{FF2B5EF4-FFF2-40B4-BE49-F238E27FC236}">
                <a16:creationId xmlns="" xmlns:a16="http://schemas.microsoft.com/office/drawing/2014/main" id="{A9F4C588-B987-A54D-BD51-6714DA858A93}"/>
              </a:ext>
            </a:extLst>
          </p:cNvPr>
          <p:cNvSpPr>
            <a:spLocks/>
          </p:cNvSpPr>
          <p:nvPr/>
        </p:nvSpPr>
        <p:spPr bwMode="auto">
          <a:xfrm>
            <a:off x="2971800" y="5145088"/>
            <a:ext cx="2057400" cy="766762"/>
          </a:xfrm>
          <a:custGeom>
            <a:avLst/>
            <a:gdLst>
              <a:gd name="T0" fmla="*/ 0 w 2057400"/>
              <a:gd name="T1" fmla="*/ 722511 h 765796"/>
              <a:gd name="T2" fmla="*/ 266700 w 2057400"/>
              <a:gd name="T3" fmla="*/ 188438 h 765796"/>
              <a:gd name="T4" fmla="*/ 749300 w 2057400"/>
              <a:gd name="T5" fmla="*/ 23130 h 765796"/>
              <a:gd name="T6" fmla="*/ 1231900 w 2057400"/>
              <a:gd name="T7" fmla="*/ 73994 h 765796"/>
              <a:gd name="T8" fmla="*/ 1701800 w 2057400"/>
              <a:gd name="T9" fmla="*/ 684363 h 765796"/>
              <a:gd name="T10" fmla="*/ 2057400 w 2057400"/>
              <a:gd name="T11" fmla="*/ 760659 h 765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7400" h="765796">
                <a:moveTo>
                  <a:pt x="0" y="721601"/>
                </a:moveTo>
                <a:cubicBezTo>
                  <a:pt x="70908" y="513109"/>
                  <a:pt x="141817" y="304618"/>
                  <a:pt x="266700" y="188201"/>
                </a:cubicBezTo>
                <a:cubicBezTo>
                  <a:pt x="391583" y="71784"/>
                  <a:pt x="588433" y="42151"/>
                  <a:pt x="749300" y="23101"/>
                </a:cubicBezTo>
                <a:cubicBezTo>
                  <a:pt x="910167" y="4051"/>
                  <a:pt x="1073150" y="-36166"/>
                  <a:pt x="1231900" y="73901"/>
                </a:cubicBezTo>
                <a:cubicBezTo>
                  <a:pt x="1390650" y="183968"/>
                  <a:pt x="1564217" y="569201"/>
                  <a:pt x="1701800" y="683501"/>
                </a:cubicBezTo>
                <a:cubicBezTo>
                  <a:pt x="1839383" y="797801"/>
                  <a:pt x="2057400" y="759701"/>
                  <a:pt x="2057400" y="75970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9" grpId="0"/>
      <p:bldP spid="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0BC5E-FC36-DF42-8635-F02B660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</a:t>
            </a:r>
            <a:r>
              <a:rPr lang="en-US" dirty="0" smtClean="0"/>
              <a:t>free() Code 3</a:t>
            </a:r>
            <a:endParaRPr lang="en-US" dirty="0"/>
          </a:p>
        </p:txBody>
      </p:sp>
      <p:sp>
        <p:nvSpPr>
          <p:cNvPr id="19458" name="TextBox 4">
            <a:extLst>
              <a:ext uri="{FF2B5EF4-FFF2-40B4-BE49-F238E27FC236}">
                <a16:creationId xmlns="" xmlns:a16="http://schemas.microsoft.com/office/drawing/2014/main" id="{5528D2BE-5B95-3F4C-849E-08456815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76354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mr-IN" altLang="en-US" sz="1600" b="1" dirty="0">
                <a:latin typeface="Courier" pitchFamily="2" charset="0"/>
              </a:rPr>
              <a:t> </a:t>
            </a:r>
            <a:r>
              <a:rPr lang="mr-IN" altLang="en-US" sz="1600" b="1" dirty="0">
                <a:latin typeface="Courier"/>
                <a:cs typeface="Courier"/>
              </a:rPr>
              <a:t>if (p + p-&gt;s.size == bp) 		/* join to lower nbr *</a:t>
            </a:r>
            <a:r>
              <a:rPr lang="mr-IN" altLang="en-US" sz="1600" b="1" dirty="0" smtClean="0">
                <a:latin typeface="Courier"/>
                <a:cs typeface="Courier"/>
              </a:rPr>
              <a:t>/</a:t>
            </a:r>
            <a:endParaRPr lang="en-US" altLang="en-US" sz="1600" b="1" dirty="0" smtClean="0">
              <a:latin typeface="Courier"/>
              <a:cs typeface="Courier"/>
            </a:endParaRPr>
          </a:p>
          <a:p>
            <a:pPr eaLnBrk="1" hangingPunct="1"/>
            <a:r>
              <a:rPr lang="en-US" altLang="en-US" sz="1600" b="1" dirty="0" smtClean="0">
                <a:latin typeface="Courier"/>
                <a:cs typeface="Courier"/>
              </a:rPr>
              <a:t>    {</a:t>
            </a:r>
            <a:endParaRPr lang="mr-IN" altLang="en-US" sz="1600" b="1" dirty="0">
              <a:latin typeface="Courier"/>
              <a:cs typeface="Courier"/>
            </a:endParaRP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  p-&gt;s.size += bp-&gt;s.size;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  p-&gt;s.ptr = bp-&gt;s.ptr;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} </a:t>
            </a:r>
            <a:endParaRPr lang="en-US" altLang="en-US" sz="1600" b="1" dirty="0" smtClean="0">
              <a:latin typeface="Courier"/>
              <a:cs typeface="Courier"/>
            </a:endParaRPr>
          </a:p>
          <a:p>
            <a:pPr eaLnBrk="1" hangingPunct="1"/>
            <a:r>
              <a:rPr lang="mr-IN" altLang="en-US" sz="1600" b="1" dirty="0" smtClean="0">
                <a:latin typeface="Courier"/>
                <a:cs typeface="Courier"/>
              </a:rPr>
              <a:t>else</a:t>
            </a:r>
            <a:endParaRPr lang="mr-IN" altLang="en-US" sz="1600" b="1" dirty="0">
              <a:latin typeface="Courier"/>
              <a:cs typeface="Courier"/>
            </a:endParaRP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      p-&gt;s.ptr = bp;</a:t>
            </a:r>
            <a:endParaRPr lang="en-US" altLang="en-US" sz="1600" b="1" dirty="0">
              <a:latin typeface="Courier"/>
              <a:cs typeface="Courier"/>
            </a:endParaRPr>
          </a:p>
        </p:txBody>
      </p:sp>
      <p:grpSp>
        <p:nvGrpSpPr>
          <p:cNvPr id="19459" name="Group 4">
            <a:extLst>
              <a:ext uri="{FF2B5EF4-FFF2-40B4-BE49-F238E27FC236}">
                <a16:creationId xmlns="" xmlns:a16="http://schemas.microsoft.com/office/drawing/2014/main" id="{49EFE489-25A7-7D4E-A14F-7F9CB825E22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494088"/>
            <a:ext cx="1219200" cy="533400"/>
            <a:chOff x="723900" y="2590800"/>
            <a:chExt cx="1219200" cy="53340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0CA13CF-9672-1043-BCDB-2CFCF6BCA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" y="2590800"/>
              <a:ext cx="12192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0E4FC60-5828-334E-9792-B6F205E1A3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3500" y="2590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0" name="Group 7">
            <a:extLst>
              <a:ext uri="{FF2B5EF4-FFF2-40B4-BE49-F238E27FC236}">
                <a16:creationId xmlns="" xmlns:a16="http://schemas.microsoft.com/office/drawing/2014/main" id="{814CFBBB-5B04-974C-9230-038B85B55A1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94088"/>
            <a:ext cx="8686800" cy="533400"/>
            <a:chOff x="228600" y="4260850"/>
            <a:chExt cx="8686800" cy="533400"/>
          </a:xfrm>
        </p:grpSpPr>
        <p:grpSp>
          <p:nvGrpSpPr>
            <p:cNvPr id="19511" name="Group 8">
              <a:extLst>
                <a:ext uri="{FF2B5EF4-FFF2-40B4-BE49-F238E27FC236}">
                  <a16:creationId xmlns="" xmlns:a16="http://schemas.microsoft.com/office/drawing/2014/main" id="{433C094B-D148-D44C-B5B3-69CEDA4C3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4260850"/>
              <a:ext cx="1219200" cy="533400"/>
              <a:chOff x="723900" y="2590800"/>
              <a:chExt cx="1219200" cy="5334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CE4245B1-1A14-1F42-BD2A-562E1DCD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1A8E3BA2-3257-9648-8414-DB400E8985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512" name="Group 9">
              <a:extLst>
                <a:ext uri="{FF2B5EF4-FFF2-40B4-BE49-F238E27FC236}">
                  <a16:creationId xmlns="" xmlns:a16="http://schemas.microsoft.com/office/drawing/2014/main" id="{519EF548-BF3D-5E42-A1A8-C3580245A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7600" y="4260850"/>
              <a:ext cx="1219200" cy="533400"/>
              <a:chOff x="723900" y="2590800"/>
              <a:chExt cx="1219200" cy="5334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A46FD570-429B-8948-9522-0010B527C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29BAAEB1-2E80-EA41-B9B5-E64045CA4F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513" name="Group 10">
              <a:extLst>
                <a:ext uri="{FF2B5EF4-FFF2-40B4-BE49-F238E27FC236}">
                  <a16:creationId xmlns="" xmlns:a16="http://schemas.microsoft.com/office/drawing/2014/main" id="{DC9B8DE8-5225-094E-B2D2-AD223A2A4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4260850"/>
              <a:ext cx="1219200" cy="533400"/>
              <a:chOff x="723900" y="2590800"/>
              <a:chExt cx="1219200" cy="5334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70D309EF-2311-0641-BA4C-AEFED38C8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D6A0AAFF-6A37-5B47-8B06-C9A278EC56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89E71007-AF8C-F048-BDB6-3E599BDFC4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2608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FF67B40-6B65-E44D-BC5F-B60C9978AA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7942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1" name="TextBox 19">
            <a:extLst>
              <a:ext uri="{FF2B5EF4-FFF2-40B4-BE49-F238E27FC236}">
                <a16:creationId xmlns="" xmlns:a16="http://schemas.microsoft.com/office/drawing/2014/main" id="{C13381FF-3A29-6547-A5FB-B9763C86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5925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smtClean="0">
                <a:latin typeface="Courier" pitchFamily="2" charset="0"/>
              </a:rPr>
              <a:t>3</a:t>
            </a:r>
            <a:endParaRPr lang="en-US" altLang="en-US" sz="1800" b="1" dirty="0">
              <a:latin typeface="Courier" pitchFamily="2" charset="0"/>
            </a:endParaRPr>
          </a:p>
        </p:txBody>
      </p:sp>
      <p:sp>
        <p:nvSpPr>
          <p:cNvPr id="19462" name="TextBox 20">
            <a:extLst>
              <a:ext uri="{FF2B5EF4-FFF2-40B4-BE49-F238E27FC236}">
                <a16:creationId xmlns="" xmlns:a16="http://schemas.microsoft.com/office/drawing/2014/main" id="{38F8698D-CC2D-1142-ABCD-1A3E9A07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35480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3</a:t>
            </a:r>
          </a:p>
        </p:txBody>
      </p:sp>
      <p:sp>
        <p:nvSpPr>
          <p:cNvPr id="19463" name="TextBox 21">
            <a:extLst>
              <a:ext uri="{FF2B5EF4-FFF2-40B4-BE49-F238E27FC236}">
                <a16:creationId xmlns="" xmlns:a16="http://schemas.microsoft.com/office/drawing/2014/main" id="{F1999098-A01C-5E4E-8D8C-8019C3F0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671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18A22D6-05D9-644C-9182-7DCA97D08F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7238" y="3554413"/>
            <a:ext cx="263525" cy="3587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TextBox 26">
            <a:extLst>
              <a:ext uri="{FF2B5EF4-FFF2-40B4-BE49-F238E27FC236}">
                <a16:creationId xmlns="" xmlns:a16="http://schemas.microsoft.com/office/drawing/2014/main" id="{F554A746-6902-D944-AFE7-2DE78E1D5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70288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7</a:t>
            </a:r>
          </a:p>
        </p:txBody>
      </p:sp>
      <p:grpSp>
        <p:nvGrpSpPr>
          <p:cNvPr id="19466" name="Group 27">
            <a:extLst>
              <a:ext uri="{FF2B5EF4-FFF2-40B4-BE49-F238E27FC236}">
                <a16:creationId xmlns="" xmlns:a16="http://schemas.microsoft.com/office/drawing/2014/main" id="{BC55C526-5A4B-7B48-AD72-15CC7D965C7B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2944813"/>
            <a:ext cx="360362" cy="498475"/>
            <a:chOff x="2838559" y="3733800"/>
            <a:chExt cx="361841" cy="49964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60262EC-6305-C646-93B9-6D05EA89A2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3025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10" name="TextBox 29">
              <a:extLst>
                <a:ext uri="{FF2B5EF4-FFF2-40B4-BE49-F238E27FC236}">
                  <a16:creationId xmlns="" xmlns:a16="http://schemas.microsoft.com/office/drawing/2014/main" id="{D3C4D009-786E-DC4D-BD1A-A6E9D4758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307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p</a:t>
              </a:r>
            </a:p>
          </p:txBody>
        </p:sp>
      </p:grpSp>
      <p:grpSp>
        <p:nvGrpSpPr>
          <p:cNvPr id="19467" name="Group 30">
            <a:extLst>
              <a:ext uri="{FF2B5EF4-FFF2-40B4-BE49-F238E27FC236}">
                <a16:creationId xmlns="" xmlns:a16="http://schemas.microsoft.com/office/drawing/2014/main" id="{332BB92C-44E8-E149-8DA7-36BEAA0ED6B4}"/>
              </a:ext>
            </a:extLst>
          </p:cNvPr>
          <p:cNvGrpSpPr>
            <a:grpSpLocks/>
          </p:cNvGrpSpPr>
          <p:nvPr/>
        </p:nvGrpSpPr>
        <p:grpSpPr bwMode="auto">
          <a:xfrm>
            <a:off x="2487613" y="2919413"/>
            <a:ext cx="484187" cy="498475"/>
            <a:chOff x="2838559" y="3733800"/>
            <a:chExt cx="484971" cy="49964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8F44E093-E93F-5848-8CBA-9648020649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2647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8" name="TextBox 32">
              <a:extLst>
                <a:ext uri="{FF2B5EF4-FFF2-40B4-BE49-F238E27FC236}">
                  <a16:creationId xmlns="" xmlns:a16="http://schemas.microsoft.com/office/drawing/2014/main" id="{DD013F46-C6D0-0541-98FD-3E01B0F62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430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bp</a:t>
              </a: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="" xmlns:a16="http://schemas.microsoft.com/office/drawing/2014/main" id="{BA2E3F43-8A62-C54C-82C6-2F6A662CC6D6}"/>
              </a:ext>
            </a:extLst>
          </p:cNvPr>
          <p:cNvSpPr>
            <a:spLocks/>
          </p:cNvSpPr>
          <p:nvPr/>
        </p:nvSpPr>
        <p:spPr bwMode="auto">
          <a:xfrm>
            <a:off x="965200" y="3846513"/>
            <a:ext cx="3606800" cy="725487"/>
          </a:xfrm>
          <a:custGeom>
            <a:avLst/>
            <a:gdLst>
              <a:gd name="T0" fmla="*/ 563 w 3607363"/>
              <a:gd name="T1" fmla="*/ 25390 h 725786"/>
              <a:gd name="T2" fmla="*/ 394201 w 3607363"/>
              <a:gd name="T3" fmla="*/ 444317 h 725786"/>
              <a:gd name="T4" fmla="*/ 2400488 w 3607363"/>
              <a:gd name="T5" fmla="*/ 710907 h 725786"/>
              <a:gd name="T6" fmla="*/ 3606800 w 3607363"/>
              <a:gd name="T7" fmla="*/ 0 h 7257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7363" h="725786">
                <a:moveTo>
                  <a:pt x="563" y="25400"/>
                </a:moveTo>
                <a:cubicBezTo>
                  <a:pt x="-2612" y="177800"/>
                  <a:pt x="-5787" y="330200"/>
                  <a:pt x="394263" y="444500"/>
                </a:cubicBezTo>
                <a:cubicBezTo>
                  <a:pt x="794313" y="558800"/>
                  <a:pt x="1865346" y="785283"/>
                  <a:pt x="2400863" y="711200"/>
                </a:cubicBezTo>
                <a:cubicBezTo>
                  <a:pt x="2936380" y="637117"/>
                  <a:pt x="3607363" y="0"/>
                  <a:pt x="3607363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A7DC232B-73AC-124B-8EB7-677DB86CB351}"/>
              </a:ext>
            </a:extLst>
          </p:cNvPr>
          <p:cNvSpPr>
            <a:spLocks/>
          </p:cNvSpPr>
          <p:nvPr/>
        </p:nvSpPr>
        <p:spPr bwMode="auto">
          <a:xfrm>
            <a:off x="4940300" y="3808413"/>
            <a:ext cx="2438400" cy="720725"/>
          </a:xfrm>
          <a:custGeom>
            <a:avLst/>
            <a:gdLst>
              <a:gd name="T0" fmla="*/ 0 w 2438400"/>
              <a:gd name="T1" fmla="*/ 0 h 721578"/>
              <a:gd name="T2" fmla="*/ 342900 w 2438400"/>
              <a:gd name="T3" fmla="*/ 507399 h 721578"/>
              <a:gd name="T4" fmla="*/ 1587500 w 2438400"/>
              <a:gd name="T5" fmla="*/ 697674 h 721578"/>
              <a:gd name="T6" fmla="*/ 2438400 w 2438400"/>
              <a:gd name="T7" fmla="*/ 12685 h 7215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8400" h="721578">
                <a:moveTo>
                  <a:pt x="0" y="0"/>
                </a:moveTo>
                <a:cubicBezTo>
                  <a:pt x="39158" y="195791"/>
                  <a:pt x="78317" y="391583"/>
                  <a:pt x="342900" y="508000"/>
                </a:cubicBezTo>
                <a:cubicBezTo>
                  <a:pt x="607483" y="624417"/>
                  <a:pt x="1238250" y="781050"/>
                  <a:pt x="1587500" y="698500"/>
                </a:cubicBezTo>
                <a:cubicBezTo>
                  <a:pt x="1936750" y="615950"/>
                  <a:pt x="2438400" y="12700"/>
                  <a:pt x="2438400" y="127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DEF6B96-70F2-1448-8032-4B907CA184F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95600"/>
            <a:ext cx="762000" cy="577850"/>
            <a:chOff x="3986767" y="4653644"/>
            <a:chExt cx="585233" cy="577493"/>
          </a:xfrm>
        </p:grpSpPr>
        <p:sp>
          <p:nvSpPr>
            <p:cNvPr id="38" name="Left Brace 37">
              <a:extLst>
                <a:ext uri="{FF2B5EF4-FFF2-40B4-BE49-F238E27FC236}">
                  <a16:creationId xmlns="" xmlns:a16="http://schemas.microsoft.com/office/drawing/2014/main" id="{F4B4AF7A-E06D-F549-B93E-261132C997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96885" y="4856021"/>
              <a:ext cx="164998" cy="585233"/>
            </a:xfrm>
            <a:prstGeom prst="leftBrace">
              <a:avLst>
                <a:gd name="adj1" fmla="val 8325"/>
                <a:gd name="adj2" fmla="val 50000"/>
              </a:avLst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9766E0A-58A3-8D45-A01C-1412111EC13F}"/>
                </a:ext>
              </a:extLst>
            </p:cNvPr>
            <p:cNvSpPr txBox="1"/>
            <p:nvPr/>
          </p:nvSpPr>
          <p:spPr>
            <a:xfrm>
              <a:off x="4162337" y="4653644"/>
              <a:ext cx="323544" cy="36965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"/>
                  <a:ea typeface="ＭＳ Ｐゴシック" charset="0"/>
                  <a:cs typeface="Courier"/>
                </a:rPr>
                <a:t>2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82C3B08-D9D6-DA48-816F-6D1D9160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48063"/>
            <a:ext cx="46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" pitchFamily="2" charset="0"/>
              </a:rPr>
              <a:t>10</a:t>
            </a:r>
          </a:p>
        </p:txBody>
      </p:sp>
      <p:grpSp>
        <p:nvGrpSpPr>
          <p:cNvPr id="19472" name="Group 45">
            <a:extLst>
              <a:ext uri="{FF2B5EF4-FFF2-40B4-BE49-F238E27FC236}">
                <a16:creationId xmlns="" xmlns:a16="http://schemas.microsoft.com/office/drawing/2014/main" id="{E1321AE3-7ADB-0E46-807B-0C2196D2C93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627688"/>
            <a:ext cx="1219200" cy="533400"/>
            <a:chOff x="723900" y="2590800"/>
            <a:chExt cx="1219200" cy="533400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28150E6F-880E-8C47-AB34-86CD58FD3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" y="2590800"/>
              <a:ext cx="12192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CCF2B484-C0AC-D245-A215-9D5C1EEFD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3500" y="2590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73" name="Group 48">
            <a:extLst>
              <a:ext uri="{FF2B5EF4-FFF2-40B4-BE49-F238E27FC236}">
                <a16:creationId xmlns="" xmlns:a16="http://schemas.microsoft.com/office/drawing/2014/main" id="{CF4F747C-4ABA-264C-AC1C-1CDE636E568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627688"/>
            <a:ext cx="8686800" cy="533400"/>
            <a:chOff x="228600" y="4260850"/>
            <a:chExt cx="8686800" cy="533400"/>
          </a:xfrm>
        </p:grpSpPr>
        <p:grpSp>
          <p:nvGrpSpPr>
            <p:cNvPr id="19492" name="Group 49">
              <a:extLst>
                <a:ext uri="{FF2B5EF4-FFF2-40B4-BE49-F238E27FC236}">
                  <a16:creationId xmlns="" xmlns:a16="http://schemas.microsoft.com/office/drawing/2014/main" id="{7321B025-C546-E748-8529-6E00EDBEC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4260850"/>
              <a:ext cx="1219200" cy="533400"/>
              <a:chOff x="723900" y="2590800"/>
              <a:chExt cx="1219200" cy="5334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="" xmlns:a16="http://schemas.microsoft.com/office/drawing/2014/main" id="{C53A06AA-9575-D046-8AF5-6AB5D1372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="" xmlns:a16="http://schemas.microsoft.com/office/drawing/2014/main" id="{C9281CD1-7919-7C4D-B943-C39BD6C801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93" name="Group 50">
              <a:extLst>
                <a:ext uri="{FF2B5EF4-FFF2-40B4-BE49-F238E27FC236}">
                  <a16:creationId xmlns="" xmlns:a16="http://schemas.microsoft.com/office/drawing/2014/main" id="{B7B09C1F-01C7-B144-8D34-45A718773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7600" y="4260850"/>
              <a:ext cx="1219200" cy="533400"/>
              <a:chOff x="723900" y="2590800"/>
              <a:chExt cx="1219200" cy="5334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AE1DE9E3-4F73-824E-B623-5A86CFDF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CF901F5B-6197-C84A-9EBB-B4201E43A6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94" name="Group 51">
              <a:extLst>
                <a:ext uri="{FF2B5EF4-FFF2-40B4-BE49-F238E27FC236}">
                  <a16:creationId xmlns="" xmlns:a16="http://schemas.microsoft.com/office/drawing/2014/main" id="{300FE454-2A91-DF4E-B60D-A7C5ED643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4260850"/>
              <a:ext cx="1219200" cy="533400"/>
              <a:chOff x="723900" y="2590800"/>
              <a:chExt cx="1219200" cy="533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A005D5E6-D6AC-004B-85C0-F3557C52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" y="2590800"/>
                <a:ext cx="1219200" cy="533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C90AA2F8-A159-B144-98DF-19B3401626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33500" y="2590800"/>
                <a:ext cx="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ED323F4-BF35-E344-932A-2C8659D3AE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2608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0EE6E7B5-0FD2-624F-A4F3-578C562A4D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" y="4794250"/>
              <a:ext cx="868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74" name="TextBox 60">
            <a:extLst>
              <a:ext uri="{FF2B5EF4-FFF2-40B4-BE49-F238E27FC236}">
                <a16:creationId xmlns="" xmlns:a16="http://schemas.microsoft.com/office/drawing/2014/main" id="{35084A3E-A11A-9B4F-B016-185CA8B2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7261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1</a:t>
            </a:r>
          </a:p>
        </p:txBody>
      </p:sp>
      <p:sp>
        <p:nvSpPr>
          <p:cNvPr id="19475" name="TextBox 61">
            <a:extLst>
              <a:ext uri="{FF2B5EF4-FFF2-40B4-BE49-F238E27FC236}">
                <a16:creationId xmlns="" xmlns:a16="http://schemas.microsoft.com/office/drawing/2014/main" id="{E51E099C-A46C-594D-991B-F45103B0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5681663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3</a:t>
            </a:r>
          </a:p>
        </p:txBody>
      </p:sp>
      <p:sp>
        <p:nvSpPr>
          <p:cNvPr id="19476" name="TextBox 62">
            <a:extLst>
              <a:ext uri="{FF2B5EF4-FFF2-40B4-BE49-F238E27FC236}">
                <a16:creationId xmlns="" xmlns:a16="http://schemas.microsoft.com/office/drawing/2014/main" id="{96C28B31-5862-C44E-896C-AC22E62DA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7007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4</a:t>
            </a:r>
          </a:p>
        </p:txBody>
      </p:sp>
      <p:sp>
        <p:nvSpPr>
          <p:cNvPr id="19477" name="TextBox 64">
            <a:extLst>
              <a:ext uri="{FF2B5EF4-FFF2-40B4-BE49-F238E27FC236}">
                <a16:creationId xmlns="" xmlns:a16="http://schemas.microsoft.com/office/drawing/2014/main" id="{1307A7BC-77CF-F44D-A36E-B6CAFF669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03888"/>
            <a:ext cx="32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" pitchFamily="2" charset="0"/>
              </a:rPr>
              <a:t>7</a:t>
            </a:r>
          </a:p>
        </p:txBody>
      </p:sp>
      <p:grpSp>
        <p:nvGrpSpPr>
          <p:cNvPr id="19478" name="Group 65">
            <a:extLst>
              <a:ext uri="{FF2B5EF4-FFF2-40B4-BE49-F238E27FC236}">
                <a16:creationId xmlns="" xmlns:a16="http://schemas.microsoft.com/office/drawing/2014/main" id="{7238BED4-74D6-2D40-8464-3EB37E93C7A0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5078413"/>
            <a:ext cx="360362" cy="498475"/>
            <a:chOff x="2838559" y="3733800"/>
            <a:chExt cx="361841" cy="499646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577A0553-3DF7-EF46-81B2-DAAB11FE6B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3025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1" name="TextBox 67">
              <a:extLst>
                <a:ext uri="{FF2B5EF4-FFF2-40B4-BE49-F238E27FC236}">
                  <a16:creationId xmlns="" xmlns:a16="http://schemas.microsoft.com/office/drawing/2014/main" id="{2BCA88C6-87E5-BA4F-AAF5-5515B555D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307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p</a:t>
              </a:r>
            </a:p>
          </p:txBody>
        </p:sp>
      </p:grpSp>
      <p:grpSp>
        <p:nvGrpSpPr>
          <p:cNvPr id="19479" name="Group 68">
            <a:extLst>
              <a:ext uri="{FF2B5EF4-FFF2-40B4-BE49-F238E27FC236}">
                <a16:creationId xmlns="" xmlns:a16="http://schemas.microsoft.com/office/drawing/2014/main" id="{7674DD3A-E6D4-244D-990B-6E3DCE484D2A}"/>
              </a:ext>
            </a:extLst>
          </p:cNvPr>
          <p:cNvGrpSpPr>
            <a:grpSpLocks/>
          </p:cNvGrpSpPr>
          <p:nvPr/>
        </p:nvGrpSpPr>
        <p:grpSpPr bwMode="auto">
          <a:xfrm>
            <a:off x="2487613" y="5053013"/>
            <a:ext cx="484187" cy="498475"/>
            <a:chOff x="2838559" y="3733800"/>
            <a:chExt cx="484971" cy="499646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0A8B09AF-A187-2144-8BD7-7B75567DBD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8559" y="3776763"/>
              <a:ext cx="152647" cy="45668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oval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TextBox 70">
              <a:extLst>
                <a:ext uri="{FF2B5EF4-FFF2-40B4-BE49-F238E27FC236}">
                  <a16:creationId xmlns="" xmlns:a16="http://schemas.microsoft.com/office/drawing/2014/main" id="{F3A90793-9D0B-E44E-8E46-6DA04B16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603" y="3733800"/>
              <a:ext cx="430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" pitchFamily="2" charset="0"/>
                </a:rPr>
                <a:t>bp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2BBA9DCC-91FD-AB40-A515-5B54C89259CF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4994275"/>
            <a:ext cx="1271587" cy="577850"/>
            <a:chOff x="3986767" y="4653644"/>
            <a:chExt cx="585233" cy="577493"/>
          </a:xfrm>
        </p:grpSpPr>
        <p:sp>
          <p:nvSpPr>
            <p:cNvPr id="75" name="Left Brace 74">
              <a:extLst>
                <a:ext uri="{FF2B5EF4-FFF2-40B4-BE49-F238E27FC236}">
                  <a16:creationId xmlns="" xmlns:a16="http://schemas.microsoft.com/office/drawing/2014/main" id="{63BDE126-7043-6D41-A4F4-CBCA66FDD17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96885" y="4856021"/>
              <a:ext cx="164998" cy="585233"/>
            </a:xfrm>
            <a:prstGeom prst="leftBrace">
              <a:avLst>
                <a:gd name="adj1" fmla="val 8325"/>
                <a:gd name="adj2" fmla="val 50000"/>
              </a:avLst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EFAE96C-44D8-BD40-B317-5DD11FA5F6BF}"/>
                </a:ext>
              </a:extLst>
            </p:cNvPr>
            <p:cNvSpPr txBox="1"/>
            <p:nvPr/>
          </p:nvSpPr>
          <p:spPr>
            <a:xfrm>
              <a:off x="4203033" y="4653644"/>
              <a:ext cx="158546" cy="3696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ourier"/>
                  <a:ea typeface="ＭＳ Ｐゴシック" charset="0"/>
                  <a:cs typeface="Courier"/>
                </a:rPr>
                <a:t>6 </a:t>
              </a:r>
            </a:p>
          </p:txBody>
        </p:sp>
      </p:grp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73570A99-044E-554D-A4AE-0797DF40618E}"/>
              </a:ext>
            </a:extLst>
          </p:cNvPr>
          <p:cNvSpPr>
            <a:spLocks/>
          </p:cNvSpPr>
          <p:nvPr/>
        </p:nvSpPr>
        <p:spPr bwMode="auto">
          <a:xfrm>
            <a:off x="941388" y="5943600"/>
            <a:ext cx="4252912" cy="687388"/>
          </a:xfrm>
          <a:custGeom>
            <a:avLst/>
            <a:gdLst>
              <a:gd name="T0" fmla="*/ 36705 w 4253107"/>
              <a:gd name="T1" fmla="*/ 0 h 687596"/>
              <a:gd name="T2" fmla="*/ 214497 w 4253107"/>
              <a:gd name="T3" fmla="*/ 457062 h 687596"/>
              <a:gd name="T4" fmla="*/ 1674930 w 4253107"/>
              <a:gd name="T5" fmla="*/ 685593 h 687596"/>
              <a:gd name="T6" fmla="*/ 3427450 w 4253107"/>
              <a:gd name="T7" fmla="*/ 533239 h 687596"/>
              <a:gd name="T8" fmla="*/ 4252912 w 4253107"/>
              <a:gd name="T9" fmla="*/ 25392 h 687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107" h="687596">
                <a:moveTo>
                  <a:pt x="36707" y="0"/>
                </a:moveTo>
                <a:cubicBezTo>
                  <a:pt x="-10918" y="171450"/>
                  <a:pt x="-58543" y="342900"/>
                  <a:pt x="214507" y="457200"/>
                </a:cubicBezTo>
                <a:cubicBezTo>
                  <a:pt x="487557" y="571500"/>
                  <a:pt x="1139490" y="673100"/>
                  <a:pt x="1675007" y="685800"/>
                </a:cubicBezTo>
                <a:cubicBezTo>
                  <a:pt x="2210524" y="698500"/>
                  <a:pt x="2997924" y="643467"/>
                  <a:pt x="3427607" y="533400"/>
                </a:cubicBezTo>
                <a:cubicBezTo>
                  <a:pt x="3857290" y="423333"/>
                  <a:pt x="4253107" y="25400"/>
                  <a:pt x="4253107" y="254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="" xmlns:a16="http://schemas.microsoft.com/office/drawing/2014/main" id="{02A3BA6B-7EF6-AE40-BD6D-0D1C5796FBAE}"/>
              </a:ext>
            </a:extLst>
          </p:cNvPr>
          <p:cNvSpPr>
            <a:spLocks/>
          </p:cNvSpPr>
          <p:nvPr/>
        </p:nvSpPr>
        <p:spPr bwMode="auto">
          <a:xfrm>
            <a:off x="2921000" y="2716213"/>
            <a:ext cx="4419600" cy="1017587"/>
          </a:xfrm>
          <a:custGeom>
            <a:avLst/>
            <a:gdLst>
              <a:gd name="T0" fmla="*/ 0 w 4419600"/>
              <a:gd name="T1" fmla="*/ 1017587 h 1017674"/>
              <a:gd name="T2" fmla="*/ 495300 w 4419600"/>
              <a:gd name="T3" fmla="*/ 433437 h 1017674"/>
              <a:gd name="T4" fmla="*/ 1270000 w 4419600"/>
              <a:gd name="T5" fmla="*/ 39771 h 1017674"/>
              <a:gd name="T6" fmla="*/ 2184400 w 4419600"/>
              <a:gd name="T7" fmla="*/ 65168 h 1017674"/>
              <a:gd name="T8" fmla="*/ 3479800 w 4419600"/>
              <a:gd name="T9" fmla="*/ 496932 h 1017674"/>
              <a:gd name="T10" fmla="*/ 4419600 w 4419600"/>
              <a:gd name="T11" fmla="*/ 992189 h 10176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9600" h="1017674">
                <a:moveTo>
                  <a:pt x="0" y="1017674"/>
                </a:moveTo>
                <a:cubicBezTo>
                  <a:pt x="141816" y="807065"/>
                  <a:pt x="283633" y="596457"/>
                  <a:pt x="495300" y="433474"/>
                </a:cubicBezTo>
                <a:cubicBezTo>
                  <a:pt x="706967" y="270491"/>
                  <a:pt x="988484" y="101157"/>
                  <a:pt x="1270000" y="39774"/>
                </a:cubicBezTo>
                <a:cubicBezTo>
                  <a:pt x="1551516" y="-21609"/>
                  <a:pt x="1816100" y="-11026"/>
                  <a:pt x="2184400" y="65174"/>
                </a:cubicBezTo>
                <a:cubicBezTo>
                  <a:pt x="2552700" y="141374"/>
                  <a:pt x="3107267" y="342457"/>
                  <a:pt x="3479800" y="496974"/>
                </a:cubicBezTo>
                <a:cubicBezTo>
                  <a:pt x="3852333" y="651491"/>
                  <a:pt x="4135966" y="821882"/>
                  <a:pt x="4419600" y="99227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EFD3897-5E14-484A-B6A5-0397829C5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82913"/>
            <a:ext cx="461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smtClean="0">
                <a:solidFill>
                  <a:srgbClr val="0000FF"/>
                </a:solidFill>
                <a:latin typeface="Courier" pitchFamily="2" charset="0"/>
              </a:rPr>
              <a:t>if</a:t>
            </a:r>
            <a:endParaRPr lang="en-US" altLang="en-US" sz="1800" b="1" dirty="0">
              <a:solidFill>
                <a:srgbClr val="0000FF"/>
              </a:solidFill>
              <a:latin typeface="Courier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5F9F84E-3E73-724F-AB08-72FFBC1E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0013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6600"/>
                </a:solidFill>
                <a:latin typeface="Courier" pitchFamily="2" charset="0"/>
              </a:rPr>
              <a:t>else</a:t>
            </a:r>
          </a:p>
        </p:txBody>
      </p:sp>
      <p:sp>
        <p:nvSpPr>
          <p:cNvPr id="80" name="Freeform 79">
            <a:extLst>
              <a:ext uri="{FF2B5EF4-FFF2-40B4-BE49-F238E27FC236}">
                <a16:creationId xmlns="" xmlns:a16="http://schemas.microsoft.com/office/drawing/2014/main" id="{A9F4C588-B987-A54D-BD51-6714DA858A93}"/>
              </a:ext>
            </a:extLst>
          </p:cNvPr>
          <p:cNvSpPr>
            <a:spLocks/>
          </p:cNvSpPr>
          <p:nvPr/>
        </p:nvSpPr>
        <p:spPr bwMode="auto">
          <a:xfrm>
            <a:off x="2971800" y="5145088"/>
            <a:ext cx="2057400" cy="766762"/>
          </a:xfrm>
          <a:custGeom>
            <a:avLst/>
            <a:gdLst>
              <a:gd name="T0" fmla="*/ 0 w 2057400"/>
              <a:gd name="T1" fmla="*/ 722511 h 765796"/>
              <a:gd name="T2" fmla="*/ 266700 w 2057400"/>
              <a:gd name="T3" fmla="*/ 188438 h 765796"/>
              <a:gd name="T4" fmla="*/ 749300 w 2057400"/>
              <a:gd name="T5" fmla="*/ 23130 h 765796"/>
              <a:gd name="T6" fmla="*/ 1231900 w 2057400"/>
              <a:gd name="T7" fmla="*/ 73994 h 765796"/>
              <a:gd name="T8" fmla="*/ 1701800 w 2057400"/>
              <a:gd name="T9" fmla="*/ 684363 h 765796"/>
              <a:gd name="T10" fmla="*/ 2057400 w 2057400"/>
              <a:gd name="T11" fmla="*/ 760659 h 765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7400" h="765796">
                <a:moveTo>
                  <a:pt x="0" y="721601"/>
                </a:moveTo>
                <a:cubicBezTo>
                  <a:pt x="70908" y="513109"/>
                  <a:pt x="141817" y="304618"/>
                  <a:pt x="266700" y="188201"/>
                </a:cubicBezTo>
                <a:cubicBezTo>
                  <a:pt x="391583" y="71784"/>
                  <a:pt x="588433" y="42151"/>
                  <a:pt x="749300" y="23101"/>
                </a:cubicBezTo>
                <a:cubicBezTo>
                  <a:pt x="910167" y="4051"/>
                  <a:pt x="1073150" y="-36166"/>
                  <a:pt x="1231900" y="73901"/>
                </a:cubicBezTo>
                <a:cubicBezTo>
                  <a:pt x="1390650" y="183968"/>
                  <a:pt x="1564217" y="569201"/>
                  <a:pt x="1701800" y="683501"/>
                </a:cubicBezTo>
                <a:cubicBezTo>
                  <a:pt x="1839383" y="797801"/>
                  <a:pt x="2057400" y="759701"/>
                  <a:pt x="2057400" y="75970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="" xmlns:a16="http://schemas.microsoft.com/office/drawing/2014/main" id="{73570A99-044E-554D-A4AE-0797DF40618E}"/>
              </a:ext>
            </a:extLst>
          </p:cNvPr>
          <p:cNvSpPr>
            <a:spLocks/>
          </p:cNvSpPr>
          <p:nvPr/>
        </p:nvSpPr>
        <p:spPr bwMode="auto">
          <a:xfrm>
            <a:off x="914400" y="5943600"/>
            <a:ext cx="1676400" cy="687388"/>
          </a:xfrm>
          <a:custGeom>
            <a:avLst/>
            <a:gdLst>
              <a:gd name="T0" fmla="*/ 36705 w 4253107"/>
              <a:gd name="T1" fmla="*/ 0 h 687596"/>
              <a:gd name="T2" fmla="*/ 214497 w 4253107"/>
              <a:gd name="T3" fmla="*/ 457062 h 687596"/>
              <a:gd name="T4" fmla="*/ 1674930 w 4253107"/>
              <a:gd name="T5" fmla="*/ 685593 h 687596"/>
              <a:gd name="T6" fmla="*/ 3427450 w 4253107"/>
              <a:gd name="T7" fmla="*/ 533239 h 687596"/>
              <a:gd name="T8" fmla="*/ 4252912 w 4253107"/>
              <a:gd name="T9" fmla="*/ 25392 h 6875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53107" h="687596">
                <a:moveTo>
                  <a:pt x="36707" y="0"/>
                </a:moveTo>
                <a:cubicBezTo>
                  <a:pt x="-10918" y="171450"/>
                  <a:pt x="-58543" y="342900"/>
                  <a:pt x="214507" y="457200"/>
                </a:cubicBezTo>
                <a:cubicBezTo>
                  <a:pt x="487557" y="571500"/>
                  <a:pt x="1139490" y="673100"/>
                  <a:pt x="1675007" y="685800"/>
                </a:cubicBezTo>
                <a:cubicBezTo>
                  <a:pt x="2210524" y="698500"/>
                  <a:pt x="2997924" y="643467"/>
                  <a:pt x="3427607" y="533400"/>
                </a:cubicBezTo>
                <a:cubicBezTo>
                  <a:pt x="3857290" y="423333"/>
                  <a:pt x="4253107" y="25400"/>
                  <a:pt x="4253107" y="254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2" name="Left Brace 71">
            <a:extLst>
              <a:ext uri="{FF2B5EF4-FFF2-40B4-BE49-F238E27FC236}">
                <a16:creationId xmlns="" xmlns:a16="http://schemas.microsoft.com/office/drawing/2014/main" id="{F4B4AF7A-E06D-F549-B93E-261132C99764}"/>
              </a:ext>
            </a:extLst>
          </p:cNvPr>
          <p:cNvSpPr>
            <a:spLocks/>
          </p:cNvSpPr>
          <p:nvPr/>
        </p:nvSpPr>
        <p:spPr bwMode="auto">
          <a:xfrm rot="5400000">
            <a:off x="2203450" y="5111750"/>
            <a:ext cx="165100" cy="762000"/>
          </a:xfrm>
          <a:prstGeom prst="leftBrace">
            <a:avLst>
              <a:gd name="adj1" fmla="val 8325"/>
              <a:gd name="adj2" fmla="val 50000"/>
            </a:avLst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9766E0A-58A3-8D45-A01C-1412111EC13F}"/>
              </a:ext>
            </a:extLst>
          </p:cNvPr>
          <p:cNvSpPr txBox="1"/>
          <p:nvPr/>
        </p:nvSpPr>
        <p:spPr bwMode="auto">
          <a:xfrm>
            <a:off x="2133599" y="4997451"/>
            <a:ext cx="421269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charset="0"/>
                <a:cs typeface="Courier"/>
              </a:rPr>
              <a:t>2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018A22D6-05D9-644C-9182-7DCA97D08F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36675" y="3581400"/>
            <a:ext cx="263525" cy="3587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82C3B08-D9D6-DA48-816F-6D1D9160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461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smtClean="0">
                <a:latin typeface="Courier" pitchFamily="2" charset="0"/>
              </a:rPr>
              <a:t>13</a:t>
            </a:r>
            <a:endParaRPr lang="en-US" altLang="en-US" sz="1800" b="1" dirty="0">
              <a:latin typeface="Courier" pitchFamily="2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="" xmlns:a16="http://schemas.microsoft.com/office/drawing/2014/main" id="{02A3BA6B-7EF6-AE40-BD6D-0D1C5796FBAE}"/>
              </a:ext>
            </a:extLst>
          </p:cNvPr>
          <p:cNvSpPr>
            <a:spLocks/>
          </p:cNvSpPr>
          <p:nvPr/>
        </p:nvSpPr>
        <p:spPr bwMode="auto">
          <a:xfrm>
            <a:off x="990600" y="2716213"/>
            <a:ext cx="6400800" cy="1017587"/>
          </a:xfrm>
          <a:custGeom>
            <a:avLst/>
            <a:gdLst>
              <a:gd name="T0" fmla="*/ 0 w 4419600"/>
              <a:gd name="T1" fmla="*/ 1017587 h 1017674"/>
              <a:gd name="T2" fmla="*/ 495300 w 4419600"/>
              <a:gd name="T3" fmla="*/ 433437 h 1017674"/>
              <a:gd name="T4" fmla="*/ 1270000 w 4419600"/>
              <a:gd name="T5" fmla="*/ 39771 h 1017674"/>
              <a:gd name="T6" fmla="*/ 2184400 w 4419600"/>
              <a:gd name="T7" fmla="*/ 65168 h 1017674"/>
              <a:gd name="T8" fmla="*/ 3479800 w 4419600"/>
              <a:gd name="T9" fmla="*/ 496932 h 1017674"/>
              <a:gd name="T10" fmla="*/ 4419600 w 4419600"/>
              <a:gd name="T11" fmla="*/ 992189 h 10176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19600" h="1017674">
                <a:moveTo>
                  <a:pt x="0" y="1017674"/>
                </a:moveTo>
                <a:cubicBezTo>
                  <a:pt x="141816" y="807065"/>
                  <a:pt x="283633" y="596457"/>
                  <a:pt x="495300" y="433474"/>
                </a:cubicBezTo>
                <a:cubicBezTo>
                  <a:pt x="706967" y="270491"/>
                  <a:pt x="988484" y="101157"/>
                  <a:pt x="1270000" y="39774"/>
                </a:cubicBezTo>
                <a:cubicBezTo>
                  <a:pt x="1551516" y="-21609"/>
                  <a:pt x="1816100" y="-11026"/>
                  <a:pt x="2184400" y="65174"/>
                </a:cubicBezTo>
                <a:cubicBezTo>
                  <a:pt x="2552700" y="141374"/>
                  <a:pt x="3107267" y="342457"/>
                  <a:pt x="3479800" y="496974"/>
                </a:cubicBezTo>
                <a:cubicBezTo>
                  <a:pt x="3852333" y="651491"/>
                  <a:pt x="4135966" y="821882"/>
                  <a:pt x="4419600" y="99227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lg" len="lg"/>
            <a:tailEnd type="stealth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  <p:bldP spid="71" grpId="0" animBg="1"/>
      <p:bldP spid="82" grpId="0"/>
      <p:bldP spid="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B8CA-4F21-624A-AFAD-EF937E48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</a:t>
            </a:r>
            <a:r>
              <a:rPr lang="en-US" dirty="0" err="1" smtClean="0"/>
              <a:t>morecore</a:t>
            </a:r>
            <a:r>
              <a:rPr lang="en-US" dirty="0" smtClean="0"/>
              <a:t>() Code</a:t>
            </a:r>
            <a:endParaRPr lang="en-US" dirty="0"/>
          </a:p>
        </p:txBody>
      </p:sp>
      <p:sp>
        <p:nvSpPr>
          <p:cNvPr id="20482" name="TextBox 4">
            <a:extLst>
              <a:ext uri="{FF2B5EF4-FFF2-40B4-BE49-F238E27FC236}">
                <a16:creationId xmlns="" xmlns:a16="http://schemas.microsoft.com/office/drawing/2014/main" id="{F572F004-283A-5B46-92A6-67C3A7E5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79311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" pitchFamily="2" charset="0"/>
              </a:rPr>
              <a:t>#define NALLOC 1024    // minimum #units to request</a:t>
            </a:r>
          </a:p>
          <a:p>
            <a:pPr eaLnBrk="1" hangingPunct="1"/>
            <a:endParaRPr lang="en-US" altLang="en-US" sz="1600" b="1" dirty="0">
              <a:latin typeface="Courier" pitchFamily="2" charset="0"/>
            </a:endParaRP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/* </a:t>
            </a:r>
            <a:r>
              <a:rPr lang="en-US" altLang="en-US" sz="1600" b="1" dirty="0" err="1">
                <a:latin typeface="Courier" pitchFamily="2" charset="0"/>
              </a:rPr>
              <a:t>morecore</a:t>
            </a:r>
            <a:r>
              <a:rPr lang="en-US" altLang="en-US" sz="1600" b="1" dirty="0">
                <a:latin typeface="Courier" pitchFamily="2" charset="0"/>
              </a:rPr>
              <a:t>: ask system for more memory */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Header *</a:t>
            </a:r>
            <a:r>
              <a:rPr lang="en-US" altLang="en-US" sz="1600" b="1" dirty="0" err="1">
                <a:latin typeface="Courier" pitchFamily="2" charset="0"/>
              </a:rPr>
              <a:t>morecore</a:t>
            </a:r>
            <a:r>
              <a:rPr lang="en-US" altLang="en-US" sz="1600" b="1" dirty="0">
                <a:latin typeface="Courier" pitchFamily="2" charset="0"/>
              </a:rPr>
              <a:t>(unsigned nu)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{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  char *</a:t>
            </a:r>
            <a:r>
              <a:rPr lang="en-US" altLang="en-US" sz="1600" b="1" dirty="0" err="1">
                <a:latin typeface="Courier" pitchFamily="2" charset="0"/>
              </a:rPr>
              <a:t>cp</a:t>
            </a:r>
            <a:r>
              <a:rPr lang="en-US" altLang="en-US" sz="1600" b="1" dirty="0">
                <a:latin typeface="Courier" pitchFamily="2" charset="0"/>
              </a:rPr>
              <a:t>, *</a:t>
            </a:r>
            <a:r>
              <a:rPr lang="en-US" altLang="en-US" sz="1600" b="1" dirty="0" err="1">
                <a:latin typeface="Courier" pitchFamily="2" charset="0"/>
              </a:rPr>
              <a:t>sbrk</a:t>
            </a:r>
            <a:r>
              <a:rPr lang="en-US" altLang="en-US" sz="1600" b="1" dirty="0">
                <a:latin typeface="Courier" pitchFamily="2" charset="0"/>
              </a:rPr>
              <a:t>(</a:t>
            </a:r>
            <a:r>
              <a:rPr lang="en-US" altLang="en-US" sz="1600" b="1" dirty="0" err="1">
                <a:latin typeface="Courier" pitchFamily="2" charset="0"/>
              </a:rPr>
              <a:t>int</a:t>
            </a:r>
            <a:r>
              <a:rPr lang="en-US" altLang="en-US" sz="1600" b="1" dirty="0">
                <a:latin typeface="Courier" pitchFamily="2" charset="0"/>
              </a:rPr>
              <a:t>);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  Header *up;</a:t>
            </a:r>
          </a:p>
          <a:p>
            <a:pPr eaLnBrk="1" hangingPunct="1"/>
            <a:endParaRPr lang="en-US" altLang="en-US" sz="1600" b="1" dirty="0">
              <a:latin typeface="Courier" pitchFamily="2" charset="0"/>
            </a:endParaRP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  if (nu &lt; NALLOC)</a:t>
            </a:r>
          </a:p>
          <a:p>
            <a:pPr eaLnBrk="1" hangingPunct="1"/>
            <a:r>
              <a:rPr lang="en-US" altLang="en-US" sz="1600" b="1" dirty="0">
                <a:latin typeface="Courier" pitchFamily="2" charset="0"/>
              </a:rPr>
              <a:t>    nu = NALLOC;</a:t>
            </a:r>
          </a:p>
          <a:p>
            <a:pPr eaLnBrk="1" hangingPunct="1"/>
            <a:endParaRPr lang="en-US" altLang="en-US" sz="1600" b="1" dirty="0">
              <a:latin typeface="Courier" pitchFamily="2" charset="0"/>
            </a:endParaRPr>
          </a:p>
          <a:p>
            <a:pPr eaLnBrk="1" hangingPunct="1"/>
            <a:r>
              <a:rPr lang="en-US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 pitchFamily="2" charset="0"/>
              </a:rPr>
              <a:t> </a:t>
            </a:r>
            <a:r>
              <a:rPr lang="mr-I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 pitchFamily="2" charset="0"/>
              </a:rPr>
              <a:t> </a:t>
            </a:r>
            <a:r>
              <a:rPr lang="mr-I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cp = sbrk(nu * sizeof(Header));</a:t>
            </a:r>
          </a:p>
          <a:p>
            <a:pPr eaLnBrk="1" hangingPunct="1"/>
            <a:r>
              <a:rPr lang="mr-I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if (cp == (char *) -1)          // no space at all</a:t>
            </a:r>
          </a:p>
          <a:p>
            <a:pPr eaLnBrk="1" hangingPunct="1"/>
            <a:r>
              <a:rPr lang="mr-I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return NULL;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up = (Header *) cp;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up-&gt;s.size = nu;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free((void *)(up + 1));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  return freep;</a:t>
            </a:r>
          </a:p>
          <a:p>
            <a:pPr eaLnBrk="1" hangingPunct="1"/>
            <a:r>
              <a:rPr lang="mr-IN" altLang="en-US" sz="1600" b="1" dirty="0">
                <a:latin typeface="Courier"/>
                <a:cs typeface="Courier"/>
              </a:rPr>
              <a:t>}</a:t>
            </a:r>
            <a:endParaRPr lang="en-US" altLang="en-US" sz="1600" b="1" dirty="0">
              <a:latin typeface="Courier"/>
              <a:cs typeface="Courier"/>
            </a:endParaRPr>
          </a:p>
          <a:p>
            <a:pPr eaLnBrk="1" hangingPunct="1"/>
            <a:endParaRPr lang="en-US" altLang="en-US" sz="16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0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737490" y="2886558"/>
            <a:ext cx="1993900" cy="131098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 dirty="0">
              <a:latin typeface="Courier New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B8CA-4F21-624A-AFAD-EF937E48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Section of </a:t>
            </a:r>
            <a:r>
              <a:rPr lang="en-US" dirty="0" err="1"/>
              <a:t>morecore</a:t>
            </a:r>
            <a:r>
              <a:rPr lang="en-US" dirty="0"/>
              <a:t>() </a:t>
            </a:r>
            <a:r>
              <a:rPr lang="en-US" dirty="0" smtClean="0"/>
              <a:t>Code 2</a:t>
            </a:r>
            <a:endParaRPr lang="en-US" dirty="0"/>
          </a:p>
        </p:txBody>
      </p:sp>
      <p:sp>
        <p:nvSpPr>
          <p:cNvPr id="20482" name="TextBox 4">
            <a:extLst>
              <a:ext uri="{FF2B5EF4-FFF2-40B4-BE49-F238E27FC236}">
                <a16:creationId xmlns="" xmlns:a16="http://schemas.microsoft.com/office/drawing/2014/main" id="{F572F004-283A-5B46-92A6-67C3A7E5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838200"/>
            <a:ext cx="6298282" cy="44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 b="1" dirty="0">
              <a:solidFill>
                <a:srgbClr val="000000"/>
              </a:solidFill>
              <a:latin typeface="Courier" pitchFamily="2" charset="0"/>
            </a:endParaRPr>
          </a:p>
          <a:p>
            <a:pPr eaLnBrk="1" hangingPunct="1"/>
            <a:endParaRPr lang="en-US" altLang="en-US" sz="1600" b="1" dirty="0">
              <a:solidFill>
                <a:srgbClr val="000000"/>
              </a:solidFill>
              <a:latin typeface="Courier" pitchFamily="2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mr-IN" altLang="en-US" sz="1600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mr-IN" altLang="en-US" sz="1600" b="1" dirty="0">
                <a:solidFill>
                  <a:srgbClr val="000000"/>
                </a:solidFill>
                <a:latin typeface="Courier"/>
                <a:cs typeface="Courier"/>
              </a:rPr>
              <a:t>cp = sbrk(nu * sizeof(Header));</a:t>
            </a:r>
          </a:p>
          <a:p>
            <a:pPr eaLnBrk="1" hangingPunct="1"/>
            <a:r>
              <a:rPr lang="mr-IN" altLang="en-US" sz="1600" b="1" dirty="0">
                <a:solidFill>
                  <a:srgbClr val="000000"/>
                </a:solidFill>
                <a:latin typeface="Courier"/>
                <a:cs typeface="Courier"/>
              </a:rPr>
              <a:t>  if (cp == (char *) -1)      </a:t>
            </a:r>
            <a:r>
              <a:rPr lang="mr-IN" alt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mr-IN" altLang="en-US" sz="1600" b="1" dirty="0">
                <a:solidFill>
                  <a:srgbClr val="000000"/>
                </a:solidFill>
                <a:latin typeface="Courier"/>
                <a:cs typeface="Courier"/>
              </a:rPr>
              <a:t>// no space at all</a:t>
            </a:r>
          </a:p>
          <a:p>
            <a:pPr eaLnBrk="1" hangingPunct="1"/>
            <a:r>
              <a:rPr lang="mr-IN" altLang="en-US" sz="1600" b="1" dirty="0">
                <a:solidFill>
                  <a:srgbClr val="000000"/>
                </a:solidFill>
                <a:latin typeface="Courier"/>
                <a:cs typeface="Courier"/>
              </a:rPr>
              <a:t>    return NULL;</a:t>
            </a:r>
          </a:p>
          <a:p>
            <a:pPr eaLnBrk="1" hangingPunct="1"/>
            <a:r>
              <a:rPr lang="mr-IN" altLang="en-US" sz="16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alt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eaLnBrk="1" hangingPunct="1"/>
            <a:endParaRPr lang="en-US" altLang="en-US" sz="16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en-US" dirty="0" err="1">
                <a:solidFill>
                  <a:srgbClr val="000000"/>
                </a:solidFill>
                <a:latin typeface="+mn-lt"/>
                <a:cs typeface="Courier"/>
              </a:rPr>
              <a:t>s</a:t>
            </a:r>
            <a:r>
              <a:rPr lang="en-US" altLang="en-US" dirty="0" err="1" smtClean="0">
                <a:solidFill>
                  <a:srgbClr val="000000"/>
                </a:solidFill>
                <a:latin typeface="+mn-lt"/>
                <a:cs typeface="Courier"/>
              </a:rPr>
              <a:t>brk</a:t>
            </a:r>
            <a:r>
              <a:rPr lang="en-US" altLang="en-US" dirty="0" smtClean="0">
                <a:solidFill>
                  <a:srgbClr val="000000"/>
                </a:solidFill>
                <a:latin typeface="+mn-lt"/>
                <a:cs typeface="Courier"/>
              </a:rPr>
              <a:t>() is a Linux system call to obtain more memory.  </a:t>
            </a:r>
          </a:p>
          <a:p>
            <a:pPr marL="285750" indent="-285750" eaLnBrk="1" hangingPunct="1">
              <a:buFont typeface="Arial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+mn-lt"/>
                <a:cs typeface="Courier"/>
              </a:rPr>
              <a:t>It works at the top of the heap to acquire n bytes more space from the OS</a:t>
            </a:r>
          </a:p>
          <a:p>
            <a:pPr marL="285750" indent="-285750" eaLnBrk="1" hangingPunct="1">
              <a:buFont typeface="Arial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+mn-lt"/>
                <a:cs typeface="Courier"/>
              </a:rPr>
              <a:t>It returns a pointer to the new space or -1       if no space is available</a:t>
            </a:r>
          </a:p>
          <a:p>
            <a:pPr marL="285750" indent="-285750" eaLnBrk="1" hangingPunct="1">
              <a:buFont typeface="Arial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+mn-lt"/>
                <a:cs typeface="Courier"/>
              </a:rPr>
              <a:t>The -1 is an odd historical artifact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35763" y="2047875"/>
            <a:ext cx="1993900" cy="847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Stack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35763" y="2895601"/>
            <a:ext cx="19939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endParaRPr lang="en-US" sz="2400" b="1">
              <a:latin typeface="Courier New" charset="0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35763" y="4200525"/>
            <a:ext cx="1993900" cy="847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Heap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35763" y="5048250"/>
            <a:ext cx="1993900" cy="847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Data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735763" y="5895975"/>
            <a:ext cx="1993900" cy="847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400" b="1">
                <a:latin typeface="Courier New" charset="0"/>
                <a:cs typeface="+mn-cs"/>
              </a:rPr>
              <a:t>Code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672388" y="2881313"/>
            <a:ext cx="0" cy="173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10800000">
            <a:off x="7672388" y="3581400"/>
            <a:ext cx="0" cy="173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5661944" y="4791477"/>
            <a:ext cx="1575606" cy="411561"/>
          </a:xfrm>
          <a:prstGeom prst="curvedConnector3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93458" y="5799594"/>
            <a:ext cx="1447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return pointer from </a:t>
            </a:r>
            <a:r>
              <a:rPr lang="en-US" dirty="0" err="1" smtClean="0">
                <a:solidFill>
                  <a:srgbClr val="000000"/>
                </a:solidFill>
              </a:rPr>
              <a:t>sbrk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737886" y="3729352"/>
            <a:ext cx="1993900" cy="46164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defRPr/>
            </a:pPr>
            <a:r>
              <a:rPr lang="en-US" sz="2400" b="1" dirty="0" err="1" smtClean="0">
                <a:latin typeface="Courier New" charset="0"/>
                <a:cs typeface="+mn-cs"/>
              </a:rPr>
              <a:t>Add’l</a:t>
            </a:r>
            <a:r>
              <a:rPr lang="en-US" sz="2400" b="1" dirty="0" smtClean="0">
                <a:latin typeface="Courier New" charset="0"/>
                <a:cs typeface="+mn-cs"/>
              </a:rPr>
              <a:t> Heap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rot="10800000">
            <a:off x="7690259" y="3997491"/>
            <a:ext cx="0" cy="173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91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  <p:bldP spid="11" grpId="0" animBg="1"/>
      <p:bldP spid="15" grpId="0" animBg="1"/>
      <p:bldP spid="19" grpId="0" animBg="1"/>
      <p:bldP spid="21" grpId="0" animBg="1"/>
      <p:bldP spid="2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1B44B7C8-5354-5343-A026-0957ECB58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Memory Management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="" xmlns:a16="http://schemas.microsoft.com/office/drawing/2014/main" id="{FAD4B7D2-6511-CA43-9D2F-8DA170625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17638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What were the equivalents of malloc and free in Java? Python?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How can we “automatically” collect garbage?</a:t>
            </a:r>
          </a:p>
          <a:p>
            <a:pPr lvl="1"/>
            <a:r>
              <a:rPr lang="en-US" sz="2400" dirty="0"/>
              <a:t>Mark &amp; Sweep Techniques</a:t>
            </a:r>
          </a:p>
          <a:p>
            <a:pPr lvl="1"/>
            <a:r>
              <a:rPr lang="en-US" sz="2400" dirty="0"/>
              <a:t>Reference Counting Techniques</a:t>
            </a:r>
          </a:p>
          <a:p>
            <a:pPr lvl="1"/>
            <a:r>
              <a:rPr lang="en-US" sz="2400" dirty="0"/>
              <a:t>And many, many others...</a:t>
            </a:r>
          </a:p>
        </p:txBody>
      </p:sp>
    </p:spTree>
    <p:extLst>
      <p:ext uri="{BB962C8B-B14F-4D97-AF65-F5344CB8AC3E}">
        <p14:creationId xmlns:p14="http://schemas.microsoft.com/office/powerpoint/2010/main" val="214313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char *strFromUnsigned(unsigned u)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static char strDigits[] = </a:t>
            </a:r>
            <a:r>
              <a:rPr lang="ja-JP" altLang="en-US" sz="2400" b="1" smtClean="0">
                <a:latin typeface="Arial"/>
                <a:cs typeface="+mn-cs"/>
              </a:rPr>
              <a:t>“</a:t>
            </a:r>
            <a:r>
              <a:rPr lang="en-US" sz="2400" b="1" smtClean="0">
                <a:latin typeface="Courier New" charset="0"/>
                <a:cs typeface="+mn-cs"/>
              </a:rPr>
              <a:t>?????</a:t>
            </a:r>
            <a:r>
              <a:rPr lang="ja-JP" altLang="en-US" sz="2400" b="1" smtClean="0">
                <a:latin typeface="Arial"/>
                <a:cs typeface="+mn-cs"/>
              </a:rPr>
              <a:t>”</a:t>
            </a:r>
            <a:r>
              <a:rPr lang="en-US" sz="2400" b="1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char *pch;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pch = &amp;strDigits[5];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do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	*--pch = (u % 10) + '0';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while((u /= 10) &gt; 0);</a:t>
            </a:r>
          </a:p>
          <a:p>
            <a:pPr eaLnBrk="1" hangingPunct="1">
              <a:buFontTx/>
              <a:buNone/>
              <a:defRPr/>
            </a:pPr>
            <a:endParaRPr lang="en-US" sz="2400" b="1" smtClean="0">
              <a:latin typeface="Courier New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return pch;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}</a:t>
            </a:r>
            <a:endParaRPr lang="en-US" sz="240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Problem in use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strHighScore = strFromUnsigned(HighScore);</a:t>
            </a:r>
          </a:p>
          <a:p>
            <a:pPr eaLnBrk="1" hangingPunct="1">
              <a:buFontTx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strThisScore = strFromUnsigned(ThisScore);</a:t>
            </a:r>
          </a:p>
          <a:p>
            <a:pPr eaLnBrk="1" hangingPunct="1">
              <a:buFontTx/>
              <a:buNone/>
              <a:defRPr/>
            </a:pPr>
            <a:endParaRPr lang="en-US" sz="2800" b="1" smtClean="0">
              <a:latin typeface="Courier New" charset="0"/>
              <a:cs typeface="+mn-cs"/>
            </a:endParaRPr>
          </a:p>
          <a:p>
            <a:pPr eaLnBrk="1" hangingPunct="1">
              <a:defRPr/>
            </a:pPr>
            <a:endParaRPr lang="en-US" sz="280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Persistent Data II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char *foo(void)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	char </a:t>
            </a:r>
            <a:r>
              <a:rPr lang="en-US" sz="2400" b="1" dirty="0" err="1" smtClean="0">
                <a:latin typeface="Courier New" charset="0"/>
                <a:cs typeface="+mn-cs"/>
              </a:rPr>
              <a:t>ca</a:t>
            </a:r>
            <a:r>
              <a:rPr lang="en-US" sz="2400" b="1" dirty="0" smtClean="0">
                <a:latin typeface="Courier New" charset="0"/>
                <a:cs typeface="+mn-cs"/>
              </a:rPr>
              <a:t>[10];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	return </a:t>
            </a:r>
            <a:r>
              <a:rPr lang="en-US" sz="2400" b="1" dirty="0" err="1" smtClean="0">
                <a:latin typeface="Courier New" charset="0"/>
                <a:cs typeface="+mn-cs"/>
              </a:rPr>
              <a:t>ca</a:t>
            </a:r>
            <a:r>
              <a:rPr lang="en-US" sz="2400" b="1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}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Since </a:t>
            </a:r>
            <a:r>
              <a:rPr lang="en-US" sz="2400" dirty="0" err="1" smtClean="0">
                <a:cs typeface="+mn-cs"/>
              </a:rPr>
              <a:t>ca</a:t>
            </a:r>
            <a:r>
              <a:rPr lang="en-US" sz="2400" dirty="0" smtClean="0">
                <a:cs typeface="+mn-cs"/>
              </a:rPr>
              <a:t> was allocated on stack during function call pointer returned is now pointing to who-knows-what</a:t>
            </a:r>
          </a:p>
          <a:p>
            <a:pPr eaLnBrk="1" hangingPunct="1">
              <a:defRPr/>
            </a:pPr>
            <a:r>
              <a:rPr lang="en-US" sz="8000" dirty="0" smtClean="0">
                <a:solidFill>
                  <a:schemeClr val="tx2"/>
                </a:solidFill>
                <a:cs typeface="+mn-cs"/>
              </a:rPr>
              <a:t>Bad</a:t>
            </a: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Persistent Data III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char *foo(void)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	char *</a:t>
            </a:r>
            <a:r>
              <a:rPr lang="en-US" sz="2800" b="1" dirty="0" err="1" smtClean="0">
                <a:latin typeface="Courier New" charset="0"/>
                <a:cs typeface="+mn-cs"/>
              </a:rPr>
              <a:t>ca</a:t>
            </a:r>
            <a:r>
              <a:rPr lang="en-US" sz="2800" b="1" dirty="0" smtClean="0">
                <a:latin typeface="Courier New" charset="0"/>
                <a:cs typeface="+mn-cs"/>
              </a:rPr>
              <a:t> = </a:t>
            </a:r>
            <a:r>
              <a:rPr lang="en-US" sz="2800" b="1" dirty="0" err="1" smtClean="0">
                <a:latin typeface="Courier New" charset="0"/>
                <a:cs typeface="+mn-cs"/>
              </a:rPr>
              <a:t>malloc</a:t>
            </a:r>
            <a:r>
              <a:rPr lang="en-US" sz="2800" b="1" dirty="0" smtClean="0">
                <a:latin typeface="Courier New" charset="0"/>
                <a:cs typeface="+mn-cs"/>
              </a:rPr>
              <a:t>(...);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	/* error checking but no free */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	return </a:t>
            </a:r>
            <a:r>
              <a:rPr lang="en-US" sz="2800" b="1" dirty="0" err="1" smtClean="0">
                <a:latin typeface="Courier New" charset="0"/>
                <a:cs typeface="+mn-cs"/>
              </a:rPr>
              <a:t>ca</a:t>
            </a:r>
            <a:r>
              <a:rPr lang="en-US" sz="2800" b="1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latin typeface="Courier New" charset="0"/>
                <a:cs typeface="+mn-cs"/>
              </a:rPr>
              <a:t>}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This actually works, but the caller needs to know that they’re responsible for the free()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Memory Leaks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>
                <a:cs typeface="+mn-cs"/>
              </a:rPr>
              <a:t>Memory leaks occur when the programmer loses track of memory allocated by malloc or other functions that call malloc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	void foo(void)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	{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		char *ca = malloc(...);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		/* no free */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		return;</a:t>
            </a:r>
          </a:p>
          <a:p>
            <a:pPr eaLnBrk="1" hangingPunct="1">
              <a:buFontTx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		}</a:t>
            </a:r>
          </a:p>
          <a:p>
            <a:pPr eaLnBrk="1" hangingPunct="1">
              <a:defRPr/>
            </a:pPr>
            <a:r>
              <a:rPr lang="en-US" sz="6000" smtClean="0">
                <a:cs typeface="+mn-cs"/>
              </a:rPr>
              <a:t>Bad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Memory Management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Some functions that call malloc</a:t>
            </a:r>
          </a:p>
          <a:p>
            <a:pPr lvl="1" eaLnBrk="1" hangingPunct="1">
              <a:defRPr/>
            </a:pPr>
            <a:r>
              <a:rPr lang="en-US" smtClean="0"/>
              <a:t>calloc</a:t>
            </a:r>
          </a:p>
          <a:p>
            <a:pPr lvl="1" eaLnBrk="1" hangingPunct="1">
              <a:defRPr/>
            </a:pPr>
            <a:r>
              <a:rPr lang="en-US" smtClean="0"/>
              <a:t>strdup</a:t>
            </a:r>
          </a:p>
          <a:p>
            <a:pPr lvl="1" eaLnBrk="1" hangingPunct="1">
              <a:defRPr/>
            </a:pPr>
            <a:r>
              <a:rPr lang="en-US" smtClean="0"/>
              <a:t>regcmp</a:t>
            </a:r>
          </a:p>
          <a:p>
            <a:pPr lvl="1" eaLnBrk="1" hangingPunct="1">
              <a:defRPr/>
            </a:pPr>
            <a:r>
              <a:rPr lang="en-US" smtClean="0"/>
              <a:t>others...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C doesn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t do automatic memory management for efficiency reasons</a:t>
            </a:r>
          </a:p>
          <a:p>
            <a:pPr lvl="1" eaLnBrk="1" hangingPunct="1">
              <a:defRPr/>
            </a:pPr>
            <a:r>
              <a:rPr lang="en-US" smtClean="0"/>
              <a:t>If you want to manage memory...do it yourself!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1896</Words>
  <Application>Microsoft Macintosh PowerPoint</Application>
  <PresentationFormat>On-screen Show (4:3)</PresentationFormat>
  <Paragraphs>430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Dynamic Allocation</vt:lpstr>
      <vt:lpstr>Handling Persistent Data</vt:lpstr>
      <vt:lpstr>Persistent Data I</vt:lpstr>
      <vt:lpstr>Example</vt:lpstr>
      <vt:lpstr>Problem in use</vt:lpstr>
      <vt:lpstr>Persistent Data II</vt:lpstr>
      <vt:lpstr>Persistent Data III</vt:lpstr>
      <vt:lpstr>Memory Leaks</vt:lpstr>
      <vt:lpstr>Memory Management</vt:lpstr>
      <vt:lpstr>Calloc() &amp; Realloc()</vt:lpstr>
      <vt:lpstr>Realloc</vt:lpstr>
      <vt:lpstr>Realloc</vt:lpstr>
      <vt:lpstr>Realloc: What might happen</vt:lpstr>
      <vt:lpstr>Realloc</vt:lpstr>
      <vt:lpstr>Realloc</vt:lpstr>
      <vt:lpstr>How to do it properly</vt:lpstr>
      <vt:lpstr>Additional Information</vt:lpstr>
      <vt:lpstr>Example</vt:lpstr>
      <vt:lpstr>But If You Exit on Failure…</vt:lpstr>
      <vt:lpstr>Dynamic Allocation What can go wrong?</vt:lpstr>
      <vt:lpstr>Questions?</vt:lpstr>
      <vt:lpstr>Malloc Implementation</vt:lpstr>
      <vt:lpstr>Outline</vt:lpstr>
      <vt:lpstr>Memory Management</vt:lpstr>
      <vt:lpstr>Section of K&amp;R Code</vt:lpstr>
      <vt:lpstr>Returned by Malloc</vt:lpstr>
      <vt:lpstr>Heap Layout</vt:lpstr>
      <vt:lpstr>Section of K&amp;R Code</vt:lpstr>
      <vt:lpstr>Section of malloc() Code</vt:lpstr>
      <vt:lpstr>Section of malloc() Code</vt:lpstr>
      <vt:lpstr>Section of K&amp;R Code</vt:lpstr>
      <vt:lpstr>Section of free() Code</vt:lpstr>
      <vt:lpstr>Returned by Malloc</vt:lpstr>
      <vt:lpstr>Section of free() Code 2</vt:lpstr>
      <vt:lpstr>Section of free() Code 3</vt:lpstr>
      <vt:lpstr>Section of morecore() Code</vt:lpstr>
      <vt:lpstr>Section of morecore() Code 2</vt:lpstr>
      <vt:lpstr>Memory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Dan Forsyth</cp:lastModifiedBy>
  <cp:revision>25</cp:revision>
  <dcterms:created xsi:type="dcterms:W3CDTF">2004-07-11T12:37:23Z</dcterms:created>
  <dcterms:modified xsi:type="dcterms:W3CDTF">2018-11-05T21:10:12Z</dcterms:modified>
</cp:coreProperties>
</file>