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72" r:id="rId2"/>
    <p:sldId id="257" r:id="rId3"/>
    <p:sldId id="271" r:id="rId4"/>
    <p:sldId id="273" r:id="rId5"/>
    <p:sldId id="274" r:id="rId6"/>
    <p:sldId id="275" r:id="rId7"/>
    <p:sldId id="270" r:id="rId8"/>
    <p:sldId id="276" r:id="rId9"/>
    <p:sldId id="277" r:id="rId10"/>
    <p:sldId id="278" r:id="rId11"/>
    <p:sldId id="279" r:id="rId12"/>
    <p:sldId id="280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custShowLst>
    <p:custShow name="自定义放映 1" id="0">
      <p:sldLst>
        <p:sld r:id="rId8"/>
      </p:sldLst>
    </p:custShow>
  </p:custShow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A5832D"/>
    <a:srgbClr val="FFFFFF"/>
    <a:srgbClr val="0092CC"/>
    <a:srgbClr val="C7E6FD"/>
    <a:srgbClr val="02C4D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6110" autoAdjust="0"/>
    <p:restoredTop sz="94622" autoAdjust="0"/>
  </p:normalViewPr>
  <p:slideViewPr>
    <p:cSldViewPr snapToGrid="0">
      <p:cViewPr>
        <p:scale>
          <a:sx n="66" d="100"/>
          <a:sy n="66" d="100"/>
        </p:scale>
        <p:origin x="-10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533400" y="3048000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100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ko-KR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050887C-677C-4BA2-B02F-A595799A7AC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gray">
          <a:xfrm>
            <a:off x="0" y="890588"/>
            <a:ext cx="9144000" cy="456565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44" name="Picture 32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188" y="1411288"/>
            <a:ext cx="133350" cy="133350"/>
          </a:xfrm>
          <a:prstGeom prst="rect">
            <a:avLst/>
          </a:prstGeom>
          <a:noFill/>
        </p:spPr>
      </p:pic>
      <p:pic>
        <p:nvPicPr>
          <p:cNvPr id="13345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</a:blip>
          <a:srcRect/>
          <a:stretch>
            <a:fillRect/>
          </a:stretch>
        </p:blipFill>
        <p:spPr bwMode="auto">
          <a:xfrm>
            <a:off x="884238" y="1214438"/>
            <a:ext cx="220662" cy="220662"/>
          </a:xfrm>
          <a:prstGeom prst="rect">
            <a:avLst/>
          </a:prstGeom>
          <a:noFill/>
        </p:spPr>
      </p:pic>
      <p:pic>
        <p:nvPicPr>
          <p:cNvPr id="13346" name="Picture 34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843088"/>
            <a:ext cx="133350" cy="133350"/>
          </a:xfrm>
          <a:prstGeom prst="rect">
            <a:avLst/>
          </a:prstGeom>
          <a:noFill/>
        </p:spPr>
      </p:pic>
      <p:pic>
        <p:nvPicPr>
          <p:cNvPr id="13347" name="Picture 35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20850"/>
            <a:ext cx="115888" cy="115888"/>
          </a:xfrm>
          <a:prstGeom prst="rect">
            <a:avLst/>
          </a:prstGeom>
          <a:noFill/>
        </p:spPr>
      </p:pic>
      <p:pic>
        <p:nvPicPr>
          <p:cNvPr id="13348" name="Picture 36" descr="light_white"/>
          <p:cNvPicPr>
            <a:picLocks noChangeAspect="1" noChangeArrowheads="1"/>
          </p:cNvPicPr>
          <p:nvPr/>
        </p:nvPicPr>
        <p:blipFill>
          <a:blip r:embed="rId2">
            <a:lum contrast="-48000"/>
            <a:grayscl/>
          </a:blip>
          <a:srcRect/>
          <a:stretch>
            <a:fillRect/>
          </a:stretch>
        </p:blipFill>
        <p:spPr bwMode="auto">
          <a:xfrm>
            <a:off x="1908175" y="1647825"/>
            <a:ext cx="322263" cy="322263"/>
          </a:xfrm>
          <a:prstGeom prst="rect">
            <a:avLst/>
          </a:prstGeom>
          <a:noFill/>
        </p:spPr>
      </p:pic>
      <p:pic>
        <p:nvPicPr>
          <p:cNvPr id="13349" name="Picture 37" descr="light_white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187825" y="1247775"/>
            <a:ext cx="133350" cy="133350"/>
          </a:xfrm>
          <a:prstGeom prst="rect">
            <a:avLst/>
          </a:prstGeom>
          <a:noFill/>
        </p:spPr>
      </p:pic>
      <p:pic>
        <p:nvPicPr>
          <p:cNvPr id="13350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</a:blip>
          <a:srcRect/>
          <a:stretch>
            <a:fillRect/>
          </a:stretch>
        </p:blipFill>
        <p:spPr bwMode="auto">
          <a:xfrm>
            <a:off x="5172075" y="2011363"/>
            <a:ext cx="133350" cy="133350"/>
          </a:xfrm>
          <a:prstGeom prst="rect">
            <a:avLst/>
          </a:prstGeom>
          <a:noFill/>
        </p:spPr>
      </p:pic>
      <p:pic>
        <p:nvPicPr>
          <p:cNvPr id="13351" name="Picture 3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</a:blip>
          <a:srcRect/>
          <a:stretch>
            <a:fillRect/>
          </a:stretch>
        </p:blipFill>
        <p:spPr bwMode="auto">
          <a:xfrm>
            <a:off x="6319838" y="3008313"/>
            <a:ext cx="207962" cy="207962"/>
          </a:xfrm>
          <a:prstGeom prst="rect">
            <a:avLst/>
          </a:prstGeom>
          <a:noFill/>
        </p:spPr>
      </p:pic>
      <p:pic>
        <p:nvPicPr>
          <p:cNvPr id="13352" name="Picture 40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</a:blip>
          <a:srcRect/>
          <a:stretch>
            <a:fillRect/>
          </a:stretch>
        </p:blipFill>
        <p:spPr bwMode="auto">
          <a:xfrm>
            <a:off x="7423150" y="1497013"/>
            <a:ext cx="182563" cy="182562"/>
          </a:xfrm>
          <a:prstGeom prst="rect">
            <a:avLst/>
          </a:prstGeom>
          <a:noFill/>
        </p:spPr>
      </p:pic>
      <p:pic>
        <p:nvPicPr>
          <p:cNvPr id="13353" name="Picture 41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</a:blip>
          <a:srcRect/>
          <a:stretch>
            <a:fillRect/>
          </a:stretch>
        </p:blipFill>
        <p:spPr bwMode="auto">
          <a:xfrm>
            <a:off x="8118475" y="1922463"/>
            <a:ext cx="133350" cy="133350"/>
          </a:xfrm>
          <a:prstGeom prst="rect">
            <a:avLst/>
          </a:prstGeom>
          <a:noFill/>
        </p:spPr>
      </p:pic>
      <p:pic>
        <p:nvPicPr>
          <p:cNvPr id="13354" name="Picture 42" descr="light_white"/>
          <p:cNvPicPr>
            <a:picLocks noChangeAspect="1" noChangeArrowheads="1"/>
          </p:cNvPicPr>
          <p:nvPr/>
        </p:nvPicPr>
        <p:blipFill>
          <a:blip r:embed="rId2">
            <a:lum contrast="-100000"/>
          </a:blip>
          <a:srcRect/>
          <a:stretch>
            <a:fillRect/>
          </a:stretch>
        </p:blipFill>
        <p:spPr bwMode="auto">
          <a:xfrm>
            <a:off x="6783388" y="1652588"/>
            <a:ext cx="133350" cy="133350"/>
          </a:xfrm>
          <a:prstGeom prst="rect">
            <a:avLst/>
          </a:prstGeom>
          <a:noFill/>
        </p:spPr>
      </p:pic>
      <p:pic>
        <p:nvPicPr>
          <p:cNvPr id="13355" name="Picture 43" descr="light_white"/>
          <p:cNvPicPr>
            <a:picLocks noChangeAspect="1" noChangeArrowheads="1"/>
          </p:cNvPicPr>
          <p:nvPr/>
        </p:nvPicPr>
        <p:blipFill>
          <a:blip r:embed="rId2">
            <a:lum contrast="-60000"/>
          </a:blip>
          <a:srcRect/>
          <a:stretch>
            <a:fillRect/>
          </a:stretch>
        </p:blipFill>
        <p:spPr bwMode="auto">
          <a:xfrm>
            <a:off x="7321550" y="1890713"/>
            <a:ext cx="133350" cy="133350"/>
          </a:xfrm>
          <a:prstGeom prst="rect">
            <a:avLst/>
          </a:prstGeom>
          <a:noFill/>
        </p:spPr>
      </p:pic>
      <p:pic>
        <p:nvPicPr>
          <p:cNvPr id="13356" name="Picture 44" descr="light_white"/>
          <p:cNvPicPr>
            <a:picLocks noChangeAspect="1" noChangeArrowheads="1"/>
          </p:cNvPicPr>
          <p:nvPr/>
        </p:nvPicPr>
        <p:blipFill>
          <a:blip r:embed="rId2">
            <a:lum contrast="-60000"/>
          </a:blip>
          <a:srcRect/>
          <a:stretch>
            <a:fillRect/>
          </a:stretch>
        </p:blipFill>
        <p:spPr bwMode="auto">
          <a:xfrm>
            <a:off x="8564563" y="1539875"/>
            <a:ext cx="133350" cy="133350"/>
          </a:xfrm>
          <a:prstGeom prst="rect">
            <a:avLst/>
          </a:prstGeom>
          <a:noFill/>
        </p:spPr>
      </p:pic>
      <p:sp>
        <p:nvSpPr>
          <p:cNvPr id="13357" name="Freeform 45"/>
          <p:cNvSpPr>
            <a:spLocks/>
          </p:cNvSpPr>
          <p:nvPr/>
        </p:nvSpPr>
        <p:spPr bwMode="auto">
          <a:xfrm>
            <a:off x="-3175" y="865188"/>
            <a:ext cx="9145588" cy="361950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761" y="0"/>
              </a:cxn>
              <a:cxn ang="0">
                <a:pos x="5761" y="228"/>
              </a:cxn>
              <a:cxn ang="0">
                <a:pos x="3629" y="228"/>
              </a:cxn>
              <a:cxn ang="0">
                <a:pos x="3493" y="92"/>
              </a:cxn>
              <a:cxn ang="0">
                <a:pos x="0" y="92"/>
              </a:cxn>
              <a:cxn ang="0">
                <a:pos x="0" y="1"/>
              </a:cxn>
            </a:cxnLst>
            <a:rect l="0" t="0" r="r" b="b"/>
            <a:pathLst>
              <a:path w="5761" h="228">
                <a:moveTo>
                  <a:pt x="0" y="1"/>
                </a:moveTo>
                <a:lnTo>
                  <a:pt x="5761" y="0"/>
                </a:lnTo>
                <a:lnTo>
                  <a:pt x="5761" y="228"/>
                </a:lnTo>
                <a:lnTo>
                  <a:pt x="3629" y="228"/>
                </a:lnTo>
                <a:lnTo>
                  <a:pt x="3493" y="92"/>
                </a:lnTo>
                <a:lnTo>
                  <a:pt x="0" y="92"/>
                </a:lnTo>
                <a:lnTo>
                  <a:pt x="0" y="1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50000">
                <a:schemeClr val="tx2"/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3358" name="Picture 46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231900"/>
            <a:ext cx="133350" cy="133350"/>
          </a:xfrm>
          <a:prstGeom prst="rect">
            <a:avLst/>
          </a:prstGeom>
          <a:noFill/>
        </p:spPr>
      </p:pic>
      <p:pic>
        <p:nvPicPr>
          <p:cNvPr id="13359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</p:spPr>
      </p:pic>
      <p:pic>
        <p:nvPicPr>
          <p:cNvPr id="13360" name="Picture 48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6713" y="1454150"/>
            <a:ext cx="115887" cy="115888"/>
          </a:xfrm>
          <a:prstGeom prst="rect">
            <a:avLst/>
          </a:prstGeom>
          <a:noFill/>
        </p:spPr>
      </p:pic>
      <p:pic>
        <p:nvPicPr>
          <p:cNvPr id="13361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</p:spPr>
      </p:pic>
      <p:sp>
        <p:nvSpPr>
          <p:cNvPr id="13362" name="Freeform 50"/>
          <p:cNvSpPr>
            <a:spLocks/>
          </p:cNvSpPr>
          <p:nvPr/>
        </p:nvSpPr>
        <p:spPr bwMode="auto">
          <a:xfrm rot="10800000">
            <a:off x="-3175" y="5116513"/>
            <a:ext cx="9145588" cy="361950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761" y="0"/>
              </a:cxn>
              <a:cxn ang="0">
                <a:pos x="5761" y="228"/>
              </a:cxn>
              <a:cxn ang="0">
                <a:pos x="3629" y="228"/>
              </a:cxn>
              <a:cxn ang="0">
                <a:pos x="3493" y="92"/>
              </a:cxn>
              <a:cxn ang="0">
                <a:pos x="0" y="92"/>
              </a:cxn>
              <a:cxn ang="0">
                <a:pos x="0" y="1"/>
              </a:cxn>
            </a:cxnLst>
            <a:rect l="0" t="0" r="r" b="b"/>
            <a:pathLst>
              <a:path w="5761" h="228">
                <a:moveTo>
                  <a:pt x="0" y="1"/>
                </a:moveTo>
                <a:lnTo>
                  <a:pt x="5761" y="0"/>
                </a:lnTo>
                <a:lnTo>
                  <a:pt x="5761" y="228"/>
                </a:lnTo>
                <a:lnTo>
                  <a:pt x="3629" y="228"/>
                </a:lnTo>
                <a:lnTo>
                  <a:pt x="3493" y="92"/>
                </a:lnTo>
                <a:lnTo>
                  <a:pt x="0" y="92"/>
                </a:lnTo>
                <a:lnTo>
                  <a:pt x="0" y="1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50000">
                <a:schemeClr val="tx2"/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63" name="Oval 51"/>
          <p:cNvSpPr>
            <a:spLocks noChangeArrowheads="1"/>
          </p:cNvSpPr>
          <p:nvPr/>
        </p:nvSpPr>
        <p:spPr bwMode="auto">
          <a:xfrm rot="-1119820">
            <a:off x="3527425" y="3873500"/>
            <a:ext cx="1135063" cy="1135063"/>
          </a:xfrm>
          <a:prstGeom prst="ellipse">
            <a:avLst/>
          </a:prstGeom>
          <a:noFill/>
          <a:ln w="19050">
            <a:solidFill>
              <a:schemeClr val="bg1"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 rot="20480180" flipV="1">
            <a:off x="2560638" y="2509838"/>
            <a:ext cx="327025" cy="327025"/>
          </a:xfrm>
          <a:prstGeom prst="line">
            <a:avLst/>
          </a:prstGeom>
          <a:noFill/>
          <a:ln w="57150" cap="rnd">
            <a:solidFill>
              <a:schemeClr val="bg1">
                <a:alpha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 rot="-1119820" flipH="1" flipV="1">
            <a:off x="2901950" y="3776663"/>
            <a:ext cx="554038" cy="554037"/>
          </a:xfrm>
          <a:prstGeom prst="line">
            <a:avLst/>
          </a:prstGeom>
          <a:noFill/>
          <a:ln w="57150" cap="rnd">
            <a:solidFill>
              <a:schemeClr val="bg1">
                <a:alpha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66" name="Line 54"/>
          <p:cNvSpPr>
            <a:spLocks noChangeShapeType="1"/>
          </p:cNvSpPr>
          <p:nvPr/>
        </p:nvSpPr>
        <p:spPr bwMode="auto">
          <a:xfrm rot="-1119820" flipH="1" flipV="1">
            <a:off x="1219200" y="2965450"/>
            <a:ext cx="227013" cy="227013"/>
          </a:xfrm>
          <a:prstGeom prst="line">
            <a:avLst/>
          </a:prstGeom>
          <a:noFill/>
          <a:ln w="57150" cap="rnd">
            <a:solidFill>
              <a:schemeClr val="bg1">
                <a:alpha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67" name="Oval 55"/>
          <p:cNvSpPr>
            <a:spLocks noChangeArrowheads="1"/>
          </p:cNvSpPr>
          <p:nvPr/>
        </p:nvSpPr>
        <p:spPr bwMode="auto">
          <a:xfrm rot="-1119820">
            <a:off x="85725" y="2239963"/>
            <a:ext cx="1182688" cy="1184275"/>
          </a:xfrm>
          <a:prstGeom prst="ellipse">
            <a:avLst/>
          </a:prstGeom>
          <a:noFill/>
          <a:ln w="19050">
            <a:solidFill>
              <a:schemeClr val="bg1"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8" name="Oval 56" descr="cloud2"/>
          <p:cNvSpPr>
            <a:spLocks noChangeArrowheads="1"/>
          </p:cNvSpPr>
          <p:nvPr/>
        </p:nvSpPr>
        <p:spPr bwMode="auto">
          <a:xfrm rot="-1119820">
            <a:off x="1479550" y="2827338"/>
            <a:ext cx="1411288" cy="1411287"/>
          </a:xfrm>
          <a:prstGeom prst="ellipse">
            <a:avLst/>
          </a:prstGeom>
          <a:blipFill dpi="0" rotWithShape="1">
            <a:blip r:embed="rId3" cstate="print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69" name="Picture 57" descr="globe_whi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1493838" y="2838450"/>
            <a:ext cx="1381125" cy="1381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13370" name="Line 58"/>
          <p:cNvSpPr>
            <a:spLocks noChangeShapeType="1"/>
          </p:cNvSpPr>
          <p:nvPr/>
        </p:nvSpPr>
        <p:spPr bwMode="auto">
          <a:xfrm rot="20480180" flipV="1">
            <a:off x="1779588" y="4252913"/>
            <a:ext cx="146050" cy="146050"/>
          </a:xfrm>
          <a:prstGeom prst="line">
            <a:avLst/>
          </a:prstGeom>
          <a:noFill/>
          <a:ln w="57150" cap="rnd">
            <a:solidFill>
              <a:schemeClr val="bg1">
                <a:alpha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71" name="Oval 59"/>
          <p:cNvSpPr>
            <a:spLocks noChangeArrowheads="1"/>
          </p:cNvSpPr>
          <p:nvPr/>
        </p:nvSpPr>
        <p:spPr bwMode="auto">
          <a:xfrm rot="-1119820">
            <a:off x="1144588" y="4424363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2" name="Oval 60"/>
          <p:cNvSpPr>
            <a:spLocks noChangeArrowheads="1"/>
          </p:cNvSpPr>
          <p:nvPr/>
        </p:nvSpPr>
        <p:spPr bwMode="auto">
          <a:xfrm rot="-1119820">
            <a:off x="2506663" y="1154113"/>
            <a:ext cx="1360487" cy="1360487"/>
          </a:xfrm>
          <a:prstGeom prst="ellipse">
            <a:avLst/>
          </a:prstGeom>
          <a:noFill/>
          <a:ln w="19050">
            <a:solidFill>
              <a:schemeClr val="bg1"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73" name="Picture 61" descr="icon_conferenc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6350" y="1189038"/>
            <a:ext cx="1298575" cy="1298575"/>
          </a:xfrm>
          <a:prstGeom prst="rect">
            <a:avLst/>
          </a:prstGeom>
          <a:noFill/>
        </p:spPr>
      </p:pic>
      <p:pic>
        <p:nvPicPr>
          <p:cNvPr id="13374" name="Picture 62" descr="icon_femal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950" y="2262188"/>
            <a:ext cx="1136650" cy="1136650"/>
          </a:xfrm>
          <a:prstGeom prst="rect">
            <a:avLst/>
          </a:prstGeom>
          <a:noFill/>
        </p:spPr>
      </p:pic>
      <p:pic>
        <p:nvPicPr>
          <p:cNvPr id="13375" name="Picture 63" descr="icon_me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57588" y="3902075"/>
            <a:ext cx="1085850" cy="1085850"/>
          </a:xfrm>
          <a:prstGeom prst="rect">
            <a:avLst/>
          </a:prstGeom>
          <a:noFill/>
        </p:spPr>
      </p:pic>
      <p:pic>
        <p:nvPicPr>
          <p:cNvPr id="13376" name="Picture 64" descr="icon_buldi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74750" y="4451350"/>
            <a:ext cx="782638" cy="782638"/>
          </a:xfrm>
          <a:prstGeom prst="rect">
            <a:avLst/>
          </a:prstGeom>
          <a:noFill/>
        </p:spPr>
      </p:pic>
      <p:sp>
        <p:nvSpPr>
          <p:cNvPr id="13377" name="Text Box 65"/>
          <p:cNvSpPr txBox="1">
            <a:spLocks noChangeArrowheads="1"/>
          </p:cNvSpPr>
          <p:nvPr/>
        </p:nvSpPr>
        <p:spPr bwMode="white">
          <a:xfrm>
            <a:off x="4038600" y="5622925"/>
            <a:ext cx="1039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400" b="1">
                <a:solidFill>
                  <a:schemeClr val="hlink"/>
                </a:solidFill>
                <a:latin typeface="Lucida Sans Unicode" pitchFamily="34" charset="0"/>
                <a:ea typeface="Gulim" pitchFamily="34" charset="-127"/>
              </a:rPr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COMPANY NAME or YOUR SITE ADDRESS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9508A-C143-4093-A223-456112C20AD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COMPANY NAME or YOUR SITE ADDRESS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0B921-A490-4747-8807-142A854E668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COMPANY NAME or YOUR SITE ADDRESS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26EAE-9AB5-414C-9ACC-419D0450DBA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COMPANY NAME or YOUR SITE ADDRESS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C5909-05D7-42AB-94FB-624F177EA0B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COMPANY NAME or YOUR SITE ADDRESS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6C649-9B40-4C21-B0A3-773C6B5AD13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COMPANY NAME or YOUR SITE ADDRESS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1780D-8A17-40A8-AA2F-2C4423A454C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COMPANY NAME or YOUR SITE ADDRESS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A82CE-911E-4D71-83E7-F2F49FE1D10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COMPANY NAME or YOUR SITE ADDRESS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15EEE-00B1-4873-B4C9-46071DDDD5A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COMPANY NAME or YOUR SITE ADDRESS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90D2D-BCA7-4066-9A95-9FF9F35D179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COMPANY NAME or YOUR SITE ADDRESS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A62D0-F761-4C30-9867-4BC3C48EE59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12700" y="1588"/>
            <a:ext cx="9131300" cy="8366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2" name="Oval 34"/>
          <p:cNvSpPr>
            <a:spLocks noChangeArrowheads="1"/>
          </p:cNvSpPr>
          <p:nvPr/>
        </p:nvSpPr>
        <p:spPr bwMode="auto">
          <a:xfrm>
            <a:off x="8153400" y="6375400"/>
            <a:ext cx="596900" cy="423863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ko-KR" smtClean="0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hlink"/>
                </a:solidFill>
                <a:latin typeface="+mn-lt"/>
                <a:ea typeface="Gulim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29100" y="64770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hlink"/>
                </a:solidFill>
                <a:latin typeface="+mn-lt"/>
                <a:ea typeface="Gulim" pitchFamily="34" charset="-127"/>
              </a:defRPr>
            </a:lvl1pPr>
          </a:lstStyle>
          <a:p>
            <a:r>
              <a:rPr lang="en-US" altLang="ko-KR"/>
              <a:t>YOUR COMPANY NAME or YOUR SITE ADDRESS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Gulim" pitchFamily="34" charset="-127"/>
              </a:defRPr>
            </a:lvl1pPr>
          </a:lstStyle>
          <a:p>
            <a:fld id="{178818CB-D725-4ACB-A05C-18404EA08A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8861425" y="2544763"/>
            <a:ext cx="282575" cy="43132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8861425" y="1588"/>
            <a:ext cx="282575" cy="8588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8861425" y="838200"/>
            <a:ext cx="282575" cy="17510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8039100" y="6451600"/>
            <a:ext cx="74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altLang="ko-KR" sz="1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hlink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hlink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67741" y="5471876"/>
            <a:ext cx="2895600" cy="1117610"/>
          </a:xfrm>
        </p:spPr>
        <p:txBody>
          <a:bodyPr/>
          <a:lstStyle/>
          <a:p>
            <a:pPr eaLnBrk="0" hangingPunct="0"/>
            <a:r>
              <a:rPr lang="zh-CN" altLang="en-US" sz="2800" b="1" dirty="0">
                <a:solidFill>
                  <a:schemeClr val="tx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  <a:t>本科生：王      锐</a:t>
            </a:r>
            <a:endParaRPr lang="en-US" altLang="zh-CN" sz="2800" b="1" dirty="0">
              <a:solidFill>
                <a:schemeClr val="tx2">
                  <a:lumMod val="10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eaLnBrk="0" hangingPunct="0"/>
            <a:r>
              <a:rPr lang="zh-CN" altLang="en-US" sz="2800" b="1" dirty="0">
                <a:solidFill>
                  <a:schemeClr val="tx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  <a:t>学    号：</a:t>
            </a:r>
            <a:r>
              <a:rPr lang="en-US" altLang="zh-CN" sz="2800" b="1" dirty="0">
                <a:solidFill>
                  <a:schemeClr val="tx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  <a:t>34060229</a:t>
            </a:r>
            <a:endParaRPr lang="en-US" altLang="ko-KR" sz="2800" b="1" dirty="0">
              <a:solidFill>
                <a:schemeClr val="tx2">
                  <a:lumMod val="1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7" name="图片 6" descr="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997425"/>
            <a:ext cx="7866743" cy="1726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546" y="116119"/>
            <a:ext cx="827312" cy="8273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1" y="3164120"/>
            <a:ext cx="798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  <a:t>基于</a:t>
            </a:r>
            <a:r>
              <a:rPr lang="en-US" altLang="zh-CN" sz="4800" b="1" dirty="0">
                <a:solidFill>
                  <a:schemeClr val="tx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  <a:t>Ajax</a:t>
            </a:r>
            <a:r>
              <a:rPr lang="zh-CN" altLang="en-US" sz="4800" b="1" dirty="0">
                <a:solidFill>
                  <a:schemeClr val="tx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  <a:t>的资源填报系统</a:t>
            </a:r>
            <a:endParaRPr lang="en-US" altLang="zh-CN" sz="4800" b="1" dirty="0">
              <a:solidFill>
                <a:schemeClr val="tx2">
                  <a:lumMod val="10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4800" b="1" dirty="0">
                <a:solidFill>
                  <a:schemeClr val="tx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  <a:t>设计与实现</a:t>
            </a:r>
          </a:p>
        </p:txBody>
      </p:sp>
      <p:pic>
        <p:nvPicPr>
          <p:cNvPr id="13" name="图片 12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865" y="235829"/>
            <a:ext cx="3309250" cy="609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更加</a:t>
            </a:r>
            <a:r>
              <a:rPr lang="zh-CN" altLang="en-US" dirty="0"/>
              <a:t>方便的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Book Antiqua" pitchFamily="18" charset="0"/>
                <a:ea typeface="宋体-方正超大字符集" pitchFamily="65" charset="-122"/>
              </a:rPr>
              <a:t>	</a:t>
            </a:r>
            <a:r>
              <a:rPr lang="en-US" altLang="zh-CN" sz="2400" dirty="0" smtClean="0">
                <a:latin typeface="Book Antiqua" pitchFamily="18" charset="0"/>
                <a:ea typeface="宋体-方正超大字符集" pitchFamily="65" charset="-122"/>
              </a:rPr>
              <a:t>	 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 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由于在开发阶段不需要生成</a:t>
            </a:r>
            <a:r>
              <a:rPr lang="en-US" altLang="zh-CN" sz="2400" dirty="0" smtClean="0">
                <a:latin typeface="宋体-方正超大字符集" pitchFamily="65" charset="-122"/>
                <a:ea typeface="宋体-方正超大字符集" pitchFamily="65" charset="-122"/>
              </a:rPr>
              <a:t>HTML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界面，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用户开发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的</a:t>
            </a:r>
            <a:r>
              <a:rPr lang="en-US" altLang="zh-CN" sz="2400" dirty="0" smtClean="0">
                <a:latin typeface="宋体-方正超大字符集" pitchFamily="65" charset="-122"/>
                <a:ea typeface="宋体-方正超大字符集" pitchFamily="65" charset="-122"/>
              </a:rPr>
              <a:t>Java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代码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实际上是在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JVM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上运行的，这样用户就可以用传统的调试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Java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代码的方法对程序进行调试，从而加快了调试的速度，减少了软件开发的时间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。</a:t>
            </a:r>
            <a:endParaRPr lang="en-US" altLang="zh-CN" dirty="0" smtClean="0">
              <a:latin typeface="宋体-方正超大字符集" pitchFamily="65" charset="-122"/>
              <a:ea typeface="宋体-方正超大字符集" pitchFamily="65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609600"/>
          </a:xfrm>
        </p:spPr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基于</a:t>
            </a:r>
            <a:r>
              <a:rPr lang="en-US" altLang="zh-CN" dirty="0" smtClean="0">
                <a:latin typeface="Book Antiqua" pitchFamily="18" charset="0"/>
                <a:ea typeface="华文行楷" pitchFamily="2" charset="-122"/>
              </a:rPr>
              <a:t>Ajax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的资源填报系统设计与实现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71044" y="6418944"/>
            <a:ext cx="3962400" cy="304800"/>
          </a:xfrm>
        </p:spPr>
        <p:txBody>
          <a:bodyPr/>
          <a:lstStyle/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北京航空航天大学计算机学院</a:t>
            </a:r>
            <a:endParaRPr lang="en-US" altLang="ko-KR" sz="18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7" name="图片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740" y="6288767"/>
            <a:ext cx="572859" cy="57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4236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浏览器兼容性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Book Antiqua" pitchFamily="18" charset="0"/>
                <a:ea typeface="宋体-方正超大字符集" pitchFamily="65" charset="-122"/>
              </a:rPr>
              <a:t>	</a:t>
            </a:r>
            <a:r>
              <a:rPr lang="en-US" altLang="zh-CN" dirty="0" smtClean="0">
                <a:latin typeface="Book Antiqua" pitchFamily="18" charset="0"/>
                <a:ea typeface="宋体-方正超大字符集" pitchFamily="65" charset="-122"/>
              </a:rPr>
              <a:t>	  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在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大多数情况下，用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GWT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开发出来的程序会支持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IE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、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Firefox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、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Mozilla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、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Safari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和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Opera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，用户在开发的时候不必担心浏览器的兼容性问题。而浏览器的兼容性问题也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是直接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用</a:t>
            </a:r>
            <a:r>
              <a:rPr lang="en-US" altLang="zh-CN" sz="2400" dirty="0" smtClean="0">
                <a:latin typeface="宋体-方正超大字符集" pitchFamily="65" charset="-122"/>
                <a:ea typeface="宋体-方正超大字符集" pitchFamily="65" charset="-122"/>
              </a:rPr>
              <a:t>JavaScript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进行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Ajax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应用开发所面临的一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个棘手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问题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。</a:t>
            </a:r>
            <a:endParaRPr lang="en-US" altLang="zh-CN" sz="2400" dirty="0" smtClean="0">
              <a:latin typeface="宋体-方正超大字符集" pitchFamily="65" charset="-122"/>
              <a:ea typeface="宋体-方正超大字符集" pitchFamily="65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可</a:t>
            </a:r>
            <a:r>
              <a:rPr lang="zh-CN" altLang="en-US" dirty="0" smtClean="0"/>
              <a:t>扩展性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latin typeface="宋体-方正超大字符集" pitchFamily="65" charset="-122"/>
                <a:ea typeface="宋体-方正超大字符集" pitchFamily="65" charset="-122"/>
              </a:rPr>
              <a:t>		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如果觉得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GWT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提供的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API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不能满足需求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，还可以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利用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JSNI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将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JavaScript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语句直接嵌入至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Java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代码中。</a:t>
            </a:r>
            <a:endParaRPr lang="en-US" altLang="zh-CN" sz="2400" dirty="0">
              <a:latin typeface="宋体-方正超大字符集" pitchFamily="65" charset="-122"/>
              <a:ea typeface="宋体-方正超大字符集" pitchFamily="65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609600"/>
          </a:xfrm>
        </p:spPr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基于</a:t>
            </a:r>
            <a:r>
              <a:rPr lang="en-US" altLang="zh-CN" dirty="0" smtClean="0">
                <a:latin typeface="Book Antiqua" pitchFamily="18" charset="0"/>
                <a:ea typeface="华文行楷" pitchFamily="2" charset="-122"/>
              </a:rPr>
              <a:t>Ajax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的资源填报系统设计与实现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71044" y="6418944"/>
            <a:ext cx="3962400" cy="304800"/>
          </a:xfrm>
        </p:spPr>
        <p:txBody>
          <a:bodyPr/>
          <a:lstStyle/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北京航空航天大学计算机学院</a:t>
            </a:r>
            <a:endParaRPr lang="en-US" altLang="ko-KR" sz="18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7" name="图片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740" y="6288767"/>
            <a:ext cx="572859" cy="57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基于</a:t>
            </a:r>
            <a:r>
              <a:rPr lang="en-US" altLang="zh-CN" dirty="0" smtClean="0">
                <a:latin typeface="Book Antiqua" pitchFamily="18" charset="0"/>
                <a:ea typeface="华文行楷" pitchFamily="2" charset="-122"/>
              </a:rPr>
              <a:t>Ajax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的资源填报系统设计与实现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471713" y="1807042"/>
            <a:ext cx="8229600" cy="2053771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现有系统采用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技术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endParaRPr lang="en-US" altLang="zh-CN" dirty="0" smtClean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现有系统存在问题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endParaRPr lang="en-US" altLang="zh-CN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0584" y="922049"/>
            <a:ext cx="7750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/>
            <a:r>
              <a:rPr lang="en-US" altLang="zh-CN" sz="3200" b="1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+mj-cs"/>
              </a:rPr>
              <a:t>RPC(Remote Procedure Calls)</a:t>
            </a:r>
            <a:endParaRPr lang="zh-CN" altLang="en-US" sz="3200" b="1" dirty="0">
              <a:solidFill>
                <a:schemeClr val="accent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71044" y="6418944"/>
            <a:ext cx="3962400" cy="304800"/>
          </a:xfrm>
        </p:spPr>
        <p:txBody>
          <a:bodyPr/>
          <a:lstStyle/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北京航空航天大学计算机学院</a:t>
            </a:r>
            <a:endParaRPr lang="en-US" altLang="ko-KR" sz="18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9" name="图片 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740" y="6288767"/>
            <a:ext cx="572859" cy="57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4"/>
          <p:cNvSpPr>
            <a:spLocks noChangeArrowheads="1"/>
          </p:cNvSpPr>
          <p:nvPr/>
        </p:nvSpPr>
        <p:spPr bwMode="gray">
          <a:xfrm>
            <a:off x="198664" y="3708389"/>
            <a:ext cx="643165" cy="2493963"/>
          </a:xfrm>
          <a:prstGeom prst="cube">
            <a:avLst>
              <a:gd name="adj" fmla="val 15023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dist"/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8922" name="AutoShape 10"/>
          <p:cNvSpPr>
            <a:spLocks noChangeArrowheads="1"/>
          </p:cNvSpPr>
          <p:nvPr/>
        </p:nvSpPr>
        <p:spPr bwMode="gray">
          <a:xfrm>
            <a:off x="3178864" y="869288"/>
            <a:ext cx="2467201" cy="611170"/>
          </a:xfrm>
          <a:prstGeom prst="cube">
            <a:avLst>
              <a:gd name="adj" fmla="val 1167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gray">
          <a:xfrm>
            <a:off x="470128" y="2737291"/>
            <a:ext cx="1532845" cy="731609"/>
          </a:xfrm>
          <a:prstGeom prst="cube">
            <a:avLst>
              <a:gd name="adj" fmla="val 12630"/>
            </a:avLst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gray">
          <a:xfrm>
            <a:off x="1736725" y="3708389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Text 5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gray">
          <a:xfrm>
            <a:off x="7419975" y="3708389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Text 9</a:t>
            </a: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gray">
          <a:xfrm>
            <a:off x="3236686" y="1019405"/>
            <a:ext cx="2249714" cy="35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资源填报系统</a:t>
            </a:r>
            <a:endParaRPr lang="en-US" altLang="ko-KR" sz="24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gray">
          <a:xfrm>
            <a:off x="451304" y="2959540"/>
            <a:ext cx="1377496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文件管理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8938" name="AutoShape 26"/>
          <p:cNvCxnSpPr>
            <a:cxnSpLocks noChangeShapeType="1"/>
            <a:stCxn id="38923" idx="0"/>
          </p:cNvCxnSpPr>
          <p:nvPr/>
        </p:nvCxnSpPr>
        <p:spPr bwMode="auto">
          <a:xfrm rot="5400000" flipH="1" flipV="1">
            <a:off x="2541031" y="926107"/>
            <a:ext cx="552905" cy="3069465"/>
          </a:xfrm>
          <a:prstGeom prst="bentConnector2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38939" name="AutoShape 27"/>
          <p:cNvCxnSpPr>
            <a:cxnSpLocks noChangeShapeType="1"/>
            <a:stCxn id="61" idx="0"/>
          </p:cNvCxnSpPr>
          <p:nvPr/>
        </p:nvCxnSpPr>
        <p:spPr bwMode="auto">
          <a:xfrm rot="16200000" flipV="1">
            <a:off x="6113722" y="1201482"/>
            <a:ext cx="538377" cy="2518728"/>
          </a:xfrm>
          <a:prstGeom prst="bentConnector2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sp>
        <p:nvSpPr>
          <p:cNvPr id="38940" name="Rectangle 28"/>
          <p:cNvSpPr>
            <a:spLocks noGrp="1" noChangeArrowheads="1"/>
          </p:cNvSpPr>
          <p:nvPr>
            <p:ph type="title"/>
          </p:nvPr>
        </p:nvSpPr>
        <p:spPr>
          <a:xfrm>
            <a:off x="85725" y="139700"/>
            <a:ext cx="7848600" cy="609600"/>
          </a:xfrm>
          <a:noFill/>
          <a:ln/>
        </p:spPr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基于</a:t>
            </a:r>
            <a:r>
              <a:rPr lang="en-US" altLang="zh-CN" dirty="0">
                <a:latin typeface="Book Antiqua" pitchFamily="18" charset="0"/>
                <a:ea typeface="华文行楷" pitchFamily="2" charset="-122"/>
              </a:rPr>
              <a:t>Ajax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的资源填报系统设计与实现</a:t>
            </a:r>
            <a:endParaRPr lang="en-US" altLang="ko-KR" dirty="0">
              <a:ea typeface="Gulim" pitchFamily="34" charset="-127"/>
            </a:endParaRPr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gray">
          <a:xfrm>
            <a:off x="2044935" y="2744548"/>
            <a:ext cx="1496558" cy="709838"/>
          </a:xfrm>
          <a:prstGeom prst="cube">
            <a:avLst>
              <a:gd name="adj" fmla="val 12630"/>
            </a:avLst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gray">
          <a:xfrm>
            <a:off x="3554425" y="2744545"/>
            <a:ext cx="1569130" cy="710969"/>
          </a:xfrm>
          <a:prstGeom prst="cube">
            <a:avLst>
              <a:gd name="adj" fmla="val 12630"/>
            </a:avLst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gray">
          <a:xfrm>
            <a:off x="2026111" y="2952282"/>
            <a:ext cx="1377496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用户管理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gray">
          <a:xfrm>
            <a:off x="3615428" y="2946386"/>
            <a:ext cx="1377496" cy="37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数据管理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9" name="AutoShape 11"/>
          <p:cNvSpPr>
            <a:spLocks noChangeArrowheads="1"/>
          </p:cNvSpPr>
          <p:nvPr/>
        </p:nvSpPr>
        <p:spPr bwMode="gray">
          <a:xfrm>
            <a:off x="5187284" y="2737290"/>
            <a:ext cx="1496558" cy="709838"/>
          </a:xfrm>
          <a:prstGeom prst="cube">
            <a:avLst>
              <a:gd name="adj" fmla="val 12630"/>
            </a:avLst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gray">
          <a:xfrm>
            <a:off x="5226516" y="2915993"/>
            <a:ext cx="1377496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数据采集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" name="AutoShape 11"/>
          <p:cNvSpPr>
            <a:spLocks noChangeArrowheads="1"/>
          </p:cNvSpPr>
          <p:nvPr/>
        </p:nvSpPr>
        <p:spPr bwMode="gray">
          <a:xfrm>
            <a:off x="6849169" y="2730034"/>
            <a:ext cx="1496558" cy="709838"/>
          </a:xfrm>
          <a:prstGeom prst="cube">
            <a:avLst>
              <a:gd name="adj" fmla="val 12630"/>
            </a:avLst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gray">
          <a:xfrm>
            <a:off x="6801315" y="2908737"/>
            <a:ext cx="1377496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进程管理</a:t>
            </a:r>
            <a:endParaRPr lang="en-US" altLang="ko-KR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89" name="肘形连接符 88"/>
          <p:cNvCxnSpPr>
            <a:stCxn id="149" idx="3"/>
            <a:endCxn id="40" idx="0"/>
          </p:cNvCxnSpPr>
          <p:nvPr/>
        </p:nvCxnSpPr>
        <p:spPr bwMode="auto">
          <a:xfrm rot="16200000" flipH="1">
            <a:off x="4204086" y="2564743"/>
            <a:ext cx="356959" cy="264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95" name="肘形连接符 89"/>
          <p:cNvCxnSpPr>
            <a:endCxn id="59" idx="0"/>
          </p:cNvCxnSpPr>
          <p:nvPr/>
        </p:nvCxnSpPr>
        <p:spPr bwMode="auto">
          <a:xfrm>
            <a:off x="4397828" y="2554514"/>
            <a:ext cx="1582561" cy="182776"/>
          </a:xfrm>
          <a:prstGeom prst="bentConnector2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sp>
        <p:nvSpPr>
          <p:cNvPr id="116" name="AutoShape 4"/>
          <p:cNvSpPr>
            <a:spLocks noChangeArrowheads="1"/>
          </p:cNvSpPr>
          <p:nvPr/>
        </p:nvSpPr>
        <p:spPr bwMode="gray">
          <a:xfrm>
            <a:off x="859063" y="3708389"/>
            <a:ext cx="643165" cy="2493963"/>
          </a:xfrm>
          <a:prstGeom prst="cube">
            <a:avLst>
              <a:gd name="adj" fmla="val 15023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dist"/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7" name="AutoShape 4"/>
          <p:cNvSpPr>
            <a:spLocks noChangeArrowheads="1"/>
          </p:cNvSpPr>
          <p:nvPr/>
        </p:nvSpPr>
        <p:spPr bwMode="gray">
          <a:xfrm>
            <a:off x="1512207" y="3708389"/>
            <a:ext cx="643165" cy="2493963"/>
          </a:xfrm>
          <a:prstGeom prst="cube">
            <a:avLst>
              <a:gd name="adj" fmla="val 15023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dist"/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8" name="AutoShape 4"/>
          <p:cNvSpPr>
            <a:spLocks noChangeArrowheads="1"/>
          </p:cNvSpPr>
          <p:nvPr/>
        </p:nvSpPr>
        <p:spPr bwMode="gray">
          <a:xfrm>
            <a:off x="5525405" y="3708389"/>
            <a:ext cx="643165" cy="2493963"/>
          </a:xfrm>
          <a:prstGeom prst="cube">
            <a:avLst>
              <a:gd name="adj" fmla="val 15023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dist"/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9" name="AutoShape 4"/>
          <p:cNvSpPr>
            <a:spLocks noChangeArrowheads="1"/>
          </p:cNvSpPr>
          <p:nvPr/>
        </p:nvSpPr>
        <p:spPr bwMode="gray">
          <a:xfrm>
            <a:off x="7688035" y="3708389"/>
            <a:ext cx="643165" cy="2493963"/>
          </a:xfrm>
          <a:prstGeom prst="cube">
            <a:avLst>
              <a:gd name="adj" fmla="val 15023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dist"/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0" name="AutoShape 4"/>
          <p:cNvSpPr>
            <a:spLocks noChangeArrowheads="1"/>
          </p:cNvSpPr>
          <p:nvPr/>
        </p:nvSpPr>
        <p:spPr bwMode="gray">
          <a:xfrm>
            <a:off x="3696607" y="3708389"/>
            <a:ext cx="643165" cy="2493963"/>
          </a:xfrm>
          <a:prstGeom prst="cube">
            <a:avLst>
              <a:gd name="adj" fmla="val 15023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dist"/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1" name="AutoShape 4"/>
          <p:cNvSpPr>
            <a:spLocks noChangeArrowheads="1"/>
          </p:cNvSpPr>
          <p:nvPr/>
        </p:nvSpPr>
        <p:spPr bwMode="gray">
          <a:xfrm>
            <a:off x="4436835" y="3708389"/>
            <a:ext cx="643165" cy="2493963"/>
          </a:xfrm>
          <a:prstGeom prst="cube">
            <a:avLst>
              <a:gd name="adj" fmla="val 15023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dist"/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2" name="AutoShape 4"/>
          <p:cNvSpPr>
            <a:spLocks noChangeArrowheads="1"/>
          </p:cNvSpPr>
          <p:nvPr/>
        </p:nvSpPr>
        <p:spPr bwMode="gray">
          <a:xfrm>
            <a:off x="2201636" y="3708389"/>
            <a:ext cx="643165" cy="2493963"/>
          </a:xfrm>
          <a:prstGeom prst="cube">
            <a:avLst>
              <a:gd name="adj" fmla="val 15023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dist"/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3" name="AutoShape 4"/>
          <p:cNvSpPr>
            <a:spLocks noChangeArrowheads="1"/>
          </p:cNvSpPr>
          <p:nvPr/>
        </p:nvSpPr>
        <p:spPr bwMode="gray">
          <a:xfrm>
            <a:off x="2883808" y="3708389"/>
            <a:ext cx="643165" cy="2493963"/>
          </a:xfrm>
          <a:prstGeom prst="cube">
            <a:avLst>
              <a:gd name="adj" fmla="val 15023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dist"/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4" name="AutoShape 4"/>
          <p:cNvSpPr>
            <a:spLocks noChangeArrowheads="1"/>
          </p:cNvSpPr>
          <p:nvPr/>
        </p:nvSpPr>
        <p:spPr bwMode="gray">
          <a:xfrm>
            <a:off x="6897007" y="3708389"/>
            <a:ext cx="643165" cy="2493963"/>
          </a:xfrm>
          <a:prstGeom prst="cube">
            <a:avLst>
              <a:gd name="adj" fmla="val 15023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dist"/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6" name="Rectangle 13"/>
          <p:cNvSpPr>
            <a:spLocks noChangeArrowheads="1"/>
          </p:cNvSpPr>
          <p:nvPr/>
        </p:nvSpPr>
        <p:spPr bwMode="gray">
          <a:xfrm>
            <a:off x="4505779" y="3708389"/>
            <a:ext cx="421820" cy="20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 eaLnBrk="1" hangingPunct="1"/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数据操作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8" name="Rectangle 13"/>
          <p:cNvSpPr>
            <a:spLocks noChangeArrowheads="1"/>
          </p:cNvSpPr>
          <p:nvPr/>
        </p:nvSpPr>
        <p:spPr bwMode="gray">
          <a:xfrm>
            <a:off x="1552122" y="3708389"/>
            <a:ext cx="421820" cy="20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 eaLnBrk="1" hangingPunct="1"/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新闻下载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9" name="Rectangle 13"/>
          <p:cNvSpPr>
            <a:spLocks noChangeArrowheads="1"/>
          </p:cNvSpPr>
          <p:nvPr/>
        </p:nvSpPr>
        <p:spPr bwMode="gray">
          <a:xfrm>
            <a:off x="2234294" y="3708389"/>
            <a:ext cx="421820" cy="20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用户</a:t>
            </a:r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查询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0" name="Rectangle 13"/>
          <p:cNvSpPr>
            <a:spLocks noChangeArrowheads="1"/>
          </p:cNvSpPr>
          <p:nvPr/>
        </p:nvSpPr>
        <p:spPr bwMode="gray">
          <a:xfrm>
            <a:off x="2974523" y="3708389"/>
            <a:ext cx="421820" cy="20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用户</a:t>
            </a:r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操作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1" name="Rectangle 13"/>
          <p:cNvSpPr>
            <a:spLocks noChangeArrowheads="1"/>
          </p:cNvSpPr>
          <p:nvPr/>
        </p:nvSpPr>
        <p:spPr bwMode="gray">
          <a:xfrm>
            <a:off x="3743779" y="3708389"/>
            <a:ext cx="421820" cy="20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 eaLnBrk="1" hangingPunct="1"/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数据查询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2" name="Rectangle 13"/>
          <p:cNvSpPr>
            <a:spLocks noChangeArrowheads="1"/>
          </p:cNvSpPr>
          <p:nvPr/>
        </p:nvSpPr>
        <p:spPr bwMode="gray">
          <a:xfrm>
            <a:off x="5587090" y="3955132"/>
            <a:ext cx="421820" cy="20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资源</a:t>
            </a:r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信息填报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4" name="Rectangle 13"/>
          <p:cNvSpPr>
            <a:spLocks noChangeArrowheads="1"/>
          </p:cNvSpPr>
          <p:nvPr/>
        </p:nvSpPr>
        <p:spPr bwMode="gray">
          <a:xfrm>
            <a:off x="6951437" y="3708389"/>
            <a:ext cx="421820" cy="20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 eaLnBrk="1" hangingPunct="1"/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进程发布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6" name="Rectangle 13"/>
          <p:cNvSpPr>
            <a:spLocks noChangeArrowheads="1"/>
          </p:cNvSpPr>
          <p:nvPr/>
        </p:nvSpPr>
        <p:spPr bwMode="gray">
          <a:xfrm>
            <a:off x="7735208" y="3708389"/>
            <a:ext cx="421820" cy="20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 eaLnBrk="1" hangingPunct="1"/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进程浏览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7" name="Rectangle 13"/>
          <p:cNvSpPr>
            <a:spLocks noChangeArrowheads="1"/>
          </p:cNvSpPr>
          <p:nvPr/>
        </p:nvSpPr>
        <p:spPr bwMode="gray">
          <a:xfrm>
            <a:off x="935264" y="3708389"/>
            <a:ext cx="421820" cy="20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 eaLnBrk="1" hangingPunct="1"/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新闻预览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8" name="Rectangle 13"/>
          <p:cNvSpPr>
            <a:spLocks noChangeArrowheads="1"/>
          </p:cNvSpPr>
          <p:nvPr/>
        </p:nvSpPr>
        <p:spPr bwMode="gray">
          <a:xfrm>
            <a:off x="267608" y="3708389"/>
            <a:ext cx="421820" cy="20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 eaLnBrk="1" hangingPunct="1"/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新闻发布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49" name="AutoShape 11"/>
          <p:cNvSpPr>
            <a:spLocks noChangeArrowheads="1"/>
          </p:cNvSpPr>
          <p:nvPr/>
        </p:nvSpPr>
        <p:spPr bwMode="gray">
          <a:xfrm>
            <a:off x="3677791" y="1677748"/>
            <a:ext cx="1496558" cy="709838"/>
          </a:xfrm>
          <a:prstGeom prst="cube">
            <a:avLst>
              <a:gd name="adj" fmla="val 12630"/>
            </a:avLst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27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0" name="Rectangle 20"/>
          <p:cNvSpPr>
            <a:spLocks noChangeArrowheads="1"/>
          </p:cNvSpPr>
          <p:nvPr/>
        </p:nvSpPr>
        <p:spPr bwMode="gray">
          <a:xfrm>
            <a:off x="3615426" y="1870968"/>
            <a:ext cx="1377496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用户登陆</a:t>
            </a:r>
            <a:endParaRPr lang="en-US" altLang="ko-KR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82" name="直接连接符 181"/>
          <p:cNvCxnSpPr>
            <a:stCxn id="38922" idx="3"/>
            <a:endCxn id="149" idx="1"/>
          </p:cNvCxnSpPr>
          <p:nvPr/>
        </p:nvCxnSpPr>
        <p:spPr bwMode="auto">
          <a:xfrm rot="16200000" flipH="1">
            <a:off x="4235551" y="1621707"/>
            <a:ext cx="286943" cy="4444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183" name="肘形连接符 89"/>
          <p:cNvCxnSpPr>
            <a:stCxn id="149" idx="3"/>
            <a:endCxn id="39" idx="1"/>
          </p:cNvCxnSpPr>
          <p:nvPr/>
        </p:nvCxnSpPr>
        <p:spPr bwMode="auto">
          <a:xfrm rot="5400000">
            <a:off x="3341509" y="1794465"/>
            <a:ext cx="446615" cy="1632856"/>
          </a:xfrm>
          <a:prstGeom prst="bentConnector3">
            <a:avLst>
              <a:gd name="adj1" fmla="val 4025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190" name="肘形连接符 189"/>
          <p:cNvCxnSpPr>
            <a:stCxn id="38923" idx="3"/>
            <a:endCxn id="138" idx="0"/>
          </p:cNvCxnSpPr>
          <p:nvPr/>
        </p:nvCxnSpPr>
        <p:spPr bwMode="auto">
          <a:xfrm rot="5400000">
            <a:off x="714690" y="3232729"/>
            <a:ext cx="239489" cy="71183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197" name="肘形连接符 196"/>
          <p:cNvCxnSpPr>
            <a:stCxn id="38923" idx="3"/>
            <a:endCxn id="117" idx="0"/>
          </p:cNvCxnSpPr>
          <p:nvPr/>
        </p:nvCxnSpPr>
        <p:spPr bwMode="auto">
          <a:xfrm rot="16200000" flipH="1">
            <a:off x="1416481" y="3242768"/>
            <a:ext cx="239489" cy="6917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200" name="肘形连接符 199"/>
          <p:cNvCxnSpPr>
            <a:stCxn id="39" idx="3"/>
            <a:endCxn id="129" idx="0"/>
          </p:cNvCxnSpPr>
          <p:nvPr/>
        </p:nvCxnSpPr>
        <p:spPr bwMode="auto">
          <a:xfrm rot="5400000">
            <a:off x="2469795" y="3429795"/>
            <a:ext cx="254003" cy="30318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202" name="肘形连接符 201"/>
          <p:cNvCxnSpPr>
            <a:stCxn id="39" idx="3"/>
            <a:endCxn id="130" idx="0"/>
          </p:cNvCxnSpPr>
          <p:nvPr/>
        </p:nvCxnSpPr>
        <p:spPr bwMode="auto">
          <a:xfrm rot="16200000" flipH="1">
            <a:off x="2839909" y="3362864"/>
            <a:ext cx="254003" cy="43704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204" name="肘形连接符 203"/>
          <p:cNvCxnSpPr>
            <a:stCxn id="40" idx="3"/>
            <a:endCxn id="131" idx="0"/>
          </p:cNvCxnSpPr>
          <p:nvPr/>
        </p:nvCxnSpPr>
        <p:spPr bwMode="auto">
          <a:xfrm rot="5400000">
            <a:off x="3997954" y="3412250"/>
            <a:ext cx="252875" cy="33940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206" name="肘形连接符 205"/>
          <p:cNvCxnSpPr>
            <a:stCxn id="40" idx="3"/>
            <a:endCxn id="126" idx="0"/>
          </p:cNvCxnSpPr>
          <p:nvPr/>
        </p:nvCxnSpPr>
        <p:spPr bwMode="auto">
          <a:xfrm rot="16200000" flipH="1">
            <a:off x="4378953" y="3370652"/>
            <a:ext cx="252875" cy="42259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210" name="肘形连接符 209"/>
          <p:cNvCxnSpPr>
            <a:stCxn id="61" idx="3"/>
            <a:endCxn id="134" idx="0"/>
          </p:cNvCxnSpPr>
          <p:nvPr/>
        </p:nvCxnSpPr>
        <p:spPr bwMode="auto">
          <a:xfrm rot="5400000">
            <a:off x="7223227" y="3378993"/>
            <a:ext cx="268517" cy="3902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212" name="肘形连接符 211"/>
          <p:cNvCxnSpPr>
            <a:stCxn id="61" idx="3"/>
            <a:endCxn id="136" idx="0"/>
          </p:cNvCxnSpPr>
          <p:nvPr/>
        </p:nvCxnSpPr>
        <p:spPr bwMode="auto">
          <a:xfrm rot="16200000" flipH="1">
            <a:off x="7615112" y="3377382"/>
            <a:ext cx="268517" cy="3934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231" name="直接连接符 230"/>
          <p:cNvCxnSpPr>
            <a:stCxn id="38923" idx="3"/>
            <a:endCxn id="137" idx="0"/>
          </p:cNvCxnSpPr>
          <p:nvPr/>
        </p:nvCxnSpPr>
        <p:spPr bwMode="auto">
          <a:xfrm rot="5400000">
            <a:off x="1048518" y="3566557"/>
            <a:ext cx="239489" cy="44175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241" name="肘形连接符 240"/>
          <p:cNvCxnSpPr>
            <a:stCxn id="59" idx="3"/>
            <a:endCxn id="118" idx="0"/>
          </p:cNvCxnSpPr>
          <p:nvPr/>
        </p:nvCxnSpPr>
        <p:spPr bwMode="auto">
          <a:xfrm rot="16200000" flipH="1">
            <a:off x="5762388" y="3575477"/>
            <a:ext cx="261261" cy="45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sp>
        <p:nvSpPr>
          <p:cNvPr id="24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71044" y="6418944"/>
            <a:ext cx="3962400" cy="304800"/>
          </a:xfrm>
        </p:spPr>
        <p:txBody>
          <a:bodyPr/>
          <a:lstStyle/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北京航空航天大学计算机学院</a:t>
            </a:r>
            <a:endParaRPr lang="en-US" altLang="ko-KR" sz="18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43" name="图片 24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740" y="6288767"/>
            <a:ext cx="572859" cy="57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YOUR COMPANY NAME or YOUR SITE ADDRESS</a:t>
            </a: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gray">
          <a:xfrm rot="-2841749">
            <a:off x="4194175" y="3395663"/>
            <a:ext cx="368300" cy="1600200"/>
          </a:xfrm>
          <a:prstGeom prst="upDownArrow">
            <a:avLst>
              <a:gd name="adj1" fmla="val 43102"/>
              <a:gd name="adj2" fmla="val 66379"/>
            </a:avLst>
          </a:prstGeom>
          <a:gradFill rotWithShape="1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gray">
          <a:xfrm rot="2841749" flipH="1">
            <a:off x="4181475" y="3395663"/>
            <a:ext cx="368300" cy="1600200"/>
          </a:xfrm>
          <a:prstGeom prst="upDownArrow">
            <a:avLst>
              <a:gd name="adj1" fmla="val 43102"/>
              <a:gd name="adj2" fmla="val 66379"/>
            </a:avLst>
          </a:prstGeom>
          <a:gradFill rotWithShape="1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gray">
          <a:xfrm>
            <a:off x="962025" y="1616075"/>
            <a:ext cx="2632075" cy="18335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>
            <a:outerShdw dist="45791" dir="19578596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gray">
          <a:xfrm>
            <a:off x="5140325" y="1628775"/>
            <a:ext cx="2632075" cy="18335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>
            <a:outerShdw dist="45791" dir="1957859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gray">
          <a:xfrm>
            <a:off x="962025" y="4016375"/>
            <a:ext cx="2632075" cy="18335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>
            <a:outerShdw dist="45791" dir="195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gray">
          <a:xfrm>
            <a:off x="5140325" y="4029075"/>
            <a:ext cx="2632075" cy="18335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>
            <a:outerShdw dist="45791" dir="19578596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AutoShape 11"/>
          <p:cNvSpPr>
            <a:spLocks noChangeArrowheads="1"/>
          </p:cNvSpPr>
          <p:nvPr/>
        </p:nvSpPr>
        <p:spPr bwMode="gray">
          <a:xfrm>
            <a:off x="1946275" y="2968625"/>
            <a:ext cx="1993900" cy="4953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8" name="AutoShape 12"/>
          <p:cNvSpPr>
            <a:spLocks noChangeArrowheads="1"/>
          </p:cNvSpPr>
          <p:nvPr/>
        </p:nvSpPr>
        <p:spPr bwMode="gray">
          <a:xfrm>
            <a:off x="4664075" y="2968625"/>
            <a:ext cx="1993900" cy="4953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39949" name="AutoShape 13"/>
          <p:cNvSpPr>
            <a:spLocks noChangeArrowheads="1"/>
          </p:cNvSpPr>
          <p:nvPr/>
        </p:nvSpPr>
        <p:spPr bwMode="gray">
          <a:xfrm>
            <a:off x="1946275" y="5372100"/>
            <a:ext cx="1993900" cy="4953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AutoShape 14"/>
          <p:cNvSpPr>
            <a:spLocks noChangeArrowheads="1"/>
          </p:cNvSpPr>
          <p:nvPr/>
        </p:nvSpPr>
        <p:spPr bwMode="gray">
          <a:xfrm>
            <a:off x="4664075" y="5372100"/>
            <a:ext cx="1993900" cy="4953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gray">
          <a:xfrm>
            <a:off x="2378075" y="2994025"/>
            <a:ext cx="13589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sz="2000" b="1" dirty="0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Text 1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gray">
          <a:xfrm>
            <a:off x="5133975" y="2994025"/>
            <a:ext cx="13589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sz="20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Text 4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gray">
          <a:xfrm>
            <a:off x="2378075" y="5410200"/>
            <a:ext cx="13589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sz="20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Text 2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gray">
          <a:xfrm>
            <a:off x="5133975" y="5410200"/>
            <a:ext cx="13589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sz="20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Text 3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gray">
          <a:xfrm>
            <a:off x="3635375" y="3967163"/>
            <a:ext cx="1511300" cy="469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2400" b="1" dirty="0" smtClean="0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Text 5</a:t>
            </a:r>
            <a:endParaRPr lang="en-US" altLang="ko-KR" sz="2400" b="1" dirty="0">
              <a:solidFill>
                <a:schemeClr val="hlink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39956" name="Rectangle 20"/>
          <p:cNvSpPr>
            <a:spLocks noGrp="1" noChangeArrowheads="1"/>
          </p:cNvSpPr>
          <p:nvPr>
            <p:ph type="title"/>
          </p:nvPr>
        </p:nvSpPr>
        <p:spPr>
          <a:xfrm>
            <a:off x="85725" y="139700"/>
            <a:ext cx="7848600" cy="609600"/>
          </a:xfrm>
          <a:noFill/>
          <a:ln/>
        </p:spPr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基于</a:t>
            </a:r>
            <a:r>
              <a:rPr lang="en-US" altLang="zh-CN" dirty="0" smtClean="0">
                <a:latin typeface="Book Antiqua" pitchFamily="18" charset="0"/>
                <a:ea typeface="华文行楷" pitchFamily="2" charset="-122"/>
              </a:rPr>
              <a:t>Ajax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的资源填报系统设计与实现</a:t>
            </a:r>
            <a:endParaRPr lang="en-US" altLang="ko-KR" dirty="0">
              <a:latin typeface="Book Antiqua" pitchFamily="18" charset="0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YOUR COMPANY NAME or YOUR SITE ADDRESS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gray">
          <a:xfrm>
            <a:off x="690563" y="1892300"/>
            <a:ext cx="7461250" cy="495300"/>
          </a:xfrm>
          <a:prstGeom prst="rect">
            <a:avLst/>
          </a:prstGeom>
          <a:solidFill>
            <a:schemeClr val="bg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gray">
          <a:xfrm>
            <a:off x="685800" y="2857500"/>
            <a:ext cx="7461250" cy="495300"/>
          </a:xfrm>
          <a:prstGeom prst="rect">
            <a:avLst/>
          </a:prstGeom>
          <a:solidFill>
            <a:schemeClr val="bg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gray">
          <a:xfrm>
            <a:off x="685800" y="4872038"/>
            <a:ext cx="7461250" cy="495300"/>
          </a:xfrm>
          <a:prstGeom prst="rect">
            <a:avLst/>
          </a:prstGeom>
          <a:solidFill>
            <a:schemeClr val="bg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gray">
          <a:xfrm>
            <a:off x="1930400" y="5370513"/>
            <a:ext cx="6211888" cy="495300"/>
          </a:xfrm>
          <a:prstGeom prst="rect">
            <a:avLst/>
          </a:prstGeom>
          <a:solidFill>
            <a:schemeClr val="tx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gray">
          <a:xfrm>
            <a:off x="1930400" y="2354263"/>
            <a:ext cx="6211888" cy="495300"/>
          </a:xfrm>
          <a:prstGeom prst="rect">
            <a:avLst/>
          </a:prstGeom>
          <a:solidFill>
            <a:schemeClr val="tx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gray">
          <a:xfrm>
            <a:off x="1930400" y="3355975"/>
            <a:ext cx="6211888" cy="495300"/>
          </a:xfrm>
          <a:prstGeom prst="rect">
            <a:avLst/>
          </a:prstGeom>
          <a:solidFill>
            <a:schemeClr val="tx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gray">
          <a:xfrm>
            <a:off x="1930400" y="4383088"/>
            <a:ext cx="6211888" cy="495300"/>
          </a:xfrm>
          <a:prstGeom prst="rect">
            <a:avLst/>
          </a:prstGeom>
          <a:solidFill>
            <a:schemeClr val="tx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gray">
          <a:xfrm>
            <a:off x="704850" y="1384300"/>
            <a:ext cx="7442200" cy="4953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>
              <a:solidFill>
                <a:schemeClr val="bg2"/>
              </a:solidFill>
              <a:ea typeface="Gulim" pitchFamily="34" charset="-127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gray">
          <a:xfrm>
            <a:off x="695325" y="4378325"/>
            <a:ext cx="7429500" cy="0"/>
          </a:xfrm>
          <a:prstGeom prst="line">
            <a:avLst/>
          </a:prstGeom>
          <a:noFill/>
          <a:ln w="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gray">
          <a:xfrm>
            <a:off x="708025" y="1385888"/>
            <a:ext cx="74295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gray">
          <a:xfrm>
            <a:off x="708025" y="1881188"/>
            <a:ext cx="74295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gray">
          <a:xfrm>
            <a:off x="6937375" y="1397000"/>
            <a:ext cx="0" cy="493713"/>
          </a:xfrm>
          <a:prstGeom prst="line">
            <a:avLst/>
          </a:prstGeom>
          <a:noFill/>
          <a:ln w="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gray">
          <a:xfrm>
            <a:off x="5692775" y="1397000"/>
            <a:ext cx="0" cy="493713"/>
          </a:xfrm>
          <a:prstGeom prst="line">
            <a:avLst/>
          </a:prstGeom>
          <a:noFill/>
          <a:ln w="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gray">
          <a:xfrm>
            <a:off x="4448175" y="1389063"/>
            <a:ext cx="0" cy="493712"/>
          </a:xfrm>
          <a:prstGeom prst="line">
            <a:avLst/>
          </a:prstGeom>
          <a:noFill/>
          <a:ln w="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gray">
          <a:xfrm>
            <a:off x="3203575" y="1385888"/>
            <a:ext cx="0" cy="493712"/>
          </a:xfrm>
          <a:prstGeom prst="line">
            <a:avLst/>
          </a:prstGeom>
          <a:noFill/>
          <a:ln w="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gray">
          <a:xfrm>
            <a:off x="1958975" y="1385888"/>
            <a:ext cx="0" cy="493712"/>
          </a:xfrm>
          <a:prstGeom prst="line">
            <a:avLst/>
          </a:prstGeom>
          <a:noFill/>
          <a:ln w="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gray">
          <a:xfrm>
            <a:off x="2111375" y="1433513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Text 1</a:t>
            </a: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gray">
          <a:xfrm>
            <a:off x="3355975" y="1433513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Text 2</a:t>
            </a: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gray">
          <a:xfrm>
            <a:off x="4600575" y="1433513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Text 3</a:t>
            </a: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gray">
          <a:xfrm>
            <a:off x="5845175" y="1433513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Text 4</a:t>
            </a: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gray">
          <a:xfrm>
            <a:off x="7089775" y="1433513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Text 5</a:t>
            </a: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gray">
          <a:xfrm>
            <a:off x="712788" y="5370513"/>
            <a:ext cx="1247775" cy="495300"/>
          </a:xfrm>
          <a:prstGeom prst="rect">
            <a:avLst/>
          </a:prstGeom>
          <a:solidFill>
            <a:schemeClr val="accent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gray">
          <a:xfrm>
            <a:off x="712788" y="2354263"/>
            <a:ext cx="1247775" cy="495300"/>
          </a:xfrm>
          <a:prstGeom prst="rect">
            <a:avLst/>
          </a:prstGeom>
          <a:solidFill>
            <a:schemeClr val="accent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gray">
          <a:xfrm>
            <a:off x="712788" y="3355975"/>
            <a:ext cx="1247775" cy="495300"/>
          </a:xfrm>
          <a:prstGeom prst="rect">
            <a:avLst/>
          </a:prstGeom>
          <a:solidFill>
            <a:schemeClr val="accent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gray">
          <a:xfrm>
            <a:off x="712788" y="4383088"/>
            <a:ext cx="1247775" cy="495300"/>
          </a:xfrm>
          <a:prstGeom prst="rect">
            <a:avLst/>
          </a:prstGeom>
          <a:solidFill>
            <a:schemeClr val="accent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gray">
          <a:xfrm>
            <a:off x="1133475" y="1916113"/>
            <a:ext cx="4699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sz="20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A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gray">
          <a:xfrm>
            <a:off x="1133475" y="2398713"/>
            <a:ext cx="4699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sz="20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B</a:t>
            </a: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gray">
          <a:xfrm>
            <a:off x="1133475" y="2881313"/>
            <a:ext cx="4699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sz="20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C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gray">
          <a:xfrm>
            <a:off x="1133475" y="3392488"/>
            <a:ext cx="4699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sz="20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D</a:t>
            </a:r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gray">
          <a:xfrm>
            <a:off x="1133475" y="3875088"/>
            <a:ext cx="4699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sz="20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E</a:t>
            </a: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gray">
          <a:xfrm>
            <a:off x="1133475" y="4429125"/>
            <a:ext cx="4699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sz="20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F</a:t>
            </a:r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gray">
          <a:xfrm>
            <a:off x="1133475" y="4911725"/>
            <a:ext cx="4699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sz="20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G</a:t>
            </a: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gray">
          <a:xfrm>
            <a:off x="1133475" y="5394325"/>
            <a:ext cx="4699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sz="20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H</a:t>
            </a:r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gray">
          <a:xfrm>
            <a:off x="695325" y="4378325"/>
            <a:ext cx="7429500" cy="0"/>
          </a:xfrm>
          <a:prstGeom prst="line">
            <a:avLst/>
          </a:prstGeom>
          <a:noFill/>
          <a:ln w="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gray">
          <a:xfrm>
            <a:off x="698500" y="3355975"/>
            <a:ext cx="7429500" cy="0"/>
          </a:xfrm>
          <a:prstGeom prst="line">
            <a:avLst/>
          </a:prstGeom>
          <a:noFill/>
          <a:ln w="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3" name="Line 43"/>
          <p:cNvSpPr>
            <a:spLocks noChangeShapeType="1"/>
          </p:cNvSpPr>
          <p:nvPr/>
        </p:nvSpPr>
        <p:spPr bwMode="gray">
          <a:xfrm>
            <a:off x="695325" y="3849688"/>
            <a:ext cx="7429500" cy="0"/>
          </a:xfrm>
          <a:prstGeom prst="line">
            <a:avLst/>
          </a:prstGeom>
          <a:noFill/>
          <a:ln w="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4" name="Line 44"/>
          <p:cNvSpPr>
            <a:spLocks noChangeShapeType="1"/>
          </p:cNvSpPr>
          <p:nvPr/>
        </p:nvSpPr>
        <p:spPr bwMode="gray">
          <a:xfrm>
            <a:off x="698500" y="4868863"/>
            <a:ext cx="7429500" cy="0"/>
          </a:xfrm>
          <a:prstGeom prst="line">
            <a:avLst/>
          </a:prstGeom>
          <a:noFill/>
          <a:ln w="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gray">
          <a:xfrm>
            <a:off x="698500" y="2843213"/>
            <a:ext cx="7429500" cy="0"/>
          </a:xfrm>
          <a:prstGeom prst="line">
            <a:avLst/>
          </a:prstGeom>
          <a:noFill/>
          <a:ln w="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gray">
          <a:xfrm>
            <a:off x="698500" y="2357438"/>
            <a:ext cx="7429500" cy="0"/>
          </a:xfrm>
          <a:prstGeom prst="line">
            <a:avLst/>
          </a:prstGeom>
          <a:noFill/>
          <a:ln w="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7" name="Line 47"/>
          <p:cNvSpPr>
            <a:spLocks noChangeShapeType="1"/>
          </p:cNvSpPr>
          <p:nvPr/>
        </p:nvSpPr>
        <p:spPr bwMode="gray">
          <a:xfrm>
            <a:off x="698500" y="5367338"/>
            <a:ext cx="7429500" cy="0"/>
          </a:xfrm>
          <a:prstGeom prst="line">
            <a:avLst/>
          </a:prstGeom>
          <a:noFill/>
          <a:ln w="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gray">
          <a:xfrm>
            <a:off x="698500" y="5859463"/>
            <a:ext cx="7429500" cy="0"/>
          </a:xfrm>
          <a:prstGeom prst="line">
            <a:avLst/>
          </a:prstGeom>
          <a:noFill/>
          <a:ln w="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1009" name="Group 49"/>
          <p:cNvGrpSpPr>
            <a:grpSpLocks/>
          </p:cNvGrpSpPr>
          <p:nvPr/>
        </p:nvGrpSpPr>
        <p:grpSpPr bwMode="auto">
          <a:xfrm>
            <a:off x="1958975" y="1866900"/>
            <a:ext cx="4978400" cy="3994150"/>
            <a:chOff x="1360" y="1119"/>
            <a:chExt cx="3136" cy="2760"/>
          </a:xfrm>
        </p:grpSpPr>
        <p:sp>
          <p:nvSpPr>
            <p:cNvPr id="41010" name="Line 50"/>
            <p:cNvSpPr>
              <a:spLocks noChangeShapeType="1"/>
            </p:cNvSpPr>
            <p:nvPr/>
          </p:nvSpPr>
          <p:spPr bwMode="gray">
            <a:xfrm>
              <a:off x="4496" y="1143"/>
              <a:ext cx="0" cy="2736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gray">
            <a:xfrm>
              <a:off x="3712" y="1143"/>
              <a:ext cx="0" cy="2736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2" name="Line 52"/>
            <p:cNvSpPr>
              <a:spLocks noChangeShapeType="1"/>
            </p:cNvSpPr>
            <p:nvPr/>
          </p:nvSpPr>
          <p:spPr bwMode="gray">
            <a:xfrm>
              <a:off x="2928" y="1135"/>
              <a:ext cx="0" cy="2736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3" name="Line 53"/>
            <p:cNvSpPr>
              <a:spLocks noChangeShapeType="1"/>
            </p:cNvSpPr>
            <p:nvPr/>
          </p:nvSpPr>
          <p:spPr bwMode="gray">
            <a:xfrm>
              <a:off x="2144" y="1127"/>
              <a:ext cx="0" cy="2736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4" name="Line 54"/>
            <p:cNvSpPr>
              <a:spLocks noChangeShapeType="1"/>
            </p:cNvSpPr>
            <p:nvPr/>
          </p:nvSpPr>
          <p:spPr bwMode="gray">
            <a:xfrm>
              <a:off x="1360" y="1119"/>
              <a:ext cx="0" cy="2736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15" name="Rectangle 55"/>
          <p:cNvSpPr>
            <a:spLocks noGrp="1" noChangeArrowheads="1"/>
          </p:cNvSpPr>
          <p:nvPr>
            <p:ph type="title"/>
          </p:nvPr>
        </p:nvSpPr>
        <p:spPr>
          <a:xfrm>
            <a:off x="85725" y="139700"/>
            <a:ext cx="7848600" cy="609600"/>
          </a:xfrm>
          <a:noFill/>
          <a:ln/>
        </p:spPr>
        <p:txBody>
          <a:bodyPr/>
          <a:lstStyle/>
          <a:p>
            <a:r>
              <a:rPr lang="en-US" altLang="ko-KR">
                <a:ea typeface="Gulim" pitchFamily="34" charset="-127"/>
              </a:rPr>
              <a:t> Index on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YOUR COMPANY NAME or YOUR SITE ADDRESS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545388" y="1312863"/>
            <a:ext cx="898525" cy="3111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69913" y="3621088"/>
            <a:ext cx="7877175" cy="2370137"/>
          </a:xfrm>
          <a:prstGeom prst="rect">
            <a:avLst/>
          </a:prstGeom>
          <a:gradFill rotWithShape="1">
            <a:gsLst>
              <a:gs pos="0">
                <a:schemeClr val="accent2">
                  <a:alpha val="50000"/>
                </a:scheme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Freeform 6"/>
          <p:cNvSpPr>
            <a:spLocks/>
          </p:cNvSpPr>
          <p:nvPr/>
        </p:nvSpPr>
        <p:spPr bwMode="auto">
          <a:xfrm rot="-1652163">
            <a:off x="4629150" y="1362075"/>
            <a:ext cx="311150" cy="312738"/>
          </a:xfrm>
          <a:custGeom>
            <a:avLst/>
            <a:gdLst/>
            <a:ahLst/>
            <a:cxnLst>
              <a:cxn ang="0">
                <a:pos x="0" y="411"/>
              </a:cxn>
              <a:cxn ang="0">
                <a:pos x="408" y="411"/>
              </a:cxn>
              <a:cxn ang="0">
                <a:pos x="408" y="0"/>
              </a:cxn>
              <a:cxn ang="0">
                <a:pos x="0" y="411"/>
              </a:cxn>
            </a:cxnLst>
            <a:rect l="0" t="0" r="r" b="b"/>
            <a:pathLst>
              <a:path w="408" h="411">
                <a:moveTo>
                  <a:pt x="0" y="411"/>
                </a:moveTo>
                <a:lnTo>
                  <a:pt x="408" y="411"/>
                </a:lnTo>
                <a:lnTo>
                  <a:pt x="408" y="0"/>
                </a:lnTo>
                <a:lnTo>
                  <a:pt x="0" y="411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0"/>
                  <a:invGamma/>
                  <a:alpha val="2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69913" y="1608138"/>
            <a:ext cx="7877175" cy="20304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720725" y="1860550"/>
            <a:ext cx="36972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7" tIns="45705" rIns="91407" bIns="45705"/>
          <a:lstStyle/>
          <a:p>
            <a:pPr algn="l" eaLnBrk="1" latinLnBrk="1" hangingPunct="1">
              <a:buClr>
                <a:schemeClr val="hlink"/>
              </a:buClr>
              <a:buSzPct val="70000"/>
              <a:buFontTx/>
              <a:buChar char="•"/>
            </a:pPr>
            <a:r>
              <a:rPr kumimoji="1" lang="ko-KR" altLang="en-US" sz="2400" b="1">
                <a:solidFill>
                  <a:schemeClr val="hlink"/>
                </a:solidFill>
                <a:latin typeface="Verdana" pitchFamily="34" charset="0"/>
                <a:ea typeface="HY견고딕" pitchFamily="18" charset="-127"/>
                <a:cs typeface="Times New Roman" pitchFamily="18" charset="0"/>
              </a:rPr>
              <a:t> </a:t>
            </a:r>
            <a:r>
              <a:rPr kumimoji="1" lang="en-US" altLang="ko-KR" sz="2400" b="1">
                <a:solidFill>
                  <a:schemeClr val="hlink"/>
                </a:solidFill>
                <a:latin typeface="Verdana" pitchFamily="34" charset="0"/>
                <a:ea typeface="HY견고딕" pitchFamily="18" charset="-127"/>
                <a:cs typeface="Times New Roman" pitchFamily="18" charset="0"/>
              </a:rPr>
              <a:t>Text 1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08025" y="2886075"/>
            <a:ext cx="217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7" tIns="45705" rIns="91407" bIns="45705">
            <a:spAutoFit/>
          </a:bodyPr>
          <a:lstStyle/>
          <a:p>
            <a:pPr algn="l" eaLnBrk="1" latinLnBrk="1" hangingPunct="1">
              <a:buClr>
                <a:schemeClr val="hlink"/>
              </a:buClr>
              <a:buSzPct val="70000"/>
              <a:buFontTx/>
              <a:buChar char="•"/>
            </a:pPr>
            <a:r>
              <a:rPr kumimoji="1" lang="ko-KR" altLang="en-US" sz="2400" b="1">
                <a:solidFill>
                  <a:schemeClr val="hlink"/>
                </a:solidFill>
                <a:latin typeface="Verdana" pitchFamily="34" charset="0"/>
                <a:ea typeface="HY견고딕" pitchFamily="18" charset="-127"/>
                <a:cs typeface="Times New Roman" pitchFamily="18" charset="0"/>
              </a:rPr>
              <a:t> </a:t>
            </a:r>
            <a:r>
              <a:rPr kumimoji="1" lang="en-US" altLang="ko-KR" sz="2400" b="1">
                <a:solidFill>
                  <a:schemeClr val="hlink"/>
                </a:solidFill>
                <a:latin typeface="Verdana" pitchFamily="34" charset="0"/>
                <a:ea typeface="HY견고딕" pitchFamily="18" charset="-127"/>
                <a:cs typeface="Times New Roman" pitchFamily="18" charset="0"/>
              </a:rPr>
              <a:t>Text 2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98500" y="3938588"/>
            <a:ext cx="24511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7" tIns="45705" rIns="91407" bIns="45705"/>
          <a:lstStyle/>
          <a:p>
            <a:pPr algn="l" eaLnBrk="1" latinLnBrk="1" hangingPunct="1">
              <a:buClr>
                <a:schemeClr val="hlink"/>
              </a:buClr>
              <a:buSzPct val="70000"/>
              <a:buFontTx/>
              <a:buChar char="•"/>
            </a:pPr>
            <a:r>
              <a:rPr kumimoji="1" lang="ko-KR" altLang="en-US" sz="2400" b="1">
                <a:solidFill>
                  <a:schemeClr val="hlink"/>
                </a:solidFill>
                <a:latin typeface="Verdana" pitchFamily="34" charset="0"/>
                <a:ea typeface="HY견고딕" pitchFamily="18" charset="-127"/>
                <a:cs typeface="Times New Roman" pitchFamily="18" charset="0"/>
              </a:rPr>
              <a:t> </a:t>
            </a:r>
            <a:r>
              <a:rPr kumimoji="1" lang="en-US" altLang="ko-KR" sz="2400" b="1">
                <a:solidFill>
                  <a:schemeClr val="hlink"/>
                </a:solidFill>
                <a:latin typeface="Verdana" pitchFamily="34" charset="0"/>
                <a:ea typeface="HY견고딕" pitchFamily="18" charset="-127"/>
                <a:cs typeface="Times New Roman" pitchFamily="18" charset="0"/>
              </a:rPr>
              <a:t>Text 3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571750" y="2266950"/>
            <a:ext cx="19907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7" tIns="45705" rIns="91407" bIns="45705">
            <a:spAutoFit/>
          </a:bodyPr>
          <a:lstStyle/>
          <a:p>
            <a:pPr algn="ctr" eaLnBrk="1" latinLnBrk="1" hangingPunct="1"/>
            <a:r>
              <a:rPr kumimoji="1" lang="en-US" altLang="ko-KR" sz="1200" b="1">
                <a:solidFill>
                  <a:schemeClr val="accent1"/>
                </a:solidFill>
                <a:latin typeface="Verdana" pitchFamily="34" charset="0"/>
                <a:ea typeface="Gulim" pitchFamily="34" charset="-127"/>
              </a:rPr>
              <a:t>(Day, Month, Year)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714375" y="4927600"/>
            <a:ext cx="225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7" tIns="45705" rIns="91407" bIns="45705">
            <a:spAutoFit/>
          </a:bodyPr>
          <a:lstStyle/>
          <a:p>
            <a:pPr algn="l" eaLnBrk="1" latinLnBrk="1" hangingPunct="1">
              <a:buClr>
                <a:schemeClr val="hlink"/>
              </a:buClr>
              <a:buSzPct val="70000"/>
              <a:buFontTx/>
              <a:buChar char="•"/>
            </a:pPr>
            <a:r>
              <a:rPr kumimoji="1" lang="ko-KR" altLang="en-US" sz="2400" b="1">
                <a:solidFill>
                  <a:schemeClr val="hlink"/>
                </a:solidFill>
                <a:latin typeface="Verdana" pitchFamily="34" charset="0"/>
                <a:ea typeface="HY견고딕" pitchFamily="18" charset="-127"/>
                <a:cs typeface="Times New Roman" pitchFamily="18" charset="0"/>
              </a:rPr>
              <a:t> </a:t>
            </a:r>
            <a:r>
              <a:rPr kumimoji="1" lang="en-US" altLang="ko-KR" sz="2400" b="1">
                <a:solidFill>
                  <a:schemeClr val="hlink"/>
                </a:solidFill>
                <a:latin typeface="Verdana" pitchFamily="34" charset="0"/>
                <a:ea typeface="HY견고딕" pitchFamily="18" charset="-127"/>
                <a:cs typeface="Times New Roman" pitchFamily="18" charset="0"/>
              </a:rPr>
              <a:t>Text 4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6651625" y="1312863"/>
            <a:ext cx="898525" cy="2968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5764213" y="1312863"/>
            <a:ext cx="898525" cy="2968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856163" y="1312863"/>
            <a:ext cx="908050" cy="2968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5081588" y="1320800"/>
            <a:ext cx="5095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latinLnBrk="1" hangingPunct="1"/>
            <a:r>
              <a:rPr kumimoji="1" lang="ko-KR" altLang="en-US" sz="14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 </a:t>
            </a:r>
            <a:r>
              <a:rPr kumimoji="1" lang="en-US" altLang="ko-KR" sz="14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1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5991225" y="1335088"/>
            <a:ext cx="4651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latinLnBrk="1" hangingPunct="1"/>
            <a:r>
              <a:rPr kumimoji="1" lang="ko-KR" altLang="en-US" sz="14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 </a:t>
            </a:r>
            <a:r>
              <a:rPr kumimoji="1" lang="en-US" altLang="ko-KR" sz="14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2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6886575" y="1322388"/>
            <a:ext cx="4667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latinLnBrk="1" hangingPunct="1"/>
            <a:r>
              <a:rPr kumimoji="1" lang="ko-KR" altLang="en-US" sz="14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 </a:t>
            </a:r>
            <a:r>
              <a:rPr kumimoji="1" lang="en-US" altLang="ko-KR" sz="14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3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7791450" y="1328738"/>
            <a:ext cx="3921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latinLnBrk="1" hangingPunct="1"/>
            <a:r>
              <a:rPr kumimoji="1" lang="ko-KR" altLang="en-US" sz="14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 </a:t>
            </a:r>
            <a:r>
              <a:rPr kumimoji="1" lang="en-US" altLang="ko-KR" sz="14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4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2581275" y="3290888"/>
            <a:ext cx="19907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7" tIns="45705" rIns="91407" bIns="45705">
            <a:spAutoFit/>
          </a:bodyPr>
          <a:lstStyle/>
          <a:p>
            <a:pPr algn="ctr" eaLnBrk="1" latinLnBrk="1" hangingPunct="1"/>
            <a:r>
              <a:rPr kumimoji="1" lang="en-US" altLang="ko-KR" sz="1200" b="1">
                <a:solidFill>
                  <a:schemeClr val="accent1"/>
                </a:solidFill>
                <a:latin typeface="Verdana" pitchFamily="34" charset="0"/>
                <a:ea typeface="Gulim" pitchFamily="34" charset="-127"/>
              </a:rPr>
              <a:t>(Day, Month, Year)</a:t>
            </a: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2590800" y="4371975"/>
            <a:ext cx="19907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7" tIns="45705" rIns="91407" bIns="45705">
            <a:spAutoFit/>
          </a:bodyPr>
          <a:lstStyle/>
          <a:p>
            <a:pPr algn="ctr" eaLnBrk="1" latinLnBrk="1" hangingPunct="1"/>
            <a:r>
              <a:rPr kumimoji="1" lang="en-US" altLang="ko-KR" sz="1200" b="1">
                <a:solidFill>
                  <a:schemeClr val="accent1"/>
                </a:solidFill>
                <a:latin typeface="Verdana" pitchFamily="34" charset="0"/>
                <a:ea typeface="Gulim" pitchFamily="34" charset="-127"/>
              </a:rPr>
              <a:t>(Day, Month, Year)</a:t>
            </a: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2600325" y="5324475"/>
            <a:ext cx="19907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7" tIns="45705" rIns="91407" bIns="45705">
            <a:spAutoFit/>
          </a:bodyPr>
          <a:lstStyle/>
          <a:p>
            <a:pPr algn="ctr" eaLnBrk="1" latinLnBrk="1" hangingPunct="1"/>
            <a:r>
              <a:rPr kumimoji="1" lang="en-US" altLang="ko-KR" sz="1200" b="1">
                <a:solidFill>
                  <a:schemeClr val="accent1"/>
                </a:solidFill>
                <a:latin typeface="Verdana" pitchFamily="34" charset="0"/>
                <a:ea typeface="Gulim" pitchFamily="34" charset="-127"/>
              </a:rPr>
              <a:t>(Day, Month, Year)</a:t>
            </a:r>
          </a:p>
        </p:txBody>
      </p:sp>
      <p:sp>
        <p:nvSpPr>
          <p:cNvPr id="42026" name="Rectangle 42"/>
          <p:cNvSpPr>
            <a:spLocks noGrp="1" noChangeArrowheads="1"/>
          </p:cNvSpPr>
          <p:nvPr>
            <p:ph type="title"/>
          </p:nvPr>
        </p:nvSpPr>
        <p:spPr>
          <a:xfrm>
            <a:off x="85725" y="139700"/>
            <a:ext cx="7848600" cy="609600"/>
          </a:xfrm>
          <a:noFill/>
          <a:ln/>
        </p:spPr>
        <p:txBody>
          <a:bodyPr/>
          <a:lstStyle/>
          <a:p>
            <a:r>
              <a:rPr lang="en-US" altLang="ko-KR">
                <a:ea typeface="Gulim" pitchFamily="34" charset="-127"/>
              </a:rPr>
              <a:t> Time Schedule</a:t>
            </a:r>
          </a:p>
        </p:txBody>
      </p:sp>
      <p:grpSp>
        <p:nvGrpSpPr>
          <p:cNvPr id="42041" name="Group 57"/>
          <p:cNvGrpSpPr>
            <a:grpSpLocks/>
          </p:cNvGrpSpPr>
          <p:nvPr/>
        </p:nvGrpSpPr>
        <p:grpSpPr bwMode="auto">
          <a:xfrm>
            <a:off x="4852988" y="1597025"/>
            <a:ext cx="3417887" cy="4411663"/>
            <a:chOff x="3057" y="1006"/>
            <a:chExt cx="2153" cy="2779"/>
          </a:xfrm>
        </p:grpSpPr>
        <p:grpSp>
          <p:nvGrpSpPr>
            <p:cNvPr id="42004" name="Group 20"/>
            <p:cNvGrpSpPr>
              <a:grpSpLocks/>
            </p:cNvGrpSpPr>
            <p:nvPr/>
          </p:nvGrpSpPr>
          <p:grpSpPr bwMode="auto">
            <a:xfrm>
              <a:off x="3057" y="1006"/>
              <a:ext cx="2151" cy="1289"/>
              <a:chOff x="3130" y="1006"/>
              <a:chExt cx="2151" cy="2916"/>
            </a:xfrm>
          </p:grpSpPr>
          <p:grpSp>
            <p:nvGrpSpPr>
              <p:cNvPr id="42005" name="Group 21"/>
              <p:cNvGrpSpPr>
                <a:grpSpLocks/>
              </p:cNvGrpSpPr>
              <p:nvPr/>
            </p:nvGrpSpPr>
            <p:grpSpPr bwMode="auto">
              <a:xfrm>
                <a:off x="3130" y="1010"/>
                <a:ext cx="571" cy="2896"/>
                <a:chOff x="3130" y="1091"/>
                <a:chExt cx="571" cy="2896"/>
              </a:xfrm>
            </p:grpSpPr>
            <p:sp>
              <p:nvSpPr>
                <p:cNvPr id="42006" name="Rectangle 22"/>
                <p:cNvSpPr>
                  <a:spLocks noChangeArrowheads="1"/>
                </p:cNvSpPr>
                <p:nvPr/>
              </p:nvSpPr>
              <p:spPr bwMode="auto">
                <a:xfrm>
                  <a:off x="3586" y="1091"/>
                  <a:ext cx="115" cy="2895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7" name="Rectangle 23"/>
                <p:cNvSpPr>
                  <a:spLocks noChangeArrowheads="1"/>
                </p:cNvSpPr>
                <p:nvPr/>
              </p:nvSpPr>
              <p:spPr bwMode="auto">
                <a:xfrm>
                  <a:off x="3130" y="1093"/>
                  <a:ext cx="115" cy="2894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8" name="Rectangle 24"/>
                <p:cNvSpPr>
                  <a:spLocks noChangeArrowheads="1"/>
                </p:cNvSpPr>
                <p:nvPr/>
              </p:nvSpPr>
              <p:spPr bwMode="auto">
                <a:xfrm>
                  <a:off x="3362" y="1091"/>
                  <a:ext cx="115" cy="2895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09" name="Rectangle 25"/>
              <p:cNvSpPr>
                <a:spLocks noChangeArrowheads="1"/>
              </p:cNvSpPr>
              <p:nvPr/>
            </p:nvSpPr>
            <p:spPr bwMode="auto">
              <a:xfrm>
                <a:off x="4266" y="1010"/>
                <a:ext cx="107" cy="290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0" name="Rectangle 26"/>
              <p:cNvSpPr>
                <a:spLocks noChangeArrowheads="1"/>
              </p:cNvSpPr>
              <p:nvPr/>
            </p:nvSpPr>
            <p:spPr bwMode="auto">
              <a:xfrm>
                <a:off x="3810" y="1011"/>
                <a:ext cx="115" cy="289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1" name="Rectangle 27"/>
              <p:cNvSpPr>
                <a:spLocks noChangeArrowheads="1"/>
              </p:cNvSpPr>
              <p:nvPr/>
            </p:nvSpPr>
            <p:spPr bwMode="auto">
              <a:xfrm>
                <a:off x="4042" y="1008"/>
                <a:ext cx="105" cy="290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2" name="Rectangle 28"/>
              <p:cNvSpPr>
                <a:spLocks noChangeArrowheads="1"/>
              </p:cNvSpPr>
              <p:nvPr/>
            </p:nvSpPr>
            <p:spPr bwMode="auto">
              <a:xfrm>
                <a:off x="4490" y="1010"/>
                <a:ext cx="115" cy="290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3" name="Rectangle 29"/>
              <p:cNvSpPr>
                <a:spLocks noChangeArrowheads="1"/>
              </p:cNvSpPr>
              <p:nvPr/>
            </p:nvSpPr>
            <p:spPr bwMode="auto">
              <a:xfrm>
                <a:off x="4713" y="1008"/>
                <a:ext cx="115" cy="291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4" name="Rectangle 30"/>
              <p:cNvSpPr>
                <a:spLocks noChangeArrowheads="1"/>
              </p:cNvSpPr>
              <p:nvPr/>
            </p:nvSpPr>
            <p:spPr bwMode="auto">
              <a:xfrm>
                <a:off x="4943" y="1006"/>
                <a:ext cx="115" cy="290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5" name="Rectangle 31"/>
              <p:cNvSpPr>
                <a:spLocks noChangeArrowheads="1"/>
              </p:cNvSpPr>
              <p:nvPr/>
            </p:nvSpPr>
            <p:spPr bwMode="auto">
              <a:xfrm>
                <a:off x="5175" y="1013"/>
                <a:ext cx="106" cy="290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027" name="Group 43"/>
            <p:cNvGrpSpPr>
              <a:grpSpLocks/>
            </p:cNvGrpSpPr>
            <p:nvPr/>
          </p:nvGrpSpPr>
          <p:grpSpPr bwMode="auto">
            <a:xfrm>
              <a:off x="3059" y="2292"/>
              <a:ext cx="2151" cy="1493"/>
              <a:chOff x="3130" y="1006"/>
              <a:chExt cx="2151" cy="2916"/>
            </a:xfrm>
          </p:grpSpPr>
          <p:grpSp>
            <p:nvGrpSpPr>
              <p:cNvPr id="42028" name="Group 44"/>
              <p:cNvGrpSpPr>
                <a:grpSpLocks/>
              </p:cNvGrpSpPr>
              <p:nvPr/>
            </p:nvGrpSpPr>
            <p:grpSpPr bwMode="auto">
              <a:xfrm>
                <a:off x="3130" y="1010"/>
                <a:ext cx="571" cy="2896"/>
                <a:chOff x="3130" y="1091"/>
                <a:chExt cx="571" cy="2896"/>
              </a:xfrm>
            </p:grpSpPr>
            <p:sp>
              <p:nvSpPr>
                <p:cNvPr id="42029" name="Rectangle 45"/>
                <p:cNvSpPr>
                  <a:spLocks noChangeArrowheads="1"/>
                </p:cNvSpPr>
                <p:nvPr/>
              </p:nvSpPr>
              <p:spPr bwMode="auto">
                <a:xfrm>
                  <a:off x="3586" y="1091"/>
                  <a:ext cx="115" cy="28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30" name="Rectangle 46"/>
                <p:cNvSpPr>
                  <a:spLocks noChangeArrowheads="1"/>
                </p:cNvSpPr>
                <p:nvPr/>
              </p:nvSpPr>
              <p:spPr bwMode="auto">
                <a:xfrm>
                  <a:off x="3130" y="1093"/>
                  <a:ext cx="115" cy="28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31" name="Rectangle 47"/>
                <p:cNvSpPr>
                  <a:spLocks noChangeArrowheads="1"/>
                </p:cNvSpPr>
                <p:nvPr/>
              </p:nvSpPr>
              <p:spPr bwMode="auto">
                <a:xfrm>
                  <a:off x="3362" y="1091"/>
                  <a:ext cx="115" cy="28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32" name="Rectangle 48"/>
              <p:cNvSpPr>
                <a:spLocks noChangeArrowheads="1"/>
              </p:cNvSpPr>
              <p:nvPr/>
            </p:nvSpPr>
            <p:spPr bwMode="auto">
              <a:xfrm>
                <a:off x="4266" y="1010"/>
                <a:ext cx="107" cy="2904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3" name="Rectangle 49"/>
              <p:cNvSpPr>
                <a:spLocks noChangeArrowheads="1"/>
              </p:cNvSpPr>
              <p:nvPr/>
            </p:nvSpPr>
            <p:spPr bwMode="auto">
              <a:xfrm>
                <a:off x="3810" y="1011"/>
                <a:ext cx="115" cy="2894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4" name="Rectangle 50"/>
              <p:cNvSpPr>
                <a:spLocks noChangeArrowheads="1"/>
              </p:cNvSpPr>
              <p:nvPr/>
            </p:nvSpPr>
            <p:spPr bwMode="auto">
              <a:xfrm>
                <a:off x="4042" y="1008"/>
                <a:ext cx="105" cy="2906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5" name="Rectangle 51"/>
              <p:cNvSpPr>
                <a:spLocks noChangeArrowheads="1"/>
              </p:cNvSpPr>
              <p:nvPr/>
            </p:nvSpPr>
            <p:spPr bwMode="auto">
              <a:xfrm>
                <a:off x="4490" y="1010"/>
                <a:ext cx="115" cy="2904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6" name="Rectangle 52"/>
              <p:cNvSpPr>
                <a:spLocks noChangeArrowheads="1"/>
              </p:cNvSpPr>
              <p:nvPr/>
            </p:nvSpPr>
            <p:spPr bwMode="auto">
              <a:xfrm>
                <a:off x="4713" y="1008"/>
                <a:ext cx="115" cy="2914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7" name="Rectangle 53"/>
              <p:cNvSpPr>
                <a:spLocks noChangeArrowheads="1"/>
              </p:cNvSpPr>
              <p:nvPr/>
            </p:nvSpPr>
            <p:spPr bwMode="auto">
              <a:xfrm>
                <a:off x="4943" y="1006"/>
                <a:ext cx="115" cy="2908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8" name="Rectangle 54"/>
              <p:cNvSpPr>
                <a:spLocks noChangeArrowheads="1"/>
              </p:cNvSpPr>
              <p:nvPr/>
            </p:nvSpPr>
            <p:spPr bwMode="auto">
              <a:xfrm>
                <a:off x="5175" y="1013"/>
                <a:ext cx="106" cy="2908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577850" y="2578100"/>
            <a:ext cx="7866063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>
            <a:off x="590550" y="3636963"/>
            <a:ext cx="7866063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579438" y="4710113"/>
            <a:ext cx="7866062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4859338" y="1989138"/>
            <a:ext cx="900112" cy="195262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5765800" y="3024188"/>
            <a:ext cx="900113" cy="195262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6659563" y="4086225"/>
            <a:ext cx="900112" cy="19526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7551738" y="5102225"/>
            <a:ext cx="900112" cy="19526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YOUR COMPANY NAME or YOUR SITE ADDRESS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365125" y="1849438"/>
            <a:ext cx="1703388" cy="3684587"/>
          </a:xfrm>
          <a:prstGeom prst="roundRect">
            <a:avLst>
              <a:gd name="adj" fmla="val 11648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915988" y="2416175"/>
            <a:ext cx="592137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가는각진제목체" pitchFamily="18" charset="-127"/>
              </a:rPr>
              <a:t>1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2514600" y="1835150"/>
            <a:ext cx="1703388" cy="3684588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4664075" y="1835150"/>
            <a:ext cx="1703388" cy="3684588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6792913" y="1835150"/>
            <a:ext cx="1703387" cy="3684588"/>
          </a:xfrm>
          <a:prstGeom prst="roundRect">
            <a:avLst>
              <a:gd name="adj" fmla="val 925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3068638" y="2416175"/>
            <a:ext cx="592137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latinLnBrk="1" hangingPunct="1"/>
            <a:r>
              <a:rPr kumimoji="1" lang="en-US" altLang="ko-K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가는각진제목체" pitchFamily="18" charset="-127"/>
              </a:rPr>
              <a:t>2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222875" y="2428875"/>
            <a:ext cx="59213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가는각진제목체" pitchFamily="18" charset="-127"/>
              </a:rPr>
              <a:t>3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7367588" y="2441575"/>
            <a:ext cx="592137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가는각진제목체" pitchFamily="18" charset="-127"/>
              </a:rPr>
              <a:t>4</a:t>
            </a:r>
          </a:p>
        </p:txBody>
      </p:sp>
      <p:grpSp>
        <p:nvGrpSpPr>
          <p:cNvPr id="43020" name="Group 12"/>
          <p:cNvGrpSpPr>
            <a:grpSpLocks/>
          </p:cNvGrpSpPr>
          <p:nvPr/>
        </p:nvGrpSpPr>
        <p:grpSpPr bwMode="auto">
          <a:xfrm>
            <a:off x="2157413" y="3643313"/>
            <a:ext cx="282575" cy="619125"/>
            <a:chOff x="1426" y="2568"/>
            <a:chExt cx="178" cy="390"/>
          </a:xfrm>
        </p:grpSpPr>
        <p:sp>
          <p:nvSpPr>
            <p:cNvPr id="43021" name="AutoShape 13"/>
            <p:cNvSpPr>
              <a:spLocks noChangeArrowheads="1"/>
            </p:cNvSpPr>
            <p:nvPr/>
          </p:nvSpPr>
          <p:spPr bwMode="auto">
            <a:xfrm rot="5400000">
              <a:off x="1357" y="2710"/>
              <a:ext cx="390" cy="10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1461" y="2574"/>
              <a:ext cx="27" cy="378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Rectangle 15"/>
            <p:cNvSpPr>
              <a:spLocks noChangeArrowheads="1"/>
            </p:cNvSpPr>
            <p:nvPr/>
          </p:nvSpPr>
          <p:spPr bwMode="auto">
            <a:xfrm>
              <a:off x="1426" y="2575"/>
              <a:ext cx="27" cy="378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24" name="Group 16"/>
          <p:cNvGrpSpPr>
            <a:grpSpLocks/>
          </p:cNvGrpSpPr>
          <p:nvPr/>
        </p:nvGrpSpPr>
        <p:grpSpPr bwMode="auto">
          <a:xfrm>
            <a:off x="4303713" y="3643313"/>
            <a:ext cx="282575" cy="619125"/>
            <a:chOff x="1426" y="2568"/>
            <a:chExt cx="178" cy="390"/>
          </a:xfrm>
        </p:grpSpPr>
        <p:sp>
          <p:nvSpPr>
            <p:cNvPr id="43025" name="AutoShape 17"/>
            <p:cNvSpPr>
              <a:spLocks noChangeArrowheads="1"/>
            </p:cNvSpPr>
            <p:nvPr/>
          </p:nvSpPr>
          <p:spPr bwMode="auto">
            <a:xfrm rot="5400000">
              <a:off x="1357" y="2710"/>
              <a:ext cx="390" cy="10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1461" y="2574"/>
              <a:ext cx="27" cy="37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1426" y="2575"/>
              <a:ext cx="27" cy="37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6446838" y="3656013"/>
            <a:ext cx="282575" cy="619125"/>
            <a:chOff x="1426" y="2568"/>
            <a:chExt cx="178" cy="390"/>
          </a:xfrm>
        </p:grpSpPr>
        <p:sp>
          <p:nvSpPr>
            <p:cNvPr id="43029" name="AutoShape 21"/>
            <p:cNvSpPr>
              <a:spLocks noChangeArrowheads="1"/>
            </p:cNvSpPr>
            <p:nvPr/>
          </p:nvSpPr>
          <p:spPr bwMode="auto">
            <a:xfrm rot="5400000">
              <a:off x="1357" y="2710"/>
              <a:ext cx="390" cy="10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1461" y="2574"/>
              <a:ext cx="27" cy="37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1426" y="2575"/>
              <a:ext cx="27" cy="37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806450" y="2343150"/>
            <a:ext cx="790575" cy="790575"/>
          </a:xfrm>
          <a:prstGeom prst="ellipse">
            <a:avLst/>
          </a:prstGeom>
          <a:noFill/>
          <a:ln w="127000">
            <a:solidFill>
              <a:schemeClr val="bg1"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2968625" y="2338388"/>
            <a:ext cx="790575" cy="790575"/>
          </a:xfrm>
          <a:prstGeom prst="ellipse">
            <a:avLst/>
          </a:prstGeom>
          <a:noFill/>
          <a:ln w="127000">
            <a:solidFill>
              <a:schemeClr val="bg1"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>
              <a:solidFill>
                <a:schemeClr val="hlink"/>
              </a:solidFill>
              <a:ea typeface="Gulim" pitchFamily="34" charset="-127"/>
            </a:endParaRPr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5116513" y="2333625"/>
            <a:ext cx="790575" cy="790575"/>
          </a:xfrm>
          <a:prstGeom prst="ellipse">
            <a:avLst/>
          </a:prstGeom>
          <a:noFill/>
          <a:ln w="127000">
            <a:solidFill>
              <a:schemeClr val="bg1"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7264400" y="2328863"/>
            <a:ext cx="790575" cy="790575"/>
          </a:xfrm>
          <a:prstGeom prst="ellipse">
            <a:avLst/>
          </a:prstGeom>
          <a:noFill/>
          <a:ln w="127000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gray">
          <a:xfrm>
            <a:off x="266700" y="4286250"/>
            <a:ext cx="1828800" cy="72072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 </a:t>
            </a:r>
            <a:r>
              <a:rPr kumimoji="1" lang="en-US" altLang="ko-KR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가는각진제목체" pitchFamily="18" charset="-127"/>
              </a:rPr>
              <a:t>Type A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gray">
          <a:xfrm>
            <a:off x="2409825" y="4286250"/>
            <a:ext cx="1828800" cy="72072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endParaRPr kumimoji="1" lang="en-US" altLang="ko-KR" sz="2400" b="1" dirty="0">
              <a:solidFill>
                <a:schemeClr val="bg1"/>
              </a:solidFill>
              <a:latin typeface="Verdana" pitchFamily="34" charset="0"/>
              <a:ea typeface="Gulim" pitchFamily="34" charset="-127"/>
            </a:endParaRPr>
          </a:p>
          <a:p>
            <a:pPr algn="ctr" eaLnBrk="1" latinLnBrk="1" hangingPunct="1"/>
            <a:r>
              <a:rPr kumimoji="1" lang="en-US" altLang="ko-KR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가는각진제목체" pitchFamily="18" charset="-127"/>
              </a:rPr>
              <a:t>Type B</a:t>
            </a:r>
          </a:p>
          <a:p>
            <a:pPr algn="ctr" eaLnBrk="1" latinLnBrk="1" hangingPunct="1"/>
            <a:endParaRPr lang="en-US" altLang="ko-KR" b="1" dirty="0">
              <a:solidFill>
                <a:schemeClr val="bg1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gray">
          <a:xfrm>
            <a:off x="4573588" y="4298950"/>
            <a:ext cx="1828800" cy="72072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가는각진제목체" pitchFamily="18" charset="-127"/>
              </a:rPr>
              <a:t>Type C</a:t>
            </a: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gray">
          <a:xfrm>
            <a:off x="6767513" y="4286250"/>
            <a:ext cx="1828800" cy="72072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가는각진제목체" pitchFamily="18" charset="-127"/>
              </a:rPr>
              <a:t>Teyp</a:t>
            </a:r>
            <a:r>
              <a:rPr kumimoji="1" lang="en-US" altLang="ko-K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가는각진제목체" pitchFamily="18" charset="-127"/>
              </a:rPr>
              <a:t> </a:t>
            </a:r>
            <a:r>
              <a:rPr kumimoji="1" lang="en-US" altLang="ko-KR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  <a:ea typeface="가는각진제목체" pitchFamily="18" charset="-127"/>
              </a:rPr>
              <a:t>D</a:t>
            </a:r>
            <a:endParaRPr kumimoji="1" lang="en-US" altLang="ko-KR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erdana" pitchFamily="34" charset="0"/>
              <a:ea typeface="가는각진제목체" pitchFamily="18" charset="-127"/>
            </a:endParaRPr>
          </a:p>
        </p:txBody>
      </p:sp>
      <p:sp>
        <p:nvSpPr>
          <p:cNvPr id="43040" name="Rectangle 32"/>
          <p:cNvSpPr>
            <a:spLocks noGrp="1" noChangeArrowheads="1"/>
          </p:cNvSpPr>
          <p:nvPr>
            <p:ph type="title"/>
          </p:nvPr>
        </p:nvSpPr>
        <p:spPr>
          <a:xfrm>
            <a:off x="85725" y="139700"/>
            <a:ext cx="7848600" cy="609600"/>
          </a:xfrm>
          <a:noFill/>
          <a:ln/>
        </p:spPr>
        <p:txBody>
          <a:bodyPr/>
          <a:lstStyle/>
          <a:p>
            <a:r>
              <a:rPr lang="en-US" altLang="ko-KR">
                <a:ea typeface="Gulim" pitchFamily="34" charset="-127"/>
              </a:rPr>
              <a:t> Click to edit Title style</a:t>
            </a:r>
          </a:p>
        </p:txBody>
      </p:sp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360363" y="5545138"/>
            <a:ext cx="1703387" cy="695325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tx1">
                  <a:alpha val="35001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2506663" y="5540375"/>
            <a:ext cx="1703387" cy="695325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folHlink">
                  <a:alpha val="30000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4667250" y="5535613"/>
            <a:ext cx="1703388" cy="695325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bg2">
                  <a:alpha val="35001"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6799263" y="5530850"/>
            <a:ext cx="1703387" cy="695325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YOUR COMPANY NAME or YOUR SITE ADDRESS</a:t>
            </a:r>
          </a:p>
        </p:txBody>
      </p:sp>
      <p:sp>
        <p:nvSpPr>
          <p:cNvPr id="44036" name="Freeform 4"/>
          <p:cNvSpPr>
            <a:spLocks/>
          </p:cNvSpPr>
          <p:nvPr/>
        </p:nvSpPr>
        <p:spPr bwMode="gray">
          <a:xfrm>
            <a:off x="4381500" y="2360613"/>
            <a:ext cx="1317625" cy="339725"/>
          </a:xfrm>
          <a:custGeom>
            <a:avLst/>
            <a:gdLst/>
            <a:ahLst/>
            <a:cxnLst>
              <a:cxn ang="0">
                <a:pos x="189" y="198"/>
              </a:cxn>
              <a:cxn ang="0">
                <a:pos x="814" y="140"/>
              </a:cxn>
              <a:cxn ang="0">
                <a:pos x="617" y="17"/>
              </a:cxn>
              <a:cxn ang="0">
                <a:pos x="0" y="0"/>
              </a:cxn>
              <a:cxn ang="0">
                <a:pos x="189" y="198"/>
              </a:cxn>
            </a:cxnLst>
            <a:rect l="0" t="0" r="r" b="b"/>
            <a:pathLst>
              <a:path w="814" h="198">
                <a:moveTo>
                  <a:pt x="189" y="198"/>
                </a:moveTo>
                <a:lnTo>
                  <a:pt x="814" y="140"/>
                </a:lnTo>
                <a:lnTo>
                  <a:pt x="617" y="17"/>
                </a:lnTo>
                <a:lnTo>
                  <a:pt x="0" y="0"/>
                </a:lnTo>
                <a:lnTo>
                  <a:pt x="189" y="19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37" name="Freeform 5"/>
          <p:cNvSpPr>
            <a:spLocks/>
          </p:cNvSpPr>
          <p:nvPr/>
        </p:nvSpPr>
        <p:spPr bwMode="gray">
          <a:xfrm>
            <a:off x="3622675" y="3194050"/>
            <a:ext cx="2690813" cy="655638"/>
          </a:xfrm>
          <a:custGeom>
            <a:avLst/>
            <a:gdLst/>
            <a:ahLst/>
            <a:cxnLst>
              <a:cxn ang="0">
                <a:pos x="304" y="412"/>
              </a:cxn>
              <a:cxn ang="0">
                <a:pos x="1695" y="313"/>
              </a:cxn>
              <a:cxn ang="0">
                <a:pos x="1366" y="157"/>
              </a:cxn>
              <a:cxn ang="0">
                <a:pos x="0" y="0"/>
              </a:cxn>
              <a:cxn ang="0">
                <a:pos x="304" y="412"/>
              </a:cxn>
            </a:cxnLst>
            <a:rect l="0" t="0" r="r" b="b"/>
            <a:pathLst>
              <a:path w="1695" h="412">
                <a:moveTo>
                  <a:pt x="304" y="412"/>
                </a:moveTo>
                <a:lnTo>
                  <a:pt x="1695" y="313"/>
                </a:lnTo>
                <a:lnTo>
                  <a:pt x="1366" y="157"/>
                </a:lnTo>
                <a:lnTo>
                  <a:pt x="0" y="0"/>
                </a:lnTo>
                <a:lnTo>
                  <a:pt x="304" y="412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38" name="Freeform 6"/>
          <p:cNvSpPr>
            <a:spLocks/>
          </p:cNvSpPr>
          <p:nvPr/>
        </p:nvSpPr>
        <p:spPr bwMode="gray">
          <a:xfrm>
            <a:off x="2840038" y="3954463"/>
            <a:ext cx="4049712" cy="1057275"/>
          </a:xfrm>
          <a:custGeom>
            <a:avLst/>
            <a:gdLst/>
            <a:ahLst/>
            <a:cxnLst>
              <a:cxn ang="0">
                <a:pos x="444" y="658"/>
              </a:cxn>
              <a:cxn ang="0">
                <a:pos x="2526" y="527"/>
              </a:cxn>
              <a:cxn ang="0">
                <a:pos x="2155" y="313"/>
              </a:cxn>
              <a:cxn ang="0">
                <a:pos x="0" y="0"/>
              </a:cxn>
              <a:cxn ang="0">
                <a:pos x="444" y="658"/>
              </a:cxn>
            </a:cxnLst>
            <a:rect l="0" t="0" r="r" b="b"/>
            <a:pathLst>
              <a:path w="2526" h="658">
                <a:moveTo>
                  <a:pt x="444" y="658"/>
                </a:moveTo>
                <a:lnTo>
                  <a:pt x="2526" y="527"/>
                </a:lnTo>
                <a:lnTo>
                  <a:pt x="2155" y="313"/>
                </a:lnTo>
                <a:lnTo>
                  <a:pt x="0" y="0"/>
                </a:lnTo>
                <a:lnTo>
                  <a:pt x="444" y="658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39" name="Freeform 7"/>
          <p:cNvSpPr>
            <a:spLocks/>
          </p:cNvSpPr>
          <p:nvPr/>
        </p:nvSpPr>
        <p:spPr bwMode="gray">
          <a:xfrm>
            <a:off x="2198688" y="3967163"/>
            <a:ext cx="1358900" cy="2051050"/>
          </a:xfrm>
          <a:custGeom>
            <a:avLst/>
            <a:gdLst/>
            <a:ahLst/>
            <a:cxnLst>
              <a:cxn ang="0">
                <a:pos x="535" y="1292"/>
              </a:cxn>
              <a:cxn ang="0">
                <a:pos x="856" y="658"/>
              </a:cxn>
              <a:cxn ang="0">
                <a:pos x="412" y="0"/>
              </a:cxn>
              <a:cxn ang="0">
                <a:pos x="0" y="395"/>
              </a:cxn>
              <a:cxn ang="0">
                <a:pos x="535" y="1292"/>
              </a:cxn>
            </a:cxnLst>
            <a:rect l="0" t="0" r="r" b="b"/>
            <a:pathLst>
              <a:path w="856" h="1292">
                <a:moveTo>
                  <a:pt x="535" y="1292"/>
                </a:moveTo>
                <a:lnTo>
                  <a:pt x="856" y="658"/>
                </a:lnTo>
                <a:lnTo>
                  <a:pt x="412" y="0"/>
                </a:lnTo>
                <a:lnTo>
                  <a:pt x="0" y="395"/>
                </a:lnTo>
                <a:lnTo>
                  <a:pt x="535" y="1292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40" name="Freeform 8"/>
          <p:cNvSpPr>
            <a:spLocks/>
          </p:cNvSpPr>
          <p:nvPr/>
        </p:nvSpPr>
        <p:spPr bwMode="gray">
          <a:xfrm>
            <a:off x="2943225" y="3184525"/>
            <a:ext cx="1162050" cy="1646238"/>
          </a:xfrm>
          <a:custGeom>
            <a:avLst/>
            <a:gdLst/>
            <a:ahLst/>
            <a:cxnLst>
              <a:cxn ang="0">
                <a:pos x="428" y="1070"/>
              </a:cxn>
              <a:cxn ang="0">
                <a:pos x="0" y="420"/>
              </a:cxn>
              <a:cxn ang="0">
                <a:pos x="428" y="0"/>
              </a:cxn>
              <a:cxn ang="0">
                <a:pos x="732" y="420"/>
              </a:cxn>
              <a:cxn ang="0">
                <a:pos x="428" y="1070"/>
              </a:cxn>
            </a:cxnLst>
            <a:rect l="0" t="0" r="r" b="b"/>
            <a:pathLst>
              <a:path w="732" h="1070">
                <a:moveTo>
                  <a:pt x="428" y="1070"/>
                </a:moveTo>
                <a:lnTo>
                  <a:pt x="0" y="420"/>
                </a:lnTo>
                <a:lnTo>
                  <a:pt x="428" y="0"/>
                </a:lnTo>
                <a:lnTo>
                  <a:pt x="732" y="420"/>
                </a:lnTo>
                <a:lnTo>
                  <a:pt x="428" y="10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41" name="Freeform 9"/>
          <p:cNvSpPr>
            <a:spLocks/>
          </p:cNvSpPr>
          <p:nvPr/>
        </p:nvSpPr>
        <p:spPr bwMode="gray">
          <a:xfrm>
            <a:off x="4524375" y="1603375"/>
            <a:ext cx="666750" cy="927100"/>
          </a:xfrm>
          <a:custGeom>
            <a:avLst/>
            <a:gdLst/>
            <a:ahLst/>
            <a:cxnLst>
              <a:cxn ang="0">
                <a:pos x="140" y="584"/>
              </a:cxn>
              <a:cxn ang="0">
                <a:pos x="0" y="411"/>
              </a:cxn>
              <a:cxn ang="0">
                <a:pos x="420" y="0"/>
              </a:cxn>
              <a:cxn ang="0">
                <a:pos x="140" y="584"/>
              </a:cxn>
            </a:cxnLst>
            <a:rect l="0" t="0" r="r" b="b"/>
            <a:pathLst>
              <a:path w="420" h="584">
                <a:moveTo>
                  <a:pt x="140" y="584"/>
                </a:moveTo>
                <a:lnTo>
                  <a:pt x="0" y="411"/>
                </a:lnTo>
                <a:lnTo>
                  <a:pt x="420" y="0"/>
                </a:lnTo>
                <a:lnTo>
                  <a:pt x="140" y="58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42" name="Freeform 10"/>
          <p:cNvSpPr>
            <a:spLocks/>
          </p:cNvSpPr>
          <p:nvPr/>
        </p:nvSpPr>
        <p:spPr bwMode="gray">
          <a:xfrm>
            <a:off x="3714750" y="2362200"/>
            <a:ext cx="966788" cy="1343025"/>
          </a:xfrm>
          <a:custGeom>
            <a:avLst/>
            <a:gdLst/>
            <a:ahLst/>
            <a:cxnLst>
              <a:cxn ang="0">
                <a:pos x="280" y="806"/>
              </a:cxn>
              <a:cxn ang="0">
                <a:pos x="609" y="197"/>
              </a:cxn>
              <a:cxn ang="0">
                <a:pos x="428" y="0"/>
              </a:cxn>
              <a:cxn ang="0">
                <a:pos x="0" y="411"/>
              </a:cxn>
              <a:cxn ang="0">
                <a:pos x="280" y="806"/>
              </a:cxn>
            </a:cxnLst>
            <a:rect l="0" t="0" r="r" b="b"/>
            <a:pathLst>
              <a:path w="609" h="806">
                <a:moveTo>
                  <a:pt x="280" y="806"/>
                </a:moveTo>
                <a:lnTo>
                  <a:pt x="609" y="197"/>
                </a:lnTo>
                <a:lnTo>
                  <a:pt x="428" y="0"/>
                </a:lnTo>
                <a:lnTo>
                  <a:pt x="0" y="411"/>
                </a:lnTo>
                <a:lnTo>
                  <a:pt x="280" y="80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4072" name="Group 40"/>
          <p:cNvGrpSpPr>
            <a:grpSpLocks/>
          </p:cNvGrpSpPr>
          <p:nvPr/>
        </p:nvGrpSpPr>
        <p:grpSpPr bwMode="auto">
          <a:xfrm>
            <a:off x="1514475" y="1616075"/>
            <a:ext cx="3667125" cy="539750"/>
            <a:chOff x="954" y="1018"/>
            <a:chExt cx="2310" cy="340"/>
          </a:xfrm>
        </p:grpSpPr>
        <p:sp>
          <p:nvSpPr>
            <p:cNvPr id="44044" name="Rectangle 12"/>
            <p:cNvSpPr>
              <a:spLocks noChangeArrowheads="1"/>
            </p:cNvSpPr>
            <p:nvPr/>
          </p:nvSpPr>
          <p:spPr bwMode="gray">
            <a:xfrm flipH="1">
              <a:off x="954" y="1022"/>
              <a:ext cx="57" cy="33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gray">
            <a:xfrm flipH="1">
              <a:off x="996" y="1018"/>
              <a:ext cx="2268" cy="33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tx2">
                    <a:alpha val="6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46" name="Rectangle 14"/>
          <p:cNvSpPr>
            <a:spLocks noChangeArrowheads="1"/>
          </p:cNvSpPr>
          <p:nvPr/>
        </p:nvSpPr>
        <p:spPr bwMode="gray">
          <a:xfrm>
            <a:off x="2919413" y="1658938"/>
            <a:ext cx="18415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altLang="ko-KR" sz="22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Text 4</a:t>
            </a:r>
            <a:endParaRPr lang="ko-KR" altLang="en-US" sz="2200" b="1">
              <a:solidFill>
                <a:schemeClr val="hlink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44047" name="Freeform 15"/>
          <p:cNvSpPr>
            <a:spLocks/>
          </p:cNvSpPr>
          <p:nvPr/>
        </p:nvSpPr>
        <p:spPr bwMode="gray">
          <a:xfrm>
            <a:off x="4733925" y="1603375"/>
            <a:ext cx="900113" cy="939800"/>
          </a:xfrm>
          <a:custGeom>
            <a:avLst/>
            <a:gdLst/>
            <a:ahLst/>
            <a:cxnLst>
              <a:cxn ang="0">
                <a:pos x="0" y="592"/>
              </a:cxn>
              <a:cxn ang="0">
                <a:pos x="567" y="543"/>
              </a:cxn>
              <a:cxn ang="0">
                <a:pos x="288" y="0"/>
              </a:cxn>
              <a:cxn ang="0">
                <a:pos x="0" y="592"/>
              </a:cxn>
            </a:cxnLst>
            <a:rect l="0" t="0" r="r" b="b"/>
            <a:pathLst>
              <a:path w="567" h="592">
                <a:moveTo>
                  <a:pt x="0" y="592"/>
                </a:moveTo>
                <a:lnTo>
                  <a:pt x="567" y="543"/>
                </a:lnTo>
                <a:lnTo>
                  <a:pt x="288" y="0"/>
                </a:lnTo>
                <a:lnTo>
                  <a:pt x="0" y="59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4071" name="Group 39"/>
          <p:cNvGrpSpPr>
            <a:grpSpLocks/>
          </p:cNvGrpSpPr>
          <p:nvPr/>
        </p:nvGrpSpPr>
        <p:grpSpPr bwMode="auto">
          <a:xfrm>
            <a:off x="1508125" y="2695575"/>
            <a:ext cx="3673475" cy="533400"/>
            <a:chOff x="950" y="1698"/>
            <a:chExt cx="2314" cy="336"/>
          </a:xfrm>
        </p:grpSpPr>
        <p:sp>
          <p:nvSpPr>
            <p:cNvPr id="44049" name="Rectangle 17"/>
            <p:cNvSpPr>
              <a:spLocks noChangeArrowheads="1"/>
            </p:cNvSpPr>
            <p:nvPr/>
          </p:nvSpPr>
          <p:spPr bwMode="gray">
            <a:xfrm flipH="1">
              <a:off x="996" y="1698"/>
              <a:ext cx="2268" cy="33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tx2">
                    <a:alpha val="6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gray">
            <a:xfrm flipH="1">
              <a:off x="950" y="1698"/>
              <a:ext cx="57" cy="33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70" name="Group 38"/>
          <p:cNvGrpSpPr>
            <a:grpSpLocks/>
          </p:cNvGrpSpPr>
          <p:nvPr/>
        </p:nvGrpSpPr>
        <p:grpSpPr bwMode="auto">
          <a:xfrm>
            <a:off x="1498600" y="3838575"/>
            <a:ext cx="3683000" cy="533400"/>
            <a:chOff x="944" y="2418"/>
            <a:chExt cx="2320" cy="336"/>
          </a:xfrm>
        </p:grpSpPr>
        <p:sp>
          <p:nvSpPr>
            <p:cNvPr id="44052" name="Rectangle 20"/>
            <p:cNvSpPr>
              <a:spLocks noChangeArrowheads="1"/>
            </p:cNvSpPr>
            <p:nvPr/>
          </p:nvSpPr>
          <p:spPr bwMode="gray">
            <a:xfrm flipH="1">
              <a:off x="996" y="2418"/>
              <a:ext cx="2268" cy="33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tx2">
                    <a:alpha val="6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Rectangle 21"/>
            <p:cNvSpPr>
              <a:spLocks noChangeArrowheads="1"/>
            </p:cNvSpPr>
            <p:nvPr/>
          </p:nvSpPr>
          <p:spPr bwMode="gray">
            <a:xfrm flipH="1">
              <a:off x="944" y="2418"/>
              <a:ext cx="57" cy="33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69" name="Group 37"/>
          <p:cNvGrpSpPr>
            <a:grpSpLocks/>
          </p:cNvGrpSpPr>
          <p:nvPr/>
        </p:nvGrpSpPr>
        <p:grpSpPr bwMode="auto">
          <a:xfrm>
            <a:off x="1489075" y="5022850"/>
            <a:ext cx="3692525" cy="539750"/>
            <a:chOff x="938" y="3164"/>
            <a:chExt cx="2326" cy="340"/>
          </a:xfrm>
        </p:grpSpPr>
        <p:sp>
          <p:nvSpPr>
            <p:cNvPr id="44055" name="Rectangle 23"/>
            <p:cNvSpPr>
              <a:spLocks noChangeArrowheads="1"/>
            </p:cNvSpPr>
            <p:nvPr/>
          </p:nvSpPr>
          <p:spPr bwMode="gray">
            <a:xfrm flipH="1">
              <a:off x="996" y="3164"/>
              <a:ext cx="2268" cy="33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tx2">
                    <a:alpha val="6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Rectangle 24"/>
            <p:cNvSpPr>
              <a:spLocks noChangeArrowheads="1"/>
            </p:cNvSpPr>
            <p:nvPr/>
          </p:nvSpPr>
          <p:spPr bwMode="gray">
            <a:xfrm flipH="1">
              <a:off x="938" y="3168"/>
              <a:ext cx="57" cy="33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57" name="Rectangle 25"/>
          <p:cNvSpPr>
            <a:spLocks noChangeArrowheads="1"/>
          </p:cNvSpPr>
          <p:nvPr/>
        </p:nvSpPr>
        <p:spPr bwMode="gray">
          <a:xfrm>
            <a:off x="1708150" y="5097463"/>
            <a:ext cx="157003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altLang="ko-KR" sz="22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Text 1</a:t>
            </a:r>
            <a:endParaRPr lang="ko-KR" altLang="en-US" sz="2200" b="1">
              <a:solidFill>
                <a:schemeClr val="hlink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44058" name="Freeform 26"/>
          <p:cNvSpPr>
            <a:spLocks/>
          </p:cNvSpPr>
          <p:nvPr/>
        </p:nvSpPr>
        <p:spPr bwMode="gray">
          <a:xfrm>
            <a:off x="3048000" y="4789488"/>
            <a:ext cx="4284663" cy="1228725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699" y="560"/>
              </a:cxn>
              <a:cxn ang="0">
                <a:pos x="2403" y="0"/>
              </a:cxn>
              <a:cxn ang="0">
                <a:pos x="313" y="140"/>
              </a:cxn>
              <a:cxn ang="0">
                <a:pos x="0" y="774"/>
              </a:cxn>
            </a:cxnLst>
            <a:rect l="0" t="0" r="r" b="b"/>
            <a:pathLst>
              <a:path w="2699" h="774">
                <a:moveTo>
                  <a:pt x="0" y="774"/>
                </a:moveTo>
                <a:lnTo>
                  <a:pt x="2699" y="560"/>
                </a:lnTo>
                <a:lnTo>
                  <a:pt x="2403" y="0"/>
                </a:lnTo>
                <a:lnTo>
                  <a:pt x="313" y="140"/>
                </a:lnTo>
                <a:lnTo>
                  <a:pt x="0" y="77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gray">
          <a:xfrm>
            <a:off x="2120900" y="3879850"/>
            <a:ext cx="16430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altLang="ko-KR" sz="22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Text 2</a:t>
            </a:r>
            <a:endParaRPr lang="ko-KR" altLang="en-US" sz="2200" b="1">
              <a:solidFill>
                <a:schemeClr val="hlink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44060" name="Freeform 28"/>
          <p:cNvSpPr>
            <a:spLocks/>
          </p:cNvSpPr>
          <p:nvPr/>
        </p:nvSpPr>
        <p:spPr bwMode="gray">
          <a:xfrm>
            <a:off x="3609975" y="3679825"/>
            <a:ext cx="3160713" cy="1149350"/>
          </a:xfrm>
          <a:custGeom>
            <a:avLst/>
            <a:gdLst/>
            <a:ahLst/>
            <a:cxnLst>
              <a:cxn ang="0">
                <a:pos x="0" y="724"/>
              </a:cxn>
              <a:cxn ang="0">
                <a:pos x="1991" y="584"/>
              </a:cxn>
              <a:cxn ang="0">
                <a:pos x="1695" y="0"/>
              </a:cxn>
              <a:cxn ang="0">
                <a:pos x="304" y="99"/>
              </a:cxn>
              <a:cxn ang="0">
                <a:pos x="0" y="724"/>
              </a:cxn>
            </a:cxnLst>
            <a:rect l="0" t="0" r="r" b="b"/>
            <a:pathLst>
              <a:path w="1991" h="724">
                <a:moveTo>
                  <a:pt x="0" y="724"/>
                </a:moveTo>
                <a:lnTo>
                  <a:pt x="1991" y="584"/>
                </a:lnTo>
                <a:lnTo>
                  <a:pt x="1695" y="0"/>
                </a:lnTo>
                <a:lnTo>
                  <a:pt x="304" y="99"/>
                </a:lnTo>
                <a:lnTo>
                  <a:pt x="0" y="72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gray">
          <a:xfrm>
            <a:off x="2433638" y="2759075"/>
            <a:ext cx="18780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altLang="ko-KR" sz="2200" b="1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Text 3</a:t>
            </a:r>
            <a:endParaRPr lang="ko-KR" altLang="en-US" sz="2200" b="1">
              <a:solidFill>
                <a:schemeClr val="hlink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44062" name="Freeform 30"/>
          <p:cNvSpPr>
            <a:spLocks/>
          </p:cNvSpPr>
          <p:nvPr/>
        </p:nvSpPr>
        <p:spPr bwMode="gray">
          <a:xfrm>
            <a:off x="4144963" y="2609850"/>
            <a:ext cx="2090737" cy="1096963"/>
          </a:xfrm>
          <a:custGeom>
            <a:avLst/>
            <a:gdLst/>
            <a:ahLst/>
            <a:cxnLst>
              <a:cxn ang="0">
                <a:pos x="0" y="700"/>
              </a:cxn>
              <a:cxn ang="0">
                <a:pos x="1317" y="601"/>
              </a:cxn>
              <a:cxn ang="0">
                <a:pos x="980" y="0"/>
              </a:cxn>
              <a:cxn ang="0">
                <a:pos x="346" y="49"/>
              </a:cxn>
              <a:cxn ang="0">
                <a:pos x="0" y="700"/>
              </a:cxn>
            </a:cxnLst>
            <a:rect l="0" t="0" r="r" b="b"/>
            <a:pathLst>
              <a:path w="1317" h="700">
                <a:moveTo>
                  <a:pt x="0" y="700"/>
                </a:moveTo>
                <a:lnTo>
                  <a:pt x="1317" y="601"/>
                </a:lnTo>
                <a:lnTo>
                  <a:pt x="980" y="0"/>
                </a:lnTo>
                <a:lnTo>
                  <a:pt x="346" y="49"/>
                </a:lnTo>
                <a:lnTo>
                  <a:pt x="0" y="7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3" name="Rectangle 31"/>
          <p:cNvSpPr>
            <a:spLocks noChangeArrowheads="1"/>
          </p:cNvSpPr>
          <p:nvPr/>
        </p:nvSpPr>
        <p:spPr bwMode="gray">
          <a:xfrm>
            <a:off x="4908550" y="1928813"/>
            <a:ext cx="5937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2000" b="1">
                <a:solidFill>
                  <a:schemeClr val="accent1"/>
                </a:solidFill>
                <a:latin typeface="Verdana" pitchFamily="34" charset="0"/>
                <a:ea typeface="Gulim" pitchFamily="34" charset="-127"/>
              </a:rPr>
              <a:t>D</a:t>
            </a:r>
            <a:endParaRPr lang="ko-KR" altLang="en-US" sz="2000" b="1">
              <a:solidFill>
                <a:schemeClr val="accent1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gray">
          <a:xfrm>
            <a:off x="4918075" y="2954338"/>
            <a:ext cx="5937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26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C</a:t>
            </a:r>
            <a:endParaRPr lang="ko-KR" altLang="en-US" sz="2600" b="1">
              <a:solidFill>
                <a:schemeClr val="bg1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gray">
          <a:xfrm>
            <a:off x="4802188" y="3897313"/>
            <a:ext cx="842962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4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B</a:t>
            </a:r>
            <a:endParaRPr lang="ko-KR" altLang="en-US" sz="3400" b="1">
              <a:solidFill>
                <a:schemeClr val="bg1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44066" name="Rectangle 34"/>
          <p:cNvSpPr>
            <a:spLocks noChangeArrowheads="1"/>
          </p:cNvSpPr>
          <p:nvPr/>
        </p:nvSpPr>
        <p:spPr bwMode="gray">
          <a:xfrm>
            <a:off x="4560888" y="4986338"/>
            <a:ext cx="13144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46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A</a:t>
            </a:r>
            <a:endParaRPr lang="ko-KR" altLang="en-US" sz="4600" b="1">
              <a:solidFill>
                <a:schemeClr val="bg1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44067" name="Rectangle 35"/>
          <p:cNvSpPr>
            <a:spLocks noGrp="1" noChangeArrowheads="1"/>
          </p:cNvSpPr>
          <p:nvPr>
            <p:ph type="title"/>
          </p:nvPr>
        </p:nvSpPr>
        <p:spPr>
          <a:xfrm>
            <a:off x="85725" y="139700"/>
            <a:ext cx="7848600" cy="609600"/>
          </a:xfrm>
          <a:noFill/>
          <a:ln/>
        </p:spPr>
        <p:txBody>
          <a:bodyPr/>
          <a:lstStyle/>
          <a:p>
            <a:r>
              <a:rPr lang="en-US" altLang="ko-KR">
                <a:ea typeface="Gulim" pitchFamily="34" charset="-127"/>
              </a:rPr>
              <a:t> 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11380" y="6360884"/>
            <a:ext cx="3962400" cy="304800"/>
          </a:xfrm>
        </p:spPr>
        <p:txBody>
          <a:bodyPr/>
          <a:lstStyle/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北京航空航天大学计算机学院</a:t>
            </a:r>
            <a:endParaRPr lang="en-US" altLang="ko-KR" sz="1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028" y="101598"/>
            <a:ext cx="8516257" cy="609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  <a:t/>
            </a:r>
            <a:br>
              <a:rPr lang="en-US" altLang="zh-CN" dirty="0" smtClean="0">
                <a:solidFill>
                  <a:schemeClr val="tx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</a:br>
            <a:r>
              <a:rPr lang="en-US" altLang="zh-CN" dirty="0">
                <a:solidFill>
                  <a:schemeClr val="tx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  <a:t/>
            </a:r>
            <a:br>
              <a:rPr lang="en-US" altLang="zh-CN" dirty="0">
                <a:solidFill>
                  <a:schemeClr val="tx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</a:br>
            <a:r>
              <a:rPr lang="en-US" altLang="zh-CN" dirty="0">
                <a:solidFill>
                  <a:schemeClr val="tx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基于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Ajax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的资源填报系统设计与实现</a:t>
            </a:r>
            <a:r>
              <a:rPr lang="zh-CN" altLang="en-US" dirty="0" smtClean="0">
                <a:solidFill>
                  <a:schemeClr val="tx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  <a:t/>
            </a:r>
            <a:br>
              <a:rPr lang="zh-CN" altLang="en-US" dirty="0" smtClean="0">
                <a:solidFill>
                  <a:schemeClr val="tx2">
                    <a:lumMod val="10000"/>
                  </a:schemeClr>
                </a:solidFill>
                <a:latin typeface="华文行楷" pitchFamily="2" charset="-122"/>
                <a:ea typeface="华文行楷" pitchFamily="2" charset="-122"/>
              </a:rPr>
            </a:br>
            <a:r>
              <a:rPr lang="en-US" altLang="ko-KR" dirty="0" smtClean="0">
                <a:latin typeface="华文行楷" pitchFamily="2" charset="-122"/>
                <a:ea typeface="华文行楷" pitchFamily="2" charset="-122"/>
              </a:rPr>
              <a:t/>
            </a:r>
            <a:br>
              <a:rPr lang="en-US" altLang="ko-KR" dirty="0" smtClean="0">
                <a:latin typeface="华文行楷" pitchFamily="2" charset="-122"/>
                <a:ea typeface="华文行楷" pitchFamily="2" charset="-122"/>
              </a:rPr>
            </a:br>
            <a:endParaRPr lang="en-US" altLang="ko-KR" dirty="0">
              <a:ea typeface="Gulim" pitchFamily="34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folHlink"/>
              </a:buClr>
            </a:pP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zh-CN" altLang="en-US" dirty="0" smtClean="0">
                <a:ea typeface="Gulim" pitchFamily="34" charset="-127"/>
              </a:rPr>
              <a:t>项目</a:t>
            </a:r>
            <a:r>
              <a:rPr lang="zh-CN" altLang="en-US" dirty="0">
                <a:ea typeface="Gulim" pitchFamily="34" charset="-127"/>
              </a:rPr>
              <a:t>需求</a:t>
            </a:r>
            <a:endParaRPr lang="en-US" altLang="ko-KR" dirty="0">
              <a:ea typeface="Gulim" pitchFamily="34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ea typeface="Gulim" pitchFamily="34" charset="-127"/>
              </a:rPr>
              <a:t> You may want to allocate one slide per competitor</a:t>
            </a:r>
          </a:p>
          <a:p>
            <a:endParaRPr lang="en-US" altLang="ko-KR" dirty="0">
              <a:ea typeface="Gulim" pitchFamily="34" charset="-127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a typeface="Gulim" pitchFamily="34" charset="-127"/>
              </a:rPr>
              <a:t>项目要求</a:t>
            </a:r>
            <a:endParaRPr lang="en-US" altLang="ko-KR" dirty="0">
              <a:solidFill>
                <a:schemeClr val="tx1"/>
              </a:solidFill>
              <a:ea typeface="Gulim" pitchFamily="34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ea typeface="Gulim" pitchFamily="34" charset="-127"/>
              </a:rPr>
              <a:t> Your strengths relative to competitors</a:t>
            </a:r>
          </a:p>
          <a:p>
            <a:pPr lvl="1">
              <a:buFont typeface="Wingdings" pitchFamily="2" charset="2"/>
              <a:buNone/>
            </a:pPr>
            <a:endParaRPr lang="en-US" altLang="ko-KR" dirty="0">
              <a:ea typeface="Gulim" pitchFamily="34" charset="-127"/>
            </a:endParaRPr>
          </a:p>
          <a:p>
            <a:pPr>
              <a:buClr>
                <a:schemeClr val="folHlink"/>
              </a:buClr>
            </a:pPr>
            <a:r>
              <a:rPr lang="zh-CN" altLang="en-US" dirty="0" smtClean="0">
                <a:ea typeface="Gulim" pitchFamily="34" charset="-127"/>
              </a:rPr>
              <a:t>项目</a:t>
            </a:r>
            <a:endParaRPr lang="en-US" altLang="ko-KR" dirty="0">
              <a:ea typeface="Gulim" pitchFamily="34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ea typeface="Gulim" pitchFamily="34" charset="-127"/>
              </a:rPr>
              <a:t> Your weaknesses relative to competitor</a:t>
            </a:r>
          </a:p>
          <a:p>
            <a:pPr>
              <a:buFont typeface="Wingdings" pitchFamily="2" charset="2"/>
              <a:buNone/>
            </a:pPr>
            <a:endParaRPr lang="ko-KR" altLang="en-US" dirty="0">
              <a:ea typeface="Gulim" pitchFamily="34" charset="-127"/>
            </a:endParaRPr>
          </a:p>
        </p:txBody>
      </p:sp>
      <p:pic>
        <p:nvPicPr>
          <p:cNvPr id="6" name="图片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1198" y="6172655"/>
            <a:ext cx="627289" cy="627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71044" y="6462486"/>
            <a:ext cx="3962400" cy="304800"/>
          </a:xfrm>
        </p:spPr>
        <p:txBody>
          <a:bodyPr/>
          <a:lstStyle/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北京航空航天大学计算机学院</a:t>
            </a:r>
            <a:endParaRPr lang="en-US" altLang="ko-KR" sz="1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6082" name="AutoShape 2" descr="좁은 수평선"/>
          <p:cNvSpPr>
            <a:spLocks noChangeArrowheads="1"/>
          </p:cNvSpPr>
          <p:nvPr/>
        </p:nvSpPr>
        <p:spPr bwMode="gray">
          <a:xfrm>
            <a:off x="1731963" y="1674813"/>
            <a:ext cx="5337175" cy="857250"/>
          </a:xfrm>
          <a:prstGeom prst="roundRect">
            <a:avLst>
              <a:gd name="adj" fmla="val 50000"/>
            </a:avLst>
          </a:prstGeom>
          <a:pattFill prst="narHorz">
            <a:fgClr>
              <a:schemeClr val="tx2"/>
            </a:fgClr>
            <a:bgClr>
              <a:schemeClr val="tx1"/>
            </a:bgClr>
          </a:patt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title"/>
          </p:nvPr>
        </p:nvSpPr>
        <p:spPr>
          <a:xfrm>
            <a:off x="85725" y="139700"/>
            <a:ext cx="7848600" cy="609600"/>
          </a:xfrm>
          <a:noFill/>
          <a:ln/>
        </p:spPr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基于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Ajax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的资源填报系统设计与实现</a:t>
            </a:r>
            <a:endParaRPr lang="en-US" altLang="ko-KR" dirty="0">
              <a:ea typeface="Gulim" pitchFamily="34" charset="-127"/>
            </a:endParaRP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gray">
          <a:xfrm>
            <a:off x="1815874" y="1789567"/>
            <a:ext cx="5143500" cy="6794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gray">
          <a:xfrm>
            <a:off x="2443163" y="1879600"/>
            <a:ext cx="36337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zh-CN" altLang="en-US" sz="24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en-US" altLang="ko-KR" sz="2200" b="1" dirty="0" smtClean="0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. 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现有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系统分析</a:t>
            </a:r>
            <a:endParaRPr lang="en-US" altLang="ko-KR" sz="22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92" name="AutoShape 12" descr="좁은 수평선"/>
          <p:cNvSpPr>
            <a:spLocks noChangeArrowheads="1"/>
          </p:cNvSpPr>
          <p:nvPr/>
        </p:nvSpPr>
        <p:spPr bwMode="gray">
          <a:xfrm>
            <a:off x="1741488" y="2684463"/>
            <a:ext cx="5337175" cy="857250"/>
          </a:xfrm>
          <a:prstGeom prst="roundRect">
            <a:avLst>
              <a:gd name="adj" fmla="val 50000"/>
            </a:avLst>
          </a:prstGeom>
          <a:pattFill prst="narHorz">
            <a:fgClr>
              <a:schemeClr val="accent2"/>
            </a:fgClr>
            <a:bgClr>
              <a:schemeClr val="folHlink"/>
            </a:bgClr>
          </a:patt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3" name="AutoShape 13"/>
          <p:cNvSpPr>
            <a:spLocks noChangeArrowheads="1"/>
          </p:cNvSpPr>
          <p:nvPr/>
        </p:nvSpPr>
        <p:spPr bwMode="gray">
          <a:xfrm>
            <a:off x="1839913" y="2770188"/>
            <a:ext cx="5143500" cy="6794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46095" name="AutoShape 15" descr="좁은 수평선"/>
          <p:cNvSpPr>
            <a:spLocks noChangeArrowheads="1"/>
          </p:cNvSpPr>
          <p:nvPr/>
        </p:nvSpPr>
        <p:spPr bwMode="gray">
          <a:xfrm>
            <a:off x="1751013" y="3694113"/>
            <a:ext cx="5337175" cy="857250"/>
          </a:xfrm>
          <a:prstGeom prst="roundRect">
            <a:avLst>
              <a:gd name="adj" fmla="val 50000"/>
            </a:avLst>
          </a:prstGeom>
          <a:pattFill prst="narHorz">
            <a:fgClr>
              <a:schemeClr val="tx2"/>
            </a:fgClr>
            <a:bgClr>
              <a:schemeClr val="bg2"/>
            </a:bgClr>
          </a:patt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gray">
          <a:xfrm>
            <a:off x="1849438" y="3779838"/>
            <a:ext cx="5143500" cy="6794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8" name="AutoShape 18" descr="좁은 수평선"/>
          <p:cNvSpPr>
            <a:spLocks noChangeArrowheads="1"/>
          </p:cNvSpPr>
          <p:nvPr/>
        </p:nvSpPr>
        <p:spPr bwMode="gray">
          <a:xfrm>
            <a:off x="1746250" y="4703763"/>
            <a:ext cx="5337175" cy="857250"/>
          </a:xfrm>
          <a:prstGeom prst="roundRect">
            <a:avLst>
              <a:gd name="adj" fmla="val 50000"/>
            </a:avLst>
          </a:prstGeom>
          <a:pattFill prst="narHorz">
            <a:fgClr>
              <a:schemeClr val="accent2"/>
            </a:fgClr>
            <a:bgClr>
              <a:schemeClr val="accent1"/>
            </a:bgClr>
          </a:patt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AutoShape 19"/>
          <p:cNvSpPr>
            <a:spLocks noChangeArrowheads="1"/>
          </p:cNvSpPr>
          <p:nvPr/>
        </p:nvSpPr>
        <p:spPr bwMode="gray">
          <a:xfrm>
            <a:off x="1844675" y="4789488"/>
            <a:ext cx="5143500" cy="6794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gray">
          <a:xfrm>
            <a:off x="2409825" y="2876550"/>
            <a:ext cx="36337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zh-CN" altLang="en-US" sz="24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en-US" altLang="ko-KR" sz="2200" b="1" dirty="0" smtClean="0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. 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新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系统的设计</a:t>
            </a:r>
            <a:endParaRPr lang="en-US" altLang="ko-KR" sz="24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gray">
          <a:xfrm>
            <a:off x="2422525" y="3897313"/>
            <a:ext cx="4355646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zh-CN" altLang="en-US" sz="24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en-US" altLang="ko-KR" sz="2200" b="1" dirty="0" smtClean="0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.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新系统所采用的相关技术</a:t>
            </a:r>
            <a:r>
              <a:rPr lang="en-US" altLang="ko-KR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gray">
          <a:xfrm>
            <a:off x="2435225" y="4906963"/>
            <a:ext cx="36337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1" hangingPunct="1"/>
            <a:r>
              <a:rPr lang="en-US" altLang="ko-KR" sz="2200" b="1" dirty="0" smtClean="0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4. 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总    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</a:t>
            </a:r>
            <a:endParaRPr lang="en-US" altLang="ko-KR" sz="24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7" name="图片 1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740" y="6288767"/>
            <a:ext cx="572859" cy="57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基于</a:t>
            </a:r>
            <a:r>
              <a:rPr lang="en-US" altLang="zh-CN" dirty="0" smtClean="0">
                <a:latin typeface="Book Antiqua" pitchFamily="18" charset="0"/>
                <a:ea typeface="华文行楷" pitchFamily="2" charset="-122"/>
              </a:rPr>
              <a:t>Ajax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的资源填报系统设计与实现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471713" y="1807042"/>
            <a:ext cx="8229600" cy="2053771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现有系统采用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技术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endParaRPr lang="en-US" altLang="zh-CN" dirty="0" smtClean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现有系统存在问题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endParaRPr lang="en-US" altLang="zh-CN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北京航空航天大学计算机学院</a:t>
            </a:r>
            <a:endParaRPr lang="en-US" altLang="ko-KR" sz="1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7395" y="922049"/>
            <a:ext cx="3797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/>
            <a:r>
              <a:rPr lang="zh-CN" altLang="en-US" sz="3200" b="1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+mj-cs"/>
              </a:rPr>
              <a:t>一</a:t>
            </a:r>
            <a:r>
              <a:rPr lang="en-US" altLang="zh-CN" sz="3200" b="1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+mj-cs"/>
              </a:rPr>
              <a:t>.</a:t>
            </a:r>
            <a:r>
              <a:rPr lang="zh-CN" altLang="en-US" sz="3200" b="1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+mj-cs"/>
              </a:rPr>
              <a:t>现有系统分析</a:t>
            </a:r>
            <a:endParaRPr lang="zh-CN" altLang="en-US" sz="3200" b="1" dirty="0">
              <a:solidFill>
                <a:schemeClr val="accent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7" name="图片 1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740" y="6288767"/>
            <a:ext cx="572859" cy="57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基于</a:t>
            </a:r>
            <a:r>
              <a:rPr lang="en-US" altLang="zh-CN" dirty="0" smtClean="0">
                <a:latin typeface="Book Antiqua" pitchFamily="18" charset="0"/>
                <a:ea typeface="华文行楷" pitchFamily="2" charset="-122"/>
              </a:rPr>
              <a:t>Ajax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的资源填报系统设计与实现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458686"/>
            <a:ext cx="8229600" cy="4953000"/>
          </a:xfrm>
        </p:spPr>
        <p:txBody>
          <a:bodyPr/>
          <a:lstStyle/>
          <a:p>
            <a:r>
              <a:rPr lang="zh-CN" altLang="en-US" dirty="0"/>
              <a:t>采用技术：</a:t>
            </a:r>
            <a:endParaRPr lang="en-US" altLang="zh-CN" dirty="0"/>
          </a:p>
          <a:p>
            <a:pPr marL="457200" indent="306000">
              <a:buNone/>
            </a:pPr>
            <a:r>
              <a:rPr lang="en-US" altLang="zh-CN" sz="36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现有系统采用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JSP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技术，通过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Servlet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实现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系统功能</a:t>
            </a:r>
            <a:endParaRPr lang="en-US" altLang="zh-CN" sz="2400" dirty="0">
              <a:latin typeface="宋体-方正超大字符集" pitchFamily="65" charset="-122"/>
              <a:ea typeface="宋体-方正超大字符集" pitchFamily="65" charset="-122"/>
            </a:endParaRPr>
          </a:p>
          <a:p>
            <a:r>
              <a:rPr lang="zh-CN" altLang="en-US" dirty="0"/>
              <a:t> 存在问题：</a:t>
            </a:r>
            <a:endParaRPr lang="en-US" altLang="zh-CN" dirty="0"/>
          </a:p>
          <a:p>
            <a:pPr indent="-306000">
              <a:lnSpc>
                <a:spcPct val="150000"/>
              </a:lnSpc>
              <a:buNone/>
            </a:pPr>
            <a:r>
              <a:rPr lang="en-US" altLang="zh-CN" sz="36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36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	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没有很好的考虑用户的友好性以及数据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填报的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效率，尤其是在数据填报过程中遇到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的数据类型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的校验问题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，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使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服务器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端和客户端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的交互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产生了大量的冗余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，服务器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端负荷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增大</a:t>
            </a:r>
            <a:endParaRPr lang="zh-CN" altLang="en-US" sz="2400" dirty="0">
              <a:latin typeface="宋体-方正超大字符集" pitchFamily="65" charset="-122"/>
              <a:ea typeface="宋体-方正超大字符集" pitchFamily="65" charset="-122"/>
            </a:endParaRP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北京航空航天大学计算机学院</a:t>
            </a:r>
            <a:endParaRPr lang="en-US" altLang="ko-KR" sz="18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图片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740" y="6288767"/>
            <a:ext cx="572859" cy="5728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7386" y="849478"/>
            <a:ext cx="43927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+mj-cs"/>
              </a:rPr>
              <a:t>现有系统分析（续</a:t>
            </a:r>
            <a:r>
              <a:rPr lang="en-US" altLang="zh-CN" sz="3200" b="1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+mj-cs"/>
              </a:rPr>
              <a:t>1</a:t>
            </a:r>
            <a:r>
              <a:rPr lang="zh-CN" altLang="en-US" sz="3200" b="1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+mj-cs"/>
              </a:rPr>
              <a:t>）</a:t>
            </a:r>
            <a:endParaRPr lang="zh-CN" altLang="en-US" sz="3200" b="1" dirty="0">
              <a:solidFill>
                <a:schemeClr val="accent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基于</a:t>
            </a:r>
            <a:r>
              <a:rPr lang="en-US" altLang="zh-CN" dirty="0" smtClean="0">
                <a:latin typeface="Book Antiqua" pitchFamily="18" charset="0"/>
                <a:ea typeface="华文行楷" pitchFamily="2" charset="-122"/>
              </a:rPr>
              <a:t>Ajax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的资源填报系统设计与实现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0282"/>
            <a:ext cx="8229600" cy="4666347"/>
          </a:xfrm>
        </p:spPr>
        <p:txBody>
          <a:bodyPr/>
          <a:lstStyle/>
          <a:p>
            <a:pPr marL="0" indent="30600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新系统将采用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Ajax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技术，但并不是简单的在原有系统中加入具有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Ajax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技术的模块，而是从系统的结构入手，通过对原有系统的技术及存在问题的分析后，决定采用基于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Ajax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技术的开发框架</a:t>
            </a:r>
            <a:r>
              <a:rPr lang="en-US" altLang="zh-CN" sz="2400" dirty="0">
                <a:latin typeface="宋体-方正超大字符集" pitchFamily="65" charset="-122"/>
                <a:ea typeface="宋体-方正超大字符集" pitchFamily="65" charset="-122"/>
              </a:rPr>
              <a:t>GWT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作为新系统的底层框架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，并采用</a:t>
            </a:r>
            <a:r>
              <a:rPr lang="en-US" altLang="zh-CN" sz="2400" dirty="0" smtClean="0">
                <a:latin typeface="宋体-方正超大字符集" pitchFamily="65" charset="-122"/>
                <a:ea typeface="宋体-方正超大字符集" pitchFamily="65" charset="-122"/>
              </a:rPr>
              <a:t>Ext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类库作为用户界面的展示，并以</a:t>
            </a:r>
            <a:r>
              <a:rPr lang="en-US" altLang="zh-CN" sz="2400" dirty="0" smtClean="0">
                <a:latin typeface="宋体-方正超大字符集" pitchFamily="65" charset="-122"/>
                <a:ea typeface="宋体-方正超大字符集" pitchFamily="65" charset="-122"/>
              </a:rPr>
              <a:t>RPC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远程程序调以及</a:t>
            </a:r>
            <a:r>
              <a:rPr lang="en-US" altLang="zh-CN" sz="2400" dirty="0" smtClean="0">
                <a:latin typeface="宋体-方正超大字符集" pitchFamily="65" charset="-122"/>
                <a:ea typeface="宋体-方正超大字符集" pitchFamily="65" charset="-122"/>
              </a:rPr>
              <a:t>JSON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作为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异步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数据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通讯来实现整个新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系统。结构如下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图所示：</a:t>
            </a:r>
          </a:p>
        </p:txBody>
      </p:sp>
      <p:sp>
        <p:nvSpPr>
          <p:cNvPr id="9" name="矩形 8"/>
          <p:cNvSpPr/>
          <p:nvPr/>
        </p:nvSpPr>
        <p:spPr>
          <a:xfrm>
            <a:off x="2327395" y="849479"/>
            <a:ext cx="3797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/>
            <a:r>
              <a:rPr lang="zh-CN" altLang="en-US" sz="3200" b="1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+mj-cs"/>
              </a:rPr>
              <a:t>二</a:t>
            </a:r>
            <a:r>
              <a:rPr lang="en-US" altLang="zh-CN" sz="3200" b="1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+mj-cs"/>
              </a:rPr>
              <a:t>.</a:t>
            </a:r>
            <a:r>
              <a:rPr lang="zh-CN" altLang="en-US" sz="3200" b="1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+mj-cs"/>
              </a:rPr>
              <a:t>新系统的设计</a:t>
            </a:r>
            <a:endParaRPr lang="zh-CN" altLang="en-US" sz="3200" b="1" dirty="0">
              <a:solidFill>
                <a:schemeClr val="accent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29100" y="6477000"/>
            <a:ext cx="3962400" cy="304800"/>
          </a:xfrm>
        </p:spPr>
        <p:txBody>
          <a:bodyPr/>
          <a:lstStyle/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北京航空航天大学计算机学院</a:t>
            </a:r>
            <a:endParaRPr lang="en-US" altLang="ko-KR" sz="18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1" name="图片 10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740" y="6288767"/>
            <a:ext cx="572859" cy="57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AutoShape 4"/>
          <p:cNvSpPr>
            <a:spLocks noChangeArrowheads="1"/>
          </p:cNvSpPr>
          <p:nvPr/>
        </p:nvSpPr>
        <p:spPr bwMode="gray">
          <a:xfrm>
            <a:off x="2530705" y="3108784"/>
            <a:ext cx="3689066" cy="1361621"/>
          </a:xfrm>
          <a:prstGeom prst="upArrow">
            <a:avLst>
              <a:gd name="adj1" fmla="val 69917"/>
              <a:gd name="adj2" fmla="val 42162"/>
            </a:avLst>
          </a:prstGeom>
          <a:gradFill rotWithShape="0">
            <a:gsLst>
              <a:gs pos="0">
                <a:schemeClr val="tx1"/>
              </a:gs>
              <a:gs pos="100000">
                <a:schemeClr val="bg1">
                  <a:alpha val="25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gray">
          <a:xfrm>
            <a:off x="2002972" y="4673602"/>
            <a:ext cx="4862285" cy="136434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/>
            <a:tailEnd/>
          </a:ln>
          <a:effectLst>
            <a:outerShdw dist="45791" dir="1957859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基于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Ajax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技术的系统框架</a:t>
            </a:r>
            <a:r>
              <a:rPr lang="en-US" altLang="ko-KR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ko-KR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GWT</a:t>
            </a:r>
            <a:endParaRPr kumimoji="1" lang="en-US" altLang="ko-KR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gray">
          <a:xfrm>
            <a:off x="391886" y="1756234"/>
            <a:ext cx="3889828" cy="1698166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/>
            <a:tailEnd/>
          </a:ln>
          <a:effectLst>
            <a:outerShdw dist="40161" dir="17306097" algn="ctr" rotWithShape="0">
              <a:schemeClr val="accent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latinLnBrk="1" hangingPunct="1"/>
            <a:endParaRPr kumimoji="1" lang="en-US" altLang="ko-KR" sz="24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algn="ctr" eaLnBrk="1" latinLnBrk="1" hangingPunct="1"/>
            <a:r>
              <a:rPr kumimoji="1" lang="en-US" altLang="ko-KR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EXT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作为用户界面展示</a:t>
            </a:r>
            <a:endParaRPr kumimoji="1" lang="en-US" altLang="ko-KR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algn="ctr" eaLnBrk="1" latinLnBrk="1" hangingPunct="1"/>
            <a:endParaRPr lang="en-US" altLang="ko-KR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gray">
          <a:xfrm>
            <a:off x="2078038" y="920296"/>
            <a:ext cx="4441825" cy="571500"/>
          </a:xfrm>
          <a:prstGeom prst="roundRect">
            <a:avLst>
              <a:gd name="adj" fmla="val 0"/>
            </a:avLst>
          </a:prstGeom>
          <a:noFill/>
          <a:ln w="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chemeClr val="hlink"/>
              </a:buClr>
            </a:pPr>
            <a:r>
              <a:rPr kumimoji="1" lang="en-US" altLang="ko-KR" sz="2400" b="1" dirty="0">
                <a:solidFill>
                  <a:schemeClr val="hlink"/>
                </a:solidFill>
                <a:latin typeface="Verdana" pitchFamily="34" charset="0"/>
                <a:ea typeface="Gulim" pitchFamily="34" charset="-127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+mn-lt"/>
              </a:rPr>
              <a:t>资源填报系统结构</a:t>
            </a:r>
            <a:endParaRPr lang="ko-KR" altLang="en-US" sz="28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title"/>
          </p:nvPr>
        </p:nvSpPr>
        <p:spPr>
          <a:xfrm>
            <a:off x="85725" y="139700"/>
            <a:ext cx="7848600" cy="609600"/>
          </a:xfrm>
          <a:noFill/>
          <a:ln/>
        </p:spPr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基于</a:t>
            </a:r>
            <a:r>
              <a:rPr lang="en-US" altLang="zh-CN" dirty="0">
                <a:latin typeface="Book Antiqua" pitchFamily="18" charset="0"/>
                <a:ea typeface="华文行楷" pitchFamily="2" charset="-122"/>
              </a:rPr>
              <a:t>Ajax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的资源填报系统设计与实现</a:t>
            </a:r>
            <a:endParaRPr lang="en-US" altLang="ko-KR" dirty="0">
              <a:ea typeface="Gulim" pitchFamily="34" charset="-127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gray">
          <a:xfrm>
            <a:off x="4535715" y="1763488"/>
            <a:ext cx="3868056" cy="1777998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/>
            <a:tailEnd/>
          </a:ln>
          <a:effectLst>
            <a:outerShdw dist="40161" dir="17306097" algn="ctr" rotWithShape="0">
              <a:schemeClr val="accent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latinLnBrk="1" hangingPunct="1"/>
            <a:endParaRPr kumimoji="1" lang="en-US" altLang="ko-KR" sz="24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algn="ctr" eaLnBrk="1" latinLnBrk="1" hangingPunct="1"/>
            <a:r>
              <a:rPr kumimoji="1" lang="en-US" altLang="ko-KR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RPC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en-US" altLang="ko-KR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JSON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作为异步</a:t>
            </a:r>
            <a:endParaRPr kumimoji="1" lang="en-US" altLang="zh-CN" sz="24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algn="ctr" eaLnBrk="1" latin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数据通讯</a:t>
            </a:r>
            <a:endParaRPr lang="en-US" altLang="ko-KR" sz="24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algn="ctr" eaLnBrk="1" latinLnBrk="1" hangingPunct="1"/>
            <a:endParaRPr lang="en-US" altLang="ko-KR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71044" y="6418944"/>
            <a:ext cx="3962400" cy="304800"/>
          </a:xfrm>
        </p:spPr>
        <p:txBody>
          <a:bodyPr/>
          <a:lstStyle/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北京航空航天大学计算机学院</a:t>
            </a:r>
            <a:endParaRPr lang="en-US" altLang="ko-KR" sz="18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5" name="图片 1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740" y="6288767"/>
            <a:ext cx="572859" cy="57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0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  <p:bldP spid="45061" grpId="0" animBg="1"/>
      <p:bldP spid="45062" grpId="0" build="allAtOnce" animBg="1"/>
      <p:bldP spid="13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基于</a:t>
            </a:r>
            <a:r>
              <a:rPr lang="en-US" altLang="zh-CN" dirty="0" smtClean="0">
                <a:latin typeface="Book Antiqua" pitchFamily="18" charset="0"/>
                <a:ea typeface="华文行楷" pitchFamily="2" charset="-122"/>
              </a:rPr>
              <a:t>Ajax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的资源填报系统设计与实现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06686"/>
          </a:xfrm>
        </p:spPr>
        <p:txBody>
          <a:bodyPr/>
          <a:lstStyle/>
          <a:p>
            <a:pPr algn="ctr">
              <a:buNone/>
            </a:pPr>
            <a:r>
              <a:rPr lang="en-US" altLang="zh-CN" dirty="0" smtClean="0"/>
              <a:t>		GWT(Google Web Toolkit)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动态性及可</a:t>
            </a:r>
            <a:r>
              <a:rPr lang="zh-CN" altLang="en-US" dirty="0"/>
              <a:t>重用的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简单</a:t>
            </a:r>
            <a:r>
              <a:rPr lang="zh-CN" altLang="en-US" dirty="0"/>
              <a:t>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远程程序调用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更加</a:t>
            </a:r>
            <a:r>
              <a:rPr lang="zh-CN" altLang="en-US" dirty="0"/>
              <a:t>方便的调试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浏览器</a:t>
            </a:r>
            <a:r>
              <a:rPr lang="zh-CN" altLang="en-US" dirty="0"/>
              <a:t>兼容性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</a:t>
            </a:r>
            <a:r>
              <a:rPr lang="zh-CN" altLang="en-US" dirty="0"/>
              <a:t>扩展性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71044" y="6418944"/>
            <a:ext cx="3962400" cy="304800"/>
          </a:xfrm>
        </p:spPr>
        <p:txBody>
          <a:bodyPr/>
          <a:lstStyle/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北京航空航天大学计算机学院</a:t>
            </a:r>
            <a:endParaRPr lang="en-US" altLang="ko-KR" sz="18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图片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740" y="6288767"/>
            <a:ext cx="572859" cy="57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6114"/>
            <a:ext cx="8229600" cy="4953000"/>
          </a:xfrm>
        </p:spPr>
        <p:txBody>
          <a:bodyPr/>
          <a:lstStyle/>
          <a:p>
            <a:r>
              <a:rPr lang="zh-CN" altLang="en-US" dirty="0" smtClean="0"/>
              <a:t>动态性及可重用的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Book Antiqua" pitchFamily="18" charset="0"/>
                <a:ea typeface="宋体-方正超大字符集" pitchFamily="65" charset="-122"/>
              </a:rPr>
              <a:t>	</a:t>
            </a:r>
            <a:r>
              <a:rPr lang="en-US" altLang="zh-CN" dirty="0" smtClean="0">
                <a:latin typeface="Book Antiqua" pitchFamily="18" charset="0"/>
                <a:ea typeface="宋体-方正超大字符集" pitchFamily="65" charset="-122"/>
              </a:rPr>
              <a:t>	 </a:t>
            </a:r>
            <a:r>
              <a:rPr lang="en-US" altLang="zh-CN" sz="2400" dirty="0" smtClean="0">
                <a:latin typeface="Book Antiqua" pitchFamily="18" charset="0"/>
                <a:ea typeface="宋体-方正超大字符集" pitchFamily="65" charset="-122"/>
              </a:rPr>
              <a:t>GWT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提供的组件库使用户可以很容易的开发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出漂亮的</a:t>
            </a:r>
            <a:r>
              <a:rPr lang="en-US" altLang="zh-CN" sz="2400" dirty="0" smtClean="0">
                <a:latin typeface="Book Antiqua" pitchFamily="18" charset="0"/>
                <a:ea typeface="宋体-方正超大字符集" pitchFamily="65" charset="-122"/>
              </a:rPr>
              <a:t>UI</a:t>
            </a:r>
            <a:r>
              <a:rPr lang="zh-CN" altLang="en-US" sz="2400" dirty="0" smtClean="0">
                <a:latin typeface="Book Antiqua" pitchFamily="18" charset="0"/>
                <a:ea typeface="宋体-方正超大字符集" pitchFamily="65" charset="-122"/>
              </a:rPr>
              <a:t>界面</a:t>
            </a:r>
            <a:r>
              <a:rPr lang="en-US" altLang="zh-CN" sz="2400" dirty="0" smtClean="0">
                <a:latin typeface="Book Antiqua" pitchFamily="18" charset="0"/>
                <a:ea typeface="宋体-方正超大字符集" pitchFamily="65" charset="-122"/>
              </a:rPr>
              <a:t>, 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每个组件对应于</a:t>
            </a:r>
            <a:r>
              <a:rPr lang="en-US" altLang="zh-CN" sz="2400" dirty="0">
                <a:latin typeface="Book Antiqua" pitchFamily="18" charset="0"/>
                <a:ea typeface="宋体-方正超大字符集" pitchFamily="65" charset="-122"/>
              </a:rPr>
              <a:t>GWT</a:t>
            </a:r>
            <a:r>
              <a:rPr lang="zh-CN" altLang="en-US" sz="2400" dirty="0">
                <a:latin typeface="宋体-方正超大字符集" pitchFamily="65" charset="-122"/>
                <a:ea typeface="宋体-方正超大字符集" pitchFamily="65" charset="-122"/>
              </a:rPr>
              <a:t>的一个类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。例如</a:t>
            </a:r>
            <a:r>
              <a:rPr lang="en-US" altLang="zh-CN" sz="2400" dirty="0" smtClean="0">
                <a:latin typeface="宋体-方正超大字符集" pitchFamily="65" charset="-122"/>
                <a:ea typeface="宋体-方正超大字符集" pitchFamily="65" charset="-122"/>
              </a:rPr>
              <a:t>EXT</a:t>
            </a:r>
            <a:r>
              <a:rPr lang="zh-CN" altLang="en-US" sz="2400" dirty="0" smtClean="0">
                <a:latin typeface="宋体-方正超大字符集" pitchFamily="65" charset="-122"/>
                <a:ea typeface="宋体-方正超大字符集" pitchFamily="65" charset="-122"/>
              </a:rPr>
              <a:t>。</a:t>
            </a:r>
            <a:endParaRPr lang="en-US" altLang="zh-CN" dirty="0" smtClean="0">
              <a:latin typeface="宋体-方正超大字符集" pitchFamily="65" charset="-122"/>
              <a:ea typeface="宋体-方正超大字符集" pitchFamily="65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简单的</a:t>
            </a:r>
            <a:r>
              <a:rPr lang="en-US" altLang="zh-CN" dirty="0"/>
              <a:t>RPC</a:t>
            </a:r>
            <a:r>
              <a:rPr lang="zh-CN" altLang="en-US" dirty="0"/>
              <a:t>远程程序</a:t>
            </a:r>
            <a:r>
              <a:rPr lang="zh-CN" altLang="en-US" dirty="0" smtClean="0"/>
              <a:t>调用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latin typeface="Book Antiqua" pitchFamily="18" charset="0"/>
                <a:ea typeface="宋体-方正超大字符集" pitchFamily="65" charset="-122"/>
              </a:rPr>
              <a:t>		</a:t>
            </a:r>
            <a:r>
              <a:rPr lang="en-US" altLang="zh-CN" sz="2400" dirty="0" smtClean="0">
                <a:latin typeface="Book Antiqua" pitchFamily="18" charset="0"/>
                <a:ea typeface="宋体-方正超大字符集" pitchFamily="65" charset="-122"/>
              </a:rPr>
              <a:t>  </a:t>
            </a:r>
            <a:r>
              <a:rPr lang="zh-CN" altLang="en-US" sz="2400" dirty="0" smtClean="0">
                <a:latin typeface="Book Antiqua" pitchFamily="18" charset="0"/>
                <a:ea typeface="宋体-方正超大字符集" pitchFamily="65" charset="-122"/>
              </a:rPr>
              <a:t>使用</a:t>
            </a:r>
            <a:r>
              <a:rPr lang="en-US" altLang="zh-CN" sz="2400" dirty="0" smtClean="0">
                <a:latin typeface="Book Antiqua" pitchFamily="18" charset="0"/>
                <a:ea typeface="宋体-方正超大字符集" pitchFamily="65" charset="-122"/>
              </a:rPr>
              <a:t>GWT</a:t>
            </a:r>
            <a:r>
              <a:rPr lang="zh-CN" altLang="en-US" sz="2400" dirty="0" smtClean="0">
                <a:latin typeface="Book Antiqua" pitchFamily="18" charset="0"/>
                <a:ea typeface="宋体-方正超大字符集" pitchFamily="65" charset="-122"/>
              </a:rPr>
              <a:t>，可以方便的实现客户端和服务器端的通信，特别是使得异步通信变的非常简单。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609600"/>
          </a:xfrm>
        </p:spPr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基于</a:t>
            </a:r>
            <a:r>
              <a:rPr lang="en-US" altLang="zh-CN" dirty="0" smtClean="0">
                <a:latin typeface="Book Antiqua" pitchFamily="18" charset="0"/>
                <a:ea typeface="华文行楷" pitchFamily="2" charset="-122"/>
              </a:rPr>
              <a:t>Ajax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的资源填报系统设计与实现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71044" y="6418944"/>
            <a:ext cx="3962400" cy="304800"/>
          </a:xfrm>
        </p:spPr>
        <p:txBody>
          <a:bodyPr/>
          <a:lstStyle/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</a:rPr>
              <a:t>北京航空航天大学计算机学院</a:t>
            </a:r>
            <a:endParaRPr lang="en-US" altLang="ko-KR" sz="18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7" name="图片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740" y="6288767"/>
            <a:ext cx="572859" cy="57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ion">
  <a:themeElements>
    <a:clrScheme name="Corporation 1">
      <a:dk1>
        <a:srgbClr val="FFCC00"/>
      </a:dk1>
      <a:lt1>
        <a:srgbClr val="FFFFFF"/>
      </a:lt1>
      <a:dk2>
        <a:srgbClr val="DDDDDD"/>
      </a:dk2>
      <a:lt2>
        <a:srgbClr val="C0C0C0"/>
      </a:lt2>
      <a:accent1>
        <a:srgbClr val="0092CC"/>
      </a:accent1>
      <a:accent2>
        <a:srgbClr val="C7E6FD"/>
      </a:accent2>
      <a:accent3>
        <a:srgbClr val="FFFFFF"/>
      </a:accent3>
      <a:accent4>
        <a:srgbClr val="DAAE00"/>
      </a:accent4>
      <a:accent5>
        <a:srgbClr val="AAC7E2"/>
      </a:accent5>
      <a:accent6>
        <a:srgbClr val="B4D0E5"/>
      </a:accent6>
      <a:hlink>
        <a:srgbClr val="333399"/>
      </a:hlink>
      <a:folHlink>
        <a:srgbClr val="02C4DE"/>
      </a:folHlink>
    </a:clrScheme>
    <a:fontScheme name="Corpor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rporation 1">
        <a:dk1>
          <a:srgbClr val="FFCC00"/>
        </a:dk1>
        <a:lt1>
          <a:srgbClr val="FFFFFF"/>
        </a:lt1>
        <a:dk2>
          <a:srgbClr val="DDDDDD"/>
        </a:dk2>
        <a:lt2>
          <a:srgbClr val="C0C0C0"/>
        </a:lt2>
        <a:accent1>
          <a:srgbClr val="0092CC"/>
        </a:accent1>
        <a:accent2>
          <a:srgbClr val="C7E6FD"/>
        </a:accent2>
        <a:accent3>
          <a:srgbClr val="FFFFFF"/>
        </a:accent3>
        <a:accent4>
          <a:srgbClr val="DAAE00"/>
        </a:accent4>
        <a:accent5>
          <a:srgbClr val="AAC7E2"/>
        </a:accent5>
        <a:accent6>
          <a:srgbClr val="B4D0E5"/>
        </a:accent6>
        <a:hlink>
          <a:srgbClr val="333399"/>
        </a:hlink>
        <a:folHlink>
          <a:srgbClr val="02C4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ion 2">
        <a:dk1>
          <a:srgbClr val="E1DC00"/>
        </a:dk1>
        <a:lt1>
          <a:srgbClr val="FFFFFF"/>
        </a:lt1>
        <a:dk2>
          <a:srgbClr val="DDDDDD"/>
        </a:dk2>
        <a:lt2>
          <a:srgbClr val="C0C0C0"/>
        </a:lt2>
        <a:accent1>
          <a:srgbClr val="008800"/>
        </a:accent1>
        <a:accent2>
          <a:srgbClr val="E0F5C7"/>
        </a:accent2>
        <a:accent3>
          <a:srgbClr val="FFFFFF"/>
        </a:accent3>
        <a:accent4>
          <a:srgbClr val="C0BC00"/>
        </a:accent4>
        <a:accent5>
          <a:srgbClr val="AAC3AA"/>
        </a:accent5>
        <a:accent6>
          <a:srgbClr val="CBDEB4"/>
        </a:accent6>
        <a:hlink>
          <a:srgbClr val="003300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ion 3">
        <a:dk1>
          <a:srgbClr val="00CC66"/>
        </a:dk1>
        <a:lt1>
          <a:srgbClr val="FFFFFF"/>
        </a:lt1>
        <a:dk2>
          <a:srgbClr val="DDDDDD"/>
        </a:dk2>
        <a:lt2>
          <a:srgbClr val="C0C0C0"/>
        </a:lt2>
        <a:accent1>
          <a:srgbClr val="BD9633"/>
        </a:accent1>
        <a:accent2>
          <a:srgbClr val="FFEDC9"/>
        </a:accent2>
        <a:accent3>
          <a:srgbClr val="FFFFFF"/>
        </a:accent3>
        <a:accent4>
          <a:srgbClr val="00AE56"/>
        </a:accent4>
        <a:accent5>
          <a:srgbClr val="DBC9AD"/>
        </a:accent5>
        <a:accent6>
          <a:srgbClr val="E7D7B6"/>
        </a:accent6>
        <a:hlink>
          <a:srgbClr val="68452A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corporation</Template>
  <TotalTime>496</TotalTime>
  <Words>544</Words>
  <Application>Microsoft PowerPoint</Application>
  <PresentationFormat>全屏显示(4:3)</PresentationFormat>
  <Paragraphs>155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1</vt:i4>
      </vt:variant>
    </vt:vector>
  </HeadingPairs>
  <TitlesOfParts>
    <vt:vector size="28" baseType="lpstr">
      <vt:lpstr>Arial</vt:lpstr>
      <vt:lpstr>Verdana</vt:lpstr>
      <vt:lpstr>Times New Roman</vt:lpstr>
      <vt:lpstr>Wingdings</vt:lpstr>
      <vt:lpstr>Gulim</vt:lpstr>
      <vt:lpstr>Lucida Sans Unicode</vt:lpstr>
      <vt:lpstr>HY견고딕</vt:lpstr>
      <vt:lpstr>가는각진제목체</vt:lpstr>
      <vt:lpstr>corporation</vt:lpstr>
      <vt:lpstr>幻灯片 1</vt:lpstr>
      <vt:lpstr>   基于Ajax的资源填报系统设计与实现  </vt:lpstr>
      <vt:lpstr>基于Ajax的资源填报系统设计与实现</vt:lpstr>
      <vt:lpstr>基于Ajax的资源填报系统设计与实现</vt:lpstr>
      <vt:lpstr>基于Ajax的资源填报系统设计与实现</vt:lpstr>
      <vt:lpstr>基于Ajax的资源填报系统设计与实现</vt:lpstr>
      <vt:lpstr>基于Ajax的资源填报系统设计与实现</vt:lpstr>
      <vt:lpstr>基于Ajax的资源填报系统设计与实现</vt:lpstr>
      <vt:lpstr>基于Ajax的资源填报系统设计与实现</vt:lpstr>
      <vt:lpstr>基于Ajax的资源填报系统设计与实现</vt:lpstr>
      <vt:lpstr>基于Ajax的资源填报系统设计与实现</vt:lpstr>
      <vt:lpstr>基于Ajax的资源填报系统设计与实现</vt:lpstr>
      <vt:lpstr>基于Ajax的资源填报系统设计与实现</vt:lpstr>
      <vt:lpstr>基于Ajax的资源填报系统设计与实现</vt:lpstr>
      <vt:lpstr> Index on Projects</vt:lpstr>
      <vt:lpstr> Time Schedule</vt:lpstr>
      <vt:lpstr> Click to edit Title style</vt:lpstr>
      <vt:lpstr> Click to edit Title style</vt:lpstr>
      <vt:lpstr>自定义放映 1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 Rui</dc:creator>
  <cp:lastModifiedBy>Wang Rui</cp:lastModifiedBy>
  <cp:revision>5</cp:revision>
  <dcterms:created xsi:type="dcterms:W3CDTF">2008-06-15T07:10:24Z</dcterms:created>
  <dcterms:modified xsi:type="dcterms:W3CDTF">2008-06-15T15:26:55Z</dcterms:modified>
</cp:coreProperties>
</file>