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embeddedFontLst>
    <p:embeddedFont>
      <p:font typeface="Bookman Old Style" panose="02050604050505020204" pitchFamily="18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ibre Franklin" panose="00000500000000000000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e8EgsvwsqUR/zXvcs/ospFIna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customschemas.google.com/relationships/presentationmetadata" Target="meta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cd23f3a59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cd23f3a59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1: Spike in 2012 improvements could have potentially stimulated growth in the following year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2: 2013-2015 Chicago housing market was growing,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eab86682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eab86682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eab86682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eab86682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eab86682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eab86682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eab86682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eab86682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cd23f3a5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cd23f3a5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cd23f3a5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cd23f3a5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d23f3a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cd23f3a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cd23f3a5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cd23f3a5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cd23f3a5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cd23f3a5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Explanation of Programs: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SBIF: financial subsidies to improvements on houses for: Facade repair and replacement, permanent interior renovations and build out, plumbing/electrical, improvements to accommodate disabled patrons or workers, purchase of adjacent property for building expansion or parking, project-related design and construction fees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cleanup: sbif from 2011-2019, mmrp data was from 1983 to 2020 (vba), 2011-2019 was overlap, splitting months and data and averaging total grant $$ and avg. number of permits per year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eb170a4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eb170a4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Explanation of Programs: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SBIF: financial subsidies to improvements on houses for: Facade repair and replacement, permanent interior renovations and build out, plumbing/electrical, improvements to accommodate disabled patrons or workers, purchase of adjacent property for building expansion or parking, project-related design and construction fees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cleanup: sbif from 2011-2019, mmrp data was from 1983 to 2020 (vba), 2011-2019 was overlap, splitting months and data and averaging total grant $$ and avg. number of permits per year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cd23f3a59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cd23f3a59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-trends not too similar between homeowner subsidies (MMRP) and landlords seeking to improve their property (SBIF), expected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-building permits showed consistent increase while grant amounts didn’t, could mean that more buildings were built but the need for improving on existing structures has decreased?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Potential shortcomings: SBIF number of grants could have increased but avg. amt decreased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Bookman Old Style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7" name="Google Shape;17;p7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5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8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cityofchicago.org/browse?category=Education" TargetMode="External"/><Relationship Id="rId3" Type="http://schemas.openxmlformats.org/officeDocument/2006/relationships/hyperlink" Target="https://www.redfin.com/blog/data-center/" TargetMode="External"/><Relationship Id="rId7" Type="http://schemas.openxmlformats.org/officeDocument/2006/relationships/hyperlink" Target="https://data.cityofchicago.org/Community-Economic-Development/Micro-Market-Recovery-Program-Permits/4dpw-9rt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hicago.gov/city/en/depts/dcd/supp_info/small_business_improvementfundsbif.html" TargetMode="External"/><Relationship Id="rId5" Type="http://schemas.openxmlformats.org/officeDocument/2006/relationships/hyperlink" Target="https://fred.stlouisfed.org/graph/?g=NUh" TargetMode="External"/><Relationship Id="rId4" Type="http://schemas.openxmlformats.org/officeDocument/2006/relationships/hyperlink" Target="https://data.cityofchicago.org/Buildings/Building-Permits/ydr8-5en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5" name="Google Shape;55;p1" descr="A close up of a piece of paper with a pencil laying on to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man Old Style"/>
              <a:buNone/>
            </a:pPr>
            <a:r>
              <a:rPr lang="en-US" sz="4400">
                <a:solidFill>
                  <a:schemeClr val="lt1"/>
                </a:solidFill>
              </a:rPr>
              <a:t>Chicago Housing Price Study</a:t>
            </a:r>
            <a:endParaRPr/>
          </a:p>
        </p:txBody>
      </p:sp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60"/>
              <a:buNone/>
            </a:pPr>
            <a:r>
              <a:rPr lang="en-US" sz="760"/>
              <a:t>CONNOR BEREK</a:t>
            </a:r>
            <a:endParaRPr sz="760"/>
          </a:p>
          <a:p>
            <a:pPr marL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760"/>
              <a:buNone/>
            </a:pPr>
            <a:r>
              <a:rPr lang="en-US" sz="760"/>
              <a:t>NISH TRIVEDI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760"/>
              <a:buNone/>
            </a:pPr>
            <a:r>
              <a:rPr lang="en-US" sz="760"/>
              <a:t>RUI LIN</a:t>
            </a:r>
            <a:endParaRPr sz="760"/>
          </a:p>
        </p:txBody>
      </p:sp>
      <p:cxnSp>
        <p:nvCxnSpPr>
          <p:cNvPr id="59" name="Google Shape;59;p1"/>
          <p:cNvCxnSpPr/>
          <p:nvPr/>
        </p:nvCxnSpPr>
        <p:spPr>
          <a:xfrm>
            <a:off x="8176090" y="4508519"/>
            <a:ext cx="310896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d23f3a59_1_69"/>
          <p:cNvSpPr txBox="1">
            <a:spLocks noGrp="1"/>
          </p:cNvSpPr>
          <p:nvPr>
            <p:ph type="title"/>
          </p:nvPr>
        </p:nvSpPr>
        <p:spPr>
          <a:xfrm>
            <a:off x="5869350" y="220750"/>
            <a:ext cx="6283200" cy="1491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Trend Analysis</a:t>
            </a:r>
            <a:endParaRPr/>
          </a:p>
        </p:txBody>
      </p:sp>
      <p:sp>
        <p:nvSpPr>
          <p:cNvPr id="144" name="Google Shape;144;g8cd23f3a59_1_69"/>
          <p:cNvSpPr txBox="1">
            <a:spLocks noGrp="1"/>
          </p:cNvSpPr>
          <p:nvPr>
            <p:ph type="body" idx="2"/>
          </p:nvPr>
        </p:nvSpPr>
        <p:spPr>
          <a:xfrm>
            <a:off x="5310075" y="2120800"/>
            <a:ext cx="6463500" cy="40614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solidFill>
                  <a:srgbClr val="FFFFFF"/>
                </a:solidFill>
              </a:rPr>
              <a:t>SBIF and Yearly Res. Properties Sold</a:t>
            </a:r>
            <a:endParaRPr>
              <a:solidFill>
                <a:srgbClr val="FFFFFF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solidFill>
                  <a:srgbClr val="FFFFFF"/>
                </a:solidFill>
              </a:rPr>
              <a:t>Both showed similar trends between 2011-2013</a:t>
            </a:r>
            <a:endParaRPr>
              <a:solidFill>
                <a:srgbClr val="FFFFFF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solidFill>
                  <a:srgbClr val="FFFFFF"/>
                </a:solidFill>
              </a:rPr>
              <a:t>From 2013-2016, less SBIF grants were allocated but avg. yearly properties (in Chicago) sold per year grew at the highest rate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solidFill>
                  <a:srgbClr val="FFFFFF"/>
                </a:solidFill>
              </a:rPr>
              <a:t>MMRP Permits and Yearly Res. Properties Sold</a:t>
            </a:r>
            <a:endParaRPr>
              <a:solidFill>
                <a:srgbClr val="FFFFFF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solidFill>
                  <a:srgbClr val="FFFFFF"/>
                </a:solidFill>
              </a:rPr>
              <a:t>Highest number of MMRP permits granted in the same time period (2013-2015) when residential property sales also had an upwards trend</a:t>
            </a:r>
            <a:endParaRPr>
              <a:solidFill>
                <a:srgbClr val="FFFFFF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solidFill>
                  <a:srgbClr val="FFFFFF"/>
                </a:solidFill>
              </a:rPr>
              <a:t>From ~2015/2016 onwards, both the number of MMRP grants allocated and residential properties sold were downwards trending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g8cd23f3a59_1_6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46" name="Google Shape;146;g8cd23f3a59_1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750"/>
            <a:ext cx="5005274" cy="29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8cd23f3a59_1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53825"/>
            <a:ext cx="5005275" cy="30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eab866829_0_6"/>
          <p:cNvSpPr txBox="1">
            <a:spLocks noGrp="1"/>
          </p:cNvSpPr>
          <p:nvPr>
            <p:ph type="title"/>
          </p:nvPr>
        </p:nvSpPr>
        <p:spPr>
          <a:xfrm>
            <a:off x="1145225" y="374225"/>
            <a:ext cx="103800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Does Elementary School Performance Have an Effect on Median Housing Price?</a:t>
            </a:r>
            <a:endParaRPr sz="3900"/>
          </a:p>
        </p:txBody>
      </p:sp>
      <p:sp>
        <p:nvSpPr>
          <p:cNvPr id="153" name="Google Shape;153;g8eab866829_0_6"/>
          <p:cNvSpPr txBox="1">
            <a:spLocks noGrp="1"/>
          </p:cNvSpPr>
          <p:nvPr>
            <p:ph type="body" idx="1"/>
          </p:nvPr>
        </p:nvSpPr>
        <p:spPr>
          <a:xfrm>
            <a:off x="6201050" y="2073575"/>
            <a:ext cx="5170800" cy="3624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/>
              <a:t>The idea: School performance is a very strong factor when it comes to purchasing a new home, so does it have an effect on the average housing price of a neighborhood in Chicago for a given year?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/>
              <a:t>Shows the growth of every public elementary school in Albany Park and their performance year over year compared to national average.</a:t>
            </a:r>
            <a:endParaRPr/>
          </a:p>
        </p:txBody>
      </p:sp>
      <p:sp>
        <p:nvSpPr>
          <p:cNvPr id="154" name="Google Shape;154;g8eab866829_0_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55" name="Google Shape;155;g8eab86682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462" y="2073575"/>
            <a:ext cx="4683388" cy="37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eab866829_0_21"/>
          <p:cNvSpPr txBox="1">
            <a:spLocks noGrp="1"/>
          </p:cNvSpPr>
          <p:nvPr>
            <p:ph type="title"/>
          </p:nvPr>
        </p:nvSpPr>
        <p:spPr>
          <a:xfrm>
            <a:off x="3740325" y="439250"/>
            <a:ext cx="7587900" cy="142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Housing &amp; School Performance</a:t>
            </a:r>
            <a:endParaRPr sz="3700"/>
          </a:p>
        </p:txBody>
      </p:sp>
      <p:sp>
        <p:nvSpPr>
          <p:cNvPr id="161" name="Google Shape;161;g8eab866829_0_2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62" name="Google Shape;162;g8eab866829_0_21"/>
          <p:cNvSpPr txBox="1"/>
          <p:nvPr/>
        </p:nvSpPr>
        <p:spPr>
          <a:xfrm>
            <a:off x="1269825" y="1426050"/>
            <a:ext cx="10058400" cy="45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FEFEF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55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Libre Franklin"/>
              <a:buChar char="❏"/>
            </a:pPr>
            <a:r>
              <a:rPr lang="en-US" sz="2000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Analyzed Chicago public school records for every elementary school in Chicago from 2011-2019 (excluding the 2014-2015 school year) and focuses on two measurements that I then combined: Reading Growth over the year and Math Growth over the year. This data, once combined served as the  y-axis for scatter plotting.</a:t>
            </a:r>
            <a:endParaRPr sz="2000">
              <a:solidFill>
                <a:srgbClr val="FEFEF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Libre Franklin"/>
              <a:buChar char="❏"/>
            </a:pPr>
            <a:r>
              <a:rPr lang="en-US" sz="2000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 took the median housing price for each neighborhood per year. Once it was cleaned, the median housing price in every neighborhood for a given year served as the x-axis.</a:t>
            </a:r>
            <a:endParaRPr sz="2000">
              <a:solidFill>
                <a:srgbClr val="FEFEF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Libre Franklin"/>
              <a:buChar char="❏"/>
            </a:pPr>
            <a:r>
              <a:rPr lang="en-US" sz="2000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Expected outcome: If correct, there should be a direct relationship between school performance and the median house price of that neighborhood in the given year.</a:t>
            </a:r>
            <a:endParaRPr sz="2000">
              <a:solidFill>
                <a:srgbClr val="FEFEF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eab866829_0_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Dataframe:</a:t>
            </a:r>
            <a:endParaRPr/>
          </a:p>
        </p:txBody>
      </p:sp>
      <p:sp>
        <p:nvSpPr>
          <p:cNvPr id="168" name="Google Shape;168;g8eab866829_0_3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69" name="Google Shape;169;g8eab866829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825" y="1737403"/>
            <a:ext cx="10070820" cy="4815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eab866829_0_13"/>
          <p:cNvSpPr txBox="1">
            <a:spLocks noGrp="1"/>
          </p:cNvSpPr>
          <p:nvPr>
            <p:ph type="title"/>
          </p:nvPr>
        </p:nvSpPr>
        <p:spPr>
          <a:xfrm>
            <a:off x="6551625" y="849050"/>
            <a:ext cx="4604100" cy="7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Trend Analysis</a:t>
            </a:r>
            <a:endParaRPr/>
          </a:p>
        </p:txBody>
      </p:sp>
      <p:sp>
        <p:nvSpPr>
          <p:cNvPr id="175" name="Google Shape;175;g8eab866829_0_13"/>
          <p:cNvSpPr txBox="1">
            <a:spLocks noGrp="1"/>
          </p:cNvSpPr>
          <p:nvPr>
            <p:ph type="body" idx="2"/>
          </p:nvPr>
        </p:nvSpPr>
        <p:spPr>
          <a:xfrm>
            <a:off x="7005750" y="1720950"/>
            <a:ext cx="4491900" cy="40944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highlight>
                  <a:srgbClr val="000000"/>
                </a:highlight>
              </a:rPr>
              <a:t>Graph: Scatter plot of Median Housing Price(2015-2016)  of each neighborhood compared to average growth for every school in a given neighborhood.</a:t>
            </a:r>
            <a:endParaRPr>
              <a:highlight>
                <a:srgbClr val="0000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highlight>
                  <a:srgbClr val="000000"/>
                </a:highlight>
              </a:rPr>
              <a:t>Intuition: As housing prices increase, elementary school growth against the national average increases, as well.</a:t>
            </a:r>
            <a:endParaRPr>
              <a:highlight>
                <a:srgbClr val="0000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highlight>
                  <a:srgbClr val="000000"/>
                </a:highlight>
              </a:rPr>
              <a:t>Based on the results of the scatter plots, we can see that there is no real trend seen between the median housing price and school performance.</a:t>
            </a:r>
            <a:endParaRPr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176" name="Google Shape;176;g8eab866829_0_1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77" name="Google Shape;177;g8eab86682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25" y="2229363"/>
            <a:ext cx="6289800" cy="37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8eab866829_0_13"/>
          <p:cNvSpPr txBox="1"/>
          <p:nvPr/>
        </p:nvSpPr>
        <p:spPr>
          <a:xfrm>
            <a:off x="231350" y="330500"/>
            <a:ext cx="60153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Char char="❏"/>
            </a:pPr>
            <a:r>
              <a:rPr lang="en-US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Slope: y = 0.06x + 48.57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Char char="❏"/>
            </a:pPr>
            <a:r>
              <a:rPr lang="en-US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R-squared: 0.2313901390329314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Char char="❏"/>
            </a:pPr>
            <a:r>
              <a:rPr lang="en-US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Correlation: 0.48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Char char="❏"/>
            </a:pPr>
            <a:r>
              <a:rPr lang="en-US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Chi- Squared: Statistic = 528.93, p-value = 1.98 e -73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cd23f3a59_0_6"/>
          <p:cNvSpPr txBox="1">
            <a:spLocks noGrp="1"/>
          </p:cNvSpPr>
          <p:nvPr>
            <p:ph type="title"/>
          </p:nvPr>
        </p:nvSpPr>
        <p:spPr>
          <a:xfrm>
            <a:off x="1066800" y="597951"/>
            <a:ext cx="10058400" cy="1017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latin typeface="Times New Roman"/>
                <a:ea typeface="Times New Roman"/>
                <a:cs typeface="Times New Roman"/>
                <a:sym typeface="Times New Roman"/>
              </a:rPr>
              <a:t>Data Sources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g8cd23f3a59_0_6"/>
          <p:cNvSpPr txBox="1">
            <a:spLocks noGrp="1"/>
          </p:cNvSpPr>
          <p:nvPr>
            <p:ph type="body" idx="1"/>
          </p:nvPr>
        </p:nvSpPr>
        <p:spPr>
          <a:xfrm>
            <a:off x="1097280" y="2082951"/>
            <a:ext cx="10058400" cy="3760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Chicago Home Price between 2012 and 2020: </a:t>
            </a:r>
            <a:r>
              <a:rPr lang="en-US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https://www.redfin.com/blog/data-center/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Chicago Building Permits between 2006 and 2020:</a:t>
            </a:r>
            <a:r>
              <a:rPr lang="en-US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https://data.cityofchicago.org/Buildings/Building-Permits/ydr8-5enu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30 Year Fixed Mortgage Rate: </a:t>
            </a:r>
            <a:r>
              <a:rPr lang="en-US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https://fred.stlouisfed.org/graph/?g=NUh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Chicago - Small Business Improvement Fund (SBIF): </a:t>
            </a:r>
            <a:r>
              <a:rPr lang="en-US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https://www.chicago.gov/city/en/depts/dcd/supp_info/small_business_improvementfundsbif.html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Chicago Micro-Market Recovery Program: </a:t>
            </a:r>
            <a:r>
              <a:rPr lang="en-US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https://data.cityofchicago.org/Community-Economic-Development/Micro-Market-Recovery-Program-Permits/4dpw-9rts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Chicago Public School Progress Reports &amp; School Locations 2011-2019: </a:t>
            </a:r>
            <a:r>
              <a:rPr lang="en-US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https://data.cityofchicago.org/browse?category=Education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8cd23f3a59_0_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1066800" y="529390"/>
            <a:ext cx="100584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Bookman Old Style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Chicago Housing Market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aims to investigate different relationships and correlations between fluctuations in the housing market, specifically in the Chicago area, and different socioeconomic factors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be focusing on the time period of 2011 to 2020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be retrieving and analyzing: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Chicago neighborhood housing prices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Housing economics (Mortgage rates, Inventories, New Listings, New Constructions)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Community factors (small business improvement, new construction, public school ratings)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Chicago housing prices by neighborhoods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interest rate affect Chicago housing price?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there any positive relationships between home prices and new constructions/inventories/new listings/days on market?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Housing market vs. City spending on property development (SBIF)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Housing prices vs. Avg. Growth over School Year (Elementary)</a:t>
            </a:r>
            <a:endParaRPr sz="2200"/>
          </a:p>
        </p:txBody>
      </p:sp>
      <p:sp>
        <p:nvSpPr>
          <p:cNvPr id="68" name="Google Shape;68;p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cd23f3a59_0_14"/>
          <p:cNvSpPr txBox="1">
            <a:spLocks noGrp="1"/>
          </p:cNvSpPr>
          <p:nvPr>
            <p:ph type="title"/>
          </p:nvPr>
        </p:nvSpPr>
        <p:spPr>
          <a:xfrm>
            <a:off x="890350" y="462800"/>
            <a:ext cx="10058400" cy="732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Chicago House Median Sale Price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g8cd23f3a59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338" y="1634300"/>
            <a:ext cx="10343325" cy="22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8cd23f3a59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338" y="4326800"/>
            <a:ext cx="10267950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8cd23f3a59_0_14"/>
          <p:cNvSpPr txBox="1"/>
          <p:nvPr/>
        </p:nvSpPr>
        <p:spPr>
          <a:xfrm>
            <a:off x="942450" y="3887600"/>
            <a:ext cx="23055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DataFrame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after cleanup: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g8cd23f3a59_0_14"/>
          <p:cNvSpPr txBox="1"/>
          <p:nvPr/>
        </p:nvSpPr>
        <p:spPr>
          <a:xfrm>
            <a:off x="942450" y="1270700"/>
            <a:ext cx="21879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Original DataFrame: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g8cd23f3a59_0_1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3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3"/>
          <p:cNvSpPr/>
          <p:nvPr/>
        </p:nvSpPr>
        <p:spPr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8456800" y="701975"/>
            <a:ext cx="3091800" cy="16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ookman Old Style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 Plot on Median Home Price vs.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ookman Old Style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Permits /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ookman Old Style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Inventory /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ookman Old Style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Listings /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ookman Old Style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Days on Market</a:t>
            </a:r>
            <a:endParaRPr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3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50" y="735889"/>
            <a:ext cx="3749040" cy="2549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 descr="A close up of a map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7150" y="744866"/>
            <a:ext cx="3749040" cy="25306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3"/>
          <p:cNvCxnSpPr/>
          <p:nvPr/>
        </p:nvCxnSpPr>
        <p:spPr>
          <a:xfrm>
            <a:off x="8633674" y="2538728"/>
            <a:ext cx="283464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0" name="Google Shape;90;p3" descr="A close up of a map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6751" y="3610600"/>
            <a:ext cx="3749040" cy="261493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"/>
          <p:cNvSpPr txBox="1">
            <a:spLocks noGrp="1"/>
          </p:cNvSpPr>
          <p:nvPr>
            <p:ph type="body" idx="2"/>
          </p:nvPr>
        </p:nvSpPr>
        <p:spPr>
          <a:xfrm>
            <a:off x="8553718" y="2731361"/>
            <a:ext cx="3229208" cy="348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</a:rPr>
              <a:t> Home Price vs. New Listings</a:t>
            </a:r>
            <a:endParaRPr/>
          </a:p>
          <a:p>
            <a:pPr marL="384048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</a:rPr>
              <a:t>No strong linear relationship between home price and new listings </a:t>
            </a:r>
            <a:endParaRPr/>
          </a:p>
          <a:p>
            <a:pPr marL="91440" lvl="0" indent="-9144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</a:rPr>
              <a:t>Home Price vs. Inventory</a:t>
            </a:r>
            <a:endParaRPr sz="1200">
              <a:solidFill>
                <a:schemeClr val="lt1"/>
              </a:solidFill>
            </a:endParaRPr>
          </a:p>
          <a:p>
            <a:pPr marL="384048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</a:rPr>
              <a:t>No strong linear relationship between home price and inventory</a:t>
            </a:r>
            <a:endParaRPr sz="1050">
              <a:solidFill>
                <a:schemeClr val="lt1"/>
              </a:solidFill>
            </a:endParaRPr>
          </a:p>
          <a:p>
            <a:pPr marL="91440" lvl="0" indent="-9144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</a:rPr>
              <a:t>Building Permits vs. Home Price</a:t>
            </a:r>
            <a:endParaRPr/>
          </a:p>
          <a:p>
            <a:pPr marL="384048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</a:rPr>
              <a:t>When home price goes up, more building permits are issued</a:t>
            </a:r>
            <a:endParaRPr/>
          </a:p>
          <a:p>
            <a:pPr marL="91440" lvl="0" indent="-9144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</a:rPr>
              <a:t>Days on Market vs. Home Price</a:t>
            </a:r>
            <a:endParaRPr sz="1200">
              <a:solidFill>
                <a:schemeClr val="lt1"/>
              </a:solidFill>
            </a:endParaRPr>
          </a:p>
          <a:p>
            <a:pPr marL="384048" lvl="1" indent="-1447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</a:rPr>
              <a:t> When home price goes up, day on market goes down</a:t>
            </a:r>
            <a:endParaRPr sz="1700"/>
          </a:p>
          <a:p>
            <a:pPr marL="384048" lvl="1" indent="-1066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</a:endParaRPr>
          </a:p>
        </p:txBody>
      </p:sp>
      <p:pic>
        <p:nvPicPr>
          <p:cNvPr id="92" name="Google Shape;92;p3" descr="A close up of a map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77150" y="3610600"/>
            <a:ext cx="3749040" cy="261493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cd23f3a59_0_0"/>
          <p:cNvSpPr txBox="1">
            <a:spLocks noGrp="1"/>
          </p:cNvSpPr>
          <p:nvPr>
            <p:ph type="title"/>
          </p:nvPr>
        </p:nvSpPr>
        <p:spPr>
          <a:xfrm>
            <a:off x="1066800" y="657851"/>
            <a:ext cx="10058400" cy="883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Chicago Home Price vs. Mortgage Rate</a:t>
            </a:r>
            <a:endParaRPr sz="4000"/>
          </a:p>
        </p:txBody>
      </p:sp>
      <p:sp>
        <p:nvSpPr>
          <p:cNvPr id="99" name="Google Shape;99;g8cd23f3a59_0_0"/>
          <p:cNvSpPr txBox="1">
            <a:spLocks noGrp="1"/>
          </p:cNvSpPr>
          <p:nvPr>
            <p:ph type="body" idx="1"/>
          </p:nvPr>
        </p:nvSpPr>
        <p:spPr>
          <a:xfrm>
            <a:off x="1066800" y="2079025"/>
            <a:ext cx="10058400" cy="9777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1400"/>
              <a:t>Between 2012 and 2020,  Chicago home price has been going up steadily year over year with a seasonal cyclicality. The mortgage rate, however, has been volatile  during this period. The rate doesn’t appear to be overly related to house price movement. </a:t>
            </a:r>
            <a:endParaRPr sz="1400"/>
          </a:p>
        </p:txBody>
      </p:sp>
      <p:pic>
        <p:nvPicPr>
          <p:cNvPr id="100" name="Google Shape;100;g8cd23f3a5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3206100"/>
            <a:ext cx="4365293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8cd23f3a5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1851" y="3206100"/>
            <a:ext cx="4365293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8cd23f3a59_0_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cd23f3a59_0_35"/>
          <p:cNvSpPr txBox="1">
            <a:spLocks noGrp="1"/>
          </p:cNvSpPr>
          <p:nvPr>
            <p:ph type="title"/>
          </p:nvPr>
        </p:nvSpPr>
        <p:spPr>
          <a:xfrm>
            <a:off x="1097275" y="931326"/>
            <a:ext cx="10058400" cy="806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Home Price vs. Mortgage Rate</a:t>
            </a:r>
            <a:endParaRPr/>
          </a:p>
        </p:txBody>
      </p:sp>
      <p:sp>
        <p:nvSpPr>
          <p:cNvPr id="108" name="Google Shape;108;g8cd23f3a59_0_35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800" cy="37482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109" name="Google Shape;109;g8cd23f3a59_0_35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800" cy="37482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Per the r-squared, there is no strong linear relationship between mortgage rate and home price as what we expect.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It is possible that mortgage rate is not the only factor that impacts the home price in Chicago. local real estate taxes, demographic changes, etc can also impact the housing market significantly. </a:t>
            </a:r>
            <a:endParaRPr/>
          </a:p>
        </p:txBody>
      </p:sp>
      <p:pic>
        <p:nvPicPr>
          <p:cNvPr id="110" name="Google Shape;110;g8cd23f3a59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175" y="2346677"/>
            <a:ext cx="5418000" cy="36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8cd23f3a59_0_3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cd23f3a59_1_0"/>
          <p:cNvSpPr txBox="1">
            <a:spLocks noGrp="1"/>
          </p:cNvSpPr>
          <p:nvPr>
            <p:ph type="title"/>
          </p:nvPr>
        </p:nvSpPr>
        <p:spPr>
          <a:xfrm>
            <a:off x="5869350" y="220750"/>
            <a:ext cx="6283200" cy="1491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SBIF and MMRP Data</a:t>
            </a:r>
            <a:endParaRPr/>
          </a:p>
        </p:txBody>
      </p:sp>
      <p:sp>
        <p:nvSpPr>
          <p:cNvPr id="117" name="Google Shape;117;g8cd23f3a59_1_0"/>
          <p:cNvSpPr txBox="1">
            <a:spLocks noGrp="1"/>
          </p:cNvSpPr>
          <p:nvPr>
            <p:ph type="body" idx="2"/>
          </p:nvPr>
        </p:nvSpPr>
        <p:spPr>
          <a:xfrm>
            <a:off x="5310075" y="2120800"/>
            <a:ext cx="6463500" cy="40614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solidFill>
                  <a:srgbClr val="FFFFFF"/>
                </a:solidFill>
              </a:rPr>
              <a:t>Data retrieved from data.cityofchicago.org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solidFill>
                  <a:srgbClr val="FFFFFF"/>
                </a:solidFill>
              </a:rPr>
              <a:t>Data for SBIF, MMRP, Building Permits Allocated, Chicago Housing Data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solidFill>
                  <a:srgbClr val="FFFFFF"/>
                </a:solidFill>
              </a:rPr>
              <a:t>Cleaned using combination of pandas and Macros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solidFill>
                  <a:srgbClr val="FFFFFF"/>
                </a:solidFill>
              </a:rPr>
              <a:t>Core Analysis:</a:t>
            </a:r>
            <a:endParaRPr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solidFill>
                  <a:srgbClr val="FFFFFF"/>
                </a:solidFill>
              </a:rPr>
              <a:t>Are programs put in place by the City of Chicago for commercial/residential property development true catalysts of growth? Can trends or similarities in patterns be seen in the pertinent datasets?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g8cd23f3a59_1_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19" name="Google Shape;119;g8cd23f3a5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10075" cy="325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8cd23f3a59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39925"/>
            <a:ext cx="5310075" cy="32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eb170a4c9_0_0"/>
          <p:cNvSpPr txBox="1">
            <a:spLocks noGrp="1"/>
          </p:cNvSpPr>
          <p:nvPr>
            <p:ph type="title"/>
          </p:nvPr>
        </p:nvSpPr>
        <p:spPr>
          <a:xfrm>
            <a:off x="5869350" y="220750"/>
            <a:ext cx="6283200" cy="1491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Chicago’s SBIF and MMRP Programs</a:t>
            </a:r>
            <a:endParaRPr/>
          </a:p>
        </p:txBody>
      </p:sp>
      <p:sp>
        <p:nvSpPr>
          <p:cNvPr id="126" name="Google Shape;126;g8eb170a4c9_0_0"/>
          <p:cNvSpPr txBox="1">
            <a:spLocks noGrp="1"/>
          </p:cNvSpPr>
          <p:nvPr>
            <p:ph type="body" idx="2"/>
          </p:nvPr>
        </p:nvSpPr>
        <p:spPr>
          <a:xfrm>
            <a:off x="5310075" y="2120800"/>
            <a:ext cx="6463500" cy="40614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solidFill>
                  <a:srgbClr val="FFFFFF"/>
                </a:solidFill>
              </a:rPr>
              <a:t>Small Business Improvement Fund (SBIF) Grant</a:t>
            </a:r>
            <a:endParaRPr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solidFill>
                  <a:srgbClr val="FFFFFF"/>
                </a:solidFill>
              </a:rPr>
              <a:t>Financial subsidies to landlords for improvements to both commercial and residential properties</a:t>
            </a:r>
            <a:endParaRPr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solidFill>
                  <a:srgbClr val="FFFFFF"/>
                </a:solidFill>
              </a:rPr>
              <a:t>Grants cover 75% of cost of total plan and can range from 50-150K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solidFill>
                  <a:srgbClr val="FFFFFF"/>
                </a:solidFill>
              </a:rPr>
              <a:t>Micro-Market Recovery Program (MMRP)</a:t>
            </a:r>
            <a:endParaRPr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solidFill>
                  <a:srgbClr val="FFFFFF"/>
                </a:solidFill>
              </a:rPr>
              <a:t>“The City provides $15,000 in down payment assistance to eligible owner-occupants ready to buy a home in an MMRP area”</a:t>
            </a:r>
            <a:endParaRPr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solidFill>
                  <a:srgbClr val="FFFFFF"/>
                </a:solidFill>
              </a:rPr>
              <a:t>Loans to help current owner-occupants make home repairs in MMRP areas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7" name="Google Shape;127;g8eb170a4c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25" y="3310600"/>
            <a:ext cx="4626475" cy="28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8eb170a4c9_0_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29" name="Google Shape;129;g8eb170a4c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38" y="220750"/>
            <a:ext cx="4630843" cy="30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cd23f3a59_1_59"/>
          <p:cNvSpPr txBox="1">
            <a:spLocks noGrp="1"/>
          </p:cNvSpPr>
          <p:nvPr>
            <p:ph type="title"/>
          </p:nvPr>
        </p:nvSpPr>
        <p:spPr>
          <a:xfrm>
            <a:off x="5869350" y="220750"/>
            <a:ext cx="6283200" cy="1491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Trend Analysis</a:t>
            </a:r>
            <a:endParaRPr/>
          </a:p>
        </p:txBody>
      </p:sp>
      <p:sp>
        <p:nvSpPr>
          <p:cNvPr id="135" name="Google Shape;135;g8cd23f3a59_1_59"/>
          <p:cNvSpPr txBox="1">
            <a:spLocks noGrp="1"/>
          </p:cNvSpPr>
          <p:nvPr>
            <p:ph type="body" idx="2"/>
          </p:nvPr>
        </p:nvSpPr>
        <p:spPr>
          <a:xfrm>
            <a:off x="5310075" y="2120800"/>
            <a:ext cx="6463500" cy="40614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solidFill>
                  <a:srgbClr val="FFFFFF"/>
                </a:solidFill>
              </a:rPr>
              <a:t>SBIF and MMRP from 2011-2019</a:t>
            </a:r>
            <a:endParaRPr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solidFill>
                  <a:srgbClr val="FFFFFF"/>
                </a:solidFill>
              </a:rPr>
              <a:t>Between 2013-2017, average  SBIF grant money/year decreased while # of MMRP permits saw the greatest increase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solidFill>
                  <a:srgbClr val="FFFFFF"/>
                </a:solidFill>
              </a:rPr>
              <a:t>SBIF Grant Amount and Building Permits Granted</a:t>
            </a:r>
            <a:endParaRPr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>
                <a:solidFill>
                  <a:srgbClr val="FFFFFF"/>
                </a:solidFill>
              </a:rPr>
              <a:t>While SBIF Grant Amounts from 2012-2019 essentially had a downwards trend, the annual number of building permits granted by the city of Chicago increased over this time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g8cd23f3a59_1_5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37" name="Google Shape;137;g8cd23f3a59_1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25" y="220750"/>
            <a:ext cx="4805726" cy="30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8cd23f3a59_1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24" y="3417450"/>
            <a:ext cx="4805725" cy="302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etrospectVTI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etrospectVTI">
  <a:themeElements>
    <a:clrScheme name="Custom 3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1390</Words>
  <Application>Microsoft Office PowerPoint</Application>
  <PresentationFormat>Widescreen</PresentationFormat>
  <Paragraphs>123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Bookman Old Style</vt:lpstr>
      <vt:lpstr>Times New Roman</vt:lpstr>
      <vt:lpstr>Libre Franklin</vt:lpstr>
      <vt:lpstr>Calibri</vt:lpstr>
      <vt:lpstr>Arial</vt:lpstr>
      <vt:lpstr>1_RetrospectVTI</vt:lpstr>
      <vt:lpstr>1_RetrospectVTI</vt:lpstr>
      <vt:lpstr>1_RetrospectVTI</vt:lpstr>
      <vt:lpstr>Chicago Housing Price Study</vt:lpstr>
      <vt:lpstr>Chicago Housing Market</vt:lpstr>
      <vt:lpstr>Chicago House Median Sale Price</vt:lpstr>
      <vt:lpstr>Scatter Plot on Median Home Price vs.  Building Permits / Inventory / New Listings / Days on Market</vt:lpstr>
      <vt:lpstr>Chicago Home Price vs. Mortgage Rate</vt:lpstr>
      <vt:lpstr>Home Price vs. Mortgage Rate</vt:lpstr>
      <vt:lpstr>SBIF and MMRP Data</vt:lpstr>
      <vt:lpstr>Chicago’s SBIF and MMRP Programs</vt:lpstr>
      <vt:lpstr>Trend Analysis</vt:lpstr>
      <vt:lpstr>Trend Analysis</vt:lpstr>
      <vt:lpstr>Does Elementary School Performance Have an Effect on Median Housing Price?</vt:lpstr>
      <vt:lpstr>Housing &amp; School Performance</vt:lpstr>
      <vt:lpstr>Dataframe:</vt:lpstr>
      <vt:lpstr>Trend Analysis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Housing Price Study</dc:title>
  <dc:creator>RL</dc:creator>
  <cp:lastModifiedBy>Rui Lin</cp:lastModifiedBy>
  <cp:revision>1</cp:revision>
  <dcterms:created xsi:type="dcterms:W3CDTF">2020-07-25T18:10:16Z</dcterms:created>
  <dcterms:modified xsi:type="dcterms:W3CDTF">2020-07-28T02:40:28Z</dcterms:modified>
</cp:coreProperties>
</file>