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5" r:id="rId6"/>
    <p:sldId id="266" r:id="rId7"/>
    <p:sldId id="262" r:id="rId8"/>
    <p:sldId id="263" r:id="rId9"/>
    <p:sldId id="264" r:id="rId10"/>
    <p:sldId id="26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04BA-6BFE-D84E-8A71-AB1BA7FB5FA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73E5-2809-A848-B39C-4B49C2DA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6C02-3D57-DB47-94ED-CE705C02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842C-6EA0-A84A-A939-47BC15B4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6CBB-C346-E340-AD58-F7AD7D70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A53-B208-E343-8ACB-6919B5171113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A665-4B0F-E248-86F7-FA78033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0DC7-C5BE-7145-83D7-7C6217C1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E21-B6EB-BC4A-8A02-BAFBED6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DEB2-B9E5-2545-92FD-310DFF9B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4FFE-FE1A-664D-9267-E893E8A0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134D-1994-F346-A325-CF22BFDE0F34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72B8-2F90-2640-98F8-248ED06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7656-3630-254C-9274-9CE47CB1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612FA-2154-FB47-9F96-27C3E474B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9D48-F3CD-B847-BFDF-9D29A384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5467-859A-D642-92A6-7DE5D5C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EFF-1436-5C49-9D9D-8B167494FBE3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A743-8234-1646-AAF2-E45FB07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7515-1462-B443-90E7-7935E8F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23A4-D7E0-7642-BD8C-1CBEF143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2814-8DAD-AA42-B4BD-8C674E01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A099-F068-614F-B41C-EA7CF4D3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344-A4BF-A04A-808D-36E0A3C01C3A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F8FB-B0A1-CC40-A728-02335F5D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1EAA-83CC-5546-9D89-F3724C00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72A9-9E10-414E-B4DB-CBB49CC2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415-5BED-0240-8491-B4D398A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3AAF-2143-064B-BD77-E83563F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5A0-4F64-2E46-9A8E-9D99F6A9D11B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9239-0FF8-BC45-9363-D0D71B2C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6531-177A-CD4E-8B1B-793BA258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3CB9-1AF1-1A4E-994A-EE74316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4D4E-A1F8-6046-B64D-A8DD88F9B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DDC3-F854-7048-8CC2-9FC86469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7629-3DDC-434E-B361-8EF72C91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9D6C-429E-0742-A821-76138EBE8C72}" type="datetime1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7E48-54C1-3841-B43A-53E46BB6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8310-372B-904D-912D-1FE87284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9D5B-56C6-0544-8BAC-DA6CA430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DA97-416D-324E-B581-26E876FC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C808-AF38-EA40-BC07-6AB1562B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3B18-87DB-3A41-BD7F-796C33C4C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1CD4-7B51-A04F-8582-F13BDBFDE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C0B8D-FA64-D549-B71F-456C9D7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7645-1D49-ED48-8677-72F74EB38CFB}" type="datetime1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A28E-0E51-F44A-91FF-1BE2BF7F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6ADC2-1485-1048-B2E0-3CE9ADA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B93-83C2-3442-AD98-CEEED7BF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2EFE4-1270-2B49-B991-F80B2CC0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3880-07D8-994D-AE12-FCD04D31C1FE}" type="datetime1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6F17-C17B-3F49-AA61-E1E7FF01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EEF7-5CE7-ED43-B853-53F8EFAD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C95DE-B109-044A-AE84-0289344A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4C56-B96B-424A-8991-EC812510A3D5}" type="datetime1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2880C-AFB8-7140-8C06-76C3AEBD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C78E-1F6D-FE4A-A4C6-47E39A9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CF47-9814-7748-99F3-9A3F24B7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B34-F967-D54A-B932-682FC381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7074-EC2B-F142-8C3A-F9C5966E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B1DA-8E48-484B-B56C-DBD939D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896-D098-0344-8C18-427FDEB2ED07}" type="datetime1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9096-FF25-2347-8CAF-5D635C77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7D63-A93F-2047-9032-97F767E2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FA9A-8660-F040-8A1F-E779859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A57F-31DC-3147-9D86-1B3A7B7D6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39DF-67C1-D34B-A46E-85EB3975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9159-18E0-5344-B579-04979315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19C7-A4B5-9A4D-B627-34A79352DF36}" type="datetime1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1994-271C-1A46-8B77-29342ADA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60F7-F49C-AE4B-91B7-9136E086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64FFB-C496-274F-9971-617F84EB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38C7-E44C-AA4A-B22D-F59382C7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6DF-F129-3A43-A362-F7F1E874A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58C3-D4D1-824A-8042-D6EBFE46C3BC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022A-20EB-7A4B-BDCC-9F367DA9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A815-A006-0147-8B32-E0EF6BB7A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57F1-E7DA-0347-BE7E-39625B96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Dartpost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63A5-74F4-034A-8508-899D2D0A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D019-5828-4B43-AE5A-DD1C5C1C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208F87-6F14-724C-8974-CF2669A5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F75C1E-8911-5C4F-90FD-D1EEBCFE3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EAA6A-8E3F-C343-9980-E62100D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A04A-845B-A64C-8CF5-42C19B5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rate by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D89D2-9EC1-6640-B181-9789A040C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 𝑓(𝑡)=% 𝑜𝑓 𝑠𝑜𝑐𝑘𝑠 𝑐𝑟𝑒𝑎𝑡𝑒𝑑 𝑏𝑦 𝑠𝑡𝑟𝑎𝑡𝑒𝑔𝑦 𝑆 𝑡</a:t>
            </a:r>
            <a:r>
              <a:rPr lang="en-US" dirty="0" err="1"/>
              <a:t>ℎ</a:t>
            </a:r>
            <a:r>
              <a:rPr lang="en-US" dirty="0"/>
              <a:t>𝑎𝑡 𝑤𝑒𝑟𝑒 𝑑𝑒𝑡𝑒𝑐𝑡𝑒𝑑 𝑤𝑖𝑡</a:t>
            </a:r>
            <a:r>
              <a:rPr lang="en-US" dirty="0" err="1"/>
              <a:t>ℎ</a:t>
            </a:r>
            <a:r>
              <a:rPr lang="en-US" dirty="0"/>
              <a:t>𝑖𝑛 𝑡 𝑢𝑛𝑖𝑡𝑠 𝑜𝑓 𝑐𝑟𝑒𝑎𝑡𝑖𝑜𝑛. </a:t>
            </a:r>
          </a:p>
          <a:p>
            <a:r>
              <a:rPr lang="en-US" dirty="0"/>
              <a:t>4 curves using S = the 3 strategies provided to sock operators plus ALL (all socks, regardless of strategy)</a:t>
            </a:r>
          </a:p>
          <a:p>
            <a:endParaRPr lang="en-US" dirty="0"/>
          </a:p>
          <a:p>
            <a:r>
              <a:rPr lang="en-US" b="1" dirty="0"/>
              <a:t>Only 8 out of 210 are detected by the users</a:t>
            </a:r>
          </a:p>
          <a:p>
            <a:r>
              <a:rPr lang="en-US" b="1" dirty="0"/>
              <a:t>Other 3 curves need some time to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E9766-1D3B-D845-964E-2CCE72CEFE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47592"/>
            <a:ext cx="5181600" cy="33074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BFA82-B02A-584A-8634-0318A56A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5B2B-D85F-A943-BF16-A4197496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F41CD-BA78-1E49-9EF9-2E614C7C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𝑡, 𝑟𝑒𝑔𝑎𝑟𝑑𝑙𝑒𝑠𝑠 𝑜𝑓 𝑤</a:t>
            </a:r>
            <a:r>
              <a:rPr lang="en-US" dirty="0" err="1"/>
              <a:t>ℎ</a:t>
            </a:r>
            <a:r>
              <a:rPr lang="en-US" dirty="0"/>
              <a:t>𝑒𝑡</a:t>
            </a:r>
            <a:r>
              <a:rPr lang="en-US" dirty="0" err="1"/>
              <a:t>ℎ</a:t>
            </a:r>
            <a:r>
              <a:rPr lang="en-US" dirty="0"/>
              <a:t>𝑒𝑟 𝑡</a:t>
            </a:r>
            <a:r>
              <a:rPr lang="en-US" dirty="0" err="1"/>
              <a:t>ℎ</a:t>
            </a:r>
            <a:r>
              <a:rPr lang="en-US" dirty="0"/>
              <a:t>𝑒 𝑠𝑜𝑐𝑘𝑠 𝑤</a:t>
            </a:r>
            <a:r>
              <a:rPr lang="en-US" dirty="0" err="1"/>
              <a:t>ℎ</a:t>
            </a:r>
            <a:r>
              <a:rPr lang="en-US" dirty="0"/>
              <a:t>𝑒𝑟𝑒 𝑑𝑖𝑠𝑐𝑜𝑣𝑒𝑟𝑒𝑑 𝑜𝑟 𝑛𝑜𝑡.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𝑤</a:t>
            </a:r>
            <a:r>
              <a:rPr lang="en-US" dirty="0" err="1"/>
              <a:t>ℎ</a:t>
            </a:r>
            <a:r>
              <a:rPr lang="en-US" dirty="0"/>
              <a:t>𝑖𝑐</a:t>
            </a:r>
            <a:r>
              <a:rPr lang="en-US" dirty="0" err="1"/>
              <a:t>ℎ</a:t>
            </a:r>
            <a:r>
              <a:rPr lang="en-US" dirty="0"/>
              <a:t> 𝑤𝑒𝑟𝑒 𝑛𝑜𝑡 𝑑𝑖𝑠𝑐𝑜𝑣𝑒𝑟𝑒𝑑 𝑏𝑦 𝑡𝑖𝑚𝑒 𝑡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𝑡</a:t>
            </a:r>
            <a:r>
              <a:rPr lang="en-US" dirty="0" err="1"/>
              <a:t>ℎ</a:t>
            </a:r>
            <a:r>
              <a:rPr lang="en-US" dirty="0"/>
              <a:t>𝑒𝑟𝑒 𝑤𝑒𝑟𝑒 𝑛𝑒𝑣𝑒𝑟 𝑑𝑖𝑠𝑐𝑜𝑣𝑒𝑟𝑒𝑑.</a:t>
            </a:r>
          </a:p>
          <a:p>
            <a:r>
              <a:rPr lang="en-US" dirty="0"/>
              <a:t>3 curves in all</a:t>
            </a:r>
          </a:p>
          <a:p>
            <a:r>
              <a:rPr lang="en-US" b="1" dirty="0"/>
              <a:t>None of the sock posts are retweeted (reposted)</a:t>
            </a:r>
          </a:p>
          <a:p>
            <a:r>
              <a:rPr lang="en-US" b="1" dirty="0"/>
              <a:t>397 out of 1622 are commented on the sock posts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AF503-46CB-D345-81AE-BBAF269C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D2E-4659-0C44-9F70-DB0C96E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5131-39D7-8F46-908D-D0BE9649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Users: 478</a:t>
            </a:r>
          </a:p>
          <a:p>
            <a:pPr lvl="1"/>
            <a:r>
              <a:rPr lang="en-US" dirty="0" err="1"/>
              <a:t>Sockpuppets</a:t>
            </a:r>
            <a:r>
              <a:rPr lang="en-US" dirty="0"/>
              <a:t>: 210</a:t>
            </a:r>
          </a:p>
          <a:p>
            <a:r>
              <a:rPr lang="en-US" dirty="0"/>
              <a:t>Posts (tweets): 1084</a:t>
            </a:r>
          </a:p>
          <a:p>
            <a:pPr lvl="1"/>
            <a:r>
              <a:rPr lang="en-US" dirty="0"/>
              <a:t>Comments; 1622</a:t>
            </a:r>
          </a:p>
          <a:p>
            <a:pPr lvl="1"/>
            <a:r>
              <a:rPr lang="en-US" dirty="0"/>
              <a:t>Likes: 1037</a:t>
            </a:r>
          </a:p>
          <a:p>
            <a:pPr lvl="1"/>
            <a:r>
              <a:rPr lang="en-US" dirty="0"/>
              <a:t>Reposts: 123</a:t>
            </a:r>
          </a:p>
          <a:p>
            <a:r>
              <a:rPr lang="en-US" dirty="0"/>
              <a:t>User Reports: 46</a:t>
            </a:r>
          </a:p>
          <a:p>
            <a:pPr lvl="1"/>
            <a:r>
              <a:rPr lang="en-US" dirty="0"/>
              <a:t>Distinct reports: 21</a:t>
            </a:r>
          </a:p>
          <a:p>
            <a:pPr lvl="1"/>
            <a:r>
              <a:rPr lang="en-US" dirty="0"/>
              <a:t>True Positive: 8, False Positive 13</a:t>
            </a:r>
          </a:p>
          <a:p>
            <a:r>
              <a:rPr lang="en-US" dirty="0"/>
              <a:t>Follows: 176</a:t>
            </a:r>
          </a:p>
          <a:p>
            <a:r>
              <a:rPr lang="en-US" dirty="0"/>
              <a:t>Searches: 846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27FDF-144A-E141-9142-5EBC62AD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9E309-708D-024F-B178-DAE53DB5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by sockpuppets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F9768-4682-2646-B227-4BEF9CAA27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3300" y="2299494"/>
            <a:ext cx="4851400" cy="3403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C3DDE-BEB3-DD47-BC3F-2A9EFEA05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Activities include Post, Comments, and both</a:t>
            </a:r>
          </a:p>
          <a:p>
            <a:r>
              <a:rPr lang="en-US" dirty="0"/>
              <a:t>Normal users have more activities than sockpuppets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F06EA-35E6-AC44-9A16-D96A5AB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9359-0E0C-DD42-8ACC-4510730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by strategies of </a:t>
            </a:r>
            <a:r>
              <a:rPr lang="en-US" dirty="0" err="1"/>
              <a:t>scokpuppets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B0B1D-FFE8-2745-8E85-8049E98DB2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7100" y="2343944"/>
            <a:ext cx="5003800" cy="33147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9CB9D-C25C-BB4E-B430-7C0D2FBEF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COVERT has more activities than others</a:t>
            </a:r>
          </a:p>
          <a:p>
            <a:r>
              <a:rPr lang="en-US" dirty="0"/>
              <a:t>OVERT has least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256A9-2C96-3D4E-B130-8E06E8F2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Follower activities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𝐹𝑜𝑙𝑙𝑜𝑤𝑒𝑟𝑠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971" t="-34615" b="-10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AA9DB-4CEA-2845-BCF9-818FA5AC74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46150" y="2299494"/>
            <a:ext cx="4965700" cy="34036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3DBD7B-CE6D-F64E-B6AF-72E80E0375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250" y="2312194"/>
            <a:ext cx="4889500" cy="337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D8E72-B1EC-154B-8600-9CBAC9E4C9FA}"/>
              </a:ext>
            </a:extLst>
          </p:cNvPr>
          <p:cNvSpPr txBox="1"/>
          <p:nvPr/>
        </p:nvSpPr>
        <p:spPr>
          <a:xfrm>
            <a:off x="665018" y="6127668"/>
            <a:ext cx="721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Followers for COVERT has activities, which are also likely to be sockpuppets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BF318-586C-1F4D-9798-BD8A1AF7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Direct Influence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FB4AA0-EFD5-764A-8776-AB0D8B052A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0750" y="2356644"/>
            <a:ext cx="5016500" cy="32893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A10DB26-0DA3-B349-A008-2A43A4786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61100" y="2280444"/>
            <a:ext cx="5003800" cy="3441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0EBA47-CFC6-3243-9D8A-446C00B2B48C}"/>
              </a:ext>
            </a:extLst>
          </p:cNvPr>
          <p:cNvSpPr txBox="1"/>
          <p:nvPr/>
        </p:nvSpPr>
        <p:spPr>
          <a:xfrm>
            <a:off x="546265" y="6008914"/>
            <a:ext cx="6504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to distinguish sockpuppets or normal users by direct influence</a:t>
            </a:r>
          </a:p>
          <a:p>
            <a:r>
              <a:rPr lang="en-US" dirty="0"/>
              <a:t>COVERT has most direct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B5309-865B-C54C-9FA1-163DBA4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1EE0-8BE1-6744-B7A9-340881B1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discovered by strategies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ED3A6-71ED-E24E-BA39-09EA90349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3450" y="2331244"/>
            <a:ext cx="4991100" cy="33401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6004-DCB7-744C-A310-8E609540FC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8 sockpuppets are discovered</a:t>
            </a:r>
          </a:p>
          <a:p>
            <a:pPr lvl="1"/>
            <a:r>
              <a:rPr lang="en-US" dirty="0"/>
              <a:t>4 COVERT</a:t>
            </a:r>
          </a:p>
          <a:p>
            <a:pPr lvl="1"/>
            <a:r>
              <a:rPr lang="en-US" dirty="0"/>
              <a:t>3 OVERT</a:t>
            </a:r>
          </a:p>
          <a:p>
            <a:pPr lvl="1"/>
            <a:r>
              <a:rPr lang="en-US" dirty="0"/>
              <a:t>1 UNRESTRICTED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B45B2-28C9-3C48-B3C0-57DBA381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FB0-1ED4-D94E-AC5A-D5648353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time to discover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1FEDF-1ED6-AF47-B426-A6107D2E60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8050" y="2324894"/>
            <a:ext cx="5041900" cy="3352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A6EC4-691F-FD43-9D77-6E22C9029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UNRESTRICTED sockpuppets takes </a:t>
            </a:r>
            <a:r>
              <a:rPr lang="en-US" b="1" dirty="0"/>
              <a:t>1 day</a:t>
            </a:r>
            <a:r>
              <a:rPr lang="en-US" dirty="0"/>
              <a:t> to discover on average (</a:t>
            </a:r>
            <a:r>
              <a:rPr lang="en-US" b="1" dirty="0"/>
              <a:t>only one sample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E5A24-9428-1B47-83CF-C347F193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BD10-FC0B-3442-AEE4-C75A185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CAF2-61B4-EF4F-952C-24796D958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0D5EE-844D-574B-B7E2-043FFA658D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9A43B-6614-7A4C-895F-D9562964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352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Dartpost</vt:lpstr>
      <vt:lpstr>Data</vt:lpstr>
      <vt:lpstr>Activities by sockpuppets</vt:lpstr>
      <vt:lpstr>Activities by strategies of scokpuppets</vt:lpstr>
      <vt:lpstr>Follower activities FA(u)=∑_(v∈Followers(u))▒〖Tweets(v)〗</vt:lpstr>
      <vt:lpstr>Direct Influence DI(u)=(Tweets(u))/(FA(u))</vt:lpstr>
      <vt:lpstr>Number of discovered by strategies</vt:lpstr>
      <vt:lpstr>Average time to discover</vt:lpstr>
      <vt:lpstr>PowerPoint Presentation</vt:lpstr>
      <vt:lpstr>Old slides</vt:lpstr>
      <vt:lpstr>Detection rate by strategies</vt:lpstr>
      <vt:lpstr>Graph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Liu</dc:creator>
  <cp:lastModifiedBy>Rui Liu</cp:lastModifiedBy>
  <cp:revision>23</cp:revision>
  <dcterms:created xsi:type="dcterms:W3CDTF">2020-09-11T01:49:36Z</dcterms:created>
  <dcterms:modified xsi:type="dcterms:W3CDTF">2020-09-15T17:37:32Z</dcterms:modified>
</cp:coreProperties>
</file>