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5" r:id="rId6"/>
    <p:sldId id="268" r:id="rId7"/>
    <p:sldId id="266" r:id="rId8"/>
    <p:sldId id="269" r:id="rId9"/>
    <p:sldId id="263" r:id="rId10"/>
    <p:sldId id="271" r:id="rId11"/>
    <p:sldId id="270" r:id="rId12"/>
    <p:sldId id="262" r:id="rId13"/>
    <p:sldId id="26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04BA-6BFE-D84E-8A71-AB1BA7FB5FAF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73E5-2809-A848-B39C-4B49C2DA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C02-3D57-DB47-94ED-CE705C0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42C-6EA0-A84A-A939-47BC15B4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BB-C346-E340-AD58-F7AD7D7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A53-B208-E343-8ACB-6919B5171113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665-4B0F-E248-86F7-FA78033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C7-C5BE-7145-83D7-7C6217C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E21-B6EB-BC4A-8A02-BAFBED6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EB2-B9E5-2545-92FD-310DFF9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4FFE-FE1A-664D-9267-E893E8A0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134D-1994-F346-A325-CF22BFDE0F34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2B8-2F90-2640-98F8-248ED06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656-3630-254C-9274-9CE47CB1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612FA-2154-FB47-9F96-27C3E474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9D48-F3CD-B847-BFDF-9D29A3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5467-859A-D642-92A6-7DE5D5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EFF-1436-5C49-9D9D-8B167494FBE3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A743-8234-1646-AAF2-E45FB0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7515-1462-B443-90E7-7935E8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A4-D7E0-7642-BD8C-1CBEF14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814-8DAD-AA42-B4BD-8C674E0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99-F068-614F-B41C-EA7CF4D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344-A4BF-A04A-808D-36E0A3C01C3A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8FB-B0A1-CC40-A728-02335F5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1EAA-83CC-5546-9D89-F3724C0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72A9-9E10-414E-B4DB-CBB49C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415-5BED-0240-8491-B4D398A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AF-2143-064B-BD77-E83563F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5A0-4F64-2E46-9A8E-9D99F6A9D11B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9239-0FF8-BC45-9363-D0D71B2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531-177A-CD4E-8B1B-793BA25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CB9-1AF1-1A4E-994A-EE74316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D4E-A1F8-6046-B64D-A8DD88F9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DDC3-F854-7048-8CC2-9FC86469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629-3DDC-434E-B361-8EF72C91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9D6C-429E-0742-A821-76138EBE8C72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7E48-54C1-3841-B43A-53E46BB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310-372B-904D-912D-1FE872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D5B-56C6-0544-8BAC-DA6CA43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DA97-416D-324E-B581-26E876F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C808-AF38-EA40-BC07-6AB1562B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3B18-87DB-3A41-BD7F-796C33C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1CD4-7B51-A04F-8582-F13BDBFD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0B8D-FA64-D549-B71F-456C9D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7645-1D49-ED48-8677-72F74EB38CFB}" type="datetime1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A28E-0E51-F44A-91FF-1BE2BF7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ADC2-1485-1048-B2E0-3CE9AD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93-83C2-3442-AD98-CEEED7B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2EFE4-1270-2B49-B991-F80B2C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3880-07D8-994D-AE12-FCD04D31C1FE}" type="datetime1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6F17-C17B-3F49-AA61-E1E7FF0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EEF7-5CE7-ED43-B853-53F8EFA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C95DE-B109-044A-AE84-028934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4C56-B96B-424A-8991-EC812510A3D5}" type="datetime1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880C-AFB8-7140-8C06-76C3AEB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C78E-1F6D-FE4A-A4C6-47E39A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F47-9814-7748-99F3-9A3F24B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B34-F967-D54A-B932-682FC381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7074-EC2B-F142-8C3A-F9C5966E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B1DA-8E48-484B-B56C-DBD939D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896-D098-0344-8C18-427FDEB2ED07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9096-FF25-2347-8CAF-5D635C7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D63-A93F-2047-9032-97F767E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FA9A-8660-F040-8A1F-E77985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57F-31DC-3147-9D86-1B3A7B7D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39DF-67C1-D34B-A46E-85EB3975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9159-18E0-5344-B579-04979315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19C7-A4B5-9A4D-B627-34A79352DF36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994-271C-1A46-8B77-29342AD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60F7-F49C-AE4B-91B7-9136E086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4FFB-C496-274F-9971-617F84E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38C7-E44C-AA4A-B22D-F59382C7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6DF-F129-3A43-A362-F7F1E874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8C3-D4D1-824A-8042-D6EBFE46C3BC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022A-20EB-7A4B-BDCC-9F367DA9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815-A006-0147-8B32-E0EF6BB7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7F1-E7DA-0347-BE7E-39625B96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Dartpost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63A5-74F4-034A-8508-899D2D0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D019-5828-4B43-AE5A-DD1C5C1C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75AE-858E-CA46-A29A-D7711D8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 of relationship between reporter and suspects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94A2-25D1-F946-AF2A-BEBA8CA7E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targeted at normal user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C63E5-75D7-874C-BA68-4B7A6349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21 targeted at sockpuppets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7DBC-9407-854C-B7AD-97F1540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A433FC-3A66-7C41-AE7D-74D342A7D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89288"/>
            <a:ext cx="5157787" cy="311616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9A3AB1-484F-9742-998F-88EBA43899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15156"/>
            <a:ext cx="5183188" cy="30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A6F2-9156-E841-9CA3-FB09540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reported (suspects)?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1CC-D7FF-7046-ADC0-57998FEB1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0A02-7935-F046-90D5-71D4928F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users or not?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1477-81E3-4A4C-BF1E-A03B0D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2F1E04-0E47-3A44-A74E-4AE0E124A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6631" y="2702719"/>
            <a:ext cx="4864100" cy="32893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BC838E-156C-E249-AF30-D4357A9907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444" y="2702719"/>
            <a:ext cx="4838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EE0-8BE1-6744-B7A9-340881B1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discovered?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D13EF1-6736-434F-8C21-CEA99993D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discovered by strategies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ED3A6-71ED-E24E-BA39-09EA90349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131" y="2677319"/>
            <a:ext cx="4991100" cy="33401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1B0458-8F47-654C-9B29-E46A0694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Average time to discover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B45B2-28C9-3C48-B3C0-57DBA38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0DB46-198B-B941-8925-A414D23E1504}"/>
              </a:ext>
            </a:extLst>
          </p:cNvPr>
          <p:cNvSpPr txBox="1"/>
          <p:nvPr/>
        </p:nvSpPr>
        <p:spPr>
          <a:xfrm>
            <a:off x="5252483" y="314940"/>
            <a:ext cx="2958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sockpuppets are discovered</a:t>
            </a:r>
          </a:p>
          <a:p>
            <a:pPr lvl="1"/>
            <a:r>
              <a:rPr lang="en-US" dirty="0"/>
              <a:t>4 COVERT</a:t>
            </a:r>
          </a:p>
          <a:p>
            <a:pPr lvl="1"/>
            <a:r>
              <a:rPr lang="en-US" dirty="0"/>
              <a:t>3 OVERT</a:t>
            </a:r>
          </a:p>
          <a:p>
            <a:pPr lvl="1"/>
            <a:r>
              <a:rPr lang="en-US" dirty="0"/>
              <a:t>1 UNRESTRICTED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6C43F05-1055-D04C-BEB7-1233CACD2F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2844" y="2670969"/>
            <a:ext cx="5041900" cy="335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F8C1E-0545-934C-9AD8-BC97AD267B53}"/>
              </a:ext>
            </a:extLst>
          </p:cNvPr>
          <p:cNvSpPr txBox="1"/>
          <p:nvPr/>
        </p:nvSpPr>
        <p:spPr>
          <a:xfrm>
            <a:off x="8358011" y="365125"/>
            <a:ext cx="383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UNRESTRICTED sockpuppets takes </a:t>
            </a:r>
            <a:r>
              <a:rPr lang="en-US" b="1" dirty="0"/>
              <a:t>1 day</a:t>
            </a:r>
            <a:r>
              <a:rPr lang="en-US" dirty="0"/>
              <a:t> to discover on average (</a:t>
            </a:r>
            <a:r>
              <a:rPr lang="en-US" b="1" dirty="0"/>
              <a:t>only one sample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208F87-6F14-724C-8974-CF2669A5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75C1E-8911-5C4F-90FD-D1EEBCFE3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EAA6A-8E3F-C343-9980-E62100D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A04A-845B-A64C-8CF5-42C19B5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rate by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D89D2-9EC1-6640-B181-9789A040C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 𝑓(𝑡)=% 𝑜𝑓 𝑠𝑜𝑐𝑘𝑠 𝑐𝑟𝑒𝑎𝑡𝑒𝑑 𝑏𝑦 𝑠𝑡𝑟𝑎𝑡𝑒𝑔𝑦 𝑆 𝑡</a:t>
            </a:r>
            <a:r>
              <a:rPr lang="en-US" dirty="0" err="1"/>
              <a:t>ℎ</a:t>
            </a:r>
            <a:r>
              <a:rPr lang="en-US" dirty="0"/>
              <a:t>𝑎𝑡 𝑤𝑒𝑟𝑒 𝑑𝑒𝑡𝑒𝑐𝑡𝑒𝑑 𝑤𝑖𝑡</a:t>
            </a:r>
            <a:r>
              <a:rPr lang="en-US" dirty="0" err="1"/>
              <a:t>ℎ</a:t>
            </a:r>
            <a:r>
              <a:rPr lang="en-US" dirty="0"/>
              <a:t>𝑖𝑛 𝑡 𝑢𝑛𝑖𝑡𝑠 𝑜𝑓 𝑐𝑟𝑒𝑎𝑡𝑖𝑜𝑛. </a:t>
            </a:r>
          </a:p>
          <a:p>
            <a:r>
              <a:rPr lang="en-US" dirty="0"/>
              <a:t>4 curves using S = the 3 strategies provided to sock operators plus ALL (all socks, regardless of strategy)</a:t>
            </a:r>
          </a:p>
          <a:p>
            <a:endParaRPr lang="en-US" dirty="0"/>
          </a:p>
          <a:p>
            <a:r>
              <a:rPr lang="en-US" b="1" dirty="0"/>
              <a:t>Only 8 out of 210 are detected by the users</a:t>
            </a:r>
          </a:p>
          <a:p>
            <a:r>
              <a:rPr lang="en-US" b="1" dirty="0"/>
              <a:t>Other 3 curves need some time to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E9766-1D3B-D845-964E-2CCE72CEFE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7592"/>
            <a:ext cx="5181600" cy="33074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BFA82-B02A-584A-8634-0318A56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B2B-D85F-A943-BF16-A419749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41CD-BA78-1E49-9EF9-2E614C7C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𝑡, 𝑟𝑒𝑔𝑎𝑟𝑑𝑙𝑒𝑠𝑠 𝑜𝑓 𝑤</a:t>
            </a:r>
            <a:r>
              <a:rPr lang="en-US" dirty="0" err="1"/>
              <a:t>ℎ</a:t>
            </a:r>
            <a:r>
              <a:rPr lang="en-US" dirty="0"/>
              <a:t>𝑒𝑡</a:t>
            </a:r>
            <a:r>
              <a:rPr lang="en-US" dirty="0" err="1"/>
              <a:t>ℎ</a:t>
            </a:r>
            <a:r>
              <a:rPr lang="en-US" dirty="0"/>
              <a:t>𝑒𝑟 𝑡</a:t>
            </a:r>
            <a:r>
              <a:rPr lang="en-US" dirty="0" err="1"/>
              <a:t>ℎ</a:t>
            </a:r>
            <a:r>
              <a:rPr lang="en-US" dirty="0"/>
              <a:t>𝑒 𝑠𝑜𝑐𝑘𝑠 𝑤</a:t>
            </a:r>
            <a:r>
              <a:rPr lang="en-US" dirty="0" err="1"/>
              <a:t>ℎ</a:t>
            </a:r>
            <a:r>
              <a:rPr lang="en-US" dirty="0"/>
              <a:t>𝑒𝑟𝑒 𝑑𝑖𝑠𝑐𝑜𝑣𝑒𝑟𝑒𝑑 𝑜𝑟 𝑛𝑜𝑡.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𝑤</a:t>
            </a:r>
            <a:r>
              <a:rPr lang="en-US" dirty="0" err="1"/>
              <a:t>ℎ</a:t>
            </a:r>
            <a:r>
              <a:rPr lang="en-US" dirty="0"/>
              <a:t>𝑖𝑐</a:t>
            </a:r>
            <a:r>
              <a:rPr lang="en-US" dirty="0" err="1"/>
              <a:t>ℎ</a:t>
            </a:r>
            <a:r>
              <a:rPr lang="en-US" dirty="0"/>
              <a:t> 𝑤𝑒𝑟𝑒 𝑛𝑜𝑡 𝑑𝑖𝑠𝑐𝑜𝑣𝑒𝑟𝑒𝑑 𝑏𝑦 𝑡𝑖𝑚𝑒 𝑡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𝑡</a:t>
            </a:r>
            <a:r>
              <a:rPr lang="en-US" dirty="0" err="1"/>
              <a:t>ℎ</a:t>
            </a:r>
            <a:r>
              <a:rPr lang="en-US" dirty="0"/>
              <a:t>𝑒𝑟𝑒 𝑤𝑒𝑟𝑒 𝑛𝑒𝑣𝑒𝑟 𝑑𝑖𝑠𝑐𝑜𝑣𝑒𝑟𝑒𝑑.</a:t>
            </a:r>
          </a:p>
          <a:p>
            <a:r>
              <a:rPr lang="en-US" dirty="0"/>
              <a:t>3 curves in all</a:t>
            </a:r>
          </a:p>
          <a:p>
            <a:r>
              <a:rPr lang="en-US" b="1" dirty="0"/>
              <a:t>None of the sock posts are retweeted (reposted)</a:t>
            </a:r>
          </a:p>
          <a:p>
            <a:r>
              <a:rPr lang="en-US" b="1" dirty="0"/>
              <a:t>397 out of 1622 are commented on the sock posts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AF503-46CB-D345-81AE-BBAF269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D2E-4659-0C44-9F70-DB0C96E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131-39D7-8F46-908D-D0BE96491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Users: 478</a:t>
            </a:r>
          </a:p>
          <a:p>
            <a:pPr lvl="1"/>
            <a:r>
              <a:rPr lang="en-US" dirty="0"/>
              <a:t>Moderators and observers</a:t>
            </a:r>
          </a:p>
          <a:p>
            <a:pPr lvl="1"/>
            <a:r>
              <a:rPr lang="en-US" dirty="0"/>
              <a:t>Sockpuppets: 210</a:t>
            </a:r>
          </a:p>
          <a:p>
            <a:pPr lvl="1"/>
            <a:r>
              <a:rPr lang="en-US" dirty="0"/>
              <a:t>Participants: 160</a:t>
            </a:r>
          </a:p>
          <a:p>
            <a:r>
              <a:rPr lang="en-US" dirty="0"/>
              <a:t>Posts (tweets): 1084</a:t>
            </a:r>
          </a:p>
          <a:p>
            <a:pPr lvl="1"/>
            <a:r>
              <a:rPr lang="en-US" dirty="0"/>
              <a:t>Comments; 1622</a:t>
            </a:r>
          </a:p>
          <a:p>
            <a:pPr lvl="1"/>
            <a:r>
              <a:rPr lang="en-US" dirty="0"/>
              <a:t>Likes: 1037</a:t>
            </a:r>
          </a:p>
          <a:p>
            <a:pPr lvl="1"/>
            <a:r>
              <a:rPr lang="en-US" dirty="0"/>
              <a:t>Reposts: 123</a:t>
            </a:r>
          </a:p>
          <a:p>
            <a:r>
              <a:rPr lang="en-US" dirty="0"/>
              <a:t>User Reports: 46</a:t>
            </a:r>
          </a:p>
          <a:p>
            <a:pPr lvl="1"/>
            <a:r>
              <a:rPr lang="en-US" dirty="0"/>
              <a:t>Distinct reports: 21</a:t>
            </a:r>
          </a:p>
          <a:p>
            <a:pPr lvl="1"/>
            <a:r>
              <a:rPr lang="en-US" dirty="0"/>
              <a:t>True Positive: 8, False Positive 13</a:t>
            </a:r>
          </a:p>
          <a:p>
            <a:r>
              <a:rPr lang="en-US" b="1" dirty="0"/>
              <a:t>Follows: 176</a:t>
            </a:r>
          </a:p>
          <a:p>
            <a:r>
              <a:rPr lang="en-US" dirty="0"/>
              <a:t>Searches: 846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1EB272-088C-0A44-B1AD-F200E166B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871464"/>
              </p:ext>
            </p:extLst>
          </p:nvPr>
        </p:nvGraphicFramePr>
        <p:xfrm>
          <a:off x="6172202" y="2332053"/>
          <a:ext cx="5791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43">
                  <a:extLst>
                    <a:ext uri="{9D8B030D-6E8A-4147-A177-3AD203B41FA5}">
                      <a16:colId xmlns:a16="http://schemas.microsoft.com/office/drawing/2014/main" val="3595030613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75234291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66549026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373614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469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7FDF-144A-E141-9142-5EBC62A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2B7AD-4A6E-6D4B-9C96-6A4B2BE6F3E4}"/>
              </a:ext>
            </a:extLst>
          </p:cNvPr>
          <p:cNvSpPr txBox="1"/>
          <p:nvPr/>
        </p:nvSpPr>
        <p:spPr>
          <a:xfrm>
            <a:off x="6172203" y="136525"/>
            <a:ext cx="5791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Sparse social network, only 176 user follow relationships among 478 users.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2EA39-75AF-594E-8CCA-38C9ECB729E5}"/>
              </a:ext>
            </a:extLst>
          </p:cNvPr>
          <p:cNvSpPr txBox="1"/>
          <p:nvPr/>
        </p:nvSpPr>
        <p:spPr>
          <a:xfrm>
            <a:off x="7998204" y="1690688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A40B7-C794-834F-9220-28D4FD35506E}"/>
              </a:ext>
            </a:extLst>
          </p:cNvPr>
          <p:cNvSpPr txBox="1"/>
          <p:nvPr/>
        </p:nvSpPr>
        <p:spPr>
          <a:xfrm>
            <a:off x="7694082" y="4460915"/>
            <a:ext cx="27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 active accounts in total!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8D3AE1-A152-BF47-AEFF-49DFD728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80545"/>
              </p:ext>
            </p:extLst>
          </p:nvPr>
        </p:nvGraphicFramePr>
        <p:xfrm>
          <a:off x="6172202" y="4992648"/>
          <a:ext cx="57913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43">
                  <a:extLst>
                    <a:ext uri="{9D8B030D-6E8A-4147-A177-3AD203B41FA5}">
                      <a16:colId xmlns:a16="http://schemas.microsoft.com/office/drawing/2014/main" val="342143911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3728845915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93221599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144840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UNRESTRITCTED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7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6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9E309-708D-024F-B178-DAE53DB5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sockpuppets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4816BD-BF13-B649-B19B-831030E0B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714C8-A3C4-0141-A6D9-4D4DC9FB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F06EA-35E6-AC44-9A16-D96A5AB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0DF7-2AE0-DF46-B5E8-A5A0C025E956}"/>
              </a:ext>
            </a:extLst>
          </p:cNvPr>
          <p:cNvSpPr txBox="1"/>
          <p:nvPr/>
        </p:nvSpPr>
        <p:spPr>
          <a:xfrm>
            <a:off x="772731" y="6033184"/>
            <a:ext cx="508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include Post, Comments, and both</a:t>
            </a:r>
          </a:p>
          <a:p>
            <a:r>
              <a:rPr lang="en-US" dirty="0"/>
              <a:t>Normal users have more activities than sockpuppets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3B266-DB7F-E049-95FB-066D1ABC1C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231" y="2709069"/>
            <a:ext cx="4914900" cy="32766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BFF57C8-AA8C-924D-9FC1-7E2C26BCE7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094" y="2677319"/>
            <a:ext cx="4851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9359-0E0C-DD42-8ACC-4510730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strategies of </a:t>
            </a:r>
            <a:r>
              <a:rPr lang="en-US" dirty="0" err="1"/>
              <a:t>scokpuppets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9C95BA-2189-5540-A280-1859AFA6B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7F5E8A-0F95-8F4E-99B6-D1BA49D30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256A9-2C96-3D4E-B130-8E06E8F2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E6A89-6B8C-CE4D-8F94-2C22F1E4DD3F}"/>
              </a:ext>
            </a:extLst>
          </p:cNvPr>
          <p:cNvSpPr txBox="1"/>
          <p:nvPr/>
        </p:nvSpPr>
        <p:spPr>
          <a:xfrm>
            <a:off x="1360967" y="6075144"/>
            <a:ext cx="46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has more activities than others</a:t>
            </a:r>
          </a:p>
          <a:p>
            <a:r>
              <a:rPr lang="en-US" dirty="0"/>
              <a:t>OVERT has least activities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BEC693-698C-8948-9716-A8294170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2181" y="2690019"/>
            <a:ext cx="4953000" cy="33147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502478-DB80-514F-A8CD-F78B318F12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7294" y="2677319"/>
            <a:ext cx="4953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D6589C-B86B-3C43-AE6B-9C23C7F2A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1DA2FA-B227-AB47-9A93-F60FF5C4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B6846-FAA4-314B-8D46-722521FED0B0}"/>
              </a:ext>
            </a:extLst>
          </p:cNvPr>
          <p:cNvSpPr txBox="1"/>
          <p:nvPr/>
        </p:nvSpPr>
        <p:spPr>
          <a:xfrm>
            <a:off x="6366567" y="6169580"/>
            <a:ext cx="479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follower activities!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AD7C065-6263-B34C-AEE5-FBEACE14C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2694" y="2696369"/>
            <a:ext cx="4902200" cy="330200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C41D69B-3F48-3C46-A212-2AAEF99E4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18381" y="2702719"/>
            <a:ext cx="4800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4F74FA-1A4C-CB40-AD68-04AB4216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051306-B8F2-9D4C-98A3-468A266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D8E72-B1EC-154B-8600-9CBAC9E4C9FA}"/>
              </a:ext>
            </a:extLst>
          </p:cNvPr>
          <p:cNvSpPr txBox="1"/>
          <p:nvPr/>
        </p:nvSpPr>
        <p:spPr>
          <a:xfrm>
            <a:off x="7289102" y="6130558"/>
            <a:ext cx="35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Only COVERT have active followers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3E87D-3C85-0E41-B715-AF01FBEF5790}"/>
              </a:ext>
            </a:extLst>
          </p:cNvPr>
          <p:cNvSpPr txBox="1"/>
          <p:nvPr/>
        </p:nvSpPr>
        <p:spPr>
          <a:xfrm>
            <a:off x="1152108" y="6036469"/>
            <a:ext cx="502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accounts are only active for less than one day.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75BC9-A881-1740-9829-C0D499938C8B}"/>
              </a:ext>
            </a:extLst>
          </p:cNvPr>
          <p:cNvSpPr txBox="1"/>
          <p:nvPr/>
        </p:nvSpPr>
        <p:spPr>
          <a:xfrm>
            <a:off x="6482742" y="6415608"/>
            <a:ext cx="534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OVERT and UNRESTRICTED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friend activities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14C63D-0D5E-4B4E-8A0A-46B13AAFB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0281" y="2702719"/>
            <a:ext cx="4876800" cy="32893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2EE440-E436-194D-BF91-2E0882B7C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38094" y="2683669"/>
            <a:ext cx="4851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F97C-89F8-3F4F-BE48-6128A5D5A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ED657-CE45-9947-A766-EE630E2A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68092-6A81-784C-9C99-02134F665571}"/>
              </a:ext>
            </a:extLst>
          </p:cNvPr>
          <p:cNvSpPr txBox="1"/>
          <p:nvPr/>
        </p:nvSpPr>
        <p:spPr>
          <a:xfrm>
            <a:off x="6560288" y="6241312"/>
            <a:ext cx="452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direct influence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D771DB-DD41-424A-AF06-ADB49A56D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5831" y="2709069"/>
            <a:ext cx="4965700" cy="32766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49CEDC8-3827-B24B-AC56-31C1B5F636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44444" y="2696369"/>
            <a:ext cx="4838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BFA103-41EB-FC42-B0BC-46FF1651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4C654F-E350-BB43-B001-3D793CC1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EBA47-CFC6-3243-9D8A-446C00B2B48C}"/>
              </a:ext>
            </a:extLst>
          </p:cNvPr>
          <p:cNvSpPr txBox="1"/>
          <p:nvPr/>
        </p:nvSpPr>
        <p:spPr>
          <a:xfrm>
            <a:off x="5819997" y="6027619"/>
            <a:ext cx="590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OVERT and UNRESTRICTED socks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friend activities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6150A-E486-2846-AF56-2C4F7CF70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5831" y="2709069"/>
            <a:ext cx="4965700" cy="32766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B7234-C6C3-DC44-A30F-30D8AB3051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50794" y="2690019"/>
            <a:ext cx="4826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FB0-1ED4-D94E-AC5A-D5648353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reporting?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28BA9-538B-134F-840F-1404EAB0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33C752-1FE3-0C42-AE2B-A0BBCBF63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Relationship between reporter and suspects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5A24-9428-1B47-83CF-C347F19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7DE84-AAE0-7D43-A69B-267EA75E0424}"/>
              </a:ext>
            </a:extLst>
          </p:cNvPr>
          <p:cNvSpPr txBox="1"/>
          <p:nvPr/>
        </p:nvSpPr>
        <p:spPr>
          <a:xfrm>
            <a:off x="1832541" y="6080919"/>
            <a:ext cx="317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normal users are reporting</a:t>
            </a:r>
          </a:p>
          <a:p>
            <a:r>
              <a:rPr lang="en-US" dirty="0"/>
              <a:t>All reporters are active accounts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160D7-4F78-7649-A1B6-6A51156D0A31}"/>
              </a:ext>
            </a:extLst>
          </p:cNvPr>
          <p:cNvSpPr txBox="1"/>
          <p:nvPr/>
        </p:nvSpPr>
        <p:spPr>
          <a:xfrm>
            <a:off x="6216173" y="459284"/>
            <a:ext cx="5095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Friend: has more than 1 same topic and position</a:t>
            </a:r>
          </a:p>
          <a:p>
            <a:r>
              <a:rPr lang="en-US" dirty="0"/>
              <a:t>Rival: has at least 1 same topic but different position</a:t>
            </a:r>
          </a:p>
          <a:p>
            <a:r>
              <a:rPr lang="en-US" dirty="0"/>
              <a:t>Neutral: no same topic at all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BB0175-2129-E641-A7EE-E35D436582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0281" y="2709069"/>
            <a:ext cx="4876800" cy="32766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3B62B44-B131-9E4D-9EB7-BDBBFB90C6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85230"/>
            <a:ext cx="5183188" cy="31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556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Dartpost</vt:lpstr>
      <vt:lpstr>Data</vt:lpstr>
      <vt:lpstr>Activities by sockpuppets</vt:lpstr>
      <vt:lpstr>Activities by strategies of scokpuppets</vt:lpstr>
      <vt:lpstr>Follower activities FA(u)=∑_(v∈Followers(u))▒〖Tweets(v)〗</vt:lpstr>
      <vt:lpstr>Follower activities FA(u)=∑_(v∈Followers(u))▒〖Tweets(v)〗</vt:lpstr>
      <vt:lpstr>Direct Influence DI(u)=(Tweets(u))/(FA(u))</vt:lpstr>
      <vt:lpstr>Direct Influence DI(u)=(Tweets(u))/(FA(u))</vt:lpstr>
      <vt:lpstr>Who is reporting?</vt:lpstr>
      <vt:lpstr>Additional details of relationship between reporter and suspects</vt:lpstr>
      <vt:lpstr>Who are reported (suspects)?</vt:lpstr>
      <vt:lpstr>Who is discovered?</vt:lpstr>
      <vt:lpstr>Old slides</vt:lpstr>
      <vt:lpstr>Detection rate by strategies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Liu</dc:creator>
  <cp:lastModifiedBy>Rui Liu</cp:lastModifiedBy>
  <cp:revision>74</cp:revision>
  <dcterms:created xsi:type="dcterms:W3CDTF">2020-09-11T01:49:36Z</dcterms:created>
  <dcterms:modified xsi:type="dcterms:W3CDTF">2020-10-01T07:31:22Z</dcterms:modified>
</cp:coreProperties>
</file>