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7" r:id="rId9"/>
    <p:sldId id="262" r:id="rId10"/>
    <p:sldId id="263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4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27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92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63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70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1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3779-9D9A-4FD3-B338-F76676717264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F59C-6D64-4DBE-8D23-96287D228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295939"/>
            <a:ext cx="12191999" cy="2683565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2122" y="3735331"/>
            <a:ext cx="3240156" cy="11389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Артём Елизавета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ПОИТ-6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2 курс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t="5942" r="17039" b="27392"/>
          <a:stretch/>
        </p:blipFill>
        <p:spPr>
          <a:xfrm>
            <a:off x="3667538" y="2544417"/>
            <a:ext cx="2385392" cy="11429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t="16164" r="20896" b="33960"/>
          <a:stretch/>
        </p:blipFill>
        <p:spPr>
          <a:xfrm>
            <a:off x="6392352" y="2612837"/>
            <a:ext cx="2701258" cy="1063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2049" y="2544417"/>
            <a:ext cx="440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15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Операции языка</a:t>
            </a:r>
            <a:endParaRPr lang="ru-RU" sz="6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883379"/>
              </p:ext>
            </p:extLst>
          </p:nvPr>
        </p:nvGraphicFramePr>
        <p:xfrm>
          <a:off x="2231319" y="1325563"/>
          <a:ext cx="7729361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3723762">
                  <a:extLst>
                    <a:ext uri="{9D8B030D-6E8A-4147-A177-3AD203B41FA5}">
                      <a16:colId xmlns:a16="http://schemas.microsoft.com/office/drawing/2014/main" val="3669781194"/>
                    </a:ext>
                  </a:extLst>
                </a:gridCol>
                <a:gridCol w="4005599">
                  <a:extLst>
                    <a:ext uri="{9D8B030D-6E8A-4147-A177-3AD203B41FA5}">
                      <a16:colId xmlns:a16="http://schemas.microsoft.com/office/drawing/2014/main" val="707562789"/>
                    </a:ext>
                  </a:extLst>
                </a:gridCol>
              </a:tblGrid>
              <a:tr h="305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Приоритетность операции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905452"/>
                  </a:ext>
                </a:extLst>
              </a:tr>
              <a:tr h="611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985843"/>
                  </a:ext>
                </a:extLst>
              </a:tr>
              <a:tr h="3059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051859"/>
                  </a:ext>
                </a:extLst>
              </a:tr>
              <a:tr h="917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(деление нацело)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(деление с остатком)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680311"/>
                  </a:ext>
                </a:extLst>
              </a:tr>
              <a:tr h="611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5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086" t="11481" r="64597" b="47081"/>
          <a:stretch/>
        </p:blipFill>
        <p:spPr>
          <a:xfrm>
            <a:off x="771439" y="399010"/>
            <a:ext cx="2876205" cy="49983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9662" t="53802" r="59293"/>
          <a:stretch/>
        </p:blipFill>
        <p:spPr>
          <a:xfrm>
            <a:off x="3811016" y="904281"/>
            <a:ext cx="3195875" cy="50494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936" r="20992" b="42595"/>
          <a:stretch/>
        </p:blipFill>
        <p:spPr>
          <a:xfrm>
            <a:off x="7167981" y="5191917"/>
            <a:ext cx="3374968" cy="15236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5323"/>
          <a:stretch/>
        </p:blipFill>
        <p:spPr>
          <a:xfrm>
            <a:off x="8373978" y="718248"/>
            <a:ext cx="753979" cy="39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Входные параметры</a:t>
            </a:r>
            <a:endParaRPr lang="ru-RU" sz="66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96694"/>
              </p:ext>
            </p:extLst>
          </p:nvPr>
        </p:nvGraphicFramePr>
        <p:xfrm>
          <a:off x="1379912" y="1325563"/>
          <a:ext cx="9768898" cy="5068102"/>
        </p:xfrm>
        <a:graphic>
          <a:graphicData uri="http://schemas.openxmlformats.org/drawingml/2006/table">
            <a:tbl>
              <a:tblPr firstRow="1" firstCol="1" bandRow="1"/>
              <a:tblGrid>
                <a:gridCol w="2476923">
                  <a:extLst>
                    <a:ext uri="{9D8B030D-6E8A-4147-A177-3AD203B41FA5}">
                      <a16:colId xmlns:a16="http://schemas.microsoft.com/office/drawing/2014/main" val="4165824731"/>
                    </a:ext>
                  </a:extLst>
                </a:gridCol>
                <a:gridCol w="4156028">
                  <a:extLst>
                    <a:ext uri="{9D8B030D-6E8A-4147-A177-3AD203B41FA5}">
                      <a16:colId xmlns:a16="http://schemas.microsoft.com/office/drawing/2014/main" val="1077147166"/>
                    </a:ext>
                  </a:extLst>
                </a:gridCol>
                <a:gridCol w="3135947">
                  <a:extLst>
                    <a:ext uri="{9D8B030D-6E8A-4147-A177-3AD203B41FA5}">
                      <a16:colId xmlns:a16="http://schemas.microsoft.com/office/drawing/2014/main" val="827602460"/>
                    </a:ext>
                  </a:extLst>
                </a:gridCol>
              </a:tblGrid>
              <a:tr h="287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Входной параметр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Значение по умолчанию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335102"/>
                  </a:ext>
                </a:extLst>
              </a:tr>
              <a:tr h="8618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-in:&lt;имя_файла&gt;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Входной файл с расширением .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txt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в котором содержится исходный код на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AEV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-2021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предусмотрено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477225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-log:&lt;имя_файла&gt;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Файл для записи полного протокола работы транслятора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&lt;имя_файла&gt;.log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628975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-out:&lt;имя_файла&gt;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Файл для записи результата работы транслятора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&lt;имя_файла&gt;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.out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asm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6847"/>
                  </a:ext>
                </a:extLst>
              </a:tr>
              <a:tr h="8618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tokens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 для вывода промежуточного представления кода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умолчанию отсутствует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946404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-lex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 для вывода таблицы лексем в консоль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умолчанию отсутствует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91725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-id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 для вывода трассировки синтаксического анализа в файл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умолчанию отсутствует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33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472403"/>
            <a:ext cx="12191999" cy="2683565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50" y="2824973"/>
            <a:ext cx="7467787" cy="17245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841" r="1810"/>
          <a:stretch/>
        </p:blipFill>
        <p:spPr>
          <a:xfrm>
            <a:off x="3859530" y="4304263"/>
            <a:ext cx="6509385" cy="4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AEV-2021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Задачей данного курсового проекта является разработка транслятора для своего языка программирования: AEV-2021.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Язык </a:t>
            </a:r>
            <a:r>
              <a:rPr lang="ru-RU" dirty="0"/>
              <a:t>программирования AEV-2021 – это универсальный язык высокого уровня.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Является </a:t>
            </a:r>
            <a:r>
              <a:rPr lang="ru-RU" dirty="0"/>
              <a:t>процедурным, компилируемым, не </a:t>
            </a:r>
            <a:r>
              <a:rPr lang="ru-RU" dirty="0" smtClean="0"/>
              <a:t>объектно-ориентированным, строго типизируемым.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Главная </a:t>
            </a:r>
            <a:r>
              <a:rPr lang="ru-RU" dirty="0"/>
              <a:t>задача транслятора </a:t>
            </a:r>
            <a:r>
              <a:rPr lang="en-US" dirty="0" smtClean="0"/>
              <a:t>– </a:t>
            </a:r>
            <a:r>
              <a:rPr lang="ru-RU" dirty="0" smtClean="0"/>
              <a:t>сгенерировать код программы, </a:t>
            </a:r>
            <a:r>
              <a:rPr lang="ru-RU" dirty="0"/>
              <a:t>написанную языке программирования </a:t>
            </a:r>
            <a:r>
              <a:rPr lang="en-US" dirty="0"/>
              <a:t>AEV</a:t>
            </a:r>
            <a:r>
              <a:rPr lang="ru-RU" dirty="0" smtClean="0"/>
              <a:t>-2021,на язык </a:t>
            </a:r>
            <a:r>
              <a:rPr lang="en-US" dirty="0" smtClean="0"/>
              <a:t>Assembler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2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97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Основные особенности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588" y="1325563"/>
            <a:ext cx="10628376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Наличие дополнительных ключей для вывода информации о трансляции в консоль. </a:t>
            </a:r>
            <a:r>
              <a:rPr lang="ru-RU" sz="1800" i="1" dirty="0" smtClean="0">
                <a:latin typeface="Consolas" panose="020B0609020204030204" pitchFamily="49" charset="0"/>
              </a:rPr>
              <a:t>(</a:t>
            </a:r>
            <a:r>
              <a:rPr lang="en-US" sz="1800" i="1" dirty="0" smtClean="0">
                <a:latin typeface="Consolas" panose="020B0609020204030204" pitchFamily="49" charset="0"/>
              </a:rPr>
              <a:t>-</a:t>
            </a:r>
            <a:r>
              <a:rPr lang="en-US" sz="1800" i="1" dirty="0" err="1" smtClean="0">
                <a:latin typeface="Consolas" panose="020B0609020204030204" pitchFamily="49" charset="0"/>
              </a:rPr>
              <a:t>lex</a:t>
            </a:r>
            <a:r>
              <a:rPr lang="en-US" sz="1800" i="1" dirty="0" smtClean="0">
                <a:latin typeface="Consolas" panose="020B0609020204030204" pitchFamily="49" charset="0"/>
              </a:rPr>
              <a:t>,-id,-tokens)</a:t>
            </a:r>
          </a:p>
          <a:p>
            <a:r>
              <a:rPr lang="ru-RU" dirty="0" smtClean="0"/>
              <a:t>Трансляция на язык </a:t>
            </a:r>
            <a:r>
              <a:rPr lang="en-US" dirty="0" smtClean="0"/>
              <a:t>Assembler.</a:t>
            </a:r>
          </a:p>
          <a:p>
            <a:r>
              <a:rPr lang="ru-RU" dirty="0" smtClean="0"/>
              <a:t>Три вида представления целочисленных литералов.</a:t>
            </a:r>
            <a:r>
              <a:rPr lang="ru-RU" sz="2400" dirty="0" smtClean="0"/>
              <a:t> </a:t>
            </a:r>
            <a:r>
              <a:rPr lang="ru-RU" sz="1800" i="1" dirty="0" smtClean="0">
                <a:latin typeface="Consolas" panose="020B0609020204030204" pitchFamily="49" charset="0"/>
              </a:rPr>
              <a:t>(десятичное, восьмеричное, двоичное</a:t>
            </a:r>
            <a:r>
              <a:rPr lang="en-US" sz="1800" i="1" dirty="0" smtClean="0">
                <a:latin typeface="Consolas" panose="020B0609020204030204" pitchFamily="49" charset="0"/>
              </a:rPr>
              <a:t>)</a:t>
            </a:r>
            <a:endParaRPr lang="ru-RU" sz="1800" i="1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Поддержка арифметических и логических операций.</a:t>
            </a:r>
          </a:p>
          <a:p>
            <a:r>
              <a:rPr lang="ru-RU" dirty="0" smtClean="0"/>
              <a:t>Поддержка операций цикла и условных операций.</a:t>
            </a:r>
            <a:endParaRPr lang="en-US" dirty="0" smtClean="0"/>
          </a:p>
          <a:p>
            <a:r>
              <a:rPr lang="ru-RU" dirty="0" smtClean="0"/>
              <a:t>Разрешено объявление идентификаторов с одинаковым названием в различных областях видимости.</a:t>
            </a:r>
          </a:p>
          <a:p>
            <a:r>
              <a:rPr lang="ru-RU" dirty="0" smtClean="0"/>
              <a:t>Возможна реализация пользовательских функций.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Типы данных</a:t>
            </a:r>
            <a:endParaRPr lang="ru-RU" sz="6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115813"/>
              </p:ext>
            </p:extLst>
          </p:nvPr>
        </p:nvGraphicFramePr>
        <p:xfrm>
          <a:off x="902653" y="1325563"/>
          <a:ext cx="1045114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731993">
                  <a:extLst>
                    <a:ext uri="{9D8B030D-6E8A-4147-A177-3AD203B41FA5}">
                      <a16:colId xmlns:a16="http://schemas.microsoft.com/office/drawing/2014/main" val="12477058"/>
                    </a:ext>
                  </a:extLst>
                </a:gridCol>
                <a:gridCol w="8719153">
                  <a:extLst>
                    <a:ext uri="{9D8B030D-6E8A-4147-A177-3AD203B41FA5}">
                      <a16:colId xmlns:a16="http://schemas.microsoft.com/office/drawing/2014/main" val="1075995501"/>
                    </a:ext>
                  </a:extLst>
                </a:gridCol>
              </a:tblGrid>
              <a:tr h="317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 типа данных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385362"/>
                  </a:ext>
                </a:extLst>
              </a:tr>
              <a:tr h="951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Фундаментальный тип данных. Предусмотрен для объявления целочисленных данных. Автоматически инициализируется нулевым значением.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00144"/>
                  </a:ext>
                </a:extLst>
              </a:tr>
              <a:tr h="634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chr_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Фундаментальный тип данных. Предусмотрен для объявления символов. Автоматическая инициализация нулевым значением.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2505"/>
                  </a:ext>
                </a:extLst>
              </a:tr>
              <a:tr h="951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Фундаментальный тип данных. Предусмотрен для объявления строк. Автоматическая инициализация нулевым значением. Максимальное количество символов в строке – 255.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50938"/>
                  </a:ext>
                </a:extLst>
              </a:tr>
              <a:tr h="951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en-US" sz="24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­_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Фундаментальный тип данных. Предусмотрен для объявления логической переменной, которая имеет одно из двух значений: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Автоматическая инициализация значением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3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4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Тип литералов</a:t>
            </a:r>
            <a:endParaRPr lang="ru-RU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1794659"/>
                  </p:ext>
                </p:extLst>
              </p:nvPr>
            </p:nvGraphicFramePr>
            <p:xfrm>
              <a:off x="1305711" y="1695559"/>
              <a:ext cx="9580577" cy="33560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01355">
                      <a:extLst>
                        <a:ext uri="{9D8B030D-6E8A-4147-A177-3AD203B41FA5}">
                          <a16:colId xmlns:a16="http://schemas.microsoft.com/office/drawing/2014/main" val="2848862974"/>
                        </a:ext>
                      </a:extLst>
                    </a:gridCol>
                    <a:gridCol w="6779222">
                      <a:extLst>
                        <a:ext uri="{9D8B030D-6E8A-4147-A177-3AD203B41FA5}">
                          <a16:colId xmlns:a16="http://schemas.microsoft.com/office/drawing/2014/main" val="2002279440"/>
                        </a:ext>
                      </a:extLst>
                    </a:gridCol>
                  </a:tblGrid>
                  <a:tr h="35303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 литерала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Описание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6962"/>
                      </a:ext>
                    </a:extLst>
                  </a:tr>
                  <a:tr h="70606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Литералы целого типа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Целочисленные литералы, автоматически инициализируются 0. 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318670"/>
                      </a:ext>
                    </a:extLst>
                  </a:tr>
                  <a:tr h="70606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Символьные литералы</a:t>
                          </a:r>
                          <a:endParaRPr lang="ru-RU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Символ, заключённые в “” (двойные кавычки</a:t>
                          </a:r>
                          <a:r>
                            <a:rPr lang="ru-RU" sz="24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ru-RU" sz="2400" baseline="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4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автоматически </a:t>
                          </a: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инициализируются </a:t>
                          </a: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6901090"/>
                      </a:ext>
                    </a:extLst>
                  </a:tr>
                  <a:tr h="147401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Строковые литералы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Символы, заключённые в “” (двойные кавычки), автоматически инициализируются пустой </a:t>
                          </a:r>
                          <a:r>
                            <a:rPr lang="ru-RU" sz="24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строкой. </a:t>
                          </a: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Максимальное число символов в литерале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lit/>
                                      <m:nor/>
                                    </m:rPr>
                                    <a:rPr lang="ru-RU" sz="240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−1=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ru-RU" sz="24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255</m:t>
                              </m:r>
                            </m:oMath>
                          </a14:m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54528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1794659"/>
                  </p:ext>
                </p:extLst>
              </p:nvPr>
            </p:nvGraphicFramePr>
            <p:xfrm>
              <a:off x="1305711" y="1695559"/>
              <a:ext cx="9580577" cy="33560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01355">
                      <a:extLst>
                        <a:ext uri="{9D8B030D-6E8A-4147-A177-3AD203B41FA5}">
                          <a16:colId xmlns:a16="http://schemas.microsoft.com/office/drawing/2014/main" val="2848862974"/>
                        </a:ext>
                      </a:extLst>
                    </a:gridCol>
                    <a:gridCol w="6779222">
                      <a:extLst>
                        <a:ext uri="{9D8B030D-6E8A-4147-A177-3AD203B41FA5}">
                          <a16:colId xmlns:a16="http://schemas.microsoft.com/office/drawing/2014/main" val="20022794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 литерала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Описание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6962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Литералы целого типа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Целочисленные литералы, автоматически инициализируются 0. 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31867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Символьные литералы</a:t>
                          </a:r>
                          <a:endParaRPr lang="ru-RU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Символ, заключённые в “” (двойные кавычки</a:t>
                          </a:r>
                          <a:r>
                            <a:rPr lang="ru-RU" sz="24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ru-RU" sz="2400" baseline="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4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автоматически </a:t>
                          </a: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инициализируются </a:t>
                          </a: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6901090"/>
                      </a:ext>
                    </a:extLst>
                  </a:tr>
                  <a:tr h="1527239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Строковые литералы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457" t="-125896" r="-180" b="-11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4528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03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436418" y="457200"/>
            <a:ext cx="6469890" cy="6071863"/>
            <a:chOff x="1436418" y="457200"/>
            <a:chExt cx="6469890" cy="6071863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6418" y="457200"/>
              <a:ext cx="6469890" cy="607186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04085" y="2565855"/>
              <a:ext cx="1484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i="1" dirty="0">
                  <a:latin typeface="Consolas" panose="020B0609020204030204" pitchFamily="49" charset="0"/>
                </a:rPr>
                <a:t>в</a:t>
              </a:r>
              <a:r>
                <a:rPr lang="ru-RU" sz="1100" i="1" dirty="0" smtClean="0">
                  <a:latin typeface="Consolas" panose="020B0609020204030204" pitchFamily="49" charset="0"/>
                </a:rPr>
                <a:t>осьмеричное</a:t>
              </a:r>
              <a:endParaRPr lang="en-US" sz="1100" i="1" dirty="0" smtClean="0">
                <a:latin typeface="Consolas" panose="020B0609020204030204" pitchFamily="49" charset="0"/>
              </a:endParaRPr>
            </a:p>
            <a:p>
              <a:r>
                <a:rPr lang="ru-RU" sz="1100" i="1" dirty="0" smtClean="0">
                  <a:latin typeface="Consolas" panose="020B0609020204030204" pitchFamily="49" charset="0"/>
                </a:rPr>
                <a:t>представление </a:t>
              </a:r>
              <a:endParaRPr lang="ru-RU" sz="11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>
              <a:off x="4224323" y="2321560"/>
              <a:ext cx="79762" cy="919479"/>
            </a:xfrm>
            <a:prstGeom prst="rightBrac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авая фигурная скобка 7"/>
            <p:cNvSpPr/>
            <p:nvPr/>
          </p:nvSpPr>
          <p:spPr>
            <a:xfrm>
              <a:off x="4224323" y="3289343"/>
              <a:ext cx="79762" cy="1057868"/>
            </a:xfrm>
            <a:prstGeom prst="rightBrac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6482" y="3589813"/>
              <a:ext cx="1484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i="1" dirty="0">
                  <a:latin typeface="Consolas" panose="020B0609020204030204" pitchFamily="49" charset="0"/>
                </a:rPr>
                <a:t>д</a:t>
              </a:r>
              <a:r>
                <a:rPr lang="ru-RU" sz="1100" i="1" dirty="0" smtClean="0">
                  <a:latin typeface="Consolas" panose="020B0609020204030204" pitchFamily="49" charset="0"/>
                </a:rPr>
                <a:t>воичное</a:t>
              </a:r>
              <a:endParaRPr lang="en-US" sz="1100" i="1" dirty="0" smtClean="0">
                <a:latin typeface="Consolas" panose="020B0609020204030204" pitchFamily="49" charset="0"/>
              </a:endParaRPr>
            </a:p>
            <a:p>
              <a:r>
                <a:rPr lang="ru-RU" sz="1100" i="1" dirty="0" smtClean="0">
                  <a:latin typeface="Consolas" panose="020B0609020204030204" pitchFamily="49" charset="0"/>
                </a:rPr>
                <a:t>представление </a:t>
              </a:r>
              <a:endParaRPr lang="ru-RU" sz="1100" i="1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4224323" y="1342227"/>
              <a:ext cx="1284635" cy="931030"/>
              <a:chOff x="2842563" y="1281267"/>
              <a:chExt cx="1284635" cy="931030"/>
            </a:xfrm>
          </p:grpSpPr>
          <p:sp>
            <p:nvSpPr>
              <p:cNvPr id="12" name="Правая фигурная скобка 11"/>
              <p:cNvSpPr/>
              <p:nvPr/>
            </p:nvSpPr>
            <p:spPr>
              <a:xfrm>
                <a:off x="2842563" y="1281267"/>
                <a:ext cx="79762" cy="931030"/>
              </a:xfrm>
              <a:prstGeom prst="rightBrac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34722" y="1528342"/>
                <a:ext cx="1192476" cy="436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i="1" dirty="0" smtClean="0">
                    <a:latin typeface="Consolas" panose="020B0609020204030204" pitchFamily="49" charset="0"/>
                  </a:rPr>
                  <a:t>десятичное</a:t>
                </a:r>
                <a:endParaRPr lang="en-US" sz="1100" i="1" dirty="0" smtClean="0">
                  <a:latin typeface="Consolas" panose="020B0609020204030204" pitchFamily="49" charset="0"/>
                </a:endParaRPr>
              </a:p>
              <a:p>
                <a:r>
                  <a:rPr lang="ru-RU" sz="1100" i="1" dirty="0" smtClean="0">
                    <a:latin typeface="Consolas" panose="020B0609020204030204" pitchFamily="49" charset="0"/>
                  </a:rPr>
                  <a:t>представление </a:t>
                </a:r>
                <a:endParaRPr lang="ru-RU" sz="1100" i="1" dirty="0">
                  <a:latin typeface="Consolas" panose="020B0609020204030204" pitchFamily="49" charset="0"/>
                </a:endParaRPr>
              </a:p>
            </p:txBody>
          </p:sp>
        </p:grpSp>
      </p:grp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/>
          <a:srcRect l="1025" r="-1"/>
          <a:stretch/>
        </p:blipFill>
        <p:spPr>
          <a:xfrm>
            <a:off x="6449460" y="2440789"/>
            <a:ext cx="4881143" cy="38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Стандартная библиотека</a:t>
            </a:r>
            <a:endParaRPr lang="ru-RU" sz="6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432491"/>
              </p:ext>
            </p:extLst>
          </p:nvPr>
        </p:nvGraphicFramePr>
        <p:xfrm>
          <a:off x="1320190" y="1325563"/>
          <a:ext cx="955161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1385200">
                  <a:extLst>
                    <a:ext uri="{9D8B030D-6E8A-4147-A177-3AD203B41FA5}">
                      <a16:colId xmlns:a16="http://schemas.microsoft.com/office/drawing/2014/main" val="4212645592"/>
                    </a:ext>
                  </a:extLst>
                </a:gridCol>
                <a:gridCol w="1709469">
                  <a:extLst>
                    <a:ext uri="{9D8B030D-6E8A-4147-A177-3AD203B41FA5}">
                      <a16:colId xmlns:a16="http://schemas.microsoft.com/office/drawing/2014/main" val="2709833620"/>
                    </a:ext>
                  </a:extLst>
                </a:gridCol>
                <a:gridCol w="1647939">
                  <a:extLst>
                    <a:ext uri="{9D8B030D-6E8A-4147-A177-3AD203B41FA5}">
                      <a16:colId xmlns:a16="http://schemas.microsoft.com/office/drawing/2014/main" val="1959268621"/>
                    </a:ext>
                  </a:extLst>
                </a:gridCol>
                <a:gridCol w="4809011">
                  <a:extLst>
                    <a:ext uri="{9D8B030D-6E8A-4147-A177-3AD203B41FA5}">
                      <a16:colId xmlns:a16="http://schemas.microsoft.com/office/drawing/2014/main" val="3383091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 функции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Возвращаемое значение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Принимаемые параметры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39228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str_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str_ a, str_ b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 производит конкатенацию строк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возвращает строку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85248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lexcomp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int_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str_ a, str_ b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 производит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сравнение числовые коды символов в строках. Возвращает значение равное 0, если числовые коды строк равны, больше нуля, если числовой код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больше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меньше нуля в противном случае.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201828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 вычисляет длину строки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80233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randomize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 возвращает случайно сгенерированное число в промежутке [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70010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exponent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int_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int_ a, int_ n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 возводит число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степень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возвращает результат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76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25" y="1278855"/>
            <a:ext cx="7660768" cy="10991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5" y="2637576"/>
            <a:ext cx="7454108" cy="5047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678" y="3456705"/>
            <a:ext cx="6878953" cy="12775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63" y="5316569"/>
            <a:ext cx="7032895" cy="13224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07" y="246577"/>
            <a:ext cx="11927785" cy="7583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311" y="2019576"/>
            <a:ext cx="3942322" cy="5198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8"/>
          <a:srcRect t="13821"/>
          <a:stretch/>
        </p:blipFill>
        <p:spPr>
          <a:xfrm>
            <a:off x="5008740" y="692364"/>
            <a:ext cx="6456506" cy="4732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464" y="3079261"/>
            <a:ext cx="2122974" cy="52527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2095" y="6105288"/>
            <a:ext cx="2961426" cy="59706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11"/>
          <a:srcRect t="19911" b="15639"/>
          <a:stretch/>
        </p:blipFill>
        <p:spPr>
          <a:xfrm>
            <a:off x="6374968" y="4657344"/>
            <a:ext cx="4127329" cy="4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Инструкции языка</a:t>
            </a:r>
            <a:endParaRPr lang="ru-RU" sz="6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745709"/>
              </p:ext>
            </p:extLst>
          </p:nvPr>
        </p:nvGraphicFramePr>
        <p:xfrm>
          <a:off x="1490238" y="4148821"/>
          <a:ext cx="9211524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3010104">
                  <a:extLst>
                    <a:ext uri="{9D8B030D-6E8A-4147-A177-3AD203B41FA5}">
                      <a16:colId xmlns:a16="http://schemas.microsoft.com/office/drawing/2014/main" val="259975704"/>
                    </a:ext>
                  </a:extLst>
                </a:gridCol>
                <a:gridCol w="6201420">
                  <a:extLst>
                    <a:ext uri="{9D8B030D-6E8A-4147-A177-3AD203B41FA5}">
                      <a16:colId xmlns:a16="http://schemas.microsoft.com/office/drawing/2014/main" val="2406202791"/>
                    </a:ext>
                  </a:extLst>
                </a:gridCol>
              </a:tblGrid>
              <a:tr h="294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Вывод данных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speak 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[&lt;идентификатор&gt; / &lt;литерал&gt;];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73016"/>
                  </a:ext>
                </a:extLst>
              </a:tr>
              <a:tr h="1178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Условный оператор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where 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[&lt;условие&gt;]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 … }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otherwise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 … }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42921"/>
                  </a:ext>
                </a:extLst>
              </a:tr>
              <a:tr h="58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Оператор цикла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cycle [&lt;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условие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&gt;]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 … }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20956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18870"/>
              </p:ext>
            </p:extLst>
          </p:nvPr>
        </p:nvGraphicFramePr>
        <p:xfrm>
          <a:off x="1490238" y="1234443"/>
          <a:ext cx="9211524" cy="2914378"/>
        </p:xfrm>
        <a:graphic>
          <a:graphicData uri="http://schemas.openxmlformats.org/drawingml/2006/table">
            <a:tbl>
              <a:tblPr firstRow="1" firstCol="1" bandRow="1"/>
              <a:tblGrid>
                <a:gridCol w="3010104">
                  <a:extLst>
                    <a:ext uri="{9D8B030D-6E8A-4147-A177-3AD203B41FA5}">
                      <a16:colId xmlns:a16="http://schemas.microsoft.com/office/drawing/2014/main" val="1863560771"/>
                    </a:ext>
                  </a:extLst>
                </a:gridCol>
                <a:gridCol w="6201420">
                  <a:extLst>
                    <a:ext uri="{9D8B030D-6E8A-4147-A177-3AD203B41FA5}">
                      <a16:colId xmlns:a16="http://schemas.microsoft.com/office/drawing/2014/main" val="2144129071"/>
                    </a:ext>
                  </a:extLst>
                </a:gridCol>
              </a:tblGrid>
              <a:tr h="237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Инструкция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Запись на языке AEV-2021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56925"/>
                  </a:ext>
                </a:extLst>
              </a:tr>
              <a:tr h="237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Объявление переменной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&lt;тип данных&gt; &lt;идентификатор&gt;;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124027"/>
                  </a:ext>
                </a:extLst>
              </a:tr>
              <a:tr h="237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Присваивание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&lt;идентификатор&gt; = &lt;значение&gt;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&lt;идентификатор&gt;;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80017"/>
                  </a:ext>
                </a:extLst>
              </a:tr>
              <a:tr h="4759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Объявление внешней функции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&lt;тип данных&gt; &lt;идентификатор&gt; [&lt;тип данных&gt; &lt;идентификатор&gt;, …] {…}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26921"/>
                  </a:ext>
                </a:extLst>
              </a:tr>
              <a:tr h="7139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Блок инструкций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73264"/>
                  </a:ext>
                </a:extLst>
              </a:tr>
              <a:tr h="4759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Возврат из подпрограммы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&lt;идентификатор&gt; / &lt;литерал&gt;;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12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614</Words>
  <Application>Microsoft Office PowerPoint</Application>
  <PresentationFormat>Широкоэкранный</PresentationFormat>
  <Paragraphs>130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Презентация PowerPoint</vt:lpstr>
      <vt:lpstr>AEV-2021</vt:lpstr>
      <vt:lpstr>Основные особенности</vt:lpstr>
      <vt:lpstr>Типы данных</vt:lpstr>
      <vt:lpstr>Тип литералов</vt:lpstr>
      <vt:lpstr>Презентация PowerPoint</vt:lpstr>
      <vt:lpstr>Стандартная библиотека</vt:lpstr>
      <vt:lpstr>Презентация PowerPoint</vt:lpstr>
      <vt:lpstr>Инструкции языка</vt:lpstr>
      <vt:lpstr>Операции языка</vt:lpstr>
      <vt:lpstr>Презентация PowerPoint</vt:lpstr>
      <vt:lpstr>Входные параметры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AEV-2021</dc:title>
  <dc:creator>QusEst</dc:creator>
  <cp:lastModifiedBy>QusEst</cp:lastModifiedBy>
  <cp:revision>43</cp:revision>
  <dcterms:created xsi:type="dcterms:W3CDTF">2021-12-21T11:55:24Z</dcterms:created>
  <dcterms:modified xsi:type="dcterms:W3CDTF">2021-12-27T12:46:58Z</dcterms:modified>
</cp:coreProperties>
</file>