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Arial Black" panose="020B0A04020102020204" pitchFamily="34" charset="0"/>
      <p:regular r:id="rId19"/>
      <p:bold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Libre Franklin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HDseopEg/zt0VhjCRqt+O61N4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4A5725-F7AD-4C3D-9E2E-BAE173D32DF4}">
  <a:tblStyle styleId="{234A5725-F7AD-4C3D-9E2E-BAE173D32DF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0" name="Google Shape;3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077CC466-DC26-0752-1DBA-0149238A5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>
            <a:extLst>
              <a:ext uri="{FF2B5EF4-FFF2-40B4-BE49-F238E27FC236}">
                <a16:creationId xmlns:a16="http://schemas.microsoft.com/office/drawing/2014/main" id="{2C21B4AD-4D30-D942-DC38-59696DFD73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4:notes">
            <a:extLst>
              <a:ext uri="{FF2B5EF4-FFF2-40B4-BE49-F238E27FC236}">
                <a16:creationId xmlns:a16="http://schemas.microsoft.com/office/drawing/2014/main" id="{E460E2EA-ED35-D3EB-C81C-0BF2C6A84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978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</a:defRPr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grpSp>
        <p:nvGrpSpPr>
          <p:cNvPr id="18" name="Google Shape;18;p17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17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Libre Franklin"/>
              <a:buNone/>
              <a:defRPr sz="7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33" name="Google Shape;33;p21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67" name="Google Shape;67;p2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7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76" name="Google Shape;76;p2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11" name="Google Shape;11;p16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95" name="Google Shape;95;p19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rcera.com/lt-board/noticia/en-defensa-del-ocio-un-espacio-clave-para-preservar-la-salud-mental/CDYWGH6PYVCVBMU7ENJNTT2DB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elpais.com/salud-y-bienestar/2024-08-20/jugar-a-videojuegos-tiene-un-efecto-positivo-en-la-salud-mental-y-la-satisfaccion-vital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hyperlink" Target="https://www.verifiedmarketreports.com/es/product/roguelike-game-mark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700283" y="2290526"/>
            <a:ext cx="8790915" cy="126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 Black"/>
              <a:buNone/>
            </a:pPr>
            <a:r>
              <a:rPr lang="es-CL" sz="5400" dirty="0">
                <a:latin typeface="Arial Black"/>
                <a:ea typeface="Arial Black"/>
                <a:cs typeface="Arial Black"/>
                <a:sym typeface="Arial Black"/>
              </a:rPr>
              <a:t>Proyecto </a:t>
            </a:r>
            <a:r>
              <a:rPr lang="es-CL" sz="5400" dirty="0" err="1">
                <a:latin typeface="Arial Black"/>
                <a:ea typeface="Arial Black"/>
                <a:cs typeface="Arial Black"/>
                <a:sym typeface="Arial Black"/>
              </a:rPr>
              <a:t>Capstone</a:t>
            </a:r>
            <a:endParaRPr sz="5400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892450" y="4119250"/>
            <a:ext cx="81081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Equipo de trabajo: Diego Toro y Matías Flores</a:t>
            </a:r>
            <a:endParaRPr/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Docente: Francisco Diaz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7033C2DE-A4E3-AC01-F867-DCB84C4C6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051" y="235039"/>
            <a:ext cx="2723107" cy="6701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0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5" name="Google Shape;215;p10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7" name="Google Shape;21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7433593" y="2032903"/>
            <a:ext cx="4453724" cy="279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 Black"/>
              <a:buNone/>
            </a:pPr>
            <a:r>
              <a:rPr lang="es-CL" sz="6000" cap="none">
                <a:latin typeface="Arial Black"/>
                <a:ea typeface="Arial Black"/>
                <a:cs typeface="Arial Black"/>
                <a:sym typeface="Arial Black"/>
              </a:rPr>
              <a:t>MODELO DE DATOS</a:t>
            </a:r>
            <a:endParaRPr sz="6000" cap="none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4028526" y="2190326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" name="Google Shape;220;p10"/>
          <p:cNvSpPr/>
          <p:nvPr/>
        </p:nvSpPr>
        <p:spPr>
          <a:xfrm rot="10800000">
            <a:off x="531077" y="387851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1" name="Google Shape;221;p10" descr="Imagen que contiene Gráfic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3713" y="939249"/>
            <a:ext cx="5405448" cy="5066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6EBF23A8-0547-EECB-959E-DF26179D7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051" y="235039"/>
            <a:ext cx="2723107" cy="670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>
            <a:spLocks noGrp="1"/>
          </p:cNvSpPr>
          <p:nvPr>
            <p:ph type="title"/>
          </p:nvPr>
        </p:nvSpPr>
        <p:spPr>
          <a:xfrm>
            <a:off x="1371600" y="714375"/>
            <a:ext cx="96012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Tecnologías y entornos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28" name="Google Shape;228;p11"/>
          <p:cNvGrpSpPr/>
          <p:nvPr/>
        </p:nvGrpSpPr>
        <p:grpSpPr>
          <a:xfrm>
            <a:off x="991846" y="2355474"/>
            <a:ext cx="10208308" cy="1058503"/>
            <a:chOff x="1246" y="381502"/>
            <a:chExt cx="10208308" cy="1058503"/>
          </a:xfrm>
        </p:grpSpPr>
        <p:sp>
          <p:nvSpPr>
            <p:cNvPr id="229" name="Google Shape;229;p11"/>
            <p:cNvSpPr/>
            <p:nvPr/>
          </p:nvSpPr>
          <p:spPr>
            <a:xfrm>
              <a:off x="1246" y="381502"/>
              <a:ext cx="1413458" cy="89754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BAAB3"/>
                </a:gs>
                <a:gs pos="50000">
                  <a:srgbClr val="65A3AD"/>
                </a:gs>
                <a:gs pos="100000">
                  <a:srgbClr val="56919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158297" y="530701"/>
              <a:ext cx="1413458" cy="89754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1"/>
            <p:cNvSpPr txBox="1"/>
            <p:nvPr/>
          </p:nvSpPr>
          <p:spPr>
            <a:xfrm>
              <a:off x="184585" y="556989"/>
              <a:ext cx="1360882" cy="84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s-CL" sz="20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Godot</a:t>
              </a:r>
              <a:endPara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2199587" y="394349"/>
              <a:ext cx="1413458" cy="89754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BAAB3"/>
                </a:gs>
                <a:gs pos="50000">
                  <a:srgbClr val="65A3AD"/>
                </a:gs>
                <a:gs pos="100000">
                  <a:srgbClr val="56919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356638" y="517260"/>
              <a:ext cx="1413458" cy="89754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1"/>
            <p:cNvSpPr txBox="1"/>
            <p:nvPr/>
          </p:nvSpPr>
          <p:spPr>
            <a:xfrm>
              <a:off x="2382926" y="569836"/>
              <a:ext cx="1360882" cy="84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s-CL" sz="20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GDScript</a:t>
              </a:r>
              <a:endPara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4395665" y="381502"/>
              <a:ext cx="1413458" cy="89754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BAAB3"/>
                </a:gs>
                <a:gs pos="50000">
                  <a:srgbClr val="65A3AD"/>
                </a:gs>
                <a:gs pos="100000">
                  <a:srgbClr val="56919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4585036" y="530701"/>
              <a:ext cx="1413458" cy="89754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 txBox="1"/>
            <p:nvPr/>
          </p:nvSpPr>
          <p:spPr>
            <a:xfrm>
              <a:off x="4543709" y="547334"/>
              <a:ext cx="1496111" cy="84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s-CL" sz="20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Pixelorama</a:t>
              </a:r>
              <a:endPara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6467012" y="381502"/>
              <a:ext cx="1413458" cy="89754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BAAB3"/>
                </a:gs>
                <a:gs pos="50000">
                  <a:srgbClr val="65A3AD"/>
                </a:gs>
                <a:gs pos="100000">
                  <a:srgbClr val="56919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6648744" y="542460"/>
              <a:ext cx="1413458" cy="89754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1"/>
            <p:cNvSpPr txBox="1"/>
            <p:nvPr/>
          </p:nvSpPr>
          <p:spPr>
            <a:xfrm>
              <a:off x="6650351" y="556989"/>
              <a:ext cx="1360882" cy="84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s-CL" sz="20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Firebase</a:t>
              </a:r>
              <a:endPara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8639045" y="381502"/>
              <a:ext cx="1413458" cy="89754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BAAB3"/>
                </a:gs>
                <a:gs pos="50000">
                  <a:srgbClr val="65A3AD"/>
                </a:gs>
                <a:gs pos="100000">
                  <a:srgbClr val="56919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8796096" y="530701"/>
              <a:ext cx="1413458" cy="89754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1"/>
            <p:cNvSpPr txBox="1"/>
            <p:nvPr/>
          </p:nvSpPr>
          <p:spPr>
            <a:xfrm>
              <a:off x="8822384" y="556989"/>
              <a:ext cx="1360882" cy="84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s-CL" sz="20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Itch.io</a:t>
              </a:r>
              <a:endPara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45" name="Google Shape;245;p11" descr="Godot Engine logo (monochrome for light backgrounds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1574" y="3822199"/>
            <a:ext cx="1428751" cy="1632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1" descr="Logotipo, 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3526" y="4068445"/>
            <a:ext cx="1300162" cy="114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2665" y="3958928"/>
            <a:ext cx="1359400" cy="1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1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92213" y="3884768"/>
            <a:ext cx="1507719" cy="150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99299" y="3822199"/>
            <a:ext cx="1809749" cy="180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9DC0ABBD-C76F-05A5-4F9F-66920D88F0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7051" y="235039"/>
            <a:ext cx="2723107" cy="670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2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5" name="Google Shape;255;p1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57" name="Google Shape;257;p12" descr="-SET ESTUDIANTES DUOC HOTELERÍA | YOUniforms"/>
          <p:cNvPicPr preferRelativeResize="0"/>
          <p:nvPr/>
        </p:nvPicPr>
        <p:blipFill rotWithShape="1">
          <a:blip r:embed="rId3">
            <a:alphaModFix/>
          </a:blip>
          <a:srcRect l="778" r="62338"/>
          <a:stretch/>
        </p:blipFill>
        <p:spPr>
          <a:xfrm>
            <a:off x="20" y="10"/>
            <a:ext cx="12191980" cy="68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2"/>
          <p:cNvSpPr/>
          <p:nvPr/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9" name="Google Shape;259;p12"/>
          <p:cNvSpPr/>
          <p:nvPr/>
        </p:nvSpPr>
        <p:spPr>
          <a:xfrm rot="10800000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1" name="Google Shape;261;p12"/>
          <p:cNvSpPr txBox="1">
            <a:spLocks noGrp="1"/>
          </p:cNvSpPr>
          <p:nvPr>
            <p:ph type="title"/>
          </p:nvPr>
        </p:nvSpPr>
        <p:spPr>
          <a:xfrm>
            <a:off x="1915385" y="2376320"/>
            <a:ext cx="8361229" cy="210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 Black"/>
              <a:buNone/>
            </a:pPr>
            <a:r>
              <a:rPr lang="es-CL" sz="7200" cap="none" dirty="0">
                <a:latin typeface="Arial Black"/>
                <a:ea typeface="Arial Black"/>
                <a:cs typeface="Arial Black"/>
                <a:sym typeface="Arial Black"/>
              </a:rPr>
              <a:t>DEMOSTRACIÓN DEL PROYECTO</a:t>
            </a:r>
            <a:endParaRPr sz="7200" cap="none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Resultados obtenidos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67" name="Google Shape;267;p13"/>
          <p:cNvGrpSpPr/>
          <p:nvPr/>
        </p:nvGrpSpPr>
        <p:grpSpPr>
          <a:xfrm>
            <a:off x="1769149" y="2287960"/>
            <a:ext cx="8806100" cy="3577478"/>
            <a:chOff x="397549" y="1960"/>
            <a:chExt cx="8806100" cy="3577478"/>
          </a:xfrm>
        </p:grpSpPr>
        <p:sp>
          <p:nvSpPr>
            <p:cNvPr id="268" name="Google Shape;268;p13"/>
            <p:cNvSpPr/>
            <p:nvPr/>
          </p:nvSpPr>
          <p:spPr>
            <a:xfrm>
              <a:off x="397549" y="1960"/>
              <a:ext cx="2751906" cy="1651143"/>
            </a:xfrm>
            <a:prstGeom prst="rect">
              <a:avLst/>
            </a:prstGeom>
            <a:solidFill>
              <a:schemeClr val="accent1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3"/>
            <p:cNvSpPr txBox="1"/>
            <p:nvPr/>
          </p:nvSpPr>
          <p:spPr>
            <a:xfrm>
              <a:off x="397549" y="1960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ibre Franklin"/>
                <a:buNone/>
              </a:pPr>
              <a:r>
                <a:rPr lang="es-CL" sz="32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Jefe final</a:t>
              </a:r>
              <a:endParaRPr sz="3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3424646" y="1960"/>
              <a:ext cx="2751906" cy="1651143"/>
            </a:xfrm>
            <a:prstGeom prst="rect">
              <a:avLst/>
            </a:prstGeom>
            <a:solidFill>
              <a:schemeClr val="accent1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 txBox="1"/>
            <p:nvPr/>
          </p:nvSpPr>
          <p:spPr>
            <a:xfrm>
              <a:off x="3424646" y="1960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ibre Franklin"/>
                <a:buNone/>
              </a:pPr>
              <a:r>
                <a:rPr lang="es-CL" sz="32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Diferentes ataques</a:t>
              </a:r>
              <a:endParaRPr sz="3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6451743" y="1960"/>
              <a:ext cx="2751906" cy="1651143"/>
            </a:xfrm>
            <a:prstGeom prst="rect">
              <a:avLst/>
            </a:prstGeom>
            <a:solidFill>
              <a:schemeClr val="accent1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 txBox="1"/>
            <p:nvPr/>
          </p:nvSpPr>
          <p:spPr>
            <a:xfrm>
              <a:off x="6451743" y="1960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ibre Franklin"/>
                <a:buNone/>
              </a:pPr>
              <a:r>
                <a:rPr lang="es-CL" sz="32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Manejo de personaje</a:t>
              </a:r>
              <a:endParaRPr sz="3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397549" y="1928295"/>
              <a:ext cx="2751906" cy="1651143"/>
            </a:xfrm>
            <a:prstGeom prst="rect">
              <a:avLst/>
            </a:prstGeom>
            <a:solidFill>
              <a:schemeClr val="accent1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 txBox="1"/>
            <p:nvPr/>
          </p:nvSpPr>
          <p:spPr>
            <a:xfrm>
              <a:off x="397549" y="1928295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ibre Franklin"/>
                <a:buNone/>
              </a:pP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Creación de enemigos</a:t>
              </a: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3424646" y="1928295"/>
              <a:ext cx="2751906" cy="1651143"/>
            </a:xfrm>
            <a:prstGeom prst="rect">
              <a:avLst/>
            </a:prstGeom>
            <a:solidFill>
              <a:schemeClr val="accent1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3"/>
            <p:cNvSpPr txBox="1"/>
            <p:nvPr/>
          </p:nvSpPr>
          <p:spPr>
            <a:xfrm>
              <a:off x="3424646" y="1928295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ibre Franklin"/>
                <a:buNone/>
              </a:pP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Creación de escenarios</a:t>
              </a: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6451743" y="1928295"/>
              <a:ext cx="2751906" cy="1651143"/>
            </a:xfrm>
            <a:prstGeom prst="rect">
              <a:avLst/>
            </a:prstGeom>
            <a:solidFill>
              <a:schemeClr val="accent1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 txBox="1"/>
            <p:nvPr/>
          </p:nvSpPr>
          <p:spPr>
            <a:xfrm>
              <a:off x="6451743" y="1928295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ibre Franklin"/>
                <a:buNone/>
              </a:pP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Generación procedimental</a:t>
              </a: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4644A295-B1A7-DB92-D761-96D615F04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051" y="235039"/>
            <a:ext cx="2723107" cy="6701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Obstáculos presentados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86" name="Google Shape;286;p14"/>
          <p:cNvGrpSpPr/>
          <p:nvPr/>
        </p:nvGrpSpPr>
        <p:grpSpPr>
          <a:xfrm>
            <a:off x="1485914" y="2287950"/>
            <a:ext cx="9884847" cy="3577535"/>
            <a:chOff x="397549" y="1960"/>
            <a:chExt cx="8806100" cy="3577535"/>
          </a:xfrm>
        </p:grpSpPr>
        <p:sp>
          <p:nvSpPr>
            <p:cNvPr id="287" name="Google Shape;287;p14"/>
            <p:cNvSpPr/>
            <p:nvPr/>
          </p:nvSpPr>
          <p:spPr>
            <a:xfrm>
              <a:off x="397549" y="1960"/>
              <a:ext cx="2751906" cy="1651143"/>
            </a:xfrm>
            <a:prstGeom prst="rect">
              <a:avLst/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4"/>
            <p:cNvSpPr txBox="1"/>
            <p:nvPr/>
          </p:nvSpPr>
          <p:spPr>
            <a:xfrm>
              <a:off x="397549" y="1960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Libre Franklin"/>
                <a:buNone/>
              </a:pPr>
              <a:r>
                <a:rPr lang="es-CL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Implementar los Menús</a:t>
              </a: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424646" y="1960"/>
              <a:ext cx="2751906" cy="1651143"/>
            </a:xfrm>
            <a:prstGeom prst="rect">
              <a:avLst/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4"/>
            <p:cNvSpPr txBox="1"/>
            <p:nvPr/>
          </p:nvSpPr>
          <p:spPr>
            <a:xfrm>
              <a:off x="3424646" y="1960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Libre Franklin"/>
                <a:buNone/>
              </a:pP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Aprend</a:t>
              </a:r>
              <a:r>
                <a:rPr lang="es-CL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er</a:t>
              </a: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de GDScript</a:t>
              </a: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6451743" y="1960"/>
              <a:ext cx="2751906" cy="1651143"/>
            </a:xfrm>
            <a:prstGeom prst="rect">
              <a:avLst/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 txBox="1"/>
            <p:nvPr/>
          </p:nvSpPr>
          <p:spPr>
            <a:xfrm>
              <a:off x="6451743" y="1960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Libre Franklin"/>
                <a:buNone/>
              </a:pP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Implement</a:t>
              </a:r>
              <a:r>
                <a:rPr lang="es-CL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ar</a:t>
              </a: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Tilemaps</a:t>
              </a: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911098" y="1928295"/>
              <a:ext cx="2751906" cy="1651143"/>
            </a:xfrm>
            <a:prstGeom prst="rect">
              <a:avLst/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 txBox="1"/>
            <p:nvPr/>
          </p:nvSpPr>
          <p:spPr>
            <a:xfrm>
              <a:off x="1911098" y="1928295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Libre Franklin"/>
                <a:buNone/>
              </a:pP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Diseñ</a:t>
              </a:r>
              <a:r>
                <a:rPr lang="es-CL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ar</a:t>
              </a: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personajes y escenarios</a:t>
              </a: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938195" y="1928295"/>
              <a:ext cx="2751906" cy="1651143"/>
            </a:xfrm>
            <a:prstGeom prst="rect">
              <a:avLst/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4"/>
            <p:cNvSpPr txBox="1"/>
            <p:nvPr/>
          </p:nvSpPr>
          <p:spPr>
            <a:xfrm>
              <a:off x="4938195" y="1928295"/>
              <a:ext cx="2751900" cy="16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Libre Franklin"/>
                <a:buNone/>
              </a:pP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Aprend</a:t>
              </a:r>
              <a:r>
                <a:rPr lang="es-CL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er</a:t>
              </a: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tecnologías </a:t>
              </a:r>
              <a:r>
                <a:rPr lang="es-CL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nuevas</a:t>
              </a: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3B663EC2-F37C-6547-4FFA-4745C8923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051" y="235039"/>
            <a:ext cx="2723107" cy="670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5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03" name="Google Shape;303;p15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305" name="Google Shape;305;p15" descr="-SET ESTUDIANTES DUOC HOTELERÍA | YOUniforms"/>
          <p:cNvPicPr preferRelativeResize="0"/>
          <p:nvPr/>
        </p:nvPicPr>
        <p:blipFill rotWithShape="1">
          <a:blip r:embed="rId3">
            <a:alphaModFix/>
          </a:blip>
          <a:srcRect l="778" r="62338"/>
          <a:stretch/>
        </p:blipFill>
        <p:spPr>
          <a:xfrm>
            <a:off x="20" y="10"/>
            <a:ext cx="12191980" cy="68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5"/>
          <p:cNvSpPr/>
          <p:nvPr/>
        </p:nvSpPr>
        <p:spPr>
          <a:xfrm>
            <a:off x="-258" y="0"/>
            <a:ext cx="12192000" cy="6858000"/>
          </a:xfrm>
          <a:prstGeom prst="rect">
            <a:avLst/>
          </a:prstGeom>
          <a:gradFill>
            <a:gsLst>
              <a:gs pos="0">
                <a:srgbClr val="1A2E40">
                  <a:alpha val="69411"/>
                </a:srgbClr>
              </a:gs>
              <a:gs pos="20000">
                <a:srgbClr val="1A2E40">
                  <a:alpha val="69411"/>
                </a:srgbClr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7" name="Google Shape;307;p15"/>
          <p:cNvSpPr/>
          <p:nvPr/>
        </p:nvSpPr>
        <p:spPr>
          <a:xfrm rot="10800000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9" name="Google Shape;309;p15"/>
          <p:cNvSpPr txBox="1"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Font typeface="Arial Black"/>
              <a:buNone/>
            </a:pPr>
            <a:r>
              <a:rPr lang="es-CL" sz="72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rPr>
              <a:t>Proyecto Capstone</a:t>
            </a:r>
            <a:endParaRPr sz="7200" cap="none">
              <a:solidFill>
                <a:srgbClr val="F2F2F2"/>
              </a:solidFill>
            </a:endParaRPr>
          </a:p>
        </p:txBody>
      </p:sp>
      <p:sp>
        <p:nvSpPr>
          <p:cNvPr id="310" name="Google Shape;310;p15"/>
          <p:cNvSpPr txBox="1"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s-CL" sz="2800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Gracias por su atención</a:t>
            </a:r>
            <a:endParaRPr sz="2800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2009869" y="1105479"/>
            <a:ext cx="8324661" cy="91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Integrantes del proyecto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1474199" y="4118547"/>
            <a:ext cx="9396001" cy="1566634"/>
            <a:chOff x="102599" y="1832547"/>
            <a:chExt cx="9396001" cy="1566634"/>
          </a:xfrm>
        </p:grpSpPr>
        <p:sp>
          <p:nvSpPr>
            <p:cNvPr id="115" name="Google Shape;115;p2"/>
            <p:cNvSpPr/>
            <p:nvPr/>
          </p:nvSpPr>
          <p:spPr>
            <a:xfrm>
              <a:off x="102599" y="1832547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102599" y="1832547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 Black"/>
                <a:buNone/>
              </a:pPr>
              <a:r>
                <a:rPr lang="es-CL" sz="3200" b="1" i="0" u="none" strike="noStrike" cap="non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Diego Toro</a:t>
              </a:r>
              <a:endPara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2599" y="2544886"/>
              <a:ext cx="4320000" cy="854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102599" y="2544886"/>
              <a:ext cx="4320000" cy="854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s-CL" sz="1800" b="1" i="1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Desarrollador y Diseñador</a:t>
              </a:r>
              <a:endParaRPr sz="18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Libre Franklin"/>
                <a:buNone/>
              </a:pPr>
              <a:r>
                <a:rPr lang="es-CL" sz="1700" b="1" i="1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FUNCIONES:</a:t>
              </a:r>
              <a:r>
                <a:rPr lang="es-CL" sz="1700" b="0" i="1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Desarrollo de funcionalidades, y diseño de niveles y personajes</a:t>
              </a:r>
              <a:endParaRPr sz="17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178600" y="1832547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5178600" y="1832547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 Black"/>
                <a:buNone/>
              </a:pPr>
              <a:r>
                <a:rPr lang="es-CL" sz="3200" b="1" i="0" u="none" strike="noStrike" cap="non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Matías Flores</a:t>
              </a:r>
              <a:endPara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178600" y="2544886"/>
              <a:ext cx="4320000" cy="854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5178600" y="2544886"/>
              <a:ext cx="4320000" cy="854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s-CL" sz="1800" b="1" i="1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Desarrollador</a:t>
              </a:r>
              <a:endParaRPr sz="1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Libre Franklin"/>
                <a:buNone/>
              </a:pPr>
              <a:r>
                <a:rPr lang="es-CL" sz="1700" b="1" i="1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FUNCIONES:</a:t>
              </a:r>
              <a:r>
                <a:rPr lang="es-CL" sz="1700" b="0" i="1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Desarrollo de Menús e implementación con base de datos</a:t>
              </a:r>
              <a:endParaRPr sz="17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24" name="Google Shape;124;p2"/>
          <p:cNvSpPr txBox="1"/>
          <p:nvPr/>
        </p:nvSpPr>
        <p:spPr>
          <a:xfrm>
            <a:off x="2889125" y="2700750"/>
            <a:ext cx="17703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Añadir foto formal</a:t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8012350" y="2700750"/>
            <a:ext cx="17703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Añadir foto formal</a:t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409D5C0A-AB36-53CA-857C-457188C4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051" y="235039"/>
            <a:ext cx="2723107" cy="670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0" y="375"/>
            <a:ext cx="7123242" cy="68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698450" y="685800"/>
            <a:ext cx="5918659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s-CL" dirty="0">
                <a:latin typeface="Arial Black"/>
                <a:ea typeface="Arial Black"/>
                <a:cs typeface="Arial Black"/>
                <a:sym typeface="Arial Black"/>
              </a:rPr>
              <a:t>Descripción del proyecto</a:t>
            </a:r>
            <a:endParaRPr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1"/>
          </p:nvPr>
        </p:nvSpPr>
        <p:spPr>
          <a:xfrm>
            <a:off x="640075" y="2400301"/>
            <a:ext cx="5977034" cy="3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s-ES" sz="2400" dirty="0"/>
              <a:t>El tiempo de ocio tiene una importancia vital en la salud mental de las personas, ayudando a disminuir el estrés y la ansiedad, ante esto, buscamos solventar esta necesidad de ocio entregando un videojuego, ya que estos tienen un efecto positivo en el bienestar mental, reduciendo la angustia psicológica.</a:t>
            </a:r>
            <a:endParaRPr dirty="0"/>
          </a:p>
        </p:txBody>
      </p:sp>
      <p:sp>
        <p:nvSpPr>
          <p:cNvPr id="133" name="Google Shape;133;p3"/>
          <p:cNvSpPr/>
          <p:nvPr/>
        </p:nvSpPr>
        <p:spPr>
          <a:xfrm>
            <a:off x="7123242" y="0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8087867" y="4595614"/>
            <a:ext cx="3618271" cy="164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</a:pPr>
            <a:r>
              <a:rPr lang="es-CL" b="1" i="1" dirty="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 defensa del ocio: un espacio clave para preservar la salud mental - La Tercera</a:t>
            </a:r>
            <a:endParaRPr b="1" i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175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</a:pPr>
            <a:r>
              <a:rPr lang="es-CL" b="1" i="1" dirty="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Jugar a videojuegos tiene un efecto positivo en la salud mental y la satisfacción vital | EL PAÍS</a:t>
            </a:r>
            <a:endParaRPr b="1" i="1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Imagen 2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2588760F-159F-C87F-A786-6645CCEA1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317" y="1689141"/>
            <a:ext cx="4087868" cy="2914650"/>
          </a:xfrm>
          <a:prstGeom prst="rect">
            <a:avLst/>
          </a:prstGeom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E29A2B28-8DD9-20C6-1483-5C6DE91FD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7051" y="235039"/>
            <a:ext cx="2723107" cy="670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40">
          <a:extLst>
            <a:ext uri="{FF2B5EF4-FFF2-40B4-BE49-F238E27FC236}">
              <a16:creationId xmlns:a16="http://schemas.microsoft.com/office/drawing/2014/main" id="{D0A1F4FE-8E65-4432-7D62-C042702F2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>
            <a:extLst>
              <a:ext uri="{FF2B5EF4-FFF2-40B4-BE49-F238E27FC236}">
                <a16:creationId xmlns:a16="http://schemas.microsoft.com/office/drawing/2014/main" id="{D924E630-C9EE-A475-37E0-039FD0D55EEE}"/>
              </a:ext>
            </a:extLst>
          </p:cNvPr>
          <p:cNvSpPr/>
          <p:nvPr/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Google Shape;136;p3">
            <a:extLst>
              <a:ext uri="{FF2B5EF4-FFF2-40B4-BE49-F238E27FC236}">
                <a16:creationId xmlns:a16="http://schemas.microsoft.com/office/drawing/2014/main" id="{33BE92CF-BE52-3344-75FF-B2B925DC15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3;p4">
            <a:extLst>
              <a:ext uri="{FF2B5EF4-FFF2-40B4-BE49-F238E27FC236}">
                <a16:creationId xmlns:a16="http://schemas.microsoft.com/office/drawing/2014/main" id="{BC8A5798-09AC-E328-B1B3-6B5639F4C5EE}"/>
              </a:ext>
            </a:extLst>
          </p:cNvPr>
          <p:cNvSpPr/>
          <p:nvPr/>
        </p:nvSpPr>
        <p:spPr>
          <a:xfrm>
            <a:off x="566" y="0"/>
            <a:ext cx="12191432" cy="6858000"/>
          </a:xfrm>
          <a:prstGeom prst="rect">
            <a:avLst/>
          </a:prstGeom>
          <a:solidFill>
            <a:srgbClr val="414141">
              <a:alpha val="45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43;p4">
            <a:extLst>
              <a:ext uri="{FF2B5EF4-FFF2-40B4-BE49-F238E27FC236}">
                <a16:creationId xmlns:a16="http://schemas.microsoft.com/office/drawing/2014/main" id="{805290D8-D1A4-8362-4B3F-F65333CD9600}"/>
              </a:ext>
            </a:extLst>
          </p:cNvPr>
          <p:cNvSpPr/>
          <p:nvPr/>
        </p:nvSpPr>
        <p:spPr>
          <a:xfrm>
            <a:off x="1010249" y="1000500"/>
            <a:ext cx="10171500" cy="4857000"/>
          </a:xfrm>
          <a:prstGeom prst="rect">
            <a:avLst/>
          </a:prstGeom>
          <a:solidFill>
            <a:srgbClr val="414141">
              <a:alpha val="85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4" name="Google Shape;144;p4">
            <a:extLst>
              <a:ext uri="{FF2B5EF4-FFF2-40B4-BE49-F238E27FC236}">
                <a16:creationId xmlns:a16="http://schemas.microsoft.com/office/drawing/2014/main" id="{A7E0331D-F816-249A-095E-D485DE76A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9943" y="1294997"/>
            <a:ext cx="5794944" cy="11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 Black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Objetivo general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5" name="Google Shape;145;p4">
            <a:extLst>
              <a:ext uri="{FF2B5EF4-FFF2-40B4-BE49-F238E27FC236}">
                <a16:creationId xmlns:a16="http://schemas.microsoft.com/office/drawing/2014/main" id="{655532A7-39A7-7941-EEC1-FFAF12C97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94363" y="2833150"/>
            <a:ext cx="9326100" cy="22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■"/>
            </a:pPr>
            <a:r>
              <a:rPr lang="es-CL" sz="2400" dirty="0"/>
              <a:t>Desarrollar un videojuego de escritorio para dispositivos con sistema operativo Windows, del género “Roguelike” en 2D, buscando satisfacer la necesidad de entretenimiento de los jugadores en sus tiempos de ocio.</a:t>
            </a:r>
            <a:endParaRPr sz="2400" dirty="0"/>
          </a:p>
          <a:p>
            <a:pPr marL="45720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400" b="1" i="1" dirty="0">
                <a:solidFill>
                  <a:schemeClr val="bg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Tamaño, participación y tendencias del mercado de juegos Roguelike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46262C2E-833C-EECD-4331-F18853A2F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051" y="235039"/>
            <a:ext cx="2723107" cy="6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5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1371600" y="841622"/>
            <a:ext cx="7762875" cy="94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Objetivos específicos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52" name="Google Shape;152;p5"/>
          <p:cNvGrpSpPr/>
          <p:nvPr/>
        </p:nvGrpSpPr>
        <p:grpSpPr>
          <a:xfrm>
            <a:off x="1371600" y="2033078"/>
            <a:ext cx="9601200" cy="4027292"/>
            <a:chOff x="0" y="166492"/>
            <a:chExt cx="9601200" cy="2895666"/>
          </a:xfrm>
        </p:grpSpPr>
        <p:sp>
          <p:nvSpPr>
            <p:cNvPr id="153" name="Google Shape;153;p5"/>
            <p:cNvSpPr/>
            <p:nvPr/>
          </p:nvSpPr>
          <p:spPr>
            <a:xfrm>
              <a:off x="0" y="166492"/>
              <a:ext cx="9601200" cy="4334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21161" y="187653"/>
              <a:ext cx="9558878" cy="391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Libre Franklin"/>
                <a:buNone/>
              </a:pPr>
              <a:r>
                <a:rPr lang="es-CL" sz="19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Diseñar personaje jugable y enemigo con sus mecánicas.</a:t>
              </a:r>
              <a:endParaRPr sz="19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654697"/>
              <a:ext cx="9601200" cy="4334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21161" y="675858"/>
              <a:ext cx="9558878" cy="391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Libre Franklin"/>
                <a:buNone/>
              </a:pPr>
              <a:r>
                <a:rPr lang="es-CL" sz="19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Diseñar diversos niveles y escenarios jugables.</a:t>
              </a:r>
              <a:endParaRPr sz="19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1142902"/>
              <a:ext cx="9601200" cy="4334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21161" y="1164063"/>
              <a:ext cx="9558878" cy="391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Libre Franklin"/>
                <a:buNone/>
              </a:pPr>
              <a:r>
                <a:rPr lang="es-CL" sz="19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Configurar creación de mapa procedimental.</a:t>
              </a:r>
              <a:endParaRPr sz="19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0" y="1631107"/>
              <a:ext cx="9601200" cy="4334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21161" y="1652268"/>
              <a:ext cx="9558878" cy="391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Libre Franklin"/>
                <a:buNone/>
              </a:pPr>
              <a:r>
                <a:rPr lang="es-CL" sz="19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Crear menú inicial y de pausa con la configuración.</a:t>
              </a:r>
              <a:endParaRPr sz="19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0" y="2119312"/>
              <a:ext cx="9601200" cy="4334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21161" y="2140473"/>
              <a:ext cx="9558878" cy="391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Libre Franklin"/>
                <a:buNone/>
              </a:pPr>
              <a:r>
                <a:rPr lang="es-CL" sz="19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Crear pantalla de victoria y derrota.</a:t>
              </a:r>
              <a:endParaRPr sz="19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2628658"/>
              <a:ext cx="9601200" cy="4335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21161" y="2649809"/>
              <a:ext cx="95589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Libre Franklin"/>
                <a:buNone/>
              </a:pPr>
              <a:r>
                <a:rPr lang="es-CL" sz="19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Integrar base de datos para guardar partida.</a:t>
              </a:r>
              <a:endParaRPr sz="19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032EB5B3-7E0C-DE91-AC92-4FD4342C9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051" y="235039"/>
            <a:ext cx="2723107" cy="670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71" name="Google Shape;171;p6"/>
          <p:cNvGrpSpPr/>
          <p:nvPr/>
        </p:nvGrpSpPr>
        <p:grpSpPr>
          <a:xfrm>
            <a:off x="768475" y="992230"/>
            <a:ext cx="10635473" cy="5029378"/>
            <a:chOff x="5789" y="127346"/>
            <a:chExt cx="10636537" cy="4212562"/>
          </a:xfrm>
        </p:grpSpPr>
        <p:sp>
          <p:nvSpPr>
            <p:cNvPr id="172" name="Google Shape;172;p6"/>
            <p:cNvSpPr/>
            <p:nvPr/>
          </p:nvSpPr>
          <p:spPr>
            <a:xfrm>
              <a:off x="5823" y="127346"/>
              <a:ext cx="5344872" cy="1603461"/>
            </a:xfrm>
            <a:prstGeom prst="chevron">
              <a:avLst>
                <a:gd name="adj" fmla="val 30000"/>
              </a:avLst>
            </a:prstGeom>
            <a:gradFill>
              <a:gsLst>
                <a:gs pos="0">
                  <a:srgbClr val="F5CA4B"/>
                </a:gs>
                <a:gs pos="50000">
                  <a:srgbClr val="FDCA09"/>
                </a:gs>
                <a:gs pos="100000">
                  <a:srgbClr val="E8B800"/>
                </a:gs>
              </a:gsLst>
              <a:lin ang="5400000" scaled="0"/>
            </a:gradFill>
            <a:ln w="9525" cap="flat" cmpd="sng">
              <a:solidFill>
                <a:srgbClr val="F2C4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486861" y="127346"/>
              <a:ext cx="4382796" cy="1603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975" tIns="197975" rIns="197975" bIns="197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 Black"/>
                <a:buNone/>
              </a:pPr>
              <a:r>
                <a:rPr lang="es-CL" sz="3200" b="1" i="0" u="none" strike="noStrike" cap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Alcances</a:t>
              </a:r>
              <a:endParaRPr sz="2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5823" y="1730808"/>
              <a:ext cx="4863833" cy="2609069"/>
            </a:xfrm>
            <a:prstGeom prst="rect">
              <a:avLst/>
            </a:prstGeom>
            <a:solidFill>
              <a:srgbClr val="FAEACB">
                <a:alpha val="89411"/>
              </a:srgbClr>
            </a:solidFill>
            <a:ln w="9525" cap="flat" cmpd="sng">
              <a:solidFill>
                <a:srgbClr val="FAEACB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5789" y="1586788"/>
              <a:ext cx="4863900" cy="27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4350" tIns="384350" rIns="384350" bIns="768700" anchor="t" anchorCtr="0">
              <a:noAutofit/>
            </a:bodyPr>
            <a:lstStyle/>
            <a:p>
              <a:pPr marL="457200" marR="0" lvl="0" indent="-38100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Char char="●"/>
              </a:pP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Videojuego para sistema operativo Windows</a:t>
              </a:r>
              <a:endParaRPr sz="2400" b="1" i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457200" marR="0" lvl="0" indent="-381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Char char="●"/>
              </a:pP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Interfaces de usuario “HUB y menús”</a:t>
              </a:r>
              <a:endParaRPr sz="2400" b="1" i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457200" marR="0" lvl="0" indent="-381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Char char="●"/>
              </a:pP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Base de datos para guardado de partidas</a:t>
              </a:r>
              <a:endParaRPr sz="2400" b="1" i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457200" marR="0" lvl="0" indent="-381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Char char="●"/>
              </a:pP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Diseño de distintos escenarios</a:t>
              </a:r>
              <a:endParaRPr sz="2400" b="1" i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297454" y="127346"/>
              <a:ext cx="5344872" cy="1603461"/>
            </a:xfrm>
            <a:prstGeom prst="chevron">
              <a:avLst>
                <a:gd name="adj" fmla="val 30000"/>
              </a:avLst>
            </a:prstGeom>
            <a:gradFill>
              <a:gsLst>
                <a:gs pos="0">
                  <a:srgbClr val="926150"/>
                </a:gs>
                <a:gs pos="50000">
                  <a:srgbClr val="894525"/>
                </a:gs>
                <a:gs pos="100000">
                  <a:srgbClr val="7C3C1D"/>
                </a:gs>
              </a:gsLst>
              <a:lin ang="5400000" scaled="0"/>
            </a:gradFill>
            <a:ln w="9525" cap="flat" cmpd="sng">
              <a:solidFill>
                <a:srgbClr val="8548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5778492" y="127346"/>
              <a:ext cx="4382796" cy="1603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975" tIns="197975" rIns="197975" bIns="197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 Black"/>
                <a:buNone/>
              </a:pPr>
              <a:r>
                <a:rPr lang="es-CL" sz="3200" b="1" i="0" u="none" strike="noStrike" cap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Limitaciones</a:t>
              </a:r>
              <a:endParaRPr sz="2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297454" y="1730808"/>
              <a:ext cx="4863833" cy="2609069"/>
            </a:xfrm>
            <a:prstGeom prst="rect">
              <a:avLst/>
            </a:prstGeom>
            <a:solidFill>
              <a:srgbClr val="D8CDCC">
                <a:alpha val="89411"/>
              </a:srgbClr>
            </a:solidFill>
            <a:ln w="9525" cap="flat" cmpd="sng">
              <a:solidFill>
                <a:srgbClr val="D8CDCC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5297454" y="1730808"/>
              <a:ext cx="4863900" cy="260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4350" tIns="384350" rIns="384350" bIns="768700" anchor="t" anchorCtr="0">
              <a:noAutofit/>
            </a:bodyPr>
            <a:lstStyle/>
            <a:p>
              <a:pPr marL="457200" marR="0" lvl="0" indent="-381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Char char="●"/>
              </a:pP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Sin disponibilidad en móviles y dispositivos ios</a:t>
              </a:r>
              <a:endParaRPr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457200" marR="0" lvl="0" indent="-381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Char char="●"/>
              </a:pP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Sin sistema multijugador</a:t>
              </a:r>
              <a:endParaRPr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457200" marR="0" lvl="0" indent="-381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Char char="●"/>
              </a:pP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Arte estilo p</a:t>
              </a:r>
              <a:r>
                <a:rPr lang="es-CL" sz="2400" b="1" i="1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ixel </a:t>
              </a: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</a:t>
              </a:r>
              <a:r>
                <a:rPr lang="es-CL" sz="2400" b="1" i="1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rt 16x16px</a:t>
              </a:r>
              <a:endParaRPr sz="2400" b="1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457200" marR="0" lvl="0" indent="-381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Char char="●"/>
              </a:pP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Solo posee la fase 1</a:t>
              </a:r>
              <a:endParaRPr sz="2400" b="1" i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77AD4177-769B-5FE0-6BB5-2B2CF5B9F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051" y="235039"/>
            <a:ext cx="2723107" cy="670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Metodología de trabajo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784743" y="2286000"/>
            <a:ext cx="5958837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s-CL" sz="2400" b="0" i="0" u="none" strike="noStrike">
                <a:latin typeface="Calibri"/>
                <a:ea typeface="Calibri"/>
                <a:cs typeface="Calibri"/>
                <a:sym typeface="Calibri"/>
              </a:rPr>
              <a:t>Se utilizará un enfoque basado en la metodología ágil Scrum, combinada con la herramienta de gestión visual Kanban. Este enfoque permitirá un desarrollo iterativo y adaptable, asegurando que el proyecto avance de manera controlada y que se puedan realizar ajustes conforme se reciba feedback</a:t>
            </a:r>
            <a:r>
              <a:rPr lang="es-CL" sz="2400" b="0" i="0" u="none" strike="noStrike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400"/>
          </a:p>
        </p:txBody>
      </p:sp>
      <p:sp>
        <p:nvSpPr>
          <p:cNvPr id="188" name="Google Shape;188;p7"/>
          <p:cNvSpPr/>
          <p:nvPr/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89" name="Google Shape;189;p7" descr="Scrum: o que é e como funciona o método ágil mais utiliz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2340" y="1744529"/>
            <a:ext cx="3299579" cy="3368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42A8B02B-64C4-D8B8-012E-60793D50F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051" y="235039"/>
            <a:ext cx="2723107" cy="670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1371600" y="685804"/>
            <a:ext cx="52104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Cronograma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196" name="Google Shape;196;p8"/>
          <p:cNvGraphicFramePr/>
          <p:nvPr/>
        </p:nvGraphicFramePr>
        <p:xfrm>
          <a:off x="1295400" y="1694508"/>
          <a:ext cx="9601200" cy="4387000"/>
        </p:xfrm>
        <a:graphic>
          <a:graphicData uri="http://schemas.openxmlformats.org/drawingml/2006/table">
            <a:tbl>
              <a:tblPr>
                <a:noFill/>
                <a:tableStyleId>{234A5725-F7AD-4C3D-9E2E-BAE173D32DF4}</a:tableStyleId>
              </a:tblPr>
              <a:tblGrid>
                <a:gridCol w="582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1" i="0" u="none" strike="noStrike" cap="none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MÓDULO</a:t>
                      </a:r>
                      <a:endParaRPr sz="1800" u="none" strike="noStrike" cap="none"/>
                    </a:p>
                  </a:txBody>
                  <a:tcPr marL="88075" marR="88075" marT="44050" marB="4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1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SPRINT</a:t>
                      </a:r>
                      <a:endParaRPr sz="1800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600" b="1" i="0" u="none" strike="noStrike" cap="none">
                          <a:solidFill>
                            <a:srgbClr val="000000"/>
                          </a:solidFill>
                        </a:rPr>
                        <a:t>Definición de requerimientos</a:t>
                      </a:r>
                      <a:endParaRPr sz="1600" b="1" i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i="1"/>
                        <a:t>Duración de 4 semanas</a:t>
                      </a:r>
                      <a:endParaRPr sz="1600" b="1" i="1"/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600" b="1" i="1"/>
                        <a:t>Creación de concept art y diseño de personajes</a:t>
                      </a:r>
                      <a:endParaRPr sz="1600" b="1" i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/>
                        <a:t>Sprint 1 (2 Semanas)</a:t>
                      </a:r>
                      <a:endParaRPr sz="1600" b="1"/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600" b="1" i="1"/>
                        <a:t>Movimiento de personaje y sistema básico de colisiones</a:t>
                      </a:r>
                      <a:endParaRPr sz="1600" b="1" i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600" b="1">
                          <a:solidFill>
                            <a:schemeClr val="dk1"/>
                          </a:solidFill>
                        </a:rPr>
                        <a:t>Sprint 2 (1 Semana)</a:t>
                      </a:r>
                      <a:endParaRPr sz="1600" b="1"/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600" b="1" i="1"/>
                        <a:t>Desarrollo sistemas de combate y habilidades</a:t>
                      </a:r>
                      <a:endParaRPr sz="1600" b="1" i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600" b="1">
                          <a:solidFill>
                            <a:schemeClr val="dk1"/>
                          </a:solidFill>
                        </a:rPr>
                        <a:t>Sprint 3 (3 Semanas)</a:t>
                      </a:r>
                      <a:endParaRPr sz="1600" b="1"/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/>
                        <a:t>Diseño y generación procedural de niveles</a:t>
                      </a:r>
                      <a:endParaRPr sz="1600" b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600" b="1">
                          <a:solidFill>
                            <a:schemeClr val="dk1"/>
                          </a:solidFill>
                        </a:rPr>
                        <a:t>Sprint 4 (2 Semanas)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/>
                        <a:t>Implementación de trampas</a:t>
                      </a:r>
                      <a:endParaRPr sz="1600" b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600" b="1">
                          <a:solidFill>
                            <a:schemeClr val="dk1"/>
                          </a:solidFill>
                        </a:rPr>
                        <a:t>Sprint 5 (1 Semana)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/>
                        <a:t>Integración de HUD en pantalla</a:t>
                      </a:r>
                      <a:endParaRPr sz="1600" b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>
                          <a:solidFill>
                            <a:schemeClr val="dk1"/>
                          </a:solidFill>
                        </a:rPr>
                        <a:t>Sprint 6 (1 Semana)</a:t>
                      </a:r>
                      <a:endParaRPr sz="1600" b="1"/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600" b="1" i="1"/>
                        <a:t>Diseño e implementación de Menús</a:t>
                      </a:r>
                      <a:endParaRPr sz="1600" b="1" i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s-CL" sz="1600" b="1">
                          <a:solidFill>
                            <a:schemeClr val="dk1"/>
                          </a:solidFill>
                        </a:rPr>
                        <a:t>Sprint 7 (1 Semana)</a:t>
                      </a:r>
                      <a:endParaRPr sz="1600" b="1" u="none" strike="noStrike" cap="none"/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/>
                        <a:t>Pruebas finales y corrección de errores</a:t>
                      </a:r>
                      <a:endParaRPr sz="1600" b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600" b="1">
                          <a:solidFill>
                            <a:schemeClr val="dk1"/>
                          </a:solidFill>
                        </a:rPr>
                        <a:t>Sprint 8 (1 Semana)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A00A9DCF-1245-487A-7022-215A136F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051" y="235039"/>
            <a:ext cx="2723107" cy="670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9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3" name="Google Shape;203;p9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5" name="Google Shape;20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6" name="Google Shape;206;p9"/>
          <p:cNvSpPr/>
          <p:nvPr/>
        </p:nvSpPr>
        <p:spPr>
          <a:xfrm rot="10800000">
            <a:off x="47370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6711778" y="2935972"/>
            <a:ext cx="5301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 Black"/>
              <a:buNone/>
            </a:pPr>
            <a:r>
              <a:rPr lang="es-CL" sz="4900" cap="none">
                <a:latin typeface="Arial Black"/>
                <a:ea typeface="Arial Black"/>
                <a:cs typeface="Arial Black"/>
                <a:sym typeface="Arial Black"/>
              </a:rPr>
              <a:t>ARQUITECTURA</a:t>
            </a:r>
            <a:endParaRPr sz="6100" cap="none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9" name="Google Shape;20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050" y="302950"/>
            <a:ext cx="5699901" cy="62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FB757E85-9803-C066-097A-76899A8BD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051" y="235039"/>
            <a:ext cx="2723107" cy="670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502</Words>
  <Application>Microsoft Office PowerPoint</Application>
  <PresentationFormat>Panorámica</PresentationFormat>
  <Paragraphs>84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 Black</vt:lpstr>
      <vt:lpstr>Arial</vt:lpstr>
      <vt:lpstr>Century Gothic</vt:lpstr>
      <vt:lpstr>Calibri</vt:lpstr>
      <vt:lpstr>Libre Franklin</vt:lpstr>
      <vt:lpstr>Recorte</vt:lpstr>
      <vt:lpstr>Recorte</vt:lpstr>
      <vt:lpstr>Proyecto Capstone</vt:lpstr>
      <vt:lpstr>Integrantes del proyecto</vt:lpstr>
      <vt:lpstr>Descripción del proyecto</vt:lpstr>
      <vt:lpstr>Objetivo general</vt:lpstr>
      <vt:lpstr>Objetivos específicos</vt:lpstr>
      <vt:lpstr>Presentación de PowerPoint</vt:lpstr>
      <vt:lpstr>Metodología de trabajo</vt:lpstr>
      <vt:lpstr>Cronograma</vt:lpstr>
      <vt:lpstr>ARQUITECTURA</vt:lpstr>
      <vt:lpstr>MODELO DE DATOS</vt:lpstr>
      <vt:lpstr>Tecnologías y entornos</vt:lpstr>
      <vt:lpstr>DEMOSTRACIÓN DEL PROYECTO</vt:lpstr>
      <vt:lpstr>Resultados obtenidos</vt:lpstr>
      <vt:lpstr>Obstáculos presentados</vt:lpstr>
      <vt:lpstr>Proyecto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DIEGO . TORO ESPINOZA</dc:creator>
  <cp:lastModifiedBy>DIEGO . TORO ESPINOZA</cp:lastModifiedBy>
  <cp:revision>2</cp:revision>
  <dcterms:created xsi:type="dcterms:W3CDTF">2024-11-14T22:31:13Z</dcterms:created>
  <dcterms:modified xsi:type="dcterms:W3CDTF">2024-12-04T04:18:57Z</dcterms:modified>
</cp:coreProperties>
</file>