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HDseopEg/zt0VhjCRqt+O61N4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4A5725-F7AD-4C3D-9E2E-BAE173D32DF4}">
  <a:tblStyle styleId="{234A5725-F7AD-4C3D-9E2E-BAE173D32D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077CC466-DC26-0752-1DBA-0149238A5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>
            <a:extLst>
              <a:ext uri="{FF2B5EF4-FFF2-40B4-BE49-F238E27FC236}">
                <a16:creationId xmlns:a16="http://schemas.microsoft.com/office/drawing/2014/main" id="{2C21B4AD-4D30-D942-DC38-59696DFD7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4:notes">
            <a:extLst>
              <a:ext uri="{FF2B5EF4-FFF2-40B4-BE49-F238E27FC236}">
                <a16:creationId xmlns:a16="http://schemas.microsoft.com/office/drawing/2014/main" id="{E460E2EA-ED35-D3EB-C81C-0BF2C6A84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78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grpSp>
        <p:nvGrpSpPr>
          <p:cNvPr id="18" name="Google Shape;18;p1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33" name="Google Shape;33;p21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67" name="Google Shape;67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76" name="Google Shape;76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11" name="Google Shape;11;p1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95" name="Google Shape;95;p1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rcera.com/lt-board/noticia/en-defensa-del-ocio-un-espacio-clave-para-preservar-la-salud-mental/CDYWGH6PYVCVBMU7ENJNTT2DB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elpais.com/salud-y-bienestar/2024-08-20/jugar-a-videojuegos-tiene-un-efecto-positivo-en-la-salud-mental-y-la-satisfaccion-vit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www.verifiedmarketreports.com/es/product/roguelike-game-mark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700283" y="2290526"/>
            <a:ext cx="8790915" cy="126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es-CL" sz="5400">
                <a:latin typeface="Arial Black"/>
                <a:ea typeface="Arial Black"/>
                <a:cs typeface="Arial Black"/>
                <a:sym typeface="Arial Black"/>
              </a:rPr>
              <a:t>Proyecto Capstone</a:t>
            </a:r>
            <a:endParaRPr sz="5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892450" y="4119250"/>
            <a:ext cx="81081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Equipo de trabajo: Diego Toro y Matías Flores</a:t>
            </a:r>
            <a:endParaRPr/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Docente: Francisco Diaz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8" name="Google Shape;108;p1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0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5" name="Google Shape;215;p10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7" name="Google Shape;21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7433593" y="2032903"/>
            <a:ext cx="4453724" cy="279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</a:pPr>
            <a:r>
              <a:rPr lang="es-CL" sz="6000" cap="none">
                <a:latin typeface="Arial Black"/>
                <a:ea typeface="Arial Black"/>
                <a:cs typeface="Arial Black"/>
                <a:sym typeface="Arial Black"/>
              </a:rPr>
              <a:t>MODELO DE DATOS</a:t>
            </a:r>
            <a:endParaRPr sz="600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028526" y="2190326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10"/>
          <p:cNvSpPr/>
          <p:nvPr/>
        </p:nvSpPr>
        <p:spPr>
          <a:xfrm rot="10800000">
            <a:off x="531077" y="387851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1" name="Google Shape;221;p10" descr="Imagen que contiene Gráf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713" y="939249"/>
            <a:ext cx="5405448" cy="506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 descr="-SET ESTUDIANTES DUOC HOTELERÍA | YOUniform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1371600" y="714375"/>
            <a:ext cx="96012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Tecnologías y entornos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28" name="Google Shape;228;p11"/>
          <p:cNvGrpSpPr/>
          <p:nvPr/>
        </p:nvGrpSpPr>
        <p:grpSpPr>
          <a:xfrm>
            <a:off x="991846" y="2355474"/>
            <a:ext cx="10208308" cy="1058503"/>
            <a:chOff x="1246" y="381502"/>
            <a:chExt cx="10208308" cy="1058503"/>
          </a:xfrm>
        </p:grpSpPr>
        <p:sp>
          <p:nvSpPr>
            <p:cNvPr id="229" name="Google Shape;229;p11"/>
            <p:cNvSpPr/>
            <p:nvPr/>
          </p:nvSpPr>
          <p:spPr>
            <a:xfrm>
              <a:off x="1246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58297" y="530701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184585" y="556989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Godot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199587" y="394349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56638" y="517260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2382926" y="569836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GDScript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4395665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585036" y="530701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4543709" y="547334"/>
              <a:ext cx="1496111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Pixelorama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467012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648744" y="542460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6650351" y="556989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Firebase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39045" y="381502"/>
              <a:ext cx="1413458" cy="89754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BAAB3"/>
                </a:gs>
                <a:gs pos="50000">
                  <a:srgbClr val="65A3AD"/>
                </a:gs>
                <a:gs pos="100000">
                  <a:srgbClr val="5691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796096" y="530701"/>
              <a:ext cx="1413458" cy="89754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8822384" y="556989"/>
              <a:ext cx="1360882" cy="84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s-CL"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Itch.io</a:t>
              </a:r>
              <a:endPara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44" name="Google Shape;244;p11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 descr="Godot Engine logo (monochrome for light background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574" y="3822199"/>
            <a:ext cx="1428751" cy="163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 descr="Logotipo, 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3526" y="4068445"/>
            <a:ext cx="1300162" cy="114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2665" y="3958928"/>
            <a:ext cx="1359400" cy="1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 descr="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2213" y="3884768"/>
            <a:ext cx="1507719" cy="150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99299" y="3822199"/>
            <a:ext cx="1809749" cy="18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5" name="Google Shape;255;p1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57" name="Google Shape;257;p12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 l="778" r="62338"/>
          <a:stretch/>
        </p:blipFill>
        <p:spPr>
          <a:xfrm>
            <a:off x="20" y="10"/>
            <a:ext cx="12191980" cy="6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/>
          <p:nvPr/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2"/>
          <p:cNvSpPr/>
          <p:nvPr/>
        </p:nvSpPr>
        <p:spPr>
          <a:xfrm rot="10800000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12"/>
          <p:cNvSpPr txBox="1">
            <a:spLocks noGrp="1"/>
          </p:cNvSpPr>
          <p:nvPr>
            <p:ph type="title"/>
          </p:nvPr>
        </p:nvSpPr>
        <p:spPr>
          <a:xfrm>
            <a:off x="1915385" y="2376320"/>
            <a:ext cx="8361229" cy="210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 Black"/>
              <a:buNone/>
            </a:pPr>
            <a:r>
              <a:rPr lang="es-CL" sz="7200" cap="none">
                <a:latin typeface="Arial Black"/>
                <a:ea typeface="Arial Black"/>
                <a:cs typeface="Arial Black"/>
                <a:sym typeface="Arial Black"/>
              </a:rPr>
              <a:t>DEMOSTRACIÓN DEL PROYECTO</a:t>
            </a:r>
            <a:endParaRPr sz="720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Resultados obtenidos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1769149" y="2287960"/>
            <a:ext cx="8806100" cy="3577478"/>
            <a:chOff x="397549" y="1960"/>
            <a:chExt cx="8806100" cy="3577478"/>
          </a:xfrm>
        </p:grpSpPr>
        <p:sp>
          <p:nvSpPr>
            <p:cNvPr id="268" name="Google Shape;268;p13"/>
            <p:cNvSpPr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Jefe final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Diferentes ataques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 txBox="1"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Manejo de personaje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7549" y="1928295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397549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Creación de enemigos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424646" y="1928295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 txBox="1"/>
            <p:nvPr/>
          </p:nvSpPr>
          <p:spPr>
            <a:xfrm>
              <a:off x="3424646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Creación de escenarios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6451743" y="1928295"/>
              <a:ext cx="2751906" cy="1651143"/>
            </a:xfrm>
            <a:prstGeom prst="rect">
              <a:avLst/>
            </a:prstGeom>
            <a:solidFill>
              <a:schemeClr val="accent1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 txBox="1"/>
            <p:nvPr/>
          </p:nvSpPr>
          <p:spPr>
            <a:xfrm>
              <a:off x="6451743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Generación procedimental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80" name="Google Shape;280;p13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Obstáculos presentados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485914" y="2287950"/>
            <a:ext cx="9884847" cy="3577535"/>
            <a:chOff x="397549" y="1960"/>
            <a:chExt cx="8806100" cy="3577535"/>
          </a:xfrm>
        </p:grpSpPr>
        <p:sp>
          <p:nvSpPr>
            <p:cNvPr id="287" name="Google Shape;287;p14"/>
            <p:cNvSpPr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397549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Implementar los Menús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 txBox="1"/>
            <p:nvPr/>
          </p:nvSpPr>
          <p:spPr>
            <a:xfrm>
              <a:off x="3424646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Aprend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de GDScript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451743" y="1960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Implement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Tilemaps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911098" y="1928295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 txBox="1"/>
            <p:nvPr/>
          </p:nvSpPr>
          <p:spPr>
            <a:xfrm>
              <a:off x="1911098" y="1928295"/>
              <a:ext cx="2751906" cy="165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personajes y escenarios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938195" y="1928295"/>
              <a:ext cx="2751906" cy="1651143"/>
            </a:xfrm>
            <a:prstGeom prst="rect">
              <a:avLst/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4938195" y="1928295"/>
              <a:ext cx="2751900" cy="16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Libre Franklin"/>
                <a:buNone/>
              </a:pP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Aprend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er</a:t>
              </a:r>
              <a:r>
                <a:rPr lang="es-CL" sz="2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tecnologías </a:t>
              </a:r>
              <a:r>
                <a:rPr lang="es-CL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nuevas</a:t>
              </a: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97" name="Google Shape;297;p14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5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3" name="Google Shape;303;p15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05" name="Google Shape;305;p15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 l="778" r="62338"/>
          <a:stretch/>
        </p:blipFill>
        <p:spPr>
          <a:xfrm>
            <a:off x="20" y="10"/>
            <a:ext cx="12191980" cy="6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/>
          <p:nvPr/>
        </p:nvSpPr>
        <p:spPr>
          <a:xfrm>
            <a:off x="-258" y="0"/>
            <a:ext cx="12192000" cy="6858000"/>
          </a:xfrm>
          <a:prstGeom prst="rect">
            <a:avLst/>
          </a:prstGeom>
          <a:gradFill>
            <a:gsLst>
              <a:gs pos="0">
                <a:srgbClr val="1A2E40">
                  <a:alpha val="69411"/>
                </a:srgbClr>
              </a:gs>
              <a:gs pos="20000">
                <a:srgbClr val="1A2E40">
                  <a:alpha val="69411"/>
                </a:srgbClr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7" name="Google Shape;307;p15"/>
          <p:cNvSpPr/>
          <p:nvPr/>
        </p:nvSpPr>
        <p:spPr>
          <a:xfrm rot="10800000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15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Font typeface="Arial Black"/>
              <a:buNone/>
            </a:pPr>
            <a:r>
              <a:rPr lang="es-CL" sz="72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Proyecto Capstone</a:t>
            </a:r>
            <a:endParaRPr sz="7200" cap="none">
              <a:solidFill>
                <a:srgbClr val="F2F2F2"/>
              </a:solidFill>
            </a:endParaRPr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s-CL" sz="280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Gracias por su atención</a:t>
            </a:r>
            <a:endParaRPr sz="2800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2009869" y="1105479"/>
            <a:ext cx="8324661" cy="9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Integrantes del proyecto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1474199" y="4118547"/>
            <a:ext cx="9396001" cy="1566634"/>
            <a:chOff x="102599" y="1832547"/>
            <a:chExt cx="9396001" cy="1566634"/>
          </a:xfrm>
        </p:grpSpPr>
        <p:sp>
          <p:nvSpPr>
            <p:cNvPr id="115" name="Google Shape;115;p2"/>
            <p:cNvSpPr/>
            <p:nvPr/>
          </p:nvSpPr>
          <p:spPr>
            <a:xfrm>
              <a:off x="102599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02599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Diego Toro</a:t>
              </a:r>
              <a:endPara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2599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102599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s-CL" sz="18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Desarrollador y Diseñador</a:t>
              </a:r>
              <a:endParaRPr sz="18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Libre Franklin"/>
                <a:buNone/>
              </a:pPr>
              <a:r>
                <a:rPr lang="es-CL" sz="17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FUNCIONES:</a:t>
              </a:r>
              <a:r>
                <a:rPr lang="es-CL" sz="1700" b="0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Desarrollo de funcionalidades, y diseño de niveles y personajes</a:t>
              </a:r>
              <a:endParaRPr sz="17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78600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178600" y="183254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Matías Flores</a:t>
              </a:r>
              <a:endPara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78600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5178600" y="2544886"/>
              <a:ext cx="4320000" cy="854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s-CL" sz="18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Desarrollador</a:t>
              </a:r>
              <a:endParaRPr sz="1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Libre Franklin"/>
                <a:buNone/>
              </a:pPr>
              <a:r>
                <a:rPr lang="es-CL" sz="17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FUNCIONES:</a:t>
              </a:r>
              <a:r>
                <a:rPr lang="es-CL" sz="1700" b="0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Desarrollo de Menús e implementación con base de datos</a:t>
              </a:r>
              <a:endParaRPr sz="17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23" name="Google Shape;123;p2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2889125" y="2700750"/>
            <a:ext cx="1770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Añadir foto formal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8012350" y="2700750"/>
            <a:ext cx="1770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Añadir foto formal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0" y="375"/>
            <a:ext cx="7123242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698450" y="685800"/>
            <a:ext cx="5918659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 dirty="0">
                <a:latin typeface="Arial Black"/>
                <a:ea typeface="Arial Black"/>
                <a:cs typeface="Arial Black"/>
                <a:sym typeface="Arial Black"/>
              </a:rPr>
              <a:t>Descripción del proyecto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640075" y="2400301"/>
            <a:ext cx="5977034" cy="3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ES" sz="2400" dirty="0"/>
              <a:t>El tiempo de ocio tiene una importancia vital en la salud mental de las personas, ayudando a disminuir el estrés y la ansiedad, ante esto, buscamos solventar esta necesidad de ocio entregando un videojuego, ya que estos tienen un efecto positivo en el bienestar mental, reduciendo la angustia psicológica.</a:t>
            </a:r>
            <a:endParaRPr dirty="0"/>
          </a:p>
        </p:txBody>
      </p:sp>
      <p:sp>
        <p:nvSpPr>
          <p:cNvPr id="133" name="Google Shape;133;p3"/>
          <p:cNvSpPr/>
          <p:nvPr/>
        </p:nvSpPr>
        <p:spPr>
          <a:xfrm>
            <a:off x="7123242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087867" y="4595614"/>
            <a:ext cx="3618271" cy="16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s-CL" b="1" i="1" dirty="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defensa del ocio: un espacio clave para preservar la salud mental - La Tercera</a:t>
            </a:r>
            <a:endParaRPr b="1" i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75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lang="es-CL" b="1" i="1" dirty="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Jugar a videojuegos tiene un efecto positivo en la salud mental y la satisfacción vital | EL PAÍS</a:t>
            </a:r>
            <a:endParaRPr b="1" i="1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3" descr="-SET ESTUDIANTES DUOC HOTELERÍA | YOUniform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588760F-159F-C87F-A786-6645CCEA1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317" y="1689141"/>
            <a:ext cx="4087868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0">
          <a:extLst>
            <a:ext uri="{FF2B5EF4-FFF2-40B4-BE49-F238E27FC236}">
              <a16:creationId xmlns:a16="http://schemas.microsoft.com/office/drawing/2014/main" id="{D0A1F4FE-8E65-4432-7D62-C042702F2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>
            <a:extLst>
              <a:ext uri="{FF2B5EF4-FFF2-40B4-BE49-F238E27FC236}">
                <a16:creationId xmlns:a16="http://schemas.microsoft.com/office/drawing/2014/main" id="{D924E630-C9EE-A475-37E0-039FD0D55EEE}"/>
              </a:ext>
            </a:extLst>
          </p:cNvPr>
          <p:cNvSpPr/>
          <p:nvPr/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Google Shape;136;p3">
            <a:extLst>
              <a:ext uri="{FF2B5EF4-FFF2-40B4-BE49-F238E27FC236}">
                <a16:creationId xmlns:a16="http://schemas.microsoft.com/office/drawing/2014/main" id="{33BE92CF-BE52-3344-75FF-B2B925DC15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3;p4">
            <a:extLst>
              <a:ext uri="{FF2B5EF4-FFF2-40B4-BE49-F238E27FC236}">
                <a16:creationId xmlns:a16="http://schemas.microsoft.com/office/drawing/2014/main" id="{BC8A5798-09AC-E328-B1B3-6B5639F4C5EE}"/>
              </a:ext>
            </a:extLst>
          </p:cNvPr>
          <p:cNvSpPr/>
          <p:nvPr/>
        </p:nvSpPr>
        <p:spPr>
          <a:xfrm>
            <a:off x="566" y="0"/>
            <a:ext cx="12191432" cy="6858000"/>
          </a:xfrm>
          <a:prstGeom prst="rect">
            <a:avLst/>
          </a:prstGeom>
          <a:solidFill>
            <a:srgbClr val="414141">
              <a:alpha val="45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43;p4">
            <a:extLst>
              <a:ext uri="{FF2B5EF4-FFF2-40B4-BE49-F238E27FC236}">
                <a16:creationId xmlns:a16="http://schemas.microsoft.com/office/drawing/2014/main" id="{805290D8-D1A4-8362-4B3F-F65333CD9600}"/>
              </a:ext>
            </a:extLst>
          </p:cNvPr>
          <p:cNvSpPr/>
          <p:nvPr/>
        </p:nvSpPr>
        <p:spPr>
          <a:xfrm>
            <a:off x="1010249" y="1000500"/>
            <a:ext cx="10171500" cy="4857000"/>
          </a:xfrm>
          <a:prstGeom prst="rect">
            <a:avLst/>
          </a:prstGeom>
          <a:solidFill>
            <a:srgbClr val="414141">
              <a:alpha val="85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A7E0331D-F816-249A-095E-D485DE76A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9943" y="1294997"/>
            <a:ext cx="5794944" cy="11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Objetivo general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655532A7-39A7-7941-EEC1-FFAF12C97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4363" y="2833150"/>
            <a:ext cx="9326100" cy="2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</a:pPr>
            <a:r>
              <a:rPr lang="es-CL" sz="2400" dirty="0"/>
              <a:t>Desarrollar un videojuego de escritorio para dispositivos con sistema operativo Windows, del género “Roguelike” en 2D, buscando satisfacer la necesidad de entretenimiento de los jugadores en sus tiempos de ocio.</a:t>
            </a:r>
            <a:endParaRPr sz="2400" dirty="0"/>
          </a:p>
          <a:p>
            <a:pPr marL="4572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400" b="1" i="1" dirty="0">
                <a:solidFill>
                  <a:schemeClr val="bg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Tamaño, participación y tendencias del mercado de juegos Roguelike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46" name="Google Shape;146;p4" descr="-SET ESTUDIANTES DUOC HOTELERÍA | YOUniforms">
            <a:extLst>
              <a:ext uri="{FF2B5EF4-FFF2-40B4-BE49-F238E27FC236}">
                <a16:creationId xmlns:a16="http://schemas.microsoft.com/office/drawing/2014/main" id="{98ACE988-F572-6DFD-2D23-353DD28CF2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75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1371600" y="841622"/>
            <a:ext cx="7762875" cy="94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Objetivos específicos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2" name="Google Shape;152;p5"/>
          <p:cNvGrpSpPr/>
          <p:nvPr/>
        </p:nvGrpSpPr>
        <p:grpSpPr>
          <a:xfrm>
            <a:off x="1371600" y="2033078"/>
            <a:ext cx="9601200" cy="4027292"/>
            <a:chOff x="0" y="166492"/>
            <a:chExt cx="9601200" cy="2895666"/>
          </a:xfrm>
        </p:grpSpPr>
        <p:sp>
          <p:nvSpPr>
            <p:cNvPr id="153" name="Google Shape;153;p5"/>
            <p:cNvSpPr/>
            <p:nvPr/>
          </p:nvSpPr>
          <p:spPr>
            <a:xfrm>
              <a:off x="0" y="166492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21161" y="187653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Diseñar personaje jugable y enemigo con sus mecánicas.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54697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21161" y="675858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Diseñar diversos niveles y escenarios jugables.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1142902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21161" y="1164063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Configurar creación de mapa procedimental.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1631107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21161" y="1652268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Crear menú inicial y de pausa con la configuración.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2119312"/>
              <a:ext cx="9601200" cy="4334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21161" y="2140473"/>
              <a:ext cx="9558878" cy="391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Crear pantalla de victoria y derrota.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2628658"/>
              <a:ext cx="9601200" cy="43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525D"/>
                </a:gs>
                <a:gs pos="50000">
                  <a:srgbClr val="132D42"/>
                </a:gs>
                <a:gs pos="100000">
                  <a:srgbClr val="0F283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21161" y="2649809"/>
              <a:ext cx="95589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ibre Franklin"/>
                <a:buNone/>
              </a:pPr>
              <a:r>
                <a:rPr lang="es-CL" sz="19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Integrar base de datos para guardar partida.</a:t>
              </a:r>
              <a:endParaRPr sz="19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65" name="Google Shape;165;p5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768475" y="992230"/>
            <a:ext cx="10635473" cy="5029378"/>
            <a:chOff x="5789" y="127346"/>
            <a:chExt cx="10636537" cy="4212562"/>
          </a:xfrm>
        </p:grpSpPr>
        <p:sp>
          <p:nvSpPr>
            <p:cNvPr id="172" name="Google Shape;172;p6"/>
            <p:cNvSpPr/>
            <p:nvPr/>
          </p:nvSpPr>
          <p:spPr>
            <a:xfrm>
              <a:off x="5823" y="127346"/>
              <a:ext cx="5344872" cy="1603461"/>
            </a:xfrm>
            <a:prstGeom prst="chevron">
              <a:avLst>
                <a:gd name="adj" fmla="val 30000"/>
              </a:avLst>
            </a:prstGeom>
            <a:gradFill>
              <a:gsLst>
                <a:gs pos="0">
                  <a:srgbClr val="F5CA4B"/>
                </a:gs>
                <a:gs pos="50000">
                  <a:srgbClr val="FDCA09"/>
                </a:gs>
                <a:gs pos="100000">
                  <a:srgbClr val="E8B800"/>
                </a:gs>
              </a:gsLst>
              <a:lin ang="5400000" scaled="0"/>
            </a:gradFill>
            <a:ln w="9525" cap="flat" cmpd="sng">
              <a:solidFill>
                <a:srgbClr val="F2C4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486861" y="127346"/>
              <a:ext cx="4382796" cy="1603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75" tIns="197975" rIns="197975" bIns="197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Alcances</a:t>
              </a:r>
              <a:endParaRPr sz="2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823" y="1730808"/>
              <a:ext cx="4863833" cy="2609069"/>
            </a:xfrm>
            <a:prstGeom prst="rect">
              <a:avLst/>
            </a:prstGeom>
            <a:solidFill>
              <a:srgbClr val="FAEACB">
                <a:alpha val="89411"/>
              </a:srgbClr>
            </a:solidFill>
            <a:ln w="9525" cap="flat" cmpd="sng">
              <a:solidFill>
                <a:srgbClr val="FAEACB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5789" y="1586788"/>
              <a:ext cx="4863900" cy="27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4350" tIns="384350" rIns="384350" bIns="768700" anchor="t" anchorCtr="0">
              <a:noAutofit/>
            </a:bodyPr>
            <a:lstStyle/>
            <a:p>
              <a:pPr marL="457200" marR="0" lvl="0" indent="-38100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Videojuego para sistema operativo Windows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Interfaces de usuario “HUB y menús”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Base de datos para guardado de partidas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Diseño de distintos escenarios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297454" y="127346"/>
              <a:ext cx="5344872" cy="1603461"/>
            </a:xfrm>
            <a:prstGeom prst="chevron">
              <a:avLst>
                <a:gd name="adj" fmla="val 30000"/>
              </a:avLst>
            </a:prstGeom>
            <a:gradFill>
              <a:gsLst>
                <a:gs pos="0">
                  <a:srgbClr val="926150"/>
                </a:gs>
                <a:gs pos="50000">
                  <a:srgbClr val="894525"/>
                </a:gs>
                <a:gs pos="100000">
                  <a:srgbClr val="7C3C1D"/>
                </a:gs>
              </a:gsLst>
              <a:lin ang="5400000" scaled="0"/>
            </a:gradFill>
            <a:ln w="9525" cap="flat" cmpd="sng">
              <a:solidFill>
                <a:srgbClr val="8548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5778492" y="127346"/>
              <a:ext cx="4382796" cy="1603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975" tIns="197975" rIns="197975" bIns="197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 Black"/>
                <a:buNone/>
              </a:pPr>
              <a:r>
                <a:rPr lang="es-CL" sz="32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Limitaciones</a:t>
              </a:r>
              <a:endParaRPr sz="2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297454" y="1730808"/>
              <a:ext cx="4863833" cy="2609069"/>
            </a:xfrm>
            <a:prstGeom prst="rect">
              <a:avLst/>
            </a:prstGeom>
            <a:solidFill>
              <a:srgbClr val="D8CDCC">
                <a:alpha val="89411"/>
              </a:srgbClr>
            </a:solidFill>
            <a:ln w="9525" cap="flat" cmpd="sng">
              <a:solidFill>
                <a:srgbClr val="D8CDCC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5297454" y="1730808"/>
              <a:ext cx="4863900" cy="26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4350" tIns="384350" rIns="384350" bIns="768700" anchor="t" anchorCtr="0">
              <a:noAutofit/>
            </a:bodyPr>
            <a:lstStyle/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Sin disponibilidad en móviles y dispositivos ios</a:t>
              </a:r>
              <a:endParaRPr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Sin sistema multijugador</a:t>
              </a:r>
              <a:endParaRPr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Arte estilo p</a:t>
              </a:r>
              <a:r>
                <a:rPr lang="es-CL" sz="24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ixel </a:t>
              </a: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</a:t>
              </a:r>
              <a:r>
                <a:rPr lang="es-CL" sz="2400" b="1" i="1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rt 16x16px</a:t>
              </a:r>
              <a:endParaRPr sz="2400" b="1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457200" marR="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Char char="●"/>
              </a:pPr>
              <a:r>
                <a:rPr lang="es-CL" sz="2400" b="1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Solo posee la fase 1</a:t>
              </a:r>
              <a:endParaRPr sz="24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80" name="Google Shape;180;p6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Metodología de trabajo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784743" y="2286000"/>
            <a:ext cx="595883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CL" sz="2400" b="0" i="0" u="none" strike="noStrike">
                <a:latin typeface="Calibri"/>
                <a:ea typeface="Calibri"/>
                <a:cs typeface="Calibri"/>
                <a:sym typeface="Calibri"/>
              </a:rPr>
              <a:t>Se utilizará un enfoque basado en la metodología ágil Scrum, combinada con la herramienta de gestión visual Kanban. Este enfoque permitirá un desarrollo iterativo y adaptable, asegurando que el proyecto avance de manera controlada y que se puedan realizar ajustes conforme se reciba feedback</a:t>
            </a:r>
            <a:r>
              <a:rPr lang="es-CL" sz="2400" b="0" i="0" u="none" strike="noStrike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/>
          </a:p>
        </p:txBody>
      </p:sp>
      <p:sp>
        <p:nvSpPr>
          <p:cNvPr id="188" name="Google Shape;188;p7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9" name="Google Shape;189;p7" descr="Scrum: o que é e como funciona o método ágil mais utiliz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40" y="1744529"/>
            <a:ext cx="3299579" cy="336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 descr="-SET ESTUDIANTES DUOC HOTELERÍA | YOUniform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1371600" y="685804"/>
            <a:ext cx="5210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s-CL">
                <a:latin typeface="Arial Black"/>
                <a:ea typeface="Arial Black"/>
                <a:cs typeface="Arial Black"/>
                <a:sym typeface="Arial Black"/>
              </a:rPr>
              <a:t>Cronograma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96" name="Google Shape;196;p8"/>
          <p:cNvGraphicFramePr/>
          <p:nvPr/>
        </p:nvGraphicFramePr>
        <p:xfrm>
          <a:off x="1295400" y="1694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{234A5725-F7AD-4C3D-9E2E-BAE173D32DF4}</a:tableStyleId>
              </a:tblPr>
              <a:tblGrid>
                <a:gridCol w="582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i="0" u="none" strike="noStrike" cap="none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MÓDULO</a:t>
                      </a:r>
                      <a:endParaRPr sz="1800" u="none" strike="noStrike" cap="none"/>
                    </a:p>
                  </a:txBody>
                  <a:tcPr marL="88075" marR="88075" marT="44050" marB="4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SPRINT</a:t>
                      </a:r>
                      <a:endParaRPr sz="1800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0" u="none" strike="noStrike" cap="none">
                          <a:solidFill>
                            <a:srgbClr val="000000"/>
                          </a:solidFill>
                        </a:rPr>
                        <a:t>Definición de requerimientos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i="1"/>
                        <a:t>Duración de 4 semanas</a:t>
                      </a:r>
                      <a:endParaRPr sz="1600" b="1" i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Creación de concept art y diseño de personajes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Sprint 1 (2 Semanas)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Movimiento de personaje y sistema básico de colisiones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2 (1 Semana)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Desarrollo sistemas de combate y habilidades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3 (3 Semanas)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Diseño y generación procedural de niveles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4 (2 Semanas)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Implementación de trampas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5 (1 Semana)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Integración de HUD en pantalla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6 (1 Semana)</a:t>
                      </a:r>
                      <a:endParaRPr sz="1600" b="1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600" b="1" i="1"/>
                        <a:t>Diseño e implementación de Menús</a:t>
                      </a:r>
                      <a:endParaRPr sz="1600" b="1" i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7 (1 Semana)</a:t>
                      </a:r>
                      <a:endParaRPr sz="1600" b="1" u="none" strike="noStrike" cap="none"/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Pruebas finales y corrección de errores</a:t>
                      </a:r>
                      <a:endParaRPr sz="1600" b="1" u="none" strike="noStrike" cap="none"/>
                    </a:p>
                  </a:txBody>
                  <a:tcPr marL="88075" marR="88075" marT="44050" marB="4405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 b="1">
                          <a:solidFill>
                            <a:schemeClr val="dk1"/>
                          </a:solidFill>
                        </a:rPr>
                        <a:t>Sprint 8 (1 Semana)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88075" marR="88075" marT="44050" marB="4405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97" name="Google Shape;197;p8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3" name="Google Shape;203;p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5" name="Google Shape;20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9"/>
          <p:cNvSpPr/>
          <p:nvPr/>
        </p:nvSpPr>
        <p:spPr>
          <a:xfrm rot="10800000">
            <a:off x="47370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6711778" y="2935972"/>
            <a:ext cx="5301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 Black"/>
              <a:buNone/>
            </a:pPr>
            <a:r>
              <a:rPr lang="es-CL" sz="4900" cap="none">
                <a:latin typeface="Arial Black"/>
                <a:ea typeface="Arial Black"/>
                <a:cs typeface="Arial Black"/>
                <a:sym typeface="Arial Black"/>
              </a:rPr>
              <a:t>ARQUITECTURA</a:t>
            </a:r>
            <a:endParaRPr sz="610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8" name="Google Shape;208;p9" descr="-SET ESTUDIANTES DUOC HOTELERÍA | YOUnifor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578" y="387851"/>
            <a:ext cx="2194560" cy="45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50" y="302950"/>
            <a:ext cx="5699901" cy="62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Panorámica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 Black</vt:lpstr>
      <vt:lpstr>Arial</vt:lpstr>
      <vt:lpstr>Century Gothic</vt:lpstr>
      <vt:lpstr>Calibri</vt:lpstr>
      <vt:lpstr>Libre Franklin</vt:lpstr>
      <vt:lpstr>Recorte</vt:lpstr>
      <vt:lpstr>Recorte</vt:lpstr>
      <vt:lpstr>Proyecto Capstone</vt:lpstr>
      <vt:lpstr>Integrantes del proyecto</vt:lpstr>
      <vt:lpstr>Descripción del proyecto</vt:lpstr>
      <vt:lpstr>Objetivo general</vt:lpstr>
      <vt:lpstr>Objetivos específicos</vt:lpstr>
      <vt:lpstr>Presentación de PowerPoint</vt:lpstr>
      <vt:lpstr>Metodología de trabajo</vt:lpstr>
      <vt:lpstr>Cronograma</vt:lpstr>
      <vt:lpstr>ARQUITECTURA</vt:lpstr>
      <vt:lpstr>MODELO DE DATOS</vt:lpstr>
      <vt:lpstr>Tecnologías y entornos</vt:lpstr>
      <vt:lpstr>DEMOSTRACIÓN DEL PROYECTO</vt:lpstr>
      <vt:lpstr>Resultados obtenidos</vt:lpstr>
      <vt:lpstr>Obstáculos presentados</vt:lpstr>
      <vt:lpstr>Proyecto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 . TORO ESPINOZA</dc:creator>
  <cp:lastModifiedBy>DIEGO . TORO ESPINOZA</cp:lastModifiedBy>
  <cp:revision>1</cp:revision>
  <dcterms:created xsi:type="dcterms:W3CDTF">2024-11-14T22:31:13Z</dcterms:created>
  <dcterms:modified xsi:type="dcterms:W3CDTF">2024-12-03T18:50:38Z</dcterms:modified>
</cp:coreProperties>
</file>