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Libre Franklin"/>
      <p:regular r:id="rId14"/>
      <p:bold r:id="rId15"/>
      <p:italic r:id="rId16"/>
      <p:boldItalic r:id="rId17"/>
    </p:embeddedFont>
    <p:embeddedFont>
      <p:font typeface="Arial Black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Ize6L0XnlXF1NKamqzGMnUjx3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LibreFranklin-bold.fntdata"/><Relationship Id="rId14" Type="http://schemas.openxmlformats.org/officeDocument/2006/relationships/font" Target="fonts/LibreFranklin-regular.fntdata"/><Relationship Id="rId17" Type="http://schemas.openxmlformats.org/officeDocument/2006/relationships/font" Target="fonts/LibreFranklin-boldItalic.fntdata"/><Relationship Id="rId16" Type="http://schemas.openxmlformats.org/officeDocument/2006/relationships/font" Target="fonts/LibreFranklin-italic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ArialBlac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0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18" name="Google Shape;18;p10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10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10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3" name="Google Shape;33;p14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19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7" name="Google Shape;67;p1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0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6" name="Google Shape;76;p2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" name="Google Shape;11;p9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5" name="Google Shape;95;p1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TASK TRACK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s-ES">
                <a:latin typeface="Arial Black"/>
                <a:ea typeface="Arial Black"/>
                <a:cs typeface="Arial Black"/>
                <a:sym typeface="Arial Black"/>
              </a:rPr>
              <a:t>Integrantes: Diego Toro – Matías Flores</a:t>
            </a:r>
            <a:endParaRPr/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s-ES">
                <a:latin typeface="Arial Black"/>
                <a:ea typeface="Arial Black"/>
                <a:cs typeface="Arial Black"/>
                <a:sym typeface="Arial Black"/>
              </a:rPr>
              <a:t>Docente: Francisco Diaz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3" name="Google Shape;113;p2"/>
          <p:cNvSpPr/>
          <p:nvPr/>
        </p:nvSpPr>
        <p:spPr>
          <a:xfrm rot="10800000">
            <a:off x="671285" y="626654"/>
            <a:ext cx="3275668" cy="4408488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696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1076632" y="1010265"/>
            <a:ext cx="11115368" cy="5847734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5" name="Google Shape;115;p2"/>
          <p:cNvSpPr txBox="1"/>
          <p:nvPr>
            <p:ph type="title"/>
          </p:nvPr>
        </p:nvSpPr>
        <p:spPr>
          <a:xfrm>
            <a:off x="1371600" y="1281916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Contexto y Problemática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1371600" y="2920620"/>
            <a:ext cx="9601200" cy="2946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■"/>
            </a:pPr>
            <a:r>
              <a:rPr lang="es-ES"/>
              <a:t>La dificultad para gestionar eficientemente el tiempo, las tareas y los recursos en entornos que dependen del trabajo en equipo y la organización de proyectos. La sobrecarga de tareas, la falta de visibilidad sobre el progreso y las dificultades en la coordinación son problemas comunes en muchos sectores.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Nuestra solución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3"/>
          <p:cNvGrpSpPr/>
          <p:nvPr/>
        </p:nvGrpSpPr>
        <p:grpSpPr>
          <a:xfrm>
            <a:off x="1371600" y="2867977"/>
            <a:ext cx="9601200" cy="2417445"/>
            <a:chOff x="0" y="581977"/>
            <a:chExt cx="9601200" cy="2417445"/>
          </a:xfrm>
        </p:grpSpPr>
        <p:sp>
          <p:nvSpPr>
            <p:cNvPr id="123" name="Google Shape;123;p3"/>
            <p:cNvSpPr/>
            <p:nvPr/>
          </p:nvSpPr>
          <p:spPr>
            <a:xfrm>
              <a:off x="0" y="581977"/>
              <a:ext cx="9601200" cy="1074420"/>
            </a:xfrm>
            <a:prstGeom prst="roundRect">
              <a:avLst>
                <a:gd fmla="val 10000" name="adj"/>
              </a:avLst>
            </a:prstGeom>
            <a:solidFill>
              <a:srgbClr val="E6C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25012" y="823721"/>
              <a:ext cx="590931" cy="59093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240955" y="581977"/>
              <a:ext cx="8360244" cy="1074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1240955" y="581977"/>
              <a:ext cx="8360244" cy="1074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00" lIns="113700" spcFirstLastPara="1" rIns="113700" wrap="square" tIns="113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ibre Franklin"/>
                <a:buNone/>
              </a:pPr>
              <a:r>
                <a:rPr lang="es-ES" sz="21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Desarrollar una aplicación web de gestión de tareas y proyectos que permita organizar, monitorear y ejecutar sus tareas de manera eficiente, mejorando la planificación y el control de proyectos.</a:t>
              </a:r>
              <a:endParaRPr sz="2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0" y="1925002"/>
              <a:ext cx="9601200" cy="107442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25012" y="2166747"/>
              <a:ext cx="590931" cy="59093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240955" y="1925002"/>
              <a:ext cx="8360244" cy="1074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 txBox="1"/>
            <p:nvPr/>
          </p:nvSpPr>
          <p:spPr>
            <a:xfrm>
              <a:off x="1240955" y="1925002"/>
              <a:ext cx="8360244" cy="1074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00" lIns="113700" spcFirstLastPara="1" rIns="113700" wrap="square" tIns="113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Libre Franklin"/>
                <a:buNone/>
              </a:pPr>
              <a:r>
                <a:rPr lang="es-ES" sz="21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Grupo objetivo: buscamos llegar a personas de diferentes estratos, pues la procrastinación actual afecta tanto a jóvenes como adultos.</a:t>
              </a:r>
              <a:endParaRPr sz="2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6" name="Google Shape;136;p4"/>
          <p:cNvSpPr txBox="1"/>
          <p:nvPr>
            <p:ph type="title"/>
          </p:nvPr>
        </p:nvSpPr>
        <p:spPr>
          <a:xfrm>
            <a:off x="5100824" y="685800"/>
            <a:ext cx="6176776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Objetivo general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ersonas en escritorio de reunión" id="137" name="Google Shape;137;p4"/>
          <p:cNvPicPr preferRelativeResize="0"/>
          <p:nvPr/>
        </p:nvPicPr>
        <p:blipFill rotWithShape="1">
          <a:blip r:embed="rId3">
            <a:alphaModFix/>
          </a:blip>
          <a:srcRect b="0" l="26424" r="35828" t="0"/>
          <a:stretch/>
        </p:blipFill>
        <p:spPr>
          <a:xfrm>
            <a:off x="-1" y="10"/>
            <a:ext cx="4602146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9" name="Google Shape;139;p4"/>
          <p:cNvSpPr txBox="1"/>
          <p:nvPr>
            <p:ph idx="1" type="body"/>
          </p:nvPr>
        </p:nvSpPr>
        <p:spPr>
          <a:xfrm>
            <a:off x="5100824" y="2286000"/>
            <a:ext cx="6176776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ES"/>
              <a:t>Desarrollar una aplicación web para la gestión de tareas y proyectos que permita a equipos de trabajo organizar, priorizar y visualizar su progreso de manera eficiente, facilitando la colaboración y optimización de los tiempos de entrega a través de funcionalidades como la creación de tareas, subtareas, dependencias y sincronización con calendarios externos.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5" name="Google Shape;145;p5"/>
          <p:cNvSpPr txBox="1"/>
          <p:nvPr>
            <p:ph type="title"/>
          </p:nvPr>
        </p:nvSpPr>
        <p:spPr>
          <a:xfrm>
            <a:off x="640080" y="639704"/>
            <a:ext cx="3299579" cy="557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5"/>
          <p:cNvGrpSpPr/>
          <p:nvPr/>
        </p:nvGrpSpPr>
        <p:grpSpPr>
          <a:xfrm>
            <a:off x="4901472" y="693255"/>
            <a:ext cx="6506304" cy="5470740"/>
            <a:chOff x="0" y="53550"/>
            <a:chExt cx="6506304" cy="5470740"/>
          </a:xfrm>
        </p:grpSpPr>
        <p:sp>
          <p:nvSpPr>
            <p:cNvPr id="147" name="Google Shape;147;p5"/>
            <p:cNvSpPr/>
            <p:nvPr/>
          </p:nvSpPr>
          <p:spPr>
            <a:xfrm>
              <a:off x="0" y="53550"/>
              <a:ext cx="6506304" cy="7371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349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 txBox="1"/>
            <p:nvPr/>
          </p:nvSpPr>
          <p:spPr>
            <a:xfrm>
              <a:off x="35982" y="89532"/>
              <a:ext cx="6434340" cy="66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ibre Franklin"/>
                <a:buNone/>
              </a:pPr>
              <a:r>
                <a:rPr lang="es-ES" sz="1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Creación de tareas, subtareas y dependencias, utilizando gráficos de Gantt y tableros Kanban.</a:t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0" y="842490"/>
              <a:ext cx="6506304" cy="737100"/>
            </a:xfrm>
            <a:prstGeom prst="roundRect">
              <a:avLst>
                <a:gd fmla="val 16667" name="adj"/>
              </a:avLst>
            </a:prstGeom>
            <a:solidFill>
              <a:srgbClr val="7788C1"/>
            </a:solidFill>
            <a:ln cap="flat" cmpd="sng" w="349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 txBox="1"/>
            <p:nvPr/>
          </p:nvSpPr>
          <p:spPr>
            <a:xfrm>
              <a:off x="35982" y="878472"/>
              <a:ext cx="6434340" cy="66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ibre Franklin"/>
                <a:buNone/>
              </a:pPr>
              <a:r>
                <a:rPr lang="es-ES" sz="1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Creación, edición y eliminación de tareas, permitiendo la asignación de prioridades, fechas límite y estados.</a:t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0" y="1631430"/>
              <a:ext cx="6506304" cy="737100"/>
            </a:xfrm>
            <a:prstGeom prst="roundRect">
              <a:avLst>
                <a:gd fmla="val 16667" name="adj"/>
              </a:avLst>
            </a:prstGeom>
            <a:solidFill>
              <a:srgbClr val="8679C8"/>
            </a:solidFill>
            <a:ln cap="flat" cmpd="sng" w="349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35982" y="1667412"/>
              <a:ext cx="6434340" cy="66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ibre Franklin"/>
                <a:buNone/>
              </a:pPr>
              <a:r>
                <a:rPr lang="es-ES" sz="1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Agrupar tareas relacionadas y establecer dependencias entre ellas.	</a:t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0" y="2420370"/>
              <a:ext cx="6506304" cy="737100"/>
            </a:xfrm>
            <a:prstGeom prst="roundRect">
              <a:avLst>
                <a:gd fmla="val 16667" name="adj"/>
              </a:avLst>
            </a:prstGeom>
            <a:solidFill>
              <a:srgbClr val="AC7ACF"/>
            </a:solidFill>
            <a:ln cap="flat" cmpd="sng" w="349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 txBox="1"/>
            <p:nvPr/>
          </p:nvSpPr>
          <p:spPr>
            <a:xfrm>
              <a:off x="35982" y="2456352"/>
              <a:ext cx="6434340" cy="66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ibre Franklin"/>
                <a:buNone/>
              </a:pPr>
              <a:r>
                <a:rPr lang="es-ES" sz="1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Módulo de visualización mediante gráficos de Gantt que muestre la cronología de las tareas y proyectos.</a:t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0" y="3209310"/>
              <a:ext cx="6506304" cy="737100"/>
            </a:xfrm>
            <a:prstGeom prst="roundRect">
              <a:avLst>
                <a:gd fmla="val 16667" name="adj"/>
              </a:avLst>
            </a:prstGeom>
            <a:solidFill>
              <a:srgbClr val="D67CD4"/>
            </a:solidFill>
            <a:ln cap="flat" cmpd="sng" w="349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 txBox="1"/>
            <p:nvPr/>
          </p:nvSpPr>
          <p:spPr>
            <a:xfrm>
              <a:off x="35982" y="3245292"/>
              <a:ext cx="6434340" cy="66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ibre Franklin"/>
                <a:buNone/>
              </a:pPr>
              <a:r>
                <a:rPr lang="es-ES" sz="1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Implementar un tablero Kanban para la gestión del flujo de tareas.</a:t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0" y="3998250"/>
              <a:ext cx="6506304" cy="737100"/>
            </a:xfrm>
            <a:prstGeom prst="roundRect">
              <a:avLst>
                <a:gd fmla="val 16667" name="adj"/>
              </a:avLst>
            </a:prstGeom>
            <a:solidFill>
              <a:srgbClr val="DC7FB4"/>
            </a:solidFill>
            <a:ln cap="flat" cmpd="sng" w="349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 txBox="1"/>
            <p:nvPr/>
          </p:nvSpPr>
          <p:spPr>
            <a:xfrm>
              <a:off x="35982" y="4034232"/>
              <a:ext cx="6434340" cy="66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ibre Franklin"/>
                <a:buNone/>
              </a:pPr>
              <a:r>
                <a:rPr lang="es-ES" sz="1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Sistema de notificaciones para alertar a los usuarios sobre fechas límite próximas o tareas atrasadas.</a:t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0" y="4787190"/>
              <a:ext cx="6506304" cy="737100"/>
            </a:xfrm>
            <a:prstGeom prst="roundRect">
              <a:avLst>
                <a:gd fmla="val 16667" name="adj"/>
              </a:avLst>
            </a:prstGeom>
            <a:solidFill>
              <a:srgbClr val="E18293"/>
            </a:solidFill>
            <a:ln cap="flat" cmpd="sng" w="349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35982" y="4823172"/>
              <a:ext cx="6434340" cy="66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ibre Franklin"/>
                <a:buNone/>
              </a:pPr>
              <a:r>
                <a:rPr lang="es-ES" sz="1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Sincronización con servicios de calendarios.</a:t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6" name="Google Shape;166;p6"/>
          <p:cNvSpPr txBox="1"/>
          <p:nvPr>
            <p:ph type="title"/>
          </p:nvPr>
        </p:nvSpPr>
        <p:spPr>
          <a:xfrm>
            <a:off x="8252340" y="639704"/>
            <a:ext cx="3299579" cy="557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Arial"/>
              <a:buNone/>
            </a:pPr>
            <a:r>
              <a:rPr lang="es-ES" sz="4100">
                <a:latin typeface="Arial"/>
                <a:ea typeface="Arial"/>
                <a:cs typeface="Arial"/>
                <a:sym typeface="Arial"/>
              </a:rPr>
              <a:t>Factibilidad</a:t>
            </a:r>
            <a:endParaRPr sz="4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0" y="0"/>
            <a:ext cx="738366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rgbClr val="7F7F7F">
              <a:alpha val="6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69" name="Google Shape;169;p6"/>
          <p:cNvGrpSpPr/>
          <p:nvPr/>
        </p:nvGrpSpPr>
        <p:grpSpPr>
          <a:xfrm>
            <a:off x="784225" y="1546152"/>
            <a:ext cx="5959475" cy="3765002"/>
            <a:chOff x="0" y="906389"/>
            <a:chExt cx="5959475" cy="3765002"/>
          </a:xfrm>
        </p:grpSpPr>
        <p:sp>
          <p:nvSpPr>
            <p:cNvPr id="170" name="Google Shape;170;p6"/>
            <p:cNvSpPr/>
            <p:nvPr/>
          </p:nvSpPr>
          <p:spPr>
            <a:xfrm>
              <a:off x="0" y="906389"/>
              <a:ext cx="5959475" cy="167333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506183" y="1282889"/>
              <a:ext cx="920333" cy="92033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1932701" y="906389"/>
              <a:ext cx="4026773" cy="1673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 txBox="1"/>
            <p:nvPr/>
          </p:nvSpPr>
          <p:spPr>
            <a:xfrm>
              <a:off x="1932701" y="906389"/>
              <a:ext cx="4026773" cy="1673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075" lIns="177075" spcFirstLastPara="1" rIns="177075" wrap="square" tIns="177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Libre Franklin"/>
                <a:buNone/>
              </a:pPr>
              <a:r>
                <a:rPr lang="es-ES" sz="1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Con 16 semanas trabajo, este tiempo es suficiente si se sigue una metodología ágil como Scrum, que permita iterar y ajustar conforme avanza el desarrollo. </a:t>
              </a:r>
              <a:endParaRPr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0" y="2998057"/>
              <a:ext cx="5959475" cy="167333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506183" y="3374557"/>
              <a:ext cx="920333" cy="92033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1932701" y="2998057"/>
              <a:ext cx="4026773" cy="1673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 txBox="1"/>
            <p:nvPr/>
          </p:nvSpPr>
          <p:spPr>
            <a:xfrm>
              <a:off x="1932701" y="2998057"/>
              <a:ext cx="4026773" cy="1673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075" lIns="177075" spcFirstLastPara="1" rIns="177075" wrap="square" tIns="177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Libre Franklin"/>
                <a:buNone/>
              </a:pPr>
              <a:r>
                <a:rPr lang="es-ES" sz="15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La falta de experiencia en ciertas tecnologías podría ralentizar el desarrollo, pero se puede mitigar dividiendo el proyecto en tareas más pequeñas, con la posibilidad de consultar a profesores, reduce considerablemente las barreras técnicas.</a:t>
              </a:r>
              <a:endParaRPr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/>
          <p:nvPr/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3" name="Google Shape;183;p7"/>
          <p:cNvSpPr/>
          <p:nvPr/>
        </p:nvSpPr>
        <p:spPr>
          <a:xfrm flipH="1" rot="10800000">
            <a:off x="8299640" y="626654"/>
            <a:ext cx="3275668" cy="4408488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696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1010266" y="1010266"/>
            <a:ext cx="10171466" cy="4857133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5" name="Google Shape;185;p7"/>
          <p:cNvSpPr txBox="1"/>
          <p:nvPr>
            <p:ph type="title"/>
          </p:nvPr>
        </p:nvSpPr>
        <p:spPr>
          <a:xfrm>
            <a:off x="1494430" y="1398896"/>
            <a:ext cx="9325970" cy="1160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Metodología a usar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1494430" y="2739787"/>
            <a:ext cx="9325970" cy="2946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■"/>
            </a:pPr>
            <a:r>
              <a:rPr lang="es-ES"/>
              <a:t>Se utilizará un enfoque basado en la metodología ágil Scrum, combinada con la herramienta de gestión visual Kanban. Este enfoque permitirá un desarrollo iterativo y adaptable, asegurando que el proyecto avance de manera controlada y que se puedan realizar ajustes conforme se reciba feedback.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2" name="Google Shape;192;p8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94" name="Google Shape;194;p8"/>
          <p:cNvSpPr/>
          <p:nvPr/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5" name="Google Shape;195;p8"/>
          <p:cNvSpPr/>
          <p:nvPr/>
        </p:nvSpPr>
        <p:spPr>
          <a:xfrm rot="10800000">
            <a:off x="671285" y="626654"/>
            <a:ext cx="3275668" cy="4408488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696A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1076632" y="1010265"/>
            <a:ext cx="11115368" cy="5847734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7" name="Google Shape;197;p8"/>
          <p:cNvSpPr txBox="1"/>
          <p:nvPr>
            <p:ph type="title"/>
          </p:nvPr>
        </p:nvSpPr>
        <p:spPr>
          <a:xfrm>
            <a:off x="1720099" y="1653731"/>
            <a:ext cx="8110584" cy="3935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800"/>
              <a:buFont typeface="Arial"/>
              <a:buNone/>
            </a:pPr>
            <a:r>
              <a:rPr lang="es-ES" sz="6000" cap="none">
                <a:latin typeface="Arial"/>
                <a:ea typeface="Arial"/>
                <a:cs typeface="Arial"/>
                <a:sym typeface="Arial"/>
              </a:rPr>
              <a:t>GRACIAS POR SU ATENCIÓN</a:t>
            </a:r>
            <a:endParaRPr sz="6000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corte">
  <a:themeElements>
    <a:clrScheme name="Recorte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corte">
  <a:themeElements>
    <a:clrScheme name="Recorte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2024-09-12T18:32:23Z</dcterms:created>
  <dc:creator>DIEGO . TORO ESPINOZA</dc:creator>
</cp:coreProperties>
</file>