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7" r:id="rId4"/>
  </p:sldMasterIdLst>
  <p:notesMasterIdLst>
    <p:notesMasterId r:id="rId13"/>
  </p:notesMasterIdLst>
  <p:handoutMasterIdLst>
    <p:handoutMasterId r:id="rId14"/>
  </p:handoutMasterIdLst>
  <p:sldIdLst>
    <p:sldId id="2078559029" r:id="rId5"/>
    <p:sldId id="2078559030" r:id="rId6"/>
    <p:sldId id="2078559033" r:id="rId7"/>
    <p:sldId id="2078559031" r:id="rId8"/>
    <p:sldId id="2078559034" r:id="rId9"/>
    <p:sldId id="2078559038" r:id="rId10"/>
    <p:sldId id="2078559035" r:id="rId11"/>
    <p:sldId id="2078559032"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82" userDrawn="1">
          <p15:clr>
            <a:srgbClr val="A4A3A4"/>
          </p15:clr>
        </p15:guide>
        <p15:guide id="2" pos="216" userDrawn="1">
          <p15:clr>
            <a:srgbClr val="A4A3A4"/>
          </p15:clr>
        </p15:guide>
        <p15:guide id="3" pos="7467" userDrawn="1">
          <p15:clr>
            <a:srgbClr val="A4A3A4"/>
          </p15:clr>
        </p15:guide>
        <p15:guide id="4" orient="horz" pos="4020" userDrawn="1">
          <p15:clr>
            <a:srgbClr val="A4A3A4"/>
          </p15:clr>
        </p15:guide>
        <p15:guide id="5" orient="horz" pos="43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wag, Ryan Joshua H." initials="LRJH" lastIdx="1" clrIdx="0">
    <p:extLst>
      <p:ext uri="{19B8F6BF-5375-455C-9EA6-DF929625EA0E}">
        <p15:presenceInfo xmlns:p15="http://schemas.microsoft.com/office/powerpoint/2012/main" userId="S::ryan.joshua.h.liwag@accenture.com::0f15aeb9-ca43-4cd1-9609-39270326e2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CC00"/>
    <a:srgbClr val="4BACC6"/>
    <a:srgbClr val="8064A2"/>
    <a:srgbClr val="9BBB59"/>
    <a:srgbClr val="C0504D"/>
    <a:srgbClr val="4F81BD"/>
    <a:srgbClr val="F79646"/>
    <a:srgbClr val="7500C0"/>
    <a:srgbClr val="A100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09" autoAdjust="0"/>
    <p:restoredTop sz="91281" autoAdjust="0"/>
  </p:normalViewPr>
  <p:slideViewPr>
    <p:cSldViewPr snapToGrid="0">
      <p:cViewPr varScale="1">
        <p:scale>
          <a:sx n="145" d="100"/>
          <a:sy n="145" d="100"/>
        </p:scale>
        <p:origin x="1326" y="120"/>
      </p:cViewPr>
      <p:guideLst>
        <p:guide orient="horz" pos="582"/>
        <p:guide pos="216"/>
        <p:guide pos="7467"/>
        <p:guide orient="horz" pos="4020"/>
        <p:guide orient="horz" pos="43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3/10/2024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BE6304-0E40-4C38-844C-18C214ED5C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5400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BE6304-0E40-4C38-844C-18C214ED5C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9510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BE6304-0E40-4C38-844C-18C214ED5C4F}"/>
              </a:ext>
            </a:extLst>
          </p:cNvPr>
          <p:cNvSpPr>
            <a:spLocks noGrp="1"/>
          </p:cNvSpPr>
          <p:nvPr>
            <p:ph type="body" idx="1"/>
          </p:nvPr>
        </p:nvSpPr>
        <p:spPr/>
        <p:txBody>
          <a:bodyPr/>
          <a:lstStyle/>
          <a:p>
            <a:r>
              <a:rPr lang="en-US" dirty="0"/>
              <a:t>Add QA Metrics</a:t>
            </a:r>
          </a:p>
        </p:txBody>
      </p:sp>
    </p:spTree>
    <p:extLst>
      <p:ext uri="{BB962C8B-B14F-4D97-AF65-F5344CB8AC3E}">
        <p14:creationId xmlns:p14="http://schemas.microsoft.com/office/powerpoint/2010/main" val="249340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BE6304-0E40-4C38-844C-18C214ED5C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58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BE6304-0E40-4C38-844C-18C214ED5C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7038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BE6304-0E40-4C38-844C-18C214ED5C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078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BE6304-0E40-4C38-844C-18C214ED5C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9844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9BE6304-0E40-4C38-844C-18C214ED5C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20541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opt 1">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AF657A7-9494-4FC8-8F78-B41D1E792E78}"/>
              </a:ext>
            </a:extLst>
          </p:cNvPr>
          <p:cNvGrpSpPr>
            <a:grpSpLocks noChangeAspect="1"/>
          </p:cNvGrpSpPr>
          <p:nvPr userDrawn="1"/>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pic>
        <p:nvPicPr>
          <p:cNvPr id="4928" name="Picture 4927">
            <a:extLst>
              <a:ext uri="{FF2B5EF4-FFF2-40B4-BE49-F238E27FC236}">
                <a16:creationId xmlns:a16="http://schemas.microsoft.com/office/drawing/2014/main" id="{CA72A680-D409-4697-A47A-6060B52A1BA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3734965"/>
            <a:ext cx="12192000" cy="3132785"/>
          </a:xfrm>
          <a:prstGeom prst="rect">
            <a:avLst/>
          </a:prstGeom>
        </p:spPr>
      </p:pic>
    </p:spTree>
    <p:extLst>
      <p:ext uri="{BB962C8B-B14F-4D97-AF65-F5344CB8AC3E}">
        <p14:creationId xmlns:p14="http://schemas.microsoft.com/office/powerpoint/2010/main" val="132524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8B9FE41A-6DB0-4CC9-ADDC-9E445502B169}"/>
              </a:ext>
            </a:extLst>
          </p:cNvPr>
          <p:cNvSpPr>
            <a:spLocks noGrp="1"/>
          </p:cNvSpPr>
          <p:nvPr>
            <p:ph type="body" sz="quarter" idx="21"/>
          </p:nvPr>
        </p:nvSpPr>
        <p:spPr>
          <a:xfrm>
            <a:off x="6306100" y="1814800"/>
            <a:ext cx="5548557" cy="4294800"/>
          </a:xfrm>
        </p:spPr>
        <p:txBody>
          <a:bodyPr/>
          <a:lstStyle>
            <a:lvl1pPr>
              <a:lnSpc>
                <a:spcPct val="100000"/>
              </a:lnSpc>
              <a:spcBef>
                <a:spcPts val="0"/>
              </a:spcBef>
              <a:spcAft>
                <a:spcPts val="600"/>
              </a:spcAft>
              <a:defRPr sz="1600" b="0"/>
            </a:lvl1pPr>
          </a:lstStyle>
          <a:p>
            <a:pPr lvl="0"/>
            <a:r>
              <a:rPr lang="en-US"/>
              <a:t>Click to edit Master text styles</a:t>
            </a:r>
          </a:p>
        </p:txBody>
      </p:sp>
      <p:sp>
        <p:nvSpPr>
          <p:cNvPr id="12" name="Text Placeholder 4">
            <a:extLst>
              <a:ext uri="{FF2B5EF4-FFF2-40B4-BE49-F238E27FC236}">
                <a16:creationId xmlns:a16="http://schemas.microsoft.com/office/drawing/2014/main" id="{528F3F5D-8A2E-4828-900F-B77F39FD227E}"/>
              </a:ext>
            </a:extLst>
          </p:cNvPr>
          <p:cNvSpPr>
            <a:spLocks noGrp="1"/>
          </p:cNvSpPr>
          <p:nvPr>
            <p:ph type="body" sz="quarter" idx="25" hasCustomPrompt="1"/>
          </p:nvPr>
        </p:nvSpPr>
        <p:spPr>
          <a:xfrm>
            <a:off x="337344" y="1351583"/>
            <a:ext cx="5548557" cy="249299"/>
          </a:xfrm>
          <a:prstGeom prst="rect">
            <a:avLst/>
          </a:prstGeom>
        </p:spPr>
        <p:txBody>
          <a:bodyPr lIns="0" tIns="0" rIns="0" bIns="0">
            <a:spAutoFit/>
          </a:bodyPr>
          <a:lstStyle>
            <a:lvl1pPr marL="0" indent="0" algn="l">
              <a:defRPr sz="1800" b="1"/>
            </a:lvl1pPr>
          </a:lstStyle>
          <a:p>
            <a:pPr lvl="0"/>
            <a:r>
              <a:rPr lang="en-US"/>
              <a:t>Title to come</a:t>
            </a:r>
          </a:p>
        </p:txBody>
      </p:sp>
      <p:sp>
        <p:nvSpPr>
          <p:cNvPr id="13" name="Text Placeholder 4">
            <a:extLst>
              <a:ext uri="{FF2B5EF4-FFF2-40B4-BE49-F238E27FC236}">
                <a16:creationId xmlns:a16="http://schemas.microsoft.com/office/drawing/2014/main" id="{73A1F5C6-ECA8-4FC8-A52C-CFB020514253}"/>
              </a:ext>
            </a:extLst>
          </p:cNvPr>
          <p:cNvSpPr>
            <a:spLocks noGrp="1"/>
          </p:cNvSpPr>
          <p:nvPr>
            <p:ph type="body" sz="quarter" idx="26" hasCustomPrompt="1"/>
          </p:nvPr>
        </p:nvSpPr>
        <p:spPr>
          <a:xfrm>
            <a:off x="6306100" y="1351583"/>
            <a:ext cx="5548557" cy="249299"/>
          </a:xfrm>
          <a:prstGeom prst="rect">
            <a:avLst/>
          </a:prstGeom>
        </p:spPr>
        <p:txBody>
          <a:bodyPr lIns="0" tIns="0" rIns="0" bIns="0">
            <a:spAutoFit/>
          </a:bodyPr>
          <a:lstStyle>
            <a:lvl1pPr marL="0" indent="0" algn="l">
              <a:defRPr sz="1800" b="1"/>
            </a:lvl1pPr>
          </a:lstStyle>
          <a:p>
            <a:pPr lvl="0"/>
            <a:r>
              <a:rPr lang="en-US"/>
              <a:t>Title to come</a:t>
            </a:r>
          </a:p>
        </p:txBody>
      </p:sp>
      <p:sp>
        <p:nvSpPr>
          <p:cNvPr id="16" name="Text Placeholder 6">
            <a:extLst>
              <a:ext uri="{FF2B5EF4-FFF2-40B4-BE49-F238E27FC236}">
                <a16:creationId xmlns:a16="http://schemas.microsoft.com/office/drawing/2014/main" id="{BF1478A6-F505-465C-8EE8-2B39D71E545C}"/>
              </a:ext>
            </a:extLst>
          </p:cNvPr>
          <p:cNvSpPr>
            <a:spLocks noGrp="1"/>
          </p:cNvSpPr>
          <p:nvPr>
            <p:ph type="body" sz="quarter" idx="29"/>
          </p:nvPr>
        </p:nvSpPr>
        <p:spPr>
          <a:xfrm>
            <a:off x="337344" y="1814800"/>
            <a:ext cx="5548557" cy="4294800"/>
          </a:xfrm>
        </p:spPr>
        <p:txBody>
          <a:bodyPr/>
          <a:lstStyle>
            <a:lvl1pPr>
              <a:lnSpc>
                <a:spcPct val="100000"/>
              </a:lnSpc>
              <a:spcBef>
                <a:spcPts val="0"/>
              </a:spcBef>
              <a:spcAft>
                <a:spcPts val="600"/>
              </a:spcAft>
              <a:defRPr sz="1600" b="0"/>
            </a:lvl1pPr>
          </a:lstStyle>
          <a:p>
            <a:pPr lvl="0"/>
            <a:r>
              <a:rPr lang="en-US"/>
              <a:t>Click to edit Master text styles</a:t>
            </a:r>
          </a:p>
        </p:txBody>
      </p:sp>
      <p:sp>
        <p:nvSpPr>
          <p:cNvPr id="11" name="TextBox 10">
            <a:extLst>
              <a:ext uri="{FF2B5EF4-FFF2-40B4-BE49-F238E27FC236}">
                <a16:creationId xmlns:a16="http://schemas.microsoft.com/office/drawing/2014/main" id="{4EB2F4C4-E8F7-40AD-89F5-4B02EC6E9DDA}"/>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14" name="Slide Number Placeholder 4">
            <a:extLst>
              <a:ext uri="{FF2B5EF4-FFF2-40B4-BE49-F238E27FC236}">
                <a16:creationId xmlns:a16="http://schemas.microsoft.com/office/drawing/2014/main" id="{BB1028B9-DE61-4A9F-BD3E-0D0178D593ED}"/>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10" name="Title 11">
            <a:extLst>
              <a:ext uri="{FF2B5EF4-FFF2-40B4-BE49-F238E27FC236}">
                <a16:creationId xmlns:a16="http://schemas.microsoft.com/office/drawing/2014/main" id="{2C5738F4-3E4E-4B99-9A2B-932CB23DB8EC}"/>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135871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8B9FE41A-6DB0-4CC9-ADDC-9E445502B169}"/>
              </a:ext>
            </a:extLst>
          </p:cNvPr>
          <p:cNvSpPr>
            <a:spLocks noGrp="1"/>
          </p:cNvSpPr>
          <p:nvPr>
            <p:ph type="body" sz="quarter" idx="21"/>
          </p:nvPr>
        </p:nvSpPr>
        <p:spPr>
          <a:xfrm>
            <a:off x="4251903" y="1814800"/>
            <a:ext cx="3688194" cy="4294800"/>
          </a:xfrm>
        </p:spPr>
        <p:txBody>
          <a:bodyPr/>
          <a:lstStyle>
            <a:lvl1pPr>
              <a:lnSpc>
                <a:spcPct val="100000"/>
              </a:lnSpc>
              <a:spcBef>
                <a:spcPts val="0"/>
              </a:spcBef>
              <a:spcAft>
                <a:spcPts val="600"/>
              </a:spcAft>
              <a:defRPr sz="1600" b="0"/>
            </a:lvl1pPr>
          </a:lstStyle>
          <a:p>
            <a:pPr lvl="0"/>
            <a:r>
              <a:rPr lang="en-US"/>
              <a:t>Click to edit Master text styles</a:t>
            </a:r>
          </a:p>
        </p:txBody>
      </p:sp>
      <p:sp>
        <p:nvSpPr>
          <p:cNvPr id="8" name="Text Placeholder 7">
            <a:extLst>
              <a:ext uri="{FF2B5EF4-FFF2-40B4-BE49-F238E27FC236}">
                <a16:creationId xmlns:a16="http://schemas.microsoft.com/office/drawing/2014/main" id="{68FA1273-41CD-4300-BE21-BD6C9DE8D866}"/>
              </a:ext>
            </a:extLst>
          </p:cNvPr>
          <p:cNvSpPr>
            <a:spLocks noGrp="1"/>
          </p:cNvSpPr>
          <p:nvPr>
            <p:ph type="body" sz="quarter" idx="22"/>
          </p:nvPr>
        </p:nvSpPr>
        <p:spPr>
          <a:xfrm>
            <a:off x="8166463" y="1814800"/>
            <a:ext cx="3688194" cy="4294800"/>
          </a:xfrm>
        </p:spPr>
        <p:txBody>
          <a:bodyPr/>
          <a:lstStyle>
            <a:lvl1pPr>
              <a:lnSpc>
                <a:spcPct val="100000"/>
              </a:lnSpc>
              <a:spcBef>
                <a:spcPts val="0"/>
              </a:spcBef>
              <a:spcAft>
                <a:spcPts val="600"/>
              </a:spcAft>
              <a:defRPr sz="1600" b="0"/>
            </a:lvl1pPr>
          </a:lstStyle>
          <a:p>
            <a:pPr lvl="0"/>
            <a:r>
              <a:rPr lang="en-US"/>
              <a:t>Click to edit Master text styles</a:t>
            </a:r>
          </a:p>
        </p:txBody>
      </p:sp>
      <p:sp>
        <p:nvSpPr>
          <p:cNvPr id="12" name="Text Placeholder 4">
            <a:extLst>
              <a:ext uri="{FF2B5EF4-FFF2-40B4-BE49-F238E27FC236}">
                <a16:creationId xmlns:a16="http://schemas.microsoft.com/office/drawing/2014/main" id="{528F3F5D-8A2E-4828-900F-B77F39FD227E}"/>
              </a:ext>
            </a:extLst>
          </p:cNvPr>
          <p:cNvSpPr>
            <a:spLocks noGrp="1"/>
          </p:cNvSpPr>
          <p:nvPr>
            <p:ph type="body" sz="quarter" idx="25" hasCustomPrompt="1"/>
          </p:nvPr>
        </p:nvSpPr>
        <p:spPr>
          <a:xfrm>
            <a:off x="337344" y="1351583"/>
            <a:ext cx="3688194" cy="249299"/>
          </a:xfrm>
          <a:prstGeom prst="rect">
            <a:avLst/>
          </a:prstGeom>
        </p:spPr>
        <p:txBody>
          <a:bodyPr lIns="0" tIns="0" rIns="0" bIns="0">
            <a:spAutoFit/>
          </a:bodyPr>
          <a:lstStyle>
            <a:lvl1pPr marL="0" indent="0" algn="l">
              <a:defRPr sz="1800" b="1"/>
            </a:lvl1pPr>
          </a:lstStyle>
          <a:p>
            <a:pPr lvl="0"/>
            <a:r>
              <a:rPr lang="en-US"/>
              <a:t>Title to come</a:t>
            </a:r>
          </a:p>
        </p:txBody>
      </p:sp>
      <p:sp>
        <p:nvSpPr>
          <p:cNvPr id="13" name="Text Placeholder 4">
            <a:extLst>
              <a:ext uri="{FF2B5EF4-FFF2-40B4-BE49-F238E27FC236}">
                <a16:creationId xmlns:a16="http://schemas.microsoft.com/office/drawing/2014/main" id="{73A1F5C6-ECA8-4FC8-A52C-CFB020514253}"/>
              </a:ext>
            </a:extLst>
          </p:cNvPr>
          <p:cNvSpPr>
            <a:spLocks noGrp="1"/>
          </p:cNvSpPr>
          <p:nvPr>
            <p:ph type="body" sz="quarter" idx="26" hasCustomPrompt="1"/>
          </p:nvPr>
        </p:nvSpPr>
        <p:spPr>
          <a:xfrm>
            <a:off x="4251903" y="1351583"/>
            <a:ext cx="3688194" cy="249299"/>
          </a:xfrm>
          <a:prstGeom prst="rect">
            <a:avLst/>
          </a:prstGeom>
        </p:spPr>
        <p:txBody>
          <a:bodyPr lIns="0" tIns="0" rIns="0" bIns="0">
            <a:spAutoFit/>
          </a:bodyPr>
          <a:lstStyle>
            <a:lvl1pPr marL="0" indent="0" algn="l">
              <a:defRPr sz="1800" b="1"/>
            </a:lvl1pPr>
          </a:lstStyle>
          <a:p>
            <a:pPr lvl="0"/>
            <a:r>
              <a:rPr lang="en-US"/>
              <a:t>Title to come</a:t>
            </a:r>
          </a:p>
        </p:txBody>
      </p:sp>
      <p:sp>
        <p:nvSpPr>
          <p:cNvPr id="14" name="Text Placeholder 4">
            <a:extLst>
              <a:ext uri="{FF2B5EF4-FFF2-40B4-BE49-F238E27FC236}">
                <a16:creationId xmlns:a16="http://schemas.microsoft.com/office/drawing/2014/main" id="{00877327-5168-4848-B098-8EFD1409AA43}"/>
              </a:ext>
            </a:extLst>
          </p:cNvPr>
          <p:cNvSpPr>
            <a:spLocks noGrp="1"/>
          </p:cNvSpPr>
          <p:nvPr>
            <p:ph type="body" sz="quarter" idx="27" hasCustomPrompt="1"/>
          </p:nvPr>
        </p:nvSpPr>
        <p:spPr>
          <a:xfrm>
            <a:off x="8166463" y="1351583"/>
            <a:ext cx="3688194" cy="249299"/>
          </a:xfrm>
          <a:prstGeom prst="rect">
            <a:avLst/>
          </a:prstGeom>
        </p:spPr>
        <p:txBody>
          <a:bodyPr lIns="0" tIns="0" rIns="0" bIns="0">
            <a:spAutoFit/>
          </a:bodyPr>
          <a:lstStyle>
            <a:lvl1pPr marL="0" indent="0" algn="l">
              <a:defRPr sz="1800" b="1"/>
            </a:lvl1pPr>
          </a:lstStyle>
          <a:p>
            <a:pPr lvl="0"/>
            <a:r>
              <a:rPr lang="en-US"/>
              <a:t>Title to come</a:t>
            </a:r>
          </a:p>
        </p:txBody>
      </p:sp>
      <p:sp>
        <p:nvSpPr>
          <p:cNvPr id="16" name="Text Placeholder 6">
            <a:extLst>
              <a:ext uri="{FF2B5EF4-FFF2-40B4-BE49-F238E27FC236}">
                <a16:creationId xmlns:a16="http://schemas.microsoft.com/office/drawing/2014/main" id="{BF1478A6-F505-465C-8EE8-2B39D71E545C}"/>
              </a:ext>
            </a:extLst>
          </p:cNvPr>
          <p:cNvSpPr>
            <a:spLocks noGrp="1"/>
          </p:cNvSpPr>
          <p:nvPr>
            <p:ph type="body" sz="quarter" idx="29"/>
          </p:nvPr>
        </p:nvSpPr>
        <p:spPr>
          <a:xfrm>
            <a:off x="337344" y="1814800"/>
            <a:ext cx="3688194" cy="4294800"/>
          </a:xfrm>
        </p:spPr>
        <p:txBody>
          <a:bodyPr/>
          <a:lstStyle>
            <a:lvl1pPr>
              <a:lnSpc>
                <a:spcPct val="100000"/>
              </a:lnSpc>
              <a:spcBef>
                <a:spcPts val="0"/>
              </a:spcBef>
              <a:spcAft>
                <a:spcPts val="600"/>
              </a:spcAft>
              <a:defRPr sz="1600" b="0"/>
            </a:lvl1pPr>
          </a:lstStyle>
          <a:p>
            <a:pPr lvl="0"/>
            <a:r>
              <a:rPr lang="en-US"/>
              <a:t>Click to edit Master text styles</a:t>
            </a:r>
          </a:p>
        </p:txBody>
      </p:sp>
      <p:sp>
        <p:nvSpPr>
          <p:cNvPr id="18" name="TextBox 17">
            <a:extLst>
              <a:ext uri="{FF2B5EF4-FFF2-40B4-BE49-F238E27FC236}">
                <a16:creationId xmlns:a16="http://schemas.microsoft.com/office/drawing/2014/main" id="{57BCAC7B-3B00-4D15-911C-7287AB889DF6}"/>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19" name="Slide Number Placeholder 4">
            <a:extLst>
              <a:ext uri="{FF2B5EF4-FFF2-40B4-BE49-F238E27FC236}">
                <a16:creationId xmlns:a16="http://schemas.microsoft.com/office/drawing/2014/main" id="{427E8808-29A0-497A-A9B1-DA1ED159906D}"/>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11" name="Title 11">
            <a:extLst>
              <a:ext uri="{FF2B5EF4-FFF2-40B4-BE49-F238E27FC236}">
                <a16:creationId xmlns:a16="http://schemas.microsoft.com/office/drawing/2014/main" id="{7FE602DA-1794-48A0-A9F8-4A5D4D00435C}"/>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3631792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8B9FE41A-6DB0-4CC9-ADDC-9E445502B169}"/>
              </a:ext>
            </a:extLst>
          </p:cNvPr>
          <p:cNvSpPr>
            <a:spLocks noGrp="1"/>
          </p:cNvSpPr>
          <p:nvPr>
            <p:ph type="body" sz="quarter" idx="21"/>
          </p:nvPr>
        </p:nvSpPr>
        <p:spPr>
          <a:xfrm>
            <a:off x="3306448" y="1814800"/>
            <a:ext cx="2610000" cy="4294800"/>
          </a:xfrm>
        </p:spPr>
        <p:txBody>
          <a:bodyPr/>
          <a:lstStyle>
            <a:lvl1pPr>
              <a:lnSpc>
                <a:spcPct val="100000"/>
              </a:lnSpc>
              <a:spcBef>
                <a:spcPts val="0"/>
              </a:spcBef>
              <a:spcAft>
                <a:spcPts val="600"/>
              </a:spcAft>
              <a:defRPr sz="1600" b="0"/>
            </a:lvl1pPr>
          </a:lstStyle>
          <a:p>
            <a:pPr lvl="0"/>
            <a:r>
              <a:rPr lang="en-US"/>
              <a:t>Click to edit Master text styles</a:t>
            </a:r>
          </a:p>
        </p:txBody>
      </p:sp>
      <p:sp>
        <p:nvSpPr>
          <p:cNvPr id="8" name="Text Placeholder 7">
            <a:extLst>
              <a:ext uri="{FF2B5EF4-FFF2-40B4-BE49-F238E27FC236}">
                <a16:creationId xmlns:a16="http://schemas.microsoft.com/office/drawing/2014/main" id="{68FA1273-41CD-4300-BE21-BD6C9DE8D866}"/>
              </a:ext>
            </a:extLst>
          </p:cNvPr>
          <p:cNvSpPr>
            <a:spLocks noGrp="1"/>
          </p:cNvSpPr>
          <p:nvPr>
            <p:ph type="body" sz="quarter" idx="22"/>
          </p:nvPr>
        </p:nvSpPr>
        <p:spPr>
          <a:xfrm>
            <a:off x="6275552" y="1814800"/>
            <a:ext cx="2610000" cy="4294800"/>
          </a:xfrm>
        </p:spPr>
        <p:txBody>
          <a:bodyPr/>
          <a:lstStyle>
            <a:lvl1pPr>
              <a:lnSpc>
                <a:spcPct val="100000"/>
              </a:lnSpc>
              <a:spcBef>
                <a:spcPts val="0"/>
              </a:spcBef>
              <a:spcAft>
                <a:spcPts val="600"/>
              </a:spcAft>
              <a:defRPr sz="1600" b="0"/>
            </a:lvl1pPr>
          </a:lstStyle>
          <a:p>
            <a:pPr lvl="0"/>
            <a:r>
              <a:rPr lang="en-US"/>
              <a:t>Click to edit Master text styles</a:t>
            </a:r>
          </a:p>
        </p:txBody>
      </p:sp>
      <p:sp>
        <p:nvSpPr>
          <p:cNvPr id="9" name="Text Placeholder 8">
            <a:extLst>
              <a:ext uri="{FF2B5EF4-FFF2-40B4-BE49-F238E27FC236}">
                <a16:creationId xmlns:a16="http://schemas.microsoft.com/office/drawing/2014/main" id="{A039DD4F-9DB9-4BCE-A272-26201B34C769}"/>
              </a:ext>
            </a:extLst>
          </p:cNvPr>
          <p:cNvSpPr>
            <a:spLocks noGrp="1"/>
          </p:cNvSpPr>
          <p:nvPr>
            <p:ph type="body" sz="quarter" idx="23"/>
          </p:nvPr>
        </p:nvSpPr>
        <p:spPr>
          <a:xfrm>
            <a:off x="9244657" y="1814800"/>
            <a:ext cx="2610000" cy="4294800"/>
          </a:xfrm>
        </p:spPr>
        <p:txBody>
          <a:bodyPr/>
          <a:lstStyle>
            <a:lvl1pPr>
              <a:lnSpc>
                <a:spcPct val="100000"/>
              </a:lnSpc>
              <a:spcBef>
                <a:spcPts val="0"/>
              </a:spcBef>
              <a:spcAft>
                <a:spcPts val="600"/>
              </a:spcAft>
              <a:defRPr sz="1600" b="0"/>
            </a:lvl1pPr>
          </a:lstStyle>
          <a:p>
            <a:pPr lvl="0"/>
            <a:r>
              <a:rPr lang="en-US"/>
              <a:t>Click to edit Master text styles</a:t>
            </a:r>
          </a:p>
        </p:txBody>
      </p:sp>
      <p:sp>
        <p:nvSpPr>
          <p:cNvPr id="12" name="Text Placeholder 4">
            <a:extLst>
              <a:ext uri="{FF2B5EF4-FFF2-40B4-BE49-F238E27FC236}">
                <a16:creationId xmlns:a16="http://schemas.microsoft.com/office/drawing/2014/main" id="{528F3F5D-8A2E-4828-900F-B77F39FD227E}"/>
              </a:ext>
            </a:extLst>
          </p:cNvPr>
          <p:cNvSpPr>
            <a:spLocks noGrp="1"/>
          </p:cNvSpPr>
          <p:nvPr>
            <p:ph type="body" sz="quarter" idx="25" hasCustomPrompt="1"/>
          </p:nvPr>
        </p:nvSpPr>
        <p:spPr>
          <a:xfrm>
            <a:off x="337344" y="1351583"/>
            <a:ext cx="2610000" cy="249299"/>
          </a:xfrm>
          <a:prstGeom prst="rect">
            <a:avLst/>
          </a:prstGeom>
        </p:spPr>
        <p:txBody>
          <a:bodyPr lIns="0" tIns="0" rIns="0" bIns="0">
            <a:spAutoFit/>
          </a:bodyPr>
          <a:lstStyle>
            <a:lvl1pPr marL="0" indent="0" algn="l">
              <a:defRPr sz="1800" b="1"/>
            </a:lvl1pPr>
          </a:lstStyle>
          <a:p>
            <a:pPr lvl="0"/>
            <a:r>
              <a:rPr lang="en-US"/>
              <a:t>Title to come</a:t>
            </a:r>
          </a:p>
        </p:txBody>
      </p:sp>
      <p:sp>
        <p:nvSpPr>
          <p:cNvPr id="13" name="Text Placeholder 4">
            <a:extLst>
              <a:ext uri="{FF2B5EF4-FFF2-40B4-BE49-F238E27FC236}">
                <a16:creationId xmlns:a16="http://schemas.microsoft.com/office/drawing/2014/main" id="{73A1F5C6-ECA8-4FC8-A52C-CFB020514253}"/>
              </a:ext>
            </a:extLst>
          </p:cNvPr>
          <p:cNvSpPr>
            <a:spLocks noGrp="1"/>
          </p:cNvSpPr>
          <p:nvPr>
            <p:ph type="body" sz="quarter" idx="26" hasCustomPrompt="1"/>
          </p:nvPr>
        </p:nvSpPr>
        <p:spPr>
          <a:xfrm>
            <a:off x="3306448" y="1351583"/>
            <a:ext cx="2610000" cy="249299"/>
          </a:xfrm>
          <a:prstGeom prst="rect">
            <a:avLst/>
          </a:prstGeom>
        </p:spPr>
        <p:txBody>
          <a:bodyPr lIns="0" tIns="0" rIns="0" bIns="0">
            <a:spAutoFit/>
          </a:bodyPr>
          <a:lstStyle>
            <a:lvl1pPr marL="0" indent="0" algn="l">
              <a:defRPr sz="1800" b="1"/>
            </a:lvl1pPr>
          </a:lstStyle>
          <a:p>
            <a:pPr lvl="0"/>
            <a:r>
              <a:rPr lang="en-US"/>
              <a:t>Title to come</a:t>
            </a:r>
          </a:p>
        </p:txBody>
      </p:sp>
      <p:sp>
        <p:nvSpPr>
          <p:cNvPr id="14" name="Text Placeholder 4">
            <a:extLst>
              <a:ext uri="{FF2B5EF4-FFF2-40B4-BE49-F238E27FC236}">
                <a16:creationId xmlns:a16="http://schemas.microsoft.com/office/drawing/2014/main" id="{00877327-5168-4848-B098-8EFD1409AA43}"/>
              </a:ext>
            </a:extLst>
          </p:cNvPr>
          <p:cNvSpPr>
            <a:spLocks noGrp="1"/>
          </p:cNvSpPr>
          <p:nvPr>
            <p:ph type="body" sz="quarter" idx="27" hasCustomPrompt="1"/>
          </p:nvPr>
        </p:nvSpPr>
        <p:spPr>
          <a:xfrm>
            <a:off x="6275552" y="1351583"/>
            <a:ext cx="2610000" cy="249299"/>
          </a:xfrm>
          <a:prstGeom prst="rect">
            <a:avLst/>
          </a:prstGeom>
        </p:spPr>
        <p:txBody>
          <a:bodyPr lIns="0" tIns="0" rIns="0" bIns="0">
            <a:spAutoFit/>
          </a:bodyPr>
          <a:lstStyle>
            <a:lvl1pPr marL="0" indent="0" algn="l">
              <a:defRPr sz="1800" b="1"/>
            </a:lvl1pPr>
          </a:lstStyle>
          <a:p>
            <a:pPr lvl="0"/>
            <a:r>
              <a:rPr lang="en-US"/>
              <a:t>Title to come</a:t>
            </a:r>
          </a:p>
        </p:txBody>
      </p:sp>
      <p:sp>
        <p:nvSpPr>
          <p:cNvPr id="15" name="Text Placeholder 4">
            <a:extLst>
              <a:ext uri="{FF2B5EF4-FFF2-40B4-BE49-F238E27FC236}">
                <a16:creationId xmlns:a16="http://schemas.microsoft.com/office/drawing/2014/main" id="{EC0EA56D-F9F7-4507-9B17-A434C526B38B}"/>
              </a:ext>
            </a:extLst>
          </p:cNvPr>
          <p:cNvSpPr>
            <a:spLocks noGrp="1"/>
          </p:cNvSpPr>
          <p:nvPr>
            <p:ph type="body" sz="quarter" idx="28" hasCustomPrompt="1"/>
          </p:nvPr>
        </p:nvSpPr>
        <p:spPr>
          <a:xfrm>
            <a:off x="9244657" y="1351583"/>
            <a:ext cx="2610000" cy="249299"/>
          </a:xfrm>
          <a:prstGeom prst="rect">
            <a:avLst/>
          </a:prstGeom>
        </p:spPr>
        <p:txBody>
          <a:bodyPr lIns="0" tIns="0" rIns="0" bIns="0">
            <a:spAutoFit/>
          </a:bodyPr>
          <a:lstStyle>
            <a:lvl1pPr marL="0" indent="0" algn="l">
              <a:defRPr sz="1800" b="1"/>
            </a:lvl1pPr>
          </a:lstStyle>
          <a:p>
            <a:pPr lvl="0"/>
            <a:r>
              <a:rPr lang="en-US"/>
              <a:t>Title to come</a:t>
            </a:r>
          </a:p>
        </p:txBody>
      </p:sp>
      <p:sp>
        <p:nvSpPr>
          <p:cNvPr id="16" name="Text Placeholder 6">
            <a:extLst>
              <a:ext uri="{FF2B5EF4-FFF2-40B4-BE49-F238E27FC236}">
                <a16:creationId xmlns:a16="http://schemas.microsoft.com/office/drawing/2014/main" id="{BF1478A6-F505-465C-8EE8-2B39D71E545C}"/>
              </a:ext>
            </a:extLst>
          </p:cNvPr>
          <p:cNvSpPr>
            <a:spLocks noGrp="1"/>
          </p:cNvSpPr>
          <p:nvPr>
            <p:ph type="body" sz="quarter" idx="29"/>
          </p:nvPr>
        </p:nvSpPr>
        <p:spPr>
          <a:xfrm>
            <a:off x="337344" y="1814800"/>
            <a:ext cx="2610000" cy="4294800"/>
          </a:xfrm>
        </p:spPr>
        <p:txBody>
          <a:bodyPr/>
          <a:lstStyle>
            <a:lvl1pPr>
              <a:lnSpc>
                <a:spcPct val="100000"/>
              </a:lnSpc>
              <a:spcBef>
                <a:spcPts val="0"/>
              </a:spcBef>
              <a:spcAft>
                <a:spcPts val="600"/>
              </a:spcAft>
              <a:defRPr sz="1600" b="0"/>
            </a:lvl1pPr>
          </a:lstStyle>
          <a:p>
            <a:pPr lvl="0"/>
            <a:r>
              <a:rPr lang="en-US"/>
              <a:t>Click to edit Master text styles</a:t>
            </a:r>
          </a:p>
        </p:txBody>
      </p:sp>
      <p:sp>
        <p:nvSpPr>
          <p:cNvPr id="20" name="TextBox 19">
            <a:extLst>
              <a:ext uri="{FF2B5EF4-FFF2-40B4-BE49-F238E27FC236}">
                <a16:creationId xmlns:a16="http://schemas.microsoft.com/office/drawing/2014/main" id="{91B02857-BFDD-4C5B-88CC-14BAAF27F146}"/>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21" name="Slide Number Placeholder 4">
            <a:extLst>
              <a:ext uri="{FF2B5EF4-FFF2-40B4-BE49-F238E27FC236}">
                <a16:creationId xmlns:a16="http://schemas.microsoft.com/office/drawing/2014/main" id="{6DB2CDB2-A255-4A3B-9999-80B38568A69F}"/>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17" name="Title 11">
            <a:extLst>
              <a:ext uri="{FF2B5EF4-FFF2-40B4-BE49-F238E27FC236}">
                <a16:creationId xmlns:a16="http://schemas.microsoft.com/office/drawing/2014/main" id="{57B67236-8536-48EF-AFF3-8F371489A369}"/>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774640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rizondal Rows">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F4B095D-B50C-49D5-963C-A14F4F726DE9}"/>
              </a:ext>
            </a:extLst>
          </p:cNvPr>
          <p:cNvSpPr>
            <a:spLocks noGrp="1"/>
          </p:cNvSpPr>
          <p:nvPr>
            <p:ph type="body" sz="quarter" idx="29"/>
          </p:nvPr>
        </p:nvSpPr>
        <p:spPr>
          <a:xfrm>
            <a:off x="337343" y="1109972"/>
            <a:ext cx="6245489" cy="250198"/>
          </a:xfrm>
        </p:spPr>
        <p:txBody>
          <a:bodyPr/>
          <a:lstStyle>
            <a:lvl1pPr>
              <a:defRPr sz="1600" b="1"/>
            </a:lvl1pPr>
          </a:lstStyle>
          <a:p>
            <a:pPr lvl="0"/>
            <a:r>
              <a:rPr lang="en-US"/>
              <a:t>Click to edit Master text styles</a:t>
            </a:r>
          </a:p>
        </p:txBody>
      </p:sp>
      <p:sp>
        <p:nvSpPr>
          <p:cNvPr id="7" name="Text Placeholder 6">
            <a:extLst>
              <a:ext uri="{FF2B5EF4-FFF2-40B4-BE49-F238E27FC236}">
                <a16:creationId xmlns:a16="http://schemas.microsoft.com/office/drawing/2014/main" id="{40D73E2F-1B91-49CA-82BE-CB12AA255420}"/>
              </a:ext>
            </a:extLst>
          </p:cNvPr>
          <p:cNvSpPr>
            <a:spLocks noGrp="1"/>
          </p:cNvSpPr>
          <p:nvPr>
            <p:ph type="body" sz="quarter" idx="30"/>
          </p:nvPr>
        </p:nvSpPr>
        <p:spPr>
          <a:xfrm>
            <a:off x="337344" y="1492672"/>
            <a:ext cx="11517312" cy="1113649"/>
          </a:xfrm>
        </p:spPr>
        <p:txBody>
          <a:bodyPr/>
          <a:lstStyle>
            <a:lvl1pPr>
              <a:lnSpc>
                <a:spcPct val="100000"/>
              </a:lnSpc>
              <a:spcBef>
                <a:spcPts val="0"/>
              </a:spcBef>
              <a:spcAft>
                <a:spcPts val="600"/>
              </a:spcAft>
              <a:defRPr sz="1400" b="0"/>
            </a:lvl1pPr>
          </a:lstStyle>
          <a:p>
            <a:pPr lvl="0"/>
            <a:r>
              <a:rPr lang="en-US"/>
              <a:t>Click to edit Master text styles</a:t>
            </a:r>
          </a:p>
        </p:txBody>
      </p:sp>
      <p:sp>
        <p:nvSpPr>
          <p:cNvPr id="8" name="Text Placeholder 6">
            <a:extLst>
              <a:ext uri="{FF2B5EF4-FFF2-40B4-BE49-F238E27FC236}">
                <a16:creationId xmlns:a16="http://schemas.microsoft.com/office/drawing/2014/main" id="{9E18CB58-B26E-4D33-A7E9-57E3412BEFFF}"/>
              </a:ext>
            </a:extLst>
          </p:cNvPr>
          <p:cNvSpPr>
            <a:spLocks noGrp="1"/>
          </p:cNvSpPr>
          <p:nvPr>
            <p:ph type="body" sz="quarter" idx="31"/>
          </p:nvPr>
        </p:nvSpPr>
        <p:spPr>
          <a:xfrm>
            <a:off x="337343" y="2892136"/>
            <a:ext cx="6245489" cy="250198"/>
          </a:xfrm>
        </p:spPr>
        <p:txBody>
          <a:bodyPr/>
          <a:lstStyle>
            <a:lvl1pPr>
              <a:defRPr sz="1600" b="1"/>
            </a:lvl1pPr>
          </a:lstStyle>
          <a:p>
            <a:pPr lvl="0"/>
            <a:r>
              <a:rPr lang="en-US"/>
              <a:t>Click to edit Master text styles</a:t>
            </a:r>
          </a:p>
        </p:txBody>
      </p:sp>
      <p:sp>
        <p:nvSpPr>
          <p:cNvPr id="9" name="Text Placeholder 6">
            <a:extLst>
              <a:ext uri="{FF2B5EF4-FFF2-40B4-BE49-F238E27FC236}">
                <a16:creationId xmlns:a16="http://schemas.microsoft.com/office/drawing/2014/main" id="{CF6EBACA-9185-486B-AD6C-91D386679ADA}"/>
              </a:ext>
            </a:extLst>
          </p:cNvPr>
          <p:cNvSpPr>
            <a:spLocks noGrp="1"/>
          </p:cNvSpPr>
          <p:nvPr>
            <p:ph type="body" sz="quarter" idx="32"/>
          </p:nvPr>
        </p:nvSpPr>
        <p:spPr>
          <a:xfrm>
            <a:off x="337344" y="3274836"/>
            <a:ext cx="11517312" cy="1113649"/>
          </a:xfrm>
        </p:spPr>
        <p:txBody>
          <a:bodyPr/>
          <a:lstStyle>
            <a:lvl1pPr>
              <a:lnSpc>
                <a:spcPct val="100000"/>
              </a:lnSpc>
              <a:spcBef>
                <a:spcPts val="0"/>
              </a:spcBef>
              <a:spcAft>
                <a:spcPts val="600"/>
              </a:spcAft>
              <a:defRPr sz="1400" b="0"/>
            </a:lvl1pPr>
          </a:lstStyle>
          <a:p>
            <a:pPr lvl="0"/>
            <a:r>
              <a:rPr lang="en-US"/>
              <a:t>Click to edit Master text styles</a:t>
            </a:r>
          </a:p>
        </p:txBody>
      </p:sp>
      <p:sp>
        <p:nvSpPr>
          <p:cNvPr id="10" name="Text Placeholder 6">
            <a:extLst>
              <a:ext uri="{FF2B5EF4-FFF2-40B4-BE49-F238E27FC236}">
                <a16:creationId xmlns:a16="http://schemas.microsoft.com/office/drawing/2014/main" id="{C42BAB7A-31A6-43D4-93BE-D3FBF740B0AE}"/>
              </a:ext>
            </a:extLst>
          </p:cNvPr>
          <p:cNvSpPr>
            <a:spLocks noGrp="1"/>
          </p:cNvSpPr>
          <p:nvPr>
            <p:ph type="body" sz="quarter" idx="33"/>
          </p:nvPr>
        </p:nvSpPr>
        <p:spPr>
          <a:xfrm>
            <a:off x="337343" y="4674300"/>
            <a:ext cx="6245489" cy="250198"/>
          </a:xfrm>
        </p:spPr>
        <p:txBody>
          <a:bodyPr/>
          <a:lstStyle>
            <a:lvl1pPr>
              <a:defRPr sz="1600" b="1"/>
            </a:lvl1pPr>
          </a:lstStyle>
          <a:p>
            <a:pPr lvl="0"/>
            <a:r>
              <a:rPr lang="en-US"/>
              <a:t>Click to edit Master text styles</a:t>
            </a:r>
          </a:p>
        </p:txBody>
      </p:sp>
      <p:sp>
        <p:nvSpPr>
          <p:cNvPr id="11" name="Text Placeholder 6">
            <a:extLst>
              <a:ext uri="{FF2B5EF4-FFF2-40B4-BE49-F238E27FC236}">
                <a16:creationId xmlns:a16="http://schemas.microsoft.com/office/drawing/2014/main" id="{D85C6625-E783-4FB5-9334-62BC33024D31}"/>
              </a:ext>
            </a:extLst>
          </p:cNvPr>
          <p:cNvSpPr>
            <a:spLocks noGrp="1"/>
          </p:cNvSpPr>
          <p:nvPr>
            <p:ph type="body" sz="quarter" idx="34"/>
          </p:nvPr>
        </p:nvSpPr>
        <p:spPr>
          <a:xfrm>
            <a:off x="337344" y="5056999"/>
            <a:ext cx="11517312" cy="1113649"/>
          </a:xfrm>
        </p:spPr>
        <p:txBody>
          <a:bodyPr/>
          <a:lstStyle>
            <a:lvl1pPr>
              <a:lnSpc>
                <a:spcPct val="100000"/>
              </a:lnSpc>
              <a:spcBef>
                <a:spcPts val="0"/>
              </a:spcBef>
              <a:spcAft>
                <a:spcPts val="600"/>
              </a:spcAft>
              <a:defRPr sz="1400" b="0"/>
            </a:lvl1pPr>
          </a:lstStyle>
          <a:p>
            <a:pPr lvl="0"/>
            <a:r>
              <a:rPr lang="en-US"/>
              <a:t>Click to edit Master text styles</a:t>
            </a:r>
          </a:p>
        </p:txBody>
      </p:sp>
      <p:sp>
        <p:nvSpPr>
          <p:cNvPr id="15" name="TextBox 14">
            <a:extLst>
              <a:ext uri="{FF2B5EF4-FFF2-40B4-BE49-F238E27FC236}">
                <a16:creationId xmlns:a16="http://schemas.microsoft.com/office/drawing/2014/main" id="{5DBA0CFF-C82F-477E-98EB-97AA64739858}"/>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16" name="Slide Number Placeholder 4">
            <a:extLst>
              <a:ext uri="{FF2B5EF4-FFF2-40B4-BE49-F238E27FC236}">
                <a16:creationId xmlns:a16="http://schemas.microsoft.com/office/drawing/2014/main" id="{DD7CA682-B48E-46EF-9CC5-453E0A748179}"/>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12" name="Title 11">
            <a:extLst>
              <a:ext uri="{FF2B5EF4-FFF2-40B4-BE49-F238E27FC236}">
                <a16:creationId xmlns:a16="http://schemas.microsoft.com/office/drawing/2014/main" id="{5A0BCBF2-BB81-4C1C-9EA5-E4B1B097CEC8}"/>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10204435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orizondal Rows_1">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F4B095D-B50C-49D5-963C-A14F4F726DE9}"/>
              </a:ext>
            </a:extLst>
          </p:cNvPr>
          <p:cNvSpPr>
            <a:spLocks noGrp="1"/>
          </p:cNvSpPr>
          <p:nvPr>
            <p:ph type="body" sz="quarter" idx="29"/>
          </p:nvPr>
        </p:nvSpPr>
        <p:spPr>
          <a:xfrm>
            <a:off x="337343" y="1109972"/>
            <a:ext cx="11524600" cy="250198"/>
          </a:xfrm>
        </p:spPr>
        <p:txBody>
          <a:bodyPr/>
          <a:lstStyle>
            <a:lvl1pPr>
              <a:defRPr sz="1600" b="1"/>
            </a:lvl1pPr>
          </a:lstStyle>
          <a:p>
            <a:pPr lvl="0"/>
            <a:r>
              <a:rPr lang="en-US"/>
              <a:t>Click to edit Master text styles</a:t>
            </a:r>
          </a:p>
        </p:txBody>
      </p:sp>
      <p:sp>
        <p:nvSpPr>
          <p:cNvPr id="7" name="Text Placeholder 6">
            <a:extLst>
              <a:ext uri="{FF2B5EF4-FFF2-40B4-BE49-F238E27FC236}">
                <a16:creationId xmlns:a16="http://schemas.microsoft.com/office/drawing/2014/main" id="{40D73E2F-1B91-49CA-82BE-CB12AA255420}"/>
              </a:ext>
            </a:extLst>
          </p:cNvPr>
          <p:cNvSpPr>
            <a:spLocks noGrp="1"/>
          </p:cNvSpPr>
          <p:nvPr>
            <p:ph type="body" sz="quarter" idx="30"/>
          </p:nvPr>
        </p:nvSpPr>
        <p:spPr>
          <a:xfrm>
            <a:off x="337343" y="1492672"/>
            <a:ext cx="5659195" cy="1113649"/>
          </a:xfrm>
        </p:spPr>
        <p:txBody>
          <a:bodyPr/>
          <a:lstStyle>
            <a:lvl1pPr>
              <a:lnSpc>
                <a:spcPct val="100000"/>
              </a:lnSpc>
              <a:spcBef>
                <a:spcPts val="0"/>
              </a:spcBef>
              <a:spcAft>
                <a:spcPts val="600"/>
              </a:spcAft>
              <a:defRPr sz="1400" b="0"/>
            </a:lvl1pPr>
          </a:lstStyle>
          <a:p>
            <a:pPr lvl="0"/>
            <a:r>
              <a:rPr lang="en-US"/>
              <a:t>Click to edit Master text styles</a:t>
            </a:r>
          </a:p>
        </p:txBody>
      </p:sp>
      <p:sp>
        <p:nvSpPr>
          <p:cNvPr id="8" name="Text Placeholder 6">
            <a:extLst>
              <a:ext uri="{FF2B5EF4-FFF2-40B4-BE49-F238E27FC236}">
                <a16:creationId xmlns:a16="http://schemas.microsoft.com/office/drawing/2014/main" id="{9E18CB58-B26E-4D33-A7E9-57E3412BEFFF}"/>
              </a:ext>
            </a:extLst>
          </p:cNvPr>
          <p:cNvSpPr>
            <a:spLocks noGrp="1"/>
          </p:cNvSpPr>
          <p:nvPr>
            <p:ph type="body" sz="quarter" idx="31"/>
          </p:nvPr>
        </p:nvSpPr>
        <p:spPr>
          <a:xfrm>
            <a:off x="337342" y="2892136"/>
            <a:ext cx="11524600" cy="250198"/>
          </a:xfrm>
        </p:spPr>
        <p:txBody>
          <a:bodyPr/>
          <a:lstStyle>
            <a:lvl1pPr>
              <a:defRPr sz="1600" b="1"/>
            </a:lvl1pPr>
          </a:lstStyle>
          <a:p>
            <a:pPr lvl="0"/>
            <a:r>
              <a:rPr lang="en-US"/>
              <a:t>Click to edit Master text styles</a:t>
            </a:r>
          </a:p>
        </p:txBody>
      </p:sp>
      <p:sp>
        <p:nvSpPr>
          <p:cNvPr id="9" name="Text Placeholder 6">
            <a:extLst>
              <a:ext uri="{FF2B5EF4-FFF2-40B4-BE49-F238E27FC236}">
                <a16:creationId xmlns:a16="http://schemas.microsoft.com/office/drawing/2014/main" id="{CF6EBACA-9185-486B-AD6C-91D386679ADA}"/>
              </a:ext>
            </a:extLst>
          </p:cNvPr>
          <p:cNvSpPr>
            <a:spLocks noGrp="1"/>
          </p:cNvSpPr>
          <p:nvPr>
            <p:ph type="body" sz="quarter" idx="32"/>
          </p:nvPr>
        </p:nvSpPr>
        <p:spPr>
          <a:xfrm>
            <a:off x="337345" y="3274836"/>
            <a:ext cx="5659195" cy="1113649"/>
          </a:xfrm>
        </p:spPr>
        <p:txBody>
          <a:bodyPr/>
          <a:lstStyle>
            <a:lvl1pPr>
              <a:lnSpc>
                <a:spcPct val="100000"/>
              </a:lnSpc>
              <a:spcBef>
                <a:spcPts val="0"/>
              </a:spcBef>
              <a:spcAft>
                <a:spcPts val="600"/>
              </a:spcAft>
              <a:defRPr sz="1400" b="0"/>
            </a:lvl1pPr>
          </a:lstStyle>
          <a:p>
            <a:pPr lvl="0"/>
            <a:r>
              <a:rPr lang="en-US"/>
              <a:t>Click to edit Master text styles</a:t>
            </a:r>
          </a:p>
        </p:txBody>
      </p:sp>
      <p:sp>
        <p:nvSpPr>
          <p:cNvPr id="10" name="Text Placeholder 6">
            <a:extLst>
              <a:ext uri="{FF2B5EF4-FFF2-40B4-BE49-F238E27FC236}">
                <a16:creationId xmlns:a16="http://schemas.microsoft.com/office/drawing/2014/main" id="{C42BAB7A-31A6-43D4-93BE-D3FBF740B0AE}"/>
              </a:ext>
            </a:extLst>
          </p:cNvPr>
          <p:cNvSpPr>
            <a:spLocks noGrp="1"/>
          </p:cNvSpPr>
          <p:nvPr>
            <p:ph type="body" sz="quarter" idx="33"/>
          </p:nvPr>
        </p:nvSpPr>
        <p:spPr>
          <a:xfrm>
            <a:off x="337342" y="4674300"/>
            <a:ext cx="11524600" cy="250198"/>
          </a:xfrm>
        </p:spPr>
        <p:txBody>
          <a:bodyPr/>
          <a:lstStyle>
            <a:lvl1pPr>
              <a:defRPr sz="1600" b="1"/>
            </a:lvl1pPr>
          </a:lstStyle>
          <a:p>
            <a:pPr lvl="0"/>
            <a:r>
              <a:rPr lang="en-US"/>
              <a:t>Click to edit Master text styles</a:t>
            </a:r>
          </a:p>
        </p:txBody>
      </p:sp>
      <p:sp>
        <p:nvSpPr>
          <p:cNvPr id="11" name="Text Placeholder 6">
            <a:extLst>
              <a:ext uri="{FF2B5EF4-FFF2-40B4-BE49-F238E27FC236}">
                <a16:creationId xmlns:a16="http://schemas.microsoft.com/office/drawing/2014/main" id="{D85C6625-E783-4FB5-9334-62BC33024D31}"/>
              </a:ext>
            </a:extLst>
          </p:cNvPr>
          <p:cNvSpPr>
            <a:spLocks noGrp="1"/>
          </p:cNvSpPr>
          <p:nvPr>
            <p:ph type="body" sz="quarter" idx="34"/>
          </p:nvPr>
        </p:nvSpPr>
        <p:spPr>
          <a:xfrm>
            <a:off x="337345" y="5056999"/>
            <a:ext cx="5659195" cy="1113649"/>
          </a:xfrm>
        </p:spPr>
        <p:txBody>
          <a:bodyPr/>
          <a:lstStyle>
            <a:lvl1pPr>
              <a:lnSpc>
                <a:spcPct val="100000"/>
              </a:lnSpc>
              <a:spcBef>
                <a:spcPts val="0"/>
              </a:spcBef>
              <a:spcAft>
                <a:spcPts val="600"/>
              </a:spcAft>
              <a:defRPr sz="1400" b="0"/>
            </a:lvl1pPr>
          </a:lstStyle>
          <a:p>
            <a:pPr lvl="0"/>
            <a:r>
              <a:rPr lang="en-US"/>
              <a:t>Click to edit Master text styles</a:t>
            </a:r>
          </a:p>
        </p:txBody>
      </p:sp>
      <p:sp>
        <p:nvSpPr>
          <p:cNvPr id="12" name="Text Placeholder 6">
            <a:extLst>
              <a:ext uri="{FF2B5EF4-FFF2-40B4-BE49-F238E27FC236}">
                <a16:creationId xmlns:a16="http://schemas.microsoft.com/office/drawing/2014/main" id="{1215A7FB-F246-4E28-AD46-B1F731363D55}"/>
              </a:ext>
            </a:extLst>
          </p:cNvPr>
          <p:cNvSpPr>
            <a:spLocks noGrp="1"/>
          </p:cNvSpPr>
          <p:nvPr>
            <p:ph type="body" sz="quarter" idx="35"/>
          </p:nvPr>
        </p:nvSpPr>
        <p:spPr>
          <a:xfrm>
            <a:off x="6195461" y="1492672"/>
            <a:ext cx="5659195" cy="1113649"/>
          </a:xfrm>
        </p:spPr>
        <p:txBody>
          <a:bodyPr/>
          <a:lstStyle>
            <a:lvl1pPr>
              <a:lnSpc>
                <a:spcPct val="100000"/>
              </a:lnSpc>
              <a:spcBef>
                <a:spcPts val="0"/>
              </a:spcBef>
              <a:spcAft>
                <a:spcPts val="600"/>
              </a:spcAft>
              <a:defRPr sz="1400" b="0"/>
            </a:lvl1pPr>
          </a:lstStyle>
          <a:p>
            <a:pPr lvl="0"/>
            <a:r>
              <a:rPr lang="en-US"/>
              <a:t>Click to edit Master text styles</a:t>
            </a:r>
          </a:p>
        </p:txBody>
      </p:sp>
      <p:sp>
        <p:nvSpPr>
          <p:cNvPr id="13" name="Text Placeholder 6">
            <a:extLst>
              <a:ext uri="{FF2B5EF4-FFF2-40B4-BE49-F238E27FC236}">
                <a16:creationId xmlns:a16="http://schemas.microsoft.com/office/drawing/2014/main" id="{E8F10FAF-3822-42F3-B532-B4003F37E04E}"/>
              </a:ext>
            </a:extLst>
          </p:cNvPr>
          <p:cNvSpPr>
            <a:spLocks noGrp="1"/>
          </p:cNvSpPr>
          <p:nvPr>
            <p:ph type="body" sz="quarter" idx="36"/>
          </p:nvPr>
        </p:nvSpPr>
        <p:spPr>
          <a:xfrm>
            <a:off x="6195461" y="3274836"/>
            <a:ext cx="5659195" cy="1113649"/>
          </a:xfrm>
        </p:spPr>
        <p:txBody>
          <a:bodyPr/>
          <a:lstStyle>
            <a:lvl1pPr>
              <a:lnSpc>
                <a:spcPct val="100000"/>
              </a:lnSpc>
              <a:spcBef>
                <a:spcPts val="0"/>
              </a:spcBef>
              <a:spcAft>
                <a:spcPts val="600"/>
              </a:spcAft>
              <a:defRPr sz="1400" b="0"/>
            </a:lvl1pPr>
          </a:lstStyle>
          <a:p>
            <a:pPr lvl="0"/>
            <a:r>
              <a:rPr lang="en-US"/>
              <a:t>Click to edit Master text styles</a:t>
            </a:r>
          </a:p>
        </p:txBody>
      </p:sp>
      <p:sp>
        <p:nvSpPr>
          <p:cNvPr id="14" name="Text Placeholder 6">
            <a:extLst>
              <a:ext uri="{FF2B5EF4-FFF2-40B4-BE49-F238E27FC236}">
                <a16:creationId xmlns:a16="http://schemas.microsoft.com/office/drawing/2014/main" id="{7C5B7784-AC3D-419B-A4C4-1CFCE78AF431}"/>
              </a:ext>
            </a:extLst>
          </p:cNvPr>
          <p:cNvSpPr>
            <a:spLocks noGrp="1"/>
          </p:cNvSpPr>
          <p:nvPr>
            <p:ph type="body" sz="quarter" idx="37"/>
          </p:nvPr>
        </p:nvSpPr>
        <p:spPr>
          <a:xfrm>
            <a:off x="6195461" y="5056999"/>
            <a:ext cx="5659195" cy="1113649"/>
          </a:xfrm>
        </p:spPr>
        <p:txBody>
          <a:bodyPr/>
          <a:lstStyle>
            <a:lvl1pPr>
              <a:lnSpc>
                <a:spcPct val="100000"/>
              </a:lnSpc>
              <a:spcBef>
                <a:spcPts val="0"/>
              </a:spcBef>
              <a:spcAft>
                <a:spcPts val="600"/>
              </a:spcAft>
              <a:defRPr sz="1400" b="0"/>
            </a:lvl1pPr>
          </a:lstStyle>
          <a:p>
            <a:pPr lvl="0"/>
            <a:r>
              <a:rPr lang="en-US"/>
              <a:t>Click to edit Master text styles</a:t>
            </a:r>
          </a:p>
        </p:txBody>
      </p:sp>
      <p:sp>
        <p:nvSpPr>
          <p:cNvPr id="18" name="TextBox 17">
            <a:extLst>
              <a:ext uri="{FF2B5EF4-FFF2-40B4-BE49-F238E27FC236}">
                <a16:creationId xmlns:a16="http://schemas.microsoft.com/office/drawing/2014/main" id="{5DD15356-3B4A-4913-A7D0-A5F70BE59539}"/>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19" name="Slide Number Placeholder 4">
            <a:extLst>
              <a:ext uri="{FF2B5EF4-FFF2-40B4-BE49-F238E27FC236}">
                <a16:creationId xmlns:a16="http://schemas.microsoft.com/office/drawing/2014/main" id="{F45A184C-98FF-448D-A066-1B0BD9D2C4BF}"/>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15" name="Title 11">
            <a:extLst>
              <a:ext uri="{FF2B5EF4-FFF2-40B4-BE49-F238E27FC236}">
                <a16:creationId xmlns:a16="http://schemas.microsoft.com/office/drawing/2014/main" id="{E2C5E6AB-B7D8-40C8-8446-E961830B30CD}"/>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2938319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_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C8EE56-8197-4E7D-B529-4FD86E58897A}"/>
              </a:ext>
            </a:extLst>
          </p:cNvPr>
          <p:cNvSpPr/>
          <p:nvPr userDrawn="1"/>
        </p:nvSpPr>
        <p:spPr>
          <a:xfrm flipH="1">
            <a:off x="375444" y="1707586"/>
            <a:ext cx="615553" cy="615553"/>
          </a:xfrm>
          <a:prstGeom prst="rect">
            <a:avLst/>
          </a:prstGeom>
        </p:spPr>
        <p:txBody>
          <a:bodyPr wrap="none" lIns="0" tIns="0" rIns="0" bIns="0" anchor="t" anchorCtr="0">
            <a:spAutoFit/>
          </a:bodyPr>
          <a:lstStyle/>
          <a:p>
            <a:r>
              <a:rPr lang="en-IN" sz="4000" b="1"/>
              <a:t>01</a:t>
            </a:r>
          </a:p>
        </p:txBody>
      </p:sp>
      <p:sp>
        <p:nvSpPr>
          <p:cNvPr id="9" name="Rectangle 8">
            <a:extLst>
              <a:ext uri="{FF2B5EF4-FFF2-40B4-BE49-F238E27FC236}">
                <a16:creationId xmlns:a16="http://schemas.microsoft.com/office/drawing/2014/main" id="{5BD58578-647F-431E-AC5B-EF4E5E83745B}"/>
              </a:ext>
            </a:extLst>
          </p:cNvPr>
          <p:cNvSpPr/>
          <p:nvPr userDrawn="1"/>
        </p:nvSpPr>
        <p:spPr>
          <a:xfrm flipH="1">
            <a:off x="6484144" y="1707586"/>
            <a:ext cx="732573" cy="615553"/>
          </a:xfrm>
          <a:prstGeom prst="rect">
            <a:avLst/>
          </a:prstGeom>
        </p:spPr>
        <p:txBody>
          <a:bodyPr wrap="none" lIns="0" tIns="0" rIns="0" bIns="0" anchor="t" anchorCtr="0">
            <a:spAutoFit/>
          </a:bodyPr>
          <a:lstStyle/>
          <a:p>
            <a:r>
              <a:rPr lang="en-IN" sz="4000" b="1"/>
              <a:t>04</a:t>
            </a:r>
          </a:p>
        </p:txBody>
      </p:sp>
      <p:sp>
        <p:nvSpPr>
          <p:cNvPr id="12" name="Rectangle 11">
            <a:extLst>
              <a:ext uri="{FF2B5EF4-FFF2-40B4-BE49-F238E27FC236}">
                <a16:creationId xmlns:a16="http://schemas.microsoft.com/office/drawing/2014/main" id="{11CA7CF5-263A-4978-A07E-D986603C4D23}"/>
              </a:ext>
            </a:extLst>
          </p:cNvPr>
          <p:cNvSpPr/>
          <p:nvPr userDrawn="1"/>
        </p:nvSpPr>
        <p:spPr>
          <a:xfrm flipH="1">
            <a:off x="375444" y="3548052"/>
            <a:ext cx="698909" cy="615553"/>
          </a:xfrm>
          <a:prstGeom prst="rect">
            <a:avLst/>
          </a:prstGeom>
        </p:spPr>
        <p:txBody>
          <a:bodyPr wrap="none" lIns="0" tIns="0" rIns="0" bIns="0" anchor="t" anchorCtr="0">
            <a:spAutoFit/>
          </a:bodyPr>
          <a:lstStyle/>
          <a:p>
            <a:r>
              <a:rPr lang="en-IN" sz="4000" b="1"/>
              <a:t>02</a:t>
            </a:r>
          </a:p>
        </p:txBody>
      </p:sp>
      <p:sp>
        <p:nvSpPr>
          <p:cNvPr id="15" name="Rectangle 14">
            <a:extLst>
              <a:ext uri="{FF2B5EF4-FFF2-40B4-BE49-F238E27FC236}">
                <a16:creationId xmlns:a16="http://schemas.microsoft.com/office/drawing/2014/main" id="{21D06911-AD66-4B78-8FF4-48CA9B038155}"/>
              </a:ext>
            </a:extLst>
          </p:cNvPr>
          <p:cNvSpPr/>
          <p:nvPr userDrawn="1"/>
        </p:nvSpPr>
        <p:spPr>
          <a:xfrm flipH="1">
            <a:off x="6484144" y="3548052"/>
            <a:ext cx="706925" cy="615553"/>
          </a:xfrm>
          <a:prstGeom prst="rect">
            <a:avLst/>
          </a:prstGeom>
        </p:spPr>
        <p:txBody>
          <a:bodyPr wrap="none" lIns="0" tIns="0" rIns="0" bIns="0" anchor="t" anchorCtr="0">
            <a:spAutoFit/>
          </a:bodyPr>
          <a:lstStyle/>
          <a:p>
            <a:r>
              <a:rPr lang="en-IN" sz="4000" b="1"/>
              <a:t>05</a:t>
            </a:r>
          </a:p>
        </p:txBody>
      </p:sp>
      <p:sp>
        <p:nvSpPr>
          <p:cNvPr id="21" name="Rectangle 20">
            <a:extLst>
              <a:ext uri="{FF2B5EF4-FFF2-40B4-BE49-F238E27FC236}">
                <a16:creationId xmlns:a16="http://schemas.microsoft.com/office/drawing/2014/main" id="{1C46CDE8-C39A-4D9F-A611-29ED8B019579}"/>
              </a:ext>
            </a:extLst>
          </p:cNvPr>
          <p:cNvSpPr/>
          <p:nvPr userDrawn="1"/>
        </p:nvSpPr>
        <p:spPr>
          <a:xfrm flipH="1">
            <a:off x="375444" y="5388518"/>
            <a:ext cx="718145" cy="615553"/>
          </a:xfrm>
          <a:prstGeom prst="rect">
            <a:avLst/>
          </a:prstGeom>
        </p:spPr>
        <p:txBody>
          <a:bodyPr wrap="none" lIns="0" tIns="0" rIns="0" bIns="0" anchor="t" anchorCtr="0">
            <a:spAutoFit/>
          </a:bodyPr>
          <a:lstStyle/>
          <a:p>
            <a:r>
              <a:rPr lang="en-IN" sz="4000" b="1"/>
              <a:t>03</a:t>
            </a:r>
          </a:p>
        </p:txBody>
      </p:sp>
      <p:sp>
        <p:nvSpPr>
          <p:cNvPr id="24" name="Rectangle 23">
            <a:extLst>
              <a:ext uri="{FF2B5EF4-FFF2-40B4-BE49-F238E27FC236}">
                <a16:creationId xmlns:a16="http://schemas.microsoft.com/office/drawing/2014/main" id="{74CC4445-4E0E-4BBC-B220-0E826F6100F5}"/>
              </a:ext>
            </a:extLst>
          </p:cNvPr>
          <p:cNvSpPr/>
          <p:nvPr userDrawn="1"/>
        </p:nvSpPr>
        <p:spPr>
          <a:xfrm flipH="1">
            <a:off x="6484144" y="5388518"/>
            <a:ext cx="729367" cy="615553"/>
          </a:xfrm>
          <a:prstGeom prst="rect">
            <a:avLst/>
          </a:prstGeom>
        </p:spPr>
        <p:txBody>
          <a:bodyPr wrap="none" lIns="0" tIns="0" rIns="0" bIns="0" anchor="t" anchorCtr="0">
            <a:spAutoFit/>
          </a:bodyPr>
          <a:lstStyle/>
          <a:p>
            <a:r>
              <a:rPr lang="en-IN" sz="4000" b="1"/>
              <a:t>06</a:t>
            </a:r>
          </a:p>
        </p:txBody>
      </p:sp>
      <p:sp>
        <p:nvSpPr>
          <p:cNvPr id="26" name="Text Placeholder 6">
            <a:extLst>
              <a:ext uri="{FF2B5EF4-FFF2-40B4-BE49-F238E27FC236}">
                <a16:creationId xmlns:a16="http://schemas.microsoft.com/office/drawing/2014/main" id="{4F098CDB-3FB2-4DEE-BBA0-6F17E085C212}"/>
              </a:ext>
            </a:extLst>
          </p:cNvPr>
          <p:cNvSpPr>
            <a:spLocks noGrp="1"/>
          </p:cNvSpPr>
          <p:nvPr>
            <p:ph type="body" sz="quarter" idx="30" hasCustomPrompt="1"/>
          </p:nvPr>
        </p:nvSpPr>
        <p:spPr>
          <a:xfrm>
            <a:off x="1217608" y="1209550"/>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a:t>Title</a:t>
            </a:r>
          </a:p>
        </p:txBody>
      </p:sp>
      <p:sp>
        <p:nvSpPr>
          <p:cNvPr id="27" name="Text Placeholder 6">
            <a:extLst>
              <a:ext uri="{FF2B5EF4-FFF2-40B4-BE49-F238E27FC236}">
                <a16:creationId xmlns:a16="http://schemas.microsoft.com/office/drawing/2014/main" id="{8E25A604-8C33-4549-B600-43E5AE923DDD}"/>
              </a:ext>
            </a:extLst>
          </p:cNvPr>
          <p:cNvSpPr>
            <a:spLocks noGrp="1"/>
          </p:cNvSpPr>
          <p:nvPr>
            <p:ph type="body" sz="quarter" idx="34" hasCustomPrompt="1"/>
          </p:nvPr>
        </p:nvSpPr>
        <p:spPr>
          <a:xfrm>
            <a:off x="1217608" y="1584475"/>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a:t>Short description</a:t>
            </a:r>
          </a:p>
        </p:txBody>
      </p:sp>
      <p:sp>
        <p:nvSpPr>
          <p:cNvPr id="28" name="Text Placeholder 6">
            <a:extLst>
              <a:ext uri="{FF2B5EF4-FFF2-40B4-BE49-F238E27FC236}">
                <a16:creationId xmlns:a16="http://schemas.microsoft.com/office/drawing/2014/main" id="{B6EAD7C9-BF34-439E-98EB-0ECD64C584AB}"/>
              </a:ext>
            </a:extLst>
          </p:cNvPr>
          <p:cNvSpPr>
            <a:spLocks noGrp="1"/>
          </p:cNvSpPr>
          <p:nvPr>
            <p:ph type="body" sz="quarter" idx="35" hasCustomPrompt="1"/>
          </p:nvPr>
        </p:nvSpPr>
        <p:spPr>
          <a:xfrm>
            <a:off x="7326308" y="1209550"/>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a:t>Title</a:t>
            </a:r>
          </a:p>
        </p:txBody>
      </p:sp>
      <p:sp>
        <p:nvSpPr>
          <p:cNvPr id="29" name="Text Placeholder 6">
            <a:extLst>
              <a:ext uri="{FF2B5EF4-FFF2-40B4-BE49-F238E27FC236}">
                <a16:creationId xmlns:a16="http://schemas.microsoft.com/office/drawing/2014/main" id="{B7201E83-9ABE-4196-9519-21B97A105021}"/>
              </a:ext>
            </a:extLst>
          </p:cNvPr>
          <p:cNvSpPr>
            <a:spLocks noGrp="1"/>
          </p:cNvSpPr>
          <p:nvPr>
            <p:ph type="body" sz="quarter" idx="36" hasCustomPrompt="1"/>
          </p:nvPr>
        </p:nvSpPr>
        <p:spPr>
          <a:xfrm>
            <a:off x="7326308" y="1584475"/>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a:t>Short description</a:t>
            </a:r>
          </a:p>
        </p:txBody>
      </p:sp>
      <p:sp>
        <p:nvSpPr>
          <p:cNvPr id="30" name="Text Placeholder 6">
            <a:extLst>
              <a:ext uri="{FF2B5EF4-FFF2-40B4-BE49-F238E27FC236}">
                <a16:creationId xmlns:a16="http://schemas.microsoft.com/office/drawing/2014/main" id="{921C94B4-DB5E-4FDD-A165-71AFBD1D7289}"/>
              </a:ext>
            </a:extLst>
          </p:cNvPr>
          <p:cNvSpPr>
            <a:spLocks noGrp="1"/>
          </p:cNvSpPr>
          <p:nvPr>
            <p:ph type="body" sz="quarter" idx="37" hasCustomPrompt="1"/>
          </p:nvPr>
        </p:nvSpPr>
        <p:spPr>
          <a:xfrm>
            <a:off x="1217608" y="3050016"/>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a:t>Title</a:t>
            </a:r>
          </a:p>
        </p:txBody>
      </p:sp>
      <p:sp>
        <p:nvSpPr>
          <p:cNvPr id="31" name="Text Placeholder 6">
            <a:extLst>
              <a:ext uri="{FF2B5EF4-FFF2-40B4-BE49-F238E27FC236}">
                <a16:creationId xmlns:a16="http://schemas.microsoft.com/office/drawing/2014/main" id="{DB357EFE-38E3-404F-8693-CF6A0B73A1E0}"/>
              </a:ext>
            </a:extLst>
          </p:cNvPr>
          <p:cNvSpPr>
            <a:spLocks noGrp="1"/>
          </p:cNvSpPr>
          <p:nvPr>
            <p:ph type="body" sz="quarter" idx="38" hasCustomPrompt="1"/>
          </p:nvPr>
        </p:nvSpPr>
        <p:spPr>
          <a:xfrm>
            <a:off x="1217608" y="3424941"/>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a:t>Short description</a:t>
            </a:r>
          </a:p>
        </p:txBody>
      </p:sp>
      <p:sp>
        <p:nvSpPr>
          <p:cNvPr id="32" name="Text Placeholder 6">
            <a:extLst>
              <a:ext uri="{FF2B5EF4-FFF2-40B4-BE49-F238E27FC236}">
                <a16:creationId xmlns:a16="http://schemas.microsoft.com/office/drawing/2014/main" id="{474CE56D-E443-44C7-9BA8-9EDF29CB19E6}"/>
              </a:ext>
            </a:extLst>
          </p:cNvPr>
          <p:cNvSpPr>
            <a:spLocks noGrp="1"/>
          </p:cNvSpPr>
          <p:nvPr>
            <p:ph type="body" sz="quarter" idx="39" hasCustomPrompt="1"/>
          </p:nvPr>
        </p:nvSpPr>
        <p:spPr>
          <a:xfrm>
            <a:off x="1217608" y="4890482"/>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a:t>Title</a:t>
            </a:r>
          </a:p>
        </p:txBody>
      </p:sp>
      <p:sp>
        <p:nvSpPr>
          <p:cNvPr id="33" name="Text Placeholder 6">
            <a:extLst>
              <a:ext uri="{FF2B5EF4-FFF2-40B4-BE49-F238E27FC236}">
                <a16:creationId xmlns:a16="http://schemas.microsoft.com/office/drawing/2014/main" id="{099A61E5-DB03-424E-94B8-B2376DDC35FB}"/>
              </a:ext>
            </a:extLst>
          </p:cNvPr>
          <p:cNvSpPr>
            <a:spLocks noGrp="1"/>
          </p:cNvSpPr>
          <p:nvPr>
            <p:ph type="body" sz="quarter" idx="40" hasCustomPrompt="1"/>
          </p:nvPr>
        </p:nvSpPr>
        <p:spPr>
          <a:xfrm>
            <a:off x="1217608" y="5265407"/>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a:t>Short description</a:t>
            </a:r>
          </a:p>
        </p:txBody>
      </p:sp>
      <p:sp>
        <p:nvSpPr>
          <p:cNvPr id="34" name="Text Placeholder 6">
            <a:extLst>
              <a:ext uri="{FF2B5EF4-FFF2-40B4-BE49-F238E27FC236}">
                <a16:creationId xmlns:a16="http://schemas.microsoft.com/office/drawing/2014/main" id="{45A2C3F4-63A4-420F-8502-FAB620988137}"/>
              </a:ext>
            </a:extLst>
          </p:cNvPr>
          <p:cNvSpPr>
            <a:spLocks noGrp="1"/>
          </p:cNvSpPr>
          <p:nvPr>
            <p:ph type="body" sz="quarter" idx="41" hasCustomPrompt="1"/>
          </p:nvPr>
        </p:nvSpPr>
        <p:spPr>
          <a:xfrm>
            <a:off x="7326308" y="3050016"/>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a:t>Title</a:t>
            </a:r>
          </a:p>
        </p:txBody>
      </p:sp>
      <p:sp>
        <p:nvSpPr>
          <p:cNvPr id="35" name="Text Placeholder 6">
            <a:extLst>
              <a:ext uri="{FF2B5EF4-FFF2-40B4-BE49-F238E27FC236}">
                <a16:creationId xmlns:a16="http://schemas.microsoft.com/office/drawing/2014/main" id="{CB99E3DC-3EE2-4C08-A1CB-61CC257672AF}"/>
              </a:ext>
            </a:extLst>
          </p:cNvPr>
          <p:cNvSpPr>
            <a:spLocks noGrp="1"/>
          </p:cNvSpPr>
          <p:nvPr>
            <p:ph type="body" sz="quarter" idx="42" hasCustomPrompt="1"/>
          </p:nvPr>
        </p:nvSpPr>
        <p:spPr>
          <a:xfrm>
            <a:off x="7326308" y="3424941"/>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a:t>Short description</a:t>
            </a:r>
          </a:p>
        </p:txBody>
      </p:sp>
      <p:sp>
        <p:nvSpPr>
          <p:cNvPr id="36" name="Text Placeholder 6">
            <a:extLst>
              <a:ext uri="{FF2B5EF4-FFF2-40B4-BE49-F238E27FC236}">
                <a16:creationId xmlns:a16="http://schemas.microsoft.com/office/drawing/2014/main" id="{679834CB-D785-4AC5-A024-5463A508C607}"/>
              </a:ext>
            </a:extLst>
          </p:cNvPr>
          <p:cNvSpPr>
            <a:spLocks noGrp="1"/>
          </p:cNvSpPr>
          <p:nvPr>
            <p:ph type="body" sz="quarter" idx="43" hasCustomPrompt="1"/>
          </p:nvPr>
        </p:nvSpPr>
        <p:spPr>
          <a:xfrm>
            <a:off x="7326308" y="4890482"/>
            <a:ext cx="4332292" cy="246221"/>
          </a:xfrm>
          <a:noFill/>
        </p:spPr>
        <p:txBody>
          <a:bodyPr wrap="square" lIns="0" tIns="0" rIns="0" bIns="0" rtlCol="0">
            <a:spAutoFit/>
          </a:bodyPr>
          <a:lstStyle>
            <a:lvl1pPr>
              <a:defRPr lang="en-US" dirty="0">
                <a:solidFill>
                  <a:schemeClr val="tx1"/>
                </a:solidFill>
                <a:cs typeface="+mn-cs"/>
              </a:defRPr>
            </a:lvl1pPr>
          </a:lstStyle>
          <a:p>
            <a:pPr lvl="0" defTabSz="914400"/>
            <a:r>
              <a:rPr lang="en-US"/>
              <a:t>Title</a:t>
            </a:r>
          </a:p>
        </p:txBody>
      </p:sp>
      <p:sp>
        <p:nvSpPr>
          <p:cNvPr id="37" name="Text Placeholder 6">
            <a:extLst>
              <a:ext uri="{FF2B5EF4-FFF2-40B4-BE49-F238E27FC236}">
                <a16:creationId xmlns:a16="http://schemas.microsoft.com/office/drawing/2014/main" id="{2C908A3C-4C4C-4F5B-9F2C-EA70D108116B}"/>
              </a:ext>
            </a:extLst>
          </p:cNvPr>
          <p:cNvSpPr>
            <a:spLocks noGrp="1"/>
          </p:cNvSpPr>
          <p:nvPr>
            <p:ph type="body" sz="quarter" idx="44" hasCustomPrompt="1"/>
          </p:nvPr>
        </p:nvSpPr>
        <p:spPr>
          <a:xfrm>
            <a:off x="7326308" y="5265407"/>
            <a:ext cx="4332292" cy="861774"/>
          </a:xfrm>
          <a:noFill/>
        </p:spPr>
        <p:txBody>
          <a:bodyPr wrap="square" lIns="0" tIns="0" rIns="0" bIns="0" rtlCol="0">
            <a:noAutofit/>
          </a:bodyPr>
          <a:lstStyle>
            <a:lvl1pPr>
              <a:defRPr lang="en-US" sz="1400" b="0" dirty="0">
                <a:solidFill>
                  <a:schemeClr val="tx1"/>
                </a:solidFill>
                <a:cs typeface="+mn-cs"/>
              </a:defRPr>
            </a:lvl1pPr>
          </a:lstStyle>
          <a:p>
            <a:pPr lvl="0" defTabSz="914400"/>
            <a:r>
              <a:rPr lang="en-US"/>
              <a:t>Short description</a:t>
            </a:r>
          </a:p>
        </p:txBody>
      </p:sp>
      <p:sp>
        <p:nvSpPr>
          <p:cNvPr id="39" name="TextBox 38">
            <a:extLst>
              <a:ext uri="{FF2B5EF4-FFF2-40B4-BE49-F238E27FC236}">
                <a16:creationId xmlns:a16="http://schemas.microsoft.com/office/drawing/2014/main" id="{3F62F45B-70B3-4E95-B035-2F1FEF049D6C}"/>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40" name="Slide Number Placeholder 4">
            <a:extLst>
              <a:ext uri="{FF2B5EF4-FFF2-40B4-BE49-F238E27FC236}">
                <a16:creationId xmlns:a16="http://schemas.microsoft.com/office/drawing/2014/main" id="{712BC9B6-CE86-4E6F-AFD4-71B2CCA936E0}"/>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23" name="Title 11">
            <a:extLst>
              <a:ext uri="{FF2B5EF4-FFF2-40B4-BE49-F238E27FC236}">
                <a16:creationId xmlns:a16="http://schemas.microsoft.com/office/drawing/2014/main" id="{C62AC6C5-F85E-44EA-9E29-167C165181A4}"/>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3833097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genda option 4">
    <p:bg>
      <p:bgPr>
        <a:solidFill>
          <a:schemeClr val="bg1"/>
        </a:solidFill>
        <a:effectLst/>
      </p:bgPr>
    </p:bg>
    <p:spTree>
      <p:nvGrpSpPr>
        <p:cNvPr id="1" name=""/>
        <p:cNvGrpSpPr/>
        <p:nvPr/>
      </p:nvGrpSpPr>
      <p:grpSpPr>
        <a:xfrm>
          <a:off x="0" y="0"/>
          <a:ext cx="0" cy="0"/>
          <a:chOff x="0" y="0"/>
          <a:chExt cx="0" cy="0"/>
        </a:xfrm>
      </p:grpSpPr>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a:t>#</a:t>
            </a:r>
            <a:endParaRPr lang="en-GB"/>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add Title at 18 </a:t>
            </a:r>
            <a:r>
              <a:rPr lang="en-US" err="1"/>
              <a:t>pt</a:t>
            </a:r>
            <a:r>
              <a:rPr lang="en-US"/>
              <a:t> or less</a:t>
            </a:r>
          </a:p>
        </p:txBody>
      </p:sp>
      <p:sp>
        <p:nvSpPr>
          <p:cNvPr id="17" name="Text Placeholder 2">
            <a:extLst>
              <a:ext uri="{FF2B5EF4-FFF2-40B4-BE49-F238E27FC236}">
                <a16:creationId xmlns:a16="http://schemas.microsoft.com/office/drawing/2014/main" id="{174109FF-31FD-44DD-9BFD-B595E095CCA3}"/>
              </a:ext>
            </a:extLst>
          </p:cNvPr>
          <p:cNvSpPr>
            <a:spLocks noGrp="1"/>
          </p:cNvSpPr>
          <p:nvPr>
            <p:ph type="body" sz="quarter" idx="10" hasCustomPrompt="1"/>
          </p:nvPr>
        </p:nvSpPr>
        <p:spPr>
          <a:xfrm>
            <a:off x="369776" y="1597537"/>
            <a:ext cx="4395264" cy="3523001"/>
          </a:xfrm>
          <a:prstGeom prst="rect">
            <a:avLst/>
          </a:prstGeom>
        </p:spPr>
        <p:txBody>
          <a:bodyPr tIns="0" bIns="0" anchor="b">
            <a:normAutofit/>
          </a:bodyPr>
          <a:lstStyle>
            <a:lvl1pPr>
              <a:lnSpc>
                <a:spcPct val="70000"/>
              </a:lnSpc>
              <a:defRPr sz="7200">
                <a:solidFill>
                  <a:schemeClr val="accent1"/>
                </a:solidFill>
              </a:defRPr>
            </a:lvl1pPr>
            <a:lvl2pPr>
              <a:defRPr sz="6000"/>
            </a:lvl2pPr>
            <a:lvl3pPr>
              <a:defRPr sz="6000"/>
            </a:lvl3pPr>
            <a:lvl4pPr>
              <a:defRPr sz="6000"/>
            </a:lvl4pPr>
            <a:lvl5pPr>
              <a:defRPr sz="6000"/>
            </a:lvl5pPr>
          </a:lstStyle>
          <a:p>
            <a:pPr lvl="0"/>
            <a:r>
              <a:rPr lang="en-US"/>
              <a:t>Agenda</a:t>
            </a:r>
          </a:p>
        </p:txBody>
      </p:sp>
      <p:sp>
        <p:nvSpPr>
          <p:cNvPr id="19" name="TextBox 18">
            <a:extLst>
              <a:ext uri="{FF2B5EF4-FFF2-40B4-BE49-F238E27FC236}">
                <a16:creationId xmlns:a16="http://schemas.microsoft.com/office/drawing/2014/main" id="{AEE18875-3D98-4B2E-A9D5-094EFA60D2EE}"/>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21" name="Slide Number Placeholder 4">
            <a:extLst>
              <a:ext uri="{FF2B5EF4-FFF2-40B4-BE49-F238E27FC236}">
                <a16:creationId xmlns:a16="http://schemas.microsoft.com/office/drawing/2014/main" id="{ED81B860-3D6E-46D0-9DAA-79C15EAB3983}"/>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Tree>
    <p:extLst>
      <p:ext uri="{BB962C8B-B14F-4D97-AF65-F5344CB8AC3E}">
        <p14:creationId xmlns:p14="http://schemas.microsoft.com/office/powerpoint/2010/main" val="723699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genda Option 5">
    <p:bg>
      <p:bgPr>
        <a:solidFill>
          <a:schemeClr val="bg1"/>
        </a:solidFill>
        <a:effectLst/>
      </p:bgPr>
    </p:bg>
    <p:spTree>
      <p:nvGrpSpPr>
        <p:cNvPr id="1" name=""/>
        <p:cNvGrpSpPr/>
        <p:nvPr/>
      </p:nvGrpSpPr>
      <p:grpSpPr>
        <a:xfrm>
          <a:off x="0" y="0"/>
          <a:ext cx="0" cy="0"/>
          <a:chOff x="0" y="0"/>
          <a:chExt cx="0" cy="0"/>
        </a:xfrm>
      </p:grpSpPr>
      <p:sp>
        <p:nvSpPr>
          <p:cNvPr id="70" name="Text Placeholder 44">
            <a:extLst>
              <a:ext uri="{FF2B5EF4-FFF2-40B4-BE49-F238E27FC236}">
                <a16:creationId xmlns:a16="http://schemas.microsoft.com/office/drawing/2014/main" id="{62554568-01B3-4431-8A8E-3067ECE43FA1}"/>
              </a:ext>
            </a:extLst>
          </p:cNvPr>
          <p:cNvSpPr>
            <a:spLocks noGrp="1"/>
          </p:cNvSpPr>
          <p:nvPr>
            <p:ph type="body" sz="quarter" idx="32" hasCustomPrompt="1"/>
          </p:nvPr>
        </p:nvSpPr>
        <p:spPr>
          <a:xfrm>
            <a:off x="345599" y="3412563"/>
            <a:ext cx="1572616" cy="699189"/>
          </a:xfrm>
        </p:spPr>
        <p:txBody>
          <a:bodyPr anchor="b">
            <a:normAutofit/>
          </a:bodyPr>
          <a:lstStyle>
            <a:lvl1pPr>
              <a:defRPr sz="3200">
                <a:solidFill>
                  <a:schemeClr val="accent1"/>
                </a:solidFill>
                <a:latin typeface="+mj-lt"/>
              </a:defRPr>
            </a:lvl1pPr>
          </a:lstStyle>
          <a:p>
            <a:pPr lvl="0"/>
            <a:r>
              <a:rPr lang="en-US"/>
              <a:t>06</a:t>
            </a:r>
            <a:endParaRPr lang="en-GB"/>
          </a:p>
        </p:txBody>
      </p:sp>
      <p:sp>
        <p:nvSpPr>
          <p:cNvPr id="71" name="Text Placeholder 44">
            <a:extLst>
              <a:ext uri="{FF2B5EF4-FFF2-40B4-BE49-F238E27FC236}">
                <a16:creationId xmlns:a16="http://schemas.microsoft.com/office/drawing/2014/main" id="{CCA78229-FDF4-4DB6-B436-CBCFEF931441}"/>
              </a:ext>
            </a:extLst>
          </p:cNvPr>
          <p:cNvSpPr>
            <a:spLocks noGrp="1"/>
          </p:cNvSpPr>
          <p:nvPr>
            <p:ph type="body" sz="quarter" idx="33" hasCustomPrompt="1"/>
          </p:nvPr>
        </p:nvSpPr>
        <p:spPr>
          <a:xfrm>
            <a:off x="2805817" y="3412563"/>
            <a:ext cx="1572616" cy="699189"/>
          </a:xfrm>
        </p:spPr>
        <p:txBody>
          <a:bodyPr anchor="b">
            <a:normAutofit/>
          </a:bodyPr>
          <a:lstStyle>
            <a:lvl1pPr>
              <a:defRPr sz="3200">
                <a:solidFill>
                  <a:schemeClr val="accent1"/>
                </a:solidFill>
                <a:latin typeface="+mj-lt"/>
              </a:defRPr>
            </a:lvl1pPr>
          </a:lstStyle>
          <a:p>
            <a:pPr lvl="0"/>
            <a:r>
              <a:rPr lang="en-US"/>
              <a:t>07</a:t>
            </a:r>
            <a:endParaRPr lang="en-GB"/>
          </a:p>
        </p:txBody>
      </p:sp>
      <p:sp>
        <p:nvSpPr>
          <p:cNvPr id="72" name="Text Placeholder 44">
            <a:extLst>
              <a:ext uri="{FF2B5EF4-FFF2-40B4-BE49-F238E27FC236}">
                <a16:creationId xmlns:a16="http://schemas.microsoft.com/office/drawing/2014/main" id="{FDE571CC-167D-47E3-8000-11E1185523A8}"/>
              </a:ext>
            </a:extLst>
          </p:cNvPr>
          <p:cNvSpPr>
            <a:spLocks noGrp="1"/>
          </p:cNvSpPr>
          <p:nvPr>
            <p:ph type="body" sz="quarter" idx="34" hasCustomPrompt="1"/>
          </p:nvPr>
        </p:nvSpPr>
        <p:spPr>
          <a:xfrm>
            <a:off x="5266035" y="3412563"/>
            <a:ext cx="1572616" cy="699189"/>
          </a:xfrm>
        </p:spPr>
        <p:txBody>
          <a:bodyPr anchor="b">
            <a:normAutofit/>
          </a:bodyPr>
          <a:lstStyle>
            <a:lvl1pPr>
              <a:defRPr sz="3200">
                <a:solidFill>
                  <a:schemeClr val="accent1"/>
                </a:solidFill>
                <a:latin typeface="+mj-lt"/>
              </a:defRPr>
            </a:lvl1pPr>
          </a:lstStyle>
          <a:p>
            <a:pPr lvl="0"/>
            <a:r>
              <a:rPr lang="en-US"/>
              <a:t>08</a:t>
            </a:r>
            <a:endParaRPr lang="en-GB"/>
          </a:p>
        </p:txBody>
      </p:sp>
      <p:sp>
        <p:nvSpPr>
          <p:cNvPr id="73" name="Text Placeholder 44">
            <a:extLst>
              <a:ext uri="{FF2B5EF4-FFF2-40B4-BE49-F238E27FC236}">
                <a16:creationId xmlns:a16="http://schemas.microsoft.com/office/drawing/2014/main" id="{67D8E360-3B8E-42E3-A131-BBB8259C20D9}"/>
              </a:ext>
            </a:extLst>
          </p:cNvPr>
          <p:cNvSpPr>
            <a:spLocks noGrp="1"/>
          </p:cNvSpPr>
          <p:nvPr>
            <p:ph type="body" sz="quarter" idx="35" hasCustomPrompt="1"/>
          </p:nvPr>
        </p:nvSpPr>
        <p:spPr>
          <a:xfrm>
            <a:off x="7726253" y="3412563"/>
            <a:ext cx="1572616" cy="699189"/>
          </a:xfrm>
        </p:spPr>
        <p:txBody>
          <a:bodyPr anchor="b">
            <a:normAutofit/>
          </a:bodyPr>
          <a:lstStyle>
            <a:lvl1pPr>
              <a:defRPr sz="3200">
                <a:solidFill>
                  <a:schemeClr val="accent1"/>
                </a:solidFill>
                <a:latin typeface="+mj-lt"/>
              </a:defRPr>
            </a:lvl1pPr>
          </a:lstStyle>
          <a:p>
            <a:pPr lvl="0"/>
            <a:r>
              <a:rPr lang="en-US"/>
              <a:t>09</a:t>
            </a:r>
            <a:endParaRPr lang="en-GB"/>
          </a:p>
        </p:txBody>
      </p:sp>
      <p:sp>
        <p:nvSpPr>
          <p:cNvPr id="74" name="Text Placeholder 44">
            <a:extLst>
              <a:ext uri="{FF2B5EF4-FFF2-40B4-BE49-F238E27FC236}">
                <a16:creationId xmlns:a16="http://schemas.microsoft.com/office/drawing/2014/main" id="{95023161-89C9-4A6B-93C9-5CCEA219CEE8}"/>
              </a:ext>
            </a:extLst>
          </p:cNvPr>
          <p:cNvSpPr>
            <a:spLocks noGrp="1"/>
          </p:cNvSpPr>
          <p:nvPr>
            <p:ph type="body" sz="quarter" idx="36" hasCustomPrompt="1"/>
          </p:nvPr>
        </p:nvSpPr>
        <p:spPr>
          <a:xfrm>
            <a:off x="10186471" y="3412563"/>
            <a:ext cx="1572616" cy="699189"/>
          </a:xfrm>
        </p:spPr>
        <p:txBody>
          <a:bodyPr anchor="b">
            <a:normAutofit/>
          </a:bodyPr>
          <a:lstStyle>
            <a:lvl1pPr>
              <a:defRPr sz="3200">
                <a:solidFill>
                  <a:schemeClr val="accent1"/>
                </a:solidFill>
                <a:latin typeface="+mj-lt"/>
              </a:defRPr>
            </a:lvl1pPr>
          </a:lstStyle>
          <a:p>
            <a:pPr lvl="0"/>
            <a:r>
              <a:rPr lang="en-US"/>
              <a:t>10</a:t>
            </a:r>
            <a:endParaRPr lang="en-GB"/>
          </a:p>
        </p:txBody>
      </p:sp>
      <p:sp>
        <p:nvSpPr>
          <p:cNvPr id="75" name="Text Placeholder 44">
            <a:extLst>
              <a:ext uri="{FF2B5EF4-FFF2-40B4-BE49-F238E27FC236}">
                <a16:creationId xmlns:a16="http://schemas.microsoft.com/office/drawing/2014/main" id="{D012A4F1-1A7B-4861-AAD0-9C8C48E69A0B}"/>
              </a:ext>
            </a:extLst>
          </p:cNvPr>
          <p:cNvSpPr>
            <a:spLocks noGrp="1"/>
          </p:cNvSpPr>
          <p:nvPr>
            <p:ph type="body" sz="quarter" idx="42" hasCustomPrompt="1"/>
          </p:nvPr>
        </p:nvSpPr>
        <p:spPr>
          <a:xfrm>
            <a:off x="345599" y="1429632"/>
            <a:ext cx="1572616" cy="699189"/>
          </a:xfrm>
        </p:spPr>
        <p:txBody>
          <a:bodyPr anchor="b">
            <a:normAutofit/>
          </a:bodyPr>
          <a:lstStyle>
            <a:lvl1pPr>
              <a:defRPr sz="3200">
                <a:solidFill>
                  <a:schemeClr val="accent1"/>
                </a:solidFill>
                <a:latin typeface="+mj-lt"/>
              </a:defRPr>
            </a:lvl1pPr>
          </a:lstStyle>
          <a:p>
            <a:pPr lvl="0"/>
            <a:r>
              <a:rPr lang="en-US"/>
              <a:t>01</a:t>
            </a:r>
            <a:endParaRPr lang="en-GB"/>
          </a:p>
        </p:txBody>
      </p:sp>
      <p:sp>
        <p:nvSpPr>
          <p:cNvPr id="76" name="Text Placeholder 44">
            <a:extLst>
              <a:ext uri="{FF2B5EF4-FFF2-40B4-BE49-F238E27FC236}">
                <a16:creationId xmlns:a16="http://schemas.microsoft.com/office/drawing/2014/main" id="{87432211-FA1B-4912-9E9D-1B7D1089CA20}"/>
              </a:ext>
            </a:extLst>
          </p:cNvPr>
          <p:cNvSpPr>
            <a:spLocks noGrp="1"/>
          </p:cNvSpPr>
          <p:nvPr>
            <p:ph type="body" sz="quarter" idx="43" hasCustomPrompt="1"/>
          </p:nvPr>
        </p:nvSpPr>
        <p:spPr>
          <a:xfrm>
            <a:off x="2805817" y="1429632"/>
            <a:ext cx="1572616" cy="699189"/>
          </a:xfrm>
        </p:spPr>
        <p:txBody>
          <a:bodyPr anchor="b">
            <a:normAutofit/>
          </a:bodyPr>
          <a:lstStyle>
            <a:lvl1pPr>
              <a:defRPr sz="3200">
                <a:solidFill>
                  <a:schemeClr val="accent1"/>
                </a:solidFill>
                <a:latin typeface="+mj-lt"/>
              </a:defRPr>
            </a:lvl1pPr>
          </a:lstStyle>
          <a:p>
            <a:pPr lvl="0"/>
            <a:r>
              <a:rPr lang="en-US"/>
              <a:t>02</a:t>
            </a:r>
            <a:endParaRPr lang="en-GB"/>
          </a:p>
        </p:txBody>
      </p:sp>
      <p:sp>
        <p:nvSpPr>
          <p:cNvPr id="77" name="Text Placeholder 44">
            <a:extLst>
              <a:ext uri="{FF2B5EF4-FFF2-40B4-BE49-F238E27FC236}">
                <a16:creationId xmlns:a16="http://schemas.microsoft.com/office/drawing/2014/main" id="{3D1567CD-545E-4481-AA52-EAB26F307DE5}"/>
              </a:ext>
            </a:extLst>
          </p:cNvPr>
          <p:cNvSpPr>
            <a:spLocks noGrp="1"/>
          </p:cNvSpPr>
          <p:nvPr>
            <p:ph type="body" sz="quarter" idx="44" hasCustomPrompt="1"/>
          </p:nvPr>
        </p:nvSpPr>
        <p:spPr>
          <a:xfrm>
            <a:off x="5266035" y="1429632"/>
            <a:ext cx="1572616" cy="699189"/>
          </a:xfrm>
        </p:spPr>
        <p:txBody>
          <a:bodyPr anchor="b">
            <a:normAutofit/>
          </a:bodyPr>
          <a:lstStyle>
            <a:lvl1pPr>
              <a:defRPr sz="3200">
                <a:solidFill>
                  <a:schemeClr val="accent1"/>
                </a:solidFill>
                <a:latin typeface="+mj-lt"/>
              </a:defRPr>
            </a:lvl1pPr>
          </a:lstStyle>
          <a:p>
            <a:pPr lvl="0"/>
            <a:r>
              <a:rPr lang="en-US"/>
              <a:t>03</a:t>
            </a:r>
            <a:endParaRPr lang="en-GB"/>
          </a:p>
        </p:txBody>
      </p:sp>
      <p:sp>
        <p:nvSpPr>
          <p:cNvPr id="78" name="Text Placeholder 44">
            <a:extLst>
              <a:ext uri="{FF2B5EF4-FFF2-40B4-BE49-F238E27FC236}">
                <a16:creationId xmlns:a16="http://schemas.microsoft.com/office/drawing/2014/main" id="{C4A7E19B-BA4C-4167-B678-685C3673D0E0}"/>
              </a:ext>
            </a:extLst>
          </p:cNvPr>
          <p:cNvSpPr>
            <a:spLocks noGrp="1"/>
          </p:cNvSpPr>
          <p:nvPr>
            <p:ph type="body" sz="quarter" idx="45" hasCustomPrompt="1"/>
          </p:nvPr>
        </p:nvSpPr>
        <p:spPr>
          <a:xfrm>
            <a:off x="7726253" y="1429632"/>
            <a:ext cx="1572616" cy="699189"/>
          </a:xfrm>
        </p:spPr>
        <p:txBody>
          <a:bodyPr anchor="b">
            <a:normAutofit/>
          </a:bodyPr>
          <a:lstStyle>
            <a:lvl1pPr>
              <a:defRPr sz="3200">
                <a:solidFill>
                  <a:schemeClr val="accent1"/>
                </a:solidFill>
                <a:latin typeface="+mj-lt"/>
              </a:defRPr>
            </a:lvl1pPr>
          </a:lstStyle>
          <a:p>
            <a:pPr lvl="0"/>
            <a:r>
              <a:rPr lang="en-US"/>
              <a:t>04</a:t>
            </a:r>
            <a:endParaRPr lang="en-GB"/>
          </a:p>
        </p:txBody>
      </p:sp>
      <p:sp>
        <p:nvSpPr>
          <p:cNvPr id="79" name="Text Placeholder 44">
            <a:extLst>
              <a:ext uri="{FF2B5EF4-FFF2-40B4-BE49-F238E27FC236}">
                <a16:creationId xmlns:a16="http://schemas.microsoft.com/office/drawing/2014/main" id="{33092D62-8436-4A51-8071-52D0BA46EF8C}"/>
              </a:ext>
            </a:extLst>
          </p:cNvPr>
          <p:cNvSpPr>
            <a:spLocks noGrp="1"/>
          </p:cNvSpPr>
          <p:nvPr>
            <p:ph type="body" sz="quarter" idx="46" hasCustomPrompt="1"/>
          </p:nvPr>
        </p:nvSpPr>
        <p:spPr>
          <a:xfrm>
            <a:off x="10186471" y="1429632"/>
            <a:ext cx="1572616" cy="699189"/>
          </a:xfrm>
        </p:spPr>
        <p:txBody>
          <a:bodyPr anchor="b">
            <a:normAutofit/>
          </a:bodyPr>
          <a:lstStyle>
            <a:lvl1pPr>
              <a:defRPr sz="3200">
                <a:solidFill>
                  <a:schemeClr val="accent1"/>
                </a:solidFill>
                <a:latin typeface="+mj-lt"/>
              </a:defRPr>
            </a:lvl1pPr>
          </a:lstStyle>
          <a:p>
            <a:pPr lvl="0"/>
            <a:r>
              <a:rPr lang="en-US"/>
              <a:t>05</a:t>
            </a:r>
            <a:endParaRPr lang="en-GB"/>
          </a:p>
        </p:txBody>
      </p:sp>
      <p:sp>
        <p:nvSpPr>
          <p:cNvPr id="80" name="Text Placeholder 2">
            <a:extLst>
              <a:ext uri="{FF2B5EF4-FFF2-40B4-BE49-F238E27FC236}">
                <a16:creationId xmlns:a16="http://schemas.microsoft.com/office/drawing/2014/main" id="{439731EE-FBBF-4749-8E58-161D1BD24B6E}"/>
              </a:ext>
            </a:extLst>
          </p:cNvPr>
          <p:cNvSpPr>
            <a:spLocks noGrp="1"/>
          </p:cNvSpPr>
          <p:nvPr>
            <p:ph type="body" sz="quarter" idx="13" hasCustomPrompt="1"/>
          </p:nvPr>
        </p:nvSpPr>
        <p:spPr>
          <a:xfrm>
            <a:off x="345599" y="222602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1" name="Text Placeholder 2">
            <a:extLst>
              <a:ext uri="{FF2B5EF4-FFF2-40B4-BE49-F238E27FC236}">
                <a16:creationId xmlns:a16="http://schemas.microsoft.com/office/drawing/2014/main" id="{53987512-4428-45A6-9E5A-ECC62C5A7845}"/>
              </a:ext>
            </a:extLst>
          </p:cNvPr>
          <p:cNvSpPr>
            <a:spLocks noGrp="1"/>
          </p:cNvSpPr>
          <p:nvPr>
            <p:ph type="body" sz="quarter" idx="53" hasCustomPrompt="1"/>
          </p:nvPr>
        </p:nvSpPr>
        <p:spPr>
          <a:xfrm>
            <a:off x="2809943" y="221025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2" name="Text Placeholder 2">
            <a:extLst>
              <a:ext uri="{FF2B5EF4-FFF2-40B4-BE49-F238E27FC236}">
                <a16:creationId xmlns:a16="http://schemas.microsoft.com/office/drawing/2014/main" id="{722F4D46-D274-4F10-ABA0-DD9EA3E92016}"/>
              </a:ext>
            </a:extLst>
          </p:cNvPr>
          <p:cNvSpPr>
            <a:spLocks noGrp="1"/>
          </p:cNvSpPr>
          <p:nvPr>
            <p:ph type="body" sz="quarter" idx="54" hasCustomPrompt="1"/>
          </p:nvPr>
        </p:nvSpPr>
        <p:spPr>
          <a:xfrm>
            <a:off x="5266033" y="222918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3" name="Text Placeholder 2">
            <a:extLst>
              <a:ext uri="{FF2B5EF4-FFF2-40B4-BE49-F238E27FC236}">
                <a16:creationId xmlns:a16="http://schemas.microsoft.com/office/drawing/2014/main" id="{9F91BFBD-9636-4FD4-8F52-6E39E26F0721}"/>
              </a:ext>
            </a:extLst>
          </p:cNvPr>
          <p:cNvSpPr>
            <a:spLocks noGrp="1"/>
          </p:cNvSpPr>
          <p:nvPr>
            <p:ph type="body" sz="quarter" idx="55" hasCustomPrompt="1"/>
          </p:nvPr>
        </p:nvSpPr>
        <p:spPr>
          <a:xfrm>
            <a:off x="7730377" y="221341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4" name="Text Placeholder 2">
            <a:extLst>
              <a:ext uri="{FF2B5EF4-FFF2-40B4-BE49-F238E27FC236}">
                <a16:creationId xmlns:a16="http://schemas.microsoft.com/office/drawing/2014/main" id="{F01AF8C0-E88B-47D4-9C57-68C82E55FF5F}"/>
              </a:ext>
            </a:extLst>
          </p:cNvPr>
          <p:cNvSpPr>
            <a:spLocks noGrp="1"/>
          </p:cNvSpPr>
          <p:nvPr>
            <p:ph type="body" sz="quarter" idx="56" hasCustomPrompt="1"/>
          </p:nvPr>
        </p:nvSpPr>
        <p:spPr>
          <a:xfrm>
            <a:off x="10186469" y="221157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5" name="Text Placeholder 2">
            <a:extLst>
              <a:ext uri="{FF2B5EF4-FFF2-40B4-BE49-F238E27FC236}">
                <a16:creationId xmlns:a16="http://schemas.microsoft.com/office/drawing/2014/main" id="{02847DEE-A5F9-4C29-B154-1544212CE4E9}"/>
              </a:ext>
            </a:extLst>
          </p:cNvPr>
          <p:cNvSpPr>
            <a:spLocks noGrp="1"/>
          </p:cNvSpPr>
          <p:nvPr>
            <p:ph type="body" sz="quarter" idx="57" hasCustomPrompt="1"/>
          </p:nvPr>
        </p:nvSpPr>
        <p:spPr>
          <a:xfrm>
            <a:off x="337344" y="4208955"/>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6" name="Text Placeholder 2">
            <a:extLst>
              <a:ext uri="{FF2B5EF4-FFF2-40B4-BE49-F238E27FC236}">
                <a16:creationId xmlns:a16="http://schemas.microsoft.com/office/drawing/2014/main" id="{8FDB1794-F8AB-4138-AAA1-A52DD6E79A3A}"/>
              </a:ext>
            </a:extLst>
          </p:cNvPr>
          <p:cNvSpPr>
            <a:spLocks noGrp="1"/>
          </p:cNvSpPr>
          <p:nvPr>
            <p:ph type="body" sz="quarter" idx="58" hasCustomPrompt="1"/>
          </p:nvPr>
        </p:nvSpPr>
        <p:spPr>
          <a:xfrm>
            <a:off x="2801688" y="4193189"/>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7" name="Text Placeholder 2">
            <a:extLst>
              <a:ext uri="{FF2B5EF4-FFF2-40B4-BE49-F238E27FC236}">
                <a16:creationId xmlns:a16="http://schemas.microsoft.com/office/drawing/2014/main" id="{FC4FC8D5-B96C-437B-A281-3F7C9C7D71C8}"/>
              </a:ext>
            </a:extLst>
          </p:cNvPr>
          <p:cNvSpPr>
            <a:spLocks noGrp="1"/>
          </p:cNvSpPr>
          <p:nvPr>
            <p:ph type="body" sz="quarter" idx="59" hasCustomPrompt="1"/>
          </p:nvPr>
        </p:nvSpPr>
        <p:spPr>
          <a:xfrm>
            <a:off x="5257778" y="4212114"/>
            <a:ext cx="1580870"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8" name="Text Placeholder 2">
            <a:extLst>
              <a:ext uri="{FF2B5EF4-FFF2-40B4-BE49-F238E27FC236}">
                <a16:creationId xmlns:a16="http://schemas.microsoft.com/office/drawing/2014/main" id="{8FD560F8-78FC-4428-9882-3934D9CBB659}"/>
              </a:ext>
            </a:extLst>
          </p:cNvPr>
          <p:cNvSpPr>
            <a:spLocks noGrp="1"/>
          </p:cNvSpPr>
          <p:nvPr>
            <p:ph type="body" sz="quarter" idx="60" hasCustomPrompt="1"/>
          </p:nvPr>
        </p:nvSpPr>
        <p:spPr>
          <a:xfrm>
            <a:off x="7722122" y="4196348"/>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89" name="Text Placeholder 2">
            <a:extLst>
              <a:ext uri="{FF2B5EF4-FFF2-40B4-BE49-F238E27FC236}">
                <a16:creationId xmlns:a16="http://schemas.microsoft.com/office/drawing/2014/main" id="{176CA42E-BDE9-4A57-B993-296EED1BCB46}"/>
              </a:ext>
            </a:extLst>
          </p:cNvPr>
          <p:cNvSpPr>
            <a:spLocks noGrp="1"/>
          </p:cNvSpPr>
          <p:nvPr>
            <p:ph type="body" sz="quarter" idx="61" hasCustomPrompt="1"/>
          </p:nvPr>
        </p:nvSpPr>
        <p:spPr>
          <a:xfrm>
            <a:off x="10178214" y="4194506"/>
            <a:ext cx="1572616" cy="963004"/>
          </a:xfrm>
        </p:spPr>
        <p:txBody>
          <a:bodyPr>
            <a:normAutofit/>
          </a:bodyPr>
          <a:lstStyle>
            <a:lvl1pPr>
              <a:lnSpc>
                <a:spcPct val="90000"/>
              </a:lnSpc>
              <a:defRPr sz="16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p:txBody>
      </p:sp>
      <p:sp>
        <p:nvSpPr>
          <p:cNvPr id="26" name="TextBox 25">
            <a:extLst>
              <a:ext uri="{FF2B5EF4-FFF2-40B4-BE49-F238E27FC236}">
                <a16:creationId xmlns:a16="http://schemas.microsoft.com/office/drawing/2014/main" id="{F646EABE-91A3-46BF-B2BE-311A11E600FA}"/>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29" name="Slide Number Placeholder 4">
            <a:extLst>
              <a:ext uri="{FF2B5EF4-FFF2-40B4-BE49-F238E27FC236}">
                <a16:creationId xmlns:a16="http://schemas.microsoft.com/office/drawing/2014/main" id="{F8DC9AC3-74EE-4461-9EED-AF0A3F670571}"/>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27" name="Title 11">
            <a:extLst>
              <a:ext uri="{FF2B5EF4-FFF2-40B4-BE49-F238E27FC236}">
                <a16:creationId xmlns:a16="http://schemas.microsoft.com/office/drawing/2014/main" id="{6DFDCBA0-EEC1-4B72-BA42-568675A916E2}"/>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2129967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43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opt 2">
    <p:spTree>
      <p:nvGrpSpPr>
        <p:cNvPr id="1" name=""/>
        <p:cNvGrpSpPr/>
        <p:nvPr/>
      </p:nvGrpSpPr>
      <p:grpSpPr>
        <a:xfrm>
          <a:off x="0" y="0"/>
          <a:ext cx="0" cy="0"/>
          <a:chOff x="0" y="0"/>
          <a:chExt cx="0" cy="0"/>
        </a:xfrm>
      </p:grpSpPr>
      <p:pic>
        <p:nvPicPr>
          <p:cNvPr id="4" name="Picture 3" descr="A picture containing underwear&#10;&#10;Description automatically generated">
            <a:extLst>
              <a:ext uri="{FF2B5EF4-FFF2-40B4-BE49-F238E27FC236}">
                <a16:creationId xmlns:a16="http://schemas.microsoft.com/office/drawing/2014/main" id="{33468CC1-3BD1-424E-A5BF-B1258B5002AB}"/>
              </a:ext>
            </a:extLst>
          </p:cNvPr>
          <p:cNvPicPr>
            <a:picLocks noChangeAspect="1"/>
          </p:cNvPicPr>
          <p:nvPr userDrawn="1"/>
        </p:nvPicPr>
        <p:blipFill>
          <a:blip r:embed="rId2"/>
          <a:stretch>
            <a:fillRect/>
          </a:stretch>
        </p:blipFill>
        <p:spPr>
          <a:xfrm>
            <a:off x="0" y="307264"/>
            <a:ext cx="12192000" cy="6550736"/>
          </a:xfrm>
          <a:prstGeom prst="rect">
            <a:avLst/>
          </a:prstGeom>
        </p:spPr>
      </p:pic>
      <p:grpSp>
        <p:nvGrpSpPr>
          <p:cNvPr id="9" name="Group 8">
            <a:extLst>
              <a:ext uri="{FF2B5EF4-FFF2-40B4-BE49-F238E27FC236}">
                <a16:creationId xmlns:a16="http://schemas.microsoft.com/office/drawing/2014/main" id="{4AF657A7-9494-4FC8-8F78-B41D1E792E78}"/>
              </a:ext>
            </a:extLst>
          </p:cNvPr>
          <p:cNvGrpSpPr>
            <a:grpSpLocks noChangeAspect="1"/>
          </p:cNvGrpSpPr>
          <p:nvPr userDrawn="1"/>
        </p:nvGrpSpPr>
        <p:grpSpPr>
          <a:xfrm>
            <a:off x="9374162" y="386176"/>
            <a:ext cx="2250858" cy="604157"/>
            <a:chOff x="9563100" y="1673029"/>
            <a:chExt cx="1389888" cy="373063"/>
          </a:xfrm>
        </p:grpSpPr>
        <p:pic>
          <p:nvPicPr>
            <p:cNvPr id="10" name="Picture 9">
              <a:extLst>
                <a:ext uri="{FF2B5EF4-FFF2-40B4-BE49-F238E27FC236}">
                  <a16:creationId xmlns:a16="http://schemas.microsoft.com/office/drawing/2014/main" id="{F1490354-5F33-4605-8C86-CA56C5A6601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563100" y="1825994"/>
              <a:ext cx="1389888" cy="220098"/>
            </a:xfrm>
            <a:prstGeom prst="rect">
              <a:avLst/>
            </a:prstGeom>
          </p:spPr>
        </p:pic>
        <p:sp>
          <p:nvSpPr>
            <p:cNvPr id="11" name="Freeform 5">
              <a:extLst>
                <a:ext uri="{FF2B5EF4-FFF2-40B4-BE49-F238E27FC236}">
                  <a16:creationId xmlns:a16="http://schemas.microsoft.com/office/drawing/2014/main" id="{9F386C0E-5C48-429C-AAD0-D3882C7EEF1A}"/>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Text Placeholder 18">
            <a:extLst>
              <a:ext uri="{FF2B5EF4-FFF2-40B4-BE49-F238E27FC236}">
                <a16:creationId xmlns:a16="http://schemas.microsoft.com/office/drawing/2014/main" id="{B3E776D5-98BF-44C6-856E-2B6B2B848562}"/>
              </a:ext>
            </a:extLst>
          </p:cNvPr>
          <p:cNvSpPr>
            <a:spLocks noGrp="1"/>
          </p:cNvSpPr>
          <p:nvPr>
            <p:ph type="body" sz="quarter" idx="13" hasCustomPrompt="1"/>
          </p:nvPr>
        </p:nvSpPr>
        <p:spPr>
          <a:xfrm>
            <a:off x="1212650" y="2897133"/>
            <a:ext cx="7010398" cy="512593"/>
          </a:xfrm>
          <a:prstGeom prst="rect">
            <a:avLst/>
          </a:prstGeom>
        </p:spPr>
        <p:txBody>
          <a:bodyPr anchor="t">
            <a:normAutofit/>
          </a:bodyPr>
          <a:lstStyle>
            <a:lvl1pPr>
              <a:lnSpc>
                <a:spcPct val="80000"/>
              </a:lnSpc>
              <a:spcBef>
                <a:spcPts val="0"/>
              </a:spcBef>
              <a:spcAft>
                <a:spcPts val="0"/>
              </a:spcAft>
              <a:defRPr sz="3200" cap="none">
                <a:solidFill>
                  <a:schemeClr val="tx1"/>
                </a:solidFill>
              </a:defRPr>
            </a:lvl1pPr>
          </a:lstStyle>
          <a:p>
            <a:pPr lvl="0"/>
            <a:r>
              <a:rPr lang="en-US"/>
              <a:t>Click to edit master text styles</a:t>
            </a:r>
          </a:p>
        </p:txBody>
      </p:sp>
      <p:sp>
        <p:nvSpPr>
          <p:cNvPr id="16" name="Text Placeholder 20">
            <a:extLst>
              <a:ext uri="{FF2B5EF4-FFF2-40B4-BE49-F238E27FC236}">
                <a16:creationId xmlns:a16="http://schemas.microsoft.com/office/drawing/2014/main" id="{93F8AE68-4006-4C4F-805E-94D8326B31FE}"/>
              </a:ext>
            </a:extLst>
          </p:cNvPr>
          <p:cNvSpPr>
            <a:spLocks noGrp="1"/>
          </p:cNvSpPr>
          <p:nvPr>
            <p:ph type="body" sz="quarter" idx="14" hasCustomPrompt="1"/>
          </p:nvPr>
        </p:nvSpPr>
        <p:spPr>
          <a:xfrm>
            <a:off x="1212649" y="3616314"/>
            <a:ext cx="7010399" cy="397173"/>
          </a:xfrm>
          <a:prstGeom prst="rect">
            <a:avLst/>
          </a:prstGeom>
        </p:spPr>
        <p:txBody>
          <a:bodyPr>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17" name="Text Placeholder 2">
            <a:extLst>
              <a:ext uri="{FF2B5EF4-FFF2-40B4-BE49-F238E27FC236}">
                <a16:creationId xmlns:a16="http://schemas.microsoft.com/office/drawing/2014/main" id="{DD357567-1A08-47E4-A9E2-38A5C9046A34}"/>
              </a:ext>
            </a:extLst>
          </p:cNvPr>
          <p:cNvSpPr>
            <a:spLocks noGrp="1"/>
          </p:cNvSpPr>
          <p:nvPr>
            <p:ph type="body" sz="quarter" idx="15" hasCustomPrompt="1"/>
          </p:nvPr>
        </p:nvSpPr>
        <p:spPr>
          <a:xfrm>
            <a:off x="1213283" y="990333"/>
            <a:ext cx="7010400" cy="1700212"/>
          </a:xfrm>
        </p:spPr>
        <p:txBody>
          <a:bodyPr anchor="b">
            <a:no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56223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opt 3">
    <p:bg>
      <p:bgPr>
        <a:solidFill>
          <a:schemeClr val="bg1"/>
        </a:solidFill>
        <a:effectLst/>
      </p:bgPr>
    </p:bg>
    <p:spTree>
      <p:nvGrpSpPr>
        <p:cNvPr id="1" name=""/>
        <p:cNvGrpSpPr/>
        <p:nvPr/>
      </p:nvGrpSpPr>
      <p:grpSpPr>
        <a:xfrm>
          <a:off x="0" y="0"/>
          <a:ext cx="0" cy="0"/>
          <a:chOff x="0" y="0"/>
          <a:chExt cx="0" cy="0"/>
        </a:xfrm>
      </p:grpSpPr>
      <p:sp>
        <p:nvSpPr>
          <p:cNvPr id="12" name="Picture Placeholder 2">
            <a:extLst>
              <a:ext uri="{FF2B5EF4-FFF2-40B4-BE49-F238E27FC236}">
                <a16:creationId xmlns:a16="http://schemas.microsoft.com/office/drawing/2014/main" id="{A1127222-F7D7-4CE6-9D12-9E0452D06403}"/>
              </a:ext>
            </a:extLst>
          </p:cNvPr>
          <p:cNvSpPr>
            <a:spLocks noGrp="1"/>
          </p:cNvSpPr>
          <p:nvPr>
            <p:ph type="pic" sz="quarter" idx="18"/>
          </p:nvPr>
        </p:nvSpPr>
        <p:spPr>
          <a:xfrm>
            <a:off x="0" y="0"/>
            <a:ext cx="12192000" cy="6858000"/>
          </a:xfrm>
        </p:spPr>
        <p:txBody>
          <a:bodyPr anchor="ctr">
            <a:normAutofit/>
          </a:bodyPr>
          <a:lstStyle>
            <a:lvl1pPr algn="ctr">
              <a:defRPr lang="en-GB" sz="1100" b="0"/>
            </a:lvl1pPr>
          </a:lstStyle>
          <a:p>
            <a:r>
              <a:rPr lang="en-US"/>
              <a:t>Click icon to add picture</a:t>
            </a:r>
            <a:endParaRPr lang="en-GB"/>
          </a:p>
        </p:txBody>
      </p:sp>
      <p:sp>
        <p:nvSpPr>
          <p:cNvPr id="28" name="Text Placeholder 18">
            <a:extLst>
              <a:ext uri="{FF2B5EF4-FFF2-40B4-BE49-F238E27FC236}">
                <a16:creationId xmlns:a16="http://schemas.microsoft.com/office/drawing/2014/main" id="{B5DB0155-6EE5-4F94-A91F-C78030994DA5}"/>
              </a:ext>
            </a:extLst>
          </p:cNvPr>
          <p:cNvSpPr>
            <a:spLocks noGrp="1"/>
          </p:cNvSpPr>
          <p:nvPr>
            <p:ph type="body" sz="quarter" idx="14" hasCustomPrompt="1"/>
          </p:nvPr>
        </p:nvSpPr>
        <p:spPr>
          <a:xfrm>
            <a:off x="380363" y="2897133"/>
            <a:ext cx="5096257" cy="957158"/>
          </a:xfrm>
          <a:prstGeom prst="rect">
            <a:avLst/>
          </a:prstGeom>
        </p:spPr>
        <p:txBody>
          <a:bodyPr anchor="t">
            <a:normAutofit/>
          </a:bodyPr>
          <a:lstStyle>
            <a:lvl1pPr>
              <a:lnSpc>
                <a:spcPct val="80000"/>
              </a:lnSpc>
              <a:spcBef>
                <a:spcPts val="0"/>
              </a:spcBef>
              <a:spcAft>
                <a:spcPts val="0"/>
              </a:spcAft>
              <a:defRPr sz="2800" cap="none">
                <a:solidFill>
                  <a:schemeClr val="tx1"/>
                </a:solidFill>
              </a:defRPr>
            </a:lvl1pPr>
          </a:lstStyle>
          <a:p>
            <a:pPr lvl="0"/>
            <a:r>
              <a:rPr lang="en-US"/>
              <a:t>Click to edit master text styles</a:t>
            </a:r>
          </a:p>
        </p:txBody>
      </p:sp>
      <p:sp>
        <p:nvSpPr>
          <p:cNvPr id="29" name="Text Placeholder 20">
            <a:extLst>
              <a:ext uri="{FF2B5EF4-FFF2-40B4-BE49-F238E27FC236}">
                <a16:creationId xmlns:a16="http://schemas.microsoft.com/office/drawing/2014/main" id="{CB5F1D4F-2F56-4649-9B41-D86FF3A42E7E}"/>
              </a:ext>
            </a:extLst>
          </p:cNvPr>
          <p:cNvSpPr>
            <a:spLocks noGrp="1"/>
          </p:cNvSpPr>
          <p:nvPr>
            <p:ph type="body" sz="quarter" idx="15" hasCustomPrompt="1"/>
          </p:nvPr>
        </p:nvSpPr>
        <p:spPr>
          <a:xfrm>
            <a:off x="380363" y="4106834"/>
            <a:ext cx="4230756" cy="1794090"/>
          </a:xfrm>
          <a:prstGeom prst="rect">
            <a:avLst/>
          </a:prstGeom>
        </p:spPr>
        <p:txBody>
          <a:bodyPr anchor="t">
            <a:normAutofit/>
          </a:bodyPr>
          <a:lstStyle>
            <a:lvl1pPr>
              <a:lnSpc>
                <a:spcPct val="80000"/>
              </a:lnSpc>
              <a:spcBef>
                <a:spcPts val="0"/>
              </a:spcBef>
              <a:spcAft>
                <a:spcPts val="0"/>
              </a:spcAft>
              <a:defRPr sz="2000" b="0" cap="none">
                <a:solidFill>
                  <a:schemeClr val="tx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sp>
        <p:nvSpPr>
          <p:cNvPr id="30" name="Text Placeholder 2">
            <a:extLst>
              <a:ext uri="{FF2B5EF4-FFF2-40B4-BE49-F238E27FC236}">
                <a16:creationId xmlns:a16="http://schemas.microsoft.com/office/drawing/2014/main" id="{B89E18E6-8359-46CD-AC57-4A37BF848F4F}"/>
              </a:ext>
            </a:extLst>
          </p:cNvPr>
          <p:cNvSpPr>
            <a:spLocks noGrp="1"/>
          </p:cNvSpPr>
          <p:nvPr>
            <p:ph type="body" sz="quarter" idx="16" hasCustomPrompt="1"/>
          </p:nvPr>
        </p:nvSpPr>
        <p:spPr>
          <a:xfrm>
            <a:off x="380998" y="839740"/>
            <a:ext cx="6272191" cy="1804850"/>
          </a:xfrm>
        </p:spPr>
        <p:txBody>
          <a:bodyPr anchor="t">
            <a:normAutofit/>
          </a:bodyPr>
          <a:lstStyle>
            <a:lvl1pPr>
              <a:lnSpc>
                <a:spcPct val="70000"/>
              </a:lnSpc>
              <a:spcBef>
                <a:spcPts val="0"/>
              </a:spcBef>
              <a:spcAft>
                <a:spcPts val="0"/>
              </a:spcAft>
              <a:defRPr sz="7200">
                <a:solidFill>
                  <a:schemeClr val="tx1"/>
                </a:solidFill>
              </a:defRPr>
            </a:lvl1pPr>
          </a:lstStyle>
          <a:p>
            <a:pPr lvl="0"/>
            <a:r>
              <a:rPr lang="en-US"/>
              <a:t>Insert</a:t>
            </a:r>
          </a:p>
          <a:p>
            <a:pPr lvl="0"/>
            <a:r>
              <a:rPr lang="en-US"/>
              <a:t>Headers</a:t>
            </a:r>
          </a:p>
        </p:txBody>
      </p:sp>
    </p:spTree>
    <p:extLst>
      <p:ext uri="{BB962C8B-B14F-4D97-AF65-F5344CB8AC3E}">
        <p14:creationId xmlns:p14="http://schemas.microsoft.com/office/powerpoint/2010/main" val="3228571743"/>
      </p:ext>
    </p:extLst>
  </p:cSld>
  <p:clrMapOvr>
    <a:masterClrMapping/>
  </p:clrMapOvr>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opt 4">
    <p:bg>
      <p:bgPr>
        <a:solidFill>
          <a:srgbClr val="460073"/>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2E95FF9A-2667-4B0C-9565-55EDC2B6E531}"/>
              </a:ext>
            </a:extLst>
          </p:cNvPr>
          <p:cNvPicPr>
            <a:picLocks noChangeAspect="1"/>
          </p:cNvPicPr>
          <p:nvPr userDrawn="1"/>
        </p:nvPicPr>
        <p:blipFill>
          <a:blip r:embed="rId2"/>
          <a:stretch>
            <a:fillRect/>
          </a:stretch>
        </p:blipFill>
        <p:spPr>
          <a:xfrm>
            <a:off x="0" y="0"/>
            <a:ext cx="12192000" cy="6858000"/>
          </a:xfrm>
          <a:prstGeom prst="rect">
            <a:avLst/>
          </a:prstGeom>
        </p:spPr>
      </p:pic>
      <p:grpSp>
        <p:nvGrpSpPr>
          <p:cNvPr id="14" name="Group 13"/>
          <p:cNvGrpSpPr>
            <a:grpSpLocks noChangeAspect="1"/>
          </p:cNvGrpSpPr>
          <p:nvPr userDrawn="1"/>
        </p:nvGrpSpPr>
        <p:grpSpPr>
          <a:xfrm>
            <a:off x="9554579" y="5833250"/>
            <a:ext cx="2256422" cy="605651"/>
            <a:chOff x="9638475" y="1219200"/>
            <a:chExt cx="1389888" cy="373063"/>
          </a:xfrm>
        </p:grpSpPr>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Graphik Regular" panose="020B0503030202060203" pitchFamily="34" charset="0"/>
              </a:endParaRPr>
            </a:p>
          </p:txBody>
        </p:sp>
      </p:grpSp>
      <p:sp>
        <p:nvSpPr>
          <p:cNvPr id="11" name="Text Placeholder 2">
            <a:extLst>
              <a:ext uri="{FF2B5EF4-FFF2-40B4-BE49-F238E27FC236}">
                <a16:creationId xmlns:a16="http://schemas.microsoft.com/office/drawing/2014/main" id="{53A2E450-7AB2-4757-BD17-72C7034E854D}"/>
              </a:ext>
            </a:extLst>
          </p:cNvPr>
          <p:cNvSpPr>
            <a:spLocks noGrp="1"/>
          </p:cNvSpPr>
          <p:nvPr>
            <p:ph type="body" sz="quarter" idx="13" hasCustomPrompt="1"/>
          </p:nvPr>
        </p:nvSpPr>
        <p:spPr>
          <a:xfrm>
            <a:off x="913170" y="3641594"/>
            <a:ext cx="8116882" cy="1087186"/>
          </a:xfrm>
        </p:spPr>
        <p:txBody>
          <a:bodyPr wrap="square" anchor="b">
            <a:normAutofit/>
          </a:bodyPr>
          <a:lstStyle>
            <a:lvl1pPr>
              <a:lnSpc>
                <a:spcPct val="85000"/>
              </a:lnSpc>
              <a:spcBef>
                <a:spcPts val="0"/>
              </a:spcBef>
              <a:defRPr sz="3199"/>
            </a:lvl1pPr>
          </a:lstStyle>
          <a:p>
            <a:pPr lvl="0"/>
            <a:r>
              <a:rPr lang="en-US"/>
              <a:t>Click to edit master text styles</a:t>
            </a:r>
          </a:p>
        </p:txBody>
      </p:sp>
      <p:sp>
        <p:nvSpPr>
          <p:cNvPr id="12" name="Text Placeholder 2">
            <a:extLst>
              <a:ext uri="{FF2B5EF4-FFF2-40B4-BE49-F238E27FC236}">
                <a16:creationId xmlns:a16="http://schemas.microsoft.com/office/drawing/2014/main" id="{2570281E-0CB6-4ED1-B31F-A6053AC9C44A}"/>
              </a:ext>
            </a:extLst>
          </p:cNvPr>
          <p:cNvSpPr>
            <a:spLocks noGrp="1"/>
          </p:cNvSpPr>
          <p:nvPr>
            <p:ph type="body" sz="quarter" idx="14" hasCustomPrompt="1"/>
          </p:nvPr>
        </p:nvSpPr>
        <p:spPr>
          <a:xfrm>
            <a:off x="912645" y="4994395"/>
            <a:ext cx="8116882" cy="645895"/>
          </a:xfrm>
        </p:spPr>
        <p:txBody>
          <a:bodyPr wrap="square" anchor="t">
            <a:normAutofit/>
          </a:bodyPr>
          <a:lstStyle>
            <a:lvl1pPr>
              <a:lnSpc>
                <a:spcPct val="85000"/>
              </a:lnSpc>
              <a:spcBef>
                <a:spcPts val="0"/>
              </a:spcBef>
              <a:defRPr sz="2000"/>
            </a:lvl1pPr>
          </a:lstStyle>
          <a:p>
            <a:pPr lvl="0"/>
            <a:r>
              <a:rPr lang="en-US"/>
              <a:t>Click to edit master text styles</a:t>
            </a:r>
          </a:p>
        </p:txBody>
      </p:sp>
      <p:sp>
        <p:nvSpPr>
          <p:cNvPr id="13" name="Text Placeholder 2">
            <a:extLst>
              <a:ext uri="{FF2B5EF4-FFF2-40B4-BE49-F238E27FC236}">
                <a16:creationId xmlns:a16="http://schemas.microsoft.com/office/drawing/2014/main" id="{6992F42C-6CCE-4824-A925-C759EF1AF4B9}"/>
              </a:ext>
            </a:extLst>
          </p:cNvPr>
          <p:cNvSpPr>
            <a:spLocks noGrp="1"/>
          </p:cNvSpPr>
          <p:nvPr>
            <p:ph type="body" sz="quarter" idx="15" hasCustomPrompt="1"/>
          </p:nvPr>
        </p:nvSpPr>
        <p:spPr>
          <a:xfrm>
            <a:off x="913170" y="427740"/>
            <a:ext cx="8116882" cy="2904051"/>
          </a:xfrm>
        </p:spPr>
        <p:txBody>
          <a:bodyPr wrap="square" anchor="b">
            <a:normAutofit/>
          </a:bodyPr>
          <a:lstStyle>
            <a:lvl1pPr>
              <a:lnSpc>
                <a:spcPct val="70000"/>
              </a:lnSpc>
              <a:spcBef>
                <a:spcPts val="0"/>
              </a:spcBef>
              <a:spcAft>
                <a:spcPts val="0"/>
              </a:spcAft>
              <a:defRPr lang="en-US" sz="7199" b="1" i="0" kern="1200" dirty="0">
                <a:solidFill>
                  <a:schemeClr val="tx1"/>
                </a:solidFill>
                <a:latin typeface="+mj-lt"/>
                <a:ea typeface="Roboto" panose="02000000000000000000" pitchFamily="2" charset="0"/>
                <a:cs typeface="Arial" panose="020B0604020202020204" pitchFamily="34" charset="0"/>
              </a:defRPr>
            </a:lvl1pPr>
          </a:lstStyle>
          <a:p>
            <a:pPr lvl="0"/>
            <a:r>
              <a:rPr lang="en-US"/>
              <a:t>Insert</a:t>
            </a:r>
          </a:p>
          <a:p>
            <a:pPr lvl="0"/>
            <a:r>
              <a:rPr lang="en-US"/>
              <a:t>Headers</a:t>
            </a:r>
          </a:p>
        </p:txBody>
      </p:sp>
    </p:spTree>
    <p:extLst>
      <p:ext uri="{BB962C8B-B14F-4D97-AF65-F5344CB8AC3E}">
        <p14:creationId xmlns:p14="http://schemas.microsoft.com/office/powerpoint/2010/main" val="23758578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slide opt 5">
    <p:bg>
      <p:bgPr>
        <a:solidFill>
          <a:schemeClr val="accent2"/>
        </a:solidFill>
        <a:effectLst/>
      </p:bgPr>
    </p:bg>
    <p:spTree>
      <p:nvGrpSpPr>
        <p:cNvPr id="1" name=""/>
        <p:cNvGrpSpPr/>
        <p:nvPr/>
      </p:nvGrpSpPr>
      <p:grpSpPr>
        <a:xfrm>
          <a:off x="0" y="0"/>
          <a:ext cx="0" cy="0"/>
          <a:chOff x="0" y="0"/>
          <a:chExt cx="0" cy="0"/>
        </a:xfrm>
      </p:grpSpPr>
      <p:sp>
        <p:nvSpPr>
          <p:cNvPr id="23" name="Text Placeholder 18">
            <a:extLst>
              <a:ext uri="{FF2B5EF4-FFF2-40B4-BE49-F238E27FC236}">
                <a16:creationId xmlns:a16="http://schemas.microsoft.com/office/drawing/2014/main" id="{1D4E0C7B-55AE-49FD-9698-9CEB8E63399B}"/>
              </a:ext>
            </a:extLst>
          </p:cNvPr>
          <p:cNvSpPr>
            <a:spLocks noGrp="1"/>
          </p:cNvSpPr>
          <p:nvPr>
            <p:ph type="body" sz="quarter" idx="11" hasCustomPrompt="1"/>
          </p:nvPr>
        </p:nvSpPr>
        <p:spPr>
          <a:xfrm>
            <a:off x="5253990" y="3778128"/>
            <a:ext cx="6554786" cy="957158"/>
          </a:xfrm>
          <a:prstGeom prst="rect">
            <a:avLst/>
          </a:prstGeom>
        </p:spPr>
        <p:txBody>
          <a:bodyPr anchor="ctr">
            <a:normAutofit/>
          </a:bodyPr>
          <a:lstStyle>
            <a:lvl1pPr>
              <a:lnSpc>
                <a:spcPct val="80000"/>
              </a:lnSpc>
              <a:spcBef>
                <a:spcPts val="0"/>
              </a:spcBef>
              <a:spcAft>
                <a:spcPts val="0"/>
              </a:spcAft>
              <a:defRPr sz="3200" cap="none">
                <a:solidFill>
                  <a:schemeClr val="bg1"/>
                </a:solidFill>
              </a:defRPr>
            </a:lvl1pPr>
          </a:lstStyle>
          <a:p>
            <a:pPr lvl="0"/>
            <a:r>
              <a:rPr lang="en-US"/>
              <a:t>Click to edit master text styles</a:t>
            </a:r>
          </a:p>
        </p:txBody>
      </p:sp>
      <p:sp>
        <p:nvSpPr>
          <p:cNvPr id="24" name="Text Placeholder 20">
            <a:extLst>
              <a:ext uri="{FF2B5EF4-FFF2-40B4-BE49-F238E27FC236}">
                <a16:creationId xmlns:a16="http://schemas.microsoft.com/office/drawing/2014/main" id="{3D75A7A3-DF6D-4A7E-9720-4F2A44F33670}"/>
              </a:ext>
            </a:extLst>
          </p:cNvPr>
          <p:cNvSpPr>
            <a:spLocks noGrp="1"/>
          </p:cNvSpPr>
          <p:nvPr>
            <p:ph type="body" sz="quarter" idx="12" hasCustomPrompt="1"/>
          </p:nvPr>
        </p:nvSpPr>
        <p:spPr>
          <a:xfrm>
            <a:off x="5253989" y="4849431"/>
            <a:ext cx="6554787" cy="736124"/>
          </a:xfrm>
          <a:prstGeom prst="rect">
            <a:avLst/>
          </a:prstGeom>
        </p:spPr>
        <p:txBody>
          <a:bodyPr>
            <a:normAutofit/>
          </a:bodyPr>
          <a:lstStyle>
            <a:lvl1pPr>
              <a:lnSpc>
                <a:spcPct val="80000"/>
              </a:lnSpc>
              <a:spcBef>
                <a:spcPts val="0"/>
              </a:spcBef>
              <a:spcAft>
                <a:spcPts val="0"/>
              </a:spcAft>
              <a:defRPr sz="1800" b="0" cap="none">
                <a:solidFill>
                  <a:schemeClr val="bg1"/>
                </a:solidFill>
                <a:latin typeface="+mn-lt"/>
              </a:defRPr>
            </a:lvl1pPr>
            <a:lvl2pPr>
              <a:defRPr>
                <a:solidFill>
                  <a:schemeClr val="bg1"/>
                </a:solidFill>
                <a:latin typeface="Graphik Light" panose="020B0403030202060203" pitchFamily="34" charset="0"/>
              </a:defRPr>
            </a:lvl2pPr>
            <a:lvl3pPr>
              <a:defRPr>
                <a:solidFill>
                  <a:schemeClr val="bg1"/>
                </a:solidFill>
                <a:latin typeface="Graphik Light" panose="020B0403030202060203" pitchFamily="34" charset="0"/>
              </a:defRPr>
            </a:lvl3pPr>
            <a:lvl4pPr>
              <a:defRPr>
                <a:solidFill>
                  <a:schemeClr val="bg1"/>
                </a:solidFill>
                <a:latin typeface="Graphik Light" panose="020B0403030202060203" pitchFamily="34" charset="0"/>
              </a:defRPr>
            </a:lvl4pPr>
            <a:lvl5pPr>
              <a:defRPr>
                <a:solidFill>
                  <a:schemeClr val="bg1"/>
                </a:solidFill>
                <a:latin typeface="Graphik Light" panose="020B0403030202060203" pitchFamily="34" charset="0"/>
              </a:defRPr>
            </a:lvl5pPr>
          </a:lstStyle>
          <a:p>
            <a:pPr lvl="0"/>
            <a:r>
              <a:rPr lang="en-US"/>
              <a:t>Click to edit master text styles</a:t>
            </a:r>
          </a:p>
        </p:txBody>
      </p:sp>
      <p:grpSp>
        <p:nvGrpSpPr>
          <p:cNvPr id="13" name="Group 12">
            <a:extLst>
              <a:ext uri="{FF2B5EF4-FFF2-40B4-BE49-F238E27FC236}">
                <a16:creationId xmlns:a16="http://schemas.microsoft.com/office/drawing/2014/main" id="{2C8E227D-CA27-442B-909C-C83877E03310}"/>
              </a:ext>
            </a:extLst>
          </p:cNvPr>
          <p:cNvGrpSpPr>
            <a:grpSpLocks noChangeAspect="1"/>
          </p:cNvGrpSpPr>
          <p:nvPr userDrawn="1"/>
        </p:nvGrpSpPr>
        <p:grpSpPr>
          <a:xfrm>
            <a:off x="9554578" y="5833249"/>
            <a:ext cx="2256422" cy="605651"/>
            <a:chOff x="9638475" y="1219200"/>
            <a:chExt cx="1389888" cy="373063"/>
          </a:xfrm>
        </p:grpSpPr>
        <p:pic>
          <p:nvPicPr>
            <p:cNvPr id="15" name="Picture 14">
              <a:extLst>
                <a:ext uri="{FF2B5EF4-FFF2-40B4-BE49-F238E27FC236}">
                  <a16:creationId xmlns:a16="http://schemas.microsoft.com/office/drawing/2014/main" id="{B2979A07-2E3B-464E-8FCF-17BB8ACCECF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638475" y="1372165"/>
              <a:ext cx="1389888" cy="220098"/>
            </a:xfrm>
            <a:prstGeom prst="rect">
              <a:avLst/>
            </a:prstGeom>
          </p:spPr>
        </p:pic>
        <p:sp>
          <p:nvSpPr>
            <p:cNvPr id="17" name="Freeform 5">
              <a:extLst>
                <a:ext uri="{FF2B5EF4-FFF2-40B4-BE49-F238E27FC236}">
                  <a16:creationId xmlns:a16="http://schemas.microsoft.com/office/drawing/2014/main" id="{99DE767A-54A1-4401-BB04-7C2A82923636}"/>
                </a:ext>
              </a:extLst>
            </p:cNvPr>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Text Placeholder 2">
            <a:extLst>
              <a:ext uri="{FF2B5EF4-FFF2-40B4-BE49-F238E27FC236}">
                <a16:creationId xmlns:a16="http://schemas.microsoft.com/office/drawing/2014/main" id="{E70A76BC-3335-4057-8A64-8CA0E6210887}"/>
              </a:ext>
            </a:extLst>
          </p:cNvPr>
          <p:cNvSpPr>
            <a:spLocks noGrp="1"/>
          </p:cNvSpPr>
          <p:nvPr>
            <p:ph type="body" sz="quarter" idx="13" hasCustomPrompt="1"/>
          </p:nvPr>
        </p:nvSpPr>
        <p:spPr>
          <a:xfrm>
            <a:off x="5254625" y="419100"/>
            <a:ext cx="6554788" cy="2906713"/>
          </a:xfrm>
        </p:spPr>
        <p:txBody>
          <a:bodyPr anchor="b">
            <a:normAutofit/>
          </a:bodyPr>
          <a:lstStyle>
            <a:lvl1pPr>
              <a:lnSpc>
                <a:spcPct val="70000"/>
              </a:lnSpc>
              <a:spcBef>
                <a:spcPts val="0"/>
              </a:spcBef>
              <a:spcAft>
                <a:spcPts val="0"/>
              </a:spcAft>
              <a:defRPr sz="7200">
                <a:solidFill>
                  <a:schemeClr val="bg1"/>
                </a:solidFill>
              </a:defRPr>
            </a:lvl1pPr>
          </a:lstStyle>
          <a:p>
            <a:pPr lvl="0"/>
            <a:r>
              <a:rPr lang="en-US"/>
              <a:t>Insert</a:t>
            </a:r>
          </a:p>
          <a:p>
            <a:pPr lvl="0"/>
            <a:r>
              <a:rPr lang="en-US"/>
              <a:t>Headers</a:t>
            </a:r>
          </a:p>
        </p:txBody>
      </p:sp>
      <p:sp>
        <p:nvSpPr>
          <p:cNvPr id="10" name="Picture Placeholder 2">
            <a:extLst>
              <a:ext uri="{FF2B5EF4-FFF2-40B4-BE49-F238E27FC236}">
                <a16:creationId xmlns:a16="http://schemas.microsoft.com/office/drawing/2014/main" id="{D25F0709-87B2-4DB5-9332-D465FA01A899}"/>
              </a:ext>
            </a:extLst>
          </p:cNvPr>
          <p:cNvSpPr>
            <a:spLocks noGrp="1"/>
          </p:cNvSpPr>
          <p:nvPr>
            <p:ph type="pic" sz="quarter" idx="18"/>
          </p:nvPr>
        </p:nvSpPr>
        <p:spPr>
          <a:xfrm>
            <a:off x="0" y="0"/>
            <a:ext cx="5178340" cy="6858000"/>
          </a:xfrm>
        </p:spPr>
        <p:txBody>
          <a:bodyPr anchor="ctr">
            <a:normAutofit/>
          </a:bodyPr>
          <a:lstStyle>
            <a:lvl1pPr algn="ctr">
              <a:defRPr lang="en-GB" sz="1100" b="0">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3892869995"/>
      </p:ext>
    </p:extLst>
  </p:cSld>
  <p:clrMapOvr>
    <a:masterClrMapping/>
  </p:clrMapOvr>
  <p:extLst>
    <p:ext uri="{DCECCB84-F9BA-43D5-87BE-67443E8EF086}">
      <p15:sldGuideLst xmlns:p15="http://schemas.microsoft.com/office/powerpoint/2012/main">
        <p15:guide id="0" pos="6000">
          <p15:clr>
            <a:srgbClr val="FBAE40"/>
          </p15:clr>
        </p15:guide>
        <p15:guide id="1"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A455A7-E463-4B16-9A1B-0D791A09B0FB}"/>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6" name="Slide Number Placeholder 4">
            <a:extLst>
              <a:ext uri="{FF2B5EF4-FFF2-40B4-BE49-F238E27FC236}">
                <a16:creationId xmlns:a16="http://schemas.microsoft.com/office/drawing/2014/main" id="{8890D2B8-28AD-415F-ACE5-7C0AAC45711E}"/>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12" name="Title 11">
            <a:extLst>
              <a:ext uri="{FF2B5EF4-FFF2-40B4-BE49-F238E27FC236}">
                <a16:creationId xmlns:a16="http://schemas.microsoft.com/office/drawing/2014/main" id="{3CD90CE1-C899-4EC2-AB7F-64BF7AE8F50C}"/>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273623281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EE617F-75FC-4E5B-B4F4-6C2AC01A20E9}"/>
              </a:ext>
            </a:extLst>
          </p:cNvPr>
          <p:cNvSpPr>
            <a:spLocks noGrp="1"/>
          </p:cNvSpPr>
          <p:nvPr>
            <p:ph type="body" sz="quarter" idx="10"/>
          </p:nvPr>
        </p:nvSpPr>
        <p:spPr>
          <a:xfrm>
            <a:off x="337344" y="1024111"/>
            <a:ext cx="11517313" cy="5232399"/>
          </a:xfrm>
        </p:spPr>
        <p:txBody>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Box 8">
            <a:extLst>
              <a:ext uri="{FF2B5EF4-FFF2-40B4-BE49-F238E27FC236}">
                <a16:creationId xmlns:a16="http://schemas.microsoft.com/office/drawing/2014/main" id="{D6D0C585-CD50-4814-9A2D-DD11DC320A45}"/>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10" name="Slide Number Placeholder 4">
            <a:extLst>
              <a:ext uri="{FF2B5EF4-FFF2-40B4-BE49-F238E27FC236}">
                <a16:creationId xmlns:a16="http://schemas.microsoft.com/office/drawing/2014/main" id="{1E021E21-1F84-4612-8CAA-46E6580D0752}"/>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6" name="Title 11">
            <a:extLst>
              <a:ext uri="{FF2B5EF4-FFF2-40B4-BE49-F238E27FC236}">
                <a16:creationId xmlns:a16="http://schemas.microsoft.com/office/drawing/2014/main" id="{A0441507-B361-4A79-844A-7E94CFD64802}"/>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2423770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F4B095D-B50C-49D5-963C-A14F4F726DE9}"/>
              </a:ext>
            </a:extLst>
          </p:cNvPr>
          <p:cNvSpPr>
            <a:spLocks noGrp="1"/>
          </p:cNvSpPr>
          <p:nvPr>
            <p:ph type="body" sz="quarter" idx="29"/>
          </p:nvPr>
        </p:nvSpPr>
        <p:spPr>
          <a:xfrm>
            <a:off x="337344" y="1109972"/>
            <a:ext cx="5585460" cy="5085088"/>
          </a:xfrm>
        </p:spPr>
        <p:txBody>
          <a:bodyPr/>
          <a:lstStyle>
            <a:lvl1pPr>
              <a:defRPr sz="1600" b="0"/>
            </a:lvl1pPr>
          </a:lstStyle>
          <a:p>
            <a:pPr lvl="0"/>
            <a:r>
              <a:rPr lang="en-US"/>
              <a:t>Click to edit Master text styles</a:t>
            </a:r>
          </a:p>
        </p:txBody>
      </p:sp>
      <p:sp>
        <p:nvSpPr>
          <p:cNvPr id="3" name="Picture Placeholder 2">
            <a:extLst>
              <a:ext uri="{FF2B5EF4-FFF2-40B4-BE49-F238E27FC236}">
                <a16:creationId xmlns:a16="http://schemas.microsoft.com/office/drawing/2014/main" id="{84DB6DDB-71ED-4FFD-9C89-EA86EF686BA6}"/>
              </a:ext>
            </a:extLst>
          </p:cNvPr>
          <p:cNvSpPr>
            <a:spLocks noGrp="1"/>
          </p:cNvSpPr>
          <p:nvPr>
            <p:ph type="pic" sz="quarter" idx="30"/>
          </p:nvPr>
        </p:nvSpPr>
        <p:spPr>
          <a:xfrm>
            <a:off x="6269197" y="1109972"/>
            <a:ext cx="5585460" cy="5085088"/>
          </a:xfrm>
        </p:spPr>
        <p:txBody>
          <a:bodyPr/>
          <a:lstStyle/>
          <a:p>
            <a:r>
              <a:rPr lang="en-US"/>
              <a:t>Click icon to add picture</a:t>
            </a:r>
          </a:p>
        </p:txBody>
      </p:sp>
      <p:sp>
        <p:nvSpPr>
          <p:cNvPr id="10" name="TextBox 9">
            <a:extLst>
              <a:ext uri="{FF2B5EF4-FFF2-40B4-BE49-F238E27FC236}">
                <a16:creationId xmlns:a16="http://schemas.microsoft.com/office/drawing/2014/main" id="{E3803D6F-8D0F-45D2-BEFA-09DE59673582}"/>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11" name="Slide Number Placeholder 4">
            <a:extLst>
              <a:ext uri="{FF2B5EF4-FFF2-40B4-BE49-F238E27FC236}">
                <a16:creationId xmlns:a16="http://schemas.microsoft.com/office/drawing/2014/main" id="{ECA5F560-DFFD-464E-A3E1-D5B74BA645C6}"/>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7" name="Title 11">
            <a:extLst>
              <a:ext uri="{FF2B5EF4-FFF2-40B4-BE49-F238E27FC236}">
                <a16:creationId xmlns:a16="http://schemas.microsoft.com/office/drawing/2014/main" id="{1F2790BD-0E8F-4ACC-9701-A9620569E2C6}"/>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367919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chart">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1F4B095D-B50C-49D5-963C-A14F4F726DE9}"/>
              </a:ext>
            </a:extLst>
          </p:cNvPr>
          <p:cNvSpPr>
            <a:spLocks noGrp="1"/>
          </p:cNvSpPr>
          <p:nvPr>
            <p:ph type="body" sz="quarter" idx="29"/>
          </p:nvPr>
        </p:nvSpPr>
        <p:spPr>
          <a:xfrm>
            <a:off x="337344" y="1109972"/>
            <a:ext cx="5585460" cy="5085088"/>
          </a:xfrm>
        </p:spPr>
        <p:txBody>
          <a:bodyPr/>
          <a:lstStyle>
            <a:lvl1pPr>
              <a:defRPr sz="1600" b="0"/>
            </a:lvl1pPr>
          </a:lstStyle>
          <a:p>
            <a:pPr lvl="0"/>
            <a:r>
              <a:rPr lang="en-US"/>
              <a:t>Click to edit Master text styles</a:t>
            </a:r>
          </a:p>
        </p:txBody>
      </p:sp>
      <p:sp>
        <p:nvSpPr>
          <p:cNvPr id="4" name="Chart Placeholder 3">
            <a:extLst>
              <a:ext uri="{FF2B5EF4-FFF2-40B4-BE49-F238E27FC236}">
                <a16:creationId xmlns:a16="http://schemas.microsoft.com/office/drawing/2014/main" id="{26590B1C-7881-472A-8CB5-BBD6F9762D73}"/>
              </a:ext>
            </a:extLst>
          </p:cNvPr>
          <p:cNvSpPr>
            <a:spLocks noGrp="1"/>
          </p:cNvSpPr>
          <p:nvPr>
            <p:ph type="chart" sz="quarter" idx="31"/>
          </p:nvPr>
        </p:nvSpPr>
        <p:spPr>
          <a:xfrm>
            <a:off x="6269197" y="1109972"/>
            <a:ext cx="5585460" cy="5085088"/>
          </a:xfrm>
        </p:spPr>
        <p:txBody>
          <a:bodyPr/>
          <a:lstStyle/>
          <a:p>
            <a:r>
              <a:rPr lang="en-US"/>
              <a:t>Click icon to add chart</a:t>
            </a:r>
          </a:p>
        </p:txBody>
      </p:sp>
      <p:sp>
        <p:nvSpPr>
          <p:cNvPr id="10" name="TextBox 9">
            <a:extLst>
              <a:ext uri="{FF2B5EF4-FFF2-40B4-BE49-F238E27FC236}">
                <a16:creationId xmlns:a16="http://schemas.microsoft.com/office/drawing/2014/main" id="{21CCABB3-A272-4B68-B073-2E878B7DB264}"/>
              </a:ext>
            </a:extLst>
          </p:cNvPr>
          <p:cNvSpPr txBox="1"/>
          <p:nvPr userDrawn="1"/>
        </p:nvSpPr>
        <p:spPr>
          <a:xfrm>
            <a:off x="337344" y="6535241"/>
            <a:ext cx="3076575" cy="123111"/>
          </a:xfrm>
          <a:prstGeom prst="rect">
            <a:avLst/>
          </a:prstGeom>
        </p:spPr>
        <p:txBody>
          <a:bodyPr vert="horz" wrap="square" lIns="0" tIns="0" rIns="0" bIns="0" rtlCol="0" anchor="b">
            <a:spAutoFit/>
          </a:bodyPr>
          <a:lstStyle>
            <a:defPPr>
              <a:defRPr lang="en-US"/>
            </a:defPPr>
            <a:lvl1pPr algn="r">
              <a:defRPr sz="800">
                <a:solidFill>
                  <a:schemeClr val="tx1">
                    <a:alpha val="50000"/>
                  </a:schemeClr>
                </a:solidFill>
                <a:cs typeface="Arial" panose="020B0604020202020204" pitchFamily="34" charset="0"/>
              </a:defRPr>
            </a:lvl1pPr>
          </a:lstStyle>
          <a:p>
            <a:pPr lvl="0" algn="l"/>
            <a:r>
              <a:rPr lang="en-US">
                <a:solidFill>
                  <a:schemeClr val="tx1">
                    <a:alpha val="40000"/>
                  </a:schemeClr>
                </a:solidFill>
              </a:rPr>
              <a:t>Copyright © 2020 Accenture. All rights reserved.</a:t>
            </a:r>
          </a:p>
        </p:txBody>
      </p:sp>
      <p:sp>
        <p:nvSpPr>
          <p:cNvPr id="11" name="Slide Number Placeholder 4">
            <a:extLst>
              <a:ext uri="{FF2B5EF4-FFF2-40B4-BE49-F238E27FC236}">
                <a16:creationId xmlns:a16="http://schemas.microsoft.com/office/drawing/2014/main" id="{1C540C72-0E44-4206-A4F4-1530BA9FA4DB}"/>
              </a:ext>
            </a:extLst>
          </p:cNvPr>
          <p:cNvSpPr txBox="1">
            <a:spLocks/>
          </p:cNvSpPr>
          <p:nvPr userDrawn="1"/>
        </p:nvSpPr>
        <p:spPr>
          <a:xfrm>
            <a:off x="11623675" y="6535241"/>
            <a:ext cx="230982" cy="123111"/>
          </a:xfrm>
          <a:prstGeom prst="rect">
            <a:avLst/>
          </a:prstGeom>
        </p:spPr>
        <p:txBody>
          <a:bodyPr vert="horz" lIns="0" tIns="0" rIns="0" bIns="0" rtlCol="0" anchor="b">
            <a:spAutoFit/>
          </a:bodyPr>
          <a:lstStyle>
            <a:defPPr>
              <a:defRPr lang="en-US"/>
            </a:defPPr>
            <a:lvl1pPr marL="0" algn="r" defTabSz="914400" rtl="0" eaLnBrk="1" latinLnBrk="0" hangingPunct="1">
              <a:defRPr sz="800"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F2F7A32-C1EA-4F7E-B0A2-7FCB5BFE90DE}" type="slidenum">
              <a:rPr lang="en-AU" smtClean="0">
                <a:solidFill>
                  <a:schemeClr val="tx1">
                    <a:alpha val="40000"/>
                  </a:schemeClr>
                </a:solidFill>
              </a:rPr>
              <a:pPr algn="r"/>
              <a:t>‹#›</a:t>
            </a:fld>
            <a:endParaRPr lang="en-AU">
              <a:solidFill>
                <a:schemeClr val="tx1">
                  <a:alpha val="40000"/>
                </a:schemeClr>
              </a:solidFill>
            </a:endParaRPr>
          </a:p>
        </p:txBody>
      </p:sp>
      <p:sp>
        <p:nvSpPr>
          <p:cNvPr id="7" name="Title 11">
            <a:extLst>
              <a:ext uri="{FF2B5EF4-FFF2-40B4-BE49-F238E27FC236}">
                <a16:creationId xmlns:a16="http://schemas.microsoft.com/office/drawing/2014/main" id="{A5E536C1-1062-4CEC-A507-9E2BC7A7130E}"/>
              </a:ext>
            </a:extLst>
          </p:cNvPr>
          <p:cNvSpPr>
            <a:spLocks noGrp="1"/>
          </p:cNvSpPr>
          <p:nvPr>
            <p:ph type="title" hasCustomPrompt="1"/>
          </p:nvPr>
        </p:nvSpPr>
        <p:spPr>
          <a:xfrm>
            <a:off x="337344" y="331200"/>
            <a:ext cx="11517313" cy="443198"/>
          </a:xfrm>
        </p:spPr>
        <p:txBody>
          <a:bodyPr vert="horz" lIns="0" tIns="0" rIns="0" bIns="0" rtlCol="0">
            <a:spAutoFit/>
          </a:bodyPr>
          <a:lstStyle>
            <a:lvl1pPr>
              <a:lnSpc>
                <a:spcPct val="80000"/>
              </a:lnSpc>
              <a:defRPr lang="en-US" b="1" cap="none" dirty="0">
                <a:latin typeface="+mj-lt"/>
                <a:ea typeface="+mn-ea"/>
                <a:cs typeface="Arial" panose="020B0604020202020204" pitchFamily="34" charset="0"/>
              </a:defRPr>
            </a:lvl1pPr>
          </a:lstStyle>
          <a:p>
            <a:pPr lvl="0">
              <a:lnSpc>
                <a:spcPct val="90000"/>
              </a:lnSpc>
              <a:spcBef>
                <a:spcPts val="800"/>
              </a:spcBef>
              <a:spcAft>
                <a:spcPts val="0"/>
              </a:spcAft>
              <a:buFont typeface="Arial" panose="020B0604020202020204" pitchFamily="34" charset="0"/>
            </a:pPr>
            <a:r>
              <a:rPr lang="en-US"/>
              <a:t>Insert Main Title at 32pt min 28pt</a:t>
            </a:r>
          </a:p>
        </p:txBody>
      </p:sp>
    </p:spTree>
    <p:extLst>
      <p:ext uri="{BB962C8B-B14F-4D97-AF65-F5344CB8AC3E}">
        <p14:creationId xmlns:p14="http://schemas.microsoft.com/office/powerpoint/2010/main" val="161214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7344" y="331200"/>
            <a:ext cx="11517313" cy="777600"/>
          </a:xfrm>
          <a:prstGeom prst="rect">
            <a:avLst/>
          </a:prstGeom>
        </p:spPr>
        <p:txBody>
          <a:bodyPr vert="horz" lIns="0" tIns="0" rIns="130101" bIns="0" rtlCol="0" anchor="t" anchorCtr="0">
            <a:noAutofit/>
          </a:bodyPr>
          <a:lstStyle/>
          <a:p>
            <a:pPr lvl="0" defTabSz="1734634">
              <a:lnSpc>
                <a:spcPct val="80000"/>
              </a:lnSpc>
            </a:pPr>
            <a:r>
              <a:rPr lang="en-US"/>
              <a:t>Click to </a:t>
            </a:r>
            <a:br>
              <a:rPr lang="en-US"/>
            </a:br>
            <a:r>
              <a:rPr lang="en-US"/>
              <a:t>edit Master title</a:t>
            </a:r>
          </a:p>
        </p:txBody>
      </p:sp>
      <p:sp>
        <p:nvSpPr>
          <p:cNvPr id="6" name="Text Placeholder 5">
            <a:extLst>
              <a:ext uri="{FF2B5EF4-FFF2-40B4-BE49-F238E27FC236}">
                <a16:creationId xmlns:a16="http://schemas.microsoft.com/office/drawing/2014/main" id="{F72C3646-B563-4C9F-B969-3D6254257315}"/>
              </a:ext>
            </a:extLst>
          </p:cNvPr>
          <p:cNvSpPr>
            <a:spLocks noGrp="1"/>
          </p:cNvSpPr>
          <p:nvPr>
            <p:ph type="body" idx="1"/>
          </p:nvPr>
        </p:nvSpPr>
        <p:spPr>
          <a:xfrm>
            <a:off x="337344" y="1416050"/>
            <a:ext cx="11517313" cy="463867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304381817"/>
      </p:ext>
    </p:extLst>
  </p:cSld>
  <p:clrMap bg1="lt1" tx1="dk1" bg2="lt2" tx2="dk2" accent1="accent1" accent2="accent2" accent3="accent3" accent4="accent4" accent5="accent5" accent6="accent6" hlink="hlink" folHlink="folHlink"/>
  <p:sldLayoutIdLst>
    <p:sldLayoutId id="2147483988" r:id="rId1"/>
    <p:sldLayoutId id="2147483989" r:id="rId2"/>
    <p:sldLayoutId id="2147484021" r:id="rId3"/>
    <p:sldLayoutId id="2147483990" r:id="rId4"/>
    <p:sldLayoutId id="2147484020" r:id="rId5"/>
    <p:sldLayoutId id="2147483780" r:id="rId6"/>
    <p:sldLayoutId id="2147483820" r:id="rId7"/>
    <p:sldLayoutId id="2147483818" r:id="rId8"/>
    <p:sldLayoutId id="2147483826" r:id="rId9"/>
    <p:sldLayoutId id="2147483869" r:id="rId10"/>
    <p:sldLayoutId id="2147483812" r:id="rId11"/>
    <p:sldLayoutId id="2147483811" r:id="rId12"/>
    <p:sldLayoutId id="2147483819" r:id="rId13"/>
    <p:sldLayoutId id="2147483821" r:id="rId14"/>
    <p:sldLayoutId id="2147483833" r:id="rId15"/>
    <p:sldLayoutId id="2147483995" r:id="rId16"/>
    <p:sldLayoutId id="2147483996" r:id="rId17"/>
    <p:sldLayoutId id="2147483855" r:id="rId18"/>
  </p:sldLayoutIdLst>
  <p:hf hdr="0" dt="0"/>
  <p:txStyles>
    <p:titleStyle>
      <a:lvl1pPr marL="0" indent="0" algn="l" defTabSz="914377" rtl="0" eaLnBrk="1" latinLnBrk="0" hangingPunct="1">
        <a:lnSpc>
          <a:spcPct val="70000"/>
        </a:lnSpc>
        <a:spcBef>
          <a:spcPct val="0"/>
        </a:spcBef>
        <a:buNone/>
        <a:defRPr lang="en-US" sz="3200" b="0" i="0" kern="1200" cap="all" spc="0" baseline="0" dirty="0">
          <a:solidFill>
            <a:schemeClr val="tx1"/>
          </a:solidFill>
          <a:latin typeface="+mj-lt"/>
          <a:ea typeface="+mj-ea"/>
          <a:cs typeface="+mj-cs"/>
        </a:defRPr>
      </a:lvl1pPr>
    </p:titleStyle>
    <p:bodyStyle>
      <a:lvl1pPr marL="0" indent="0" algn="l" defTabSz="914377" rtl="0" eaLnBrk="1" latinLnBrk="0" hangingPunct="1">
        <a:lnSpc>
          <a:spcPct val="90000"/>
        </a:lnSpc>
        <a:spcBef>
          <a:spcPts val="800"/>
        </a:spcBef>
        <a:spcAft>
          <a:spcPts val="0"/>
        </a:spcAft>
        <a:buFont typeface="Arial" panose="020B0604020202020204" pitchFamily="34" charset="0"/>
        <a:buNone/>
        <a:defRPr lang="en-US" sz="1600" b="1" i="0" kern="1200" cap="none" baseline="0" dirty="0">
          <a:solidFill>
            <a:schemeClr val="tx1"/>
          </a:solidFill>
          <a:latin typeface="+mn-lt"/>
          <a:ea typeface="+mn-ea"/>
          <a:cs typeface="Arial" panose="020B0604020202020204" pitchFamily="34" charset="0"/>
        </a:defRPr>
      </a:lvl1pPr>
      <a:lvl2pPr marL="0" indent="0" algn="l" defTabSz="914377" rtl="0" eaLnBrk="1" latinLnBrk="0" hangingPunct="1">
        <a:lnSpc>
          <a:spcPct val="90000"/>
        </a:lnSpc>
        <a:spcBef>
          <a:spcPts val="800"/>
        </a:spcBef>
        <a:spcAft>
          <a:spcPts val="0"/>
        </a:spcAft>
        <a:buFont typeface="Arial" panose="020B0604020202020204" pitchFamily="34" charset="0"/>
        <a:buNone/>
        <a:defRPr lang="en-US" sz="1600" b="0" i="0" kern="1200" cap="none" baseline="0" dirty="0">
          <a:solidFill>
            <a:schemeClr val="tx1"/>
          </a:solidFill>
          <a:latin typeface="+mn-lt"/>
          <a:ea typeface="+mn-ea"/>
          <a:cs typeface="Arial" panose="020B0604020202020204" pitchFamily="34" charset="0"/>
        </a:defRPr>
      </a:lvl2pPr>
      <a:lvl3pPr marL="180975" indent="-180975" algn="l" defTabSz="914377" rtl="0" eaLnBrk="1" latinLnBrk="0" hangingPunct="1">
        <a:lnSpc>
          <a:spcPct val="90000"/>
        </a:lnSpc>
        <a:spcBef>
          <a:spcPts val="800"/>
        </a:spcBef>
        <a:spcAft>
          <a:spcPts val="0"/>
        </a:spcAft>
        <a:buFont typeface="Arial" panose="020B0604020202020204" pitchFamily="34" charset="0"/>
        <a:buChar char="•"/>
        <a:defRPr lang="en-US" sz="1600" kern="1200" dirty="0">
          <a:solidFill>
            <a:schemeClr val="tx1"/>
          </a:solidFill>
          <a:latin typeface="+mn-lt"/>
          <a:ea typeface="+mn-ea"/>
          <a:cs typeface="+mn-cs"/>
        </a:defRPr>
      </a:lvl3pPr>
      <a:lvl4pPr marL="361950" indent="-168275" algn="l" defTabSz="914377" rtl="0" eaLnBrk="1" latinLnBrk="0" hangingPunct="1">
        <a:lnSpc>
          <a:spcPct val="90000"/>
        </a:lnSpc>
        <a:spcBef>
          <a:spcPts val="800"/>
        </a:spcBef>
        <a:spcAft>
          <a:spcPts val="0"/>
        </a:spcAft>
        <a:buFont typeface="Arial" panose="020B0604020202020204" pitchFamily="34" charset="0"/>
        <a:buChar char="–"/>
        <a:defRPr lang="en-US" sz="1600" kern="1200" dirty="0">
          <a:solidFill>
            <a:schemeClr val="tx1"/>
          </a:solidFill>
          <a:latin typeface="+mn-lt"/>
          <a:ea typeface="+mn-ea"/>
          <a:cs typeface="+mn-cs"/>
        </a:defRPr>
      </a:lvl4pPr>
      <a:lvl5pPr marL="542925" indent="-176213" algn="l" defTabSz="914377" rtl="0" eaLnBrk="1" latinLnBrk="0" hangingPunct="1">
        <a:lnSpc>
          <a:spcPct val="90000"/>
        </a:lnSpc>
        <a:spcBef>
          <a:spcPts val="800"/>
        </a:spcBef>
        <a:spcAft>
          <a:spcPts val="0"/>
        </a:spcAft>
        <a:buFont typeface="Arial" panose="020B0604020202020204" pitchFamily="34" charset="0"/>
        <a:buChar char="•"/>
        <a:defRPr lang="en-US" sz="1600" kern="1200" dirty="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63AA-3189-4764-AE51-27FE0446BFB6}"/>
              </a:ext>
            </a:extLst>
          </p:cNvPr>
          <p:cNvSpPr>
            <a:spLocks noGrp="1"/>
          </p:cNvSpPr>
          <p:nvPr>
            <p:ph type="title"/>
          </p:nvPr>
        </p:nvSpPr>
        <p:spPr>
          <a:xfrm>
            <a:off x="254000" y="265075"/>
            <a:ext cx="11517313" cy="570605"/>
          </a:xfrm>
        </p:spPr>
        <p:txBody>
          <a:bodyPr/>
          <a:lstStyle/>
          <a:p>
            <a:r>
              <a:rPr lang="en-US" dirty="0">
                <a:highlight>
                  <a:srgbClr val="FFFFFF"/>
                </a:highlight>
              </a:rPr>
              <a:t>Coinbase ATO</a:t>
            </a:r>
            <a:br>
              <a:rPr lang="en-US" dirty="0">
                <a:highlight>
                  <a:srgbClr val="FFFFFF"/>
                </a:highlight>
              </a:rPr>
            </a:br>
            <a:r>
              <a:rPr lang="en-US" sz="1400" i="1" dirty="0">
                <a:highlight>
                  <a:srgbClr val="FFFFFF"/>
                </a:highlight>
              </a:rPr>
              <a:t>Workflow Analysis using ANOVA</a:t>
            </a:r>
          </a:p>
        </p:txBody>
      </p:sp>
      <p:sp>
        <p:nvSpPr>
          <p:cNvPr id="9" name="TextBox 8">
            <a:extLst>
              <a:ext uri="{FF2B5EF4-FFF2-40B4-BE49-F238E27FC236}">
                <a16:creationId xmlns:a16="http://schemas.microsoft.com/office/drawing/2014/main" id="{8D2D0762-AC27-4F33-B2EA-DEEF3BC8D032}"/>
              </a:ext>
            </a:extLst>
          </p:cNvPr>
          <p:cNvSpPr txBox="1"/>
          <p:nvPr/>
        </p:nvSpPr>
        <p:spPr>
          <a:xfrm>
            <a:off x="430646" y="948004"/>
            <a:ext cx="5158463" cy="215444"/>
          </a:xfrm>
          <a:prstGeom prst="rect">
            <a:avLst/>
          </a:prstGeom>
          <a:noFill/>
        </p:spPr>
        <p:txBody>
          <a:bodyPr wrap="none" lIns="0" tIns="0" rIns="0" bIns="45720" rtlCol="0">
            <a:spAutoFit/>
          </a:bodyPr>
          <a:lstStyle/>
          <a:p>
            <a:r>
              <a:rPr lang="en-US" sz="1100" dirty="0"/>
              <a:t>* Scope: Nov. 8 – January 18 (Monitored Cases and Survey Data in Salesforce)</a:t>
            </a:r>
          </a:p>
        </p:txBody>
      </p:sp>
      <p:sp>
        <p:nvSpPr>
          <p:cNvPr id="12" name="Rectangle 11">
            <a:extLst>
              <a:ext uri="{FF2B5EF4-FFF2-40B4-BE49-F238E27FC236}">
                <a16:creationId xmlns:a16="http://schemas.microsoft.com/office/drawing/2014/main" id="{2CFB3064-05E0-433C-8C1C-D701E1DF0BF8}"/>
              </a:ext>
            </a:extLst>
          </p:cNvPr>
          <p:cNvSpPr/>
          <p:nvPr/>
        </p:nvSpPr>
        <p:spPr>
          <a:xfrm>
            <a:off x="254000" y="1374884"/>
            <a:ext cx="4858327" cy="34416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55F3875-F26C-4C12-BA6D-2EB92DF67019}"/>
              </a:ext>
            </a:extLst>
          </p:cNvPr>
          <p:cNvSpPr txBox="1"/>
          <p:nvPr/>
        </p:nvSpPr>
        <p:spPr>
          <a:xfrm>
            <a:off x="337127" y="1423352"/>
            <a:ext cx="3159519" cy="230832"/>
          </a:xfrm>
          <a:prstGeom prst="rect">
            <a:avLst/>
          </a:prstGeom>
          <a:noFill/>
        </p:spPr>
        <p:txBody>
          <a:bodyPr wrap="none" lIns="0" tIns="0" rIns="0" bIns="45720" rtlCol="0">
            <a:spAutoFit/>
          </a:bodyPr>
          <a:lstStyle/>
          <a:p>
            <a:r>
              <a:rPr lang="en-US" sz="1200" b="1" dirty="0"/>
              <a:t>Volume Comparison Workflows Received</a:t>
            </a:r>
          </a:p>
        </p:txBody>
      </p:sp>
      <p:sp>
        <p:nvSpPr>
          <p:cNvPr id="15" name="TextBox 14">
            <a:extLst>
              <a:ext uri="{FF2B5EF4-FFF2-40B4-BE49-F238E27FC236}">
                <a16:creationId xmlns:a16="http://schemas.microsoft.com/office/drawing/2014/main" id="{5A29120E-CCA1-4E34-9E69-FF5249818BFE}"/>
              </a:ext>
            </a:extLst>
          </p:cNvPr>
          <p:cNvSpPr txBox="1"/>
          <p:nvPr/>
        </p:nvSpPr>
        <p:spPr>
          <a:xfrm>
            <a:off x="2830369" y="2011165"/>
            <a:ext cx="2193635" cy="1754326"/>
          </a:xfrm>
          <a:prstGeom prst="rect">
            <a:avLst/>
          </a:prstGeom>
          <a:solidFill>
            <a:schemeClr val="bg1"/>
          </a:solidFill>
          <a:ln>
            <a:noFill/>
          </a:ln>
          <a:effectLst/>
        </p:spPr>
        <p:txBody>
          <a:bodyPr wrap="square" rtlCol="0">
            <a:spAutoFit/>
          </a:bodyPr>
          <a:lstStyle/>
          <a:p>
            <a:pPr marL="171450" indent="-171450">
              <a:buFont typeface="Arial" panose="020B0604020202020204" pitchFamily="34" charset="0"/>
              <a:buChar char="•"/>
            </a:pPr>
            <a:r>
              <a:rPr lang="en-US" sz="1200" dirty="0"/>
              <a:t>Majority of the cases we receive are related to </a:t>
            </a:r>
            <a:r>
              <a:rPr lang="en-US" sz="1200" b="1" dirty="0"/>
              <a:t>Safety with few volumes found in Access and Risk</a:t>
            </a:r>
            <a:r>
              <a:rPr lang="en-US" sz="1200" dirty="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Occasionally, we also receive some non-Identity Ops calls</a:t>
            </a:r>
          </a:p>
        </p:txBody>
      </p:sp>
      <p:sp>
        <p:nvSpPr>
          <p:cNvPr id="16" name="Rectangle 15">
            <a:extLst>
              <a:ext uri="{FF2B5EF4-FFF2-40B4-BE49-F238E27FC236}">
                <a16:creationId xmlns:a16="http://schemas.microsoft.com/office/drawing/2014/main" id="{C45FC112-04F5-469E-8BB1-00F5C4DE5CDB}"/>
              </a:ext>
            </a:extLst>
          </p:cNvPr>
          <p:cNvSpPr/>
          <p:nvPr/>
        </p:nvSpPr>
        <p:spPr>
          <a:xfrm>
            <a:off x="5373255" y="1374883"/>
            <a:ext cx="6398057" cy="476614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A37084C-E6E2-41E1-86D6-DE5C38A58940}"/>
              </a:ext>
            </a:extLst>
          </p:cNvPr>
          <p:cNvSpPr txBox="1"/>
          <p:nvPr/>
        </p:nvSpPr>
        <p:spPr>
          <a:xfrm>
            <a:off x="5497946" y="1471820"/>
            <a:ext cx="3327834" cy="230832"/>
          </a:xfrm>
          <a:prstGeom prst="rect">
            <a:avLst/>
          </a:prstGeom>
          <a:noFill/>
        </p:spPr>
        <p:txBody>
          <a:bodyPr wrap="none" lIns="0" tIns="0" rIns="0" bIns="45720" rtlCol="0">
            <a:spAutoFit/>
          </a:bodyPr>
          <a:lstStyle/>
          <a:p>
            <a:r>
              <a:rPr lang="en-US" sz="1200" b="1" dirty="0"/>
              <a:t>Applying ANOVA to the selected Workflows</a:t>
            </a:r>
          </a:p>
        </p:txBody>
      </p:sp>
      <p:sp>
        <p:nvSpPr>
          <p:cNvPr id="19" name="TextBox 18">
            <a:extLst>
              <a:ext uri="{FF2B5EF4-FFF2-40B4-BE49-F238E27FC236}">
                <a16:creationId xmlns:a16="http://schemas.microsoft.com/office/drawing/2014/main" id="{6FAD61E5-4143-4C95-880C-5DE182D02F2E}"/>
              </a:ext>
            </a:extLst>
          </p:cNvPr>
          <p:cNvSpPr txBox="1"/>
          <p:nvPr/>
        </p:nvSpPr>
        <p:spPr>
          <a:xfrm>
            <a:off x="5767533" y="1796276"/>
            <a:ext cx="5516994" cy="646331"/>
          </a:xfrm>
          <a:prstGeom prst="rect">
            <a:avLst/>
          </a:prstGeom>
          <a:solidFill>
            <a:schemeClr val="bg1"/>
          </a:solidFill>
          <a:ln>
            <a:noFill/>
          </a:ln>
          <a:effectLst/>
        </p:spPr>
        <p:txBody>
          <a:bodyPr wrap="square" rtlCol="0">
            <a:spAutoFit/>
          </a:bodyPr>
          <a:lstStyle/>
          <a:p>
            <a:r>
              <a:rPr lang="en-US" sz="1200" b="1" dirty="0"/>
              <a:t>OBJECTIVE</a:t>
            </a:r>
            <a:r>
              <a:rPr lang="en-US" sz="1200" dirty="0"/>
              <a:t>: See if there’s no difference between the workflows we selected in terms of how it is being scored. In that way, we also learn if our customer behaves the same way to all of our workflows.</a:t>
            </a:r>
          </a:p>
        </p:txBody>
      </p:sp>
      <p:sp>
        <p:nvSpPr>
          <p:cNvPr id="20" name="TextBox 19">
            <a:extLst>
              <a:ext uri="{FF2B5EF4-FFF2-40B4-BE49-F238E27FC236}">
                <a16:creationId xmlns:a16="http://schemas.microsoft.com/office/drawing/2014/main" id="{DABB7ABD-8F4A-4102-BDC7-928A6B562A84}"/>
              </a:ext>
            </a:extLst>
          </p:cNvPr>
          <p:cNvSpPr txBox="1"/>
          <p:nvPr/>
        </p:nvSpPr>
        <p:spPr>
          <a:xfrm>
            <a:off x="5497946" y="2587020"/>
            <a:ext cx="1835439" cy="230832"/>
          </a:xfrm>
          <a:prstGeom prst="rect">
            <a:avLst/>
          </a:prstGeom>
          <a:noFill/>
        </p:spPr>
        <p:txBody>
          <a:bodyPr wrap="none" lIns="0" tIns="0" rIns="0" bIns="45720" rtlCol="0">
            <a:spAutoFit/>
          </a:bodyPr>
          <a:lstStyle/>
          <a:p>
            <a:r>
              <a:rPr lang="en-US" sz="1200" b="1" dirty="0"/>
              <a:t>One-way ANOVA result:</a:t>
            </a:r>
          </a:p>
        </p:txBody>
      </p:sp>
      <p:sp>
        <p:nvSpPr>
          <p:cNvPr id="23" name="TextBox 22">
            <a:extLst>
              <a:ext uri="{FF2B5EF4-FFF2-40B4-BE49-F238E27FC236}">
                <a16:creationId xmlns:a16="http://schemas.microsoft.com/office/drawing/2014/main" id="{FD18DB71-2706-4618-9791-4041F144382C}"/>
              </a:ext>
            </a:extLst>
          </p:cNvPr>
          <p:cNvSpPr txBox="1"/>
          <p:nvPr/>
        </p:nvSpPr>
        <p:spPr>
          <a:xfrm>
            <a:off x="5767533" y="2981810"/>
            <a:ext cx="5563247" cy="461665"/>
          </a:xfrm>
          <a:prstGeom prst="rect">
            <a:avLst/>
          </a:prstGeom>
          <a:solidFill>
            <a:schemeClr val="bg1"/>
          </a:solidFill>
          <a:ln>
            <a:noFill/>
          </a:ln>
          <a:effectLst/>
        </p:spPr>
        <p:txBody>
          <a:bodyPr wrap="square" rtlCol="0">
            <a:spAutoFit/>
          </a:bodyPr>
          <a:lstStyle/>
          <a:p>
            <a:r>
              <a:rPr lang="en-US" sz="1200" b="1" dirty="0"/>
              <a:t>INTERPRETATION: </a:t>
            </a:r>
            <a:r>
              <a:rPr lang="en-US" sz="1200" dirty="0"/>
              <a:t>Mixing the three workflow’s performance shows that there’s no difference between them in </a:t>
            </a:r>
            <a:r>
              <a:rPr lang="en-US" sz="1200" b="1" dirty="0"/>
              <a:t>means</a:t>
            </a:r>
            <a:r>
              <a:rPr lang="en-US" sz="1200" dirty="0"/>
              <a:t>.</a:t>
            </a:r>
            <a:endParaRPr lang="en-US" sz="1200" b="1" dirty="0"/>
          </a:p>
        </p:txBody>
      </p:sp>
      <p:graphicFrame>
        <p:nvGraphicFramePr>
          <p:cNvPr id="26" name="Table 25">
            <a:extLst>
              <a:ext uri="{FF2B5EF4-FFF2-40B4-BE49-F238E27FC236}">
                <a16:creationId xmlns:a16="http://schemas.microsoft.com/office/drawing/2014/main" id="{834BB79D-41A9-46BB-BF01-88EA68A1C228}"/>
              </a:ext>
            </a:extLst>
          </p:cNvPr>
          <p:cNvGraphicFramePr>
            <a:graphicFrameLocks noGrp="1"/>
          </p:cNvGraphicFramePr>
          <p:nvPr>
            <p:extLst>
              <p:ext uri="{D42A27DB-BD31-4B8C-83A1-F6EECF244321}">
                <p14:modId xmlns:p14="http://schemas.microsoft.com/office/powerpoint/2010/main" val="349622444"/>
              </p:ext>
            </p:extLst>
          </p:nvPr>
        </p:nvGraphicFramePr>
        <p:xfrm>
          <a:off x="430646" y="1738776"/>
          <a:ext cx="2311400" cy="2903220"/>
        </p:xfrm>
        <a:graphic>
          <a:graphicData uri="http://schemas.openxmlformats.org/drawingml/2006/table">
            <a:tbl>
              <a:tblPr/>
              <a:tblGrid>
                <a:gridCol w="1092200">
                  <a:extLst>
                    <a:ext uri="{9D8B030D-6E8A-4147-A177-3AD203B41FA5}">
                      <a16:colId xmlns:a16="http://schemas.microsoft.com/office/drawing/2014/main" val="2766109298"/>
                    </a:ext>
                  </a:extLst>
                </a:gridCol>
                <a:gridCol w="609600">
                  <a:extLst>
                    <a:ext uri="{9D8B030D-6E8A-4147-A177-3AD203B41FA5}">
                      <a16:colId xmlns:a16="http://schemas.microsoft.com/office/drawing/2014/main" val="4242314241"/>
                    </a:ext>
                  </a:extLst>
                </a:gridCol>
                <a:gridCol w="609600">
                  <a:extLst>
                    <a:ext uri="{9D8B030D-6E8A-4147-A177-3AD203B41FA5}">
                      <a16:colId xmlns:a16="http://schemas.microsoft.com/office/drawing/2014/main" val="221612522"/>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L2 Workflow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b"/>
                      <a:r>
                        <a:rPr lang="en-US" sz="1100" b="1" i="0" u="none" strike="noStrike">
                          <a:solidFill>
                            <a:srgbClr val="FFFFFF"/>
                          </a:solidFill>
                          <a:effectLst/>
                          <a:latin typeface="Calibri" panose="020F0502020204030204" pitchFamily="34" charset="0"/>
                        </a:rPr>
                        <a:t>%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339875179"/>
                  </a:ext>
                </a:extLst>
              </a:tr>
              <a:tr h="182880">
                <a:tc>
                  <a:txBody>
                    <a:bodyPr/>
                    <a:lstStyle/>
                    <a:p>
                      <a:pPr algn="l" fontAlgn="b"/>
                      <a:r>
                        <a:rPr lang="en-US" sz="1100" b="0" i="0" u="none" strike="noStrike" dirty="0">
                          <a:solidFill>
                            <a:srgbClr val="000000"/>
                          </a:solidFill>
                          <a:effectLst/>
                          <a:latin typeface="Calibri" panose="020F0502020204030204" pitchFamily="34" charset="0"/>
                        </a:rPr>
                        <a:t>Account Safety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2260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6120261"/>
                  </a:ext>
                </a:extLst>
              </a:tr>
              <a:tr h="182880">
                <a:tc>
                  <a:txBody>
                    <a:bodyPr/>
                    <a:lstStyle/>
                    <a:p>
                      <a:pPr algn="l" fontAlgn="b"/>
                      <a:r>
                        <a:rPr lang="en-US" sz="1100" b="0" i="0" u="none" strike="noStrike" dirty="0">
                          <a:solidFill>
                            <a:srgbClr val="000000"/>
                          </a:solidFill>
                          <a:effectLst/>
                          <a:latin typeface="Calibri" panose="020F0502020204030204" pitchFamily="34" charset="0"/>
                        </a:rPr>
                        <a:t>Account Access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1190876"/>
                  </a:ext>
                </a:extLst>
              </a:tr>
              <a:tr h="182880">
                <a:tc>
                  <a:txBody>
                    <a:bodyPr/>
                    <a:lstStyle/>
                    <a:p>
                      <a:pPr algn="l" fontAlgn="b"/>
                      <a:r>
                        <a:rPr lang="en-US" sz="1100" b="0" i="0" u="none" strike="noStrike" dirty="0">
                          <a:solidFill>
                            <a:srgbClr val="000000"/>
                          </a:solidFill>
                          <a:effectLst/>
                          <a:latin typeface="Calibri" panose="020F0502020204030204" pitchFamily="34" charset="0"/>
                        </a:rPr>
                        <a:t>Account 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2314776"/>
                  </a:ext>
                </a:extLst>
              </a:tr>
              <a:tr h="182880">
                <a:tc>
                  <a:txBody>
                    <a:bodyPr/>
                    <a:lstStyle/>
                    <a:p>
                      <a:pPr algn="l" fontAlgn="b"/>
                      <a:r>
                        <a:rPr lang="en-US" sz="1100" b="0" i="0" u="none" strike="noStrike" dirty="0">
                          <a:solidFill>
                            <a:srgbClr val="000000"/>
                          </a:solidFill>
                          <a:effectLst/>
                          <a:latin typeface="Calibri" panose="020F0502020204030204" pitchFamily="34" charset="0"/>
                        </a:rPr>
                        <a:t>Other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9481684"/>
                  </a:ext>
                </a:extLst>
              </a:tr>
              <a:tr h="182880">
                <a:tc>
                  <a:txBody>
                    <a:bodyPr/>
                    <a:lstStyle/>
                    <a:p>
                      <a:pPr algn="l" fontAlgn="b"/>
                      <a:r>
                        <a:rPr lang="en-US" sz="1100" b="0" i="0" u="none" strike="noStrike">
                          <a:solidFill>
                            <a:srgbClr val="000000"/>
                          </a:solidFill>
                          <a:effectLst/>
                          <a:latin typeface="Calibri" panose="020F0502020204030204" pitchFamily="34" charset="0"/>
                        </a:rPr>
                        <a:t>Compliance Policy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2262780"/>
                  </a:ext>
                </a:extLst>
              </a:tr>
              <a:tr h="182880">
                <a:tc>
                  <a:txBody>
                    <a:bodyPr/>
                    <a:lstStyle/>
                    <a:p>
                      <a:pPr algn="l" fontAlgn="b"/>
                      <a:r>
                        <a:rPr lang="en-US" sz="1100" b="0" i="0" u="none" strike="noStrike">
                          <a:solidFill>
                            <a:srgbClr val="000000"/>
                          </a:solidFill>
                          <a:effectLst/>
                          <a:latin typeface="Calibri" panose="020F0502020204030204" pitchFamily="34" charset="0"/>
                        </a:rPr>
                        <a:t>Crypto Ops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2553473"/>
                  </a:ext>
                </a:extLst>
              </a:tr>
              <a:tr h="182880">
                <a:tc>
                  <a:txBody>
                    <a:bodyPr/>
                    <a:lstStyle/>
                    <a:p>
                      <a:pPr algn="l" fontAlgn="b"/>
                      <a:r>
                        <a:rPr lang="en-US" sz="1100" b="0" i="0" u="none" strike="noStrike">
                          <a:solidFill>
                            <a:srgbClr val="000000"/>
                          </a:solidFill>
                          <a:effectLst/>
                          <a:latin typeface="Calibri" panose="020F0502020204030204" pitchFamily="34" charset="0"/>
                        </a:rPr>
                        <a:t>ACH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6421220"/>
                  </a:ext>
                </a:extLst>
              </a:tr>
              <a:tr h="182880">
                <a:tc>
                  <a:txBody>
                    <a:bodyPr/>
                    <a:lstStyle/>
                    <a:p>
                      <a:pPr algn="l" fontAlgn="b"/>
                      <a:r>
                        <a:rPr lang="en-US" sz="1100" b="0" i="0" u="none" strike="noStrike">
                          <a:solidFill>
                            <a:srgbClr val="000000"/>
                          </a:solidFill>
                          <a:effectLst/>
                          <a:latin typeface="Calibri" panose="020F0502020204030204" pitchFamily="34" charset="0"/>
                        </a:rPr>
                        <a:t>Wallet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9596948"/>
                  </a:ext>
                </a:extLst>
              </a:tr>
              <a:tr h="182880">
                <a:tc>
                  <a:txBody>
                    <a:bodyPr/>
                    <a:lstStyle/>
                    <a:p>
                      <a:pPr algn="l" fontAlgn="b"/>
                      <a:r>
                        <a:rPr lang="en-US" sz="1100" b="0" i="0" u="none" strike="noStrike">
                          <a:solidFill>
                            <a:srgbClr val="000000"/>
                          </a:solidFill>
                          <a:effectLst/>
                          <a:latin typeface="Calibri" panose="020F0502020204030204" pitchFamily="34" charset="0"/>
                        </a:rPr>
                        <a:t>Pro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566040"/>
                  </a:ext>
                </a:extLst>
              </a:tr>
              <a:tr h="182880">
                <a:tc>
                  <a:txBody>
                    <a:bodyPr/>
                    <a:lstStyle/>
                    <a:p>
                      <a:pPr algn="l" fontAlgn="b"/>
                      <a:r>
                        <a:rPr lang="en-US" sz="1100" b="0" i="0" u="none" strike="noStrike">
                          <a:solidFill>
                            <a:srgbClr val="000000"/>
                          </a:solidFill>
                          <a:effectLst/>
                          <a:latin typeface="Calibri" panose="020F0502020204030204" pitchFamily="34" charset="0"/>
                        </a:rPr>
                        <a:t>API Support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5364414"/>
                  </a:ext>
                </a:extLst>
              </a:tr>
              <a:tr h="182880">
                <a:tc>
                  <a:txBody>
                    <a:bodyPr/>
                    <a:lstStyle/>
                    <a:p>
                      <a:pPr algn="l" fontAlgn="b"/>
                      <a:r>
                        <a:rPr lang="en-US" sz="1100" b="0" i="0" u="none" strike="noStrike">
                          <a:solidFill>
                            <a:srgbClr val="000000"/>
                          </a:solidFill>
                          <a:effectLst/>
                          <a:latin typeface="Calibri" panose="020F0502020204030204" pitchFamily="34" charset="0"/>
                        </a:rPr>
                        <a:t>Retail Onboarding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8979856"/>
                  </a:ext>
                </a:extLst>
              </a:tr>
              <a:tr h="182880">
                <a:tc>
                  <a:txBody>
                    <a:bodyPr/>
                    <a:lstStyle/>
                    <a:p>
                      <a:pPr algn="l" fontAlgn="b"/>
                      <a:r>
                        <a:rPr lang="en-US" sz="1100" b="0" i="0" u="none" strike="noStrike">
                          <a:solidFill>
                            <a:srgbClr val="000000"/>
                          </a:solidFill>
                          <a:effectLst/>
                          <a:latin typeface="Calibri" panose="020F0502020204030204" pitchFamily="34" charset="0"/>
                        </a:rPr>
                        <a:t>Scaled Developer Support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69435"/>
                  </a:ext>
                </a:extLst>
              </a:tr>
              <a:tr h="182880">
                <a:tc>
                  <a:txBody>
                    <a:bodyPr/>
                    <a:lstStyle/>
                    <a:p>
                      <a:pPr algn="l" fontAlgn="b"/>
                      <a:r>
                        <a:rPr lang="en-US" sz="1100" b="0" i="0" u="none" strike="noStrike">
                          <a:solidFill>
                            <a:srgbClr val="000000"/>
                          </a:solidFill>
                          <a:effectLst/>
                          <a:latin typeface="Calibri" panose="020F0502020204030204" pitchFamily="34" charset="0"/>
                        </a:rPr>
                        <a:t>Financing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1508706"/>
                  </a:ext>
                </a:extLst>
              </a:tr>
              <a:tr h="182880">
                <a:tc>
                  <a:txBody>
                    <a:bodyPr/>
                    <a:lstStyle/>
                    <a:p>
                      <a:pPr algn="l" fontAlgn="b"/>
                      <a:r>
                        <a:rPr lang="en-US" sz="1100" b="0" i="0" u="none" strike="noStrike">
                          <a:solidFill>
                            <a:srgbClr val="000000"/>
                          </a:solidFill>
                          <a:effectLst/>
                          <a:latin typeface="Calibri" panose="020F0502020204030204" pitchFamily="34" charset="0"/>
                        </a:rPr>
                        <a:t>SEPA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822097"/>
                  </a:ext>
                </a:extLst>
              </a:tr>
            </a:tbl>
          </a:graphicData>
        </a:graphic>
      </p:graphicFrame>
      <p:graphicFrame>
        <p:nvGraphicFramePr>
          <p:cNvPr id="36" name="Table 35">
            <a:extLst>
              <a:ext uri="{FF2B5EF4-FFF2-40B4-BE49-F238E27FC236}">
                <a16:creationId xmlns:a16="http://schemas.microsoft.com/office/drawing/2014/main" id="{4D532FAB-54F4-483F-AEE7-79A4B4BF9C74}"/>
              </a:ext>
            </a:extLst>
          </p:cNvPr>
          <p:cNvGraphicFramePr>
            <a:graphicFrameLocks noGrp="1"/>
          </p:cNvGraphicFramePr>
          <p:nvPr>
            <p:extLst>
              <p:ext uri="{D42A27DB-BD31-4B8C-83A1-F6EECF244321}">
                <p14:modId xmlns:p14="http://schemas.microsoft.com/office/powerpoint/2010/main" val="2968272252"/>
              </p:ext>
            </p:extLst>
          </p:nvPr>
        </p:nvGraphicFramePr>
        <p:xfrm>
          <a:off x="6096000" y="3535117"/>
          <a:ext cx="4991100" cy="2400300"/>
        </p:xfrm>
        <a:graphic>
          <a:graphicData uri="http://schemas.openxmlformats.org/drawingml/2006/table">
            <a:tbl>
              <a:tblPr/>
              <a:tblGrid>
                <a:gridCol w="1206500">
                  <a:extLst>
                    <a:ext uri="{9D8B030D-6E8A-4147-A177-3AD203B41FA5}">
                      <a16:colId xmlns:a16="http://schemas.microsoft.com/office/drawing/2014/main" val="2413684397"/>
                    </a:ext>
                  </a:extLst>
                </a:gridCol>
                <a:gridCol w="609600">
                  <a:extLst>
                    <a:ext uri="{9D8B030D-6E8A-4147-A177-3AD203B41FA5}">
                      <a16:colId xmlns:a16="http://schemas.microsoft.com/office/drawing/2014/main" val="1490488345"/>
                    </a:ext>
                  </a:extLst>
                </a:gridCol>
                <a:gridCol w="609600">
                  <a:extLst>
                    <a:ext uri="{9D8B030D-6E8A-4147-A177-3AD203B41FA5}">
                      <a16:colId xmlns:a16="http://schemas.microsoft.com/office/drawing/2014/main" val="1610518195"/>
                    </a:ext>
                  </a:extLst>
                </a:gridCol>
                <a:gridCol w="622300">
                  <a:extLst>
                    <a:ext uri="{9D8B030D-6E8A-4147-A177-3AD203B41FA5}">
                      <a16:colId xmlns:a16="http://schemas.microsoft.com/office/drawing/2014/main" val="1092041703"/>
                    </a:ext>
                  </a:extLst>
                </a:gridCol>
                <a:gridCol w="723900">
                  <a:extLst>
                    <a:ext uri="{9D8B030D-6E8A-4147-A177-3AD203B41FA5}">
                      <a16:colId xmlns:a16="http://schemas.microsoft.com/office/drawing/2014/main" val="1562376127"/>
                    </a:ext>
                  </a:extLst>
                </a:gridCol>
                <a:gridCol w="609600">
                  <a:extLst>
                    <a:ext uri="{9D8B030D-6E8A-4147-A177-3AD203B41FA5}">
                      <a16:colId xmlns:a16="http://schemas.microsoft.com/office/drawing/2014/main" val="2386535795"/>
                    </a:ext>
                  </a:extLst>
                </a:gridCol>
                <a:gridCol w="609600">
                  <a:extLst>
                    <a:ext uri="{9D8B030D-6E8A-4147-A177-3AD203B41FA5}">
                      <a16:colId xmlns:a16="http://schemas.microsoft.com/office/drawing/2014/main" val="2066219160"/>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SUMMARY</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800757068"/>
                  </a:ext>
                </a:extLst>
              </a:tr>
              <a:tr h="182880">
                <a:tc>
                  <a:txBody>
                    <a:bodyPr/>
                    <a:lstStyle/>
                    <a:p>
                      <a:pPr algn="ctr" fontAlgn="b"/>
                      <a:r>
                        <a:rPr lang="en-US" sz="1100" b="1" i="1" u="none" strike="noStrike" dirty="0">
                          <a:solidFill>
                            <a:srgbClr val="000000"/>
                          </a:solidFill>
                          <a:effectLst/>
                          <a:latin typeface="Calibri" panose="020F0502020204030204" pitchFamily="34" charset="0"/>
                        </a:rPr>
                        <a:t>Groups</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Count</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Sum</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Average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Variance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544019433"/>
                  </a:ext>
                </a:extLst>
              </a:tr>
              <a:tr h="182880">
                <a:tc>
                  <a:txBody>
                    <a:bodyPr/>
                    <a:lstStyle/>
                    <a:p>
                      <a:pPr algn="l" fontAlgn="b"/>
                      <a:r>
                        <a:rPr lang="en-US" sz="1100" b="0" i="0" u="none" strike="noStrike" dirty="0">
                          <a:solidFill>
                            <a:srgbClr val="000000"/>
                          </a:solidFill>
                          <a:effectLst/>
                          <a:latin typeface="Calibri" panose="020F0502020204030204" pitchFamily="34" charset="0"/>
                        </a:rPr>
                        <a:t>Account Safety</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2260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79700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a:solidFill>
                            <a:srgbClr val="000000"/>
                          </a:solidFill>
                          <a:effectLst/>
                          <a:latin typeface="Calibri" panose="020F0502020204030204" pitchFamily="34" charset="0"/>
                        </a:rPr>
                        <a:t>35.27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2283.90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2973387225"/>
                  </a:ext>
                </a:extLst>
              </a:tr>
              <a:tr h="182880">
                <a:tc>
                  <a:txBody>
                    <a:bodyPr/>
                    <a:lstStyle/>
                    <a:p>
                      <a:pPr algn="l" fontAlgn="b"/>
                      <a:r>
                        <a:rPr lang="en-US" sz="1100" b="0" i="0" u="none" strike="noStrike" dirty="0">
                          <a:solidFill>
                            <a:srgbClr val="000000"/>
                          </a:solidFill>
                          <a:effectLst/>
                          <a:latin typeface="Calibri" panose="020F0502020204030204" pitchFamily="34" charset="0"/>
                        </a:rPr>
                        <a:t>Account Access</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250</a:t>
                      </a:r>
                    </a:p>
                  </a:txBody>
                  <a:tcPr marL="7620" marR="7620" marT="762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7500</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30</a:t>
                      </a:r>
                    </a:p>
                  </a:txBody>
                  <a:tcPr marL="7620" marR="7620" marT="762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2108.43</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443241466"/>
                  </a:ext>
                </a:extLst>
              </a:tr>
              <a:tr h="190500">
                <a:tc>
                  <a:txBody>
                    <a:bodyPr/>
                    <a:lstStyle/>
                    <a:p>
                      <a:pPr algn="l" fontAlgn="b"/>
                      <a:r>
                        <a:rPr lang="en-US" sz="1100" b="0" i="0" u="none" strike="noStrike" dirty="0">
                          <a:solidFill>
                            <a:srgbClr val="000000"/>
                          </a:solidFill>
                          <a:effectLst/>
                          <a:latin typeface="Calibri" panose="020F0502020204030204" pitchFamily="34" charset="0"/>
                        </a:rPr>
                        <a:t>Account Risk</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120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2900</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24.17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1848.04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364442675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407217874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247395052"/>
                  </a:ext>
                </a:extLst>
              </a:tr>
              <a:tr h="190500">
                <a:tc>
                  <a:txBody>
                    <a:bodyPr/>
                    <a:lstStyle/>
                    <a:p>
                      <a:pPr algn="l" fontAlgn="b"/>
                      <a:r>
                        <a:rPr lang="en-US" sz="1100" b="0" i="0" u="none" strike="noStrike">
                          <a:solidFill>
                            <a:srgbClr val="000000"/>
                          </a:solidFill>
                          <a:effectLst/>
                          <a:latin typeface="Calibri" panose="020F0502020204030204" pitchFamily="34" charset="0"/>
                        </a:rPr>
                        <a:t>ANOVA</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076242"/>
                  </a:ext>
                </a:extLst>
              </a:tr>
              <a:tr h="101701">
                <a:tc>
                  <a:txBody>
                    <a:bodyPr/>
                    <a:lstStyle/>
                    <a:p>
                      <a:pPr algn="ctr" fontAlgn="b"/>
                      <a:r>
                        <a:rPr lang="en-US" sz="1100" b="1" i="1" u="none" strike="noStrike" dirty="0">
                          <a:solidFill>
                            <a:srgbClr val="000000"/>
                          </a:solidFill>
                          <a:effectLst/>
                          <a:latin typeface="Calibri" panose="020F0502020204030204" pitchFamily="34" charset="0"/>
                        </a:rPr>
                        <a:t>Source of Variation</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SS</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df</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MS</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F</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dirty="0">
                          <a:solidFill>
                            <a:srgbClr val="000000"/>
                          </a:solidFill>
                          <a:effectLst/>
                          <a:latin typeface="Calibri" panose="020F0502020204030204" pitchFamily="34" charset="0"/>
                        </a:rPr>
                        <a:t>P-value</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1" u="none" strike="noStrike">
                          <a:solidFill>
                            <a:srgbClr val="000000"/>
                          </a:solidFill>
                          <a:effectLst/>
                          <a:latin typeface="Calibri" panose="020F0502020204030204" pitchFamily="34" charset="0"/>
                        </a:rPr>
                        <a:t>F crit</a:t>
                      </a:r>
                    </a:p>
                  </a:txBody>
                  <a:tcPr marL="7620" marR="7620" marT="762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2130503"/>
                  </a:ext>
                </a:extLst>
              </a:tr>
              <a:tr h="182880">
                <a:tc>
                  <a:txBody>
                    <a:bodyPr/>
                    <a:lstStyle/>
                    <a:p>
                      <a:pPr algn="l" fontAlgn="b"/>
                      <a:r>
                        <a:rPr lang="en-US" sz="1100" b="0" i="0" u="none" strike="noStrike" dirty="0">
                          <a:solidFill>
                            <a:srgbClr val="000000"/>
                          </a:solidFill>
                          <a:effectLst/>
                          <a:latin typeface="Calibri" panose="020F0502020204030204" pitchFamily="34" charset="0"/>
                        </a:rPr>
                        <a:t>Between Groups</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19046.81</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9523.404</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4.237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0.015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100" b="0" i="0" u="none" strike="noStrike">
                          <a:solidFill>
                            <a:srgbClr val="000000"/>
                          </a:solidFill>
                          <a:effectLst/>
                          <a:latin typeface="Calibri" panose="020F0502020204030204" pitchFamily="34" charset="0"/>
                        </a:rPr>
                        <a:t>2.999</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40648282"/>
                  </a:ext>
                </a:extLst>
              </a:tr>
              <a:tr h="182880">
                <a:tc>
                  <a:txBody>
                    <a:bodyPr/>
                    <a:lstStyle/>
                    <a:p>
                      <a:pPr algn="l" fontAlgn="b"/>
                      <a:r>
                        <a:rPr lang="en-US" sz="1100" b="0" i="0" u="none" strike="noStrike" dirty="0">
                          <a:solidFill>
                            <a:srgbClr val="000000"/>
                          </a:solidFill>
                          <a:effectLst/>
                          <a:latin typeface="Calibri" panose="020F0502020204030204" pitchFamily="34" charset="0"/>
                        </a:rPr>
                        <a:t>Within Groups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5904257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2627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2247.529</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63684719"/>
                  </a:ext>
                </a:extLst>
              </a:tr>
              <a:tr h="182880">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972858432"/>
                  </a:ext>
                </a:extLst>
              </a:tr>
              <a:tr h="190500">
                <a:tc>
                  <a:txBody>
                    <a:bodyPr/>
                    <a:lstStyle/>
                    <a:p>
                      <a:pPr algn="l" fontAlgn="b"/>
                      <a:r>
                        <a:rPr lang="en-US" sz="1100" b="0" i="0" u="none" strike="noStrike">
                          <a:solidFill>
                            <a:srgbClr val="000000"/>
                          </a:solidFill>
                          <a:effectLst/>
                          <a:latin typeface="Calibri" panose="020F0502020204030204" pitchFamily="34" charset="0"/>
                        </a:rPr>
                        <a:t>Total</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5923304</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2629</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4837960"/>
                  </a:ext>
                </a:extLst>
              </a:tr>
            </a:tbl>
          </a:graphicData>
        </a:graphic>
      </p:graphicFrame>
    </p:spTree>
    <p:extLst>
      <p:ext uri="{BB962C8B-B14F-4D97-AF65-F5344CB8AC3E}">
        <p14:creationId xmlns:p14="http://schemas.microsoft.com/office/powerpoint/2010/main" val="280954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24F5E67-CCC3-4F36-BC56-B2FE41789D11}"/>
              </a:ext>
            </a:extLst>
          </p:cNvPr>
          <p:cNvSpPr/>
          <p:nvPr/>
        </p:nvSpPr>
        <p:spPr>
          <a:xfrm>
            <a:off x="6002023" y="1251745"/>
            <a:ext cx="5978453" cy="497323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B63AA-3189-4764-AE51-27FE0446BFB6}"/>
              </a:ext>
            </a:extLst>
          </p:cNvPr>
          <p:cNvSpPr>
            <a:spLocks noGrp="1"/>
          </p:cNvSpPr>
          <p:nvPr>
            <p:ph type="title"/>
          </p:nvPr>
        </p:nvSpPr>
        <p:spPr>
          <a:xfrm>
            <a:off x="254000" y="265075"/>
            <a:ext cx="11517313" cy="570605"/>
          </a:xfrm>
        </p:spPr>
        <p:txBody>
          <a:bodyPr/>
          <a:lstStyle/>
          <a:p>
            <a:r>
              <a:rPr lang="en-US" dirty="0">
                <a:highlight>
                  <a:srgbClr val="FFFFFF"/>
                </a:highlight>
              </a:rPr>
              <a:t>Coinbase ATO</a:t>
            </a:r>
            <a:br>
              <a:rPr lang="en-US" dirty="0">
                <a:highlight>
                  <a:srgbClr val="FFFFFF"/>
                </a:highlight>
              </a:rPr>
            </a:br>
            <a:r>
              <a:rPr lang="en-US" sz="1400" i="1" dirty="0">
                <a:highlight>
                  <a:srgbClr val="FFFFFF"/>
                </a:highlight>
              </a:rPr>
              <a:t>Looking at the Cases Monitored and Actual Survey – (Path to correctly guessed cases)</a:t>
            </a:r>
          </a:p>
        </p:txBody>
      </p:sp>
      <p:sp>
        <p:nvSpPr>
          <p:cNvPr id="9" name="TextBox 8">
            <a:extLst>
              <a:ext uri="{FF2B5EF4-FFF2-40B4-BE49-F238E27FC236}">
                <a16:creationId xmlns:a16="http://schemas.microsoft.com/office/drawing/2014/main" id="{8D2D0762-AC27-4F33-B2EA-DEEF3BC8D032}"/>
              </a:ext>
            </a:extLst>
          </p:cNvPr>
          <p:cNvSpPr txBox="1"/>
          <p:nvPr/>
        </p:nvSpPr>
        <p:spPr>
          <a:xfrm>
            <a:off x="430646" y="948004"/>
            <a:ext cx="5204951" cy="215444"/>
          </a:xfrm>
          <a:prstGeom prst="rect">
            <a:avLst/>
          </a:prstGeom>
          <a:noFill/>
        </p:spPr>
        <p:txBody>
          <a:bodyPr wrap="none" lIns="0" tIns="0" rIns="0" bIns="45720" rtlCol="0">
            <a:spAutoFit/>
          </a:bodyPr>
          <a:lstStyle/>
          <a:p>
            <a:r>
              <a:rPr lang="en-US" sz="1100" dirty="0"/>
              <a:t>* Scope: Nov. 8 – January 18 (Monitored Cases and Survey Data in Salesforce)</a:t>
            </a:r>
          </a:p>
        </p:txBody>
      </p:sp>
      <p:sp>
        <p:nvSpPr>
          <p:cNvPr id="21" name="TextBox 20">
            <a:extLst>
              <a:ext uri="{FF2B5EF4-FFF2-40B4-BE49-F238E27FC236}">
                <a16:creationId xmlns:a16="http://schemas.microsoft.com/office/drawing/2014/main" id="{B4E4D446-4A01-472E-9D1B-7495CB3D129C}"/>
              </a:ext>
            </a:extLst>
          </p:cNvPr>
          <p:cNvSpPr txBox="1"/>
          <p:nvPr/>
        </p:nvSpPr>
        <p:spPr>
          <a:xfrm>
            <a:off x="430646" y="2546049"/>
            <a:ext cx="5451185" cy="646331"/>
          </a:xfrm>
          <a:prstGeom prst="rect">
            <a:avLst/>
          </a:prstGeom>
          <a:solidFill>
            <a:schemeClr val="bg1"/>
          </a:solidFill>
          <a:ln>
            <a:noFill/>
          </a:ln>
          <a:effectLst/>
        </p:spPr>
        <p:txBody>
          <a:bodyPr wrap="square" rtlCol="0">
            <a:spAutoFit/>
          </a:bodyPr>
          <a:lstStyle/>
          <a:p>
            <a:pPr marL="171450" indent="-171450">
              <a:buFont typeface="Arial" panose="020B0604020202020204" pitchFamily="34" charset="0"/>
              <a:buChar char="•"/>
            </a:pPr>
            <a:r>
              <a:rPr lang="en-US" sz="1200" dirty="0"/>
              <a:t>Looking at how our QA monitor their transaction; we can see that 78% of the time, our QA correctly guess the actual survey our customer. Quality Score still looks high with small difference in wrong guesses.</a:t>
            </a:r>
          </a:p>
        </p:txBody>
      </p:sp>
      <p:sp>
        <p:nvSpPr>
          <p:cNvPr id="25" name="TextBox 24">
            <a:extLst>
              <a:ext uri="{FF2B5EF4-FFF2-40B4-BE49-F238E27FC236}">
                <a16:creationId xmlns:a16="http://schemas.microsoft.com/office/drawing/2014/main" id="{49E95603-2183-443E-84FD-81A03CF62F52}"/>
              </a:ext>
            </a:extLst>
          </p:cNvPr>
          <p:cNvSpPr txBox="1"/>
          <p:nvPr/>
        </p:nvSpPr>
        <p:spPr>
          <a:xfrm>
            <a:off x="430646" y="1329030"/>
            <a:ext cx="4759316" cy="230832"/>
          </a:xfrm>
          <a:prstGeom prst="rect">
            <a:avLst/>
          </a:prstGeom>
          <a:noFill/>
        </p:spPr>
        <p:txBody>
          <a:bodyPr wrap="none" lIns="0" tIns="0" rIns="0" bIns="45720" rtlCol="0">
            <a:spAutoFit/>
          </a:bodyPr>
          <a:lstStyle/>
          <a:p>
            <a:r>
              <a:rPr lang="en-US" sz="1200" b="1" dirty="0"/>
              <a:t>Checking how good our QAs predict the outcome of the survey</a:t>
            </a:r>
          </a:p>
        </p:txBody>
      </p:sp>
      <p:sp>
        <p:nvSpPr>
          <p:cNvPr id="26" name="TextBox 25">
            <a:extLst>
              <a:ext uri="{FF2B5EF4-FFF2-40B4-BE49-F238E27FC236}">
                <a16:creationId xmlns:a16="http://schemas.microsoft.com/office/drawing/2014/main" id="{FAE55C9A-F4C2-48CC-9793-D4C92E097F03}"/>
              </a:ext>
            </a:extLst>
          </p:cNvPr>
          <p:cNvSpPr txBox="1"/>
          <p:nvPr/>
        </p:nvSpPr>
        <p:spPr>
          <a:xfrm>
            <a:off x="430646" y="4917272"/>
            <a:ext cx="5086928" cy="830997"/>
          </a:xfrm>
          <a:prstGeom prst="rect">
            <a:avLst/>
          </a:prstGeom>
          <a:solidFill>
            <a:schemeClr val="bg1"/>
          </a:solidFill>
          <a:ln>
            <a:noFill/>
          </a:ln>
          <a:effectLst/>
        </p:spPr>
        <p:txBody>
          <a:bodyPr wrap="square" rtlCol="0">
            <a:spAutoFit/>
          </a:bodyPr>
          <a:lstStyle/>
          <a:p>
            <a:pPr marL="171450" indent="-171450">
              <a:buFont typeface="Arial" panose="020B0604020202020204" pitchFamily="34" charset="0"/>
              <a:buChar char="•"/>
            </a:pPr>
            <a:r>
              <a:rPr lang="en-US" sz="1200" dirty="0"/>
              <a:t>Unresolved cases are the what we usually guess correctly which is around 80% of the volume of correct guesses. QA Score isn’t also far off from those who we guess correctly that the issue is resolved</a:t>
            </a:r>
          </a:p>
        </p:txBody>
      </p:sp>
      <p:sp>
        <p:nvSpPr>
          <p:cNvPr id="28" name="TextBox 27">
            <a:extLst>
              <a:ext uri="{FF2B5EF4-FFF2-40B4-BE49-F238E27FC236}">
                <a16:creationId xmlns:a16="http://schemas.microsoft.com/office/drawing/2014/main" id="{2367728E-6B82-461B-9547-9990BDE25626}"/>
              </a:ext>
            </a:extLst>
          </p:cNvPr>
          <p:cNvSpPr txBox="1"/>
          <p:nvPr/>
        </p:nvSpPr>
        <p:spPr>
          <a:xfrm>
            <a:off x="430645" y="3655482"/>
            <a:ext cx="3980257" cy="230832"/>
          </a:xfrm>
          <a:prstGeom prst="rect">
            <a:avLst/>
          </a:prstGeom>
          <a:noFill/>
        </p:spPr>
        <p:txBody>
          <a:bodyPr wrap="none" lIns="0" tIns="0" rIns="0" bIns="45720" rtlCol="0">
            <a:spAutoFit/>
          </a:bodyPr>
          <a:lstStyle/>
          <a:p>
            <a:r>
              <a:rPr lang="en-US" sz="1200" b="1" dirty="0"/>
              <a:t>Looking at what we are good at in guessing correctly</a:t>
            </a:r>
          </a:p>
        </p:txBody>
      </p:sp>
      <p:graphicFrame>
        <p:nvGraphicFramePr>
          <p:cNvPr id="29" name="Table 28">
            <a:extLst>
              <a:ext uri="{FF2B5EF4-FFF2-40B4-BE49-F238E27FC236}">
                <a16:creationId xmlns:a16="http://schemas.microsoft.com/office/drawing/2014/main" id="{EEA08512-1424-4A72-ACA3-57540892CD35}"/>
              </a:ext>
            </a:extLst>
          </p:cNvPr>
          <p:cNvGraphicFramePr>
            <a:graphicFrameLocks noGrp="1"/>
          </p:cNvGraphicFramePr>
          <p:nvPr>
            <p:extLst>
              <p:ext uri="{D42A27DB-BD31-4B8C-83A1-F6EECF244321}">
                <p14:modId xmlns:p14="http://schemas.microsoft.com/office/powerpoint/2010/main" val="4045937441"/>
              </p:ext>
            </p:extLst>
          </p:nvPr>
        </p:nvGraphicFramePr>
        <p:xfrm>
          <a:off x="430645" y="1719877"/>
          <a:ext cx="4685982" cy="731520"/>
        </p:xfrm>
        <a:graphic>
          <a:graphicData uri="http://schemas.openxmlformats.org/drawingml/2006/table">
            <a:tbl>
              <a:tblPr/>
              <a:tblGrid>
                <a:gridCol w="1745615">
                  <a:extLst>
                    <a:ext uri="{9D8B030D-6E8A-4147-A177-3AD203B41FA5}">
                      <a16:colId xmlns:a16="http://schemas.microsoft.com/office/drawing/2014/main" val="2340713548"/>
                    </a:ext>
                  </a:extLst>
                </a:gridCol>
                <a:gridCol w="609600">
                  <a:extLst>
                    <a:ext uri="{9D8B030D-6E8A-4147-A177-3AD203B41FA5}">
                      <a16:colId xmlns:a16="http://schemas.microsoft.com/office/drawing/2014/main" val="1445830406"/>
                    </a:ext>
                  </a:extLst>
                </a:gridCol>
                <a:gridCol w="609600">
                  <a:extLst>
                    <a:ext uri="{9D8B030D-6E8A-4147-A177-3AD203B41FA5}">
                      <a16:colId xmlns:a16="http://schemas.microsoft.com/office/drawing/2014/main" val="1904600599"/>
                    </a:ext>
                  </a:extLst>
                </a:gridCol>
                <a:gridCol w="761365">
                  <a:extLst>
                    <a:ext uri="{9D8B030D-6E8A-4147-A177-3AD203B41FA5}">
                      <a16:colId xmlns:a16="http://schemas.microsoft.com/office/drawing/2014/main" val="3421929458"/>
                    </a:ext>
                  </a:extLst>
                </a:gridCol>
                <a:gridCol w="959802">
                  <a:extLst>
                    <a:ext uri="{9D8B030D-6E8A-4147-A177-3AD203B41FA5}">
                      <a16:colId xmlns:a16="http://schemas.microsoft.com/office/drawing/2014/main" val="3757239880"/>
                    </a:ext>
                  </a:extLst>
                </a:gridCol>
              </a:tblGrid>
              <a:tr h="182880">
                <a:tc>
                  <a:txBody>
                    <a:bodyPr/>
                    <a:lstStyle/>
                    <a:p>
                      <a:pPr algn="ctr" fontAlgn="ctr"/>
                      <a:r>
                        <a:rPr lang="en-US" sz="1100" b="1" i="0" u="none" strike="noStrike" dirty="0">
                          <a:solidFill>
                            <a:srgbClr val="000000"/>
                          </a:solidFill>
                          <a:effectLst/>
                          <a:latin typeface="Calibri" panose="020F0502020204030204" pitchFamily="34" charset="0"/>
                        </a:rPr>
                        <a:t>Correctly Guessed the Survey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 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Resolution Ave.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778415528"/>
                  </a:ext>
                </a:extLst>
              </a:tr>
              <a:tr h="182880">
                <a:tc>
                  <a:txBody>
                    <a:bodyPr/>
                    <a:lstStyle/>
                    <a:p>
                      <a:pPr algn="ctr" fontAlgn="ctr"/>
                      <a:r>
                        <a:rPr lang="en-US" sz="1100" b="0" i="0" u="none" strike="noStrike" dirty="0">
                          <a:solidFill>
                            <a:srgbClr val="000000"/>
                          </a:solidFill>
                          <a:effectLst/>
                          <a:latin typeface="Calibri" panose="020F0502020204030204" pitchFamily="34" charset="0"/>
                        </a:rPr>
                        <a:t>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21.98%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94.79%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68.04%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7087861"/>
                  </a:ext>
                </a:extLst>
              </a:tr>
              <a:tr h="182880">
                <a:tc>
                  <a:txBody>
                    <a:bodyPr/>
                    <a:lstStyle/>
                    <a:p>
                      <a:pPr algn="ctr" fontAlgn="ctr"/>
                      <a:r>
                        <a:rPr lang="en-US" sz="1100" b="0" i="0" u="none" strike="noStrike" dirty="0">
                          <a:solidFill>
                            <a:srgbClr val="000000"/>
                          </a:solidFill>
                          <a:effectLst/>
                          <a:latin typeface="Calibri" panose="020F0502020204030204" pitchFamily="34" charset="0"/>
                        </a:rPr>
                        <a:t>Yes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78.02%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91.91%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19.24%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311768"/>
                  </a:ext>
                </a:extLst>
              </a:tr>
              <a:tr h="182880">
                <a:tc>
                  <a:txBody>
                    <a:bodyPr/>
                    <a:lstStyle/>
                    <a:p>
                      <a:pPr algn="ctr" fontAlgn="ctr"/>
                      <a:r>
                        <a:rPr lang="en-US" sz="1100" b="1" i="0" u="none" strike="noStrike" dirty="0">
                          <a:solidFill>
                            <a:srgbClr val="000000"/>
                          </a:solidFill>
                          <a:effectLst/>
                          <a:latin typeface="Calibri" panose="020F0502020204030204" pitchFamily="34" charset="0"/>
                        </a:rPr>
                        <a:t>Grand 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440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92.55%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30.00%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21223638"/>
                  </a:ext>
                </a:extLst>
              </a:tr>
            </a:tbl>
          </a:graphicData>
        </a:graphic>
      </p:graphicFrame>
      <p:graphicFrame>
        <p:nvGraphicFramePr>
          <p:cNvPr id="31" name="Table 30">
            <a:extLst>
              <a:ext uri="{FF2B5EF4-FFF2-40B4-BE49-F238E27FC236}">
                <a16:creationId xmlns:a16="http://schemas.microsoft.com/office/drawing/2014/main" id="{D48C8993-A220-4645-9CB3-6E2F6B6D0DE8}"/>
              </a:ext>
            </a:extLst>
          </p:cNvPr>
          <p:cNvGraphicFramePr>
            <a:graphicFrameLocks noGrp="1"/>
          </p:cNvGraphicFramePr>
          <p:nvPr>
            <p:extLst>
              <p:ext uri="{D42A27DB-BD31-4B8C-83A1-F6EECF244321}">
                <p14:modId xmlns:p14="http://schemas.microsoft.com/office/powerpoint/2010/main" val="474105506"/>
              </p:ext>
            </p:extLst>
          </p:nvPr>
        </p:nvGraphicFramePr>
        <p:xfrm>
          <a:off x="436836" y="4036033"/>
          <a:ext cx="4673600" cy="731520"/>
        </p:xfrm>
        <a:graphic>
          <a:graphicData uri="http://schemas.openxmlformats.org/drawingml/2006/table">
            <a:tbl>
              <a:tblPr/>
              <a:tblGrid>
                <a:gridCol w="1930400">
                  <a:extLst>
                    <a:ext uri="{9D8B030D-6E8A-4147-A177-3AD203B41FA5}">
                      <a16:colId xmlns:a16="http://schemas.microsoft.com/office/drawing/2014/main" val="1183885982"/>
                    </a:ext>
                  </a:extLst>
                </a:gridCol>
                <a:gridCol w="444500">
                  <a:extLst>
                    <a:ext uri="{9D8B030D-6E8A-4147-A177-3AD203B41FA5}">
                      <a16:colId xmlns:a16="http://schemas.microsoft.com/office/drawing/2014/main" val="1561533215"/>
                    </a:ext>
                  </a:extLst>
                </a:gridCol>
                <a:gridCol w="546100">
                  <a:extLst>
                    <a:ext uri="{9D8B030D-6E8A-4147-A177-3AD203B41FA5}">
                      <a16:colId xmlns:a16="http://schemas.microsoft.com/office/drawing/2014/main" val="2303149427"/>
                    </a:ext>
                  </a:extLst>
                </a:gridCol>
                <a:gridCol w="774700">
                  <a:extLst>
                    <a:ext uri="{9D8B030D-6E8A-4147-A177-3AD203B41FA5}">
                      <a16:colId xmlns:a16="http://schemas.microsoft.com/office/drawing/2014/main" val="1243995335"/>
                    </a:ext>
                  </a:extLst>
                </a:gridCol>
                <a:gridCol w="977900">
                  <a:extLst>
                    <a:ext uri="{9D8B030D-6E8A-4147-A177-3AD203B41FA5}">
                      <a16:colId xmlns:a16="http://schemas.microsoft.com/office/drawing/2014/main" val="1680394766"/>
                    </a:ext>
                  </a:extLst>
                </a:gridCol>
              </a:tblGrid>
              <a:tr h="182880">
                <a:tc>
                  <a:txBody>
                    <a:bodyPr/>
                    <a:lstStyle/>
                    <a:p>
                      <a:pPr algn="ctr" fontAlgn="ctr"/>
                      <a:r>
                        <a:rPr lang="en-US" sz="1100" b="1" i="0" u="none" strike="noStrike" dirty="0">
                          <a:solidFill>
                            <a:srgbClr val="000000"/>
                          </a:solidFill>
                          <a:effectLst/>
                          <a:latin typeface="Calibri" panose="020F0502020204030204" pitchFamily="34" charset="0"/>
                        </a:rPr>
                        <a:t>Was your issue resolved?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 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Resolution Ave.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46971365"/>
                  </a:ext>
                </a:extLst>
              </a:tr>
              <a:tr h="182880">
                <a:tc>
                  <a:txBody>
                    <a:bodyPr/>
                    <a:lstStyle/>
                    <a:p>
                      <a:pPr algn="ctr" fontAlgn="ctr"/>
                      <a:r>
                        <a:rPr lang="en-US" sz="1100" b="0" i="0" u="none" strike="noStrike" dirty="0">
                          <a:solidFill>
                            <a:srgbClr val="000000"/>
                          </a:solidFill>
                          <a:effectLst/>
                          <a:latin typeface="Calibri" panose="020F0502020204030204" pitchFamily="34" charset="0"/>
                        </a:rPr>
                        <a:t>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80.55%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90.69%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985798"/>
                  </a:ext>
                </a:extLst>
              </a:tr>
              <a:tr h="182880">
                <a:tc>
                  <a:txBody>
                    <a:bodyPr/>
                    <a:lstStyle/>
                    <a:p>
                      <a:pPr algn="ctr" fontAlgn="ctr"/>
                      <a:r>
                        <a:rPr lang="en-US" sz="1100" b="0" i="0" u="none" strike="noStrike" dirty="0">
                          <a:solidFill>
                            <a:srgbClr val="000000"/>
                          </a:solidFill>
                          <a:effectLst/>
                          <a:latin typeface="Calibri" panose="020F0502020204030204" pitchFamily="34" charset="0"/>
                        </a:rPr>
                        <a:t>Yes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19.45%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97.05%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4423892"/>
                  </a:ext>
                </a:extLst>
              </a:tr>
              <a:tr h="182880">
                <a:tc>
                  <a:txBody>
                    <a:bodyPr/>
                    <a:lstStyle/>
                    <a:p>
                      <a:pPr algn="ctr" fontAlgn="ctr"/>
                      <a:r>
                        <a:rPr lang="en-US" sz="1100" b="1" i="0" u="none" strike="noStrike" dirty="0">
                          <a:solidFill>
                            <a:srgbClr val="000000"/>
                          </a:solidFill>
                          <a:effectLst/>
                          <a:latin typeface="Calibri" panose="020F0502020204030204" pitchFamily="34" charset="0"/>
                        </a:rPr>
                        <a:t>Grand 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343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91.91%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19.24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27424698"/>
                  </a:ext>
                </a:extLst>
              </a:tr>
            </a:tbl>
          </a:graphicData>
        </a:graphic>
      </p:graphicFrame>
      <p:graphicFrame>
        <p:nvGraphicFramePr>
          <p:cNvPr id="33" name="Table 32">
            <a:extLst>
              <a:ext uri="{FF2B5EF4-FFF2-40B4-BE49-F238E27FC236}">
                <a16:creationId xmlns:a16="http://schemas.microsoft.com/office/drawing/2014/main" id="{9926F1B5-ECF9-4BF9-B79F-EFCFFEE26AD5}"/>
              </a:ext>
            </a:extLst>
          </p:cNvPr>
          <p:cNvGraphicFramePr>
            <a:graphicFrameLocks noGrp="1"/>
          </p:cNvGraphicFramePr>
          <p:nvPr>
            <p:extLst>
              <p:ext uri="{D42A27DB-BD31-4B8C-83A1-F6EECF244321}">
                <p14:modId xmlns:p14="http://schemas.microsoft.com/office/powerpoint/2010/main" val="976520921"/>
              </p:ext>
            </p:extLst>
          </p:nvPr>
        </p:nvGraphicFramePr>
        <p:xfrm>
          <a:off x="6085367" y="1871651"/>
          <a:ext cx="2837815" cy="2011680"/>
        </p:xfrm>
        <a:graphic>
          <a:graphicData uri="http://schemas.openxmlformats.org/drawingml/2006/table">
            <a:tbl>
              <a:tblPr/>
              <a:tblGrid>
                <a:gridCol w="1072515">
                  <a:extLst>
                    <a:ext uri="{9D8B030D-6E8A-4147-A177-3AD203B41FA5}">
                      <a16:colId xmlns:a16="http://schemas.microsoft.com/office/drawing/2014/main" val="1699765227"/>
                    </a:ext>
                  </a:extLst>
                </a:gridCol>
                <a:gridCol w="444500">
                  <a:extLst>
                    <a:ext uri="{9D8B030D-6E8A-4147-A177-3AD203B41FA5}">
                      <a16:colId xmlns:a16="http://schemas.microsoft.com/office/drawing/2014/main" val="112093736"/>
                    </a:ext>
                  </a:extLst>
                </a:gridCol>
                <a:gridCol w="546100">
                  <a:extLst>
                    <a:ext uri="{9D8B030D-6E8A-4147-A177-3AD203B41FA5}">
                      <a16:colId xmlns:a16="http://schemas.microsoft.com/office/drawing/2014/main" val="563047118"/>
                    </a:ext>
                  </a:extLst>
                </a:gridCol>
                <a:gridCol w="774700">
                  <a:extLst>
                    <a:ext uri="{9D8B030D-6E8A-4147-A177-3AD203B41FA5}">
                      <a16:colId xmlns:a16="http://schemas.microsoft.com/office/drawing/2014/main" val="3940887393"/>
                    </a:ext>
                  </a:extLst>
                </a:gridCol>
              </a:tblGrid>
              <a:tr h="182880">
                <a:tc>
                  <a:txBody>
                    <a:bodyPr/>
                    <a:lstStyle/>
                    <a:p>
                      <a:pPr algn="l" fontAlgn="b"/>
                      <a:r>
                        <a:rPr lang="en-US" sz="1100" b="1" i="0" u="none" strike="noStrike" dirty="0">
                          <a:solidFill>
                            <a:srgbClr val="000000"/>
                          </a:solidFill>
                          <a:effectLst/>
                          <a:latin typeface="Calibri" panose="020F0502020204030204" pitchFamily="34" charset="0"/>
                        </a:rPr>
                        <a:t>L2 Workflow</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 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747517886"/>
                  </a:ext>
                </a:extLst>
              </a:tr>
              <a:tr h="182880">
                <a:tc>
                  <a:txBody>
                    <a:bodyPr/>
                    <a:lstStyle/>
                    <a:p>
                      <a:pPr algn="l" fontAlgn="b"/>
                      <a:r>
                        <a:rPr lang="en-US" sz="1100" b="0" i="0" u="none" strike="noStrike" dirty="0">
                          <a:solidFill>
                            <a:srgbClr val="000000"/>
                          </a:solidFill>
                          <a:effectLst/>
                          <a:latin typeface="Calibri" panose="020F0502020204030204" pitchFamily="34" charset="0"/>
                        </a:rPr>
                        <a:t>Account Safety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86.84%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90.41%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8177788"/>
                  </a:ext>
                </a:extLst>
              </a:tr>
              <a:tr h="182880">
                <a:tc>
                  <a:txBody>
                    <a:bodyPr/>
                    <a:lstStyle/>
                    <a:p>
                      <a:pPr algn="l" fontAlgn="b"/>
                      <a:r>
                        <a:rPr lang="en-US" sz="1100" b="0" i="0" u="none" strike="noStrike" dirty="0">
                          <a:solidFill>
                            <a:srgbClr val="000000"/>
                          </a:solidFill>
                          <a:effectLst/>
                          <a:latin typeface="Calibri" panose="020F0502020204030204" pitchFamily="34" charset="0"/>
                        </a:rPr>
                        <a:t>(blank)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97.73%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5325715"/>
                  </a:ext>
                </a:extLst>
              </a:tr>
              <a:tr h="182880">
                <a:tc>
                  <a:txBody>
                    <a:bodyPr/>
                    <a:lstStyle/>
                    <a:p>
                      <a:pPr algn="l" fontAlgn="b"/>
                      <a:r>
                        <a:rPr lang="en-US" sz="1100" b="0" i="0" u="none" strike="noStrike" dirty="0">
                          <a:solidFill>
                            <a:srgbClr val="000000"/>
                          </a:solidFill>
                          <a:effectLst/>
                          <a:latin typeface="Calibri" panose="020F0502020204030204" pitchFamily="34" charset="0"/>
                        </a:rPr>
                        <a:t>Account Access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3.64%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84.50%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0284106"/>
                  </a:ext>
                </a:extLst>
              </a:tr>
              <a:tr h="182880">
                <a:tc>
                  <a:txBody>
                    <a:bodyPr/>
                    <a:lstStyle/>
                    <a:p>
                      <a:pPr algn="l" fontAlgn="b"/>
                      <a:r>
                        <a:rPr lang="en-US" sz="1100" b="0" i="0" u="none" strike="noStrike" dirty="0">
                          <a:solidFill>
                            <a:srgbClr val="000000"/>
                          </a:solidFill>
                          <a:effectLst/>
                          <a:latin typeface="Calibri" panose="020F0502020204030204" pitchFamily="34" charset="0"/>
                        </a:rPr>
                        <a:t>Account Risk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6298705"/>
                  </a:ext>
                </a:extLst>
              </a:tr>
              <a:tr h="182880">
                <a:tc>
                  <a:txBody>
                    <a:bodyPr/>
                    <a:lstStyle/>
                    <a:p>
                      <a:pPr algn="l" fontAlgn="b"/>
                      <a:r>
                        <a:rPr lang="en-US" sz="1100" b="0" i="0" u="none" strike="noStrike" dirty="0">
                          <a:solidFill>
                            <a:srgbClr val="000000"/>
                          </a:solidFill>
                          <a:effectLst/>
                          <a:latin typeface="Calibri" panose="020F0502020204030204" pitchFamily="34" charset="0"/>
                        </a:rPr>
                        <a:t>Other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88.33%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0267961"/>
                  </a:ext>
                </a:extLst>
              </a:tr>
              <a:tr h="182880">
                <a:tc>
                  <a:txBody>
                    <a:bodyPr/>
                    <a:lstStyle/>
                    <a:p>
                      <a:pPr algn="l" fontAlgn="b"/>
                      <a:r>
                        <a:rPr lang="en-US" sz="1100" b="0" i="0" u="none" strike="noStrike" dirty="0">
                          <a:solidFill>
                            <a:srgbClr val="000000"/>
                          </a:solidFill>
                          <a:effectLst/>
                          <a:latin typeface="Calibri" panose="020F0502020204030204" pitchFamily="34" charset="0"/>
                        </a:rPr>
                        <a:t>Crypto Ops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9707477"/>
                  </a:ext>
                </a:extLst>
              </a:tr>
              <a:tr h="182880">
                <a:tc>
                  <a:txBody>
                    <a:bodyPr/>
                    <a:lstStyle/>
                    <a:p>
                      <a:pPr algn="l" fontAlgn="b"/>
                      <a:r>
                        <a:rPr lang="en-US" sz="1100" b="0" i="0" u="none" strike="noStrike" dirty="0">
                          <a:solidFill>
                            <a:srgbClr val="000000"/>
                          </a:solidFill>
                          <a:effectLst/>
                          <a:latin typeface="Calibri" panose="020F0502020204030204" pitchFamily="34" charset="0"/>
                        </a:rPr>
                        <a:t>Compliance Policy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0972860"/>
                  </a:ext>
                </a:extLst>
              </a:tr>
              <a:tr h="182880">
                <a:tc>
                  <a:txBody>
                    <a:bodyPr/>
                    <a:lstStyle/>
                    <a:p>
                      <a:pPr algn="l" fontAlgn="b"/>
                      <a:r>
                        <a:rPr lang="en-US" sz="1100" b="0" i="0" u="none" strike="noStrike" dirty="0">
                          <a:solidFill>
                            <a:srgbClr val="000000"/>
                          </a:solidFill>
                          <a:effectLst/>
                          <a:latin typeface="Calibri" panose="020F0502020204030204" pitchFamily="34" charset="0"/>
                        </a:rPr>
                        <a:t>Pro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564008"/>
                  </a:ext>
                </a:extLst>
              </a:tr>
              <a:tr h="182880">
                <a:tc>
                  <a:txBody>
                    <a:bodyPr/>
                    <a:lstStyle/>
                    <a:p>
                      <a:pPr algn="l" fontAlgn="b"/>
                      <a:r>
                        <a:rPr lang="en-US" sz="1100" b="0" i="0" u="none" strike="noStrike" dirty="0">
                          <a:solidFill>
                            <a:srgbClr val="000000"/>
                          </a:solidFill>
                          <a:effectLst/>
                          <a:latin typeface="Calibri" panose="020F0502020204030204" pitchFamily="34" charset="0"/>
                        </a:rPr>
                        <a:t>Wallet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1591093"/>
                  </a:ext>
                </a:extLst>
              </a:tr>
              <a:tr h="182880">
                <a:tc>
                  <a:txBody>
                    <a:bodyPr/>
                    <a:lstStyle/>
                    <a:p>
                      <a:pPr algn="l" fontAlgn="b"/>
                      <a:r>
                        <a:rPr lang="en-US" sz="1100" b="1" i="0" u="none" strike="noStrike" dirty="0">
                          <a:solidFill>
                            <a:srgbClr val="000000"/>
                          </a:solidFill>
                          <a:effectLst/>
                          <a:latin typeface="Calibri" panose="020F050202020403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277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90.69%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210251671"/>
                  </a:ext>
                </a:extLst>
              </a:tr>
            </a:tbl>
          </a:graphicData>
        </a:graphic>
      </p:graphicFrame>
      <p:sp>
        <p:nvSpPr>
          <p:cNvPr id="34" name="TextBox 33">
            <a:extLst>
              <a:ext uri="{FF2B5EF4-FFF2-40B4-BE49-F238E27FC236}">
                <a16:creationId xmlns:a16="http://schemas.microsoft.com/office/drawing/2014/main" id="{BC540062-2AE5-4E7D-B298-5706DD013791}"/>
              </a:ext>
            </a:extLst>
          </p:cNvPr>
          <p:cNvSpPr txBox="1"/>
          <p:nvPr/>
        </p:nvSpPr>
        <p:spPr>
          <a:xfrm>
            <a:off x="6085367" y="1310852"/>
            <a:ext cx="3013646" cy="230832"/>
          </a:xfrm>
          <a:prstGeom prst="rect">
            <a:avLst/>
          </a:prstGeom>
          <a:noFill/>
        </p:spPr>
        <p:txBody>
          <a:bodyPr wrap="none" lIns="0" tIns="0" rIns="0" bIns="45720" rtlCol="0">
            <a:spAutoFit/>
          </a:bodyPr>
          <a:lstStyle/>
          <a:p>
            <a:r>
              <a:rPr lang="en-US" sz="1200" b="1" dirty="0"/>
              <a:t>Unresolved cases we correctly guessed</a:t>
            </a:r>
          </a:p>
        </p:txBody>
      </p:sp>
      <p:sp>
        <p:nvSpPr>
          <p:cNvPr id="36" name="TextBox 35">
            <a:extLst>
              <a:ext uri="{FF2B5EF4-FFF2-40B4-BE49-F238E27FC236}">
                <a16:creationId xmlns:a16="http://schemas.microsoft.com/office/drawing/2014/main" id="{FF59DD73-9C40-4957-BDA2-697B39066157}"/>
              </a:ext>
            </a:extLst>
          </p:cNvPr>
          <p:cNvSpPr txBox="1"/>
          <p:nvPr/>
        </p:nvSpPr>
        <p:spPr>
          <a:xfrm>
            <a:off x="6085367" y="1615382"/>
            <a:ext cx="876843" cy="215444"/>
          </a:xfrm>
          <a:prstGeom prst="rect">
            <a:avLst/>
          </a:prstGeom>
          <a:noFill/>
        </p:spPr>
        <p:txBody>
          <a:bodyPr wrap="none" lIns="0" tIns="0" rIns="0" bIns="45720" rtlCol="0">
            <a:spAutoFit/>
          </a:bodyPr>
          <a:lstStyle/>
          <a:p>
            <a:r>
              <a:rPr lang="en-US" sz="1100" b="1" dirty="0"/>
              <a:t>L2 Workflow</a:t>
            </a:r>
          </a:p>
        </p:txBody>
      </p:sp>
      <p:graphicFrame>
        <p:nvGraphicFramePr>
          <p:cNvPr id="38" name="Table 37">
            <a:extLst>
              <a:ext uri="{FF2B5EF4-FFF2-40B4-BE49-F238E27FC236}">
                <a16:creationId xmlns:a16="http://schemas.microsoft.com/office/drawing/2014/main" id="{B66A9D34-478D-41D1-B676-0FCF696EF898}"/>
              </a:ext>
            </a:extLst>
          </p:cNvPr>
          <p:cNvGraphicFramePr>
            <a:graphicFrameLocks noGrp="1"/>
          </p:cNvGraphicFramePr>
          <p:nvPr>
            <p:extLst>
              <p:ext uri="{D42A27DB-BD31-4B8C-83A1-F6EECF244321}">
                <p14:modId xmlns:p14="http://schemas.microsoft.com/office/powerpoint/2010/main" val="433025263"/>
              </p:ext>
            </p:extLst>
          </p:nvPr>
        </p:nvGraphicFramePr>
        <p:xfrm>
          <a:off x="9014761" y="1871651"/>
          <a:ext cx="2875775" cy="1051560"/>
        </p:xfrm>
        <a:graphic>
          <a:graphicData uri="http://schemas.openxmlformats.org/drawingml/2006/table">
            <a:tbl>
              <a:tblPr/>
              <a:tblGrid>
                <a:gridCol w="1209651">
                  <a:extLst>
                    <a:ext uri="{9D8B030D-6E8A-4147-A177-3AD203B41FA5}">
                      <a16:colId xmlns:a16="http://schemas.microsoft.com/office/drawing/2014/main" val="944792772"/>
                    </a:ext>
                  </a:extLst>
                </a:gridCol>
                <a:gridCol w="376757">
                  <a:extLst>
                    <a:ext uri="{9D8B030D-6E8A-4147-A177-3AD203B41FA5}">
                      <a16:colId xmlns:a16="http://schemas.microsoft.com/office/drawing/2014/main" val="4267935849"/>
                    </a:ext>
                  </a:extLst>
                </a:gridCol>
                <a:gridCol w="528002">
                  <a:extLst>
                    <a:ext uri="{9D8B030D-6E8A-4147-A177-3AD203B41FA5}">
                      <a16:colId xmlns:a16="http://schemas.microsoft.com/office/drawing/2014/main" val="3434422524"/>
                    </a:ext>
                  </a:extLst>
                </a:gridCol>
                <a:gridCol w="761365">
                  <a:extLst>
                    <a:ext uri="{9D8B030D-6E8A-4147-A177-3AD203B41FA5}">
                      <a16:colId xmlns:a16="http://schemas.microsoft.com/office/drawing/2014/main" val="1847429477"/>
                    </a:ext>
                  </a:extLst>
                </a:gridCol>
              </a:tblGrid>
              <a:tr h="182880">
                <a:tc>
                  <a:txBody>
                    <a:bodyPr/>
                    <a:lstStyle/>
                    <a:p>
                      <a:pPr algn="l" fontAlgn="ctr"/>
                      <a:r>
                        <a:rPr lang="en-US" sz="1100" b="1" i="0" u="none" strike="noStrike">
                          <a:solidFill>
                            <a:srgbClr val="000000"/>
                          </a:solidFill>
                          <a:effectLst/>
                          <a:latin typeface="Calibri" panose="020F0502020204030204" pitchFamily="34" charset="0"/>
                        </a:rPr>
                        <a:t>L3 Workflow</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 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412134151"/>
                  </a:ext>
                </a:extLst>
              </a:tr>
              <a:tr h="182880">
                <a:tc>
                  <a:txBody>
                    <a:bodyPr/>
                    <a:lstStyle/>
                    <a:p>
                      <a:pPr algn="l" fontAlgn="ctr"/>
                      <a:r>
                        <a:rPr lang="en-US" sz="1100" b="0" i="0" u="none" strike="noStrike">
                          <a:solidFill>
                            <a:srgbClr val="000000"/>
                          </a:solidFill>
                          <a:effectLst/>
                          <a:latin typeface="Calibri" panose="020F0502020204030204" pitchFamily="34" charset="0"/>
                        </a:rPr>
                        <a:t>User Disable Signin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83.75%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91.39%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9119677"/>
                  </a:ext>
                </a:extLst>
              </a:tr>
              <a:tr h="182880">
                <a:tc>
                  <a:txBody>
                    <a:bodyPr/>
                    <a:lstStyle/>
                    <a:p>
                      <a:pPr algn="l" fontAlgn="ctr"/>
                      <a:r>
                        <a:rPr lang="en-US" sz="1100" b="0" i="0" u="none" strike="noStrike">
                          <a:solidFill>
                            <a:srgbClr val="000000"/>
                          </a:solidFill>
                          <a:effectLst/>
                          <a:latin typeface="Calibri" panose="020F0502020204030204" pitchFamily="34" charset="0"/>
                        </a:rPr>
                        <a:t>Unauthorized Crypto Buy/Sell/Send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8.00%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86.84%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8519935"/>
                  </a:ext>
                </a:extLst>
              </a:tr>
              <a:tr h="182880">
                <a:tc>
                  <a:txBody>
                    <a:bodyPr/>
                    <a:lstStyle/>
                    <a:p>
                      <a:pPr algn="l" fontAlgn="ctr"/>
                      <a:r>
                        <a:rPr lang="en-US" sz="1100" b="0" i="0" u="none" strike="noStrike">
                          <a:solidFill>
                            <a:srgbClr val="000000"/>
                          </a:solidFill>
                          <a:effectLst/>
                          <a:latin typeface="Calibri" panose="020F0502020204030204" pitchFamily="34" charset="0"/>
                        </a:rPr>
                        <a:t>Unauthorized Password Reset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2.08%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85.00%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5436395"/>
                  </a:ext>
                </a:extLst>
              </a:tr>
            </a:tbl>
          </a:graphicData>
        </a:graphic>
      </p:graphicFrame>
      <p:sp>
        <p:nvSpPr>
          <p:cNvPr id="39" name="TextBox 38">
            <a:extLst>
              <a:ext uri="{FF2B5EF4-FFF2-40B4-BE49-F238E27FC236}">
                <a16:creationId xmlns:a16="http://schemas.microsoft.com/office/drawing/2014/main" id="{BA245FED-9686-49D5-892E-80FFB7ABE89C}"/>
              </a:ext>
            </a:extLst>
          </p:cNvPr>
          <p:cNvSpPr txBox="1"/>
          <p:nvPr/>
        </p:nvSpPr>
        <p:spPr>
          <a:xfrm>
            <a:off x="9099013" y="1615382"/>
            <a:ext cx="876843" cy="215444"/>
          </a:xfrm>
          <a:prstGeom prst="rect">
            <a:avLst/>
          </a:prstGeom>
          <a:noFill/>
        </p:spPr>
        <p:txBody>
          <a:bodyPr wrap="none" lIns="0" tIns="0" rIns="0" bIns="45720" rtlCol="0">
            <a:spAutoFit/>
          </a:bodyPr>
          <a:lstStyle/>
          <a:p>
            <a:r>
              <a:rPr lang="en-US" sz="1100" b="1" dirty="0"/>
              <a:t>L3 Workflow</a:t>
            </a:r>
          </a:p>
        </p:txBody>
      </p:sp>
      <p:graphicFrame>
        <p:nvGraphicFramePr>
          <p:cNvPr id="43" name="Table 42">
            <a:extLst>
              <a:ext uri="{FF2B5EF4-FFF2-40B4-BE49-F238E27FC236}">
                <a16:creationId xmlns:a16="http://schemas.microsoft.com/office/drawing/2014/main" id="{A8079605-586B-4913-80D9-0D37D92F4890}"/>
              </a:ext>
            </a:extLst>
          </p:cNvPr>
          <p:cNvGraphicFramePr>
            <a:graphicFrameLocks noGrp="1"/>
          </p:cNvGraphicFramePr>
          <p:nvPr>
            <p:extLst>
              <p:ext uri="{D42A27DB-BD31-4B8C-83A1-F6EECF244321}">
                <p14:modId xmlns:p14="http://schemas.microsoft.com/office/powerpoint/2010/main" val="2929829279"/>
              </p:ext>
            </p:extLst>
          </p:nvPr>
        </p:nvGraphicFramePr>
        <p:xfrm>
          <a:off x="6085367" y="4283585"/>
          <a:ext cx="4610100" cy="1463040"/>
        </p:xfrm>
        <a:graphic>
          <a:graphicData uri="http://schemas.openxmlformats.org/drawingml/2006/table">
            <a:tbl>
              <a:tblPr/>
              <a:tblGrid>
                <a:gridCol w="2616200">
                  <a:extLst>
                    <a:ext uri="{9D8B030D-6E8A-4147-A177-3AD203B41FA5}">
                      <a16:colId xmlns:a16="http://schemas.microsoft.com/office/drawing/2014/main" val="2074716731"/>
                    </a:ext>
                  </a:extLst>
                </a:gridCol>
                <a:gridCol w="609600">
                  <a:extLst>
                    <a:ext uri="{9D8B030D-6E8A-4147-A177-3AD203B41FA5}">
                      <a16:colId xmlns:a16="http://schemas.microsoft.com/office/drawing/2014/main" val="4135221118"/>
                    </a:ext>
                  </a:extLst>
                </a:gridCol>
                <a:gridCol w="609600">
                  <a:extLst>
                    <a:ext uri="{9D8B030D-6E8A-4147-A177-3AD203B41FA5}">
                      <a16:colId xmlns:a16="http://schemas.microsoft.com/office/drawing/2014/main" val="1495463260"/>
                    </a:ext>
                  </a:extLst>
                </a:gridCol>
                <a:gridCol w="774700">
                  <a:extLst>
                    <a:ext uri="{9D8B030D-6E8A-4147-A177-3AD203B41FA5}">
                      <a16:colId xmlns:a16="http://schemas.microsoft.com/office/drawing/2014/main" val="3726773465"/>
                    </a:ext>
                  </a:extLst>
                </a:gridCol>
              </a:tblGrid>
              <a:tr h="182880">
                <a:tc>
                  <a:txBody>
                    <a:bodyPr/>
                    <a:lstStyle/>
                    <a:p>
                      <a:pPr algn="l" fontAlgn="b"/>
                      <a:r>
                        <a:rPr lang="en-US" sz="1100" b="1" i="0" u="none" strike="noStrike">
                          <a:solidFill>
                            <a:srgbClr val="000000"/>
                          </a:solidFill>
                          <a:effectLst/>
                          <a:latin typeface="Calibri" panose="020F0502020204030204" pitchFamily="34" charset="0"/>
                        </a:rPr>
                        <a:t>Last Macros Applied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 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052666866"/>
                  </a:ext>
                </a:extLst>
              </a:tr>
              <a:tr h="182880">
                <a:tc>
                  <a:txBody>
                    <a:bodyPr/>
                    <a:lstStyle/>
                    <a:p>
                      <a:pPr algn="l" fontAlgn="b"/>
                      <a:r>
                        <a:rPr lang="en-US" sz="1100" b="0" i="0" u="none" strike="noStrike">
                          <a:solidFill>
                            <a:srgbClr val="000000"/>
                          </a:solidFill>
                          <a:effectLst/>
                          <a:latin typeface="Calibri" panose="020F0502020204030204" pitchFamily="34" charset="0"/>
                        </a:rPr>
                        <a:t>Resolved - Self Recovery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38.60%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1372467"/>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Already Processing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22.09%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94.89%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613783"/>
                  </a:ext>
                </a:extLst>
              </a:tr>
              <a:tr h="182880">
                <a:tc>
                  <a:txBody>
                    <a:bodyPr/>
                    <a:lstStyle/>
                    <a:p>
                      <a:pPr algn="l" fontAlgn="b"/>
                      <a:r>
                        <a:rPr lang="en-US" sz="1100" b="0" i="0" u="none" strike="noStrike">
                          <a:solidFill>
                            <a:srgbClr val="000000"/>
                          </a:solidFill>
                          <a:effectLst/>
                          <a:latin typeface="Calibri" panose="020F0502020204030204" pitchFamily="34" charset="0"/>
                        </a:rPr>
                        <a:t>General &gt; Merged Case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90.45%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1584386"/>
                  </a:ext>
                </a:extLst>
              </a:tr>
              <a:tr h="182880">
                <a:tc>
                  <a:txBody>
                    <a:bodyPr/>
                    <a:lstStyle/>
                    <a:p>
                      <a:pPr algn="l" fontAlgn="b"/>
                      <a:r>
                        <a:rPr lang="en-US" sz="1100" b="0" i="0" u="none" strike="noStrike">
                          <a:solidFill>
                            <a:srgbClr val="000000"/>
                          </a:solidFill>
                          <a:effectLst/>
                          <a:latin typeface="Calibri" panose="020F0502020204030204" pitchFamily="34" charset="0"/>
                        </a:rPr>
                        <a:t>Temporary - Trust - Self Recovery Completed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92.50%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6119347"/>
                  </a:ext>
                </a:extLst>
              </a:tr>
              <a:tr h="182880">
                <a:tc>
                  <a:txBody>
                    <a:bodyPr/>
                    <a:lstStyle/>
                    <a:p>
                      <a:pPr algn="l" fontAlgn="b"/>
                      <a:r>
                        <a:rPr lang="en-US" sz="1100" b="0" i="0" u="none" strike="noStrike">
                          <a:solidFill>
                            <a:srgbClr val="000000"/>
                          </a:solidFill>
                          <a:effectLst/>
                          <a:latin typeface="Calibri" panose="020F0502020204030204" pitchFamily="34" charset="0"/>
                        </a:rPr>
                        <a:t>AR Already Processing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3.48%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89.29%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9763819"/>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 Escalate to Queue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3.47%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95.71%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204367"/>
                  </a:ext>
                </a:extLst>
              </a:tr>
              <a:tr h="182880">
                <a:tc>
                  <a:txBody>
                    <a:bodyPr/>
                    <a:lstStyle/>
                    <a:p>
                      <a:pPr algn="l" fontAlgn="b"/>
                      <a:r>
                        <a:rPr lang="en-US" sz="1100" b="0" i="0" u="none" strike="noStrike">
                          <a:solidFill>
                            <a:srgbClr val="000000"/>
                          </a:solidFill>
                          <a:effectLst/>
                          <a:latin typeface="Calibri" panose="020F0502020204030204" pitchFamily="34" charset="0"/>
                        </a:rPr>
                        <a:t>Password Reset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85.00%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782791"/>
                  </a:ext>
                </a:extLst>
              </a:tr>
            </a:tbl>
          </a:graphicData>
        </a:graphic>
      </p:graphicFrame>
      <p:sp>
        <p:nvSpPr>
          <p:cNvPr id="44" name="TextBox 43">
            <a:extLst>
              <a:ext uri="{FF2B5EF4-FFF2-40B4-BE49-F238E27FC236}">
                <a16:creationId xmlns:a16="http://schemas.microsoft.com/office/drawing/2014/main" id="{215D1322-7950-40D1-8E26-AC187A14FB8A}"/>
              </a:ext>
            </a:extLst>
          </p:cNvPr>
          <p:cNvSpPr txBox="1"/>
          <p:nvPr/>
        </p:nvSpPr>
        <p:spPr>
          <a:xfrm>
            <a:off x="6085366" y="4028093"/>
            <a:ext cx="1351332" cy="215444"/>
          </a:xfrm>
          <a:prstGeom prst="rect">
            <a:avLst/>
          </a:prstGeom>
          <a:noFill/>
        </p:spPr>
        <p:txBody>
          <a:bodyPr wrap="none" lIns="0" tIns="0" rIns="0" bIns="45720" rtlCol="0">
            <a:spAutoFit/>
          </a:bodyPr>
          <a:lstStyle/>
          <a:p>
            <a:r>
              <a:rPr lang="en-US" sz="1100" b="1" dirty="0"/>
              <a:t>Last Macro Applied</a:t>
            </a:r>
          </a:p>
        </p:txBody>
      </p:sp>
      <p:sp>
        <p:nvSpPr>
          <p:cNvPr id="45" name="TextBox 44">
            <a:extLst>
              <a:ext uri="{FF2B5EF4-FFF2-40B4-BE49-F238E27FC236}">
                <a16:creationId xmlns:a16="http://schemas.microsoft.com/office/drawing/2014/main" id="{F52E3B53-EFC6-4A6A-94B2-A69131A9D55B}"/>
              </a:ext>
            </a:extLst>
          </p:cNvPr>
          <p:cNvSpPr txBox="1"/>
          <p:nvPr/>
        </p:nvSpPr>
        <p:spPr>
          <a:xfrm>
            <a:off x="6085366" y="5797129"/>
            <a:ext cx="5675859" cy="276999"/>
          </a:xfrm>
          <a:prstGeom prst="rect">
            <a:avLst/>
          </a:prstGeom>
          <a:noFill/>
          <a:ln>
            <a:noFill/>
          </a:ln>
          <a:effectLst/>
        </p:spPr>
        <p:txBody>
          <a:bodyPr wrap="square" rtlCol="0">
            <a:spAutoFit/>
          </a:bodyPr>
          <a:lstStyle/>
          <a:p>
            <a:pPr marL="171450" indent="-171450">
              <a:buFont typeface="Arial" panose="020B0604020202020204" pitchFamily="34" charset="0"/>
              <a:buChar char="•"/>
            </a:pPr>
            <a:r>
              <a:rPr lang="en-US" sz="1200" dirty="0"/>
              <a:t>As for the Macro, majority of it are from </a:t>
            </a:r>
            <a:r>
              <a:rPr lang="en-US" sz="1200" b="1" dirty="0"/>
              <a:t>Self-Recovery related solution</a:t>
            </a:r>
          </a:p>
        </p:txBody>
      </p:sp>
      <p:sp>
        <p:nvSpPr>
          <p:cNvPr id="46" name="TextBox 45">
            <a:extLst>
              <a:ext uri="{FF2B5EF4-FFF2-40B4-BE49-F238E27FC236}">
                <a16:creationId xmlns:a16="http://schemas.microsoft.com/office/drawing/2014/main" id="{54CF2C6A-D246-45B9-A344-5A2822533A3F}"/>
              </a:ext>
            </a:extLst>
          </p:cNvPr>
          <p:cNvSpPr txBox="1"/>
          <p:nvPr/>
        </p:nvSpPr>
        <p:spPr>
          <a:xfrm>
            <a:off x="8991249" y="3092031"/>
            <a:ext cx="2875775" cy="646331"/>
          </a:xfrm>
          <a:prstGeom prst="rect">
            <a:avLst/>
          </a:prstGeom>
          <a:noFill/>
          <a:ln>
            <a:noFill/>
          </a:ln>
          <a:effectLst/>
        </p:spPr>
        <p:txBody>
          <a:bodyPr wrap="square" rtlCol="0">
            <a:spAutoFit/>
          </a:bodyPr>
          <a:lstStyle/>
          <a:p>
            <a:pPr marL="171450" indent="-171450">
              <a:buFont typeface="Arial" panose="020B0604020202020204" pitchFamily="34" charset="0"/>
              <a:buChar char="•"/>
            </a:pPr>
            <a:r>
              <a:rPr lang="en-US" sz="1200" dirty="0"/>
              <a:t>Majority of are </a:t>
            </a:r>
            <a:r>
              <a:rPr lang="en-US" sz="1200" b="1" dirty="0"/>
              <a:t>Safety</a:t>
            </a:r>
            <a:r>
              <a:rPr lang="en-US" sz="1200" dirty="0"/>
              <a:t> related issue particularly from </a:t>
            </a:r>
            <a:r>
              <a:rPr lang="en-US" sz="1200" b="1" dirty="0"/>
              <a:t>User Disable Sign-in</a:t>
            </a:r>
          </a:p>
        </p:txBody>
      </p:sp>
    </p:spTree>
    <p:extLst>
      <p:ext uri="{BB962C8B-B14F-4D97-AF65-F5344CB8AC3E}">
        <p14:creationId xmlns:p14="http://schemas.microsoft.com/office/powerpoint/2010/main" val="19969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24F5E67-CCC3-4F36-BC56-B2FE41789D11}"/>
              </a:ext>
            </a:extLst>
          </p:cNvPr>
          <p:cNvSpPr/>
          <p:nvPr/>
        </p:nvSpPr>
        <p:spPr>
          <a:xfrm>
            <a:off x="6002023" y="1251745"/>
            <a:ext cx="5978453" cy="497323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B63AA-3189-4764-AE51-27FE0446BFB6}"/>
              </a:ext>
            </a:extLst>
          </p:cNvPr>
          <p:cNvSpPr>
            <a:spLocks noGrp="1"/>
          </p:cNvSpPr>
          <p:nvPr>
            <p:ph type="title"/>
          </p:nvPr>
        </p:nvSpPr>
        <p:spPr>
          <a:xfrm>
            <a:off x="254000" y="265075"/>
            <a:ext cx="11517313" cy="570605"/>
          </a:xfrm>
        </p:spPr>
        <p:txBody>
          <a:bodyPr/>
          <a:lstStyle/>
          <a:p>
            <a:r>
              <a:rPr lang="en-US" dirty="0">
                <a:highlight>
                  <a:srgbClr val="FFFFFF"/>
                </a:highlight>
              </a:rPr>
              <a:t>Coinbase ATO</a:t>
            </a:r>
            <a:br>
              <a:rPr lang="en-US" dirty="0">
                <a:highlight>
                  <a:srgbClr val="FFFFFF"/>
                </a:highlight>
              </a:rPr>
            </a:br>
            <a:r>
              <a:rPr lang="en-US" sz="1400" i="1" dirty="0">
                <a:highlight>
                  <a:srgbClr val="FFFFFF"/>
                </a:highlight>
              </a:rPr>
              <a:t>Looking at the Cases Monitored and Actual Survey – (Path to incorrectly guessed cases)</a:t>
            </a:r>
          </a:p>
        </p:txBody>
      </p:sp>
      <p:sp>
        <p:nvSpPr>
          <p:cNvPr id="9" name="TextBox 8">
            <a:extLst>
              <a:ext uri="{FF2B5EF4-FFF2-40B4-BE49-F238E27FC236}">
                <a16:creationId xmlns:a16="http://schemas.microsoft.com/office/drawing/2014/main" id="{8D2D0762-AC27-4F33-B2EA-DEEF3BC8D032}"/>
              </a:ext>
            </a:extLst>
          </p:cNvPr>
          <p:cNvSpPr txBox="1"/>
          <p:nvPr/>
        </p:nvSpPr>
        <p:spPr>
          <a:xfrm>
            <a:off x="430646" y="948004"/>
            <a:ext cx="5204951" cy="215444"/>
          </a:xfrm>
          <a:prstGeom prst="rect">
            <a:avLst/>
          </a:prstGeom>
          <a:noFill/>
        </p:spPr>
        <p:txBody>
          <a:bodyPr wrap="none" lIns="0" tIns="0" rIns="0" bIns="45720" rtlCol="0">
            <a:spAutoFit/>
          </a:bodyPr>
          <a:lstStyle/>
          <a:p>
            <a:r>
              <a:rPr lang="en-US" sz="1100" dirty="0"/>
              <a:t>* Scope: Nov. 8 – January 18 (Monitored Cases and Survey Data in Salesforce)</a:t>
            </a:r>
          </a:p>
        </p:txBody>
      </p:sp>
      <p:sp>
        <p:nvSpPr>
          <p:cNvPr id="21" name="TextBox 20">
            <a:extLst>
              <a:ext uri="{FF2B5EF4-FFF2-40B4-BE49-F238E27FC236}">
                <a16:creationId xmlns:a16="http://schemas.microsoft.com/office/drawing/2014/main" id="{B4E4D446-4A01-472E-9D1B-7495CB3D129C}"/>
              </a:ext>
            </a:extLst>
          </p:cNvPr>
          <p:cNvSpPr txBox="1"/>
          <p:nvPr/>
        </p:nvSpPr>
        <p:spPr>
          <a:xfrm>
            <a:off x="430646" y="2546049"/>
            <a:ext cx="5451185" cy="646331"/>
          </a:xfrm>
          <a:prstGeom prst="rect">
            <a:avLst/>
          </a:prstGeom>
          <a:solidFill>
            <a:schemeClr val="bg1"/>
          </a:solidFill>
          <a:ln>
            <a:noFill/>
          </a:ln>
          <a:effectLst/>
        </p:spPr>
        <p:txBody>
          <a:bodyPr wrap="square" rtlCol="0">
            <a:spAutoFit/>
          </a:bodyPr>
          <a:lstStyle/>
          <a:p>
            <a:pPr marL="171450" indent="-171450">
              <a:buFont typeface="Arial" panose="020B0604020202020204" pitchFamily="34" charset="0"/>
              <a:buChar char="•"/>
            </a:pPr>
            <a:r>
              <a:rPr lang="en-US" sz="1200" dirty="0"/>
              <a:t>Looking at how our QA monitor their transaction; we can see that 78% of the time, our QA correctly guess the actual survey our customer. Quality Score still looks high with small difference in wrong guesses.</a:t>
            </a:r>
          </a:p>
        </p:txBody>
      </p:sp>
      <p:sp>
        <p:nvSpPr>
          <p:cNvPr id="25" name="TextBox 24">
            <a:extLst>
              <a:ext uri="{FF2B5EF4-FFF2-40B4-BE49-F238E27FC236}">
                <a16:creationId xmlns:a16="http://schemas.microsoft.com/office/drawing/2014/main" id="{49E95603-2183-443E-84FD-81A03CF62F52}"/>
              </a:ext>
            </a:extLst>
          </p:cNvPr>
          <p:cNvSpPr txBox="1"/>
          <p:nvPr/>
        </p:nvSpPr>
        <p:spPr>
          <a:xfrm>
            <a:off x="430646" y="1329030"/>
            <a:ext cx="4759316" cy="230832"/>
          </a:xfrm>
          <a:prstGeom prst="rect">
            <a:avLst/>
          </a:prstGeom>
          <a:noFill/>
        </p:spPr>
        <p:txBody>
          <a:bodyPr wrap="none" lIns="0" tIns="0" rIns="0" bIns="45720" rtlCol="0">
            <a:spAutoFit/>
          </a:bodyPr>
          <a:lstStyle/>
          <a:p>
            <a:r>
              <a:rPr lang="en-US" sz="1200" b="1" dirty="0"/>
              <a:t>Checking how good our QAs predict the outcome of the survey</a:t>
            </a:r>
          </a:p>
        </p:txBody>
      </p:sp>
      <p:sp>
        <p:nvSpPr>
          <p:cNvPr id="26" name="TextBox 25">
            <a:extLst>
              <a:ext uri="{FF2B5EF4-FFF2-40B4-BE49-F238E27FC236}">
                <a16:creationId xmlns:a16="http://schemas.microsoft.com/office/drawing/2014/main" id="{FAE55C9A-F4C2-48CC-9793-D4C92E097F03}"/>
              </a:ext>
            </a:extLst>
          </p:cNvPr>
          <p:cNvSpPr txBox="1"/>
          <p:nvPr/>
        </p:nvSpPr>
        <p:spPr>
          <a:xfrm>
            <a:off x="430646" y="4917272"/>
            <a:ext cx="5086928" cy="646331"/>
          </a:xfrm>
          <a:prstGeom prst="rect">
            <a:avLst/>
          </a:prstGeom>
          <a:solidFill>
            <a:schemeClr val="bg1"/>
          </a:solidFill>
          <a:ln>
            <a:noFill/>
          </a:ln>
          <a:effectLst/>
        </p:spPr>
        <p:txBody>
          <a:bodyPr wrap="square" rtlCol="0">
            <a:spAutoFit/>
          </a:bodyPr>
          <a:lstStyle/>
          <a:p>
            <a:pPr marL="171450" indent="-171450">
              <a:buFont typeface="Arial" panose="020B0604020202020204" pitchFamily="34" charset="0"/>
              <a:buChar char="•"/>
            </a:pPr>
            <a:r>
              <a:rPr lang="en-US" sz="1200" dirty="0"/>
              <a:t>Majority of the cases we monitored and guess incorrectly are from the </a:t>
            </a:r>
            <a:r>
              <a:rPr lang="en-US" sz="1200" b="1" dirty="0"/>
              <a:t>cases where customer felt the issue resolved yet we guessed it as unresolved</a:t>
            </a:r>
            <a:r>
              <a:rPr lang="en-US" sz="1200" dirty="0"/>
              <a:t> at around 68%.</a:t>
            </a:r>
          </a:p>
        </p:txBody>
      </p:sp>
      <p:sp>
        <p:nvSpPr>
          <p:cNvPr id="28" name="TextBox 27">
            <a:extLst>
              <a:ext uri="{FF2B5EF4-FFF2-40B4-BE49-F238E27FC236}">
                <a16:creationId xmlns:a16="http://schemas.microsoft.com/office/drawing/2014/main" id="{2367728E-6B82-461B-9547-9990BDE25626}"/>
              </a:ext>
            </a:extLst>
          </p:cNvPr>
          <p:cNvSpPr txBox="1"/>
          <p:nvPr/>
        </p:nvSpPr>
        <p:spPr>
          <a:xfrm>
            <a:off x="430645" y="3655482"/>
            <a:ext cx="3696525" cy="230832"/>
          </a:xfrm>
          <a:prstGeom prst="rect">
            <a:avLst/>
          </a:prstGeom>
          <a:noFill/>
        </p:spPr>
        <p:txBody>
          <a:bodyPr wrap="none" lIns="0" tIns="0" rIns="0" bIns="45720" rtlCol="0">
            <a:spAutoFit/>
          </a:bodyPr>
          <a:lstStyle/>
          <a:p>
            <a:r>
              <a:rPr lang="en-US" sz="1200" b="1" dirty="0"/>
              <a:t>Looking at what we are bad in guessing correctly</a:t>
            </a:r>
          </a:p>
        </p:txBody>
      </p:sp>
      <p:graphicFrame>
        <p:nvGraphicFramePr>
          <p:cNvPr id="29" name="Table 28">
            <a:extLst>
              <a:ext uri="{FF2B5EF4-FFF2-40B4-BE49-F238E27FC236}">
                <a16:creationId xmlns:a16="http://schemas.microsoft.com/office/drawing/2014/main" id="{EEA08512-1424-4A72-ACA3-57540892CD35}"/>
              </a:ext>
            </a:extLst>
          </p:cNvPr>
          <p:cNvGraphicFramePr>
            <a:graphicFrameLocks noGrp="1"/>
          </p:cNvGraphicFramePr>
          <p:nvPr/>
        </p:nvGraphicFramePr>
        <p:xfrm>
          <a:off x="430645" y="1719877"/>
          <a:ext cx="4685982" cy="731520"/>
        </p:xfrm>
        <a:graphic>
          <a:graphicData uri="http://schemas.openxmlformats.org/drawingml/2006/table">
            <a:tbl>
              <a:tblPr/>
              <a:tblGrid>
                <a:gridCol w="1745615">
                  <a:extLst>
                    <a:ext uri="{9D8B030D-6E8A-4147-A177-3AD203B41FA5}">
                      <a16:colId xmlns:a16="http://schemas.microsoft.com/office/drawing/2014/main" val="2340713548"/>
                    </a:ext>
                  </a:extLst>
                </a:gridCol>
                <a:gridCol w="609600">
                  <a:extLst>
                    <a:ext uri="{9D8B030D-6E8A-4147-A177-3AD203B41FA5}">
                      <a16:colId xmlns:a16="http://schemas.microsoft.com/office/drawing/2014/main" val="1445830406"/>
                    </a:ext>
                  </a:extLst>
                </a:gridCol>
                <a:gridCol w="609600">
                  <a:extLst>
                    <a:ext uri="{9D8B030D-6E8A-4147-A177-3AD203B41FA5}">
                      <a16:colId xmlns:a16="http://schemas.microsoft.com/office/drawing/2014/main" val="1904600599"/>
                    </a:ext>
                  </a:extLst>
                </a:gridCol>
                <a:gridCol w="761365">
                  <a:extLst>
                    <a:ext uri="{9D8B030D-6E8A-4147-A177-3AD203B41FA5}">
                      <a16:colId xmlns:a16="http://schemas.microsoft.com/office/drawing/2014/main" val="3421929458"/>
                    </a:ext>
                  </a:extLst>
                </a:gridCol>
                <a:gridCol w="959802">
                  <a:extLst>
                    <a:ext uri="{9D8B030D-6E8A-4147-A177-3AD203B41FA5}">
                      <a16:colId xmlns:a16="http://schemas.microsoft.com/office/drawing/2014/main" val="3757239880"/>
                    </a:ext>
                  </a:extLst>
                </a:gridCol>
              </a:tblGrid>
              <a:tr h="182880">
                <a:tc>
                  <a:txBody>
                    <a:bodyPr/>
                    <a:lstStyle/>
                    <a:p>
                      <a:pPr algn="ctr" fontAlgn="ctr"/>
                      <a:r>
                        <a:rPr lang="en-US" sz="1100" b="1" i="0" u="none" strike="noStrike" dirty="0">
                          <a:solidFill>
                            <a:srgbClr val="000000"/>
                          </a:solidFill>
                          <a:effectLst/>
                          <a:latin typeface="Calibri" panose="020F0502020204030204" pitchFamily="34" charset="0"/>
                        </a:rPr>
                        <a:t>Correctly Guessed the Survey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 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Resolution Ave.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778415528"/>
                  </a:ext>
                </a:extLst>
              </a:tr>
              <a:tr h="182880">
                <a:tc>
                  <a:txBody>
                    <a:bodyPr/>
                    <a:lstStyle/>
                    <a:p>
                      <a:pPr algn="ctr" fontAlgn="ctr"/>
                      <a:r>
                        <a:rPr lang="en-US" sz="1100" b="0" i="0" u="none" strike="noStrike" dirty="0">
                          <a:solidFill>
                            <a:srgbClr val="000000"/>
                          </a:solidFill>
                          <a:effectLst/>
                          <a:latin typeface="Calibri" panose="020F0502020204030204" pitchFamily="34" charset="0"/>
                        </a:rPr>
                        <a:t>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21.98%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94.79%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68.04%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7087861"/>
                  </a:ext>
                </a:extLst>
              </a:tr>
              <a:tr h="182880">
                <a:tc>
                  <a:txBody>
                    <a:bodyPr/>
                    <a:lstStyle/>
                    <a:p>
                      <a:pPr algn="ctr" fontAlgn="ctr"/>
                      <a:r>
                        <a:rPr lang="en-US" sz="1100" b="0" i="0" u="none" strike="noStrike" dirty="0">
                          <a:solidFill>
                            <a:srgbClr val="000000"/>
                          </a:solidFill>
                          <a:effectLst/>
                          <a:latin typeface="Calibri" panose="020F0502020204030204" pitchFamily="34" charset="0"/>
                        </a:rPr>
                        <a:t>Yes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78.02%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91.91%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19.24%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7311768"/>
                  </a:ext>
                </a:extLst>
              </a:tr>
              <a:tr h="182880">
                <a:tc>
                  <a:txBody>
                    <a:bodyPr/>
                    <a:lstStyle/>
                    <a:p>
                      <a:pPr algn="ctr" fontAlgn="ctr"/>
                      <a:r>
                        <a:rPr lang="en-US" sz="1100" b="1" i="0" u="none" strike="noStrike" dirty="0">
                          <a:solidFill>
                            <a:srgbClr val="000000"/>
                          </a:solidFill>
                          <a:effectLst/>
                          <a:latin typeface="Calibri" panose="020F0502020204030204" pitchFamily="34" charset="0"/>
                        </a:rPr>
                        <a:t>Grand 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440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92.55%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30.00%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21223638"/>
                  </a:ext>
                </a:extLst>
              </a:tr>
            </a:tbl>
          </a:graphicData>
        </a:graphic>
      </p:graphicFrame>
      <p:sp>
        <p:nvSpPr>
          <p:cNvPr id="34" name="TextBox 33">
            <a:extLst>
              <a:ext uri="{FF2B5EF4-FFF2-40B4-BE49-F238E27FC236}">
                <a16:creationId xmlns:a16="http://schemas.microsoft.com/office/drawing/2014/main" id="{BC540062-2AE5-4E7D-B298-5706DD013791}"/>
              </a:ext>
            </a:extLst>
          </p:cNvPr>
          <p:cNvSpPr txBox="1"/>
          <p:nvPr/>
        </p:nvSpPr>
        <p:spPr>
          <a:xfrm>
            <a:off x="6085367" y="1310852"/>
            <a:ext cx="3074560" cy="230832"/>
          </a:xfrm>
          <a:prstGeom prst="rect">
            <a:avLst/>
          </a:prstGeom>
          <a:noFill/>
        </p:spPr>
        <p:txBody>
          <a:bodyPr wrap="none" lIns="0" tIns="0" rIns="0" bIns="45720" rtlCol="0">
            <a:spAutoFit/>
          </a:bodyPr>
          <a:lstStyle/>
          <a:p>
            <a:r>
              <a:rPr lang="en-US" sz="1200" b="1" dirty="0"/>
              <a:t>Resolved cases we incorrectly guessed</a:t>
            </a:r>
          </a:p>
        </p:txBody>
      </p:sp>
      <p:sp>
        <p:nvSpPr>
          <p:cNvPr id="36" name="TextBox 35">
            <a:extLst>
              <a:ext uri="{FF2B5EF4-FFF2-40B4-BE49-F238E27FC236}">
                <a16:creationId xmlns:a16="http://schemas.microsoft.com/office/drawing/2014/main" id="{FF59DD73-9C40-4957-BDA2-697B39066157}"/>
              </a:ext>
            </a:extLst>
          </p:cNvPr>
          <p:cNvSpPr txBox="1"/>
          <p:nvPr/>
        </p:nvSpPr>
        <p:spPr>
          <a:xfrm>
            <a:off x="6085367" y="1615382"/>
            <a:ext cx="876843" cy="215444"/>
          </a:xfrm>
          <a:prstGeom prst="rect">
            <a:avLst/>
          </a:prstGeom>
          <a:noFill/>
        </p:spPr>
        <p:txBody>
          <a:bodyPr wrap="none" lIns="0" tIns="0" rIns="0" bIns="45720" rtlCol="0">
            <a:spAutoFit/>
          </a:bodyPr>
          <a:lstStyle/>
          <a:p>
            <a:r>
              <a:rPr lang="en-US" sz="1100" b="1" dirty="0"/>
              <a:t>L2 Workflow</a:t>
            </a:r>
          </a:p>
        </p:txBody>
      </p:sp>
      <p:sp>
        <p:nvSpPr>
          <p:cNvPr id="39" name="TextBox 38">
            <a:extLst>
              <a:ext uri="{FF2B5EF4-FFF2-40B4-BE49-F238E27FC236}">
                <a16:creationId xmlns:a16="http://schemas.microsoft.com/office/drawing/2014/main" id="{BA245FED-9686-49D5-892E-80FFB7ABE89C}"/>
              </a:ext>
            </a:extLst>
          </p:cNvPr>
          <p:cNvSpPr txBox="1"/>
          <p:nvPr/>
        </p:nvSpPr>
        <p:spPr>
          <a:xfrm>
            <a:off x="9099013" y="1615382"/>
            <a:ext cx="876843" cy="215444"/>
          </a:xfrm>
          <a:prstGeom prst="rect">
            <a:avLst/>
          </a:prstGeom>
          <a:noFill/>
        </p:spPr>
        <p:txBody>
          <a:bodyPr wrap="none" lIns="0" tIns="0" rIns="0" bIns="45720" rtlCol="0">
            <a:spAutoFit/>
          </a:bodyPr>
          <a:lstStyle/>
          <a:p>
            <a:r>
              <a:rPr lang="en-US" sz="1100" b="1" dirty="0"/>
              <a:t>L3 Workflow</a:t>
            </a:r>
          </a:p>
        </p:txBody>
      </p:sp>
      <p:sp>
        <p:nvSpPr>
          <p:cNvPr id="44" name="TextBox 43">
            <a:extLst>
              <a:ext uri="{FF2B5EF4-FFF2-40B4-BE49-F238E27FC236}">
                <a16:creationId xmlns:a16="http://schemas.microsoft.com/office/drawing/2014/main" id="{215D1322-7950-40D1-8E26-AC187A14FB8A}"/>
              </a:ext>
            </a:extLst>
          </p:cNvPr>
          <p:cNvSpPr txBox="1"/>
          <p:nvPr/>
        </p:nvSpPr>
        <p:spPr>
          <a:xfrm>
            <a:off x="6085366" y="4028093"/>
            <a:ext cx="1351332" cy="215444"/>
          </a:xfrm>
          <a:prstGeom prst="rect">
            <a:avLst/>
          </a:prstGeom>
          <a:noFill/>
        </p:spPr>
        <p:txBody>
          <a:bodyPr wrap="none" lIns="0" tIns="0" rIns="0" bIns="45720" rtlCol="0">
            <a:spAutoFit/>
          </a:bodyPr>
          <a:lstStyle/>
          <a:p>
            <a:r>
              <a:rPr lang="en-US" sz="1100" b="1" dirty="0"/>
              <a:t>Last Macro Applied</a:t>
            </a:r>
          </a:p>
        </p:txBody>
      </p:sp>
      <p:sp>
        <p:nvSpPr>
          <p:cNvPr id="45" name="TextBox 44">
            <a:extLst>
              <a:ext uri="{FF2B5EF4-FFF2-40B4-BE49-F238E27FC236}">
                <a16:creationId xmlns:a16="http://schemas.microsoft.com/office/drawing/2014/main" id="{F52E3B53-EFC6-4A6A-94B2-A69131A9D55B}"/>
              </a:ext>
            </a:extLst>
          </p:cNvPr>
          <p:cNvSpPr txBox="1"/>
          <p:nvPr/>
        </p:nvSpPr>
        <p:spPr>
          <a:xfrm>
            <a:off x="6085366" y="5797129"/>
            <a:ext cx="5675859" cy="276999"/>
          </a:xfrm>
          <a:prstGeom prst="rect">
            <a:avLst/>
          </a:prstGeom>
          <a:noFill/>
          <a:ln>
            <a:noFill/>
          </a:ln>
          <a:effectLst/>
        </p:spPr>
        <p:txBody>
          <a:bodyPr wrap="square" rtlCol="0">
            <a:spAutoFit/>
          </a:bodyPr>
          <a:lstStyle/>
          <a:p>
            <a:pPr marL="171450" indent="-171450">
              <a:buFont typeface="Arial" panose="020B0604020202020204" pitchFamily="34" charset="0"/>
              <a:buChar char="•"/>
            </a:pPr>
            <a:r>
              <a:rPr lang="en-US" sz="1200" dirty="0"/>
              <a:t>As for the Macro, majority of it are from </a:t>
            </a:r>
            <a:r>
              <a:rPr lang="en-US" sz="1200" b="1" dirty="0"/>
              <a:t>Self-Recovery related solution</a:t>
            </a:r>
          </a:p>
        </p:txBody>
      </p:sp>
      <p:sp>
        <p:nvSpPr>
          <p:cNvPr id="46" name="TextBox 45">
            <a:extLst>
              <a:ext uri="{FF2B5EF4-FFF2-40B4-BE49-F238E27FC236}">
                <a16:creationId xmlns:a16="http://schemas.microsoft.com/office/drawing/2014/main" id="{54CF2C6A-D246-45B9-A344-5A2822533A3F}"/>
              </a:ext>
            </a:extLst>
          </p:cNvPr>
          <p:cNvSpPr txBox="1"/>
          <p:nvPr/>
        </p:nvSpPr>
        <p:spPr>
          <a:xfrm>
            <a:off x="9055009" y="3326821"/>
            <a:ext cx="2875775" cy="646331"/>
          </a:xfrm>
          <a:prstGeom prst="rect">
            <a:avLst/>
          </a:prstGeom>
          <a:noFill/>
          <a:ln>
            <a:noFill/>
          </a:ln>
          <a:effectLst/>
        </p:spPr>
        <p:txBody>
          <a:bodyPr wrap="square" rtlCol="0">
            <a:spAutoFit/>
          </a:bodyPr>
          <a:lstStyle/>
          <a:p>
            <a:pPr marL="171450" indent="-171450">
              <a:buFont typeface="Arial" panose="020B0604020202020204" pitchFamily="34" charset="0"/>
              <a:buChar char="•"/>
            </a:pPr>
            <a:r>
              <a:rPr lang="en-US" sz="1200" dirty="0"/>
              <a:t>Majority of are </a:t>
            </a:r>
            <a:r>
              <a:rPr lang="en-US" sz="1200" b="1" dirty="0"/>
              <a:t>Safety</a:t>
            </a:r>
            <a:r>
              <a:rPr lang="en-US" sz="1200" dirty="0"/>
              <a:t> related issue particularly from </a:t>
            </a:r>
            <a:r>
              <a:rPr lang="en-US" sz="1200" b="1" dirty="0"/>
              <a:t>User Disable Sign-in</a:t>
            </a:r>
          </a:p>
        </p:txBody>
      </p:sp>
      <p:graphicFrame>
        <p:nvGraphicFramePr>
          <p:cNvPr id="6" name="Table 5">
            <a:extLst>
              <a:ext uri="{FF2B5EF4-FFF2-40B4-BE49-F238E27FC236}">
                <a16:creationId xmlns:a16="http://schemas.microsoft.com/office/drawing/2014/main" id="{8F2B64D4-1B82-42EB-B492-DEA9505D8371}"/>
              </a:ext>
            </a:extLst>
          </p:cNvPr>
          <p:cNvGraphicFramePr>
            <a:graphicFrameLocks noGrp="1"/>
          </p:cNvGraphicFramePr>
          <p:nvPr>
            <p:extLst>
              <p:ext uri="{D42A27DB-BD31-4B8C-83A1-F6EECF244321}">
                <p14:modId xmlns:p14="http://schemas.microsoft.com/office/powerpoint/2010/main" val="1509397414"/>
              </p:ext>
            </p:extLst>
          </p:nvPr>
        </p:nvGraphicFramePr>
        <p:xfrm>
          <a:off x="727348" y="4036033"/>
          <a:ext cx="4092575" cy="731520"/>
        </p:xfrm>
        <a:graphic>
          <a:graphicData uri="http://schemas.openxmlformats.org/drawingml/2006/table">
            <a:tbl>
              <a:tblPr/>
              <a:tblGrid>
                <a:gridCol w="1493837">
                  <a:extLst>
                    <a:ext uri="{9D8B030D-6E8A-4147-A177-3AD203B41FA5}">
                      <a16:colId xmlns:a16="http://schemas.microsoft.com/office/drawing/2014/main" val="3335174572"/>
                    </a:ext>
                  </a:extLst>
                </a:gridCol>
                <a:gridCol w="379413">
                  <a:extLst>
                    <a:ext uri="{9D8B030D-6E8A-4147-A177-3AD203B41FA5}">
                      <a16:colId xmlns:a16="http://schemas.microsoft.com/office/drawing/2014/main" val="1724893438"/>
                    </a:ext>
                  </a:extLst>
                </a:gridCol>
                <a:gridCol w="528637">
                  <a:extLst>
                    <a:ext uri="{9D8B030D-6E8A-4147-A177-3AD203B41FA5}">
                      <a16:colId xmlns:a16="http://schemas.microsoft.com/office/drawing/2014/main" val="3536566958"/>
                    </a:ext>
                  </a:extLst>
                </a:gridCol>
                <a:gridCol w="746125">
                  <a:extLst>
                    <a:ext uri="{9D8B030D-6E8A-4147-A177-3AD203B41FA5}">
                      <a16:colId xmlns:a16="http://schemas.microsoft.com/office/drawing/2014/main" val="412410616"/>
                    </a:ext>
                  </a:extLst>
                </a:gridCol>
                <a:gridCol w="944563">
                  <a:extLst>
                    <a:ext uri="{9D8B030D-6E8A-4147-A177-3AD203B41FA5}">
                      <a16:colId xmlns:a16="http://schemas.microsoft.com/office/drawing/2014/main" val="2896380226"/>
                    </a:ext>
                  </a:extLst>
                </a:gridCol>
              </a:tblGrid>
              <a:tr h="182880">
                <a:tc>
                  <a:txBody>
                    <a:bodyPr/>
                    <a:lstStyle/>
                    <a:p>
                      <a:pPr algn="ctr" fontAlgn="ctr"/>
                      <a:r>
                        <a:rPr lang="en-US" sz="1100" b="1" i="0" u="none" strike="noStrike" dirty="0">
                          <a:solidFill>
                            <a:srgbClr val="000000"/>
                          </a:solidFill>
                          <a:effectLst/>
                          <a:latin typeface="Calibri" panose="020F0502020204030204" pitchFamily="34" charset="0"/>
                        </a:rPr>
                        <a:t>Was your issue resolved?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Resolution Ave.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420726304"/>
                  </a:ext>
                </a:extLst>
              </a:tr>
              <a:tr h="182880">
                <a:tc>
                  <a:txBody>
                    <a:bodyPr/>
                    <a:lstStyle/>
                    <a:p>
                      <a:pPr algn="ctr" fontAlgn="ctr"/>
                      <a:r>
                        <a:rPr lang="en-US" sz="1100" b="0" i="0" u="none" strike="noStrike" dirty="0">
                          <a:solidFill>
                            <a:srgbClr val="000000"/>
                          </a:solidFill>
                          <a:effectLst/>
                          <a:latin typeface="Calibri" panose="020F050202020403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31.58%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96.94%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863361"/>
                  </a:ext>
                </a:extLst>
              </a:tr>
              <a:tr h="182880">
                <a:tc>
                  <a:txBody>
                    <a:bodyPr/>
                    <a:lstStyle/>
                    <a:p>
                      <a:pPr algn="ctr" fontAlgn="ctr"/>
                      <a:r>
                        <a:rPr lang="en-US" sz="1100" b="0" i="0" u="none" strike="noStrike" dirty="0">
                          <a:solidFill>
                            <a:srgbClr val="000000"/>
                          </a:solidFill>
                          <a:effectLst/>
                          <a:latin typeface="Calibri" panose="020F0502020204030204" pitchFamily="34" charset="0"/>
                        </a:rPr>
                        <a:t>Yes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68.42%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93.79%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5043649"/>
                  </a:ext>
                </a:extLst>
              </a:tr>
              <a:tr h="182880">
                <a:tc>
                  <a:txBody>
                    <a:bodyPr/>
                    <a:lstStyle/>
                    <a:p>
                      <a:pPr algn="ctr" fontAlgn="ctr"/>
                      <a:r>
                        <a:rPr lang="en-US" sz="1100" b="1" i="0" u="none" strike="noStrike" dirty="0">
                          <a:solidFill>
                            <a:srgbClr val="000000"/>
                          </a:solidFill>
                          <a:effectLst/>
                          <a:latin typeface="Calibri" panose="020F0502020204030204" pitchFamily="34" charset="0"/>
                        </a:rPr>
                        <a:t>Grand 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97.00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94.79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68.04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56807340"/>
                  </a:ext>
                </a:extLst>
              </a:tr>
            </a:tbl>
          </a:graphicData>
        </a:graphic>
      </p:graphicFrame>
      <p:graphicFrame>
        <p:nvGraphicFramePr>
          <p:cNvPr id="11" name="Table 10">
            <a:extLst>
              <a:ext uri="{FF2B5EF4-FFF2-40B4-BE49-F238E27FC236}">
                <a16:creationId xmlns:a16="http://schemas.microsoft.com/office/drawing/2014/main" id="{B1A20E9E-6DA9-4BA4-AFBE-7C4CE9B62516}"/>
              </a:ext>
            </a:extLst>
          </p:cNvPr>
          <p:cNvGraphicFramePr>
            <a:graphicFrameLocks noGrp="1"/>
          </p:cNvGraphicFramePr>
          <p:nvPr>
            <p:extLst>
              <p:ext uri="{D42A27DB-BD31-4B8C-83A1-F6EECF244321}">
                <p14:modId xmlns:p14="http://schemas.microsoft.com/office/powerpoint/2010/main" val="202226579"/>
              </p:ext>
            </p:extLst>
          </p:nvPr>
        </p:nvGraphicFramePr>
        <p:xfrm>
          <a:off x="6191561" y="1870874"/>
          <a:ext cx="2557463" cy="1264920"/>
        </p:xfrm>
        <a:graphic>
          <a:graphicData uri="http://schemas.openxmlformats.org/drawingml/2006/table">
            <a:tbl>
              <a:tblPr/>
              <a:tblGrid>
                <a:gridCol w="903288">
                  <a:extLst>
                    <a:ext uri="{9D8B030D-6E8A-4147-A177-3AD203B41FA5}">
                      <a16:colId xmlns:a16="http://schemas.microsoft.com/office/drawing/2014/main" val="1725907934"/>
                    </a:ext>
                  </a:extLst>
                </a:gridCol>
                <a:gridCol w="379413">
                  <a:extLst>
                    <a:ext uri="{9D8B030D-6E8A-4147-A177-3AD203B41FA5}">
                      <a16:colId xmlns:a16="http://schemas.microsoft.com/office/drawing/2014/main" val="977280702"/>
                    </a:ext>
                  </a:extLst>
                </a:gridCol>
                <a:gridCol w="528637">
                  <a:extLst>
                    <a:ext uri="{9D8B030D-6E8A-4147-A177-3AD203B41FA5}">
                      <a16:colId xmlns:a16="http://schemas.microsoft.com/office/drawing/2014/main" val="927060274"/>
                    </a:ext>
                  </a:extLst>
                </a:gridCol>
                <a:gridCol w="746125">
                  <a:extLst>
                    <a:ext uri="{9D8B030D-6E8A-4147-A177-3AD203B41FA5}">
                      <a16:colId xmlns:a16="http://schemas.microsoft.com/office/drawing/2014/main" val="1262192320"/>
                    </a:ext>
                  </a:extLst>
                </a:gridCol>
              </a:tblGrid>
              <a:tr h="108557">
                <a:tc>
                  <a:txBody>
                    <a:bodyPr/>
                    <a:lstStyle/>
                    <a:p>
                      <a:pPr algn="l" fontAlgn="ctr"/>
                      <a:r>
                        <a:rPr lang="en-US" sz="1100" b="1" i="0" u="none" strike="noStrike" dirty="0">
                          <a:solidFill>
                            <a:srgbClr val="000000"/>
                          </a:solidFill>
                          <a:effectLst/>
                          <a:latin typeface="Calibri" panose="020F0502020204030204" pitchFamily="34" charset="0"/>
                        </a:rPr>
                        <a:t>L2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485852602"/>
                  </a:ext>
                </a:extLst>
              </a:tr>
              <a:tr h="182880">
                <a:tc>
                  <a:txBody>
                    <a:bodyPr/>
                    <a:lstStyle/>
                    <a:p>
                      <a:pPr algn="l" fontAlgn="ctr"/>
                      <a:r>
                        <a:rPr lang="en-US" sz="1100" b="0" i="0" u="none" strike="noStrike">
                          <a:solidFill>
                            <a:srgbClr val="000000"/>
                          </a:solidFill>
                          <a:effectLst/>
                          <a:latin typeface="Calibri" panose="020F0502020204030204" pitchFamily="34" charset="0"/>
                        </a:rPr>
                        <a:t>Account Safety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92.69%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93.85%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7947179"/>
                  </a:ext>
                </a:extLst>
              </a:tr>
              <a:tr h="182880">
                <a:tc>
                  <a:txBody>
                    <a:bodyPr/>
                    <a:lstStyle/>
                    <a:p>
                      <a:pPr algn="l" fontAlgn="ctr"/>
                      <a:r>
                        <a:rPr lang="en-US" sz="1100" b="0" i="0" u="none" strike="noStrike">
                          <a:solidFill>
                            <a:srgbClr val="000000"/>
                          </a:solidFill>
                          <a:effectLst/>
                          <a:latin typeface="Calibri" panose="020F0502020204030204" pitchFamily="34" charset="0"/>
                        </a:rPr>
                        <a:t>Account Access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2.89%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97.50%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858157"/>
                  </a:ext>
                </a:extLst>
              </a:tr>
              <a:tr h="182880">
                <a:tc>
                  <a:txBody>
                    <a:bodyPr/>
                    <a:lstStyle/>
                    <a:p>
                      <a:pPr algn="l" fontAlgn="ctr"/>
                      <a:r>
                        <a:rPr lang="en-US" sz="1100" b="0" i="0" u="none" strike="noStrike">
                          <a:solidFill>
                            <a:srgbClr val="000000"/>
                          </a:solidFill>
                          <a:effectLst/>
                          <a:latin typeface="Calibri" panose="020F0502020204030204" pitchFamily="34" charset="0"/>
                        </a:rPr>
                        <a:t>Account Risk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75.00%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582519"/>
                  </a:ext>
                </a:extLst>
              </a:tr>
              <a:tr h="182880">
                <a:tc>
                  <a:txBody>
                    <a:bodyPr/>
                    <a:lstStyle/>
                    <a:p>
                      <a:pPr algn="l" fontAlgn="ctr"/>
                      <a:r>
                        <a:rPr lang="en-US" sz="1100" b="0" i="0" u="none" strike="noStrike">
                          <a:solidFill>
                            <a:srgbClr val="000000"/>
                          </a:solidFill>
                          <a:effectLst/>
                          <a:latin typeface="Calibri" panose="020F0502020204030204" pitchFamily="34" charset="0"/>
                        </a:rPr>
                        <a:t>(blank)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1.56%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157412"/>
                  </a:ext>
                </a:extLst>
              </a:tr>
              <a:tr h="182880">
                <a:tc>
                  <a:txBody>
                    <a:bodyPr/>
                    <a:lstStyle/>
                    <a:p>
                      <a:pPr algn="l" fontAlgn="ctr"/>
                      <a:r>
                        <a:rPr lang="en-US" sz="1100" b="0" i="0" u="none" strike="noStrike">
                          <a:solidFill>
                            <a:srgbClr val="000000"/>
                          </a:solidFill>
                          <a:effectLst/>
                          <a:latin typeface="Calibri" panose="020F0502020204030204" pitchFamily="34" charset="0"/>
                        </a:rPr>
                        <a:t>ACH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443973"/>
                  </a:ext>
                </a:extLst>
              </a:tr>
              <a:tr h="182880">
                <a:tc>
                  <a:txBody>
                    <a:bodyPr/>
                    <a:lstStyle/>
                    <a:p>
                      <a:pPr algn="l" fontAlgn="ctr"/>
                      <a:r>
                        <a:rPr lang="en-US" sz="1100" b="1" i="0" u="none" strike="noStrike">
                          <a:solidFill>
                            <a:srgbClr val="000000"/>
                          </a:solidFill>
                          <a:effectLst/>
                          <a:latin typeface="Calibri" panose="020F0502020204030204" pitchFamily="34" charset="0"/>
                        </a:rPr>
                        <a:t>Grand Total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93.79%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734684156"/>
                  </a:ext>
                </a:extLst>
              </a:tr>
            </a:tbl>
          </a:graphicData>
        </a:graphic>
      </p:graphicFrame>
      <p:graphicFrame>
        <p:nvGraphicFramePr>
          <p:cNvPr id="13" name="Table 12">
            <a:extLst>
              <a:ext uri="{FF2B5EF4-FFF2-40B4-BE49-F238E27FC236}">
                <a16:creationId xmlns:a16="http://schemas.microsoft.com/office/drawing/2014/main" id="{906859E3-AE63-4941-B45D-08AE3D5885B6}"/>
              </a:ext>
            </a:extLst>
          </p:cNvPr>
          <p:cNvGraphicFramePr>
            <a:graphicFrameLocks noGrp="1"/>
          </p:cNvGraphicFramePr>
          <p:nvPr>
            <p:extLst>
              <p:ext uri="{D42A27DB-BD31-4B8C-83A1-F6EECF244321}">
                <p14:modId xmlns:p14="http://schemas.microsoft.com/office/powerpoint/2010/main" val="3929735832"/>
              </p:ext>
            </p:extLst>
          </p:nvPr>
        </p:nvGraphicFramePr>
        <p:xfrm>
          <a:off x="8833329" y="1870874"/>
          <a:ext cx="3097455" cy="1402080"/>
        </p:xfrm>
        <a:graphic>
          <a:graphicData uri="http://schemas.openxmlformats.org/drawingml/2006/table">
            <a:tbl>
              <a:tblPr/>
              <a:tblGrid>
                <a:gridCol w="1443280">
                  <a:extLst>
                    <a:ext uri="{9D8B030D-6E8A-4147-A177-3AD203B41FA5}">
                      <a16:colId xmlns:a16="http://schemas.microsoft.com/office/drawing/2014/main" val="3400522403"/>
                    </a:ext>
                  </a:extLst>
                </a:gridCol>
                <a:gridCol w="379413">
                  <a:extLst>
                    <a:ext uri="{9D8B030D-6E8A-4147-A177-3AD203B41FA5}">
                      <a16:colId xmlns:a16="http://schemas.microsoft.com/office/drawing/2014/main" val="177552416"/>
                    </a:ext>
                  </a:extLst>
                </a:gridCol>
                <a:gridCol w="528637">
                  <a:extLst>
                    <a:ext uri="{9D8B030D-6E8A-4147-A177-3AD203B41FA5}">
                      <a16:colId xmlns:a16="http://schemas.microsoft.com/office/drawing/2014/main" val="1151958681"/>
                    </a:ext>
                  </a:extLst>
                </a:gridCol>
                <a:gridCol w="746125">
                  <a:extLst>
                    <a:ext uri="{9D8B030D-6E8A-4147-A177-3AD203B41FA5}">
                      <a16:colId xmlns:a16="http://schemas.microsoft.com/office/drawing/2014/main" val="30217911"/>
                    </a:ext>
                  </a:extLst>
                </a:gridCol>
              </a:tblGrid>
              <a:tr h="182880">
                <a:tc>
                  <a:txBody>
                    <a:bodyPr/>
                    <a:lstStyle/>
                    <a:p>
                      <a:pPr algn="l" fontAlgn="ctr"/>
                      <a:r>
                        <a:rPr lang="en-US" sz="1100" b="1" i="0" u="none" strike="noStrike" dirty="0">
                          <a:solidFill>
                            <a:srgbClr val="000000"/>
                          </a:solidFill>
                          <a:effectLst/>
                          <a:latin typeface="Calibri" panose="020F0502020204030204" pitchFamily="34" charset="0"/>
                        </a:rPr>
                        <a:t>L3 Workflow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921330389"/>
                  </a:ext>
                </a:extLst>
              </a:tr>
              <a:tr h="182880">
                <a:tc>
                  <a:txBody>
                    <a:bodyPr/>
                    <a:lstStyle/>
                    <a:p>
                      <a:pPr algn="l" fontAlgn="b"/>
                      <a:r>
                        <a:rPr lang="en-US" sz="1100" b="0" i="0" u="none" strike="noStrike">
                          <a:solidFill>
                            <a:srgbClr val="000000"/>
                          </a:solidFill>
                          <a:effectLst/>
                          <a:latin typeface="Calibri" panose="020F0502020204030204" pitchFamily="34" charset="0"/>
                        </a:rPr>
                        <a:t>User Disable Signin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85.66%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94.90%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521111"/>
                  </a:ext>
                </a:extLst>
              </a:tr>
              <a:tr h="182880">
                <a:tc>
                  <a:txBody>
                    <a:bodyPr/>
                    <a:lstStyle/>
                    <a:p>
                      <a:pPr algn="l" fontAlgn="b"/>
                      <a:r>
                        <a:rPr lang="en-US" sz="1100" b="0" i="0" u="none" strike="noStrike">
                          <a:solidFill>
                            <a:srgbClr val="000000"/>
                          </a:solidFill>
                          <a:effectLst/>
                          <a:latin typeface="Calibri" panose="020F0502020204030204" pitchFamily="34" charset="0"/>
                        </a:rPr>
                        <a:t>Unauthorized Crypto Buy/Sell/Send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98.75%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1086236"/>
                  </a:ext>
                </a:extLst>
              </a:tr>
              <a:tr h="182880">
                <a:tc>
                  <a:txBody>
                    <a:bodyPr/>
                    <a:lstStyle/>
                    <a:p>
                      <a:pPr algn="l" fontAlgn="b"/>
                      <a:r>
                        <a:rPr lang="en-US" sz="1100" b="0" i="0" u="none" strike="noStrike">
                          <a:solidFill>
                            <a:srgbClr val="000000"/>
                          </a:solidFill>
                          <a:effectLst/>
                          <a:latin typeface="Calibri" panose="020F0502020204030204" pitchFamily="34" charset="0"/>
                        </a:rPr>
                        <a:t>Unauthorized Password Reset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73.75%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238064"/>
                  </a:ext>
                </a:extLst>
              </a:tr>
              <a:tr h="182880">
                <a:tc>
                  <a:txBody>
                    <a:bodyPr/>
                    <a:lstStyle/>
                    <a:p>
                      <a:pPr algn="l" fontAlgn="b"/>
                      <a:r>
                        <a:rPr lang="en-US" sz="1100" b="0" i="0" u="none" strike="noStrike">
                          <a:solidFill>
                            <a:srgbClr val="000000"/>
                          </a:solidFill>
                          <a:effectLst/>
                          <a:latin typeface="Calibri" panose="020F0502020204030204" pitchFamily="34" charset="0"/>
                        </a:rPr>
                        <a:t>Phishing Scam Victim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1.66%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7036497"/>
                  </a:ext>
                </a:extLst>
              </a:tr>
              <a:tr h="182880">
                <a:tc>
                  <a:txBody>
                    <a:bodyPr/>
                    <a:lstStyle/>
                    <a:p>
                      <a:pPr algn="l" fontAlgn="b"/>
                      <a:r>
                        <a:rPr lang="en-US" sz="1100" b="1" i="0" u="none" strike="noStrike">
                          <a:solidFill>
                            <a:srgbClr val="000000"/>
                          </a:solidFill>
                          <a:effectLst/>
                          <a:latin typeface="Calibri" panose="020F0502020204030204" pitchFamily="34" charset="0"/>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dirty="0">
                          <a:solidFill>
                            <a:srgbClr val="000000"/>
                          </a:solidFill>
                          <a:effectLst/>
                          <a:latin typeface="Calibri" panose="020F0502020204030204" pitchFamily="34" charset="0"/>
                        </a:rPr>
                        <a:t>93.85%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56188566"/>
                  </a:ext>
                </a:extLst>
              </a:tr>
            </a:tbl>
          </a:graphicData>
        </a:graphic>
      </p:graphicFrame>
      <p:graphicFrame>
        <p:nvGraphicFramePr>
          <p:cNvPr id="15" name="Table 14">
            <a:extLst>
              <a:ext uri="{FF2B5EF4-FFF2-40B4-BE49-F238E27FC236}">
                <a16:creationId xmlns:a16="http://schemas.microsoft.com/office/drawing/2014/main" id="{B2B8F65C-3051-4F59-8348-A11653DF8F51}"/>
              </a:ext>
            </a:extLst>
          </p:cNvPr>
          <p:cNvGraphicFramePr>
            <a:graphicFrameLocks noGrp="1"/>
          </p:cNvGraphicFramePr>
          <p:nvPr>
            <p:extLst>
              <p:ext uri="{D42A27DB-BD31-4B8C-83A1-F6EECF244321}">
                <p14:modId xmlns:p14="http://schemas.microsoft.com/office/powerpoint/2010/main" val="3296117992"/>
              </p:ext>
            </p:extLst>
          </p:nvPr>
        </p:nvGraphicFramePr>
        <p:xfrm>
          <a:off x="6191561" y="4355001"/>
          <a:ext cx="4518025" cy="1280160"/>
        </p:xfrm>
        <a:graphic>
          <a:graphicData uri="http://schemas.openxmlformats.org/drawingml/2006/table">
            <a:tbl>
              <a:tblPr/>
              <a:tblGrid>
                <a:gridCol w="2616200">
                  <a:extLst>
                    <a:ext uri="{9D8B030D-6E8A-4147-A177-3AD203B41FA5}">
                      <a16:colId xmlns:a16="http://schemas.microsoft.com/office/drawing/2014/main" val="3217371967"/>
                    </a:ext>
                  </a:extLst>
                </a:gridCol>
                <a:gridCol w="609600">
                  <a:extLst>
                    <a:ext uri="{9D8B030D-6E8A-4147-A177-3AD203B41FA5}">
                      <a16:colId xmlns:a16="http://schemas.microsoft.com/office/drawing/2014/main" val="2178260745"/>
                    </a:ext>
                  </a:extLst>
                </a:gridCol>
                <a:gridCol w="546100">
                  <a:extLst>
                    <a:ext uri="{9D8B030D-6E8A-4147-A177-3AD203B41FA5}">
                      <a16:colId xmlns:a16="http://schemas.microsoft.com/office/drawing/2014/main" val="1203657867"/>
                    </a:ext>
                  </a:extLst>
                </a:gridCol>
                <a:gridCol w="746125">
                  <a:extLst>
                    <a:ext uri="{9D8B030D-6E8A-4147-A177-3AD203B41FA5}">
                      <a16:colId xmlns:a16="http://schemas.microsoft.com/office/drawing/2014/main" val="1120155589"/>
                    </a:ext>
                  </a:extLst>
                </a:gridCol>
              </a:tblGrid>
              <a:tr h="182880">
                <a:tc>
                  <a:txBody>
                    <a:bodyPr/>
                    <a:lstStyle/>
                    <a:p>
                      <a:pPr algn="l" fontAlgn="b"/>
                      <a:r>
                        <a:rPr lang="en-US" sz="1100" b="1" i="0" u="none" strike="noStrike" dirty="0">
                          <a:solidFill>
                            <a:srgbClr val="000000"/>
                          </a:solidFill>
                          <a:effectLst/>
                          <a:latin typeface="Calibri" panose="020F0502020204030204" pitchFamily="34" charset="0"/>
                        </a:rPr>
                        <a:t>Last Macros Applied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n-US" sz="1100" b="1" i="0" u="none" strike="noStrike">
                          <a:solidFill>
                            <a:srgbClr val="000000"/>
                          </a:solidFill>
                          <a:effectLst/>
                          <a:latin typeface="Calibri" panose="020F0502020204030204" pitchFamily="34" charset="0"/>
                        </a:rPr>
                        <a:t>Quality Ave.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786854486"/>
                  </a:ext>
                </a:extLst>
              </a:tr>
              <a:tr h="182880">
                <a:tc>
                  <a:txBody>
                    <a:bodyPr/>
                    <a:lstStyle/>
                    <a:p>
                      <a:pPr algn="l" fontAlgn="b"/>
                      <a:r>
                        <a:rPr lang="en-US" sz="1100" b="0" i="0" u="none" strike="noStrike">
                          <a:solidFill>
                            <a:srgbClr val="000000"/>
                          </a:solidFill>
                          <a:effectLst/>
                          <a:latin typeface="Calibri" panose="020F0502020204030204" pitchFamily="34" charset="0"/>
                        </a:rPr>
                        <a:t>Resolved - Self Recovery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39.98%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95.71%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9929581"/>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Already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24.70%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96.15%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4972432"/>
                  </a:ext>
                </a:extLst>
              </a:tr>
              <a:tr h="182880">
                <a:tc>
                  <a:txBody>
                    <a:bodyPr/>
                    <a:lstStyle/>
                    <a:p>
                      <a:pPr algn="l" fontAlgn="b"/>
                      <a:r>
                        <a:rPr lang="en-US" sz="1100" b="0" i="0" u="none" strike="noStrike">
                          <a:solidFill>
                            <a:srgbClr val="000000"/>
                          </a:solidFill>
                          <a:effectLst/>
                          <a:latin typeface="Calibri" panose="020F0502020204030204" pitchFamily="34" charset="0"/>
                        </a:rPr>
                        <a:t>Balance removed - account closed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834334"/>
                  </a:ext>
                </a:extLst>
              </a:tr>
              <a:tr h="182880">
                <a:tc>
                  <a:txBody>
                    <a:bodyPr/>
                    <a:lstStyle/>
                    <a:p>
                      <a:pPr algn="l" fontAlgn="b"/>
                      <a:r>
                        <a:rPr lang="en-US" sz="1100" b="0" i="0" u="none" strike="noStrike">
                          <a:solidFill>
                            <a:srgbClr val="000000"/>
                          </a:solidFill>
                          <a:effectLst/>
                          <a:latin typeface="Calibri" panose="020F0502020204030204" pitchFamily="34" charset="0"/>
                        </a:rPr>
                        <a:t>2FA - Resolved - Self Recovery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97.50%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6777081"/>
                  </a:ext>
                </a:extLst>
              </a:tr>
              <a:tr h="182880">
                <a:tc>
                  <a:txBody>
                    <a:bodyPr/>
                    <a:lstStyle/>
                    <a:p>
                      <a:pPr algn="l" fontAlgn="b"/>
                      <a:r>
                        <a:rPr lang="en-US" sz="1100" b="0" i="0" u="none" strike="noStrike">
                          <a:solidFill>
                            <a:srgbClr val="000000"/>
                          </a:solidFill>
                          <a:effectLst/>
                          <a:latin typeface="Calibri" panose="020F0502020204030204" pitchFamily="34" charset="0"/>
                        </a:rPr>
                        <a:t>Password reset - Email in SPAM folder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3.89%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87.50%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935766"/>
                  </a:ext>
                </a:extLst>
              </a:tr>
              <a:tr h="182880">
                <a:tc>
                  <a:txBody>
                    <a:bodyPr/>
                    <a:lstStyle/>
                    <a:p>
                      <a:pPr algn="l" fontAlgn="b"/>
                      <a:r>
                        <a:rPr lang="en-US" sz="1100" b="0" i="0" u="none" strike="noStrike">
                          <a:solidFill>
                            <a:srgbClr val="000000"/>
                          </a:solidFill>
                          <a:effectLst/>
                          <a:latin typeface="Calibri" panose="020F0502020204030204" pitchFamily="34" charset="0"/>
                        </a:rPr>
                        <a:t>Temporary - Trust - Self Recovery Completed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272577"/>
                  </a:ext>
                </a:extLst>
              </a:tr>
            </a:tbl>
          </a:graphicData>
        </a:graphic>
      </p:graphicFrame>
    </p:spTree>
    <p:extLst>
      <p:ext uri="{BB962C8B-B14F-4D97-AF65-F5344CB8AC3E}">
        <p14:creationId xmlns:p14="http://schemas.microsoft.com/office/powerpoint/2010/main" val="413325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2061919-8292-457C-9990-3F1D04B861D6}"/>
              </a:ext>
            </a:extLst>
          </p:cNvPr>
          <p:cNvSpPr/>
          <p:nvPr/>
        </p:nvSpPr>
        <p:spPr>
          <a:xfrm>
            <a:off x="254000" y="1259021"/>
            <a:ext cx="3788064" cy="20317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3FA7E40-876A-4C22-A9A4-F55585142B37}"/>
              </a:ext>
            </a:extLst>
          </p:cNvPr>
          <p:cNvSpPr/>
          <p:nvPr/>
        </p:nvSpPr>
        <p:spPr>
          <a:xfrm>
            <a:off x="254000" y="3429000"/>
            <a:ext cx="11653982" cy="333337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B63AA-3189-4764-AE51-27FE0446BFB6}"/>
              </a:ext>
            </a:extLst>
          </p:cNvPr>
          <p:cNvSpPr>
            <a:spLocks noGrp="1"/>
          </p:cNvSpPr>
          <p:nvPr>
            <p:ph type="title"/>
          </p:nvPr>
        </p:nvSpPr>
        <p:spPr>
          <a:xfrm>
            <a:off x="254000" y="265075"/>
            <a:ext cx="11517313" cy="570605"/>
          </a:xfrm>
        </p:spPr>
        <p:txBody>
          <a:bodyPr/>
          <a:lstStyle/>
          <a:p>
            <a:r>
              <a:rPr lang="en-US" dirty="0">
                <a:highlight>
                  <a:srgbClr val="FFFFFF"/>
                </a:highlight>
              </a:rPr>
              <a:t>Coinbase ATO</a:t>
            </a:r>
            <a:br>
              <a:rPr lang="en-US" dirty="0">
                <a:highlight>
                  <a:srgbClr val="FFFFFF"/>
                </a:highlight>
              </a:rPr>
            </a:br>
            <a:r>
              <a:rPr lang="en-US" sz="1400" i="1" dirty="0">
                <a:highlight>
                  <a:srgbClr val="FFFFFF"/>
                </a:highlight>
              </a:rPr>
              <a:t>Other things we considered checking</a:t>
            </a:r>
          </a:p>
        </p:txBody>
      </p:sp>
      <p:sp>
        <p:nvSpPr>
          <p:cNvPr id="9" name="TextBox 8">
            <a:extLst>
              <a:ext uri="{FF2B5EF4-FFF2-40B4-BE49-F238E27FC236}">
                <a16:creationId xmlns:a16="http://schemas.microsoft.com/office/drawing/2014/main" id="{8D2D0762-AC27-4F33-B2EA-DEEF3BC8D032}"/>
              </a:ext>
            </a:extLst>
          </p:cNvPr>
          <p:cNvSpPr txBox="1"/>
          <p:nvPr/>
        </p:nvSpPr>
        <p:spPr>
          <a:xfrm>
            <a:off x="430646" y="948004"/>
            <a:ext cx="5204951" cy="215444"/>
          </a:xfrm>
          <a:prstGeom prst="rect">
            <a:avLst/>
          </a:prstGeom>
          <a:noFill/>
        </p:spPr>
        <p:txBody>
          <a:bodyPr wrap="none" lIns="0" tIns="0" rIns="0" bIns="45720" rtlCol="0">
            <a:spAutoFit/>
          </a:bodyPr>
          <a:lstStyle/>
          <a:p>
            <a:r>
              <a:rPr lang="en-US" sz="1100" dirty="0"/>
              <a:t>* Scope: Nov. 8 – January 18 (Monitored Cases and Survey Data in Salesforce)</a:t>
            </a:r>
          </a:p>
        </p:txBody>
      </p:sp>
      <p:sp>
        <p:nvSpPr>
          <p:cNvPr id="27" name="TextBox 26">
            <a:extLst>
              <a:ext uri="{FF2B5EF4-FFF2-40B4-BE49-F238E27FC236}">
                <a16:creationId xmlns:a16="http://schemas.microsoft.com/office/drawing/2014/main" id="{5FDF6911-D05A-450A-BA82-FA20600F6F04}"/>
              </a:ext>
            </a:extLst>
          </p:cNvPr>
          <p:cNvSpPr txBox="1"/>
          <p:nvPr/>
        </p:nvSpPr>
        <p:spPr>
          <a:xfrm>
            <a:off x="430646" y="1322284"/>
            <a:ext cx="3510576" cy="230832"/>
          </a:xfrm>
          <a:prstGeom prst="rect">
            <a:avLst/>
          </a:prstGeom>
          <a:noFill/>
        </p:spPr>
        <p:txBody>
          <a:bodyPr wrap="none" lIns="0" tIns="0" rIns="0" bIns="45720" rtlCol="0">
            <a:spAutoFit/>
          </a:bodyPr>
          <a:lstStyle/>
          <a:p>
            <a:r>
              <a:rPr lang="en-US" sz="1200" b="1" dirty="0"/>
              <a:t>Are there difference in performance per shift?</a:t>
            </a:r>
          </a:p>
        </p:txBody>
      </p:sp>
      <p:sp>
        <p:nvSpPr>
          <p:cNvPr id="32" name="TextBox 31">
            <a:extLst>
              <a:ext uri="{FF2B5EF4-FFF2-40B4-BE49-F238E27FC236}">
                <a16:creationId xmlns:a16="http://schemas.microsoft.com/office/drawing/2014/main" id="{ECC350D5-2525-4E3A-A119-93F42391B686}"/>
              </a:ext>
            </a:extLst>
          </p:cNvPr>
          <p:cNvSpPr txBox="1"/>
          <p:nvPr/>
        </p:nvSpPr>
        <p:spPr>
          <a:xfrm>
            <a:off x="227192" y="2456925"/>
            <a:ext cx="3814872" cy="830997"/>
          </a:xfrm>
          <a:prstGeom prst="rect">
            <a:avLst/>
          </a:prstGeom>
          <a:noFill/>
          <a:ln>
            <a:noFill/>
          </a:ln>
          <a:effectLst/>
        </p:spPr>
        <p:txBody>
          <a:bodyPr wrap="square" rtlCol="0">
            <a:spAutoFit/>
          </a:bodyPr>
          <a:lstStyle/>
          <a:p>
            <a:pPr marL="171450" indent="-171450">
              <a:buFont typeface="Arial" panose="020B0604020202020204" pitchFamily="34" charset="0"/>
              <a:buChar char="•"/>
            </a:pPr>
            <a:r>
              <a:rPr lang="en-US" sz="1200" dirty="0"/>
              <a:t>Morning &amp; Night are performing better than mid. On the other hand, Mid shift showed higher volume of cases worked and agents on shift</a:t>
            </a:r>
          </a:p>
        </p:txBody>
      </p:sp>
      <p:graphicFrame>
        <p:nvGraphicFramePr>
          <p:cNvPr id="15" name="Table 14">
            <a:extLst>
              <a:ext uri="{FF2B5EF4-FFF2-40B4-BE49-F238E27FC236}">
                <a16:creationId xmlns:a16="http://schemas.microsoft.com/office/drawing/2014/main" id="{F09F6969-7191-4A8C-A18E-9DCF8ED85F5D}"/>
              </a:ext>
            </a:extLst>
          </p:cNvPr>
          <p:cNvGraphicFramePr>
            <a:graphicFrameLocks noGrp="1"/>
          </p:cNvGraphicFramePr>
          <p:nvPr>
            <p:extLst>
              <p:ext uri="{D42A27DB-BD31-4B8C-83A1-F6EECF244321}">
                <p14:modId xmlns:p14="http://schemas.microsoft.com/office/powerpoint/2010/main" val="111606034"/>
              </p:ext>
            </p:extLst>
          </p:nvPr>
        </p:nvGraphicFramePr>
        <p:xfrm>
          <a:off x="427395" y="3773626"/>
          <a:ext cx="11309350" cy="2240280"/>
        </p:xfrm>
        <a:graphic>
          <a:graphicData uri="http://schemas.openxmlformats.org/drawingml/2006/table">
            <a:tbl>
              <a:tblPr/>
              <a:tblGrid>
                <a:gridCol w="1003300">
                  <a:extLst>
                    <a:ext uri="{9D8B030D-6E8A-4147-A177-3AD203B41FA5}">
                      <a16:colId xmlns:a16="http://schemas.microsoft.com/office/drawing/2014/main" val="3776157175"/>
                    </a:ext>
                  </a:extLst>
                </a:gridCol>
                <a:gridCol w="609600">
                  <a:extLst>
                    <a:ext uri="{9D8B030D-6E8A-4147-A177-3AD203B41FA5}">
                      <a16:colId xmlns:a16="http://schemas.microsoft.com/office/drawing/2014/main" val="2324203992"/>
                    </a:ext>
                  </a:extLst>
                </a:gridCol>
                <a:gridCol w="609600">
                  <a:extLst>
                    <a:ext uri="{9D8B030D-6E8A-4147-A177-3AD203B41FA5}">
                      <a16:colId xmlns:a16="http://schemas.microsoft.com/office/drawing/2014/main" val="2050002238"/>
                    </a:ext>
                  </a:extLst>
                </a:gridCol>
                <a:gridCol w="758323">
                  <a:extLst>
                    <a:ext uri="{9D8B030D-6E8A-4147-A177-3AD203B41FA5}">
                      <a16:colId xmlns:a16="http://schemas.microsoft.com/office/drawing/2014/main" val="98583358"/>
                    </a:ext>
                  </a:extLst>
                </a:gridCol>
                <a:gridCol w="602673">
                  <a:extLst>
                    <a:ext uri="{9D8B030D-6E8A-4147-A177-3AD203B41FA5}">
                      <a16:colId xmlns:a16="http://schemas.microsoft.com/office/drawing/2014/main" val="3307851690"/>
                    </a:ext>
                  </a:extLst>
                </a:gridCol>
                <a:gridCol w="623454">
                  <a:extLst>
                    <a:ext uri="{9D8B030D-6E8A-4147-A177-3AD203B41FA5}">
                      <a16:colId xmlns:a16="http://schemas.microsoft.com/office/drawing/2014/main" val="167631714"/>
                    </a:ext>
                  </a:extLst>
                </a:gridCol>
                <a:gridCol w="498400">
                  <a:extLst>
                    <a:ext uri="{9D8B030D-6E8A-4147-A177-3AD203B41FA5}">
                      <a16:colId xmlns:a16="http://schemas.microsoft.com/office/drawing/2014/main" val="16529302"/>
                    </a:ext>
                  </a:extLst>
                </a:gridCol>
                <a:gridCol w="609600">
                  <a:extLst>
                    <a:ext uri="{9D8B030D-6E8A-4147-A177-3AD203B41FA5}">
                      <a16:colId xmlns:a16="http://schemas.microsoft.com/office/drawing/2014/main" val="149690408"/>
                    </a:ext>
                  </a:extLst>
                </a:gridCol>
                <a:gridCol w="637673">
                  <a:extLst>
                    <a:ext uri="{9D8B030D-6E8A-4147-A177-3AD203B41FA5}">
                      <a16:colId xmlns:a16="http://schemas.microsoft.com/office/drawing/2014/main" val="3882370933"/>
                    </a:ext>
                  </a:extLst>
                </a:gridCol>
                <a:gridCol w="581527">
                  <a:extLst>
                    <a:ext uri="{9D8B030D-6E8A-4147-A177-3AD203B41FA5}">
                      <a16:colId xmlns:a16="http://schemas.microsoft.com/office/drawing/2014/main" val="2964721821"/>
                    </a:ext>
                  </a:extLst>
                </a:gridCol>
                <a:gridCol w="609600">
                  <a:extLst>
                    <a:ext uri="{9D8B030D-6E8A-4147-A177-3AD203B41FA5}">
                      <a16:colId xmlns:a16="http://schemas.microsoft.com/office/drawing/2014/main" val="1987930487"/>
                    </a:ext>
                  </a:extLst>
                </a:gridCol>
                <a:gridCol w="609600">
                  <a:extLst>
                    <a:ext uri="{9D8B030D-6E8A-4147-A177-3AD203B41FA5}">
                      <a16:colId xmlns:a16="http://schemas.microsoft.com/office/drawing/2014/main" val="2109354828"/>
                    </a:ext>
                  </a:extLst>
                </a:gridCol>
                <a:gridCol w="609600">
                  <a:extLst>
                    <a:ext uri="{9D8B030D-6E8A-4147-A177-3AD203B41FA5}">
                      <a16:colId xmlns:a16="http://schemas.microsoft.com/office/drawing/2014/main" val="2787025134"/>
                    </a:ext>
                  </a:extLst>
                </a:gridCol>
                <a:gridCol w="609600">
                  <a:extLst>
                    <a:ext uri="{9D8B030D-6E8A-4147-A177-3AD203B41FA5}">
                      <a16:colId xmlns:a16="http://schemas.microsoft.com/office/drawing/2014/main" val="2127448308"/>
                    </a:ext>
                  </a:extLst>
                </a:gridCol>
                <a:gridCol w="1117600">
                  <a:extLst>
                    <a:ext uri="{9D8B030D-6E8A-4147-A177-3AD203B41FA5}">
                      <a16:colId xmlns:a16="http://schemas.microsoft.com/office/drawing/2014/main" val="2194192277"/>
                    </a:ext>
                  </a:extLst>
                </a:gridCol>
                <a:gridCol w="609600">
                  <a:extLst>
                    <a:ext uri="{9D8B030D-6E8A-4147-A177-3AD203B41FA5}">
                      <a16:colId xmlns:a16="http://schemas.microsoft.com/office/drawing/2014/main" val="2961329722"/>
                    </a:ext>
                  </a:extLst>
                </a:gridCol>
                <a:gridCol w="609600">
                  <a:extLst>
                    <a:ext uri="{9D8B030D-6E8A-4147-A177-3AD203B41FA5}">
                      <a16:colId xmlns:a16="http://schemas.microsoft.com/office/drawing/2014/main" val="513703191"/>
                    </a:ext>
                  </a:extLst>
                </a:gridCol>
              </a:tblGrid>
              <a:tr h="182880">
                <a:tc>
                  <a:txBody>
                    <a:bodyPr/>
                    <a:lstStyle/>
                    <a:p>
                      <a:pPr algn="ctr" fontAlgn="ctr"/>
                      <a:r>
                        <a:rPr lang="en-US" sz="1100" b="1" i="0" u="none" strike="noStrike" dirty="0" err="1">
                          <a:solidFill>
                            <a:srgbClr val="FFFFFF"/>
                          </a:solidFill>
                          <a:effectLst/>
                          <a:latin typeface="Calibri" panose="020F0502020204030204" pitchFamily="34" charset="0"/>
                        </a:rPr>
                        <a:t>Survey_Quartile</a:t>
                      </a:r>
                      <a:endParaRPr lang="en-US" sz="1100" b="1" i="0" u="none" strike="noStrike" dirty="0">
                        <a:solidFill>
                          <a:srgbClr val="FFFFFF"/>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Greeting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Active Listening &amp; Acknowledgement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Customer Engagement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dirty="0">
                          <a:solidFill>
                            <a:srgbClr val="FFFFFF"/>
                          </a:solidFill>
                          <a:effectLst/>
                          <a:latin typeface="Calibri" panose="020F0502020204030204" pitchFamily="34" charset="0"/>
                        </a:rPr>
                        <a:t>Probing &amp; Validation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Resolution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Closing &amp; Recap</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Call Pace &amp; Hold Procedure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Case &amp; Account Comments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dirty="0">
                          <a:solidFill>
                            <a:srgbClr val="FFFFFF"/>
                          </a:solidFill>
                          <a:effectLst/>
                          <a:latin typeface="Calibri" panose="020F0502020204030204" pitchFamily="34" charset="0"/>
                        </a:rPr>
                        <a:t>Case Labels, Workflow Picklist, Case Status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With 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Did the Analyst able to complete phone authentication and verify caller?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Did the Analyst avoid disclosing MNPI or private information?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Score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dirty="0" err="1">
                          <a:solidFill>
                            <a:srgbClr val="FFFFFF"/>
                          </a:solidFill>
                          <a:effectLst/>
                          <a:latin typeface="Calibri" panose="020F0502020204030204" pitchFamily="34" charset="0"/>
                        </a:rPr>
                        <a:t>Resolution_Survey</a:t>
                      </a:r>
                      <a:endParaRPr lang="en-US" sz="1100" b="1" i="0" u="none" strike="noStrike" dirty="0">
                        <a:solidFill>
                          <a:srgbClr val="FFFFFF"/>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dirty="0">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dirty="0">
                          <a:solidFill>
                            <a:srgbClr val="FFFFFF"/>
                          </a:solidFill>
                          <a:effectLst/>
                          <a:latin typeface="Calibri" panose="020F0502020204030204" pitchFamily="34" charset="0"/>
                        </a:rPr>
                        <a:t>%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73044578"/>
                  </a:ext>
                </a:extLst>
              </a:tr>
              <a:tr h="182880">
                <a:tc>
                  <a:txBody>
                    <a:bodyPr/>
                    <a:lstStyle/>
                    <a:p>
                      <a:pPr algn="ctr" fontAlgn="ctr"/>
                      <a:r>
                        <a:rPr lang="en-US" sz="1100" b="0" i="0" u="none" strike="noStrike" dirty="0">
                          <a:solidFill>
                            <a:srgbClr val="000000"/>
                          </a:solidFill>
                          <a:effectLst/>
                          <a:latin typeface="Calibri" panose="020F0502020204030204" pitchFamily="34" charset="0"/>
                        </a:rPr>
                        <a:t>1st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96.97%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85.86%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a:solidFill>
                            <a:srgbClr val="000000"/>
                          </a:solidFill>
                          <a:effectLst/>
                          <a:latin typeface="Calibri" panose="020F0502020204030204" pitchFamily="34" charset="0"/>
                        </a:rPr>
                        <a:t>87.27%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a:solidFill>
                            <a:srgbClr val="000000"/>
                          </a:solidFill>
                          <a:effectLst/>
                          <a:latin typeface="Calibri" panose="020F0502020204030204" pitchFamily="34" charset="0"/>
                        </a:rPr>
                        <a:t>90.05%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a:solidFill>
                            <a:srgbClr val="000000"/>
                          </a:solidFill>
                          <a:effectLst/>
                          <a:latin typeface="Calibri" panose="020F0502020204030204" pitchFamily="34" charset="0"/>
                        </a:rPr>
                        <a:t>92.17%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87.37%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91.06%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90.91%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98.48%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90.71%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425807"/>
                  </a:ext>
                </a:extLst>
              </a:tr>
              <a:tr h="182880">
                <a:tc>
                  <a:txBody>
                    <a:bodyPr/>
                    <a:lstStyle/>
                    <a:p>
                      <a:pPr algn="ctr" fontAlgn="ctr"/>
                      <a:r>
                        <a:rPr lang="en-US" sz="1100" b="0" i="0" u="none" strike="noStrike" dirty="0">
                          <a:solidFill>
                            <a:srgbClr val="000000"/>
                          </a:solidFill>
                          <a:effectLst/>
                          <a:latin typeface="Calibri" panose="020F0502020204030204" pitchFamily="34" charset="0"/>
                        </a:rPr>
                        <a:t>2nd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91.98%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88.58%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dirty="0">
                          <a:solidFill>
                            <a:srgbClr val="000000"/>
                          </a:solidFill>
                          <a:effectLst/>
                          <a:latin typeface="Calibri" panose="020F0502020204030204" pitchFamily="34" charset="0"/>
                        </a:rPr>
                        <a:t>87.51%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a:solidFill>
                            <a:srgbClr val="000000"/>
                          </a:solidFill>
                          <a:effectLst/>
                          <a:latin typeface="Calibri" panose="020F0502020204030204" pitchFamily="34" charset="0"/>
                        </a:rPr>
                        <a:t>90.33%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a:solidFill>
                            <a:srgbClr val="000000"/>
                          </a:solidFill>
                          <a:effectLst/>
                          <a:latin typeface="Calibri" panose="020F0502020204030204" pitchFamily="34" charset="0"/>
                        </a:rPr>
                        <a:t>94.02%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89.61%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92.98%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92.14%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3.64%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97.15%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99.57%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90.93%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19.40%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428798"/>
                  </a:ext>
                </a:extLst>
              </a:tr>
              <a:tr h="182880">
                <a:tc>
                  <a:txBody>
                    <a:bodyPr/>
                    <a:lstStyle/>
                    <a:p>
                      <a:pPr algn="ctr" fontAlgn="ctr"/>
                      <a:r>
                        <a:rPr lang="en-US" sz="1100" b="0" i="0" u="none" strike="noStrike" dirty="0">
                          <a:solidFill>
                            <a:srgbClr val="000000"/>
                          </a:solidFill>
                          <a:effectLst/>
                          <a:latin typeface="Calibri" panose="020F0502020204030204" pitchFamily="34" charset="0"/>
                        </a:rPr>
                        <a:t>3rd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99.17%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94.70%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dirty="0">
                          <a:solidFill>
                            <a:srgbClr val="000000"/>
                          </a:solidFill>
                          <a:effectLst/>
                          <a:latin typeface="Calibri" panose="020F0502020204030204" pitchFamily="34" charset="0"/>
                        </a:rPr>
                        <a:t>90.23%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dirty="0">
                          <a:solidFill>
                            <a:srgbClr val="000000"/>
                          </a:solidFill>
                          <a:effectLst/>
                          <a:latin typeface="Calibri" panose="020F0502020204030204" pitchFamily="34" charset="0"/>
                        </a:rPr>
                        <a:t>89.33%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a:solidFill>
                            <a:srgbClr val="000000"/>
                          </a:solidFill>
                          <a:effectLst/>
                          <a:latin typeface="Calibri" panose="020F0502020204030204" pitchFamily="34" charset="0"/>
                        </a:rPr>
                        <a:t>94.04%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91.29%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91.81%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91.36%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3.63%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98.59%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99.55%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93.08%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36.47%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1479737"/>
                  </a:ext>
                </a:extLst>
              </a:tr>
              <a:tr h="182880">
                <a:tc>
                  <a:txBody>
                    <a:bodyPr/>
                    <a:lstStyle/>
                    <a:p>
                      <a:pPr algn="ctr" fontAlgn="ctr"/>
                      <a:r>
                        <a:rPr lang="en-US" sz="1100" b="0" i="0" u="none" strike="noStrike" dirty="0">
                          <a:solidFill>
                            <a:srgbClr val="000000"/>
                          </a:solidFill>
                          <a:effectLst/>
                          <a:latin typeface="Calibri" panose="020F0502020204030204" pitchFamily="34" charset="0"/>
                        </a:rPr>
                        <a:t>4th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97.13%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a:solidFill>
                            <a:srgbClr val="000000"/>
                          </a:solidFill>
                          <a:effectLst/>
                          <a:latin typeface="Calibri" panose="020F0502020204030204" pitchFamily="34" charset="0"/>
                        </a:rPr>
                        <a:t>90.93%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dirty="0">
                          <a:solidFill>
                            <a:srgbClr val="000000"/>
                          </a:solidFill>
                          <a:effectLst/>
                          <a:latin typeface="Calibri" panose="020F0502020204030204" pitchFamily="34" charset="0"/>
                        </a:rPr>
                        <a:t>93.13%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66"/>
                    </a:solidFill>
                  </a:tcPr>
                </a:tc>
                <a:tc>
                  <a:txBody>
                    <a:bodyPr/>
                    <a:lstStyle/>
                    <a:p>
                      <a:pPr algn="ctr" fontAlgn="ctr"/>
                      <a:r>
                        <a:rPr lang="en-US" sz="1100" b="0" i="0" u="none" strike="noStrike">
                          <a:solidFill>
                            <a:srgbClr val="000000"/>
                          </a:solidFill>
                          <a:effectLst/>
                          <a:latin typeface="Calibri" panose="020F0502020204030204" pitchFamily="34" charset="0"/>
                        </a:rPr>
                        <a:t>93.87%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90.33%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85.40%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87.23%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96.00%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93.83%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74.93%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538238"/>
                  </a:ext>
                </a:extLst>
              </a:tr>
            </a:tbl>
          </a:graphicData>
        </a:graphic>
      </p:graphicFrame>
      <p:sp>
        <p:nvSpPr>
          <p:cNvPr id="40" name="TextBox 39">
            <a:extLst>
              <a:ext uri="{FF2B5EF4-FFF2-40B4-BE49-F238E27FC236}">
                <a16:creationId xmlns:a16="http://schemas.microsoft.com/office/drawing/2014/main" id="{F87A1E87-4F4E-4E5C-BD0B-B8F2FDD89189}"/>
              </a:ext>
            </a:extLst>
          </p:cNvPr>
          <p:cNvSpPr txBox="1"/>
          <p:nvPr/>
        </p:nvSpPr>
        <p:spPr>
          <a:xfrm>
            <a:off x="1395485" y="6047838"/>
            <a:ext cx="9672781" cy="369332"/>
          </a:xfrm>
          <a:prstGeom prst="rect">
            <a:avLst/>
          </a:prstGeom>
          <a:noFill/>
          <a:ln>
            <a:noFill/>
          </a:ln>
          <a:effectLst/>
        </p:spPr>
        <p:txBody>
          <a:bodyPr wrap="square" rtlCol="0">
            <a:spAutoFit/>
          </a:bodyPr>
          <a:lstStyle/>
          <a:p>
            <a:r>
              <a:rPr lang="en-US" sz="900" dirty="0"/>
              <a:t>* QA Attributes represents pass rate while Score is the aggregated score for all attributes and Resolution Survey is the average resolution performance of the quartile</a:t>
            </a:r>
          </a:p>
          <a:p>
            <a:r>
              <a:rPr lang="en-US" sz="900" dirty="0"/>
              <a:t>* 1</a:t>
            </a:r>
            <a:r>
              <a:rPr lang="en-US" sz="900" baseline="30000" dirty="0"/>
              <a:t>st</a:t>
            </a:r>
            <a:r>
              <a:rPr lang="en-US" sz="900" dirty="0"/>
              <a:t> Quartile are underperforming agents while 4</a:t>
            </a:r>
            <a:r>
              <a:rPr lang="en-US" sz="900" baseline="30000" dirty="0"/>
              <a:t>th</a:t>
            </a:r>
            <a:r>
              <a:rPr lang="en-US" sz="900" dirty="0"/>
              <a:t> Quartile are those who perform well in terms of resolution rate</a:t>
            </a:r>
          </a:p>
        </p:txBody>
      </p:sp>
      <p:sp>
        <p:nvSpPr>
          <p:cNvPr id="41" name="TextBox 40">
            <a:extLst>
              <a:ext uri="{FF2B5EF4-FFF2-40B4-BE49-F238E27FC236}">
                <a16:creationId xmlns:a16="http://schemas.microsoft.com/office/drawing/2014/main" id="{BF3C3DA9-E864-422A-AA01-7652528B4A46}"/>
              </a:ext>
            </a:extLst>
          </p:cNvPr>
          <p:cNvSpPr txBox="1"/>
          <p:nvPr/>
        </p:nvSpPr>
        <p:spPr>
          <a:xfrm>
            <a:off x="1656294" y="6430320"/>
            <a:ext cx="8879411" cy="276999"/>
          </a:xfrm>
          <a:prstGeom prst="rect">
            <a:avLst/>
          </a:prstGeom>
          <a:noFill/>
          <a:ln>
            <a:noFill/>
          </a:ln>
          <a:effectLst/>
        </p:spPr>
        <p:txBody>
          <a:bodyPr wrap="square" rtlCol="0">
            <a:spAutoFit/>
          </a:bodyPr>
          <a:lstStyle/>
          <a:p>
            <a:pPr marL="171450" indent="-171450">
              <a:buFont typeface="Arial" panose="020B0604020202020204" pitchFamily="34" charset="0"/>
              <a:buChar char="•"/>
            </a:pPr>
            <a:r>
              <a:rPr lang="en-US" sz="1200" dirty="0"/>
              <a:t>The following highlighted attributes shows an increasing difference in performance between 1</a:t>
            </a:r>
            <a:r>
              <a:rPr lang="en-US" sz="1200" baseline="30000" dirty="0"/>
              <a:t>st</a:t>
            </a:r>
            <a:r>
              <a:rPr lang="en-US" sz="1200" dirty="0"/>
              <a:t> to 4</a:t>
            </a:r>
            <a:r>
              <a:rPr lang="en-US" sz="1200" baseline="30000" dirty="0"/>
              <a:t>th</a:t>
            </a:r>
            <a:r>
              <a:rPr lang="en-US" sz="1200" dirty="0"/>
              <a:t> quartile group</a:t>
            </a:r>
          </a:p>
        </p:txBody>
      </p:sp>
      <p:sp>
        <p:nvSpPr>
          <p:cNvPr id="47" name="TextBox 46">
            <a:extLst>
              <a:ext uri="{FF2B5EF4-FFF2-40B4-BE49-F238E27FC236}">
                <a16:creationId xmlns:a16="http://schemas.microsoft.com/office/drawing/2014/main" id="{4F8CADE0-D86D-4C27-B45F-10A079472380}"/>
              </a:ext>
            </a:extLst>
          </p:cNvPr>
          <p:cNvSpPr txBox="1"/>
          <p:nvPr/>
        </p:nvSpPr>
        <p:spPr>
          <a:xfrm>
            <a:off x="387310" y="3493868"/>
            <a:ext cx="1923604" cy="230832"/>
          </a:xfrm>
          <a:prstGeom prst="rect">
            <a:avLst/>
          </a:prstGeom>
          <a:noFill/>
        </p:spPr>
        <p:txBody>
          <a:bodyPr wrap="none" lIns="0" tIns="0" rIns="0" bIns="45720" rtlCol="0">
            <a:spAutoFit/>
          </a:bodyPr>
          <a:lstStyle/>
          <a:p>
            <a:r>
              <a:rPr lang="en-US" sz="1200" b="1" dirty="0"/>
              <a:t>Performance per quartile</a:t>
            </a:r>
          </a:p>
        </p:txBody>
      </p:sp>
      <p:graphicFrame>
        <p:nvGraphicFramePr>
          <p:cNvPr id="17" name="Table 16">
            <a:extLst>
              <a:ext uri="{FF2B5EF4-FFF2-40B4-BE49-F238E27FC236}">
                <a16:creationId xmlns:a16="http://schemas.microsoft.com/office/drawing/2014/main" id="{47CE031B-067A-4AA1-BA42-F37FFA2C5D88}"/>
              </a:ext>
            </a:extLst>
          </p:cNvPr>
          <p:cNvGraphicFramePr>
            <a:graphicFrameLocks noGrp="1"/>
          </p:cNvGraphicFramePr>
          <p:nvPr>
            <p:extLst>
              <p:ext uri="{D42A27DB-BD31-4B8C-83A1-F6EECF244321}">
                <p14:modId xmlns:p14="http://schemas.microsoft.com/office/powerpoint/2010/main" val="4097077088"/>
              </p:ext>
            </p:extLst>
          </p:nvPr>
        </p:nvGraphicFramePr>
        <p:xfrm>
          <a:off x="331932" y="1602042"/>
          <a:ext cx="3632200" cy="731520"/>
        </p:xfrm>
        <a:graphic>
          <a:graphicData uri="http://schemas.openxmlformats.org/drawingml/2006/table">
            <a:tbl>
              <a:tblPr/>
              <a:tblGrid>
                <a:gridCol w="901700">
                  <a:extLst>
                    <a:ext uri="{9D8B030D-6E8A-4147-A177-3AD203B41FA5}">
                      <a16:colId xmlns:a16="http://schemas.microsoft.com/office/drawing/2014/main" val="3641348085"/>
                    </a:ext>
                  </a:extLst>
                </a:gridCol>
                <a:gridCol w="812800">
                  <a:extLst>
                    <a:ext uri="{9D8B030D-6E8A-4147-A177-3AD203B41FA5}">
                      <a16:colId xmlns:a16="http://schemas.microsoft.com/office/drawing/2014/main" val="3742714309"/>
                    </a:ext>
                  </a:extLst>
                </a:gridCol>
                <a:gridCol w="419100">
                  <a:extLst>
                    <a:ext uri="{9D8B030D-6E8A-4147-A177-3AD203B41FA5}">
                      <a16:colId xmlns:a16="http://schemas.microsoft.com/office/drawing/2014/main" val="2829687464"/>
                    </a:ext>
                  </a:extLst>
                </a:gridCol>
                <a:gridCol w="546100">
                  <a:extLst>
                    <a:ext uri="{9D8B030D-6E8A-4147-A177-3AD203B41FA5}">
                      <a16:colId xmlns:a16="http://schemas.microsoft.com/office/drawing/2014/main" val="1320230683"/>
                    </a:ext>
                  </a:extLst>
                </a:gridCol>
                <a:gridCol w="952500">
                  <a:extLst>
                    <a:ext uri="{9D8B030D-6E8A-4147-A177-3AD203B41FA5}">
                      <a16:colId xmlns:a16="http://schemas.microsoft.com/office/drawing/2014/main" val="2798021085"/>
                    </a:ext>
                  </a:extLst>
                </a:gridCol>
              </a:tblGrid>
              <a:tr h="182880">
                <a:tc>
                  <a:txBody>
                    <a:bodyPr/>
                    <a:lstStyle/>
                    <a:p>
                      <a:pPr algn="ctr" fontAlgn="ctr"/>
                      <a:r>
                        <a:rPr lang="en-US" sz="1100" b="1" i="0" u="none" strike="noStrike">
                          <a:solidFill>
                            <a:srgbClr val="FFFFFF"/>
                          </a:solidFill>
                          <a:effectLst/>
                          <a:latin typeface="Calibri" panose="020F0502020204030204" pitchFamily="34" charset="0"/>
                        </a:rPr>
                        <a:t>Shift Schedule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Resolution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Agents on Shift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048070258"/>
                  </a:ext>
                </a:extLst>
              </a:tr>
              <a:tr h="182880">
                <a:tc>
                  <a:txBody>
                    <a:bodyPr/>
                    <a:lstStyle/>
                    <a:p>
                      <a:pPr algn="ctr" fontAlgn="ctr"/>
                      <a:r>
                        <a:rPr lang="en-US" sz="1100" b="0" i="0" u="none" strike="noStrike">
                          <a:solidFill>
                            <a:srgbClr val="000000"/>
                          </a:solidFill>
                          <a:effectLst/>
                          <a:latin typeface="Calibri" panose="020F0502020204030204" pitchFamily="34" charset="0"/>
                        </a:rPr>
                        <a:t>Morning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39.05%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593836"/>
                  </a:ext>
                </a:extLst>
              </a:tr>
              <a:tr h="182880">
                <a:tc>
                  <a:txBody>
                    <a:bodyPr/>
                    <a:lstStyle/>
                    <a:p>
                      <a:pPr algn="ctr" fontAlgn="ctr"/>
                      <a:r>
                        <a:rPr lang="en-US" sz="1100" b="0" i="0" u="none" strike="noStrike" dirty="0">
                          <a:solidFill>
                            <a:srgbClr val="000000"/>
                          </a:solidFill>
                          <a:effectLst/>
                          <a:latin typeface="Calibri" panose="020F0502020204030204" pitchFamily="34" charset="0"/>
                        </a:rPr>
                        <a:t>Mid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29.93%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117711"/>
                  </a:ext>
                </a:extLst>
              </a:tr>
              <a:tr h="182880">
                <a:tc>
                  <a:txBody>
                    <a:bodyPr/>
                    <a:lstStyle/>
                    <a:p>
                      <a:pPr algn="ctr" fontAlgn="ctr"/>
                      <a:r>
                        <a:rPr lang="en-US" sz="1100" b="0" i="0" u="none" strike="noStrike">
                          <a:solidFill>
                            <a:srgbClr val="000000"/>
                          </a:solidFill>
                          <a:effectLst/>
                          <a:latin typeface="Calibri" panose="020F0502020204030204" pitchFamily="34" charset="0"/>
                        </a:rPr>
                        <a:t>Night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38.12%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7218676"/>
                  </a:ext>
                </a:extLst>
              </a:tr>
            </a:tbl>
          </a:graphicData>
        </a:graphic>
      </p:graphicFrame>
      <p:sp>
        <p:nvSpPr>
          <p:cNvPr id="49" name="TextBox 48">
            <a:extLst>
              <a:ext uri="{FF2B5EF4-FFF2-40B4-BE49-F238E27FC236}">
                <a16:creationId xmlns:a16="http://schemas.microsoft.com/office/drawing/2014/main" id="{3B87448F-A385-4C12-BFA2-985D76907D5B}"/>
              </a:ext>
            </a:extLst>
          </p:cNvPr>
          <p:cNvSpPr txBox="1"/>
          <p:nvPr/>
        </p:nvSpPr>
        <p:spPr>
          <a:xfrm>
            <a:off x="321500" y="2292633"/>
            <a:ext cx="3336099" cy="230832"/>
          </a:xfrm>
          <a:prstGeom prst="rect">
            <a:avLst/>
          </a:prstGeom>
          <a:noFill/>
          <a:ln>
            <a:noFill/>
          </a:ln>
          <a:effectLst/>
        </p:spPr>
        <p:txBody>
          <a:bodyPr wrap="square" rtlCol="0">
            <a:spAutoFit/>
          </a:bodyPr>
          <a:lstStyle/>
          <a:p>
            <a:r>
              <a:rPr lang="en-US" sz="900" dirty="0"/>
              <a:t>* Data only covers December Shift from workforce data</a:t>
            </a:r>
          </a:p>
        </p:txBody>
      </p:sp>
      <p:sp>
        <p:nvSpPr>
          <p:cNvPr id="50" name="Rectangle 49">
            <a:extLst>
              <a:ext uri="{FF2B5EF4-FFF2-40B4-BE49-F238E27FC236}">
                <a16:creationId xmlns:a16="http://schemas.microsoft.com/office/drawing/2014/main" id="{781444A6-1AD2-4BAB-8F18-597E158C04B9}"/>
              </a:ext>
            </a:extLst>
          </p:cNvPr>
          <p:cNvSpPr/>
          <p:nvPr/>
        </p:nvSpPr>
        <p:spPr>
          <a:xfrm>
            <a:off x="4469244" y="1253867"/>
            <a:ext cx="7438737" cy="203179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A7618DEA-53AC-4AED-B84A-2A45162CC9CE}"/>
              </a:ext>
            </a:extLst>
          </p:cNvPr>
          <p:cNvSpPr txBox="1"/>
          <p:nvPr/>
        </p:nvSpPr>
        <p:spPr>
          <a:xfrm>
            <a:off x="4607990" y="1322284"/>
            <a:ext cx="3649320" cy="415498"/>
          </a:xfrm>
          <a:prstGeom prst="rect">
            <a:avLst/>
          </a:prstGeom>
          <a:noFill/>
        </p:spPr>
        <p:txBody>
          <a:bodyPr wrap="square" lIns="0" tIns="0" rIns="0" bIns="45720" rtlCol="0">
            <a:spAutoFit/>
          </a:bodyPr>
          <a:lstStyle/>
          <a:p>
            <a:r>
              <a:rPr lang="en-US" sz="1200" b="1" dirty="0"/>
              <a:t>Are there difference in performance depending who handles them?</a:t>
            </a:r>
          </a:p>
        </p:txBody>
      </p:sp>
      <p:sp>
        <p:nvSpPr>
          <p:cNvPr id="52" name="TextBox 51">
            <a:extLst>
              <a:ext uri="{FF2B5EF4-FFF2-40B4-BE49-F238E27FC236}">
                <a16:creationId xmlns:a16="http://schemas.microsoft.com/office/drawing/2014/main" id="{3D291136-E180-478A-AA46-809A3260549C}"/>
              </a:ext>
            </a:extLst>
          </p:cNvPr>
          <p:cNvSpPr txBox="1"/>
          <p:nvPr/>
        </p:nvSpPr>
        <p:spPr>
          <a:xfrm>
            <a:off x="9924302" y="1764427"/>
            <a:ext cx="1899766" cy="1384995"/>
          </a:xfrm>
          <a:prstGeom prst="rect">
            <a:avLst/>
          </a:prstGeom>
          <a:noFill/>
          <a:ln>
            <a:noFill/>
          </a:ln>
          <a:effectLst/>
        </p:spPr>
        <p:txBody>
          <a:bodyPr wrap="square" rtlCol="0">
            <a:spAutoFit/>
          </a:bodyPr>
          <a:lstStyle/>
          <a:p>
            <a:pPr marL="171450" indent="-171450">
              <a:buFont typeface="Arial" panose="020B0604020202020204" pitchFamily="34" charset="0"/>
              <a:buChar char="•"/>
            </a:pPr>
            <a:r>
              <a:rPr lang="en-US" sz="1200" dirty="0"/>
              <a:t>People working under </a:t>
            </a:r>
            <a:r>
              <a:rPr lang="en-US" sz="1200" dirty="0" err="1"/>
              <a:t>Alavina</a:t>
            </a:r>
            <a:r>
              <a:rPr lang="en-US" sz="1200" dirty="0"/>
              <a:t> seems to have more chances of getting higher resolution rate compared to other supervisors</a:t>
            </a:r>
          </a:p>
        </p:txBody>
      </p:sp>
      <p:graphicFrame>
        <p:nvGraphicFramePr>
          <p:cNvPr id="56" name="Table 55">
            <a:extLst>
              <a:ext uri="{FF2B5EF4-FFF2-40B4-BE49-F238E27FC236}">
                <a16:creationId xmlns:a16="http://schemas.microsoft.com/office/drawing/2014/main" id="{C6CC5140-38B6-4F3D-A580-35B975E097AD}"/>
              </a:ext>
            </a:extLst>
          </p:cNvPr>
          <p:cNvGraphicFramePr>
            <a:graphicFrameLocks noGrp="1"/>
          </p:cNvGraphicFramePr>
          <p:nvPr>
            <p:extLst>
              <p:ext uri="{D42A27DB-BD31-4B8C-83A1-F6EECF244321}">
                <p14:modId xmlns:p14="http://schemas.microsoft.com/office/powerpoint/2010/main" val="4082263044"/>
              </p:ext>
            </p:extLst>
          </p:nvPr>
        </p:nvGraphicFramePr>
        <p:xfrm>
          <a:off x="4607990" y="1756867"/>
          <a:ext cx="5232400" cy="1447800"/>
        </p:xfrm>
        <a:graphic>
          <a:graphicData uri="http://schemas.openxmlformats.org/drawingml/2006/table">
            <a:tbl>
              <a:tblPr/>
              <a:tblGrid>
                <a:gridCol w="1244600">
                  <a:extLst>
                    <a:ext uri="{9D8B030D-6E8A-4147-A177-3AD203B41FA5}">
                      <a16:colId xmlns:a16="http://schemas.microsoft.com/office/drawing/2014/main" val="3104474851"/>
                    </a:ext>
                  </a:extLst>
                </a:gridCol>
                <a:gridCol w="812800">
                  <a:extLst>
                    <a:ext uri="{9D8B030D-6E8A-4147-A177-3AD203B41FA5}">
                      <a16:colId xmlns:a16="http://schemas.microsoft.com/office/drawing/2014/main" val="3922598210"/>
                    </a:ext>
                  </a:extLst>
                </a:gridCol>
                <a:gridCol w="419100">
                  <a:extLst>
                    <a:ext uri="{9D8B030D-6E8A-4147-A177-3AD203B41FA5}">
                      <a16:colId xmlns:a16="http://schemas.microsoft.com/office/drawing/2014/main" val="2836760626"/>
                    </a:ext>
                  </a:extLst>
                </a:gridCol>
                <a:gridCol w="546100">
                  <a:extLst>
                    <a:ext uri="{9D8B030D-6E8A-4147-A177-3AD203B41FA5}">
                      <a16:colId xmlns:a16="http://schemas.microsoft.com/office/drawing/2014/main" val="2993357516"/>
                    </a:ext>
                  </a:extLst>
                </a:gridCol>
                <a:gridCol w="901700">
                  <a:extLst>
                    <a:ext uri="{9D8B030D-6E8A-4147-A177-3AD203B41FA5}">
                      <a16:colId xmlns:a16="http://schemas.microsoft.com/office/drawing/2014/main" val="3324221437"/>
                    </a:ext>
                  </a:extLst>
                </a:gridCol>
                <a:gridCol w="558800">
                  <a:extLst>
                    <a:ext uri="{9D8B030D-6E8A-4147-A177-3AD203B41FA5}">
                      <a16:colId xmlns:a16="http://schemas.microsoft.com/office/drawing/2014/main" val="1196477066"/>
                    </a:ext>
                  </a:extLst>
                </a:gridCol>
                <a:gridCol w="368300">
                  <a:extLst>
                    <a:ext uri="{9D8B030D-6E8A-4147-A177-3AD203B41FA5}">
                      <a16:colId xmlns:a16="http://schemas.microsoft.com/office/drawing/2014/main" val="3199121142"/>
                    </a:ext>
                  </a:extLst>
                </a:gridCol>
                <a:gridCol w="381000">
                  <a:extLst>
                    <a:ext uri="{9D8B030D-6E8A-4147-A177-3AD203B41FA5}">
                      <a16:colId xmlns:a16="http://schemas.microsoft.com/office/drawing/2014/main" val="1701923616"/>
                    </a:ext>
                  </a:extLst>
                </a:gridCol>
              </a:tblGrid>
              <a:tr h="182880">
                <a:tc>
                  <a:txBody>
                    <a:bodyPr/>
                    <a:lstStyle/>
                    <a:p>
                      <a:pPr algn="ctr" fontAlgn="ctr"/>
                      <a:r>
                        <a:rPr lang="en-US" sz="1100" b="1" i="0" u="none" strike="noStrike">
                          <a:solidFill>
                            <a:srgbClr val="FFFFFF"/>
                          </a:solidFill>
                          <a:effectLst/>
                          <a:latin typeface="Calibri" panose="020F0502020204030204" pitchFamily="34" charset="0"/>
                        </a:rPr>
                        <a:t>Direct Supervisor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Resolution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Agent on Shift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000000"/>
                          </a:solidFill>
                          <a:effectLst/>
                          <a:latin typeface="Calibri" panose="020F0502020204030204" pitchFamily="34" charset="0"/>
                        </a:rPr>
                        <a:t>Morning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100" b="1" i="0" u="none" strike="noStrike">
                          <a:solidFill>
                            <a:srgbClr val="000000"/>
                          </a:solidFill>
                          <a:effectLst/>
                          <a:latin typeface="Calibri" panose="020F0502020204030204" pitchFamily="34" charset="0"/>
                        </a:rPr>
                        <a:t>Mid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b"/>
                      <a:r>
                        <a:rPr lang="en-US" sz="1100" b="1" i="0" u="none" strike="noStrike">
                          <a:solidFill>
                            <a:srgbClr val="000000"/>
                          </a:solidFill>
                          <a:effectLst/>
                          <a:latin typeface="Calibri" panose="020F0502020204030204" pitchFamily="34" charset="0"/>
                        </a:rPr>
                        <a:t>Night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3379679951"/>
                  </a:ext>
                </a:extLst>
              </a:tr>
              <a:tr h="96871">
                <a:tc>
                  <a:txBody>
                    <a:bodyPr/>
                    <a:lstStyle/>
                    <a:p>
                      <a:pPr algn="ctr" fontAlgn="ctr"/>
                      <a:r>
                        <a:rPr lang="en-US" sz="1100" b="0" i="0" u="none" strike="noStrike">
                          <a:solidFill>
                            <a:srgbClr val="000000"/>
                          </a:solidFill>
                          <a:effectLst/>
                          <a:latin typeface="Calibri" panose="020F0502020204030204" pitchFamily="34" charset="0"/>
                        </a:rPr>
                        <a:t>alavinia.u.abdah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42.21%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61977"/>
                  </a:ext>
                </a:extLst>
              </a:tr>
              <a:tr h="182880">
                <a:tc>
                  <a:txBody>
                    <a:bodyPr/>
                    <a:lstStyle/>
                    <a:p>
                      <a:pPr algn="ctr" fontAlgn="ctr"/>
                      <a:r>
                        <a:rPr lang="en-US" sz="1100" b="0" i="0" u="none" strike="noStrike">
                          <a:solidFill>
                            <a:srgbClr val="000000"/>
                          </a:solidFill>
                          <a:effectLst/>
                          <a:latin typeface="Calibri" panose="020F0502020204030204" pitchFamily="34" charset="0"/>
                        </a:rPr>
                        <a:t>jobell.s.alvarez</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37.08%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775724"/>
                  </a:ext>
                </a:extLst>
              </a:tr>
              <a:tr h="182880">
                <a:tc>
                  <a:txBody>
                    <a:bodyPr/>
                    <a:lstStyle/>
                    <a:p>
                      <a:pPr algn="ctr" fontAlgn="ctr"/>
                      <a:r>
                        <a:rPr lang="en-US" sz="1100" b="0" i="0" u="none" strike="noStrike">
                          <a:solidFill>
                            <a:srgbClr val="000000"/>
                          </a:solidFill>
                          <a:effectLst/>
                          <a:latin typeface="Calibri" panose="020F0502020204030204" pitchFamily="34" charset="0"/>
                        </a:rPr>
                        <a:t>reenberly.s.bombasi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35.29%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0311081"/>
                  </a:ext>
                </a:extLst>
              </a:tr>
              <a:tr h="182880">
                <a:tc>
                  <a:txBody>
                    <a:bodyPr/>
                    <a:lstStyle/>
                    <a:p>
                      <a:pPr algn="ctr" fontAlgn="ctr"/>
                      <a:r>
                        <a:rPr lang="en-US" sz="1100" b="0" i="0" u="none" strike="noStrike">
                          <a:solidFill>
                            <a:srgbClr val="000000"/>
                          </a:solidFill>
                          <a:effectLst/>
                          <a:latin typeface="Calibri" panose="020F0502020204030204" pitchFamily="34" charset="0"/>
                        </a:rPr>
                        <a:t>ana.m.v.bongcaron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33.33%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4268584"/>
                  </a:ext>
                </a:extLst>
              </a:tr>
              <a:tr h="182880">
                <a:tc>
                  <a:txBody>
                    <a:bodyPr/>
                    <a:lstStyle/>
                    <a:p>
                      <a:pPr algn="ctr" fontAlgn="ctr"/>
                      <a:r>
                        <a:rPr lang="en-US" sz="1100" b="0" i="0" u="none" strike="noStrike">
                          <a:solidFill>
                            <a:srgbClr val="000000"/>
                          </a:solidFill>
                          <a:effectLst/>
                          <a:latin typeface="Calibri" panose="020F0502020204030204" pitchFamily="34" charset="0"/>
                        </a:rPr>
                        <a:t>eddelyn.v.t.bendana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33.05%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728934"/>
                  </a:ext>
                </a:extLst>
              </a:tr>
              <a:tr h="182880">
                <a:tc>
                  <a:txBody>
                    <a:bodyPr/>
                    <a:lstStyle/>
                    <a:p>
                      <a:pPr algn="ctr" fontAlgn="ctr"/>
                      <a:r>
                        <a:rPr lang="en-US" sz="1100" b="0" i="0" u="none" strike="noStrike">
                          <a:solidFill>
                            <a:srgbClr val="000000"/>
                          </a:solidFill>
                          <a:effectLst/>
                          <a:latin typeface="Calibri" panose="020F0502020204030204" pitchFamily="34" charset="0"/>
                        </a:rPr>
                        <a:t>jasmine.t.alcantara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29.22%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677932"/>
                  </a:ext>
                </a:extLst>
              </a:tr>
              <a:tr h="182880">
                <a:tc>
                  <a:txBody>
                    <a:bodyPr/>
                    <a:lstStyle/>
                    <a:p>
                      <a:pPr algn="ctr" fontAlgn="ctr"/>
                      <a:r>
                        <a:rPr lang="en-US" sz="1100" b="0" i="0" u="none" strike="noStrike">
                          <a:solidFill>
                            <a:srgbClr val="000000"/>
                          </a:solidFill>
                          <a:effectLst/>
                          <a:latin typeface="Calibri" panose="020F0502020204030204" pitchFamily="34" charset="0"/>
                        </a:rPr>
                        <a:t>agnes.mae.l.morales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24.69%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589371"/>
                  </a:ext>
                </a:extLst>
              </a:tr>
            </a:tbl>
          </a:graphicData>
        </a:graphic>
      </p:graphicFrame>
    </p:spTree>
    <p:extLst>
      <p:ext uri="{BB962C8B-B14F-4D97-AF65-F5344CB8AC3E}">
        <p14:creationId xmlns:p14="http://schemas.microsoft.com/office/powerpoint/2010/main" val="350181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9CFFD9-B2C3-4C3E-B1B4-4DBF4E412774}"/>
              </a:ext>
            </a:extLst>
          </p:cNvPr>
          <p:cNvSpPr/>
          <p:nvPr/>
        </p:nvSpPr>
        <p:spPr>
          <a:xfrm>
            <a:off x="7237491" y="972670"/>
            <a:ext cx="4805285" cy="54281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183B799-F473-4465-97C5-24C23352C1D6}"/>
              </a:ext>
            </a:extLst>
          </p:cNvPr>
          <p:cNvSpPr/>
          <p:nvPr/>
        </p:nvSpPr>
        <p:spPr>
          <a:xfrm>
            <a:off x="149224" y="2637864"/>
            <a:ext cx="6922136" cy="376293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FF7D7E-59FD-48AA-B606-1010F02F5878}"/>
              </a:ext>
            </a:extLst>
          </p:cNvPr>
          <p:cNvSpPr/>
          <p:nvPr/>
        </p:nvSpPr>
        <p:spPr>
          <a:xfrm>
            <a:off x="149224" y="972670"/>
            <a:ext cx="6922136" cy="14149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B63AA-3189-4764-AE51-27FE0446BFB6}"/>
              </a:ext>
            </a:extLst>
          </p:cNvPr>
          <p:cNvSpPr>
            <a:spLocks noGrp="1"/>
          </p:cNvSpPr>
          <p:nvPr>
            <p:ph type="title"/>
          </p:nvPr>
        </p:nvSpPr>
        <p:spPr>
          <a:xfrm>
            <a:off x="254000" y="265075"/>
            <a:ext cx="11517313" cy="570605"/>
          </a:xfrm>
        </p:spPr>
        <p:txBody>
          <a:bodyPr/>
          <a:lstStyle/>
          <a:p>
            <a:r>
              <a:rPr lang="en-US" dirty="0">
                <a:highlight>
                  <a:srgbClr val="FFFFFF"/>
                </a:highlight>
              </a:rPr>
              <a:t>Coinbase ATO</a:t>
            </a:r>
            <a:br>
              <a:rPr lang="en-US" dirty="0">
                <a:highlight>
                  <a:srgbClr val="FFFFFF"/>
                </a:highlight>
              </a:rPr>
            </a:br>
            <a:r>
              <a:rPr lang="en-US" sz="1400" i="1" dirty="0">
                <a:highlight>
                  <a:srgbClr val="FFFFFF"/>
                </a:highlight>
              </a:rPr>
              <a:t>Looking in to the type of cases our quartiles</a:t>
            </a:r>
          </a:p>
        </p:txBody>
      </p:sp>
      <p:sp>
        <p:nvSpPr>
          <p:cNvPr id="13" name="TextBox 12">
            <a:extLst>
              <a:ext uri="{FF2B5EF4-FFF2-40B4-BE49-F238E27FC236}">
                <a16:creationId xmlns:a16="http://schemas.microsoft.com/office/drawing/2014/main" id="{68A2C9EB-F7DC-42B6-B282-E18530A43BC3}"/>
              </a:ext>
            </a:extLst>
          </p:cNvPr>
          <p:cNvSpPr txBox="1"/>
          <p:nvPr/>
        </p:nvSpPr>
        <p:spPr>
          <a:xfrm>
            <a:off x="3344902" y="1406464"/>
            <a:ext cx="3470830" cy="276999"/>
          </a:xfrm>
          <a:prstGeom prst="rect">
            <a:avLst/>
          </a:prstGeom>
          <a:solidFill>
            <a:schemeClr val="bg1"/>
          </a:solidFill>
          <a:ln>
            <a:noFill/>
          </a:ln>
          <a:effectLst>
            <a:outerShdw blurRad="50800" dist="38100" dir="2700000" algn="tl" rotWithShape="0">
              <a:prstClr val="black">
                <a:alpha val="40000"/>
              </a:prstClr>
            </a:outerShdw>
          </a:effectLst>
        </p:spPr>
        <p:txBody>
          <a:bodyPr wrap="square" rtlCol="0">
            <a:spAutoFit/>
          </a:bodyPr>
          <a:lstStyle/>
          <a:p>
            <a:pPr marL="171450" indent="-171450">
              <a:buFont typeface="Arial" panose="020B0604020202020204" pitchFamily="34" charset="0"/>
              <a:buChar char="•"/>
            </a:pPr>
            <a:r>
              <a:rPr lang="en-US" sz="1200" dirty="0"/>
              <a:t>----</a:t>
            </a:r>
          </a:p>
        </p:txBody>
      </p:sp>
      <p:sp>
        <p:nvSpPr>
          <p:cNvPr id="16" name="TextBox 15">
            <a:extLst>
              <a:ext uri="{FF2B5EF4-FFF2-40B4-BE49-F238E27FC236}">
                <a16:creationId xmlns:a16="http://schemas.microsoft.com/office/drawing/2014/main" id="{497D6E1D-21D8-43AB-AA6F-BD4198CB50DC}"/>
              </a:ext>
            </a:extLst>
          </p:cNvPr>
          <p:cNvSpPr txBox="1"/>
          <p:nvPr/>
        </p:nvSpPr>
        <p:spPr>
          <a:xfrm>
            <a:off x="464918" y="5322885"/>
            <a:ext cx="6290748" cy="461665"/>
          </a:xfrm>
          <a:prstGeom prst="rect">
            <a:avLst/>
          </a:prstGeom>
          <a:solidFill>
            <a:schemeClr val="bg1"/>
          </a:solidFill>
          <a:ln>
            <a:noFill/>
          </a:ln>
          <a:effectLst>
            <a:outerShdw blurRad="50800" dist="38100" dir="2700000" algn="tl" rotWithShape="0">
              <a:prstClr val="black">
                <a:alpha val="40000"/>
              </a:prstClr>
            </a:outerShdw>
          </a:effectLst>
        </p:spPr>
        <p:txBody>
          <a:bodyPr wrap="square" rtlCol="0">
            <a:spAutoFit/>
          </a:bodyPr>
          <a:lstStyle/>
          <a:p>
            <a:pPr marL="171450" indent="-171450">
              <a:buFont typeface="Arial" panose="020B0604020202020204" pitchFamily="34" charset="0"/>
              <a:buChar char="•"/>
            </a:pPr>
            <a:r>
              <a:rPr lang="en-US" sz="1200" dirty="0"/>
              <a:t>We have fewer Account Ops cases received in 4</a:t>
            </a:r>
            <a:r>
              <a:rPr lang="en-US" sz="1200" baseline="30000" dirty="0"/>
              <a:t>th</a:t>
            </a:r>
            <a:r>
              <a:rPr lang="en-US" sz="1200" dirty="0"/>
              <a:t> Quartile compared to 1</a:t>
            </a:r>
            <a:r>
              <a:rPr lang="en-US" sz="1200" baseline="30000" dirty="0"/>
              <a:t>st</a:t>
            </a:r>
            <a:r>
              <a:rPr lang="en-US" sz="1200" dirty="0"/>
              <a:t> Quartile</a:t>
            </a:r>
            <a:endParaRPr lang="en-US" sz="1200" b="1" dirty="0"/>
          </a:p>
        </p:txBody>
      </p:sp>
      <p:sp>
        <p:nvSpPr>
          <p:cNvPr id="18" name="TextBox 17">
            <a:extLst>
              <a:ext uri="{FF2B5EF4-FFF2-40B4-BE49-F238E27FC236}">
                <a16:creationId xmlns:a16="http://schemas.microsoft.com/office/drawing/2014/main" id="{AF7494BE-3F63-4DC7-97AD-9E65CD8DDB66}"/>
              </a:ext>
            </a:extLst>
          </p:cNvPr>
          <p:cNvSpPr txBox="1"/>
          <p:nvPr/>
        </p:nvSpPr>
        <p:spPr>
          <a:xfrm>
            <a:off x="254000" y="2731476"/>
            <a:ext cx="3334246" cy="230832"/>
          </a:xfrm>
          <a:prstGeom prst="rect">
            <a:avLst/>
          </a:prstGeom>
          <a:noFill/>
        </p:spPr>
        <p:txBody>
          <a:bodyPr wrap="none" lIns="0" tIns="0" rIns="0" bIns="45720" rtlCol="0">
            <a:spAutoFit/>
          </a:bodyPr>
          <a:lstStyle/>
          <a:p>
            <a:r>
              <a:rPr lang="en-US" sz="1200" b="1" dirty="0"/>
              <a:t>L2 Workflow Comparison (4</a:t>
            </a:r>
            <a:r>
              <a:rPr lang="en-US" sz="1200" b="1" baseline="30000" dirty="0"/>
              <a:t>th</a:t>
            </a:r>
            <a:r>
              <a:rPr lang="en-US" sz="1200" b="1" dirty="0"/>
              <a:t> vs 1</a:t>
            </a:r>
            <a:r>
              <a:rPr lang="en-US" sz="1200" b="1" baseline="30000" dirty="0"/>
              <a:t>st</a:t>
            </a:r>
            <a:r>
              <a:rPr lang="en-US" sz="1200" b="1" dirty="0"/>
              <a:t> Quartile)</a:t>
            </a:r>
          </a:p>
        </p:txBody>
      </p:sp>
      <p:sp>
        <p:nvSpPr>
          <p:cNvPr id="19" name="TextBox 18">
            <a:extLst>
              <a:ext uri="{FF2B5EF4-FFF2-40B4-BE49-F238E27FC236}">
                <a16:creationId xmlns:a16="http://schemas.microsoft.com/office/drawing/2014/main" id="{D83FE625-AFA9-4BD3-A4FB-A94FD5CA2942}"/>
              </a:ext>
            </a:extLst>
          </p:cNvPr>
          <p:cNvSpPr txBox="1"/>
          <p:nvPr/>
        </p:nvSpPr>
        <p:spPr>
          <a:xfrm>
            <a:off x="254000" y="1043127"/>
            <a:ext cx="1594988" cy="230832"/>
          </a:xfrm>
          <a:prstGeom prst="rect">
            <a:avLst/>
          </a:prstGeom>
          <a:noFill/>
        </p:spPr>
        <p:txBody>
          <a:bodyPr wrap="none" lIns="0" tIns="0" rIns="0" bIns="45720" rtlCol="0">
            <a:spAutoFit/>
          </a:bodyPr>
          <a:lstStyle/>
          <a:p>
            <a:r>
              <a:rPr lang="en-US" sz="1200" b="1" dirty="0"/>
              <a:t>Quartile Comparison</a:t>
            </a:r>
          </a:p>
        </p:txBody>
      </p:sp>
      <p:sp>
        <p:nvSpPr>
          <p:cNvPr id="20" name="TextBox 19">
            <a:extLst>
              <a:ext uri="{FF2B5EF4-FFF2-40B4-BE49-F238E27FC236}">
                <a16:creationId xmlns:a16="http://schemas.microsoft.com/office/drawing/2014/main" id="{CF12C41C-B78A-4259-AC2C-20040E2331DD}"/>
              </a:ext>
            </a:extLst>
          </p:cNvPr>
          <p:cNvSpPr txBox="1"/>
          <p:nvPr/>
        </p:nvSpPr>
        <p:spPr>
          <a:xfrm>
            <a:off x="7366000" y="1040436"/>
            <a:ext cx="3339056" cy="230832"/>
          </a:xfrm>
          <a:prstGeom prst="rect">
            <a:avLst/>
          </a:prstGeom>
          <a:noFill/>
        </p:spPr>
        <p:txBody>
          <a:bodyPr wrap="none" lIns="0" tIns="0" rIns="0" bIns="45720" rtlCol="0">
            <a:spAutoFit/>
          </a:bodyPr>
          <a:lstStyle/>
          <a:p>
            <a:r>
              <a:rPr lang="en-US" sz="1200" b="1" dirty="0"/>
              <a:t>L3 Workflow Comparison (4</a:t>
            </a:r>
            <a:r>
              <a:rPr lang="en-US" sz="1200" b="1" baseline="30000" dirty="0"/>
              <a:t>th</a:t>
            </a:r>
            <a:r>
              <a:rPr lang="en-US" sz="1200" b="1" dirty="0"/>
              <a:t> vs 1</a:t>
            </a:r>
            <a:r>
              <a:rPr lang="en-US" sz="1200" b="1" baseline="30000" dirty="0"/>
              <a:t>st</a:t>
            </a:r>
            <a:r>
              <a:rPr lang="en-US" sz="1200" b="1" dirty="0"/>
              <a:t> Quartile)</a:t>
            </a:r>
          </a:p>
        </p:txBody>
      </p:sp>
      <p:sp>
        <p:nvSpPr>
          <p:cNvPr id="21" name="TextBox 20">
            <a:extLst>
              <a:ext uri="{FF2B5EF4-FFF2-40B4-BE49-F238E27FC236}">
                <a16:creationId xmlns:a16="http://schemas.microsoft.com/office/drawing/2014/main" id="{4EEF13C9-E2A3-4041-8B26-30318B401B2E}"/>
              </a:ext>
            </a:extLst>
          </p:cNvPr>
          <p:cNvSpPr txBox="1"/>
          <p:nvPr/>
        </p:nvSpPr>
        <p:spPr>
          <a:xfrm>
            <a:off x="1517955" y="2956566"/>
            <a:ext cx="724557" cy="200055"/>
          </a:xfrm>
          <a:prstGeom prst="rect">
            <a:avLst/>
          </a:prstGeom>
          <a:noFill/>
        </p:spPr>
        <p:txBody>
          <a:bodyPr wrap="none" lIns="0" tIns="0" rIns="0" bIns="45720" rtlCol="0">
            <a:spAutoFit/>
          </a:bodyPr>
          <a:lstStyle/>
          <a:p>
            <a:r>
              <a:rPr lang="en-US" sz="1000" b="1" dirty="0"/>
              <a:t>4</a:t>
            </a:r>
            <a:r>
              <a:rPr lang="en-US" sz="1000" b="1" baseline="30000" dirty="0"/>
              <a:t>th</a:t>
            </a:r>
            <a:r>
              <a:rPr lang="en-US" sz="1000" b="1" dirty="0"/>
              <a:t> Quartile</a:t>
            </a:r>
          </a:p>
        </p:txBody>
      </p:sp>
      <p:sp>
        <p:nvSpPr>
          <p:cNvPr id="22" name="TextBox 21">
            <a:extLst>
              <a:ext uri="{FF2B5EF4-FFF2-40B4-BE49-F238E27FC236}">
                <a16:creationId xmlns:a16="http://schemas.microsoft.com/office/drawing/2014/main" id="{BF8BBADC-F16F-4C88-A0CE-2DD20AFFBC0B}"/>
              </a:ext>
            </a:extLst>
          </p:cNvPr>
          <p:cNvSpPr txBox="1"/>
          <p:nvPr/>
        </p:nvSpPr>
        <p:spPr>
          <a:xfrm>
            <a:off x="4983785" y="2956566"/>
            <a:ext cx="711733" cy="200055"/>
          </a:xfrm>
          <a:prstGeom prst="rect">
            <a:avLst/>
          </a:prstGeom>
          <a:noFill/>
        </p:spPr>
        <p:txBody>
          <a:bodyPr wrap="none" lIns="0" tIns="0" rIns="0" bIns="45720" rtlCol="0">
            <a:spAutoFit/>
          </a:bodyPr>
          <a:lstStyle/>
          <a:p>
            <a:r>
              <a:rPr lang="en-US" sz="1000" b="1" dirty="0"/>
              <a:t>1</a:t>
            </a:r>
            <a:r>
              <a:rPr lang="en-US" sz="1000" b="1" baseline="30000" dirty="0"/>
              <a:t>st</a:t>
            </a:r>
            <a:r>
              <a:rPr lang="en-US" sz="1000" b="1" dirty="0"/>
              <a:t> Quartile</a:t>
            </a:r>
          </a:p>
        </p:txBody>
      </p:sp>
      <p:sp>
        <p:nvSpPr>
          <p:cNvPr id="23" name="TextBox 22">
            <a:extLst>
              <a:ext uri="{FF2B5EF4-FFF2-40B4-BE49-F238E27FC236}">
                <a16:creationId xmlns:a16="http://schemas.microsoft.com/office/drawing/2014/main" id="{8FF677A9-D088-46D7-BC15-5F1B3DD389C0}"/>
              </a:ext>
            </a:extLst>
          </p:cNvPr>
          <p:cNvSpPr txBox="1"/>
          <p:nvPr/>
        </p:nvSpPr>
        <p:spPr>
          <a:xfrm>
            <a:off x="9277853" y="1269486"/>
            <a:ext cx="724557" cy="200055"/>
          </a:xfrm>
          <a:prstGeom prst="rect">
            <a:avLst/>
          </a:prstGeom>
          <a:noFill/>
        </p:spPr>
        <p:txBody>
          <a:bodyPr wrap="none" lIns="0" tIns="0" rIns="0" bIns="45720" rtlCol="0">
            <a:spAutoFit/>
          </a:bodyPr>
          <a:lstStyle/>
          <a:p>
            <a:r>
              <a:rPr lang="en-US" sz="1000" b="1" dirty="0"/>
              <a:t>4</a:t>
            </a:r>
            <a:r>
              <a:rPr lang="en-US" sz="1000" b="1" baseline="30000" dirty="0"/>
              <a:t>th</a:t>
            </a:r>
            <a:r>
              <a:rPr lang="en-US" sz="1000" b="1" dirty="0"/>
              <a:t> Quartile</a:t>
            </a:r>
          </a:p>
        </p:txBody>
      </p:sp>
      <p:sp>
        <p:nvSpPr>
          <p:cNvPr id="24" name="TextBox 23">
            <a:extLst>
              <a:ext uri="{FF2B5EF4-FFF2-40B4-BE49-F238E27FC236}">
                <a16:creationId xmlns:a16="http://schemas.microsoft.com/office/drawing/2014/main" id="{05A2875D-8583-4E62-AB7C-A0A06E866549}"/>
              </a:ext>
            </a:extLst>
          </p:cNvPr>
          <p:cNvSpPr txBox="1"/>
          <p:nvPr/>
        </p:nvSpPr>
        <p:spPr>
          <a:xfrm>
            <a:off x="9284264" y="3505827"/>
            <a:ext cx="711733" cy="200055"/>
          </a:xfrm>
          <a:prstGeom prst="rect">
            <a:avLst/>
          </a:prstGeom>
          <a:noFill/>
        </p:spPr>
        <p:txBody>
          <a:bodyPr wrap="none" lIns="0" tIns="0" rIns="0" bIns="45720" rtlCol="0">
            <a:spAutoFit/>
          </a:bodyPr>
          <a:lstStyle/>
          <a:p>
            <a:r>
              <a:rPr lang="en-US" sz="1000" b="1" dirty="0"/>
              <a:t>1</a:t>
            </a:r>
            <a:r>
              <a:rPr lang="en-US" sz="1000" b="1" baseline="30000" dirty="0"/>
              <a:t>st</a:t>
            </a:r>
            <a:r>
              <a:rPr lang="en-US" sz="1000" b="1" dirty="0"/>
              <a:t> Quartile</a:t>
            </a:r>
          </a:p>
        </p:txBody>
      </p:sp>
      <p:sp>
        <p:nvSpPr>
          <p:cNvPr id="25" name="TextBox 24">
            <a:extLst>
              <a:ext uri="{FF2B5EF4-FFF2-40B4-BE49-F238E27FC236}">
                <a16:creationId xmlns:a16="http://schemas.microsoft.com/office/drawing/2014/main" id="{671BAA0D-5CC8-45C1-9E0B-F80CFD4D13BC}"/>
              </a:ext>
            </a:extLst>
          </p:cNvPr>
          <p:cNvSpPr txBox="1"/>
          <p:nvPr/>
        </p:nvSpPr>
        <p:spPr>
          <a:xfrm>
            <a:off x="7387054" y="5800275"/>
            <a:ext cx="4550946" cy="230832"/>
          </a:xfrm>
          <a:prstGeom prst="rect">
            <a:avLst/>
          </a:prstGeom>
          <a:solidFill>
            <a:schemeClr val="bg1"/>
          </a:solidFill>
          <a:ln>
            <a:noFill/>
          </a:ln>
          <a:effectLst>
            <a:outerShdw blurRad="50800" dist="38100" dir="2700000" algn="tl" rotWithShape="0">
              <a:prstClr val="black">
                <a:alpha val="40000"/>
              </a:prstClr>
            </a:outerShdw>
          </a:effectLst>
        </p:spPr>
        <p:txBody>
          <a:bodyPr wrap="square" rtlCol="0">
            <a:spAutoFit/>
          </a:bodyPr>
          <a:lstStyle/>
          <a:p>
            <a:pPr marL="171450" indent="-171450">
              <a:buFont typeface="Arial" panose="020B0604020202020204" pitchFamily="34" charset="0"/>
              <a:buChar char="•"/>
            </a:pPr>
            <a:r>
              <a:rPr lang="en-US" sz="900" dirty="0"/>
              <a:t>----</a:t>
            </a:r>
            <a:endParaRPr lang="en-US" sz="900" b="1" i="1" dirty="0"/>
          </a:p>
        </p:txBody>
      </p:sp>
      <p:graphicFrame>
        <p:nvGraphicFramePr>
          <p:cNvPr id="4" name="Table 3">
            <a:extLst>
              <a:ext uri="{FF2B5EF4-FFF2-40B4-BE49-F238E27FC236}">
                <a16:creationId xmlns:a16="http://schemas.microsoft.com/office/drawing/2014/main" id="{0BFAFE3F-999B-4D52-988B-59C9BC120080}"/>
              </a:ext>
            </a:extLst>
          </p:cNvPr>
          <p:cNvGraphicFramePr>
            <a:graphicFrameLocks noGrp="1"/>
          </p:cNvGraphicFramePr>
          <p:nvPr>
            <p:extLst>
              <p:ext uri="{D42A27DB-BD31-4B8C-83A1-F6EECF244321}">
                <p14:modId xmlns:p14="http://schemas.microsoft.com/office/powerpoint/2010/main" val="2794121366"/>
              </p:ext>
            </p:extLst>
          </p:nvPr>
        </p:nvGraphicFramePr>
        <p:xfrm>
          <a:off x="464918" y="1332209"/>
          <a:ext cx="2298700" cy="914400"/>
        </p:xfrm>
        <a:graphic>
          <a:graphicData uri="http://schemas.openxmlformats.org/drawingml/2006/table">
            <a:tbl>
              <a:tblPr/>
              <a:tblGrid>
                <a:gridCol w="520700">
                  <a:extLst>
                    <a:ext uri="{9D8B030D-6E8A-4147-A177-3AD203B41FA5}">
                      <a16:colId xmlns:a16="http://schemas.microsoft.com/office/drawing/2014/main" val="1580134007"/>
                    </a:ext>
                  </a:extLst>
                </a:gridCol>
                <a:gridCol w="812800">
                  <a:extLst>
                    <a:ext uri="{9D8B030D-6E8A-4147-A177-3AD203B41FA5}">
                      <a16:colId xmlns:a16="http://schemas.microsoft.com/office/drawing/2014/main" val="1598695716"/>
                    </a:ext>
                  </a:extLst>
                </a:gridCol>
                <a:gridCol w="419100">
                  <a:extLst>
                    <a:ext uri="{9D8B030D-6E8A-4147-A177-3AD203B41FA5}">
                      <a16:colId xmlns:a16="http://schemas.microsoft.com/office/drawing/2014/main" val="3211331366"/>
                    </a:ext>
                  </a:extLst>
                </a:gridCol>
                <a:gridCol w="546100">
                  <a:extLst>
                    <a:ext uri="{9D8B030D-6E8A-4147-A177-3AD203B41FA5}">
                      <a16:colId xmlns:a16="http://schemas.microsoft.com/office/drawing/2014/main" val="3434123055"/>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Quartile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 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061287661"/>
                  </a:ext>
                </a:extLst>
              </a:tr>
              <a:tr h="182880">
                <a:tc>
                  <a:txBody>
                    <a:bodyPr/>
                    <a:lstStyle/>
                    <a:p>
                      <a:pPr algn="ctr" rtl="0" fontAlgn="ctr"/>
                      <a:r>
                        <a:rPr lang="en-US" sz="1100" b="0" i="0" u="none" strike="noStrike" dirty="0">
                          <a:solidFill>
                            <a:srgbClr val="000000"/>
                          </a:solidFill>
                          <a:effectLst/>
                          <a:latin typeface="Calibri" panose="020F0502020204030204" pitchFamily="34" charset="0"/>
                        </a:rPr>
                        <a:t>1st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0802907"/>
                  </a:ext>
                </a:extLst>
              </a:tr>
              <a:tr h="182880">
                <a:tc>
                  <a:txBody>
                    <a:bodyPr/>
                    <a:lstStyle/>
                    <a:p>
                      <a:pPr algn="ctr" rtl="0" fontAlgn="ctr"/>
                      <a:r>
                        <a:rPr lang="en-US" sz="1100" b="0" i="0" u="none" strike="noStrike">
                          <a:solidFill>
                            <a:srgbClr val="000000"/>
                          </a:solidFill>
                          <a:effectLst/>
                          <a:latin typeface="Calibri" panose="020F0502020204030204" pitchFamily="34" charset="0"/>
                        </a:rPr>
                        <a:t>2nd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19.40%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5756556"/>
                  </a:ext>
                </a:extLst>
              </a:tr>
              <a:tr h="182880">
                <a:tc>
                  <a:txBody>
                    <a:bodyPr/>
                    <a:lstStyle/>
                    <a:p>
                      <a:pPr algn="ctr" rtl="0" fontAlgn="ctr"/>
                      <a:r>
                        <a:rPr lang="en-US" sz="1100" b="0" i="0" u="none" strike="noStrike">
                          <a:solidFill>
                            <a:srgbClr val="000000"/>
                          </a:solidFill>
                          <a:effectLst/>
                          <a:latin typeface="Calibri" panose="020F0502020204030204" pitchFamily="34" charset="0"/>
                        </a:rPr>
                        <a:t>3rd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36.47%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703242"/>
                  </a:ext>
                </a:extLst>
              </a:tr>
              <a:tr h="182880">
                <a:tc>
                  <a:txBody>
                    <a:bodyPr/>
                    <a:lstStyle/>
                    <a:p>
                      <a:pPr algn="ctr" rtl="0" fontAlgn="ctr"/>
                      <a:r>
                        <a:rPr lang="en-US" sz="1100" b="0" i="0" u="none" strike="noStrike">
                          <a:solidFill>
                            <a:srgbClr val="000000"/>
                          </a:solidFill>
                          <a:effectLst/>
                          <a:latin typeface="Calibri" panose="020F0502020204030204" pitchFamily="34" charset="0"/>
                        </a:rPr>
                        <a:t>4th</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74.93%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100" b="0" i="0" u="none" strike="noStrike" dirty="0">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9407199"/>
                  </a:ext>
                </a:extLst>
              </a:tr>
            </a:tbl>
          </a:graphicData>
        </a:graphic>
      </p:graphicFrame>
      <p:graphicFrame>
        <p:nvGraphicFramePr>
          <p:cNvPr id="32" name="Table 31">
            <a:extLst>
              <a:ext uri="{FF2B5EF4-FFF2-40B4-BE49-F238E27FC236}">
                <a16:creationId xmlns:a16="http://schemas.microsoft.com/office/drawing/2014/main" id="{36279352-EEB7-4FAB-A15A-6FBC6FEB37C9}"/>
              </a:ext>
            </a:extLst>
          </p:cNvPr>
          <p:cNvGraphicFramePr>
            <a:graphicFrameLocks noGrp="1"/>
          </p:cNvGraphicFramePr>
          <p:nvPr>
            <p:extLst>
              <p:ext uri="{D42A27DB-BD31-4B8C-83A1-F6EECF244321}">
                <p14:modId xmlns:p14="http://schemas.microsoft.com/office/powerpoint/2010/main" val="1747706060"/>
              </p:ext>
            </p:extLst>
          </p:nvPr>
        </p:nvGraphicFramePr>
        <p:xfrm>
          <a:off x="7700205" y="1463514"/>
          <a:ext cx="3879849" cy="1844040"/>
        </p:xfrm>
        <a:graphic>
          <a:graphicData uri="http://schemas.openxmlformats.org/drawingml/2006/table">
            <a:tbl>
              <a:tblPr/>
              <a:tblGrid>
                <a:gridCol w="2066925">
                  <a:extLst>
                    <a:ext uri="{9D8B030D-6E8A-4147-A177-3AD203B41FA5}">
                      <a16:colId xmlns:a16="http://schemas.microsoft.com/office/drawing/2014/main" val="2570340462"/>
                    </a:ext>
                  </a:extLst>
                </a:gridCol>
                <a:gridCol w="363537">
                  <a:extLst>
                    <a:ext uri="{9D8B030D-6E8A-4147-A177-3AD203B41FA5}">
                      <a16:colId xmlns:a16="http://schemas.microsoft.com/office/drawing/2014/main" val="201109725"/>
                    </a:ext>
                  </a:extLst>
                </a:gridCol>
                <a:gridCol w="496887">
                  <a:extLst>
                    <a:ext uri="{9D8B030D-6E8A-4147-A177-3AD203B41FA5}">
                      <a16:colId xmlns:a16="http://schemas.microsoft.com/office/drawing/2014/main" val="1800152270"/>
                    </a:ext>
                  </a:extLst>
                </a:gridCol>
                <a:gridCol w="952500">
                  <a:extLst>
                    <a:ext uri="{9D8B030D-6E8A-4147-A177-3AD203B41FA5}">
                      <a16:colId xmlns:a16="http://schemas.microsoft.com/office/drawing/2014/main" val="3233520130"/>
                    </a:ext>
                  </a:extLst>
                </a:gridCol>
              </a:tblGrid>
              <a:tr h="125280">
                <a:tc>
                  <a:txBody>
                    <a:bodyPr/>
                    <a:lstStyle/>
                    <a:p>
                      <a:pPr algn="ctr" rtl="0" fontAlgn="ctr"/>
                      <a:r>
                        <a:rPr lang="en-US" sz="1100" b="1" i="0" u="none" strike="noStrike">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331352431"/>
                  </a:ext>
                </a:extLst>
              </a:tr>
              <a:tr h="125280">
                <a:tc>
                  <a:txBody>
                    <a:bodyPr/>
                    <a:lstStyle/>
                    <a:p>
                      <a:pPr algn="l" fontAlgn="ctr"/>
                      <a:r>
                        <a:rPr lang="en-US" sz="1100" b="0" i="0" u="none" strike="noStrike">
                          <a:solidFill>
                            <a:srgbClr val="000000"/>
                          </a:solidFill>
                          <a:effectLst/>
                          <a:latin typeface="Calibri" panose="020F0502020204030204" pitchFamily="34" charset="0"/>
                        </a:rPr>
                        <a:t>User Disable Signin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326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41.41%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3033115"/>
                  </a:ext>
                </a:extLst>
              </a:tr>
              <a:tr h="125280">
                <a:tc>
                  <a:txBody>
                    <a:bodyPr/>
                    <a:lstStyle/>
                    <a:p>
                      <a:pPr algn="l" fontAlgn="ctr"/>
                      <a:r>
                        <a:rPr lang="en-US" sz="1100" b="0" i="0" u="none" strike="noStrike">
                          <a:solidFill>
                            <a:srgbClr val="000000"/>
                          </a:solidFill>
                          <a:effectLst/>
                          <a:latin typeface="Calibri" panose="020F0502020204030204" pitchFamily="34" charset="0"/>
                        </a:rPr>
                        <a:t>Unauthorized Password Reset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38.71%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627704"/>
                  </a:ext>
                </a:extLst>
              </a:tr>
              <a:tr h="137451">
                <a:tc>
                  <a:txBody>
                    <a:bodyPr/>
                    <a:lstStyle/>
                    <a:p>
                      <a:pPr algn="l" fontAlgn="ctr"/>
                      <a:r>
                        <a:rPr lang="en-US" sz="1100" b="0" i="0" u="none" strike="noStrike">
                          <a:solidFill>
                            <a:srgbClr val="000000"/>
                          </a:solidFill>
                          <a:effectLst/>
                          <a:latin typeface="Calibri" panose="020F0502020204030204" pitchFamily="34" charset="0"/>
                        </a:rPr>
                        <a:t>Unauthorized Crypto Buy/Sell/Send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10.71%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1097121"/>
                  </a:ext>
                </a:extLst>
              </a:tr>
              <a:tr h="125280">
                <a:tc>
                  <a:txBody>
                    <a:bodyPr/>
                    <a:lstStyle/>
                    <a:p>
                      <a:pPr algn="l" fontAlgn="ctr"/>
                      <a:r>
                        <a:rPr lang="en-US" sz="1100" b="0" i="0" u="none" strike="noStrike">
                          <a:solidFill>
                            <a:srgbClr val="000000"/>
                          </a:solidFill>
                          <a:effectLst/>
                          <a:latin typeface="Calibri" panose="020F0502020204030204" pitchFamily="34" charset="0"/>
                        </a:rPr>
                        <a:t>Self Recovery Applied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40.00%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8184321"/>
                  </a:ext>
                </a:extLst>
              </a:tr>
              <a:tr h="125280">
                <a:tc>
                  <a:txBody>
                    <a:bodyPr/>
                    <a:lstStyle/>
                    <a:p>
                      <a:pPr algn="l" fontAlgn="ctr"/>
                      <a:r>
                        <a:rPr lang="en-US" sz="1100" b="0" i="0" u="none" strike="noStrike">
                          <a:solidFill>
                            <a:srgbClr val="000000"/>
                          </a:solidFill>
                          <a:effectLst/>
                          <a:latin typeface="Calibri" panose="020F0502020204030204" pitchFamily="34" charset="0"/>
                        </a:rPr>
                        <a:t>CX Email Compromised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7.69%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4794718"/>
                  </a:ext>
                </a:extLst>
              </a:tr>
              <a:tr h="125280">
                <a:tc>
                  <a:txBody>
                    <a:bodyPr/>
                    <a:lstStyle/>
                    <a:p>
                      <a:pPr algn="l" fontAlgn="ctr"/>
                      <a:r>
                        <a:rPr lang="en-US" sz="1100" b="0" i="0" u="none" strike="noStrike">
                          <a:solidFill>
                            <a:srgbClr val="000000"/>
                          </a:solidFill>
                          <a:effectLst/>
                          <a:latin typeface="Calibri" panose="020F0502020204030204" pitchFamily="34" charset="0"/>
                        </a:rPr>
                        <a:t>Clawback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16.67%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566642"/>
                  </a:ext>
                </a:extLst>
              </a:tr>
              <a:tr h="125280">
                <a:tc>
                  <a:txBody>
                    <a:bodyPr/>
                    <a:lstStyle/>
                    <a:p>
                      <a:pPr algn="l" fontAlgn="ctr"/>
                      <a:r>
                        <a:rPr lang="en-US" sz="1100" b="0" i="0" u="none" strike="noStrike">
                          <a:solidFill>
                            <a:srgbClr val="000000"/>
                          </a:solidFill>
                          <a:effectLst/>
                          <a:latin typeface="Calibri" panose="020F0502020204030204" pitchFamily="34" charset="0"/>
                        </a:rPr>
                        <a:t>Phishing Scam Victim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44.44%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812377"/>
                  </a:ext>
                </a:extLst>
              </a:tr>
              <a:tr h="137451">
                <a:tc>
                  <a:txBody>
                    <a:bodyPr/>
                    <a:lstStyle/>
                    <a:p>
                      <a:pPr algn="l" fontAlgn="ctr"/>
                      <a:r>
                        <a:rPr lang="en-US" sz="1100" b="0" i="0" u="none" strike="noStrike">
                          <a:solidFill>
                            <a:srgbClr val="000000"/>
                          </a:solidFill>
                          <a:effectLst/>
                          <a:latin typeface="Calibri" panose="020F0502020204030204" pitchFamily="34" charset="0"/>
                        </a:rPr>
                        <a:t>Remote / Physical Device Takeovers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14.29%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348659"/>
                  </a:ext>
                </a:extLst>
              </a:tr>
              <a:tr h="125280">
                <a:tc>
                  <a:txBody>
                    <a:bodyPr/>
                    <a:lstStyle/>
                    <a:p>
                      <a:pPr algn="l" fontAlgn="ctr"/>
                      <a:r>
                        <a:rPr lang="en-US" sz="1100" b="0" i="0" u="none" strike="noStrike">
                          <a:solidFill>
                            <a:srgbClr val="000000"/>
                          </a:solidFill>
                          <a:effectLst/>
                          <a:latin typeface="Calibri" panose="020F0502020204030204" pitchFamily="34" charset="0"/>
                        </a:rPr>
                        <a:t>User Sent Funds to Scammer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14.29%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1559321"/>
                  </a:ext>
                </a:extLst>
              </a:tr>
              <a:tr h="125280">
                <a:tc>
                  <a:txBody>
                    <a:bodyPr/>
                    <a:lstStyle/>
                    <a:p>
                      <a:pPr algn="l" fontAlgn="ctr"/>
                      <a:r>
                        <a:rPr lang="en-US" sz="1100" b="0" i="0" u="none" strike="noStrike">
                          <a:solidFill>
                            <a:srgbClr val="000000"/>
                          </a:solidFill>
                          <a:effectLst/>
                          <a:latin typeface="Calibri" panose="020F0502020204030204" pitchFamily="34" charset="0"/>
                        </a:rPr>
                        <a:t>Disable TOTP or Authy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28.57%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600889"/>
                  </a:ext>
                </a:extLst>
              </a:tr>
            </a:tbl>
          </a:graphicData>
        </a:graphic>
      </p:graphicFrame>
      <p:graphicFrame>
        <p:nvGraphicFramePr>
          <p:cNvPr id="34" name="Table 33">
            <a:extLst>
              <a:ext uri="{FF2B5EF4-FFF2-40B4-BE49-F238E27FC236}">
                <a16:creationId xmlns:a16="http://schemas.microsoft.com/office/drawing/2014/main" id="{F10718D2-E605-4348-BA4B-4004565B0F24}"/>
              </a:ext>
            </a:extLst>
          </p:cNvPr>
          <p:cNvGraphicFramePr>
            <a:graphicFrameLocks noGrp="1"/>
          </p:cNvGraphicFramePr>
          <p:nvPr>
            <p:extLst>
              <p:ext uri="{D42A27DB-BD31-4B8C-83A1-F6EECF244321}">
                <p14:modId xmlns:p14="http://schemas.microsoft.com/office/powerpoint/2010/main" val="1561669703"/>
              </p:ext>
            </p:extLst>
          </p:nvPr>
        </p:nvGraphicFramePr>
        <p:xfrm>
          <a:off x="7700205" y="3769349"/>
          <a:ext cx="3857624" cy="1844040"/>
        </p:xfrm>
        <a:graphic>
          <a:graphicData uri="http://schemas.openxmlformats.org/drawingml/2006/table">
            <a:tbl>
              <a:tblPr/>
              <a:tblGrid>
                <a:gridCol w="2044700">
                  <a:extLst>
                    <a:ext uri="{9D8B030D-6E8A-4147-A177-3AD203B41FA5}">
                      <a16:colId xmlns:a16="http://schemas.microsoft.com/office/drawing/2014/main" val="883395496"/>
                    </a:ext>
                  </a:extLst>
                </a:gridCol>
                <a:gridCol w="363537">
                  <a:extLst>
                    <a:ext uri="{9D8B030D-6E8A-4147-A177-3AD203B41FA5}">
                      <a16:colId xmlns:a16="http://schemas.microsoft.com/office/drawing/2014/main" val="2026664130"/>
                    </a:ext>
                  </a:extLst>
                </a:gridCol>
                <a:gridCol w="496887">
                  <a:extLst>
                    <a:ext uri="{9D8B030D-6E8A-4147-A177-3AD203B41FA5}">
                      <a16:colId xmlns:a16="http://schemas.microsoft.com/office/drawing/2014/main" val="3375582158"/>
                    </a:ext>
                  </a:extLst>
                </a:gridCol>
                <a:gridCol w="952500">
                  <a:extLst>
                    <a:ext uri="{9D8B030D-6E8A-4147-A177-3AD203B41FA5}">
                      <a16:colId xmlns:a16="http://schemas.microsoft.com/office/drawing/2014/main" val="2089695713"/>
                    </a:ext>
                  </a:extLst>
                </a:gridCol>
              </a:tblGrid>
              <a:tr h="52124">
                <a:tc>
                  <a:txBody>
                    <a:bodyPr/>
                    <a:lstStyle/>
                    <a:p>
                      <a:pPr algn="ctr" rtl="0" fontAlgn="ctr"/>
                      <a:r>
                        <a:rPr lang="en-US" sz="1100" b="1" i="0" u="none" strike="noStrike">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297772186"/>
                  </a:ext>
                </a:extLst>
              </a:tr>
              <a:tr h="69499">
                <a:tc>
                  <a:txBody>
                    <a:bodyPr/>
                    <a:lstStyle/>
                    <a:p>
                      <a:pPr algn="l" fontAlgn="ctr"/>
                      <a:r>
                        <a:rPr lang="en-US" sz="1100" b="0" i="0" u="none" strike="noStrike">
                          <a:solidFill>
                            <a:srgbClr val="000000"/>
                          </a:solidFill>
                          <a:effectLst/>
                          <a:latin typeface="Calibri" panose="020F0502020204030204" pitchFamily="34" charset="0"/>
                        </a:rPr>
                        <a:t>User Disable Signin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328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34.45%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5804253"/>
                  </a:ext>
                </a:extLst>
              </a:tr>
              <a:tr h="138997">
                <a:tc>
                  <a:txBody>
                    <a:bodyPr/>
                    <a:lstStyle/>
                    <a:p>
                      <a:pPr algn="l" fontAlgn="ctr"/>
                      <a:r>
                        <a:rPr lang="en-US" sz="1100" b="0" i="0" u="none" strike="noStrike">
                          <a:solidFill>
                            <a:srgbClr val="000000"/>
                          </a:solidFill>
                          <a:effectLst/>
                          <a:latin typeface="Calibri" panose="020F0502020204030204" pitchFamily="34" charset="0"/>
                        </a:rPr>
                        <a:t>Unauthorized Crypto Buy/Sell/Send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4.26%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625289"/>
                  </a:ext>
                </a:extLst>
              </a:tr>
              <a:tr h="104248">
                <a:tc>
                  <a:txBody>
                    <a:bodyPr/>
                    <a:lstStyle/>
                    <a:p>
                      <a:pPr algn="l" fontAlgn="ctr"/>
                      <a:r>
                        <a:rPr lang="en-US" sz="1100" b="0" i="0" u="none" strike="noStrike">
                          <a:solidFill>
                            <a:srgbClr val="000000"/>
                          </a:solidFill>
                          <a:effectLst/>
                          <a:latin typeface="Calibri" panose="020F0502020204030204" pitchFamily="34" charset="0"/>
                        </a:rPr>
                        <a:t>CX Email Compromised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31.82%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168405"/>
                  </a:ext>
                </a:extLst>
              </a:tr>
              <a:tr h="69499">
                <a:tc>
                  <a:txBody>
                    <a:bodyPr/>
                    <a:lstStyle/>
                    <a:p>
                      <a:pPr algn="l" fontAlgn="ctr"/>
                      <a:r>
                        <a:rPr lang="en-US" sz="1100" b="0" i="0" u="none" strike="noStrike">
                          <a:solidFill>
                            <a:srgbClr val="000000"/>
                          </a:solidFill>
                          <a:effectLst/>
                          <a:latin typeface="Calibri" panose="020F0502020204030204" pitchFamily="34" charset="0"/>
                        </a:rPr>
                        <a:t>WBL Hold Time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7.69%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573274"/>
                  </a:ext>
                </a:extLst>
              </a:tr>
              <a:tr h="104248">
                <a:tc>
                  <a:txBody>
                    <a:bodyPr/>
                    <a:lstStyle/>
                    <a:p>
                      <a:pPr algn="l" fontAlgn="ctr"/>
                      <a:r>
                        <a:rPr lang="en-US" sz="1100" b="0" i="0" u="none" strike="noStrike">
                          <a:solidFill>
                            <a:srgbClr val="000000"/>
                          </a:solidFill>
                          <a:effectLst/>
                          <a:latin typeface="Calibri" panose="020F0502020204030204" pitchFamily="34" charset="0"/>
                        </a:rPr>
                        <a:t>Unauthorized Password Reset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53.85%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0477203"/>
                  </a:ext>
                </a:extLst>
              </a:tr>
              <a:tr h="69499">
                <a:tc>
                  <a:txBody>
                    <a:bodyPr/>
                    <a:lstStyle/>
                    <a:p>
                      <a:pPr algn="l" fontAlgn="ctr"/>
                      <a:r>
                        <a:rPr lang="en-US" sz="1100" b="0" i="0" u="none" strike="noStrike">
                          <a:solidFill>
                            <a:srgbClr val="000000"/>
                          </a:solidFill>
                          <a:effectLst/>
                          <a:latin typeface="Calibri" panose="020F0502020204030204" pitchFamily="34" charset="0"/>
                        </a:rPr>
                        <a:t>Clawback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23.08%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910257"/>
                  </a:ext>
                </a:extLst>
              </a:tr>
              <a:tr h="69499">
                <a:tc>
                  <a:txBody>
                    <a:bodyPr/>
                    <a:lstStyle/>
                    <a:p>
                      <a:pPr algn="l" fontAlgn="ctr"/>
                      <a:r>
                        <a:rPr lang="en-US" sz="1100" b="0" i="0" u="none" strike="noStrike">
                          <a:solidFill>
                            <a:srgbClr val="000000"/>
                          </a:solidFill>
                          <a:effectLst/>
                          <a:latin typeface="Calibri" panose="020F0502020204030204" pitchFamily="34" charset="0"/>
                        </a:rPr>
                        <a:t>Troubleshooting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38.46%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855912"/>
                  </a:ext>
                </a:extLst>
              </a:tr>
              <a:tr h="104248">
                <a:tc>
                  <a:txBody>
                    <a:bodyPr/>
                    <a:lstStyle/>
                    <a:p>
                      <a:pPr algn="l" fontAlgn="ctr"/>
                      <a:r>
                        <a:rPr lang="en-US" sz="1100" b="0" i="0" u="none" strike="noStrike">
                          <a:solidFill>
                            <a:srgbClr val="000000"/>
                          </a:solidFill>
                          <a:effectLst/>
                          <a:latin typeface="Calibri" panose="020F0502020204030204" pitchFamily="34" charset="0"/>
                        </a:rPr>
                        <a:t>Self Recovery Applied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232132"/>
                  </a:ext>
                </a:extLst>
              </a:tr>
              <a:tr h="104248">
                <a:tc>
                  <a:txBody>
                    <a:bodyPr/>
                    <a:lstStyle/>
                    <a:p>
                      <a:pPr algn="l" fontAlgn="ctr"/>
                      <a:r>
                        <a:rPr lang="en-US" sz="1100" b="0" i="0" u="none" strike="noStrike">
                          <a:solidFill>
                            <a:srgbClr val="000000"/>
                          </a:solidFill>
                          <a:effectLst/>
                          <a:latin typeface="Calibri" panose="020F0502020204030204" pitchFamily="34" charset="0"/>
                        </a:rPr>
                        <a:t>User Sent Funds to Scammer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534623"/>
                  </a:ext>
                </a:extLst>
              </a:tr>
              <a:tr h="69499">
                <a:tc>
                  <a:txBody>
                    <a:bodyPr/>
                    <a:lstStyle/>
                    <a:p>
                      <a:pPr algn="l" fontAlgn="ctr"/>
                      <a:r>
                        <a:rPr lang="en-US" sz="1100" b="0" i="0" u="none" strike="noStrike">
                          <a:solidFill>
                            <a:srgbClr val="000000"/>
                          </a:solidFill>
                          <a:effectLst/>
                          <a:latin typeface="Calibri" panose="020F0502020204030204" pitchFamily="34" charset="0"/>
                        </a:rPr>
                        <a:t>SIM Swap / Phone Port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1753624"/>
                  </a:ext>
                </a:extLst>
              </a:tr>
            </a:tbl>
          </a:graphicData>
        </a:graphic>
      </p:graphicFrame>
      <p:graphicFrame>
        <p:nvGraphicFramePr>
          <p:cNvPr id="37" name="Table 36">
            <a:extLst>
              <a:ext uri="{FF2B5EF4-FFF2-40B4-BE49-F238E27FC236}">
                <a16:creationId xmlns:a16="http://schemas.microsoft.com/office/drawing/2014/main" id="{74E2E087-072C-45E6-B7D3-5B9F941DB89B}"/>
              </a:ext>
            </a:extLst>
          </p:cNvPr>
          <p:cNvGraphicFramePr>
            <a:graphicFrameLocks noGrp="1"/>
          </p:cNvGraphicFramePr>
          <p:nvPr>
            <p:extLst>
              <p:ext uri="{D42A27DB-BD31-4B8C-83A1-F6EECF244321}">
                <p14:modId xmlns:p14="http://schemas.microsoft.com/office/powerpoint/2010/main" val="1905041861"/>
              </p:ext>
            </p:extLst>
          </p:nvPr>
        </p:nvGraphicFramePr>
        <p:xfrm>
          <a:off x="413888" y="3156621"/>
          <a:ext cx="2870199" cy="1828800"/>
        </p:xfrm>
        <a:graphic>
          <a:graphicData uri="http://schemas.openxmlformats.org/drawingml/2006/table">
            <a:tbl>
              <a:tblPr/>
              <a:tblGrid>
                <a:gridCol w="1057275">
                  <a:extLst>
                    <a:ext uri="{9D8B030D-6E8A-4147-A177-3AD203B41FA5}">
                      <a16:colId xmlns:a16="http://schemas.microsoft.com/office/drawing/2014/main" val="3742050049"/>
                    </a:ext>
                  </a:extLst>
                </a:gridCol>
                <a:gridCol w="363537">
                  <a:extLst>
                    <a:ext uri="{9D8B030D-6E8A-4147-A177-3AD203B41FA5}">
                      <a16:colId xmlns:a16="http://schemas.microsoft.com/office/drawing/2014/main" val="179205364"/>
                    </a:ext>
                  </a:extLst>
                </a:gridCol>
                <a:gridCol w="496887">
                  <a:extLst>
                    <a:ext uri="{9D8B030D-6E8A-4147-A177-3AD203B41FA5}">
                      <a16:colId xmlns:a16="http://schemas.microsoft.com/office/drawing/2014/main" val="2954281702"/>
                    </a:ext>
                  </a:extLst>
                </a:gridCol>
                <a:gridCol w="952500">
                  <a:extLst>
                    <a:ext uri="{9D8B030D-6E8A-4147-A177-3AD203B41FA5}">
                      <a16:colId xmlns:a16="http://schemas.microsoft.com/office/drawing/2014/main" val="676455772"/>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L2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125126027"/>
                  </a:ext>
                </a:extLst>
              </a:tr>
              <a:tr h="182880">
                <a:tc>
                  <a:txBody>
                    <a:bodyPr/>
                    <a:lstStyle/>
                    <a:p>
                      <a:pPr algn="l" fontAlgn="b"/>
                      <a:r>
                        <a:rPr lang="en-US" sz="1100" b="0" i="0" u="none" strike="noStrike">
                          <a:solidFill>
                            <a:srgbClr val="000000"/>
                          </a:solidFill>
                          <a:effectLst/>
                          <a:latin typeface="Calibri" panose="020F0502020204030204" pitchFamily="34" charset="0"/>
                        </a:rPr>
                        <a:t>Account Safety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36.49%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7704760"/>
                  </a:ext>
                </a:extLst>
              </a:tr>
              <a:tr h="182880">
                <a:tc>
                  <a:txBody>
                    <a:bodyPr/>
                    <a:lstStyle/>
                    <a:p>
                      <a:pPr algn="l" fontAlgn="b"/>
                      <a:r>
                        <a:rPr lang="en-US" sz="1100" b="0" i="0" u="none" strike="noStrike">
                          <a:solidFill>
                            <a:srgbClr val="000000"/>
                          </a:solidFill>
                          <a:effectLst/>
                          <a:latin typeface="Calibri" panose="020F0502020204030204" pitchFamily="34" charset="0"/>
                        </a:rPr>
                        <a:t>Account Access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34.55%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0527254"/>
                  </a:ext>
                </a:extLst>
              </a:tr>
              <a:tr h="182880">
                <a:tc>
                  <a:txBody>
                    <a:bodyPr/>
                    <a:lstStyle/>
                    <a:p>
                      <a:pPr algn="l" fontAlgn="b"/>
                      <a:r>
                        <a:rPr lang="en-US" sz="1100" b="0" i="0" u="none" strike="noStrike">
                          <a:solidFill>
                            <a:srgbClr val="000000"/>
                          </a:solidFill>
                          <a:effectLst/>
                          <a:latin typeface="Calibri" panose="020F0502020204030204" pitchFamily="34" charset="0"/>
                        </a:rPr>
                        <a:t>Account Risk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20.93%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122215"/>
                  </a:ext>
                </a:extLst>
              </a:tr>
              <a:tr h="182880">
                <a:tc>
                  <a:txBody>
                    <a:bodyPr/>
                    <a:lstStyle/>
                    <a:p>
                      <a:pPr algn="l" fontAlgn="b"/>
                      <a:r>
                        <a:rPr lang="en-US" sz="1100" b="0" i="0" u="none" strike="noStrike">
                          <a:solidFill>
                            <a:srgbClr val="000000"/>
                          </a:solidFill>
                          <a:effectLst/>
                          <a:latin typeface="Calibri" panose="020F0502020204030204" pitchFamily="34" charset="0"/>
                        </a:rPr>
                        <a:t>Other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8670546"/>
                  </a:ext>
                </a:extLst>
              </a:tr>
              <a:tr h="182880">
                <a:tc>
                  <a:txBody>
                    <a:bodyPr/>
                    <a:lstStyle/>
                    <a:p>
                      <a:pPr algn="l" fontAlgn="b"/>
                      <a:r>
                        <a:rPr lang="en-US" sz="1100" b="0" i="0" u="none" strike="noStrike">
                          <a:solidFill>
                            <a:srgbClr val="000000"/>
                          </a:solidFill>
                          <a:effectLst/>
                          <a:latin typeface="Calibri" panose="020F0502020204030204" pitchFamily="34" charset="0"/>
                        </a:rPr>
                        <a:t>Compliance Policy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2652165"/>
                  </a:ext>
                </a:extLst>
              </a:tr>
              <a:tr h="182880">
                <a:tc>
                  <a:txBody>
                    <a:bodyPr/>
                    <a:lstStyle/>
                    <a:p>
                      <a:pPr algn="l" fontAlgn="b"/>
                      <a:r>
                        <a:rPr lang="en-US" sz="1100" b="0" i="0" u="none" strike="noStrike">
                          <a:solidFill>
                            <a:srgbClr val="000000"/>
                          </a:solidFill>
                          <a:effectLst/>
                          <a:latin typeface="Calibri" panose="020F0502020204030204" pitchFamily="34" charset="0"/>
                        </a:rPr>
                        <a:t>Crypto Ops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5159942"/>
                  </a:ext>
                </a:extLst>
              </a:tr>
              <a:tr h="182880">
                <a:tc>
                  <a:txBody>
                    <a:bodyPr/>
                    <a:lstStyle/>
                    <a:p>
                      <a:pPr algn="l" fontAlgn="b"/>
                      <a:r>
                        <a:rPr lang="en-US" sz="1100" b="0" i="0" u="none" strike="noStrike">
                          <a:solidFill>
                            <a:srgbClr val="000000"/>
                          </a:solidFill>
                          <a:effectLst/>
                          <a:latin typeface="Calibri" panose="020F0502020204030204" pitchFamily="34" charset="0"/>
                        </a:rPr>
                        <a:t>Pro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5512114"/>
                  </a:ext>
                </a:extLst>
              </a:tr>
              <a:tr h="182880">
                <a:tc>
                  <a:txBody>
                    <a:bodyPr/>
                    <a:lstStyle/>
                    <a:p>
                      <a:pPr algn="l" fontAlgn="b"/>
                      <a:r>
                        <a:rPr lang="en-US" sz="1100" b="0" i="0" u="none" strike="noStrike">
                          <a:solidFill>
                            <a:srgbClr val="000000"/>
                          </a:solidFill>
                          <a:effectLst/>
                          <a:latin typeface="Calibri" panose="020F0502020204030204" pitchFamily="34" charset="0"/>
                        </a:rPr>
                        <a:t>API 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5817336"/>
                  </a:ext>
                </a:extLst>
              </a:tr>
              <a:tr h="182880">
                <a:tc>
                  <a:txBody>
                    <a:bodyPr/>
                    <a:lstStyle/>
                    <a:p>
                      <a:pPr algn="l" fontAlgn="b"/>
                      <a:r>
                        <a:rPr lang="en-US" sz="1100" b="0" i="0" u="none" strike="noStrike">
                          <a:solidFill>
                            <a:srgbClr val="000000"/>
                          </a:solidFill>
                          <a:effectLst/>
                          <a:latin typeface="Calibri" panose="020F0502020204030204" pitchFamily="34" charset="0"/>
                        </a:rPr>
                        <a:t>ACH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0235103"/>
                  </a:ext>
                </a:extLst>
              </a:tr>
            </a:tbl>
          </a:graphicData>
        </a:graphic>
      </p:graphicFrame>
      <p:graphicFrame>
        <p:nvGraphicFramePr>
          <p:cNvPr id="39" name="Table 38">
            <a:extLst>
              <a:ext uri="{FF2B5EF4-FFF2-40B4-BE49-F238E27FC236}">
                <a16:creationId xmlns:a16="http://schemas.microsoft.com/office/drawing/2014/main" id="{EE379BED-B1D7-471E-AAC1-5D6BCBC40828}"/>
              </a:ext>
            </a:extLst>
          </p:cNvPr>
          <p:cNvGraphicFramePr>
            <a:graphicFrameLocks noGrp="1"/>
          </p:cNvGraphicFramePr>
          <p:nvPr>
            <p:extLst>
              <p:ext uri="{D42A27DB-BD31-4B8C-83A1-F6EECF244321}">
                <p14:modId xmlns:p14="http://schemas.microsoft.com/office/powerpoint/2010/main" val="4055829663"/>
              </p:ext>
            </p:extLst>
          </p:nvPr>
        </p:nvGraphicFramePr>
        <p:xfrm>
          <a:off x="3548751" y="3156621"/>
          <a:ext cx="3308349" cy="2011680"/>
        </p:xfrm>
        <a:graphic>
          <a:graphicData uri="http://schemas.openxmlformats.org/drawingml/2006/table">
            <a:tbl>
              <a:tblPr/>
              <a:tblGrid>
                <a:gridCol w="1495425">
                  <a:extLst>
                    <a:ext uri="{9D8B030D-6E8A-4147-A177-3AD203B41FA5}">
                      <a16:colId xmlns:a16="http://schemas.microsoft.com/office/drawing/2014/main" val="2085989490"/>
                    </a:ext>
                  </a:extLst>
                </a:gridCol>
                <a:gridCol w="363537">
                  <a:extLst>
                    <a:ext uri="{9D8B030D-6E8A-4147-A177-3AD203B41FA5}">
                      <a16:colId xmlns:a16="http://schemas.microsoft.com/office/drawing/2014/main" val="441296946"/>
                    </a:ext>
                  </a:extLst>
                </a:gridCol>
                <a:gridCol w="496887">
                  <a:extLst>
                    <a:ext uri="{9D8B030D-6E8A-4147-A177-3AD203B41FA5}">
                      <a16:colId xmlns:a16="http://schemas.microsoft.com/office/drawing/2014/main" val="1489955683"/>
                    </a:ext>
                  </a:extLst>
                </a:gridCol>
                <a:gridCol w="952500">
                  <a:extLst>
                    <a:ext uri="{9D8B030D-6E8A-4147-A177-3AD203B41FA5}">
                      <a16:colId xmlns:a16="http://schemas.microsoft.com/office/drawing/2014/main" val="1727262585"/>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L2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26522961"/>
                  </a:ext>
                </a:extLst>
              </a:tr>
              <a:tr h="182880">
                <a:tc>
                  <a:txBody>
                    <a:bodyPr/>
                    <a:lstStyle/>
                    <a:p>
                      <a:pPr algn="l" fontAlgn="b"/>
                      <a:r>
                        <a:rPr lang="en-US" sz="1100" b="0" i="0" u="none" strike="noStrike">
                          <a:solidFill>
                            <a:srgbClr val="000000"/>
                          </a:solidFill>
                          <a:effectLst/>
                          <a:latin typeface="Calibri" panose="020F0502020204030204" pitchFamily="34" charset="0"/>
                        </a:rPr>
                        <a:t>Account Safety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30.32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4339024"/>
                  </a:ext>
                </a:extLst>
              </a:tr>
              <a:tr h="182880">
                <a:tc>
                  <a:txBody>
                    <a:bodyPr/>
                    <a:lstStyle/>
                    <a:p>
                      <a:pPr algn="l" fontAlgn="b"/>
                      <a:r>
                        <a:rPr lang="en-US" sz="1100" b="0" i="0" u="none" strike="noStrike">
                          <a:solidFill>
                            <a:srgbClr val="000000"/>
                          </a:solidFill>
                          <a:effectLst/>
                          <a:latin typeface="Calibri" panose="020F0502020204030204" pitchFamily="34" charset="0"/>
                        </a:rPr>
                        <a:t>Account Access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22.58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1642553"/>
                  </a:ext>
                </a:extLst>
              </a:tr>
              <a:tr h="182880">
                <a:tc>
                  <a:txBody>
                    <a:bodyPr/>
                    <a:lstStyle/>
                    <a:p>
                      <a:pPr algn="l" fontAlgn="b"/>
                      <a:r>
                        <a:rPr lang="en-US" sz="1100" b="0" i="0" u="none" strike="noStrike">
                          <a:solidFill>
                            <a:srgbClr val="000000"/>
                          </a:solidFill>
                          <a:effectLst/>
                          <a:latin typeface="Calibri" panose="020F0502020204030204" pitchFamily="34" charset="0"/>
                        </a:rPr>
                        <a:t>Account Risk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18.87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331641"/>
                  </a:ext>
                </a:extLst>
              </a:tr>
              <a:tr h="182880">
                <a:tc>
                  <a:txBody>
                    <a:bodyPr/>
                    <a:lstStyle/>
                    <a:p>
                      <a:pPr algn="l" fontAlgn="b"/>
                      <a:r>
                        <a:rPr lang="en-US" sz="1100" b="0" i="0" u="none" strike="noStrike">
                          <a:solidFill>
                            <a:srgbClr val="000000"/>
                          </a:solidFill>
                          <a:effectLst/>
                          <a:latin typeface="Calibri" panose="020F0502020204030204" pitchFamily="34" charset="0"/>
                        </a:rPr>
                        <a:t>Other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7946474"/>
                  </a:ext>
                </a:extLst>
              </a:tr>
              <a:tr h="182880">
                <a:tc>
                  <a:txBody>
                    <a:bodyPr/>
                    <a:lstStyle/>
                    <a:p>
                      <a:pPr algn="l" fontAlgn="b"/>
                      <a:r>
                        <a:rPr lang="en-US" sz="1100" b="0" i="0" u="none" strike="noStrike">
                          <a:solidFill>
                            <a:srgbClr val="000000"/>
                          </a:solidFill>
                          <a:effectLst/>
                          <a:latin typeface="Calibri" panose="020F0502020204030204" pitchFamily="34" charset="0"/>
                        </a:rPr>
                        <a:t>Compliance Policy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6626172"/>
                  </a:ext>
                </a:extLst>
              </a:tr>
              <a:tr h="182880">
                <a:tc>
                  <a:txBody>
                    <a:bodyPr/>
                    <a:lstStyle/>
                    <a:p>
                      <a:pPr algn="l" fontAlgn="b"/>
                      <a:r>
                        <a:rPr lang="en-US" sz="1100" b="0" i="0" u="none" strike="noStrike">
                          <a:solidFill>
                            <a:srgbClr val="000000"/>
                          </a:solidFill>
                          <a:effectLst/>
                          <a:latin typeface="Calibri" panose="020F0502020204030204" pitchFamily="34" charset="0"/>
                        </a:rPr>
                        <a:t>Pro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775269"/>
                  </a:ext>
                </a:extLst>
              </a:tr>
              <a:tr h="182880">
                <a:tc>
                  <a:txBody>
                    <a:bodyPr/>
                    <a:lstStyle/>
                    <a:p>
                      <a:pPr algn="l" fontAlgn="b"/>
                      <a:r>
                        <a:rPr lang="en-US" sz="1100" b="0" i="0" u="none" strike="noStrike">
                          <a:solidFill>
                            <a:srgbClr val="000000"/>
                          </a:solidFill>
                          <a:effectLst/>
                          <a:latin typeface="Calibri" panose="020F0502020204030204" pitchFamily="34" charset="0"/>
                        </a:rPr>
                        <a:t>Wallet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2738237"/>
                  </a:ext>
                </a:extLst>
              </a:tr>
              <a:tr h="182880">
                <a:tc>
                  <a:txBody>
                    <a:bodyPr/>
                    <a:lstStyle/>
                    <a:p>
                      <a:pPr algn="l" fontAlgn="b"/>
                      <a:r>
                        <a:rPr lang="en-US" sz="1100" b="0" i="0" u="none" strike="noStrike">
                          <a:solidFill>
                            <a:srgbClr val="000000"/>
                          </a:solidFill>
                          <a:effectLst/>
                          <a:latin typeface="Calibri" panose="020F0502020204030204" pitchFamily="34" charset="0"/>
                        </a:rPr>
                        <a:t>Scaled Developer 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8766687"/>
                  </a:ext>
                </a:extLst>
              </a:tr>
              <a:tr h="182880">
                <a:tc>
                  <a:txBody>
                    <a:bodyPr/>
                    <a:lstStyle/>
                    <a:p>
                      <a:pPr algn="l" fontAlgn="b"/>
                      <a:r>
                        <a:rPr lang="en-US" sz="1100" b="0" i="0" u="none" strike="noStrike">
                          <a:solidFill>
                            <a:srgbClr val="000000"/>
                          </a:solidFill>
                          <a:effectLst/>
                          <a:latin typeface="Calibri" panose="020F0502020204030204" pitchFamily="34" charset="0"/>
                        </a:rPr>
                        <a:t>ACH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27014"/>
                  </a:ext>
                </a:extLst>
              </a:tr>
              <a:tr h="182880">
                <a:tc>
                  <a:txBody>
                    <a:bodyPr/>
                    <a:lstStyle/>
                    <a:p>
                      <a:pPr algn="l" fontAlgn="b"/>
                      <a:r>
                        <a:rPr lang="en-US" sz="1100" b="0" i="0" u="none" strike="noStrike">
                          <a:solidFill>
                            <a:srgbClr val="000000"/>
                          </a:solidFill>
                          <a:effectLst/>
                          <a:latin typeface="Calibri" panose="020F0502020204030204" pitchFamily="34" charset="0"/>
                        </a:rPr>
                        <a:t>SEPA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712478"/>
                  </a:ext>
                </a:extLst>
              </a:tr>
            </a:tbl>
          </a:graphicData>
        </a:graphic>
      </p:graphicFrame>
    </p:spTree>
    <p:extLst>
      <p:ext uri="{BB962C8B-B14F-4D97-AF65-F5344CB8AC3E}">
        <p14:creationId xmlns:p14="http://schemas.microsoft.com/office/powerpoint/2010/main" val="566485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9CFFD9-B2C3-4C3E-B1B4-4DBF4E412774}"/>
              </a:ext>
            </a:extLst>
          </p:cNvPr>
          <p:cNvSpPr/>
          <p:nvPr/>
        </p:nvSpPr>
        <p:spPr>
          <a:xfrm>
            <a:off x="6163721" y="972670"/>
            <a:ext cx="5879056" cy="54281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183B799-F473-4465-97C5-24C23352C1D6}"/>
              </a:ext>
            </a:extLst>
          </p:cNvPr>
          <p:cNvSpPr/>
          <p:nvPr/>
        </p:nvSpPr>
        <p:spPr>
          <a:xfrm>
            <a:off x="149224" y="972670"/>
            <a:ext cx="5879056" cy="54281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B63AA-3189-4764-AE51-27FE0446BFB6}"/>
              </a:ext>
            </a:extLst>
          </p:cNvPr>
          <p:cNvSpPr>
            <a:spLocks noGrp="1"/>
          </p:cNvSpPr>
          <p:nvPr>
            <p:ph type="title"/>
          </p:nvPr>
        </p:nvSpPr>
        <p:spPr>
          <a:xfrm>
            <a:off x="254000" y="265075"/>
            <a:ext cx="11517313" cy="570605"/>
          </a:xfrm>
        </p:spPr>
        <p:txBody>
          <a:bodyPr/>
          <a:lstStyle/>
          <a:p>
            <a:r>
              <a:rPr lang="en-US" dirty="0">
                <a:highlight>
                  <a:srgbClr val="FFFFFF"/>
                </a:highlight>
              </a:rPr>
              <a:t>Coinbase ATO</a:t>
            </a:r>
            <a:br>
              <a:rPr lang="en-US" dirty="0">
                <a:highlight>
                  <a:srgbClr val="FFFFFF"/>
                </a:highlight>
              </a:rPr>
            </a:br>
            <a:r>
              <a:rPr lang="en-US" sz="1400" i="1" dirty="0">
                <a:highlight>
                  <a:srgbClr val="FFFFFF"/>
                </a:highlight>
              </a:rPr>
              <a:t>Looking in to the type of cases our quartiles</a:t>
            </a:r>
          </a:p>
        </p:txBody>
      </p:sp>
      <p:sp>
        <p:nvSpPr>
          <p:cNvPr id="18" name="TextBox 17">
            <a:extLst>
              <a:ext uri="{FF2B5EF4-FFF2-40B4-BE49-F238E27FC236}">
                <a16:creationId xmlns:a16="http://schemas.microsoft.com/office/drawing/2014/main" id="{AF7494BE-3F63-4DC7-97AD-9E65CD8DDB66}"/>
              </a:ext>
            </a:extLst>
          </p:cNvPr>
          <p:cNvSpPr txBox="1"/>
          <p:nvPr/>
        </p:nvSpPr>
        <p:spPr>
          <a:xfrm>
            <a:off x="254000" y="1027365"/>
            <a:ext cx="4352153" cy="230832"/>
          </a:xfrm>
          <a:prstGeom prst="rect">
            <a:avLst/>
          </a:prstGeom>
          <a:noFill/>
        </p:spPr>
        <p:txBody>
          <a:bodyPr wrap="none" lIns="0" tIns="0" rIns="0" bIns="45720" rtlCol="0">
            <a:spAutoFit/>
          </a:bodyPr>
          <a:lstStyle/>
          <a:p>
            <a:r>
              <a:rPr lang="en-US" sz="1200" b="1" dirty="0"/>
              <a:t>Account Safety Content – L3 Workflow (4</a:t>
            </a:r>
            <a:r>
              <a:rPr lang="en-US" sz="1200" b="1" baseline="30000" dirty="0"/>
              <a:t>th</a:t>
            </a:r>
            <a:r>
              <a:rPr lang="en-US" sz="1200" b="1" dirty="0"/>
              <a:t> vs 1</a:t>
            </a:r>
            <a:r>
              <a:rPr lang="en-US" sz="1200" b="1" baseline="30000" dirty="0"/>
              <a:t>st</a:t>
            </a:r>
            <a:r>
              <a:rPr lang="en-US" sz="1200" b="1" dirty="0"/>
              <a:t> Quartile)</a:t>
            </a:r>
          </a:p>
        </p:txBody>
      </p:sp>
      <p:sp>
        <p:nvSpPr>
          <p:cNvPr id="20" name="TextBox 19">
            <a:extLst>
              <a:ext uri="{FF2B5EF4-FFF2-40B4-BE49-F238E27FC236}">
                <a16:creationId xmlns:a16="http://schemas.microsoft.com/office/drawing/2014/main" id="{CF12C41C-B78A-4259-AC2C-20040E2331DD}"/>
              </a:ext>
            </a:extLst>
          </p:cNvPr>
          <p:cNvSpPr txBox="1"/>
          <p:nvPr/>
        </p:nvSpPr>
        <p:spPr>
          <a:xfrm>
            <a:off x="6295737" y="1028646"/>
            <a:ext cx="4884350" cy="230832"/>
          </a:xfrm>
          <a:prstGeom prst="rect">
            <a:avLst/>
          </a:prstGeom>
          <a:noFill/>
        </p:spPr>
        <p:txBody>
          <a:bodyPr wrap="none" lIns="0" tIns="0" rIns="0" bIns="45720" rtlCol="0">
            <a:spAutoFit/>
          </a:bodyPr>
          <a:lstStyle/>
          <a:p>
            <a:r>
              <a:rPr lang="en-US" sz="1200" b="1" dirty="0"/>
              <a:t>Account Safety Content – Last Macro Applied (4</a:t>
            </a:r>
            <a:r>
              <a:rPr lang="en-US" sz="1200" b="1" baseline="30000" dirty="0"/>
              <a:t>th</a:t>
            </a:r>
            <a:r>
              <a:rPr lang="en-US" sz="1200" b="1" dirty="0"/>
              <a:t> vs 1</a:t>
            </a:r>
            <a:r>
              <a:rPr lang="en-US" sz="1200" b="1" baseline="30000" dirty="0"/>
              <a:t>st</a:t>
            </a:r>
            <a:r>
              <a:rPr lang="en-US" sz="1200" b="1" dirty="0"/>
              <a:t> Quartile)</a:t>
            </a:r>
          </a:p>
        </p:txBody>
      </p:sp>
      <p:sp>
        <p:nvSpPr>
          <p:cNvPr id="21" name="TextBox 20">
            <a:extLst>
              <a:ext uri="{FF2B5EF4-FFF2-40B4-BE49-F238E27FC236}">
                <a16:creationId xmlns:a16="http://schemas.microsoft.com/office/drawing/2014/main" id="{4EEF13C9-E2A3-4041-8B26-30318B401B2E}"/>
              </a:ext>
            </a:extLst>
          </p:cNvPr>
          <p:cNvSpPr txBox="1"/>
          <p:nvPr/>
        </p:nvSpPr>
        <p:spPr>
          <a:xfrm>
            <a:off x="260652" y="1273240"/>
            <a:ext cx="724557" cy="200055"/>
          </a:xfrm>
          <a:prstGeom prst="rect">
            <a:avLst/>
          </a:prstGeom>
          <a:noFill/>
        </p:spPr>
        <p:txBody>
          <a:bodyPr wrap="none" lIns="0" tIns="0" rIns="0" bIns="45720" rtlCol="0">
            <a:spAutoFit/>
          </a:bodyPr>
          <a:lstStyle/>
          <a:p>
            <a:r>
              <a:rPr lang="en-US" sz="1000" b="1" dirty="0"/>
              <a:t>4</a:t>
            </a:r>
            <a:r>
              <a:rPr lang="en-US" sz="1000" b="1" baseline="30000" dirty="0"/>
              <a:t>th</a:t>
            </a:r>
            <a:r>
              <a:rPr lang="en-US" sz="1000" b="1" dirty="0"/>
              <a:t> Quartile</a:t>
            </a:r>
          </a:p>
        </p:txBody>
      </p:sp>
      <p:sp>
        <p:nvSpPr>
          <p:cNvPr id="22" name="TextBox 21">
            <a:extLst>
              <a:ext uri="{FF2B5EF4-FFF2-40B4-BE49-F238E27FC236}">
                <a16:creationId xmlns:a16="http://schemas.microsoft.com/office/drawing/2014/main" id="{BF8BBADC-F16F-4C88-A0CE-2DD20AFFBC0B}"/>
              </a:ext>
            </a:extLst>
          </p:cNvPr>
          <p:cNvSpPr txBox="1"/>
          <p:nvPr/>
        </p:nvSpPr>
        <p:spPr>
          <a:xfrm>
            <a:off x="254000" y="3726279"/>
            <a:ext cx="711733" cy="200055"/>
          </a:xfrm>
          <a:prstGeom prst="rect">
            <a:avLst/>
          </a:prstGeom>
          <a:noFill/>
        </p:spPr>
        <p:txBody>
          <a:bodyPr wrap="none" lIns="0" tIns="0" rIns="0" bIns="45720" rtlCol="0">
            <a:spAutoFit/>
          </a:bodyPr>
          <a:lstStyle/>
          <a:p>
            <a:r>
              <a:rPr lang="en-US" sz="1000" b="1" dirty="0"/>
              <a:t>1</a:t>
            </a:r>
            <a:r>
              <a:rPr lang="en-US" sz="1000" b="1" baseline="30000" dirty="0"/>
              <a:t>st</a:t>
            </a:r>
            <a:r>
              <a:rPr lang="en-US" sz="1000" b="1" dirty="0"/>
              <a:t> Quartile</a:t>
            </a:r>
          </a:p>
        </p:txBody>
      </p:sp>
      <p:sp>
        <p:nvSpPr>
          <p:cNvPr id="23" name="TextBox 22">
            <a:extLst>
              <a:ext uri="{FF2B5EF4-FFF2-40B4-BE49-F238E27FC236}">
                <a16:creationId xmlns:a16="http://schemas.microsoft.com/office/drawing/2014/main" id="{8FF677A9-D088-46D7-BC15-5F1B3DD389C0}"/>
              </a:ext>
            </a:extLst>
          </p:cNvPr>
          <p:cNvSpPr txBox="1"/>
          <p:nvPr/>
        </p:nvSpPr>
        <p:spPr>
          <a:xfrm>
            <a:off x="6617781" y="1269486"/>
            <a:ext cx="724557" cy="200055"/>
          </a:xfrm>
          <a:prstGeom prst="rect">
            <a:avLst/>
          </a:prstGeom>
          <a:noFill/>
        </p:spPr>
        <p:txBody>
          <a:bodyPr wrap="none" lIns="0" tIns="0" rIns="0" bIns="45720" rtlCol="0">
            <a:spAutoFit/>
          </a:bodyPr>
          <a:lstStyle/>
          <a:p>
            <a:r>
              <a:rPr lang="en-US" sz="1000" b="1" dirty="0"/>
              <a:t>4</a:t>
            </a:r>
            <a:r>
              <a:rPr lang="en-US" sz="1000" b="1" baseline="30000" dirty="0"/>
              <a:t>th</a:t>
            </a:r>
            <a:r>
              <a:rPr lang="en-US" sz="1000" b="1" dirty="0"/>
              <a:t> Quartile</a:t>
            </a:r>
          </a:p>
        </p:txBody>
      </p:sp>
      <p:sp>
        <p:nvSpPr>
          <p:cNvPr id="24" name="TextBox 23">
            <a:extLst>
              <a:ext uri="{FF2B5EF4-FFF2-40B4-BE49-F238E27FC236}">
                <a16:creationId xmlns:a16="http://schemas.microsoft.com/office/drawing/2014/main" id="{05A2875D-8583-4E62-AB7C-A0A06E866549}"/>
              </a:ext>
            </a:extLst>
          </p:cNvPr>
          <p:cNvSpPr txBox="1"/>
          <p:nvPr/>
        </p:nvSpPr>
        <p:spPr>
          <a:xfrm>
            <a:off x="6617781" y="3831892"/>
            <a:ext cx="711733" cy="200055"/>
          </a:xfrm>
          <a:prstGeom prst="rect">
            <a:avLst/>
          </a:prstGeom>
          <a:noFill/>
        </p:spPr>
        <p:txBody>
          <a:bodyPr wrap="none" lIns="0" tIns="0" rIns="0" bIns="45720" rtlCol="0">
            <a:spAutoFit/>
          </a:bodyPr>
          <a:lstStyle/>
          <a:p>
            <a:r>
              <a:rPr lang="en-US" sz="1000" b="1" dirty="0"/>
              <a:t>1</a:t>
            </a:r>
            <a:r>
              <a:rPr lang="en-US" sz="1000" b="1" baseline="30000" dirty="0"/>
              <a:t>st</a:t>
            </a:r>
            <a:r>
              <a:rPr lang="en-US" sz="1000" b="1" dirty="0"/>
              <a:t> Quartile</a:t>
            </a:r>
          </a:p>
        </p:txBody>
      </p:sp>
      <p:graphicFrame>
        <p:nvGraphicFramePr>
          <p:cNvPr id="4" name="Table 3">
            <a:extLst>
              <a:ext uri="{FF2B5EF4-FFF2-40B4-BE49-F238E27FC236}">
                <a16:creationId xmlns:a16="http://schemas.microsoft.com/office/drawing/2014/main" id="{2C002B38-BB80-4035-B536-1EDFF0DC8F5B}"/>
              </a:ext>
            </a:extLst>
          </p:cNvPr>
          <p:cNvGraphicFramePr>
            <a:graphicFrameLocks noGrp="1"/>
          </p:cNvGraphicFramePr>
          <p:nvPr>
            <p:extLst>
              <p:ext uri="{D42A27DB-BD31-4B8C-83A1-F6EECF244321}">
                <p14:modId xmlns:p14="http://schemas.microsoft.com/office/powerpoint/2010/main" val="648399821"/>
              </p:ext>
            </p:extLst>
          </p:nvPr>
        </p:nvGraphicFramePr>
        <p:xfrm>
          <a:off x="622930" y="1547302"/>
          <a:ext cx="4394200" cy="2011680"/>
        </p:xfrm>
        <a:graphic>
          <a:graphicData uri="http://schemas.openxmlformats.org/drawingml/2006/table">
            <a:tbl>
              <a:tblPr/>
              <a:tblGrid>
                <a:gridCol w="2108200">
                  <a:extLst>
                    <a:ext uri="{9D8B030D-6E8A-4147-A177-3AD203B41FA5}">
                      <a16:colId xmlns:a16="http://schemas.microsoft.com/office/drawing/2014/main" val="1441354108"/>
                    </a:ext>
                  </a:extLst>
                </a:gridCol>
                <a:gridCol w="609600">
                  <a:extLst>
                    <a:ext uri="{9D8B030D-6E8A-4147-A177-3AD203B41FA5}">
                      <a16:colId xmlns:a16="http://schemas.microsoft.com/office/drawing/2014/main" val="1314968268"/>
                    </a:ext>
                  </a:extLst>
                </a:gridCol>
                <a:gridCol w="609600">
                  <a:extLst>
                    <a:ext uri="{9D8B030D-6E8A-4147-A177-3AD203B41FA5}">
                      <a16:colId xmlns:a16="http://schemas.microsoft.com/office/drawing/2014/main" val="3915675917"/>
                    </a:ext>
                  </a:extLst>
                </a:gridCol>
                <a:gridCol w="1066800">
                  <a:extLst>
                    <a:ext uri="{9D8B030D-6E8A-4147-A177-3AD203B41FA5}">
                      <a16:colId xmlns:a16="http://schemas.microsoft.com/office/drawing/2014/main" val="2086141232"/>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86243012"/>
                  </a:ext>
                </a:extLst>
              </a:tr>
              <a:tr h="182880">
                <a:tc>
                  <a:txBody>
                    <a:bodyPr/>
                    <a:lstStyle/>
                    <a:p>
                      <a:pPr algn="l" fontAlgn="b"/>
                      <a:r>
                        <a:rPr lang="en-US" sz="1100" b="0" i="0" u="none" strike="noStrike">
                          <a:solidFill>
                            <a:srgbClr val="000000"/>
                          </a:solidFill>
                          <a:effectLst/>
                          <a:latin typeface="Calibri" panose="020F0502020204030204" pitchFamily="34" charset="0"/>
                        </a:rPr>
                        <a:t>User Disable Signin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73.42%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41.41%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0162316"/>
                  </a:ext>
                </a:extLst>
              </a:tr>
              <a:tr h="182880">
                <a:tc>
                  <a:txBody>
                    <a:bodyPr/>
                    <a:lstStyle/>
                    <a:p>
                      <a:pPr algn="l" fontAlgn="b"/>
                      <a:r>
                        <a:rPr lang="en-US" sz="1100" b="0" i="0" u="none" strike="noStrike">
                          <a:solidFill>
                            <a:srgbClr val="000000"/>
                          </a:solidFill>
                          <a:effectLst/>
                          <a:latin typeface="Calibri" panose="020F0502020204030204" pitchFamily="34" charset="0"/>
                        </a:rPr>
                        <a:t>Unauthorized Password Reset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6.98%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38.71%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166663"/>
                  </a:ext>
                </a:extLst>
              </a:tr>
              <a:tr h="182880">
                <a:tc>
                  <a:txBody>
                    <a:bodyPr/>
                    <a:lstStyle/>
                    <a:p>
                      <a:pPr algn="l" fontAlgn="b"/>
                      <a:r>
                        <a:rPr lang="en-US" sz="1100" b="0" i="0" u="none" strike="noStrike">
                          <a:solidFill>
                            <a:srgbClr val="000000"/>
                          </a:solidFill>
                          <a:effectLst/>
                          <a:latin typeface="Calibri" panose="020F0502020204030204" pitchFamily="34" charset="0"/>
                        </a:rPr>
                        <a:t>Unauthorized Crypto Buy/Sell/Send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6301865"/>
                  </a:ext>
                </a:extLst>
              </a:tr>
              <a:tr h="182880">
                <a:tc>
                  <a:txBody>
                    <a:bodyPr/>
                    <a:lstStyle/>
                    <a:p>
                      <a:pPr algn="l" fontAlgn="b"/>
                      <a:r>
                        <a:rPr lang="en-US" sz="1100" b="0" i="0" u="none" strike="noStrike">
                          <a:solidFill>
                            <a:srgbClr val="000000"/>
                          </a:solidFill>
                          <a:effectLst/>
                          <a:latin typeface="Calibri" panose="020F0502020204030204" pitchFamily="34" charset="0"/>
                        </a:rPr>
                        <a:t>CX Email Compromised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7313869"/>
                  </a:ext>
                </a:extLst>
              </a:tr>
              <a:tr h="182880">
                <a:tc>
                  <a:txBody>
                    <a:bodyPr/>
                    <a:lstStyle/>
                    <a:p>
                      <a:pPr algn="l" fontAlgn="b"/>
                      <a:r>
                        <a:rPr lang="en-US" sz="1100" b="0" i="0" u="none" strike="noStrike">
                          <a:solidFill>
                            <a:srgbClr val="000000"/>
                          </a:solidFill>
                          <a:effectLst/>
                          <a:latin typeface="Calibri" panose="020F0502020204030204" pitchFamily="34" charset="0"/>
                        </a:rPr>
                        <a:t>Phishing Scam Victim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44.44%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4544191"/>
                  </a:ext>
                </a:extLst>
              </a:tr>
              <a:tr h="182880">
                <a:tc>
                  <a:txBody>
                    <a:bodyPr/>
                    <a:lstStyle/>
                    <a:p>
                      <a:pPr algn="l" fontAlgn="b"/>
                      <a:r>
                        <a:rPr lang="en-US" sz="1100" b="0" i="0" u="none" strike="noStrike">
                          <a:solidFill>
                            <a:srgbClr val="000000"/>
                          </a:solidFill>
                          <a:effectLst/>
                          <a:latin typeface="Calibri" panose="020F0502020204030204" pitchFamily="34" charset="0"/>
                        </a:rPr>
                        <a:t>Remote / Physical Device Takeovers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419018"/>
                  </a:ext>
                </a:extLst>
              </a:tr>
              <a:tr h="182880">
                <a:tc>
                  <a:txBody>
                    <a:bodyPr/>
                    <a:lstStyle/>
                    <a:p>
                      <a:pPr algn="l" fontAlgn="b"/>
                      <a:r>
                        <a:rPr lang="en-US" sz="1100" b="0" i="0" u="none" strike="noStrike">
                          <a:solidFill>
                            <a:srgbClr val="000000"/>
                          </a:solidFill>
                          <a:effectLst/>
                          <a:latin typeface="Calibri" panose="020F0502020204030204" pitchFamily="34" charset="0"/>
                        </a:rPr>
                        <a:t>User Sent Funds to Scammer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508696"/>
                  </a:ext>
                </a:extLst>
              </a:tr>
              <a:tr h="182880">
                <a:tc>
                  <a:txBody>
                    <a:bodyPr/>
                    <a:lstStyle/>
                    <a:p>
                      <a:pPr algn="l" fontAlgn="b"/>
                      <a:r>
                        <a:rPr lang="en-US" sz="1100" b="0" i="0" u="none" strike="noStrike">
                          <a:solidFill>
                            <a:srgbClr val="000000"/>
                          </a:solidFill>
                          <a:effectLst/>
                          <a:latin typeface="Calibri" panose="020F0502020204030204" pitchFamily="34" charset="0"/>
                        </a:rPr>
                        <a:t>Comprised 2FA Codes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0044364"/>
                  </a:ext>
                </a:extLst>
              </a:tr>
              <a:tr h="182880">
                <a:tc>
                  <a:txBody>
                    <a:bodyPr/>
                    <a:lstStyle/>
                    <a:p>
                      <a:pPr algn="l" fontAlgn="b"/>
                      <a:r>
                        <a:rPr lang="en-US" sz="1100" b="0" i="0" u="none" strike="noStrike">
                          <a:solidFill>
                            <a:srgbClr val="000000"/>
                          </a:solidFill>
                          <a:effectLst/>
                          <a:latin typeface="Calibri" panose="020F0502020204030204" pitchFamily="34" charset="0"/>
                        </a:rPr>
                        <a:t>SIM Swap / Phone 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222016"/>
                  </a:ext>
                </a:extLst>
              </a:tr>
              <a:tr h="182880">
                <a:tc>
                  <a:txBody>
                    <a:bodyPr/>
                    <a:lstStyle/>
                    <a:p>
                      <a:pPr algn="l" fontAlgn="b"/>
                      <a:r>
                        <a:rPr lang="en-US" sz="1100" b="0" i="0" u="none" strike="noStrike">
                          <a:solidFill>
                            <a:srgbClr val="000000"/>
                          </a:solidFill>
                          <a:effectLst/>
                          <a:latin typeface="Calibri" panose="020F0502020204030204" pitchFamily="34" charset="0"/>
                        </a:rPr>
                        <a:t>Phone Scam Victim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760744"/>
                  </a:ext>
                </a:extLst>
              </a:tr>
            </a:tbl>
          </a:graphicData>
        </a:graphic>
      </p:graphicFrame>
      <p:graphicFrame>
        <p:nvGraphicFramePr>
          <p:cNvPr id="6" name="Table 5">
            <a:extLst>
              <a:ext uri="{FF2B5EF4-FFF2-40B4-BE49-F238E27FC236}">
                <a16:creationId xmlns:a16="http://schemas.microsoft.com/office/drawing/2014/main" id="{0817A6BF-8615-4200-AF00-13FAB93867D0}"/>
              </a:ext>
            </a:extLst>
          </p:cNvPr>
          <p:cNvGraphicFramePr>
            <a:graphicFrameLocks noGrp="1"/>
          </p:cNvGraphicFramePr>
          <p:nvPr>
            <p:extLst>
              <p:ext uri="{D42A27DB-BD31-4B8C-83A1-F6EECF244321}">
                <p14:modId xmlns:p14="http://schemas.microsoft.com/office/powerpoint/2010/main" val="1251152055"/>
              </p:ext>
            </p:extLst>
          </p:nvPr>
        </p:nvGraphicFramePr>
        <p:xfrm>
          <a:off x="609865" y="4125857"/>
          <a:ext cx="4394199" cy="2011680"/>
        </p:xfrm>
        <a:graphic>
          <a:graphicData uri="http://schemas.openxmlformats.org/drawingml/2006/table">
            <a:tbl>
              <a:tblPr/>
              <a:tblGrid>
                <a:gridCol w="2164502">
                  <a:extLst>
                    <a:ext uri="{9D8B030D-6E8A-4147-A177-3AD203B41FA5}">
                      <a16:colId xmlns:a16="http://schemas.microsoft.com/office/drawing/2014/main" val="2273063254"/>
                    </a:ext>
                  </a:extLst>
                </a:gridCol>
                <a:gridCol w="625880">
                  <a:extLst>
                    <a:ext uri="{9D8B030D-6E8A-4147-A177-3AD203B41FA5}">
                      <a16:colId xmlns:a16="http://schemas.microsoft.com/office/drawing/2014/main" val="620339273"/>
                    </a:ext>
                  </a:extLst>
                </a:gridCol>
                <a:gridCol w="625880">
                  <a:extLst>
                    <a:ext uri="{9D8B030D-6E8A-4147-A177-3AD203B41FA5}">
                      <a16:colId xmlns:a16="http://schemas.microsoft.com/office/drawing/2014/main" val="83800541"/>
                    </a:ext>
                  </a:extLst>
                </a:gridCol>
                <a:gridCol w="977937">
                  <a:extLst>
                    <a:ext uri="{9D8B030D-6E8A-4147-A177-3AD203B41FA5}">
                      <a16:colId xmlns:a16="http://schemas.microsoft.com/office/drawing/2014/main" val="1324972419"/>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412564116"/>
                  </a:ext>
                </a:extLst>
              </a:tr>
              <a:tr h="182880">
                <a:tc>
                  <a:txBody>
                    <a:bodyPr/>
                    <a:lstStyle/>
                    <a:p>
                      <a:pPr algn="l" fontAlgn="b"/>
                      <a:r>
                        <a:rPr lang="en-US" sz="1100" b="0" i="0" u="none" strike="noStrike">
                          <a:solidFill>
                            <a:srgbClr val="000000"/>
                          </a:solidFill>
                          <a:effectLst/>
                          <a:latin typeface="Calibri" panose="020F0502020204030204" pitchFamily="34" charset="0"/>
                        </a:rPr>
                        <a:t>User Disable Signin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34.45%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131010"/>
                  </a:ext>
                </a:extLst>
              </a:tr>
              <a:tr h="182880">
                <a:tc>
                  <a:txBody>
                    <a:bodyPr/>
                    <a:lstStyle/>
                    <a:p>
                      <a:pPr algn="l" fontAlgn="b"/>
                      <a:r>
                        <a:rPr lang="en-US" sz="1100" b="0" i="0" u="none" strike="noStrike">
                          <a:solidFill>
                            <a:srgbClr val="000000"/>
                          </a:solidFill>
                          <a:effectLst/>
                          <a:latin typeface="Calibri" panose="020F0502020204030204" pitchFamily="34" charset="0"/>
                        </a:rPr>
                        <a:t>Unauthorized Crypto Buy/Sell/Send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540724"/>
                  </a:ext>
                </a:extLst>
              </a:tr>
              <a:tr h="182880">
                <a:tc>
                  <a:txBody>
                    <a:bodyPr/>
                    <a:lstStyle/>
                    <a:p>
                      <a:pPr algn="l" fontAlgn="b"/>
                      <a:r>
                        <a:rPr lang="en-US" sz="1100" b="0" i="0" u="none" strike="noStrike">
                          <a:solidFill>
                            <a:srgbClr val="000000"/>
                          </a:solidFill>
                          <a:effectLst/>
                          <a:latin typeface="Calibri" panose="020F0502020204030204" pitchFamily="34" charset="0"/>
                        </a:rPr>
                        <a:t>CX Email Compromised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2002134"/>
                  </a:ext>
                </a:extLst>
              </a:tr>
              <a:tr h="182880">
                <a:tc>
                  <a:txBody>
                    <a:bodyPr/>
                    <a:lstStyle/>
                    <a:p>
                      <a:pPr algn="l" fontAlgn="b"/>
                      <a:r>
                        <a:rPr lang="en-US" sz="1100" b="0" i="0" u="none" strike="noStrike">
                          <a:solidFill>
                            <a:srgbClr val="000000"/>
                          </a:solidFill>
                          <a:effectLst/>
                          <a:latin typeface="Calibri" panose="020F0502020204030204" pitchFamily="34" charset="0"/>
                        </a:rPr>
                        <a:t>Unauthorized Password Reset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53.85%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9639133"/>
                  </a:ext>
                </a:extLst>
              </a:tr>
              <a:tr h="182880">
                <a:tc>
                  <a:txBody>
                    <a:bodyPr/>
                    <a:lstStyle/>
                    <a:p>
                      <a:pPr algn="l" fontAlgn="b"/>
                      <a:r>
                        <a:rPr lang="en-US" sz="1100" b="0" i="0" u="none" strike="noStrike">
                          <a:solidFill>
                            <a:srgbClr val="000000"/>
                          </a:solidFill>
                          <a:effectLst/>
                          <a:latin typeface="Calibri" panose="020F0502020204030204" pitchFamily="34" charset="0"/>
                        </a:rPr>
                        <a:t>User Sent Funds to Scammer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0615458"/>
                  </a:ext>
                </a:extLst>
              </a:tr>
              <a:tr h="182880">
                <a:tc>
                  <a:txBody>
                    <a:bodyPr/>
                    <a:lstStyle/>
                    <a:p>
                      <a:pPr algn="l" fontAlgn="b"/>
                      <a:r>
                        <a:rPr lang="en-US" sz="1100" b="0" i="0" u="none" strike="noStrike">
                          <a:solidFill>
                            <a:srgbClr val="000000"/>
                          </a:solidFill>
                          <a:effectLst/>
                          <a:latin typeface="Calibri" panose="020F0502020204030204" pitchFamily="34" charset="0"/>
                        </a:rPr>
                        <a:t>SIM Swap / Phone 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3634530"/>
                  </a:ext>
                </a:extLst>
              </a:tr>
              <a:tr h="182880">
                <a:tc>
                  <a:txBody>
                    <a:bodyPr/>
                    <a:lstStyle/>
                    <a:p>
                      <a:pPr algn="l" fontAlgn="b"/>
                      <a:r>
                        <a:rPr lang="en-US" sz="1100" b="0" i="0" u="none" strike="noStrike">
                          <a:solidFill>
                            <a:srgbClr val="000000"/>
                          </a:solidFill>
                          <a:effectLst/>
                          <a:latin typeface="Calibri" panose="020F0502020204030204" pitchFamily="34" charset="0"/>
                        </a:rPr>
                        <a:t>Phishing Scam Victim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0271651"/>
                  </a:ext>
                </a:extLst>
              </a:tr>
              <a:tr h="182880">
                <a:tc>
                  <a:txBody>
                    <a:bodyPr/>
                    <a:lstStyle/>
                    <a:p>
                      <a:pPr algn="l" fontAlgn="b"/>
                      <a:r>
                        <a:rPr lang="en-US" sz="1100" b="0" i="0" u="none" strike="noStrike">
                          <a:solidFill>
                            <a:srgbClr val="000000"/>
                          </a:solidFill>
                          <a:effectLst/>
                          <a:latin typeface="Calibri" panose="020F0502020204030204" pitchFamily="34" charset="0"/>
                        </a:rPr>
                        <a:t>Remote / Physical Device Takeovers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6279042"/>
                  </a:ext>
                </a:extLst>
              </a:tr>
              <a:tr h="182880">
                <a:tc>
                  <a:txBody>
                    <a:bodyPr/>
                    <a:lstStyle/>
                    <a:p>
                      <a:pPr algn="l" fontAlgn="b"/>
                      <a:r>
                        <a:rPr lang="en-US" sz="1100" b="0" i="0" u="none" strike="noStrike">
                          <a:solidFill>
                            <a:srgbClr val="000000"/>
                          </a:solidFill>
                          <a:effectLst/>
                          <a:latin typeface="Calibri" panose="020F0502020204030204" pitchFamily="34" charset="0"/>
                        </a:rPr>
                        <a:t>Phone Port Account Takeovers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9151780"/>
                  </a:ext>
                </a:extLst>
              </a:tr>
              <a:tr h="182880">
                <a:tc>
                  <a:txBody>
                    <a:bodyPr/>
                    <a:lstStyle/>
                    <a:p>
                      <a:pPr algn="l" fontAlgn="b"/>
                      <a:r>
                        <a:rPr lang="en-US" sz="1100" b="0" i="0" u="none" strike="noStrike">
                          <a:solidFill>
                            <a:srgbClr val="000000"/>
                          </a:solidFill>
                          <a:effectLst/>
                          <a:latin typeface="Calibri" panose="020F0502020204030204" pitchFamily="34" charset="0"/>
                        </a:rPr>
                        <a:t>Comprised 2FA Codes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85.71%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03638"/>
                  </a:ext>
                </a:extLst>
              </a:tr>
            </a:tbl>
          </a:graphicData>
        </a:graphic>
      </p:graphicFrame>
      <p:graphicFrame>
        <p:nvGraphicFramePr>
          <p:cNvPr id="13" name="Table 12">
            <a:extLst>
              <a:ext uri="{FF2B5EF4-FFF2-40B4-BE49-F238E27FC236}">
                <a16:creationId xmlns:a16="http://schemas.microsoft.com/office/drawing/2014/main" id="{596D4AD3-5B8A-43D2-A89D-43B9C96E2612}"/>
              </a:ext>
            </a:extLst>
          </p:cNvPr>
          <p:cNvGraphicFramePr>
            <a:graphicFrameLocks noGrp="1"/>
          </p:cNvGraphicFramePr>
          <p:nvPr>
            <p:extLst>
              <p:ext uri="{D42A27DB-BD31-4B8C-83A1-F6EECF244321}">
                <p14:modId xmlns:p14="http://schemas.microsoft.com/office/powerpoint/2010/main" val="3855984901"/>
              </p:ext>
            </p:extLst>
          </p:nvPr>
        </p:nvGraphicFramePr>
        <p:xfrm>
          <a:off x="6621606" y="1547302"/>
          <a:ext cx="5067300" cy="2011680"/>
        </p:xfrm>
        <a:graphic>
          <a:graphicData uri="http://schemas.openxmlformats.org/drawingml/2006/table">
            <a:tbl>
              <a:tblPr/>
              <a:tblGrid>
                <a:gridCol w="3060700">
                  <a:extLst>
                    <a:ext uri="{9D8B030D-6E8A-4147-A177-3AD203B41FA5}">
                      <a16:colId xmlns:a16="http://schemas.microsoft.com/office/drawing/2014/main" val="704402121"/>
                    </a:ext>
                  </a:extLst>
                </a:gridCol>
                <a:gridCol w="406400">
                  <a:extLst>
                    <a:ext uri="{9D8B030D-6E8A-4147-A177-3AD203B41FA5}">
                      <a16:colId xmlns:a16="http://schemas.microsoft.com/office/drawing/2014/main" val="856931207"/>
                    </a:ext>
                  </a:extLst>
                </a:gridCol>
                <a:gridCol w="622300">
                  <a:extLst>
                    <a:ext uri="{9D8B030D-6E8A-4147-A177-3AD203B41FA5}">
                      <a16:colId xmlns:a16="http://schemas.microsoft.com/office/drawing/2014/main" val="2842850729"/>
                    </a:ext>
                  </a:extLst>
                </a:gridCol>
                <a:gridCol w="977900">
                  <a:extLst>
                    <a:ext uri="{9D8B030D-6E8A-4147-A177-3AD203B41FA5}">
                      <a16:colId xmlns:a16="http://schemas.microsoft.com/office/drawing/2014/main" val="3436480291"/>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Last Macro Applied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dirty="0">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809229702"/>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Already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54.68%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3276"/>
                  </a:ext>
                </a:extLst>
              </a:tr>
              <a:tr h="182880">
                <a:tc>
                  <a:txBody>
                    <a:bodyPr/>
                    <a:lstStyle/>
                    <a:p>
                      <a:pPr algn="l" fontAlgn="b"/>
                      <a:r>
                        <a:rPr lang="en-US" sz="1100" b="0" i="0" u="none" strike="noStrike">
                          <a:solidFill>
                            <a:srgbClr val="000000"/>
                          </a:solidFill>
                          <a:effectLst/>
                          <a:latin typeface="Calibri" panose="020F0502020204030204" pitchFamily="34" charset="0"/>
                        </a:rPr>
                        <a:t>Resolved - Self Recovery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24.15%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3295885"/>
                  </a:ext>
                </a:extLst>
              </a:tr>
              <a:tr h="182880">
                <a:tc>
                  <a:txBody>
                    <a:bodyPr/>
                    <a:lstStyle/>
                    <a:p>
                      <a:pPr algn="l" fontAlgn="b"/>
                      <a:r>
                        <a:rPr lang="en-US" sz="1100" b="0" i="0" u="none" strike="noStrike">
                          <a:solidFill>
                            <a:srgbClr val="000000"/>
                          </a:solidFill>
                          <a:effectLst/>
                          <a:latin typeface="Calibri" panose="020F0502020204030204" pitchFamily="34" charset="0"/>
                        </a:rPr>
                        <a:t>General &gt; Merged Case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9.93%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20.45%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9949068"/>
                  </a:ext>
                </a:extLst>
              </a:tr>
              <a:tr h="182880">
                <a:tc>
                  <a:txBody>
                    <a:bodyPr/>
                    <a:lstStyle/>
                    <a:p>
                      <a:pPr algn="l" fontAlgn="b"/>
                      <a:r>
                        <a:rPr lang="en-US" sz="1100" b="0" i="0" u="none" strike="noStrike">
                          <a:solidFill>
                            <a:srgbClr val="000000"/>
                          </a:solidFill>
                          <a:effectLst/>
                          <a:latin typeface="Calibri" panose="020F0502020204030204" pitchFamily="34" charset="0"/>
                        </a:rPr>
                        <a:t>AR Already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29.41%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2852678"/>
                  </a:ext>
                </a:extLst>
              </a:tr>
              <a:tr h="182880">
                <a:tc>
                  <a:txBody>
                    <a:bodyPr/>
                    <a:lstStyle/>
                    <a:p>
                      <a:pPr algn="l" fontAlgn="b"/>
                      <a:r>
                        <a:rPr lang="en-US" sz="1100" b="0" i="0" u="none" strike="noStrike">
                          <a:solidFill>
                            <a:srgbClr val="000000"/>
                          </a:solidFill>
                          <a:effectLst/>
                          <a:latin typeface="Calibri" panose="020F0502020204030204" pitchFamily="34" charset="0"/>
                        </a:rPr>
                        <a:t>Temporary - Trust - Self Recovery Completed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3.61%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1102194"/>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 Escalate to Queue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45.45%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32289"/>
                  </a:ext>
                </a:extLst>
              </a:tr>
              <a:tr h="182880">
                <a:tc>
                  <a:txBody>
                    <a:bodyPr/>
                    <a:lstStyle/>
                    <a:p>
                      <a:pPr algn="l" fontAlgn="b"/>
                      <a:r>
                        <a:rPr lang="en-US" sz="1100" b="0" i="0" u="none" strike="noStrike">
                          <a:solidFill>
                            <a:srgbClr val="000000"/>
                          </a:solidFill>
                          <a:effectLst/>
                          <a:latin typeface="Calibri" panose="020F0502020204030204" pitchFamily="34" charset="0"/>
                        </a:rPr>
                        <a:t>Password Reset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8838943"/>
                  </a:ext>
                </a:extLst>
              </a:tr>
              <a:tr h="182880">
                <a:tc>
                  <a:txBody>
                    <a:bodyPr/>
                    <a:lstStyle/>
                    <a:p>
                      <a:pPr algn="l" fontAlgn="b"/>
                      <a:r>
                        <a:rPr lang="en-US" sz="1100" b="0" i="0" u="none" strike="noStrike">
                          <a:solidFill>
                            <a:srgbClr val="000000"/>
                          </a:solidFill>
                          <a:effectLst/>
                          <a:latin typeface="Calibri" panose="020F0502020204030204" pitchFamily="34" charset="0"/>
                        </a:rPr>
                        <a:t>Resolved - Restoring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28.57%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1312048"/>
                  </a:ext>
                </a:extLst>
              </a:tr>
              <a:tr h="182880">
                <a:tc>
                  <a:txBody>
                    <a:bodyPr/>
                    <a:lstStyle/>
                    <a:p>
                      <a:pPr algn="l" fontAlgn="b"/>
                      <a:r>
                        <a:rPr lang="en-US" sz="1100" b="0" i="0" u="none" strike="noStrike">
                          <a:solidFill>
                            <a:srgbClr val="000000"/>
                          </a:solidFill>
                          <a:effectLst/>
                          <a:latin typeface="Calibri" panose="020F0502020204030204" pitchFamily="34" charset="0"/>
                        </a:rPr>
                        <a:t>T1 Pro General &gt; Free Form Template #1 - General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0001067"/>
                  </a:ext>
                </a:extLst>
              </a:tr>
              <a:tr h="182880">
                <a:tc>
                  <a:txBody>
                    <a:bodyPr/>
                    <a:lstStyle/>
                    <a:p>
                      <a:pPr algn="l" fontAlgn="b"/>
                      <a:r>
                        <a:rPr lang="en-US" sz="1100" b="0" i="0" u="none" strike="noStrike">
                          <a:solidFill>
                            <a:srgbClr val="000000"/>
                          </a:solidFill>
                          <a:effectLst/>
                          <a:latin typeface="Calibri" panose="020F0502020204030204" pitchFamily="34" charset="0"/>
                        </a:rPr>
                        <a:t>Resolved - Customer Replaced Device - TOTP Disable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8002941"/>
                  </a:ext>
                </a:extLst>
              </a:tr>
            </a:tbl>
          </a:graphicData>
        </a:graphic>
      </p:graphicFrame>
      <p:graphicFrame>
        <p:nvGraphicFramePr>
          <p:cNvPr id="19" name="Table 18">
            <a:extLst>
              <a:ext uri="{FF2B5EF4-FFF2-40B4-BE49-F238E27FC236}">
                <a16:creationId xmlns:a16="http://schemas.microsoft.com/office/drawing/2014/main" id="{71F1766F-BBDC-4C8C-B862-330E4E991E83}"/>
              </a:ext>
            </a:extLst>
          </p:cNvPr>
          <p:cNvGraphicFramePr>
            <a:graphicFrameLocks noGrp="1"/>
          </p:cNvGraphicFramePr>
          <p:nvPr>
            <p:extLst>
              <p:ext uri="{D42A27DB-BD31-4B8C-83A1-F6EECF244321}">
                <p14:modId xmlns:p14="http://schemas.microsoft.com/office/powerpoint/2010/main" val="2910680282"/>
              </p:ext>
            </p:extLst>
          </p:nvPr>
        </p:nvGraphicFramePr>
        <p:xfrm>
          <a:off x="6617781" y="4125857"/>
          <a:ext cx="5067301" cy="2011680"/>
        </p:xfrm>
        <a:graphic>
          <a:graphicData uri="http://schemas.openxmlformats.org/drawingml/2006/table">
            <a:tbl>
              <a:tblPr/>
              <a:tblGrid>
                <a:gridCol w="2867758">
                  <a:extLst>
                    <a:ext uri="{9D8B030D-6E8A-4147-A177-3AD203B41FA5}">
                      <a16:colId xmlns:a16="http://schemas.microsoft.com/office/drawing/2014/main" val="784524355"/>
                    </a:ext>
                  </a:extLst>
                </a:gridCol>
                <a:gridCol w="445477">
                  <a:extLst>
                    <a:ext uri="{9D8B030D-6E8A-4147-A177-3AD203B41FA5}">
                      <a16:colId xmlns:a16="http://schemas.microsoft.com/office/drawing/2014/main" val="1151797636"/>
                    </a:ext>
                  </a:extLst>
                </a:gridCol>
                <a:gridCol w="682137">
                  <a:extLst>
                    <a:ext uri="{9D8B030D-6E8A-4147-A177-3AD203B41FA5}">
                      <a16:colId xmlns:a16="http://schemas.microsoft.com/office/drawing/2014/main" val="1987559092"/>
                    </a:ext>
                  </a:extLst>
                </a:gridCol>
                <a:gridCol w="1071929">
                  <a:extLst>
                    <a:ext uri="{9D8B030D-6E8A-4147-A177-3AD203B41FA5}">
                      <a16:colId xmlns:a16="http://schemas.microsoft.com/office/drawing/2014/main" val="3255477371"/>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Last Macro Applied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dirty="0">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863461100"/>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Already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29.89%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44.37%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4155448"/>
                  </a:ext>
                </a:extLst>
              </a:tr>
              <a:tr h="182880">
                <a:tc>
                  <a:txBody>
                    <a:bodyPr/>
                    <a:lstStyle/>
                    <a:p>
                      <a:pPr algn="l" fontAlgn="b"/>
                      <a:r>
                        <a:rPr lang="en-US" sz="1100" b="0" i="0" u="none" strike="noStrike">
                          <a:solidFill>
                            <a:srgbClr val="000000"/>
                          </a:solidFill>
                          <a:effectLst/>
                          <a:latin typeface="Calibri" panose="020F0502020204030204" pitchFamily="34" charset="0"/>
                        </a:rPr>
                        <a:t>Resolved - Self Recovery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17.47%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7398222"/>
                  </a:ext>
                </a:extLst>
              </a:tr>
              <a:tr h="182880">
                <a:tc>
                  <a:txBody>
                    <a:bodyPr/>
                    <a:lstStyle/>
                    <a:p>
                      <a:pPr algn="l" fontAlgn="b"/>
                      <a:r>
                        <a:rPr lang="en-US" sz="1100" b="0" i="0" u="none" strike="noStrike">
                          <a:solidFill>
                            <a:srgbClr val="000000"/>
                          </a:solidFill>
                          <a:effectLst/>
                          <a:latin typeface="Calibri" panose="020F0502020204030204" pitchFamily="34" charset="0"/>
                        </a:rPr>
                        <a:t>General &gt; Merged Case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21.21%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641710"/>
                  </a:ext>
                </a:extLst>
              </a:tr>
              <a:tr h="182880">
                <a:tc>
                  <a:txBody>
                    <a:bodyPr/>
                    <a:lstStyle/>
                    <a:p>
                      <a:pPr algn="l" fontAlgn="b"/>
                      <a:r>
                        <a:rPr lang="en-US" sz="1100" b="0" i="0" u="none" strike="noStrike">
                          <a:solidFill>
                            <a:srgbClr val="000000"/>
                          </a:solidFill>
                          <a:effectLst/>
                          <a:latin typeface="Calibri" panose="020F0502020204030204" pitchFamily="34" charset="0"/>
                        </a:rPr>
                        <a:t>AR Already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1188272"/>
                  </a:ext>
                </a:extLst>
              </a:tr>
              <a:tr h="182880">
                <a:tc>
                  <a:txBody>
                    <a:bodyPr/>
                    <a:lstStyle/>
                    <a:p>
                      <a:pPr algn="l" fontAlgn="b"/>
                      <a:r>
                        <a:rPr lang="en-US" sz="1100" b="0" i="0" u="none" strike="noStrike">
                          <a:solidFill>
                            <a:srgbClr val="000000"/>
                          </a:solidFill>
                          <a:effectLst/>
                          <a:latin typeface="Calibri" panose="020F0502020204030204" pitchFamily="34" charset="0"/>
                        </a:rPr>
                        <a:t>Temporary - Trust - Self Recovery Completed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9331460"/>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 Escalate to Queue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3.79%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38.89%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353254"/>
                  </a:ext>
                </a:extLst>
              </a:tr>
              <a:tr h="182880">
                <a:tc>
                  <a:txBody>
                    <a:bodyPr/>
                    <a:lstStyle/>
                    <a:p>
                      <a:pPr algn="l" fontAlgn="b"/>
                      <a:r>
                        <a:rPr lang="en-US" sz="1100" b="0" i="0" u="none" strike="noStrike">
                          <a:solidFill>
                            <a:srgbClr val="000000"/>
                          </a:solidFill>
                          <a:effectLst/>
                          <a:latin typeface="Calibri" panose="020F0502020204030204" pitchFamily="34" charset="0"/>
                        </a:rPr>
                        <a:t>Trust - T1 - Secure Account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1214085"/>
                  </a:ext>
                </a:extLst>
              </a:tr>
              <a:tr h="182880">
                <a:tc>
                  <a:txBody>
                    <a:bodyPr/>
                    <a:lstStyle/>
                    <a:p>
                      <a:pPr algn="l" fontAlgn="b"/>
                      <a:r>
                        <a:rPr lang="en-US" sz="1100" b="0" i="0" u="none" strike="noStrike">
                          <a:solidFill>
                            <a:srgbClr val="000000"/>
                          </a:solidFill>
                          <a:effectLst/>
                          <a:latin typeface="Calibri" panose="020F0502020204030204" pitchFamily="34" charset="0"/>
                        </a:rPr>
                        <a:t>2FA - Resolved - Self Recovery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002660"/>
                  </a:ext>
                </a:extLst>
              </a:tr>
              <a:tr h="182880">
                <a:tc>
                  <a:txBody>
                    <a:bodyPr/>
                    <a:lstStyle/>
                    <a:p>
                      <a:pPr algn="l" fontAlgn="b"/>
                      <a:r>
                        <a:rPr lang="en-US" sz="1100" b="0" i="0" u="none" strike="noStrike">
                          <a:solidFill>
                            <a:srgbClr val="000000"/>
                          </a:solidFill>
                          <a:effectLst/>
                          <a:latin typeface="Calibri" panose="020F0502020204030204" pitchFamily="34" charset="0"/>
                        </a:rPr>
                        <a:t>1st Response - Hacked - Disabled Sign 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5039879"/>
                  </a:ext>
                </a:extLst>
              </a:tr>
              <a:tr h="182880">
                <a:tc>
                  <a:txBody>
                    <a:bodyPr/>
                    <a:lstStyle/>
                    <a:p>
                      <a:pPr algn="l" fontAlgn="b"/>
                      <a:r>
                        <a:rPr lang="en-US" sz="1100" b="0" i="0" u="none" strike="noStrike">
                          <a:solidFill>
                            <a:srgbClr val="000000"/>
                          </a:solidFill>
                          <a:effectLst/>
                          <a:latin typeface="Calibri" panose="020F0502020204030204" pitchFamily="34" charset="0"/>
                        </a:rPr>
                        <a:t>Balance removed - account closed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57.14%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758277"/>
                  </a:ext>
                </a:extLst>
              </a:tr>
            </a:tbl>
          </a:graphicData>
        </a:graphic>
      </p:graphicFrame>
    </p:spTree>
    <p:extLst>
      <p:ext uri="{BB962C8B-B14F-4D97-AF65-F5344CB8AC3E}">
        <p14:creationId xmlns:p14="http://schemas.microsoft.com/office/powerpoint/2010/main" val="191504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19CFFD9-B2C3-4C3E-B1B4-4DBF4E412774}"/>
              </a:ext>
            </a:extLst>
          </p:cNvPr>
          <p:cNvSpPr/>
          <p:nvPr/>
        </p:nvSpPr>
        <p:spPr>
          <a:xfrm>
            <a:off x="6163721" y="972670"/>
            <a:ext cx="5879056" cy="54281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183B799-F473-4465-97C5-24C23352C1D6}"/>
              </a:ext>
            </a:extLst>
          </p:cNvPr>
          <p:cNvSpPr/>
          <p:nvPr/>
        </p:nvSpPr>
        <p:spPr>
          <a:xfrm>
            <a:off x="149224" y="972670"/>
            <a:ext cx="5879056" cy="54281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B63AA-3189-4764-AE51-27FE0446BFB6}"/>
              </a:ext>
            </a:extLst>
          </p:cNvPr>
          <p:cNvSpPr>
            <a:spLocks noGrp="1"/>
          </p:cNvSpPr>
          <p:nvPr>
            <p:ph type="title"/>
          </p:nvPr>
        </p:nvSpPr>
        <p:spPr>
          <a:xfrm>
            <a:off x="254000" y="265075"/>
            <a:ext cx="11517313" cy="570605"/>
          </a:xfrm>
        </p:spPr>
        <p:txBody>
          <a:bodyPr/>
          <a:lstStyle/>
          <a:p>
            <a:r>
              <a:rPr lang="en-US" dirty="0">
                <a:highlight>
                  <a:srgbClr val="FFFFFF"/>
                </a:highlight>
              </a:rPr>
              <a:t>Coinbase ATO</a:t>
            </a:r>
            <a:br>
              <a:rPr lang="en-US" dirty="0">
                <a:highlight>
                  <a:srgbClr val="FFFFFF"/>
                </a:highlight>
              </a:rPr>
            </a:br>
            <a:r>
              <a:rPr lang="en-US" sz="1400" i="1" dirty="0">
                <a:highlight>
                  <a:srgbClr val="FFFFFF"/>
                </a:highlight>
              </a:rPr>
              <a:t>Looking in to the type of cases our quartiles</a:t>
            </a:r>
          </a:p>
        </p:txBody>
      </p:sp>
      <p:sp>
        <p:nvSpPr>
          <p:cNvPr id="18" name="TextBox 17">
            <a:extLst>
              <a:ext uri="{FF2B5EF4-FFF2-40B4-BE49-F238E27FC236}">
                <a16:creationId xmlns:a16="http://schemas.microsoft.com/office/drawing/2014/main" id="{AF7494BE-3F63-4DC7-97AD-9E65CD8DDB66}"/>
              </a:ext>
            </a:extLst>
          </p:cNvPr>
          <p:cNvSpPr txBox="1"/>
          <p:nvPr/>
        </p:nvSpPr>
        <p:spPr>
          <a:xfrm>
            <a:off x="254000" y="1027365"/>
            <a:ext cx="4406656" cy="230832"/>
          </a:xfrm>
          <a:prstGeom prst="rect">
            <a:avLst/>
          </a:prstGeom>
          <a:noFill/>
        </p:spPr>
        <p:txBody>
          <a:bodyPr wrap="none" lIns="0" tIns="0" rIns="0" bIns="45720" rtlCol="0">
            <a:spAutoFit/>
          </a:bodyPr>
          <a:lstStyle/>
          <a:p>
            <a:r>
              <a:rPr lang="en-US" sz="1200" b="1" dirty="0"/>
              <a:t>Account Access Content – L3 Workflow (4</a:t>
            </a:r>
            <a:r>
              <a:rPr lang="en-US" sz="1200" b="1" baseline="30000" dirty="0"/>
              <a:t>th</a:t>
            </a:r>
            <a:r>
              <a:rPr lang="en-US" sz="1200" b="1" dirty="0"/>
              <a:t> vs 1</a:t>
            </a:r>
            <a:r>
              <a:rPr lang="en-US" sz="1200" b="1" baseline="30000" dirty="0"/>
              <a:t>st</a:t>
            </a:r>
            <a:r>
              <a:rPr lang="en-US" sz="1200" b="1" dirty="0"/>
              <a:t> Quartile)</a:t>
            </a:r>
          </a:p>
        </p:txBody>
      </p:sp>
      <p:sp>
        <p:nvSpPr>
          <p:cNvPr id="20" name="TextBox 19">
            <a:extLst>
              <a:ext uri="{FF2B5EF4-FFF2-40B4-BE49-F238E27FC236}">
                <a16:creationId xmlns:a16="http://schemas.microsoft.com/office/drawing/2014/main" id="{CF12C41C-B78A-4259-AC2C-20040E2331DD}"/>
              </a:ext>
            </a:extLst>
          </p:cNvPr>
          <p:cNvSpPr txBox="1"/>
          <p:nvPr/>
        </p:nvSpPr>
        <p:spPr>
          <a:xfrm>
            <a:off x="6295737" y="1028646"/>
            <a:ext cx="4884350" cy="230832"/>
          </a:xfrm>
          <a:prstGeom prst="rect">
            <a:avLst/>
          </a:prstGeom>
          <a:noFill/>
        </p:spPr>
        <p:txBody>
          <a:bodyPr wrap="none" lIns="0" tIns="0" rIns="0" bIns="45720" rtlCol="0">
            <a:spAutoFit/>
          </a:bodyPr>
          <a:lstStyle/>
          <a:p>
            <a:r>
              <a:rPr lang="en-US" sz="1200" b="1" dirty="0"/>
              <a:t>Account Access Content – Last Macro Applied (4</a:t>
            </a:r>
            <a:r>
              <a:rPr lang="en-US" sz="1200" b="1" baseline="30000" dirty="0"/>
              <a:t>th</a:t>
            </a:r>
            <a:r>
              <a:rPr lang="en-US" sz="1200" b="1" dirty="0"/>
              <a:t> vs 1</a:t>
            </a:r>
            <a:r>
              <a:rPr lang="en-US" sz="1200" b="1" baseline="30000" dirty="0"/>
              <a:t>st</a:t>
            </a:r>
            <a:r>
              <a:rPr lang="en-US" sz="1200" b="1" dirty="0"/>
              <a:t> Quartile)</a:t>
            </a:r>
          </a:p>
        </p:txBody>
      </p:sp>
      <p:sp>
        <p:nvSpPr>
          <p:cNvPr id="21" name="TextBox 20">
            <a:extLst>
              <a:ext uri="{FF2B5EF4-FFF2-40B4-BE49-F238E27FC236}">
                <a16:creationId xmlns:a16="http://schemas.microsoft.com/office/drawing/2014/main" id="{4EEF13C9-E2A3-4041-8B26-30318B401B2E}"/>
              </a:ext>
            </a:extLst>
          </p:cNvPr>
          <p:cNvSpPr txBox="1"/>
          <p:nvPr/>
        </p:nvSpPr>
        <p:spPr>
          <a:xfrm>
            <a:off x="260652" y="1273240"/>
            <a:ext cx="724557" cy="200055"/>
          </a:xfrm>
          <a:prstGeom prst="rect">
            <a:avLst/>
          </a:prstGeom>
          <a:noFill/>
        </p:spPr>
        <p:txBody>
          <a:bodyPr wrap="none" lIns="0" tIns="0" rIns="0" bIns="45720" rtlCol="0">
            <a:spAutoFit/>
          </a:bodyPr>
          <a:lstStyle/>
          <a:p>
            <a:r>
              <a:rPr lang="en-US" sz="1000" b="1" dirty="0"/>
              <a:t>4</a:t>
            </a:r>
            <a:r>
              <a:rPr lang="en-US" sz="1000" b="1" baseline="30000" dirty="0"/>
              <a:t>th</a:t>
            </a:r>
            <a:r>
              <a:rPr lang="en-US" sz="1000" b="1" dirty="0"/>
              <a:t> Quartile</a:t>
            </a:r>
          </a:p>
        </p:txBody>
      </p:sp>
      <p:sp>
        <p:nvSpPr>
          <p:cNvPr id="22" name="TextBox 21">
            <a:extLst>
              <a:ext uri="{FF2B5EF4-FFF2-40B4-BE49-F238E27FC236}">
                <a16:creationId xmlns:a16="http://schemas.microsoft.com/office/drawing/2014/main" id="{BF8BBADC-F16F-4C88-A0CE-2DD20AFFBC0B}"/>
              </a:ext>
            </a:extLst>
          </p:cNvPr>
          <p:cNvSpPr txBox="1"/>
          <p:nvPr/>
        </p:nvSpPr>
        <p:spPr>
          <a:xfrm>
            <a:off x="254000" y="3726279"/>
            <a:ext cx="711733" cy="200055"/>
          </a:xfrm>
          <a:prstGeom prst="rect">
            <a:avLst/>
          </a:prstGeom>
          <a:noFill/>
        </p:spPr>
        <p:txBody>
          <a:bodyPr wrap="none" lIns="0" tIns="0" rIns="0" bIns="45720" rtlCol="0">
            <a:spAutoFit/>
          </a:bodyPr>
          <a:lstStyle/>
          <a:p>
            <a:r>
              <a:rPr lang="en-US" sz="1000" b="1" dirty="0"/>
              <a:t>1</a:t>
            </a:r>
            <a:r>
              <a:rPr lang="en-US" sz="1000" b="1" baseline="30000" dirty="0"/>
              <a:t>st</a:t>
            </a:r>
            <a:r>
              <a:rPr lang="en-US" sz="1000" b="1" dirty="0"/>
              <a:t> Quartile</a:t>
            </a:r>
          </a:p>
        </p:txBody>
      </p:sp>
      <p:sp>
        <p:nvSpPr>
          <p:cNvPr id="23" name="TextBox 22">
            <a:extLst>
              <a:ext uri="{FF2B5EF4-FFF2-40B4-BE49-F238E27FC236}">
                <a16:creationId xmlns:a16="http://schemas.microsoft.com/office/drawing/2014/main" id="{8FF677A9-D088-46D7-BC15-5F1B3DD389C0}"/>
              </a:ext>
            </a:extLst>
          </p:cNvPr>
          <p:cNvSpPr txBox="1"/>
          <p:nvPr/>
        </p:nvSpPr>
        <p:spPr>
          <a:xfrm>
            <a:off x="6617781" y="1269486"/>
            <a:ext cx="724557" cy="200055"/>
          </a:xfrm>
          <a:prstGeom prst="rect">
            <a:avLst/>
          </a:prstGeom>
          <a:noFill/>
        </p:spPr>
        <p:txBody>
          <a:bodyPr wrap="none" lIns="0" tIns="0" rIns="0" bIns="45720" rtlCol="0">
            <a:spAutoFit/>
          </a:bodyPr>
          <a:lstStyle/>
          <a:p>
            <a:r>
              <a:rPr lang="en-US" sz="1000" b="1" dirty="0"/>
              <a:t>4</a:t>
            </a:r>
            <a:r>
              <a:rPr lang="en-US" sz="1000" b="1" baseline="30000" dirty="0"/>
              <a:t>th</a:t>
            </a:r>
            <a:r>
              <a:rPr lang="en-US" sz="1000" b="1" dirty="0"/>
              <a:t> Quartile</a:t>
            </a:r>
          </a:p>
        </p:txBody>
      </p:sp>
      <p:sp>
        <p:nvSpPr>
          <p:cNvPr id="24" name="TextBox 23">
            <a:extLst>
              <a:ext uri="{FF2B5EF4-FFF2-40B4-BE49-F238E27FC236}">
                <a16:creationId xmlns:a16="http://schemas.microsoft.com/office/drawing/2014/main" id="{05A2875D-8583-4E62-AB7C-A0A06E866549}"/>
              </a:ext>
            </a:extLst>
          </p:cNvPr>
          <p:cNvSpPr txBox="1"/>
          <p:nvPr/>
        </p:nvSpPr>
        <p:spPr>
          <a:xfrm>
            <a:off x="6617781" y="3831892"/>
            <a:ext cx="711733" cy="200055"/>
          </a:xfrm>
          <a:prstGeom prst="rect">
            <a:avLst/>
          </a:prstGeom>
          <a:noFill/>
        </p:spPr>
        <p:txBody>
          <a:bodyPr wrap="none" lIns="0" tIns="0" rIns="0" bIns="45720" rtlCol="0">
            <a:spAutoFit/>
          </a:bodyPr>
          <a:lstStyle/>
          <a:p>
            <a:r>
              <a:rPr lang="en-US" sz="1000" b="1" dirty="0"/>
              <a:t>1</a:t>
            </a:r>
            <a:r>
              <a:rPr lang="en-US" sz="1000" b="1" baseline="30000" dirty="0"/>
              <a:t>st</a:t>
            </a:r>
            <a:r>
              <a:rPr lang="en-US" sz="1000" b="1" dirty="0"/>
              <a:t> Quartile</a:t>
            </a:r>
          </a:p>
        </p:txBody>
      </p:sp>
      <p:graphicFrame>
        <p:nvGraphicFramePr>
          <p:cNvPr id="7" name="Table 6">
            <a:extLst>
              <a:ext uri="{FF2B5EF4-FFF2-40B4-BE49-F238E27FC236}">
                <a16:creationId xmlns:a16="http://schemas.microsoft.com/office/drawing/2014/main" id="{27F3B842-0176-4A62-AF10-9154BCABA305}"/>
              </a:ext>
            </a:extLst>
          </p:cNvPr>
          <p:cNvGraphicFramePr>
            <a:graphicFrameLocks noGrp="1"/>
          </p:cNvGraphicFramePr>
          <p:nvPr>
            <p:extLst>
              <p:ext uri="{D42A27DB-BD31-4B8C-83A1-F6EECF244321}">
                <p14:modId xmlns:p14="http://schemas.microsoft.com/office/powerpoint/2010/main" val="3572733978"/>
              </p:ext>
            </p:extLst>
          </p:nvPr>
        </p:nvGraphicFramePr>
        <p:xfrm>
          <a:off x="6617781" y="1547302"/>
          <a:ext cx="5067300" cy="2011680"/>
        </p:xfrm>
        <a:graphic>
          <a:graphicData uri="http://schemas.openxmlformats.org/drawingml/2006/table">
            <a:tbl>
              <a:tblPr/>
              <a:tblGrid>
                <a:gridCol w="3060700">
                  <a:extLst>
                    <a:ext uri="{9D8B030D-6E8A-4147-A177-3AD203B41FA5}">
                      <a16:colId xmlns:a16="http://schemas.microsoft.com/office/drawing/2014/main" val="2752177082"/>
                    </a:ext>
                  </a:extLst>
                </a:gridCol>
                <a:gridCol w="406400">
                  <a:extLst>
                    <a:ext uri="{9D8B030D-6E8A-4147-A177-3AD203B41FA5}">
                      <a16:colId xmlns:a16="http://schemas.microsoft.com/office/drawing/2014/main" val="1562776684"/>
                    </a:ext>
                  </a:extLst>
                </a:gridCol>
                <a:gridCol w="622300">
                  <a:extLst>
                    <a:ext uri="{9D8B030D-6E8A-4147-A177-3AD203B41FA5}">
                      <a16:colId xmlns:a16="http://schemas.microsoft.com/office/drawing/2014/main" val="500803072"/>
                    </a:ext>
                  </a:extLst>
                </a:gridCol>
                <a:gridCol w="977900">
                  <a:extLst>
                    <a:ext uri="{9D8B030D-6E8A-4147-A177-3AD203B41FA5}">
                      <a16:colId xmlns:a16="http://schemas.microsoft.com/office/drawing/2014/main" val="3975267273"/>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Last Macro Applied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dirty="0">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648033272"/>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Already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3724498"/>
                  </a:ext>
                </a:extLst>
              </a:tr>
              <a:tr h="182880">
                <a:tc>
                  <a:txBody>
                    <a:bodyPr/>
                    <a:lstStyle/>
                    <a:p>
                      <a:pPr algn="l" fontAlgn="b"/>
                      <a:r>
                        <a:rPr lang="en-US" sz="1100" b="0" i="0" u="none" strike="noStrike">
                          <a:solidFill>
                            <a:srgbClr val="000000"/>
                          </a:solidFill>
                          <a:effectLst/>
                          <a:latin typeface="Calibri" panose="020F0502020204030204" pitchFamily="34" charset="0"/>
                        </a:rPr>
                        <a:t>Resolved - Restoring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803898"/>
                  </a:ext>
                </a:extLst>
              </a:tr>
              <a:tr h="182880">
                <a:tc>
                  <a:txBody>
                    <a:bodyPr/>
                    <a:lstStyle/>
                    <a:p>
                      <a:pPr algn="l" fontAlgn="b"/>
                      <a:r>
                        <a:rPr lang="en-US" sz="1100" b="0" i="0" u="none" strike="noStrike">
                          <a:solidFill>
                            <a:srgbClr val="000000"/>
                          </a:solidFill>
                          <a:effectLst/>
                          <a:latin typeface="Calibri" panose="020F0502020204030204" pitchFamily="34" charset="0"/>
                        </a:rPr>
                        <a:t>Happy Place - Thank You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860288"/>
                  </a:ext>
                </a:extLst>
              </a:tr>
              <a:tr h="182880">
                <a:tc>
                  <a:txBody>
                    <a:bodyPr/>
                    <a:lstStyle/>
                    <a:p>
                      <a:pPr algn="l" fontAlgn="b"/>
                      <a:r>
                        <a:rPr lang="en-US" sz="1100" b="0" i="0" u="none" strike="noStrike">
                          <a:solidFill>
                            <a:srgbClr val="000000"/>
                          </a:solidFill>
                          <a:effectLst/>
                          <a:latin typeface="Calibri" panose="020F0502020204030204" pitchFamily="34" charset="0"/>
                        </a:rPr>
                        <a:t>Temporary - Trust - Self Recovery Completed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7796905"/>
                  </a:ext>
                </a:extLst>
              </a:tr>
              <a:tr h="182880">
                <a:tc>
                  <a:txBody>
                    <a:bodyPr/>
                    <a:lstStyle/>
                    <a:p>
                      <a:pPr algn="l" fontAlgn="b"/>
                      <a:r>
                        <a:rPr lang="en-US" sz="1100" b="0" i="0" u="none" strike="noStrike">
                          <a:solidFill>
                            <a:srgbClr val="000000"/>
                          </a:solidFill>
                          <a:effectLst/>
                          <a:latin typeface="Calibri" panose="020F0502020204030204" pitchFamily="34" charset="0"/>
                        </a:rPr>
                        <a:t>AR Already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2656795"/>
                  </a:ext>
                </a:extLst>
              </a:tr>
              <a:tr h="182880">
                <a:tc>
                  <a:txBody>
                    <a:bodyPr/>
                    <a:lstStyle/>
                    <a:p>
                      <a:pPr algn="l" fontAlgn="b"/>
                      <a:r>
                        <a:rPr lang="en-US" sz="1100" b="0" i="0" u="none" strike="noStrike">
                          <a:solidFill>
                            <a:srgbClr val="000000"/>
                          </a:solidFill>
                          <a:effectLst/>
                          <a:latin typeface="Calibri" panose="020F0502020204030204" pitchFamily="34" charset="0"/>
                        </a:rPr>
                        <a:t>General &gt; Merged Case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903716"/>
                  </a:ext>
                </a:extLst>
              </a:tr>
              <a:tr h="182880">
                <a:tc>
                  <a:txBody>
                    <a:bodyPr/>
                    <a:lstStyle/>
                    <a:p>
                      <a:pPr algn="l" fontAlgn="b"/>
                      <a:r>
                        <a:rPr lang="en-US" sz="1100" b="0" i="0" u="none" strike="noStrike">
                          <a:solidFill>
                            <a:srgbClr val="000000"/>
                          </a:solidFill>
                          <a:effectLst/>
                          <a:latin typeface="Calibri" panose="020F0502020204030204" pitchFamily="34" charset="0"/>
                        </a:rPr>
                        <a:t>Email - No Verification Email in SPAM Folder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198635"/>
                  </a:ext>
                </a:extLst>
              </a:tr>
              <a:tr h="182880">
                <a:tc>
                  <a:txBody>
                    <a:bodyPr/>
                    <a:lstStyle/>
                    <a:p>
                      <a:pPr algn="l" fontAlgn="b"/>
                      <a:r>
                        <a:rPr lang="en-US" sz="1100" b="0" i="0" u="none" strike="noStrike">
                          <a:solidFill>
                            <a:srgbClr val="000000"/>
                          </a:solidFill>
                          <a:effectLst/>
                          <a:latin typeface="Calibri" panose="020F0502020204030204" pitchFamily="34" charset="0"/>
                        </a:rPr>
                        <a:t>Account Recovery - FM Troubleshooting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7416735"/>
                  </a:ext>
                </a:extLst>
              </a:tr>
              <a:tr h="182880">
                <a:tc>
                  <a:txBody>
                    <a:bodyPr/>
                    <a:lstStyle/>
                    <a:p>
                      <a:pPr algn="l" fontAlgn="b"/>
                      <a:r>
                        <a:rPr lang="en-US" sz="1100" b="0" i="0" u="none" strike="noStrike">
                          <a:solidFill>
                            <a:srgbClr val="000000"/>
                          </a:solidFill>
                          <a:effectLst/>
                          <a:latin typeface="Calibri" panose="020F0502020204030204" pitchFamily="34" charset="0"/>
                        </a:rPr>
                        <a:t>Resolved - Customer Replaced Device - TOTP Disable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4680122"/>
                  </a:ext>
                </a:extLst>
              </a:tr>
              <a:tr h="182880">
                <a:tc>
                  <a:txBody>
                    <a:bodyPr/>
                    <a:lstStyle/>
                    <a:p>
                      <a:pPr algn="l" fontAlgn="b"/>
                      <a:r>
                        <a:rPr lang="en-US" sz="1100" b="0" i="0" u="none" strike="noStrike" dirty="0">
                          <a:solidFill>
                            <a:srgbClr val="000000"/>
                          </a:solidFill>
                          <a:effectLst/>
                          <a:latin typeface="Calibri" panose="020F0502020204030204" pitchFamily="34" charset="0"/>
                        </a:rPr>
                        <a:t>2FA - Resolved - Self Recovery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3830245"/>
                  </a:ext>
                </a:extLst>
              </a:tr>
            </a:tbl>
          </a:graphicData>
        </a:graphic>
      </p:graphicFrame>
      <p:graphicFrame>
        <p:nvGraphicFramePr>
          <p:cNvPr id="9" name="Table 8">
            <a:extLst>
              <a:ext uri="{FF2B5EF4-FFF2-40B4-BE49-F238E27FC236}">
                <a16:creationId xmlns:a16="http://schemas.microsoft.com/office/drawing/2014/main" id="{13C03CCF-38EB-4670-AA4F-C848374E08F9}"/>
              </a:ext>
            </a:extLst>
          </p:cNvPr>
          <p:cNvGraphicFramePr>
            <a:graphicFrameLocks noGrp="1"/>
          </p:cNvGraphicFramePr>
          <p:nvPr>
            <p:extLst>
              <p:ext uri="{D42A27DB-BD31-4B8C-83A1-F6EECF244321}">
                <p14:modId xmlns:p14="http://schemas.microsoft.com/office/powerpoint/2010/main" val="2923129142"/>
              </p:ext>
            </p:extLst>
          </p:nvPr>
        </p:nvGraphicFramePr>
        <p:xfrm>
          <a:off x="6617781" y="4126244"/>
          <a:ext cx="5071125" cy="2164080"/>
        </p:xfrm>
        <a:graphic>
          <a:graphicData uri="http://schemas.openxmlformats.org/drawingml/2006/table">
            <a:tbl>
              <a:tblPr/>
              <a:tblGrid>
                <a:gridCol w="3232801">
                  <a:extLst>
                    <a:ext uri="{9D8B030D-6E8A-4147-A177-3AD203B41FA5}">
                      <a16:colId xmlns:a16="http://schemas.microsoft.com/office/drawing/2014/main" val="3852623715"/>
                    </a:ext>
                  </a:extLst>
                </a:gridCol>
                <a:gridCol w="363537">
                  <a:extLst>
                    <a:ext uri="{9D8B030D-6E8A-4147-A177-3AD203B41FA5}">
                      <a16:colId xmlns:a16="http://schemas.microsoft.com/office/drawing/2014/main" val="2019815071"/>
                    </a:ext>
                  </a:extLst>
                </a:gridCol>
                <a:gridCol w="496887">
                  <a:extLst>
                    <a:ext uri="{9D8B030D-6E8A-4147-A177-3AD203B41FA5}">
                      <a16:colId xmlns:a16="http://schemas.microsoft.com/office/drawing/2014/main" val="938712348"/>
                    </a:ext>
                  </a:extLst>
                </a:gridCol>
                <a:gridCol w="977900">
                  <a:extLst>
                    <a:ext uri="{9D8B030D-6E8A-4147-A177-3AD203B41FA5}">
                      <a16:colId xmlns:a16="http://schemas.microsoft.com/office/drawing/2014/main" val="4153102688"/>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Last Macro Applied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491694365"/>
                  </a:ext>
                </a:extLst>
              </a:tr>
              <a:tr h="182880">
                <a:tc>
                  <a:txBody>
                    <a:bodyPr/>
                    <a:lstStyle/>
                    <a:p>
                      <a:pPr algn="l" fontAlgn="b"/>
                      <a:r>
                        <a:rPr lang="en-US" sz="1100" b="0" i="0" u="none" strike="noStrike">
                          <a:solidFill>
                            <a:srgbClr val="000000"/>
                          </a:solidFill>
                          <a:effectLst/>
                          <a:latin typeface="Calibri" panose="020F0502020204030204" pitchFamily="34" charset="0"/>
                        </a:rPr>
                        <a:t>General &gt; Bug &gt; Basic Troubleshooting - Clear Cache + Screenshot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742731"/>
                  </a:ext>
                </a:extLst>
              </a:tr>
              <a:tr h="182880">
                <a:tc>
                  <a:txBody>
                    <a:bodyPr/>
                    <a:lstStyle/>
                    <a:p>
                      <a:pPr algn="l" fontAlgn="b"/>
                      <a:r>
                        <a:rPr lang="en-US" sz="1100" b="0" i="0" u="none" strike="noStrike" dirty="0">
                          <a:solidFill>
                            <a:srgbClr val="000000"/>
                          </a:solidFill>
                          <a:effectLst/>
                          <a:latin typeface="Calibri" panose="020F0502020204030204" pitchFamily="34" charset="0"/>
                        </a:rPr>
                        <a:t>2FA - Phone Change (SMS)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8315957"/>
                  </a:ext>
                </a:extLst>
              </a:tr>
              <a:tr h="182880">
                <a:tc>
                  <a:txBody>
                    <a:bodyPr/>
                    <a:lstStyle/>
                    <a:p>
                      <a:pPr algn="l" fontAlgn="b"/>
                      <a:r>
                        <a:rPr lang="en-US" sz="1100" b="0" i="0" u="none" strike="noStrike">
                          <a:solidFill>
                            <a:srgbClr val="000000"/>
                          </a:solidFill>
                          <a:effectLst/>
                          <a:latin typeface="Calibri" panose="020F0502020204030204" pitchFamily="34" charset="0"/>
                        </a:rPr>
                        <a:t>Email - No Verification Email in SPAM Folder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0520067"/>
                  </a:ext>
                </a:extLst>
              </a:tr>
              <a:tr h="182880">
                <a:tc>
                  <a:txBody>
                    <a:bodyPr/>
                    <a:lstStyle/>
                    <a:p>
                      <a:pPr algn="l" fontAlgn="b"/>
                      <a:r>
                        <a:rPr lang="en-US" sz="1100" b="0" i="0" u="none" strike="noStrike">
                          <a:solidFill>
                            <a:srgbClr val="000000"/>
                          </a:solidFill>
                          <a:effectLst/>
                          <a:latin typeface="Calibri" panose="020F0502020204030204" pitchFamily="34" charset="0"/>
                        </a:rPr>
                        <a:t>AR Already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9351521"/>
                  </a:ext>
                </a:extLst>
              </a:tr>
              <a:tr h="182880">
                <a:tc>
                  <a:txBody>
                    <a:bodyPr/>
                    <a:lstStyle/>
                    <a:p>
                      <a:pPr algn="l" fontAlgn="b"/>
                      <a:r>
                        <a:rPr lang="en-US" sz="1100" b="0" i="0" u="none" strike="noStrike">
                          <a:solidFill>
                            <a:srgbClr val="000000"/>
                          </a:solidFill>
                          <a:effectLst/>
                          <a:latin typeface="Calibri" panose="020F0502020204030204" pitchFamily="34" charset="0"/>
                        </a:rPr>
                        <a:t>2FA - Resolved - Self Recovery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8714143"/>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Already Processing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607661"/>
                  </a:ext>
                </a:extLst>
              </a:tr>
              <a:tr h="182880">
                <a:tc>
                  <a:txBody>
                    <a:bodyPr/>
                    <a:lstStyle/>
                    <a:p>
                      <a:pPr algn="l" fontAlgn="b"/>
                      <a:r>
                        <a:rPr lang="en-US" sz="1100" b="0" i="0" u="none" strike="noStrike">
                          <a:solidFill>
                            <a:srgbClr val="000000"/>
                          </a:solidFill>
                          <a:effectLst/>
                          <a:latin typeface="Calibri" panose="020F0502020204030204" pitchFamily="34" charset="0"/>
                        </a:rPr>
                        <a:t>2FA - TOTP Disable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9059156"/>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 Escalate to Queue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6392537"/>
                  </a:ext>
                </a:extLst>
              </a:tr>
              <a:tr h="182880">
                <a:tc>
                  <a:txBody>
                    <a:bodyPr/>
                    <a:lstStyle/>
                    <a:p>
                      <a:pPr algn="l" fontAlgn="b"/>
                      <a:r>
                        <a:rPr lang="en-US" sz="1100" b="0" i="0" u="none" strike="noStrike">
                          <a:solidFill>
                            <a:srgbClr val="000000"/>
                          </a:solidFill>
                          <a:effectLst/>
                          <a:latin typeface="Calibri" panose="020F0502020204030204" pitchFamily="34" charset="0"/>
                        </a:rPr>
                        <a:t>2FA - TOTP Troubleshooting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9482205"/>
                  </a:ext>
                </a:extLst>
              </a:tr>
              <a:tr h="182880">
                <a:tc>
                  <a:txBody>
                    <a:bodyPr/>
                    <a:lstStyle/>
                    <a:p>
                      <a:pPr algn="l" fontAlgn="b"/>
                      <a:r>
                        <a:rPr lang="en-US" sz="1100" b="0" i="0" u="none" strike="noStrike">
                          <a:solidFill>
                            <a:srgbClr val="000000"/>
                          </a:solidFill>
                          <a:effectLst/>
                          <a:latin typeface="Calibri" panose="020F0502020204030204" pitchFamily="34" charset="0"/>
                        </a:rPr>
                        <a:t>Silent Resolve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3145319"/>
                  </a:ext>
                </a:extLst>
              </a:tr>
            </a:tbl>
          </a:graphicData>
        </a:graphic>
      </p:graphicFrame>
      <p:graphicFrame>
        <p:nvGraphicFramePr>
          <p:cNvPr id="14" name="Table 13">
            <a:extLst>
              <a:ext uri="{FF2B5EF4-FFF2-40B4-BE49-F238E27FC236}">
                <a16:creationId xmlns:a16="http://schemas.microsoft.com/office/drawing/2014/main" id="{554ECAB3-0599-469D-B4E1-CBB68246CAA4}"/>
              </a:ext>
            </a:extLst>
          </p:cNvPr>
          <p:cNvGraphicFramePr>
            <a:graphicFrameLocks noGrp="1"/>
          </p:cNvGraphicFramePr>
          <p:nvPr>
            <p:extLst>
              <p:ext uri="{D42A27DB-BD31-4B8C-83A1-F6EECF244321}">
                <p14:modId xmlns:p14="http://schemas.microsoft.com/office/powerpoint/2010/main" val="3678428329"/>
              </p:ext>
            </p:extLst>
          </p:nvPr>
        </p:nvGraphicFramePr>
        <p:xfrm>
          <a:off x="622930" y="1547302"/>
          <a:ext cx="4533900" cy="2011680"/>
        </p:xfrm>
        <a:graphic>
          <a:graphicData uri="http://schemas.openxmlformats.org/drawingml/2006/table">
            <a:tbl>
              <a:tblPr/>
              <a:tblGrid>
                <a:gridCol w="2120900">
                  <a:extLst>
                    <a:ext uri="{9D8B030D-6E8A-4147-A177-3AD203B41FA5}">
                      <a16:colId xmlns:a16="http://schemas.microsoft.com/office/drawing/2014/main" val="633416994"/>
                    </a:ext>
                  </a:extLst>
                </a:gridCol>
                <a:gridCol w="609600">
                  <a:extLst>
                    <a:ext uri="{9D8B030D-6E8A-4147-A177-3AD203B41FA5}">
                      <a16:colId xmlns:a16="http://schemas.microsoft.com/office/drawing/2014/main" val="2808793953"/>
                    </a:ext>
                  </a:extLst>
                </a:gridCol>
                <a:gridCol w="609600">
                  <a:extLst>
                    <a:ext uri="{9D8B030D-6E8A-4147-A177-3AD203B41FA5}">
                      <a16:colId xmlns:a16="http://schemas.microsoft.com/office/drawing/2014/main" val="29919034"/>
                    </a:ext>
                  </a:extLst>
                </a:gridCol>
                <a:gridCol w="1193800">
                  <a:extLst>
                    <a:ext uri="{9D8B030D-6E8A-4147-A177-3AD203B41FA5}">
                      <a16:colId xmlns:a16="http://schemas.microsoft.com/office/drawing/2014/main" val="458161180"/>
                    </a:ext>
                  </a:extLst>
                </a:gridCol>
              </a:tblGrid>
              <a:tr h="182880">
                <a:tc>
                  <a:txBody>
                    <a:bodyPr/>
                    <a:lstStyle/>
                    <a:p>
                      <a:pPr algn="ctr" rtl="0" fontAlgn="ctr"/>
                      <a:r>
                        <a:rPr lang="en-US" sz="1100" b="1" i="0" u="none" strike="noStrike" dirty="0">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dirty="0">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924524254"/>
                  </a:ext>
                </a:extLst>
              </a:tr>
              <a:tr h="182880">
                <a:tc>
                  <a:txBody>
                    <a:bodyPr/>
                    <a:lstStyle/>
                    <a:p>
                      <a:pPr algn="l" fontAlgn="b"/>
                      <a:r>
                        <a:rPr lang="en-US" sz="1100" b="0" i="0" u="none" strike="noStrike" dirty="0">
                          <a:solidFill>
                            <a:srgbClr val="000000"/>
                          </a:solidFill>
                          <a:effectLst/>
                          <a:latin typeface="Calibri" panose="020F0502020204030204" pitchFamily="34" charset="0"/>
                        </a:rPr>
                        <a:t>Self Recovery Applied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7973454"/>
                  </a:ext>
                </a:extLst>
              </a:tr>
              <a:tr h="182880">
                <a:tc>
                  <a:txBody>
                    <a:bodyPr/>
                    <a:lstStyle/>
                    <a:p>
                      <a:pPr algn="l" fontAlgn="b"/>
                      <a:r>
                        <a:rPr lang="en-US" sz="1100" b="0" i="0" u="none" strike="noStrike">
                          <a:solidFill>
                            <a:srgbClr val="000000"/>
                          </a:solidFill>
                          <a:effectLst/>
                          <a:latin typeface="Calibri" panose="020F0502020204030204" pitchFamily="34" charset="0"/>
                        </a:rPr>
                        <a:t>Disable TOTP or Authy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28.57%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0733431"/>
                  </a:ext>
                </a:extLst>
              </a:tr>
              <a:tr h="182880">
                <a:tc>
                  <a:txBody>
                    <a:bodyPr/>
                    <a:lstStyle/>
                    <a:p>
                      <a:pPr algn="l" fontAlgn="b"/>
                      <a:r>
                        <a:rPr lang="en-US" sz="1100" b="0" i="0" u="none" strike="noStrike">
                          <a:solidFill>
                            <a:srgbClr val="000000"/>
                          </a:solidFill>
                          <a:effectLst/>
                          <a:latin typeface="Calibri" panose="020F0502020204030204" pitchFamily="34" charset="0"/>
                        </a:rPr>
                        <a:t>Troubleshooting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4334849"/>
                  </a:ext>
                </a:extLst>
              </a:tr>
              <a:tr h="182880">
                <a:tc>
                  <a:txBody>
                    <a:bodyPr/>
                    <a:lstStyle/>
                    <a:p>
                      <a:pPr algn="l" fontAlgn="b"/>
                      <a:r>
                        <a:rPr lang="en-US" sz="1100" b="0" i="0" u="none" strike="noStrike">
                          <a:solidFill>
                            <a:srgbClr val="000000"/>
                          </a:solidFill>
                          <a:effectLst/>
                          <a:latin typeface="Calibri" panose="020F0502020204030204" pitchFamily="34" charset="0"/>
                        </a:rPr>
                        <a:t>Loses Access to 2FA - TOTP or Authy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8442949"/>
                  </a:ext>
                </a:extLst>
              </a:tr>
              <a:tr h="182880">
                <a:tc>
                  <a:txBody>
                    <a:bodyPr/>
                    <a:lstStyle/>
                    <a:p>
                      <a:pPr algn="l" fontAlgn="b"/>
                      <a:r>
                        <a:rPr lang="en-US" sz="1100" b="0" i="0" u="none" strike="noStrike">
                          <a:solidFill>
                            <a:srgbClr val="000000"/>
                          </a:solidFill>
                          <a:effectLst/>
                          <a:latin typeface="Calibri" panose="020F0502020204030204" pitchFamily="34" charset="0"/>
                        </a:rPr>
                        <a:t>FAQ: The Password Reset Process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03816"/>
                  </a:ext>
                </a:extLst>
              </a:tr>
              <a:tr h="182880">
                <a:tc>
                  <a:txBody>
                    <a:bodyPr/>
                    <a:lstStyle/>
                    <a:p>
                      <a:pPr algn="l" fontAlgn="b"/>
                      <a:r>
                        <a:rPr lang="en-US" sz="1100" b="0" i="0" u="none" strike="noStrike">
                          <a:solidFill>
                            <a:srgbClr val="000000"/>
                          </a:solidFill>
                          <a:effectLst/>
                          <a:latin typeface="Calibri" panose="020F0502020204030204" pitchFamily="34" charset="0"/>
                        </a:rPr>
                        <a:t>Missing Device Confirmation Emails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4167307"/>
                  </a:ext>
                </a:extLst>
              </a:tr>
              <a:tr h="182880">
                <a:tc>
                  <a:txBody>
                    <a:bodyPr/>
                    <a:lstStyle/>
                    <a:p>
                      <a:pPr algn="l" fontAlgn="b"/>
                      <a:r>
                        <a:rPr lang="en-US" sz="1100" b="0" i="0" u="none" strike="noStrike">
                          <a:solidFill>
                            <a:srgbClr val="000000"/>
                          </a:solidFill>
                          <a:effectLst/>
                          <a:latin typeface="Calibri" panose="020F0502020204030204" pitchFamily="34" charset="0"/>
                        </a:rPr>
                        <a:t>Customer Loses Access to 2FA - SMS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5720089"/>
                  </a:ext>
                </a:extLst>
              </a:tr>
              <a:tr h="182880">
                <a:tc>
                  <a:txBody>
                    <a:bodyPr/>
                    <a:lstStyle/>
                    <a:p>
                      <a:pPr algn="l" fontAlgn="b"/>
                      <a:r>
                        <a:rPr lang="en-US" sz="1100" b="0" i="0" u="none" strike="noStrike">
                          <a:solidFill>
                            <a:srgbClr val="000000"/>
                          </a:solidFill>
                          <a:effectLst/>
                          <a:latin typeface="Calibri" panose="020F0502020204030204" pitchFamily="34" charset="0"/>
                        </a:rPr>
                        <a:t>IDV - Jumio Failed (Name / Country)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0370868"/>
                  </a:ext>
                </a:extLst>
              </a:tr>
              <a:tr h="182880">
                <a:tc>
                  <a:txBody>
                    <a:bodyPr/>
                    <a:lstStyle/>
                    <a:p>
                      <a:pPr algn="l" fontAlgn="b"/>
                      <a:r>
                        <a:rPr lang="en-US" sz="1100" b="0" i="0" u="none" strike="noStrike">
                          <a:solidFill>
                            <a:srgbClr val="000000"/>
                          </a:solidFill>
                          <a:effectLst/>
                          <a:latin typeface="Calibri" panose="020F0502020204030204" pitchFamily="34" charset="0"/>
                        </a:rPr>
                        <a:t>Invalid 2FA Codes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7887332"/>
                  </a:ext>
                </a:extLst>
              </a:tr>
              <a:tr h="182880">
                <a:tc>
                  <a:txBody>
                    <a:bodyPr/>
                    <a:lstStyle/>
                    <a:p>
                      <a:pPr algn="l" fontAlgn="b"/>
                      <a:r>
                        <a:rPr lang="en-US" sz="1100" b="0" i="0" u="none" strike="noStrike">
                          <a:solidFill>
                            <a:srgbClr val="000000"/>
                          </a:solidFill>
                          <a:effectLst/>
                          <a:latin typeface="Calibri" panose="020F0502020204030204" pitchFamily="34" charset="0"/>
                        </a:rPr>
                        <a:t>No IDV Upload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2211988"/>
                  </a:ext>
                </a:extLst>
              </a:tr>
            </a:tbl>
          </a:graphicData>
        </a:graphic>
      </p:graphicFrame>
      <p:graphicFrame>
        <p:nvGraphicFramePr>
          <p:cNvPr id="28" name="Table 27">
            <a:extLst>
              <a:ext uri="{FF2B5EF4-FFF2-40B4-BE49-F238E27FC236}">
                <a16:creationId xmlns:a16="http://schemas.microsoft.com/office/drawing/2014/main" id="{23D92D03-57E3-4AFA-A3C7-CE27E213A6BA}"/>
              </a:ext>
            </a:extLst>
          </p:cNvPr>
          <p:cNvGraphicFramePr>
            <a:graphicFrameLocks noGrp="1"/>
          </p:cNvGraphicFramePr>
          <p:nvPr>
            <p:extLst>
              <p:ext uri="{D42A27DB-BD31-4B8C-83A1-F6EECF244321}">
                <p14:modId xmlns:p14="http://schemas.microsoft.com/office/powerpoint/2010/main" val="1222559547"/>
              </p:ext>
            </p:extLst>
          </p:nvPr>
        </p:nvGraphicFramePr>
        <p:xfrm>
          <a:off x="622930" y="4082068"/>
          <a:ext cx="4356100" cy="2011680"/>
        </p:xfrm>
        <a:graphic>
          <a:graphicData uri="http://schemas.openxmlformats.org/drawingml/2006/table">
            <a:tbl>
              <a:tblPr/>
              <a:tblGrid>
                <a:gridCol w="2082800">
                  <a:extLst>
                    <a:ext uri="{9D8B030D-6E8A-4147-A177-3AD203B41FA5}">
                      <a16:colId xmlns:a16="http://schemas.microsoft.com/office/drawing/2014/main" val="92874542"/>
                    </a:ext>
                  </a:extLst>
                </a:gridCol>
                <a:gridCol w="609600">
                  <a:extLst>
                    <a:ext uri="{9D8B030D-6E8A-4147-A177-3AD203B41FA5}">
                      <a16:colId xmlns:a16="http://schemas.microsoft.com/office/drawing/2014/main" val="3798843966"/>
                    </a:ext>
                  </a:extLst>
                </a:gridCol>
                <a:gridCol w="609600">
                  <a:extLst>
                    <a:ext uri="{9D8B030D-6E8A-4147-A177-3AD203B41FA5}">
                      <a16:colId xmlns:a16="http://schemas.microsoft.com/office/drawing/2014/main" val="1485340839"/>
                    </a:ext>
                  </a:extLst>
                </a:gridCol>
                <a:gridCol w="1054100">
                  <a:extLst>
                    <a:ext uri="{9D8B030D-6E8A-4147-A177-3AD203B41FA5}">
                      <a16:colId xmlns:a16="http://schemas.microsoft.com/office/drawing/2014/main" val="2064592323"/>
                    </a:ext>
                  </a:extLst>
                </a:gridCol>
              </a:tblGrid>
              <a:tr h="182880">
                <a:tc>
                  <a:txBody>
                    <a:bodyPr/>
                    <a:lstStyle/>
                    <a:p>
                      <a:pPr algn="ctr" rtl="0" fontAlgn="ctr"/>
                      <a:r>
                        <a:rPr lang="en-US" sz="1100" b="1" i="0" u="none" strike="noStrike">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rtl="0" fontAlgn="ctr"/>
                      <a:r>
                        <a:rPr lang="en-US" sz="1100" b="1" i="0" u="none" strike="noStrike">
                          <a:solidFill>
                            <a:srgbClr val="FFFFFF"/>
                          </a:solidFill>
                          <a:effectLst/>
                          <a:latin typeface="Calibri" panose="020F0502020204030204" pitchFamily="34" charset="0"/>
                        </a:rPr>
                        <a:t>Resolution Rate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178044601"/>
                  </a:ext>
                </a:extLst>
              </a:tr>
              <a:tr h="182880">
                <a:tc>
                  <a:txBody>
                    <a:bodyPr/>
                    <a:lstStyle/>
                    <a:p>
                      <a:pPr algn="l" fontAlgn="b"/>
                      <a:r>
                        <a:rPr lang="en-US" sz="1100" b="0" i="0" u="none" strike="noStrike">
                          <a:solidFill>
                            <a:srgbClr val="000000"/>
                          </a:solidFill>
                          <a:effectLst/>
                          <a:latin typeface="Calibri" panose="020F0502020204030204" pitchFamily="34" charset="0"/>
                        </a:rPr>
                        <a:t>Troubleshooting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38.46%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6901189"/>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Applied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838235"/>
                  </a:ext>
                </a:extLst>
              </a:tr>
              <a:tr h="182880">
                <a:tc>
                  <a:txBody>
                    <a:bodyPr/>
                    <a:lstStyle/>
                    <a:p>
                      <a:pPr algn="l" fontAlgn="b"/>
                      <a:r>
                        <a:rPr lang="en-US" sz="1100" b="0" i="0" u="none" strike="noStrike">
                          <a:solidFill>
                            <a:srgbClr val="000000"/>
                          </a:solidFill>
                          <a:effectLst/>
                          <a:latin typeface="Calibri" panose="020F0502020204030204" pitchFamily="34" charset="0"/>
                        </a:rPr>
                        <a:t>Customer Loses Access to 2FA - SMS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5921137"/>
                  </a:ext>
                </a:extLst>
              </a:tr>
              <a:tr h="182880">
                <a:tc>
                  <a:txBody>
                    <a:bodyPr/>
                    <a:lstStyle/>
                    <a:p>
                      <a:pPr algn="l" fontAlgn="b"/>
                      <a:r>
                        <a:rPr lang="en-US" sz="1100" b="0" i="0" u="none" strike="noStrike">
                          <a:solidFill>
                            <a:srgbClr val="000000"/>
                          </a:solidFill>
                          <a:effectLst/>
                          <a:latin typeface="Calibri" panose="020F0502020204030204" pitchFamily="34" charset="0"/>
                        </a:rPr>
                        <a:t>Loses Access to 2FA - TOTP or Authy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697172"/>
                  </a:ext>
                </a:extLst>
              </a:tr>
              <a:tr h="182880">
                <a:tc>
                  <a:txBody>
                    <a:bodyPr/>
                    <a:lstStyle/>
                    <a:p>
                      <a:pPr algn="l" fontAlgn="b"/>
                      <a:r>
                        <a:rPr lang="en-US" sz="1100" b="0" i="0" u="none" strike="noStrike">
                          <a:solidFill>
                            <a:srgbClr val="000000"/>
                          </a:solidFill>
                          <a:effectLst/>
                          <a:latin typeface="Calibri" panose="020F0502020204030204" pitchFamily="34" charset="0"/>
                        </a:rPr>
                        <a:t>Disable TOTP or Authy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30025"/>
                  </a:ext>
                </a:extLst>
              </a:tr>
              <a:tr h="182880">
                <a:tc>
                  <a:txBody>
                    <a:bodyPr/>
                    <a:lstStyle/>
                    <a:p>
                      <a:pPr algn="l" fontAlgn="b"/>
                      <a:r>
                        <a:rPr lang="en-US" sz="1100" b="0" i="0" u="none" strike="noStrike">
                          <a:solidFill>
                            <a:srgbClr val="000000"/>
                          </a:solidFill>
                          <a:effectLst/>
                          <a:latin typeface="Calibri" panose="020F0502020204030204" pitchFamily="34" charset="0"/>
                        </a:rPr>
                        <a:t>Missing Device Confirmation Emails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9576708"/>
                  </a:ext>
                </a:extLst>
              </a:tr>
              <a:tr h="182880">
                <a:tc>
                  <a:txBody>
                    <a:bodyPr/>
                    <a:lstStyle/>
                    <a:p>
                      <a:pPr algn="l" fontAlgn="b"/>
                      <a:r>
                        <a:rPr lang="en-US" sz="1100" b="0" i="0" u="none" strike="noStrike">
                          <a:solidFill>
                            <a:srgbClr val="000000"/>
                          </a:solidFill>
                          <a:effectLst/>
                          <a:latin typeface="Calibri" panose="020F0502020204030204" pitchFamily="34" charset="0"/>
                        </a:rPr>
                        <a:t>FAQ: The Password Reset Process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6801649"/>
                  </a:ext>
                </a:extLst>
              </a:tr>
              <a:tr h="182880">
                <a:tc>
                  <a:txBody>
                    <a:bodyPr/>
                    <a:lstStyle/>
                    <a:p>
                      <a:pPr algn="l" fontAlgn="b"/>
                      <a:r>
                        <a:rPr lang="en-US" sz="1100" b="0" i="0" u="none" strike="noStrike">
                          <a:solidFill>
                            <a:srgbClr val="000000"/>
                          </a:solidFill>
                          <a:effectLst/>
                          <a:latin typeface="Calibri" panose="020F0502020204030204" pitchFamily="34" charset="0"/>
                        </a:rPr>
                        <a:t>SMS Phone Change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578951"/>
                  </a:ext>
                </a:extLst>
              </a:tr>
              <a:tr h="182880">
                <a:tc>
                  <a:txBody>
                    <a:bodyPr/>
                    <a:lstStyle/>
                    <a:p>
                      <a:pPr algn="l" fontAlgn="b"/>
                      <a:r>
                        <a:rPr lang="en-US" sz="1100" b="0" i="0" u="none" strike="noStrike">
                          <a:solidFill>
                            <a:srgbClr val="000000"/>
                          </a:solidFill>
                          <a:effectLst/>
                          <a:latin typeface="Calibri" panose="020F0502020204030204" pitchFamily="34" charset="0"/>
                        </a:rPr>
                        <a:t>Email Verification Failed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8874291"/>
                  </a:ext>
                </a:extLst>
              </a:tr>
              <a:tr h="182880">
                <a:tc>
                  <a:txBody>
                    <a:bodyPr/>
                    <a:lstStyle/>
                    <a:p>
                      <a:pPr algn="l" fontAlgn="b"/>
                      <a:r>
                        <a:rPr lang="en-US" sz="1100" b="0" i="0" u="none" strike="noStrike">
                          <a:solidFill>
                            <a:srgbClr val="000000"/>
                          </a:solidFill>
                          <a:effectLst/>
                          <a:latin typeface="Calibri" panose="020F0502020204030204" pitchFamily="34" charset="0"/>
                        </a:rPr>
                        <a:t>No IDV Upload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5043534"/>
                  </a:ext>
                </a:extLst>
              </a:tr>
            </a:tbl>
          </a:graphicData>
        </a:graphic>
      </p:graphicFrame>
    </p:spTree>
    <p:extLst>
      <p:ext uri="{BB962C8B-B14F-4D97-AF65-F5344CB8AC3E}">
        <p14:creationId xmlns:p14="http://schemas.microsoft.com/office/powerpoint/2010/main" val="58112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B63AA-3189-4764-AE51-27FE0446BFB6}"/>
              </a:ext>
            </a:extLst>
          </p:cNvPr>
          <p:cNvSpPr>
            <a:spLocks noGrp="1"/>
          </p:cNvSpPr>
          <p:nvPr>
            <p:ph type="title"/>
          </p:nvPr>
        </p:nvSpPr>
        <p:spPr>
          <a:xfrm>
            <a:off x="254000" y="265075"/>
            <a:ext cx="11517313" cy="570605"/>
          </a:xfrm>
        </p:spPr>
        <p:txBody>
          <a:bodyPr/>
          <a:lstStyle/>
          <a:p>
            <a:r>
              <a:rPr lang="en-US" dirty="0">
                <a:highlight>
                  <a:srgbClr val="FFFFFF"/>
                </a:highlight>
              </a:rPr>
              <a:t>Coinbase ATO</a:t>
            </a:r>
            <a:br>
              <a:rPr lang="en-US" dirty="0">
                <a:highlight>
                  <a:srgbClr val="FFFFFF"/>
                </a:highlight>
              </a:rPr>
            </a:br>
            <a:r>
              <a:rPr lang="en-US" sz="1400" i="1" dirty="0">
                <a:highlight>
                  <a:srgbClr val="FFFFFF"/>
                </a:highlight>
              </a:rPr>
              <a:t>Zooming in the types of calls we receive per Shift</a:t>
            </a:r>
          </a:p>
        </p:txBody>
      </p:sp>
      <p:sp>
        <p:nvSpPr>
          <p:cNvPr id="9" name="TextBox 8">
            <a:extLst>
              <a:ext uri="{FF2B5EF4-FFF2-40B4-BE49-F238E27FC236}">
                <a16:creationId xmlns:a16="http://schemas.microsoft.com/office/drawing/2014/main" id="{8D2D0762-AC27-4F33-B2EA-DEEF3BC8D032}"/>
              </a:ext>
            </a:extLst>
          </p:cNvPr>
          <p:cNvSpPr txBox="1"/>
          <p:nvPr/>
        </p:nvSpPr>
        <p:spPr>
          <a:xfrm>
            <a:off x="430646" y="948004"/>
            <a:ext cx="4974119" cy="215444"/>
          </a:xfrm>
          <a:prstGeom prst="rect">
            <a:avLst/>
          </a:prstGeom>
          <a:noFill/>
        </p:spPr>
        <p:txBody>
          <a:bodyPr wrap="none" lIns="0" tIns="0" rIns="0" bIns="45720" rtlCol="0">
            <a:spAutoFit/>
          </a:bodyPr>
          <a:lstStyle/>
          <a:p>
            <a:r>
              <a:rPr lang="en-US" sz="1100" dirty="0"/>
              <a:t>* Scope: December 2021 (Monitored Cases and Survey Data in Salesforce)</a:t>
            </a:r>
          </a:p>
        </p:txBody>
      </p:sp>
      <p:graphicFrame>
        <p:nvGraphicFramePr>
          <p:cNvPr id="6" name="Table 5">
            <a:extLst>
              <a:ext uri="{FF2B5EF4-FFF2-40B4-BE49-F238E27FC236}">
                <a16:creationId xmlns:a16="http://schemas.microsoft.com/office/drawing/2014/main" id="{89545763-AD42-40B2-87D7-CC573036E33D}"/>
              </a:ext>
            </a:extLst>
          </p:cNvPr>
          <p:cNvGraphicFramePr>
            <a:graphicFrameLocks noGrp="1"/>
          </p:cNvGraphicFramePr>
          <p:nvPr>
            <p:extLst>
              <p:ext uri="{D42A27DB-BD31-4B8C-83A1-F6EECF244321}">
                <p14:modId xmlns:p14="http://schemas.microsoft.com/office/powerpoint/2010/main" val="1776271517"/>
              </p:ext>
            </p:extLst>
          </p:nvPr>
        </p:nvGraphicFramePr>
        <p:xfrm>
          <a:off x="118919" y="1599908"/>
          <a:ext cx="3848100" cy="2011680"/>
        </p:xfrm>
        <a:graphic>
          <a:graphicData uri="http://schemas.openxmlformats.org/drawingml/2006/table">
            <a:tbl>
              <a:tblPr/>
              <a:tblGrid>
                <a:gridCol w="2070100">
                  <a:extLst>
                    <a:ext uri="{9D8B030D-6E8A-4147-A177-3AD203B41FA5}">
                      <a16:colId xmlns:a16="http://schemas.microsoft.com/office/drawing/2014/main" val="510889228"/>
                    </a:ext>
                  </a:extLst>
                </a:gridCol>
                <a:gridCol w="812800">
                  <a:extLst>
                    <a:ext uri="{9D8B030D-6E8A-4147-A177-3AD203B41FA5}">
                      <a16:colId xmlns:a16="http://schemas.microsoft.com/office/drawing/2014/main" val="1077948514"/>
                    </a:ext>
                  </a:extLst>
                </a:gridCol>
                <a:gridCol w="419100">
                  <a:extLst>
                    <a:ext uri="{9D8B030D-6E8A-4147-A177-3AD203B41FA5}">
                      <a16:colId xmlns:a16="http://schemas.microsoft.com/office/drawing/2014/main" val="2899737990"/>
                    </a:ext>
                  </a:extLst>
                </a:gridCol>
                <a:gridCol w="546100">
                  <a:extLst>
                    <a:ext uri="{9D8B030D-6E8A-4147-A177-3AD203B41FA5}">
                      <a16:colId xmlns:a16="http://schemas.microsoft.com/office/drawing/2014/main" val="1180032779"/>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L3 Workflow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Calibri" panose="020F0502020204030204" pitchFamily="34" charset="0"/>
                        </a:rPr>
                        <a:t>Resolution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Calibri" panose="020F0502020204030204" pitchFamily="34" charset="0"/>
                        </a:rPr>
                        <a:t>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Calibri" panose="020F0502020204030204" pitchFamily="34" charset="0"/>
                        </a:rPr>
                        <a:t>Count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055373591"/>
                  </a:ext>
                </a:extLst>
              </a:tr>
              <a:tr h="182880">
                <a:tc>
                  <a:txBody>
                    <a:bodyPr/>
                    <a:lstStyle/>
                    <a:p>
                      <a:pPr algn="l" fontAlgn="b"/>
                      <a:r>
                        <a:rPr lang="en-US" sz="1100" b="0" i="0" u="none" strike="noStrike" dirty="0">
                          <a:solidFill>
                            <a:srgbClr val="000000"/>
                          </a:solidFill>
                          <a:effectLst/>
                          <a:latin typeface="Calibri" panose="020F0502020204030204" pitchFamily="34" charset="0"/>
                        </a:rPr>
                        <a:t>User Disable </a:t>
                      </a:r>
                      <a:r>
                        <a:rPr lang="en-US" sz="1100" b="0" i="0" u="none" strike="noStrike" dirty="0" err="1">
                          <a:solidFill>
                            <a:srgbClr val="000000"/>
                          </a:solidFill>
                          <a:effectLst/>
                          <a:latin typeface="Calibri" panose="020F0502020204030204" pitchFamily="34" charset="0"/>
                        </a:rPr>
                        <a:t>Signin</a:t>
                      </a:r>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39.19%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148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2898882"/>
                  </a:ext>
                </a:extLst>
              </a:tr>
              <a:tr h="182880">
                <a:tc>
                  <a:txBody>
                    <a:bodyPr/>
                    <a:lstStyle/>
                    <a:p>
                      <a:pPr algn="l" fontAlgn="b"/>
                      <a:r>
                        <a:rPr lang="en-US" sz="1100" b="0" i="0" u="none" strike="noStrike" dirty="0">
                          <a:solidFill>
                            <a:srgbClr val="000000"/>
                          </a:solidFill>
                          <a:effectLst/>
                          <a:latin typeface="Calibri" panose="020F0502020204030204" pitchFamily="34" charset="0"/>
                        </a:rPr>
                        <a:t>Unauthorized Crypto Buy/Sell/Send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18.18%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806095"/>
                  </a:ext>
                </a:extLst>
              </a:tr>
              <a:tr h="182880">
                <a:tc>
                  <a:txBody>
                    <a:bodyPr/>
                    <a:lstStyle/>
                    <a:p>
                      <a:pPr algn="l" fontAlgn="b"/>
                      <a:r>
                        <a:rPr lang="en-US" sz="1100" b="0" i="0" u="none" strike="noStrike">
                          <a:solidFill>
                            <a:srgbClr val="000000"/>
                          </a:solidFill>
                          <a:effectLst/>
                          <a:latin typeface="Calibri" panose="020F0502020204030204" pitchFamily="34" charset="0"/>
                        </a:rPr>
                        <a:t>Unauthorized Password Reset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47.37%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8206450"/>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Applied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42.86%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4632973"/>
                  </a:ext>
                </a:extLst>
              </a:tr>
              <a:tr h="182880">
                <a:tc>
                  <a:txBody>
                    <a:bodyPr/>
                    <a:lstStyle/>
                    <a:p>
                      <a:pPr algn="l" fontAlgn="b"/>
                      <a:r>
                        <a:rPr lang="en-US" sz="1100" b="0" i="0" u="none" strike="noStrike">
                          <a:solidFill>
                            <a:srgbClr val="000000"/>
                          </a:solidFill>
                          <a:effectLst/>
                          <a:latin typeface="Calibri" panose="020F0502020204030204" pitchFamily="34" charset="0"/>
                        </a:rPr>
                        <a:t>Phishing Scam Victim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426374"/>
                  </a:ext>
                </a:extLst>
              </a:tr>
              <a:tr h="182880">
                <a:tc>
                  <a:txBody>
                    <a:bodyPr/>
                    <a:lstStyle/>
                    <a:p>
                      <a:pPr algn="l" fontAlgn="b"/>
                      <a:r>
                        <a:rPr lang="en-US" sz="1100" b="0" i="0" u="none" strike="noStrike">
                          <a:solidFill>
                            <a:srgbClr val="000000"/>
                          </a:solidFill>
                          <a:effectLst/>
                          <a:latin typeface="Calibri" panose="020F0502020204030204" pitchFamily="34" charset="0"/>
                        </a:rPr>
                        <a:t>Troubleshooting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665052"/>
                  </a:ext>
                </a:extLst>
              </a:tr>
              <a:tr h="182880">
                <a:tc>
                  <a:txBody>
                    <a:bodyPr/>
                    <a:lstStyle/>
                    <a:p>
                      <a:pPr algn="l" fontAlgn="b"/>
                      <a:r>
                        <a:rPr lang="en-US" sz="1100" b="0" i="0" u="none" strike="noStrike">
                          <a:solidFill>
                            <a:srgbClr val="000000"/>
                          </a:solidFill>
                          <a:effectLst/>
                          <a:latin typeface="Calibri" panose="020F0502020204030204" pitchFamily="34" charset="0"/>
                        </a:rPr>
                        <a:t>Session Compromise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66.67%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793007"/>
                  </a:ext>
                </a:extLst>
              </a:tr>
              <a:tr h="182880">
                <a:tc>
                  <a:txBody>
                    <a:bodyPr/>
                    <a:lstStyle/>
                    <a:p>
                      <a:pPr algn="l" fontAlgn="b"/>
                      <a:r>
                        <a:rPr lang="en-US" sz="1100" b="0" i="0" u="none" strike="noStrike">
                          <a:solidFill>
                            <a:srgbClr val="000000"/>
                          </a:solidFill>
                          <a:effectLst/>
                          <a:latin typeface="Calibri" panose="020F0502020204030204" pitchFamily="34" charset="0"/>
                        </a:rPr>
                        <a:t>Comprised 2FA Codes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361015"/>
                  </a:ext>
                </a:extLst>
              </a:tr>
              <a:tr h="182880">
                <a:tc>
                  <a:txBody>
                    <a:bodyPr/>
                    <a:lstStyle/>
                    <a:p>
                      <a:pPr algn="l" fontAlgn="b"/>
                      <a:r>
                        <a:rPr lang="en-US" sz="1100" b="0" i="0" u="none" strike="noStrike">
                          <a:solidFill>
                            <a:srgbClr val="000000"/>
                          </a:solidFill>
                          <a:effectLst/>
                          <a:latin typeface="Calibri" panose="020F0502020204030204" pitchFamily="34" charset="0"/>
                        </a:rPr>
                        <a:t>SIM Swap / Phone 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594543"/>
                  </a:ext>
                </a:extLst>
              </a:tr>
              <a:tr h="182880">
                <a:tc>
                  <a:txBody>
                    <a:bodyPr/>
                    <a:lstStyle/>
                    <a:p>
                      <a:pPr algn="l" fontAlgn="b"/>
                      <a:r>
                        <a:rPr lang="en-US" sz="1100" b="0" i="0" u="none" strike="noStrike" dirty="0" err="1">
                          <a:solidFill>
                            <a:srgbClr val="000000"/>
                          </a:solidFill>
                          <a:effectLst/>
                          <a:latin typeface="Calibri" panose="020F0502020204030204" pitchFamily="34" charset="0"/>
                        </a:rPr>
                        <a:t>Clawback</a:t>
                      </a:r>
                      <a:r>
                        <a:rPr lang="en-US" sz="1100" b="0" i="0" u="none" strike="noStrike" dirty="0">
                          <a:solidFill>
                            <a:srgbClr val="000000"/>
                          </a:solidFill>
                          <a:effectLst/>
                          <a:latin typeface="Calibri" panose="020F0502020204030204" pitchFamily="34" charset="0"/>
                        </a:rPr>
                        <a:t> Process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721457"/>
                  </a:ext>
                </a:extLst>
              </a:tr>
            </a:tbl>
          </a:graphicData>
        </a:graphic>
      </p:graphicFrame>
      <p:graphicFrame>
        <p:nvGraphicFramePr>
          <p:cNvPr id="8" name="Table 7">
            <a:extLst>
              <a:ext uri="{FF2B5EF4-FFF2-40B4-BE49-F238E27FC236}">
                <a16:creationId xmlns:a16="http://schemas.microsoft.com/office/drawing/2014/main" id="{5685B256-5503-4751-A08A-D56CA7928A47}"/>
              </a:ext>
            </a:extLst>
          </p:cNvPr>
          <p:cNvGraphicFramePr>
            <a:graphicFrameLocks noGrp="1"/>
          </p:cNvGraphicFramePr>
          <p:nvPr>
            <p:extLst>
              <p:ext uri="{D42A27DB-BD31-4B8C-83A1-F6EECF244321}">
                <p14:modId xmlns:p14="http://schemas.microsoft.com/office/powerpoint/2010/main" val="61930490"/>
              </p:ext>
            </p:extLst>
          </p:nvPr>
        </p:nvGraphicFramePr>
        <p:xfrm>
          <a:off x="4119995" y="1605852"/>
          <a:ext cx="3848100" cy="2011680"/>
        </p:xfrm>
        <a:graphic>
          <a:graphicData uri="http://schemas.openxmlformats.org/drawingml/2006/table">
            <a:tbl>
              <a:tblPr/>
              <a:tblGrid>
                <a:gridCol w="2070100">
                  <a:extLst>
                    <a:ext uri="{9D8B030D-6E8A-4147-A177-3AD203B41FA5}">
                      <a16:colId xmlns:a16="http://schemas.microsoft.com/office/drawing/2014/main" val="696283625"/>
                    </a:ext>
                  </a:extLst>
                </a:gridCol>
                <a:gridCol w="812800">
                  <a:extLst>
                    <a:ext uri="{9D8B030D-6E8A-4147-A177-3AD203B41FA5}">
                      <a16:colId xmlns:a16="http://schemas.microsoft.com/office/drawing/2014/main" val="3246389001"/>
                    </a:ext>
                  </a:extLst>
                </a:gridCol>
                <a:gridCol w="419100">
                  <a:extLst>
                    <a:ext uri="{9D8B030D-6E8A-4147-A177-3AD203B41FA5}">
                      <a16:colId xmlns:a16="http://schemas.microsoft.com/office/drawing/2014/main" val="3876273636"/>
                    </a:ext>
                  </a:extLst>
                </a:gridCol>
                <a:gridCol w="546100">
                  <a:extLst>
                    <a:ext uri="{9D8B030D-6E8A-4147-A177-3AD203B41FA5}">
                      <a16:colId xmlns:a16="http://schemas.microsoft.com/office/drawing/2014/main" val="2713880252"/>
                    </a:ext>
                  </a:extLst>
                </a:gridCol>
              </a:tblGrid>
              <a:tr h="182880">
                <a:tc>
                  <a:txBody>
                    <a:bodyPr/>
                    <a:lstStyle/>
                    <a:p>
                      <a:pPr algn="l" fontAlgn="b"/>
                      <a:r>
                        <a:rPr lang="en-US" sz="1100" b="1" i="0" u="none" strike="noStrike">
                          <a:solidFill>
                            <a:srgbClr val="FFFFFF"/>
                          </a:solidFill>
                          <a:effectLst/>
                          <a:latin typeface="Calibri" panose="020F0502020204030204" pitchFamily="34" charset="0"/>
                        </a:rPr>
                        <a:t>L3 Workflow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1" i="0" u="none" strike="noStrike" dirty="0">
                          <a:solidFill>
                            <a:srgbClr val="FFFFFF"/>
                          </a:solidFill>
                          <a:effectLst/>
                          <a:latin typeface="Calibri" panose="020F0502020204030204" pitchFamily="34" charset="0"/>
                        </a:rPr>
                        <a:t>Resolution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Calibri" panose="020F0502020204030204" pitchFamily="34" charset="0"/>
                        </a:rPr>
                        <a:t>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US" sz="1100" b="1" i="0" u="none" strike="noStrike">
                          <a:solidFill>
                            <a:srgbClr val="FFFFFF"/>
                          </a:solidFill>
                          <a:effectLst/>
                          <a:latin typeface="Calibri" panose="020F0502020204030204" pitchFamily="34" charset="0"/>
                        </a:rPr>
                        <a:t>Count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1220371320"/>
                  </a:ext>
                </a:extLst>
              </a:tr>
              <a:tr h="182880">
                <a:tc>
                  <a:txBody>
                    <a:bodyPr/>
                    <a:lstStyle/>
                    <a:p>
                      <a:pPr algn="l" fontAlgn="b"/>
                      <a:r>
                        <a:rPr lang="en-US" sz="1100" b="0" i="0" u="none" strike="noStrike" dirty="0">
                          <a:solidFill>
                            <a:srgbClr val="000000"/>
                          </a:solidFill>
                          <a:effectLst/>
                          <a:latin typeface="Calibri" panose="020F0502020204030204" pitchFamily="34" charset="0"/>
                        </a:rPr>
                        <a:t>User Disable </a:t>
                      </a:r>
                      <a:r>
                        <a:rPr lang="en-US" sz="1100" b="0" i="0" u="none" strike="noStrike" dirty="0" err="1">
                          <a:solidFill>
                            <a:srgbClr val="000000"/>
                          </a:solidFill>
                          <a:effectLst/>
                          <a:latin typeface="Calibri" panose="020F0502020204030204" pitchFamily="34" charset="0"/>
                        </a:rPr>
                        <a:t>Signin</a:t>
                      </a:r>
                      <a:endParaRPr lang="en-US" sz="1100" b="0" i="0" u="none" strike="noStrike" dirty="0">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38.65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7546475"/>
                  </a:ext>
                </a:extLst>
              </a:tr>
              <a:tr h="182880">
                <a:tc>
                  <a:txBody>
                    <a:bodyPr/>
                    <a:lstStyle/>
                    <a:p>
                      <a:pPr algn="l" fontAlgn="b"/>
                      <a:r>
                        <a:rPr lang="en-US" sz="1100" b="0" i="0" u="none" strike="noStrike" dirty="0">
                          <a:solidFill>
                            <a:srgbClr val="000000"/>
                          </a:solidFill>
                          <a:effectLst/>
                          <a:latin typeface="Calibri" panose="020F0502020204030204" pitchFamily="34" charset="0"/>
                        </a:rPr>
                        <a:t>Unauthorized Crypto Buy/Sell/Send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6.45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079589"/>
                  </a:ext>
                </a:extLst>
              </a:tr>
              <a:tr h="182880">
                <a:tc>
                  <a:txBody>
                    <a:bodyPr/>
                    <a:lstStyle/>
                    <a:p>
                      <a:pPr algn="l" fontAlgn="b"/>
                      <a:r>
                        <a:rPr lang="en-US" sz="1100" b="0" i="0" u="none" strike="noStrike">
                          <a:solidFill>
                            <a:srgbClr val="000000"/>
                          </a:solidFill>
                          <a:effectLst/>
                          <a:latin typeface="Calibri" panose="020F0502020204030204" pitchFamily="34" charset="0"/>
                        </a:rPr>
                        <a:t>Unauthorized Password Reset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41.18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43516"/>
                  </a:ext>
                </a:extLst>
              </a:tr>
              <a:tr h="182880">
                <a:tc>
                  <a:txBody>
                    <a:bodyPr/>
                    <a:lstStyle/>
                    <a:p>
                      <a:pPr algn="l" fontAlgn="b"/>
                      <a:r>
                        <a:rPr lang="en-US" sz="1100" b="0" i="0" u="none" strike="noStrike">
                          <a:solidFill>
                            <a:srgbClr val="000000"/>
                          </a:solidFill>
                          <a:effectLst/>
                          <a:latin typeface="Calibri" panose="020F0502020204030204" pitchFamily="34" charset="0"/>
                        </a:rPr>
                        <a:t>Self Recovery Applied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31.25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8011294"/>
                  </a:ext>
                </a:extLst>
              </a:tr>
              <a:tr h="182880">
                <a:tc>
                  <a:txBody>
                    <a:bodyPr/>
                    <a:lstStyle/>
                    <a:p>
                      <a:pPr algn="l" fontAlgn="b"/>
                      <a:r>
                        <a:rPr lang="en-US" sz="1100" b="0" i="0" u="none" strike="noStrike">
                          <a:solidFill>
                            <a:srgbClr val="000000"/>
                          </a:solidFill>
                          <a:effectLst/>
                          <a:latin typeface="Calibri" panose="020F0502020204030204" pitchFamily="34" charset="0"/>
                        </a:rPr>
                        <a:t>CX Email Compromised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30.77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3900754"/>
                  </a:ext>
                </a:extLst>
              </a:tr>
              <a:tr h="182880">
                <a:tc>
                  <a:txBody>
                    <a:bodyPr/>
                    <a:lstStyle/>
                    <a:p>
                      <a:pPr algn="l" fontAlgn="b"/>
                      <a:r>
                        <a:rPr lang="en-US" sz="1100" b="0" i="0" u="none" strike="noStrike">
                          <a:solidFill>
                            <a:srgbClr val="000000"/>
                          </a:solidFill>
                          <a:effectLst/>
                          <a:latin typeface="Calibri" panose="020F0502020204030204" pitchFamily="34" charset="0"/>
                        </a:rPr>
                        <a:t>Clawback Process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15.38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3137594"/>
                  </a:ext>
                </a:extLst>
              </a:tr>
              <a:tr h="182880">
                <a:tc>
                  <a:txBody>
                    <a:bodyPr/>
                    <a:lstStyle/>
                    <a:p>
                      <a:pPr algn="l" fontAlgn="b"/>
                      <a:r>
                        <a:rPr lang="en-US" sz="1100" b="0" i="0" u="none" strike="noStrike">
                          <a:solidFill>
                            <a:srgbClr val="000000"/>
                          </a:solidFill>
                          <a:effectLst/>
                          <a:latin typeface="Calibri" panose="020F0502020204030204" pitchFamily="34" charset="0"/>
                        </a:rPr>
                        <a:t>Phishing Scam Victim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36.36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4021590"/>
                  </a:ext>
                </a:extLst>
              </a:tr>
              <a:tr h="182880">
                <a:tc>
                  <a:txBody>
                    <a:bodyPr/>
                    <a:lstStyle/>
                    <a:p>
                      <a:pPr algn="l" fontAlgn="b"/>
                      <a:r>
                        <a:rPr lang="en-US" sz="1100" b="0" i="0" u="none" strike="noStrike">
                          <a:solidFill>
                            <a:srgbClr val="000000"/>
                          </a:solidFill>
                          <a:effectLst/>
                          <a:latin typeface="Calibri" panose="020F0502020204030204" pitchFamily="34" charset="0"/>
                        </a:rPr>
                        <a:t>TextMatch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2611063"/>
                  </a:ext>
                </a:extLst>
              </a:tr>
              <a:tr h="182880">
                <a:tc>
                  <a:txBody>
                    <a:bodyPr/>
                    <a:lstStyle/>
                    <a:p>
                      <a:pPr algn="l" fontAlgn="b"/>
                      <a:r>
                        <a:rPr lang="en-US" sz="1100" b="0" i="0" u="none" strike="noStrike">
                          <a:solidFill>
                            <a:srgbClr val="000000"/>
                          </a:solidFill>
                          <a:effectLst/>
                          <a:latin typeface="Calibri" panose="020F0502020204030204" pitchFamily="34" charset="0"/>
                        </a:rPr>
                        <a:t>WBL Hold Time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14.29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882831"/>
                  </a:ext>
                </a:extLst>
              </a:tr>
              <a:tr h="182880">
                <a:tc>
                  <a:txBody>
                    <a:bodyPr/>
                    <a:lstStyle/>
                    <a:p>
                      <a:pPr algn="l" fontAlgn="b"/>
                      <a:r>
                        <a:rPr lang="en-US" sz="1100" b="0" i="0" u="none" strike="noStrike">
                          <a:solidFill>
                            <a:srgbClr val="000000"/>
                          </a:solidFill>
                          <a:effectLst/>
                          <a:latin typeface="Calibri" panose="020F0502020204030204" pitchFamily="34" charset="0"/>
                        </a:rPr>
                        <a:t>User Sent Funds to Scammer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6072704"/>
                  </a:ext>
                </a:extLst>
              </a:tr>
            </a:tbl>
          </a:graphicData>
        </a:graphic>
      </p:graphicFrame>
      <p:graphicFrame>
        <p:nvGraphicFramePr>
          <p:cNvPr id="11" name="Table 10">
            <a:extLst>
              <a:ext uri="{FF2B5EF4-FFF2-40B4-BE49-F238E27FC236}">
                <a16:creationId xmlns:a16="http://schemas.microsoft.com/office/drawing/2014/main" id="{B4A3A38D-D38D-43EC-B203-B66215DCF47F}"/>
              </a:ext>
            </a:extLst>
          </p:cNvPr>
          <p:cNvGraphicFramePr>
            <a:graphicFrameLocks noGrp="1"/>
          </p:cNvGraphicFramePr>
          <p:nvPr>
            <p:extLst>
              <p:ext uri="{D42A27DB-BD31-4B8C-83A1-F6EECF244321}">
                <p14:modId xmlns:p14="http://schemas.microsoft.com/office/powerpoint/2010/main" val="3305957468"/>
              </p:ext>
            </p:extLst>
          </p:nvPr>
        </p:nvGraphicFramePr>
        <p:xfrm>
          <a:off x="8121071" y="1599908"/>
          <a:ext cx="3924300" cy="2011680"/>
        </p:xfrm>
        <a:graphic>
          <a:graphicData uri="http://schemas.openxmlformats.org/drawingml/2006/table">
            <a:tbl>
              <a:tblPr/>
              <a:tblGrid>
                <a:gridCol w="2146300">
                  <a:extLst>
                    <a:ext uri="{9D8B030D-6E8A-4147-A177-3AD203B41FA5}">
                      <a16:colId xmlns:a16="http://schemas.microsoft.com/office/drawing/2014/main" val="601586046"/>
                    </a:ext>
                  </a:extLst>
                </a:gridCol>
                <a:gridCol w="812800">
                  <a:extLst>
                    <a:ext uri="{9D8B030D-6E8A-4147-A177-3AD203B41FA5}">
                      <a16:colId xmlns:a16="http://schemas.microsoft.com/office/drawing/2014/main" val="2006101746"/>
                    </a:ext>
                  </a:extLst>
                </a:gridCol>
                <a:gridCol w="419100">
                  <a:extLst>
                    <a:ext uri="{9D8B030D-6E8A-4147-A177-3AD203B41FA5}">
                      <a16:colId xmlns:a16="http://schemas.microsoft.com/office/drawing/2014/main" val="1259412469"/>
                    </a:ext>
                  </a:extLst>
                </a:gridCol>
                <a:gridCol w="546100">
                  <a:extLst>
                    <a:ext uri="{9D8B030D-6E8A-4147-A177-3AD203B41FA5}">
                      <a16:colId xmlns:a16="http://schemas.microsoft.com/office/drawing/2014/main" val="2842584676"/>
                    </a:ext>
                  </a:extLst>
                </a:gridCol>
              </a:tblGrid>
              <a:tr h="182880">
                <a:tc>
                  <a:txBody>
                    <a:bodyPr/>
                    <a:lstStyle/>
                    <a:p>
                      <a:pPr algn="l" fontAlgn="ctr"/>
                      <a:r>
                        <a:rPr lang="en-US" sz="1100" b="1" i="0" u="none" strike="noStrike">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Resolution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792797165"/>
                  </a:ext>
                </a:extLst>
              </a:tr>
              <a:tr h="182880">
                <a:tc>
                  <a:txBody>
                    <a:bodyPr/>
                    <a:lstStyle/>
                    <a:p>
                      <a:pPr algn="l" fontAlgn="ctr"/>
                      <a:r>
                        <a:rPr lang="en-US" sz="1100" b="0" i="0" u="none" strike="noStrike" dirty="0">
                          <a:solidFill>
                            <a:srgbClr val="000000"/>
                          </a:solidFill>
                          <a:effectLst/>
                          <a:latin typeface="Calibri" panose="020F0502020204030204" pitchFamily="34" charset="0"/>
                        </a:rPr>
                        <a:t>User Disable </a:t>
                      </a:r>
                      <a:r>
                        <a:rPr lang="en-US" sz="1100" b="0" i="0" u="none" strike="noStrike" dirty="0" err="1">
                          <a:solidFill>
                            <a:srgbClr val="000000"/>
                          </a:solidFill>
                          <a:effectLst/>
                          <a:latin typeface="Calibri" panose="020F0502020204030204" pitchFamily="34" charset="0"/>
                        </a:rPr>
                        <a:t>Signin</a:t>
                      </a:r>
                      <a:endParaRPr lang="en-US" sz="1100" b="0" i="0" u="none" strike="noStrike" dirty="0">
                        <a:solidFill>
                          <a:srgbClr val="00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46.05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5422691"/>
                  </a:ext>
                </a:extLst>
              </a:tr>
              <a:tr h="182880">
                <a:tc>
                  <a:txBody>
                    <a:bodyPr/>
                    <a:lstStyle/>
                    <a:p>
                      <a:pPr algn="l" fontAlgn="ctr"/>
                      <a:r>
                        <a:rPr lang="en-US" sz="1100" b="0" i="0" u="none" strike="noStrike">
                          <a:solidFill>
                            <a:srgbClr val="000000"/>
                          </a:solidFill>
                          <a:effectLst/>
                          <a:latin typeface="Calibri" panose="020F0502020204030204" pitchFamily="34" charset="0"/>
                        </a:rPr>
                        <a:t>Unauthorized Crypto Buy/Sell/Send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9722247"/>
                  </a:ext>
                </a:extLst>
              </a:tr>
              <a:tr h="182880">
                <a:tc>
                  <a:txBody>
                    <a:bodyPr/>
                    <a:lstStyle/>
                    <a:p>
                      <a:pPr algn="l" fontAlgn="ctr"/>
                      <a:r>
                        <a:rPr lang="en-US" sz="1100" b="0" i="0" u="none" strike="noStrike">
                          <a:solidFill>
                            <a:srgbClr val="000000"/>
                          </a:solidFill>
                          <a:effectLst/>
                          <a:latin typeface="Calibri" panose="020F0502020204030204" pitchFamily="34" charset="0"/>
                        </a:rPr>
                        <a:t>Unauthorized Password Reset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33.33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712276"/>
                  </a:ext>
                </a:extLst>
              </a:tr>
              <a:tr h="182880">
                <a:tc>
                  <a:txBody>
                    <a:bodyPr/>
                    <a:lstStyle/>
                    <a:p>
                      <a:pPr algn="l" fontAlgn="ctr"/>
                      <a:r>
                        <a:rPr lang="en-US" sz="1100" b="0" i="0" u="none" strike="noStrike">
                          <a:solidFill>
                            <a:srgbClr val="000000"/>
                          </a:solidFill>
                          <a:effectLst/>
                          <a:latin typeface="Calibri" panose="020F0502020204030204" pitchFamily="34" charset="0"/>
                        </a:rPr>
                        <a:t>Self Recovery Applied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103150"/>
                  </a:ext>
                </a:extLst>
              </a:tr>
              <a:tr h="182880">
                <a:tc>
                  <a:txBody>
                    <a:bodyPr/>
                    <a:lstStyle/>
                    <a:p>
                      <a:pPr algn="l" fontAlgn="ctr"/>
                      <a:r>
                        <a:rPr lang="en-US" sz="1100" b="0" i="0" u="none" strike="noStrike">
                          <a:solidFill>
                            <a:srgbClr val="000000"/>
                          </a:solidFill>
                          <a:effectLst/>
                          <a:latin typeface="Calibri" panose="020F0502020204030204" pitchFamily="34" charset="0"/>
                        </a:rPr>
                        <a:t>Multiple Issues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3269589"/>
                  </a:ext>
                </a:extLst>
              </a:tr>
              <a:tr h="182880">
                <a:tc>
                  <a:txBody>
                    <a:bodyPr/>
                    <a:lstStyle/>
                    <a:p>
                      <a:pPr algn="l" fontAlgn="ctr"/>
                      <a:r>
                        <a:rPr lang="en-US" sz="1100" b="0" i="0" u="none" strike="noStrike">
                          <a:solidFill>
                            <a:srgbClr val="000000"/>
                          </a:solidFill>
                          <a:effectLst/>
                          <a:latin typeface="Calibri" panose="020F0502020204030204" pitchFamily="34" charset="0"/>
                        </a:rPr>
                        <a:t>CX Email Compromised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9150845"/>
                  </a:ext>
                </a:extLst>
              </a:tr>
              <a:tr h="182880">
                <a:tc>
                  <a:txBody>
                    <a:bodyPr/>
                    <a:lstStyle/>
                    <a:p>
                      <a:pPr algn="l" fontAlgn="ctr"/>
                      <a:r>
                        <a:rPr lang="en-US" sz="1100" b="0" i="0" u="none" strike="noStrike">
                          <a:solidFill>
                            <a:srgbClr val="000000"/>
                          </a:solidFill>
                          <a:effectLst/>
                          <a:latin typeface="Calibri" panose="020F0502020204030204" pitchFamily="34" charset="0"/>
                        </a:rPr>
                        <a:t>Session Compromise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4103381"/>
                  </a:ext>
                </a:extLst>
              </a:tr>
              <a:tr h="182880">
                <a:tc>
                  <a:txBody>
                    <a:bodyPr/>
                    <a:lstStyle/>
                    <a:p>
                      <a:pPr algn="l" fontAlgn="ctr"/>
                      <a:r>
                        <a:rPr lang="en-US" sz="1100" b="0" i="0" u="none" strike="noStrike">
                          <a:solidFill>
                            <a:srgbClr val="000000"/>
                          </a:solidFill>
                          <a:effectLst/>
                          <a:latin typeface="Calibri" panose="020F0502020204030204" pitchFamily="34" charset="0"/>
                        </a:rPr>
                        <a:t>Clawback Process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5602040"/>
                  </a:ext>
                </a:extLst>
              </a:tr>
              <a:tr h="182880">
                <a:tc>
                  <a:txBody>
                    <a:bodyPr/>
                    <a:lstStyle/>
                    <a:p>
                      <a:pPr algn="l" fontAlgn="ctr"/>
                      <a:r>
                        <a:rPr lang="en-US" sz="1100" b="0" i="0" u="none" strike="noStrike">
                          <a:solidFill>
                            <a:srgbClr val="000000"/>
                          </a:solidFill>
                          <a:effectLst/>
                          <a:latin typeface="Calibri" panose="020F0502020204030204" pitchFamily="34" charset="0"/>
                        </a:rPr>
                        <a:t>Credential Dump Monitoring Feature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0305963"/>
                  </a:ext>
                </a:extLst>
              </a:tr>
              <a:tr h="182880">
                <a:tc>
                  <a:txBody>
                    <a:bodyPr/>
                    <a:lstStyle/>
                    <a:p>
                      <a:pPr algn="l" fontAlgn="ctr"/>
                      <a:r>
                        <a:rPr lang="en-US" sz="1100" b="0" i="0" u="none" strike="noStrike">
                          <a:solidFill>
                            <a:srgbClr val="000000"/>
                          </a:solidFill>
                          <a:effectLst/>
                          <a:latin typeface="Calibri" panose="020F0502020204030204" pitchFamily="34" charset="0"/>
                        </a:rPr>
                        <a:t>Crypto TX Issues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9138165"/>
                  </a:ext>
                </a:extLst>
              </a:tr>
            </a:tbl>
          </a:graphicData>
        </a:graphic>
      </p:graphicFrame>
      <p:sp>
        <p:nvSpPr>
          <p:cNvPr id="26" name="TextBox 25">
            <a:extLst>
              <a:ext uri="{FF2B5EF4-FFF2-40B4-BE49-F238E27FC236}">
                <a16:creationId xmlns:a16="http://schemas.microsoft.com/office/drawing/2014/main" id="{74F43F0D-4481-490B-B52B-F4EEA024E5C2}"/>
              </a:ext>
            </a:extLst>
          </p:cNvPr>
          <p:cNvSpPr txBox="1"/>
          <p:nvPr/>
        </p:nvSpPr>
        <p:spPr>
          <a:xfrm>
            <a:off x="254000" y="1272140"/>
            <a:ext cx="424796" cy="230832"/>
          </a:xfrm>
          <a:prstGeom prst="rect">
            <a:avLst/>
          </a:prstGeom>
          <a:noFill/>
        </p:spPr>
        <p:txBody>
          <a:bodyPr wrap="none" lIns="0" tIns="0" rIns="0" bIns="45720" rtlCol="0">
            <a:spAutoFit/>
          </a:bodyPr>
          <a:lstStyle/>
          <a:p>
            <a:r>
              <a:rPr lang="en-US" sz="1200" b="1" dirty="0"/>
              <a:t>Night</a:t>
            </a:r>
          </a:p>
        </p:txBody>
      </p:sp>
      <p:sp>
        <p:nvSpPr>
          <p:cNvPr id="28" name="TextBox 27">
            <a:extLst>
              <a:ext uri="{FF2B5EF4-FFF2-40B4-BE49-F238E27FC236}">
                <a16:creationId xmlns:a16="http://schemas.microsoft.com/office/drawing/2014/main" id="{4235575A-CE5F-4E2E-B425-07AEAAAA2CE1}"/>
              </a:ext>
            </a:extLst>
          </p:cNvPr>
          <p:cNvSpPr txBox="1"/>
          <p:nvPr/>
        </p:nvSpPr>
        <p:spPr>
          <a:xfrm>
            <a:off x="4240646" y="1272140"/>
            <a:ext cx="291747" cy="230832"/>
          </a:xfrm>
          <a:prstGeom prst="rect">
            <a:avLst/>
          </a:prstGeom>
          <a:noFill/>
        </p:spPr>
        <p:txBody>
          <a:bodyPr wrap="none" lIns="0" tIns="0" rIns="0" bIns="45720" rtlCol="0">
            <a:spAutoFit/>
          </a:bodyPr>
          <a:lstStyle/>
          <a:p>
            <a:r>
              <a:rPr lang="en-US" sz="1200" b="1" dirty="0"/>
              <a:t>Mid</a:t>
            </a:r>
          </a:p>
        </p:txBody>
      </p:sp>
      <p:sp>
        <p:nvSpPr>
          <p:cNvPr id="29" name="TextBox 28">
            <a:extLst>
              <a:ext uri="{FF2B5EF4-FFF2-40B4-BE49-F238E27FC236}">
                <a16:creationId xmlns:a16="http://schemas.microsoft.com/office/drawing/2014/main" id="{677E6837-CAB7-4022-B1EF-6E32E0F4F940}"/>
              </a:ext>
            </a:extLst>
          </p:cNvPr>
          <p:cNvSpPr txBox="1"/>
          <p:nvPr/>
        </p:nvSpPr>
        <p:spPr>
          <a:xfrm>
            <a:off x="8282709" y="1272140"/>
            <a:ext cx="650819" cy="230832"/>
          </a:xfrm>
          <a:prstGeom prst="rect">
            <a:avLst/>
          </a:prstGeom>
          <a:noFill/>
        </p:spPr>
        <p:txBody>
          <a:bodyPr wrap="none" lIns="0" tIns="0" rIns="0" bIns="45720" rtlCol="0">
            <a:spAutoFit/>
          </a:bodyPr>
          <a:lstStyle/>
          <a:p>
            <a:r>
              <a:rPr lang="en-US" sz="1200" b="1" dirty="0"/>
              <a:t>Morning</a:t>
            </a:r>
          </a:p>
        </p:txBody>
      </p:sp>
      <p:graphicFrame>
        <p:nvGraphicFramePr>
          <p:cNvPr id="16" name="Table 15">
            <a:extLst>
              <a:ext uri="{FF2B5EF4-FFF2-40B4-BE49-F238E27FC236}">
                <a16:creationId xmlns:a16="http://schemas.microsoft.com/office/drawing/2014/main" id="{2B46D3A7-AB1D-4037-BE62-736363A4136E}"/>
              </a:ext>
            </a:extLst>
          </p:cNvPr>
          <p:cNvGraphicFramePr>
            <a:graphicFrameLocks noGrp="1"/>
          </p:cNvGraphicFramePr>
          <p:nvPr>
            <p:extLst>
              <p:ext uri="{D42A27DB-BD31-4B8C-83A1-F6EECF244321}">
                <p14:modId xmlns:p14="http://schemas.microsoft.com/office/powerpoint/2010/main" val="2531414056"/>
              </p:ext>
            </p:extLst>
          </p:nvPr>
        </p:nvGraphicFramePr>
        <p:xfrm>
          <a:off x="118919" y="4042404"/>
          <a:ext cx="3848100" cy="1950720"/>
        </p:xfrm>
        <a:graphic>
          <a:graphicData uri="http://schemas.openxmlformats.org/drawingml/2006/table">
            <a:tbl>
              <a:tblPr/>
              <a:tblGrid>
                <a:gridCol w="2070100">
                  <a:extLst>
                    <a:ext uri="{9D8B030D-6E8A-4147-A177-3AD203B41FA5}">
                      <a16:colId xmlns:a16="http://schemas.microsoft.com/office/drawing/2014/main" val="1374145668"/>
                    </a:ext>
                  </a:extLst>
                </a:gridCol>
                <a:gridCol w="812800">
                  <a:extLst>
                    <a:ext uri="{9D8B030D-6E8A-4147-A177-3AD203B41FA5}">
                      <a16:colId xmlns:a16="http://schemas.microsoft.com/office/drawing/2014/main" val="1317060570"/>
                    </a:ext>
                  </a:extLst>
                </a:gridCol>
                <a:gridCol w="419100">
                  <a:extLst>
                    <a:ext uri="{9D8B030D-6E8A-4147-A177-3AD203B41FA5}">
                      <a16:colId xmlns:a16="http://schemas.microsoft.com/office/drawing/2014/main" val="2635336167"/>
                    </a:ext>
                  </a:extLst>
                </a:gridCol>
                <a:gridCol w="546100">
                  <a:extLst>
                    <a:ext uri="{9D8B030D-6E8A-4147-A177-3AD203B41FA5}">
                      <a16:colId xmlns:a16="http://schemas.microsoft.com/office/drawing/2014/main" val="138566840"/>
                    </a:ext>
                  </a:extLst>
                </a:gridCol>
              </a:tblGrid>
              <a:tr h="182880">
                <a:tc>
                  <a:txBody>
                    <a:bodyPr/>
                    <a:lstStyle/>
                    <a:p>
                      <a:pPr algn="l" fontAlgn="ctr"/>
                      <a:r>
                        <a:rPr lang="en-US" sz="1100" b="1" i="0" u="none" strike="noStrike">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Resolution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152113013"/>
                  </a:ext>
                </a:extLst>
              </a:tr>
              <a:tr h="182880">
                <a:tc>
                  <a:txBody>
                    <a:bodyPr/>
                    <a:lstStyle/>
                    <a:p>
                      <a:pPr algn="l" fontAlgn="ctr"/>
                      <a:r>
                        <a:rPr lang="en-US" sz="1100" b="0" i="0" u="none" strike="noStrike" dirty="0">
                          <a:solidFill>
                            <a:srgbClr val="000000"/>
                          </a:solidFill>
                          <a:effectLst/>
                          <a:latin typeface="Calibri" panose="020F0502020204030204" pitchFamily="34" charset="0"/>
                        </a:rPr>
                        <a:t>Self Recovery Already Processing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59.18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33.11%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413707"/>
                  </a:ext>
                </a:extLst>
              </a:tr>
              <a:tr h="182880">
                <a:tc>
                  <a:txBody>
                    <a:bodyPr/>
                    <a:lstStyle/>
                    <a:p>
                      <a:pPr algn="l" fontAlgn="ctr"/>
                      <a:r>
                        <a:rPr lang="en-US" sz="1100" b="0" i="0" u="none" strike="noStrike">
                          <a:solidFill>
                            <a:srgbClr val="000000"/>
                          </a:solidFill>
                          <a:effectLst/>
                          <a:latin typeface="Calibri" panose="020F0502020204030204" pitchFamily="34" charset="0"/>
                        </a:rPr>
                        <a:t>Resolved - Self Recovery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31.71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27.70%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04512"/>
                  </a:ext>
                </a:extLst>
              </a:tr>
              <a:tr h="182880">
                <a:tc>
                  <a:txBody>
                    <a:bodyPr/>
                    <a:lstStyle/>
                    <a:p>
                      <a:pPr algn="l" fontAlgn="ctr"/>
                      <a:r>
                        <a:rPr lang="en-US" sz="1100" b="0" i="0" u="none" strike="noStrike">
                          <a:solidFill>
                            <a:srgbClr val="000000"/>
                          </a:solidFill>
                          <a:effectLst/>
                          <a:latin typeface="Calibri" panose="020F0502020204030204" pitchFamily="34" charset="0"/>
                        </a:rPr>
                        <a:t>General &gt; Merged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11.11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4812377"/>
                  </a:ext>
                </a:extLst>
              </a:tr>
              <a:tr h="182880">
                <a:tc>
                  <a:txBody>
                    <a:bodyPr/>
                    <a:lstStyle/>
                    <a:p>
                      <a:pPr algn="l" fontAlgn="ctr"/>
                      <a:r>
                        <a:rPr lang="en-US" sz="1100" b="0" i="0" u="none" strike="noStrike">
                          <a:solidFill>
                            <a:srgbClr val="000000"/>
                          </a:solidFill>
                          <a:effectLst/>
                          <a:latin typeface="Calibri" panose="020F0502020204030204" pitchFamily="34" charset="0"/>
                        </a:rPr>
                        <a:t>Self Recovery - Escalate to Queue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33.33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7763599"/>
                  </a:ext>
                </a:extLst>
              </a:tr>
              <a:tr h="182880">
                <a:tc>
                  <a:txBody>
                    <a:bodyPr/>
                    <a:lstStyle/>
                    <a:p>
                      <a:pPr algn="l" fontAlgn="ctr"/>
                      <a:r>
                        <a:rPr lang="en-US" sz="1100" b="0" i="0" u="none" strike="noStrike" dirty="0">
                          <a:solidFill>
                            <a:srgbClr val="000000"/>
                          </a:solidFill>
                          <a:effectLst/>
                          <a:latin typeface="Calibri" panose="020F0502020204030204" pitchFamily="34" charset="0"/>
                        </a:rPr>
                        <a:t>Balance removed - account closed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5061733"/>
                  </a:ext>
                </a:extLst>
              </a:tr>
              <a:tr h="182880">
                <a:tc>
                  <a:txBody>
                    <a:bodyPr/>
                    <a:lstStyle/>
                    <a:p>
                      <a:pPr algn="l" fontAlgn="ctr"/>
                      <a:r>
                        <a:rPr lang="en-US" sz="1100" b="0" i="0" u="none" strike="noStrike" dirty="0">
                          <a:solidFill>
                            <a:srgbClr val="000000"/>
                          </a:solidFill>
                          <a:effectLst/>
                          <a:latin typeface="Calibri" panose="020F0502020204030204" pitchFamily="34" charset="0"/>
                        </a:rPr>
                        <a:t>AR Already Processing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0160758"/>
                  </a:ext>
                </a:extLst>
              </a:tr>
              <a:tr h="182880">
                <a:tc>
                  <a:txBody>
                    <a:bodyPr/>
                    <a:lstStyle/>
                    <a:p>
                      <a:pPr algn="l" fontAlgn="ctr"/>
                      <a:r>
                        <a:rPr lang="en-US" sz="1100" b="0" i="0" u="none" strike="noStrike">
                          <a:solidFill>
                            <a:srgbClr val="000000"/>
                          </a:solidFill>
                          <a:effectLst/>
                          <a:latin typeface="Calibri" panose="020F0502020204030204" pitchFamily="34" charset="0"/>
                        </a:rPr>
                        <a:t>Resolved - Customer Replaced Device - TOTP Disable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4107439"/>
                  </a:ext>
                </a:extLst>
              </a:tr>
              <a:tr h="182880">
                <a:tc>
                  <a:txBody>
                    <a:bodyPr/>
                    <a:lstStyle/>
                    <a:p>
                      <a:pPr algn="l" fontAlgn="ctr"/>
                      <a:r>
                        <a:rPr lang="en-US" sz="1100" b="0" i="0" u="none" strike="noStrike">
                          <a:solidFill>
                            <a:srgbClr val="000000"/>
                          </a:solidFill>
                          <a:effectLst/>
                          <a:latin typeface="Calibri" panose="020F0502020204030204" pitchFamily="34" charset="0"/>
                        </a:rPr>
                        <a:t>Temporary - Trust - Self Recovery Completed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3858071"/>
                  </a:ext>
                </a:extLst>
              </a:tr>
            </a:tbl>
          </a:graphicData>
        </a:graphic>
      </p:graphicFrame>
      <p:graphicFrame>
        <p:nvGraphicFramePr>
          <p:cNvPr id="19" name="Table 18">
            <a:extLst>
              <a:ext uri="{FF2B5EF4-FFF2-40B4-BE49-F238E27FC236}">
                <a16:creationId xmlns:a16="http://schemas.microsoft.com/office/drawing/2014/main" id="{A325414E-8F71-4DD2-976F-E714F50460AE}"/>
              </a:ext>
            </a:extLst>
          </p:cNvPr>
          <p:cNvGraphicFramePr>
            <a:graphicFrameLocks noGrp="1"/>
          </p:cNvGraphicFramePr>
          <p:nvPr>
            <p:extLst>
              <p:ext uri="{D42A27DB-BD31-4B8C-83A1-F6EECF244321}">
                <p14:modId xmlns:p14="http://schemas.microsoft.com/office/powerpoint/2010/main" val="1600332926"/>
              </p:ext>
            </p:extLst>
          </p:nvPr>
        </p:nvGraphicFramePr>
        <p:xfrm>
          <a:off x="4119995" y="4042404"/>
          <a:ext cx="3848100" cy="1798320"/>
        </p:xfrm>
        <a:graphic>
          <a:graphicData uri="http://schemas.openxmlformats.org/drawingml/2006/table">
            <a:tbl>
              <a:tblPr/>
              <a:tblGrid>
                <a:gridCol w="2070100">
                  <a:extLst>
                    <a:ext uri="{9D8B030D-6E8A-4147-A177-3AD203B41FA5}">
                      <a16:colId xmlns:a16="http://schemas.microsoft.com/office/drawing/2014/main" val="1484517978"/>
                    </a:ext>
                  </a:extLst>
                </a:gridCol>
                <a:gridCol w="812800">
                  <a:extLst>
                    <a:ext uri="{9D8B030D-6E8A-4147-A177-3AD203B41FA5}">
                      <a16:colId xmlns:a16="http://schemas.microsoft.com/office/drawing/2014/main" val="7350161"/>
                    </a:ext>
                  </a:extLst>
                </a:gridCol>
                <a:gridCol w="419100">
                  <a:extLst>
                    <a:ext uri="{9D8B030D-6E8A-4147-A177-3AD203B41FA5}">
                      <a16:colId xmlns:a16="http://schemas.microsoft.com/office/drawing/2014/main" val="3089884628"/>
                    </a:ext>
                  </a:extLst>
                </a:gridCol>
                <a:gridCol w="546100">
                  <a:extLst>
                    <a:ext uri="{9D8B030D-6E8A-4147-A177-3AD203B41FA5}">
                      <a16:colId xmlns:a16="http://schemas.microsoft.com/office/drawing/2014/main" val="3312389295"/>
                    </a:ext>
                  </a:extLst>
                </a:gridCol>
              </a:tblGrid>
              <a:tr h="182880">
                <a:tc>
                  <a:txBody>
                    <a:bodyPr/>
                    <a:lstStyle/>
                    <a:p>
                      <a:pPr algn="l" fontAlgn="ctr"/>
                      <a:r>
                        <a:rPr lang="en-US" sz="1100" b="1" i="0" u="none" strike="noStrike">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Resolution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41771473"/>
                  </a:ext>
                </a:extLst>
              </a:tr>
              <a:tr h="182880">
                <a:tc>
                  <a:txBody>
                    <a:bodyPr/>
                    <a:lstStyle/>
                    <a:p>
                      <a:pPr algn="l" fontAlgn="ctr"/>
                      <a:r>
                        <a:rPr lang="en-US" sz="1100" b="0" i="0" u="none" strike="noStrike">
                          <a:solidFill>
                            <a:srgbClr val="000000"/>
                          </a:solidFill>
                          <a:effectLst/>
                          <a:latin typeface="Calibri" panose="020F0502020204030204" pitchFamily="34" charset="0"/>
                        </a:rPr>
                        <a:t>Self Recovery Already Processing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48.10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38.16%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6745254"/>
                  </a:ext>
                </a:extLst>
              </a:tr>
              <a:tr h="182880">
                <a:tc>
                  <a:txBody>
                    <a:bodyPr/>
                    <a:lstStyle/>
                    <a:p>
                      <a:pPr algn="l" fontAlgn="ctr"/>
                      <a:r>
                        <a:rPr lang="en-US" sz="1100" b="0" i="0" u="none" strike="noStrike">
                          <a:solidFill>
                            <a:srgbClr val="000000"/>
                          </a:solidFill>
                          <a:effectLst/>
                          <a:latin typeface="Calibri" panose="020F0502020204030204" pitchFamily="34" charset="0"/>
                        </a:rPr>
                        <a:t>Resolved - Self Recovery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34.21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18.36%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3641950"/>
                  </a:ext>
                </a:extLst>
              </a:tr>
              <a:tr h="182880">
                <a:tc>
                  <a:txBody>
                    <a:bodyPr/>
                    <a:lstStyle/>
                    <a:p>
                      <a:pPr algn="l" fontAlgn="ctr"/>
                      <a:r>
                        <a:rPr lang="en-US" sz="1100" b="0" i="0" u="none" strike="noStrike">
                          <a:solidFill>
                            <a:srgbClr val="000000"/>
                          </a:solidFill>
                          <a:effectLst/>
                          <a:latin typeface="Calibri" panose="020F0502020204030204" pitchFamily="34" charset="0"/>
                        </a:rPr>
                        <a:t>General &gt; Merged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7.73%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6199820"/>
                  </a:ext>
                </a:extLst>
              </a:tr>
              <a:tr h="182880">
                <a:tc>
                  <a:txBody>
                    <a:bodyPr/>
                    <a:lstStyle/>
                    <a:p>
                      <a:pPr algn="l" fontAlgn="ctr"/>
                      <a:r>
                        <a:rPr lang="en-US" sz="1100" b="0" i="0" u="none" strike="noStrike">
                          <a:solidFill>
                            <a:srgbClr val="000000"/>
                          </a:solidFill>
                          <a:effectLst/>
                          <a:latin typeface="Calibri" panose="020F0502020204030204" pitchFamily="34" charset="0"/>
                        </a:rPr>
                        <a:t>Self Recovery - Escalate to Queue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41.67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346546"/>
                  </a:ext>
                </a:extLst>
              </a:tr>
              <a:tr h="182880">
                <a:tc>
                  <a:txBody>
                    <a:bodyPr/>
                    <a:lstStyle/>
                    <a:p>
                      <a:pPr algn="l" fontAlgn="ctr"/>
                      <a:r>
                        <a:rPr lang="en-US" sz="1100" b="0" i="0" u="none" strike="noStrike">
                          <a:solidFill>
                            <a:srgbClr val="000000"/>
                          </a:solidFill>
                          <a:effectLst/>
                          <a:latin typeface="Calibri" panose="020F0502020204030204" pitchFamily="34" charset="0"/>
                        </a:rPr>
                        <a:t>AR Already Processing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7927798"/>
                  </a:ext>
                </a:extLst>
              </a:tr>
              <a:tr h="182880">
                <a:tc>
                  <a:txBody>
                    <a:bodyPr/>
                    <a:lstStyle/>
                    <a:p>
                      <a:pPr algn="l" fontAlgn="ctr"/>
                      <a:r>
                        <a:rPr lang="en-US" sz="1100" b="0" i="0" u="none" strike="noStrike">
                          <a:solidFill>
                            <a:srgbClr val="000000"/>
                          </a:solidFill>
                          <a:effectLst/>
                          <a:latin typeface="Calibri" panose="020F0502020204030204" pitchFamily="34" charset="0"/>
                        </a:rPr>
                        <a:t>Trust - T1 - Secure Account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16.67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0248704"/>
                  </a:ext>
                </a:extLst>
              </a:tr>
              <a:tr h="182880">
                <a:tc>
                  <a:txBody>
                    <a:bodyPr/>
                    <a:lstStyle/>
                    <a:p>
                      <a:pPr algn="l" fontAlgn="ctr"/>
                      <a:r>
                        <a:rPr lang="en-US" sz="1100" b="0" i="0" u="none" strike="noStrike">
                          <a:solidFill>
                            <a:srgbClr val="000000"/>
                          </a:solidFill>
                          <a:effectLst/>
                          <a:latin typeface="Calibri" panose="020F0502020204030204" pitchFamily="34" charset="0"/>
                        </a:rPr>
                        <a:t>Balance removed - account closed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80.00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217887"/>
                  </a:ext>
                </a:extLst>
              </a:tr>
              <a:tr h="182880">
                <a:tc>
                  <a:txBody>
                    <a:bodyPr/>
                    <a:lstStyle/>
                    <a:p>
                      <a:pPr algn="l" fontAlgn="ctr"/>
                      <a:r>
                        <a:rPr lang="en-US" sz="1100" b="0" i="0" u="none" strike="noStrike">
                          <a:solidFill>
                            <a:srgbClr val="000000"/>
                          </a:solidFill>
                          <a:effectLst/>
                          <a:latin typeface="Calibri" panose="020F0502020204030204" pitchFamily="34" charset="0"/>
                        </a:rPr>
                        <a:t>Customer Inquiry to Credential Lockout Notification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25.00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0276046"/>
                  </a:ext>
                </a:extLst>
              </a:tr>
            </a:tbl>
          </a:graphicData>
        </a:graphic>
      </p:graphicFrame>
      <p:graphicFrame>
        <p:nvGraphicFramePr>
          <p:cNvPr id="21" name="Table 20">
            <a:extLst>
              <a:ext uri="{FF2B5EF4-FFF2-40B4-BE49-F238E27FC236}">
                <a16:creationId xmlns:a16="http://schemas.microsoft.com/office/drawing/2014/main" id="{F4016BB1-A887-473E-8AFD-1DE765556ED1}"/>
              </a:ext>
            </a:extLst>
          </p:cNvPr>
          <p:cNvGraphicFramePr>
            <a:graphicFrameLocks noGrp="1"/>
          </p:cNvGraphicFramePr>
          <p:nvPr>
            <p:extLst>
              <p:ext uri="{D42A27DB-BD31-4B8C-83A1-F6EECF244321}">
                <p14:modId xmlns:p14="http://schemas.microsoft.com/office/powerpoint/2010/main" val="1236149495"/>
              </p:ext>
            </p:extLst>
          </p:nvPr>
        </p:nvGraphicFramePr>
        <p:xfrm>
          <a:off x="8121071" y="4042404"/>
          <a:ext cx="3924300" cy="1950720"/>
        </p:xfrm>
        <a:graphic>
          <a:graphicData uri="http://schemas.openxmlformats.org/drawingml/2006/table">
            <a:tbl>
              <a:tblPr/>
              <a:tblGrid>
                <a:gridCol w="2146300">
                  <a:extLst>
                    <a:ext uri="{9D8B030D-6E8A-4147-A177-3AD203B41FA5}">
                      <a16:colId xmlns:a16="http://schemas.microsoft.com/office/drawing/2014/main" val="697895208"/>
                    </a:ext>
                  </a:extLst>
                </a:gridCol>
                <a:gridCol w="812800">
                  <a:extLst>
                    <a:ext uri="{9D8B030D-6E8A-4147-A177-3AD203B41FA5}">
                      <a16:colId xmlns:a16="http://schemas.microsoft.com/office/drawing/2014/main" val="170621205"/>
                    </a:ext>
                  </a:extLst>
                </a:gridCol>
                <a:gridCol w="419100">
                  <a:extLst>
                    <a:ext uri="{9D8B030D-6E8A-4147-A177-3AD203B41FA5}">
                      <a16:colId xmlns:a16="http://schemas.microsoft.com/office/drawing/2014/main" val="792548551"/>
                    </a:ext>
                  </a:extLst>
                </a:gridCol>
                <a:gridCol w="546100">
                  <a:extLst>
                    <a:ext uri="{9D8B030D-6E8A-4147-A177-3AD203B41FA5}">
                      <a16:colId xmlns:a16="http://schemas.microsoft.com/office/drawing/2014/main" val="3324698310"/>
                    </a:ext>
                  </a:extLst>
                </a:gridCol>
              </a:tblGrid>
              <a:tr h="182880">
                <a:tc>
                  <a:txBody>
                    <a:bodyPr/>
                    <a:lstStyle/>
                    <a:p>
                      <a:pPr algn="l" fontAlgn="ctr"/>
                      <a:r>
                        <a:rPr lang="en-US" sz="1100" b="1" i="0" u="none" strike="noStrike">
                          <a:solidFill>
                            <a:srgbClr val="FFFFFF"/>
                          </a:solidFill>
                          <a:effectLst/>
                          <a:latin typeface="Calibri" panose="020F0502020204030204" pitchFamily="34" charset="0"/>
                        </a:rPr>
                        <a:t>L3 Workflow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Resolution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Count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l" fontAlgn="ctr"/>
                      <a:r>
                        <a:rPr lang="en-US" sz="1100" b="1" i="0" u="none" strike="noStrike">
                          <a:solidFill>
                            <a:srgbClr val="FFFFFF"/>
                          </a:solidFill>
                          <a:effectLst/>
                          <a:latin typeface="Calibri" panose="020F0502020204030204" pitchFamily="34" charset="0"/>
                        </a:rPr>
                        <a:t>Count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2362315367"/>
                  </a:ext>
                </a:extLst>
              </a:tr>
              <a:tr h="182880">
                <a:tc>
                  <a:txBody>
                    <a:bodyPr/>
                    <a:lstStyle/>
                    <a:p>
                      <a:pPr algn="l" fontAlgn="ctr"/>
                      <a:r>
                        <a:rPr lang="en-US" sz="1100" b="0" i="0" u="none" strike="noStrike" dirty="0">
                          <a:solidFill>
                            <a:srgbClr val="000000"/>
                          </a:solidFill>
                          <a:effectLst/>
                          <a:latin typeface="Calibri" panose="020F0502020204030204" pitchFamily="34" charset="0"/>
                        </a:rPr>
                        <a:t>Self Recovery Already Processing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65.96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30.92%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8968272"/>
                  </a:ext>
                </a:extLst>
              </a:tr>
              <a:tr h="182880">
                <a:tc>
                  <a:txBody>
                    <a:bodyPr/>
                    <a:lstStyle/>
                    <a:p>
                      <a:pPr algn="l" fontAlgn="ctr"/>
                      <a:r>
                        <a:rPr lang="en-US" sz="1100" b="0" i="0" u="none" strike="noStrike" dirty="0">
                          <a:solidFill>
                            <a:srgbClr val="000000"/>
                          </a:solidFill>
                          <a:effectLst/>
                          <a:latin typeface="Calibri" panose="020F0502020204030204" pitchFamily="34" charset="0"/>
                        </a:rPr>
                        <a:t>Resolved - Self Recovery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26.32%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9445232"/>
                  </a:ext>
                </a:extLst>
              </a:tr>
              <a:tr h="182880">
                <a:tc>
                  <a:txBody>
                    <a:bodyPr/>
                    <a:lstStyle/>
                    <a:p>
                      <a:pPr algn="l" fontAlgn="ctr"/>
                      <a:r>
                        <a:rPr lang="en-US" sz="1100" b="0" i="0" u="none" strike="noStrike" dirty="0">
                          <a:solidFill>
                            <a:srgbClr val="000000"/>
                          </a:solidFill>
                          <a:effectLst/>
                          <a:latin typeface="Calibri" panose="020F0502020204030204" pitchFamily="34" charset="0"/>
                        </a:rPr>
                        <a:t>General &gt; Merged Case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6.58%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0944454"/>
                  </a:ext>
                </a:extLst>
              </a:tr>
              <a:tr h="182880">
                <a:tc>
                  <a:txBody>
                    <a:bodyPr/>
                    <a:lstStyle/>
                    <a:p>
                      <a:pPr algn="l" fontAlgn="ctr"/>
                      <a:r>
                        <a:rPr lang="en-US" sz="1100" b="0" i="0" u="none" strike="noStrike" dirty="0">
                          <a:solidFill>
                            <a:srgbClr val="000000"/>
                          </a:solidFill>
                          <a:effectLst/>
                          <a:latin typeface="Calibri" panose="020F0502020204030204" pitchFamily="34" charset="0"/>
                        </a:rPr>
                        <a:t>AR Already Processing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62.50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1654080"/>
                  </a:ext>
                </a:extLst>
              </a:tr>
              <a:tr h="182880">
                <a:tc>
                  <a:txBody>
                    <a:bodyPr/>
                    <a:lstStyle/>
                    <a:p>
                      <a:pPr algn="l" fontAlgn="ctr"/>
                      <a:r>
                        <a:rPr lang="en-US" sz="1100" b="0" i="0" u="none" strike="noStrike" dirty="0">
                          <a:solidFill>
                            <a:srgbClr val="000000"/>
                          </a:solidFill>
                          <a:effectLst/>
                          <a:latin typeface="Calibri" panose="020F0502020204030204" pitchFamily="34" charset="0"/>
                        </a:rPr>
                        <a:t>Password Reset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28.57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0338463"/>
                  </a:ext>
                </a:extLst>
              </a:tr>
              <a:tr h="182880">
                <a:tc>
                  <a:txBody>
                    <a:bodyPr/>
                    <a:lstStyle/>
                    <a:p>
                      <a:pPr algn="l" fontAlgn="ctr"/>
                      <a:r>
                        <a:rPr lang="en-US" sz="1100" b="0" i="0" u="none" strike="noStrike">
                          <a:solidFill>
                            <a:srgbClr val="000000"/>
                          </a:solidFill>
                          <a:effectLst/>
                          <a:latin typeface="Calibri" panose="020F0502020204030204" pitchFamily="34" charset="0"/>
                        </a:rPr>
                        <a:t>Resolved - Restoring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60.00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8988697"/>
                  </a:ext>
                </a:extLst>
              </a:tr>
              <a:tr h="182880">
                <a:tc>
                  <a:txBody>
                    <a:bodyPr/>
                    <a:lstStyle/>
                    <a:p>
                      <a:pPr algn="l" fontAlgn="ctr"/>
                      <a:r>
                        <a:rPr lang="en-US" sz="1100" b="0" i="0" u="none" strike="noStrike">
                          <a:solidFill>
                            <a:srgbClr val="000000"/>
                          </a:solidFill>
                          <a:effectLst/>
                          <a:latin typeface="Calibri" panose="020F0502020204030204" pitchFamily="34" charset="0"/>
                        </a:rPr>
                        <a:t>Temporary - Trust - Self Recovery Completed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4690288"/>
                  </a:ext>
                </a:extLst>
              </a:tr>
              <a:tr h="182880">
                <a:tc>
                  <a:txBody>
                    <a:bodyPr/>
                    <a:lstStyle/>
                    <a:p>
                      <a:pPr algn="l" fontAlgn="ctr"/>
                      <a:r>
                        <a:rPr lang="en-US" sz="1100" b="0" i="0" u="none" strike="noStrike">
                          <a:solidFill>
                            <a:srgbClr val="000000"/>
                          </a:solidFill>
                          <a:effectLst/>
                          <a:latin typeface="Calibri" panose="020F0502020204030204" pitchFamily="34" charset="0"/>
                        </a:rPr>
                        <a:t>Resolved - Customer Replaced Device - SMS Phone change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33.33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2391244"/>
                  </a:ext>
                </a:extLst>
              </a:tr>
            </a:tbl>
          </a:graphicData>
        </a:graphic>
      </p:graphicFrame>
      <p:sp>
        <p:nvSpPr>
          <p:cNvPr id="37" name="TextBox 36">
            <a:extLst>
              <a:ext uri="{FF2B5EF4-FFF2-40B4-BE49-F238E27FC236}">
                <a16:creationId xmlns:a16="http://schemas.microsoft.com/office/drawing/2014/main" id="{C7B20BF1-920B-47C1-9668-A9E07650A0EE}"/>
              </a:ext>
            </a:extLst>
          </p:cNvPr>
          <p:cNvSpPr txBox="1"/>
          <p:nvPr/>
        </p:nvSpPr>
        <p:spPr>
          <a:xfrm>
            <a:off x="561471" y="3656569"/>
            <a:ext cx="11209842" cy="276999"/>
          </a:xfrm>
          <a:prstGeom prst="rect">
            <a:avLst/>
          </a:prstGeom>
          <a:noFill/>
          <a:ln>
            <a:noFill/>
          </a:ln>
          <a:effectLst/>
        </p:spPr>
        <p:txBody>
          <a:bodyPr wrap="square" rtlCol="0">
            <a:spAutoFit/>
          </a:bodyPr>
          <a:lstStyle/>
          <a:p>
            <a:pPr marL="171450" indent="-171450">
              <a:buFont typeface="Arial" panose="020B0604020202020204" pitchFamily="34" charset="0"/>
              <a:buChar char="•"/>
            </a:pPr>
            <a:r>
              <a:rPr lang="en-US" sz="1200" b="1" dirty="0"/>
              <a:t>User Disabled Sign-in </a:t>
            </a:r>
            <a:r>
              <a:rPr lang="en-US" sz="1200" dirty="0"/>
              <a:t>are common across all shifts followed by their next 3 workflows</a:t>
            </a:r>
          </a:p>
        </p:txBody>
      </p:sp>
      <p:sp>
        <p:nvSpPr>
          <p:cNvPr id="38" name="TextBox 37">
            <a:extLst>
              <a:ext uri="{FF2B5EF4-FFF2-40B4-BE49-F238E27FC236}">
                <a16:creationId xmlns:a16="http://schemas.microsoft.com/office/drawing/2014/main" id="{A9EED518-A1FA-40F8-8F1E-94B439EA322A}"/>
              </a:ext>
            </a:extLst>
          </p:cNvPr>
          <p:cNvSpPr txBox="1"/>
          <p:nvPr/>
        </p:nvSpPr>
        <p:spPr>
          <a:xfrm>
            <a:off x="491079" y="6101960"/>
            <a:ext cx="11209842" cy="461665"/>
          </a:xfrm>
          <a:prstGeom prst="rect">
            <a:avLst/>
          </a:prstGeom>
          <a:noFill/>
          <a:ln>
            <a:noFill/>
          </a:ln>
          <a:effectLst/>
        </p:spPr>
        <p:txBody>
          <a:bodyPr wrap="square" rtlCol="0">
            <a:spAutoFit/>
          </a:bodyPr>
          <a:lstStyle/>
          <a:p>
            <a:pPr marL="171450" indent="-171450">
              <a:buFont typeface="Arial" panose="020B0604020202020204" pitchFamily="34" charset="0"/>
              <a:buChar char="•"/>
            </a:pPr>
            <a:r>
              <a:rPr lang="en-US" sz="1200" dirty="0"/>
              <a:t>Sorting the solutions we offered for </a:t>
            </a:r>
            <a:r>
              <a:rPr lang="en-US" sz="1200" b="1" dirty="0"/>
              <a:t>User Disabled Sign-in</a:t>
            </a:r>
            <a:r>
              <a:rPr lang="en-US" sz="1200" dirty="0"/>
              <a:t>, we can see that all three shifts aligned with their top 3s while things are starting to be different on the next macro. Morning shifters as the most macro used differently than the two other shifts.</a:t>
            </a:r>
          </a:p>
        </p:txBody>
      </p:sp>
    </p:spTree>
    <p:extLst>
      <p:ext uri="{BB962C8B-B14F-4D97-AF65-F5344CB8AC3E}">
        <p14:creationId xmlns:p14="http://schemas.microsoft.com/office/powerpoint/2010/main" val="18845731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TBOX" val="WIP - Pradeep has to share the updated slide "/>
</p:tagLst>
</file>

<file path=ppt/theme/theme1.xml><?xml version="1.0" encoding="utf-8"?>
<a:theme xmlns:a="http://schemas.openxmlformats.org/drawingml/2006/main" name="Appliled Intelligence PoT">
  <a:themeElements>
    <a:clrScheme name="Purple">
      <a:dk1>
        <a:srgbClr val="000000"/>
      </a:dk1>
      <a:lt1>
        <a:srgbClr val="FFFFFF"/>
      </a:lt1>
      <a:dk2>
        <a:srgbClr val="5A5A5A"/>
      </a:dk2>
      <a:lt2>
        <a:srgbClr val="969696"/>
      </a:lt2>
      <a:accent1>
        <a:srgbClr val="A100FF"/>
      </a:accent1>
      <a:accent2>
        <a:srgbClr val="7500C0"/>
      </a:accent2>
      <a:accent3>
        <a:srgbClr val="460073"/>
      </a:accent3>
      <a:accent4>
        <a:srgbClr val="00BAFF"/>
      </a:accent4>
      <a:accent5>
        <a:srgbClr val="008EFF"/>
      </a:accent5>
      <a:accent6>
        <a:srgbClr val="004DFF"/>
      </a:accent6>
      <a:hlink>
        <a:srgbClr val="7500C0"/>
      </a:hlink>
      <a:folHlink>
        <a:srgbClr val="460073"/>
      </a:folHlink>
    </a:clrScheme>
    <a:fontScheme name="Accenture Graphik">
      <a:majorFont>
        <a:latin typeface="Graphik Blac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4572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3" id="{7346EC38-A6BA-46C4-B26D-CD27F15D423D}" vid="{6766EB78-8D23-4C3A-A9C8-9999ED7B1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C364F2C6C5A54998B2C957D0A4A693" ma:contentTypeVersion="13" ma:contentTypeDescription="Create a new document." ma:contentTypeScope="" ma:versionID="a9f551ac476bb3199778d5fa9d05c836">
  <xsd:schema xmlns:xsd="http://www.w3.org/2001/XMLSchema" xmlns:xs="http://www.w3.org/2001/XMLSchema" xmlns:p="http://schemas.microsoft.com/office/2006/metadata/properties" xmlns:ns3="8c4abea2-e459-4c5e-a268-6565c590054d" xmlns:ns4="36c7d4a8-53d8-458e-9084-9db9c8022a85" targetNamespace="http://schemas.microsoft.com/office/2006/metadata/properties" ma:root="true" ma:fieldsID="300d7aadcb06f558305a6ecb7cc6aa0a" ns3:_="" ns4:_="">
    <xsd:import namespace="8c4abea2-e459-4c5e-a268-6565c590054d"/>
    <xsd:import namespace="36c7d4a8-53d8-458e-9084-9db9c8022a8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4abea2-e459-4c5e-a268-6565c590054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c7d4a8-53d8-458e-9084-9db9c8022a85"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6B6110-2BC0-489D-A2C2-CEACF8124C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4abea2-e459-4c5e-a268-6565c590054d"/>
    <ds:schemaRef ds:uri="36c7d4a8-53d8-458e-9084-9db9c8022a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5524-A27C-482A-8CFD-2BC6356689D0}">
  <ds:schemaRefs>
    <ds:schemaRef ds:uri="http://schemas.microsoft.com/sharepoint/v3/contenttype/forms"/>
  </ds:schemaRefs>
</ds:datastoreItem>
</file>

<file path=customXml/itemProps3.xml><?xml version="1.0" encoding="utf-8"?>
<ds:datastoreItem xmlns:ds="http://schemas.openxmlformats.org/officeDocument/2006/customXml" ds:itemID="{3D34DDAC-CAA0-4E87-980F-6BF5010B4710}">
  <ds:schemaRefs>
    <ds:schemaRef ds:uri="http://schemas.microsoft.com/office/2006/metadata/properties"/>
    <ds:schemaRef ds:uri="36c7d4a8-53d8-458e-9084-9db9c8022a85"/>
    <ds:schemaRef ds:uri="http://purl.org/dc/dcmitype/"/>
    <ds:schemaRef ds:uri="http://www.w3.org/XML/1998/namespace"/>
    <ds:schemaRef ds:uri="http://schemas.openxmlformats.org/package/2006/metadata/core-properties"/>
    <ds:schemaRef ds:uri="8c4abea2-e459-4c5e-a268-6565c590054d"/>
    <ds:schemaRef ds:uri="http://schemas.microsoft.com/office/2006/documentManagement/types"/>
    <ds:schemaRef ds:uri="http://schemas.microsoft.com/office/infopath/2007/PartnerControl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InsightsAndIntelligenceServices</Template>
  <TotalTime>61514</TotalTime>
  <Words>3532</Words>
  <Application>Microsoft Office PowerPoint</Application>
  <PresentationFormat>Widescreen</PresentationFormat>
  <Paragraphs>1375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Graphik</vt:lpstr>
      <vt:lpstr>Graphik Black</vt:lpstr>
      <vt:lpstr>Graphik Light</vt:lpstr>
      <vt:lpstr>Graphik Regular</vt:lpstr>
      <vt:lpstr>Appliled Intelligence PoT</vt:lpstr>
      <vt:lpstr>Coinbase ATO Workflow Analysis using ANOVA</vt:lpstr>
      <vt:lpstr>Coinbase ATO Looking at the Cases Monitored and Actual Survey – (Path to correctly guessed cases)</vt:lpstr>
      <vt:lpstr>Coinbase ATO Looking at the Cases Monitored and Actual Survey – (Path to incorrectly guessed cases)</vt:lpstr>
      <vt:lpstr>Coinbase ATO Other things we considered checking</vt:lpstr>
      <vt:lpstr>Coinbase ATO Looking in to the type of cases our quartiles</vt:lpstr>
      <vt:lpstr>Coinbase ATO Looking in to the type of cases our quartiles</vt:lpstr>
      <vt:lpstr>Coinbase ATO Looking in to the type of cases our quartiles</vt:lpstr>
      <vt:lpstr>Coinbase ATO Zooming in the types of calls we receive per Shift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 Saptarshi</dc:creator>
  <cp:lastModifiedBy>Marcus Morante</cp:lastModifiedBy>
  <cp:revision>1188</cp:revision>
  <dcterms:created xsi:type="dcterms:W3CDTF">2020-10-02T10:04:42Z</dcterms:created>
  <dcterms:modified xsi:type="dcterms:W3CDTF">2024-03-10T10:12:07Z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0x010100DEC364F2C6C5A54998B2C957D0A4A693</vt:lpwstr>
  </property>
</Properties>
</file>