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8.xml" ContentType="application/vnd.openxmlformats-officedocument.presentationml.tags+xml"/>
  <Override PartName="/ppt/notesSlides/notesSlide3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comments/comment1.xml" ContentType="application/vnd.openxmlformats-officedocument.presentationml.comments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99" r:id="rId1"/>
  </p:sldMasterIdLst>
  <p:notesMasterIdLst>
    <p:notesMasterId r:id="rId57"/>
  </p:notesMasterIdLst>
  <p:handoutMasterIdLst>
    <p:handoutMasterId r:id="rId58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318" r:id="rId24"/>
    <p:sldId id="290" r:id="rId25"/>
    <p:sldId id="291" r:id="rId26"/>
    <p:sldId id="292" r:id="rId27"/>
    <p:sldId id="319" r:id="rId28"/>
    <p:sldId id="320" r:id="rId29"/>
    <p:sldId id="321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259" r:id="rId56"/>
  </p:sldIdLst>
  <p:sldSz cx="9144000" cy="6858000" type="screen4x3"/>
  <p:notesSz cx="6797675" cy="9926638"/>
  <p:custDataLst>
    <p:tags r:id="rId59"/>
  </p:custDataLst>
  <p:defaultTextStyle>
    <a:defPPr lvl="0">
      <a:defRPr lang="de-DE"/>
    </a:defPPr>
    <a:lvl1pPr lvl="1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lvl="2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lvl="3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lvl="4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isch, Andreas" initials="visr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7466" autoAdjust="0"/>
  </p:normalViewPr>
  <p:slideViewPr>
    <p:cSldViewPr snapToGrid="0" snapToObjects="1" showGuides="1">
      <p:cViewPr>
        <p:scale>
          <a:sx n="118" d="100"/>
          <a:sy n="118" d="100"/>
        </p:scale>
        <p:origin x="-648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8" d="100"/>
          <a:sy n="68" d="100"/>
        </p:scale>
        <p:origin x="-3132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7-15T08:15:22.663" idx="1">
    <p:pos x="5302" y="2146"/>
    <p:text>Geht der BATCH noch -&gt; wer wendet das an?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0F64D9C5-36F6-47DF-92F3-384CFD2147A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876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4150" y="63500"/>
            <a:ext cx="6429375" cy="482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4981" y="4963320"/>
            <a:ext cx="5867715" cy="476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6396424" y="9704323"/>
            <a:ext cx="401251" cy="19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</a:pPr>
            <a:fld id="{83FE4F4D-1A32-40E1-B582-FB5E47E66178}" type="slidenum">
              <a:rPr lang="de-DE" sz="600">
                <a:solidFill>
                  <a:schemeClr val="accent1"/>
                </a:solidFill>
              </a:rPr>
              <a:pPr eaLnBrk="0" hangingPunct="0">
                <a:spcBef>
                  <a:spcPct val="0"/>
                </a:spcBef>
              </a:pPr>
              <a:t>‹Nr.›</a:t>
            </a:fld>
            <a:endParaRPr lang="de-DE" sz="600">
              <a:solidFill>
                <a:schemeClr val="accent1"/>
              </a:solidFill>
            </a:endParaRP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90077" y="9704323"/>
            <a:ext cx="3587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111628" name="Rectangle trC_Notes"/>
          <p:cNvSpPr txBox="1">
            <a:spLocks noChangeArrowheads="1"/>
          </p:cNvSpPr>
          <p:nvPr/>
        </p:nvSpPr>
        <p:spPr bwMode="auto">
          <a:xfrm>
            <a:off x="593223" y="9704323"/>
            <a:ext cx="1074725" cy="19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2015</a:t>
            </a:r>
            <a:endParaRPr lang="de-DE" sz="60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11629" name="Rectangle Unit Notes"/>
          <p:cNvSpPr txBox="1">
            <a:spLocks noChangeArrowheads="1"/>
          </p:cNvSpPr>
          <p:nvPr/>
        </p:nvSpPr>
        <p:spPr bwMode="auto">
          <a:xfrm>
            <a:off x="785195" y="9704323"/>
            <a:ext cx="5682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. Vector Informatik GmbH. All rights reserved. Any distribution or copying is subject to prior written approval by Vector.</a:t>
            </a:r>
            <a:endParaRPr lang="de-DE" sz="600">
              <a:solidFill>
                <a:schemeClr val="accent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25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fontAlgn="base">
      <a:lnSpc>
        <a:spcPct val="10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100000"/>
      <a:buFont typeface="Courier New" pitchFamily="49" charset="0"/>
      <a:buChar char="►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90000"/>
      <a:buFont typeface="Arial" pitchFamily="34" charset="0"/>
      <a:buChar char="►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90000"/>
      <a:buFont typeface="Verdana" pitchFamily="34" charset="0"/>
      <a:buChar char="&gt;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90000"/>
      <a:buFont typeface="Verdana" pitchFamily="34" charset="0"/>
      <a:buChar char="&gt;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\\vi.vector.int\Backup\PES\DevelopmentTools\DevSupportTools\PesEclipsePlugin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263" y="63500"/>
            <a:ext cx="6427787" cy="482282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5738" y="63500"/>
            <a:ext cx="6427787" cy="4822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Installation: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Help-&gt;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Install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New Software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Unter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„Work with“ die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folgende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Updatesite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eintragen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und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mit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&lt;Enter&gt;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bestätigen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</a:t>
            </a:r>
            <a:b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000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\\vi.vector.int\Backup\PES\DevelopmentTools\DevSupportTools\PesEclipsePlugin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Die “PES Development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Addons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” auswählen und den Wizard weiterklicken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Die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Warning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bzgl. des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unsigned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contents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kann mit „OK“ ignoriert werden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Danach bitte den vorgeschlagenen Neustart von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Eclipse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mit „Yes“ bestätigen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Unter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Window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-&gt;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Preferences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-&gt;C/C++-&gt;Editor bei „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Documentation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tool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comments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“ die Option “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SafeBSW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Doxygen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” auswählen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Hinweise: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Als Design-Kommentare werden nur solche erkannt, die diesem Muster entsprechen: „#&lt;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nummer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 &lt;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text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&gt;“.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Das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Plugin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nutzt den Abstract Syntax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Tree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(AST) von CDT. Daher sollten die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Sourcefiles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parsebar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sein. Insbesondere die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defines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der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Compilerabstraction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müssen definiert sein.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Es handelt sich hier nur um eine Editierhilfe. Bitte prüft das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Design, nachdem es vom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Plugin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modifiziert wurde.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Die „Kontrollstruktur“ der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Design-Kommentare werden aus der Kontrollstruktur der Funktion extrahiert. Dies kann je nach aktiver Konfiguration mehr oder weniger gut funktionieren. 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14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63500"/>
            <a:ext cx="6427787" cy="482282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6238875"/>
            <a:ext cx="9140825" cy="17463"/>
          </a:xfrm>
          <a:prstGeom prst="rect">
            <a:avLst/>
          </a:prstGeom>
          <a:solidFill>
            <a:srgbClr val="90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7213" y="5037138"/>
            <a:ext cx="5233987" cy="334962"/>
          </a:xfrm>
        </p:spPr>
        <p:txBody>
          <a:bodyPr tIns="0" bIns="0"/>
          <a:lstStyle>
            <a:lvl1pPr>
              <a:defRPr sz="1600"/>
            </a:lvl1pPr>
          </a:lstStyle>
          <a:p>
            <a:pPr lvl="0"/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subtitle</a:t>
            </a:r>
            <a:endParaRPr lang="de-DE" noProof="0" dirty="0" smtClean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52450" y="6273800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6169" name="Rectangle trC_Title"/>
          <p:cNvSpPr txBox="1">
            <a:spLocks noChangeArrowheads="1"/>
          </p:cNvSpPr>
          <p:nvPr/>
        </p:nvSpPr>
        <p:spPr bwMode="auto">
          <a:xfrm>
            <a:off x="557213" y="6273800"/>
            <a:ext cx="291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dirty="0" smtClean="0">
                <a:solidFill>
                  <a:schemeClr val="accent1"/>
                </a:solidFill>
                <a:latin typeface="Verdana" pitchFamily="34" charset="0"/>
              </a:rPr>
              <a:t>2011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6170" name="Rectangle Unit Title"/>
          <p:cNvSpPr txBox="1">
            <a:spLocks noChangeArrowheads="1"/>
          </p:cNvSpPr>
          <p:nvPr/>
        </p:nvSpPr>
        <p:spPr bwMode="auto">
          <a:xfrm>
            <a:off x="868593" y="6273800"/>
            <a:ext cx="4799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 dirty="0" smtClean="0">
                <a:solidFill>
                  <a:schemeClr val="accent1"/>
                </a:solidFill>
                <a:latin typeface="Verdana" pitchFamily="34" charset="0"/>
              </a:rPr>
              <a:t>. Vector </a:t>
            </a:r>
            <a:r>
              <a:rPr lang="en-US" sz="600" dirty="0" err="1" smtClean="0">
                <a:solidFill>
                  <a:schemeClr val="accent1"/>
                </a:solidFill>
                <a:latin typeface="Verdana" pitchFamily="34" charset="0"/>
              </a:rPr>
              <a:t>Informatik</a:t>
            </a:r>
            <a:r>
              <a:rPr lang="en-US" sz="600" dirty="0" smtClean="0">
                <a:solidFill>
                  <a:schemeClr val="accent1"/>
                </a:solidFill>
                <a:latin typeface="Verdana" pitchFamily="34" charset="0"/>
              </a:rPr>
              <a:t> GmbH. All rights reserved. Any distribution or copying is subject to prior written approval by Vector.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52450" y="6427788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>
                <a:solidFill>
                  <a:schemeClr val="accent1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6172" name="Rectangle trVersion"/>
          <p:cNvSpPr txBox="1">
            <a:spLocks noChangeArrowheads="1"/>
          </p:cNvSpPr>
          <p:nvPr/>
        </p:nvSpPr>
        <p:spPr bwMode="auto">
          <a:xfrm>
            <a:off x="520700" y="6427788"/>
            <a:ext cx="10842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>
                <a:solidFill>
                  <a:schemeClr val="accent1"/>
                </a:solidFill>
                <a:latin typeface="Verdana" pitchFamily="34" charset="0"/>
              </a:rPr>
              <a:t>0.01</a:t>
            </a:r>
          </a:p>
        </p:txBody>
      </p:sp>
      <p:sp>
        <p:nvSpPr>
          <p:cNvPr id="6173" name="Rectangle trDate"/>
          <p:cNvSpPr txBox="1">
            <a:spLocks noChangeArrowheads="1"/>
          </p:cNvSpPr>
          <p:nvPr/>
        </p:nvSpPr>
        <p:spPr bwMode="auto">
          <a:xfrm>
            <a:off x="938213" y="6427788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2011-10-18</a:t>
            </a:r>
            <a:endParaRPr lang="de-DE" sz="600">
              <a:solidFill>
                <a:schemeClr val="accent1"/>
              </a:solidFill>
              <a:latin typeface="Verdana" pitchFamily="34" charset="0"/>
            </a:endParaRPr>
          </a:p>
        </p:txBody>
      </p:sp>
      <p:pic>
        <p:nvPicPr>
          <p:cNvPr id="6179" name="Picture 35" descr="Logo_Typ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6307138"/>
            <a:ext cx="1349375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1" name="animationMarker" hidden="1"/>
          <p:cNvSpPr>
            <a:spLocks noChangeArrowheads="1"/>
          </p:cNvSpPr>
          <p:nvPr/>
        </p:nvSpPr>
        <p:spPr bwMode="auto">
          <a:xfrm>
            <a:off x="8748713" y="188913"/>
            <a:ext cx="144462" cy="71437"/>
          </a:xfrm>
          <a:prstGeom prst="homePlate">
            <a:avLst>
              <a:gd name="adj" fmla="val 5055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557214" y="3956400"/>
            <a:ext cx="5233986" cy="703262"/>
          </a:xfrm>
          <a:noFill/>
        </p:spPr>
        <p:txBody>
          <a:bodyPr tIns="0" bIns="0" anchor="t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de-DE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de-DE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de-DE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6238875"/>
            <a:ext cx="9140825" cy="17463"/>
          </a:xfrm>
          <a:prstGeom prst="rect">
            <a:avLst/>
          </a:prstGeom>
          <a:solidFill>
            <a:srgbClr val="90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de-DE" smtClean="0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2450" y="6273800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9" name="Rectangle trC_Title"/>
          <p:cNvSpPr txBox="1">
            <a:spLocks noChangeArrowheads="1"/>
          </p:cNvSpPr>
          <p:nvPr/>
        </p:nvSpPr>
        <p:spPr bwMode="auto">
          <a:xfrm>
            <a:off x="557213" y="6273800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2015</a:t>
            </a:r>
          </a:p>
        </p:txBody>
      </p:sp>
      <p:sp>
        <p:nvSpPr>
          <p:cNvPr id="10" name="Rectangle Unit Title"/>
          <p:cNvSpPr txBox="1">
            <a:spLocks noChangeArrowheads="1"/>
          </p:cNvSpPr>
          <p:nvPr/>
        </p:nvSpPr>
        <p:spPr bwMode="auto">
          <a:xfrm>
            <a:off x="750888" y="6273800"/>
            <a:ext cx="626903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. Vector Informatik GmbH. All rights reserved. Any distribution or copying is subject to prior written approval by Vector.</a:t>
            </a:r>
            <a:endParaRPr lang="de-DE" sz="600" smtClean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52450" y="6427788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12" name="Rectangle trVersion"/>
          <p:cNvSpPr txBox="1">
            <a:spLocks noChangeArrowheads="1"/>
          </p:cNvSpPr>
          <p:nvPr/>
        </p:nvSpPr>
        <p:spPr bwMode="auto">
          <a:xfrm>
            <a:off x="520700" y="6427788"/>
            <a:ext cx="10842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1.05</a:t>
            </a:r>
          </a:p>
        </p:txBody>
      </p:sp>
      <p:sp>
        <p:nvSpPr>
          <p:cNvPr id="13" name="Rectangle trDate"/>
          <p:cNvSpPr txBox="1">
            <a:spLocks noChangeArrowheads="1"/>
          </p:cNvSpPr>
          <p:nvPr/>
        </p:nvSpPr>
        <p:spPr bwMode="auto">
          <a:xfrm>
            <a:off x="938213" y="6427788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2015-03-03</a:t>
            </a:r>
          </a:p>
        </p:txBody>
      </p:sp>
      <p:pic>
        <p:nvPicPr>
          <p:cNvPr id="14" name="Picture 35" descr="Logo_Typ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6307138"/>
            <a:ext cx="1349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nimationMarker"/>
          <p:cNvSpPr>
            <a:spLocks noChangeArrowheads="1"/>
          </p:cNvSpPr>
          <p:nvPr/>
        </p:nvSpPr>
        <p:spPr bwMode="auto">
          <a:xfrm>
            <a:off x="8748713" y="188913"/>
            <a:ext cx="144462" cy="71437"/>
          </a:xfrm>
          <a:prstGeom prst="homePlate">
            <a:avLst>
              <a:gd name="adj" fmla="val 5055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en-US" altLang="de-DE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7213" y="5037138"/>
            <a:ext cx="5233987" cy="334962"/>
          </a:xfrm>
        </p:spPr>
        <p:txBody>
          <a:bodyPr tIns="0" bIns="0"/>
          <a:lstStyle>
            <a:lvl1pPr>
              <a:defRPr sz="1600"/>
            </a:lvl1pPr>
          </a:lstStyle>
          <a:p>
            <a:pPr lvl="0"/>
            <a:r>
              <a:rPr lang="de-DE" noProof="0" smtClean="0"/>
              <a:t>Title 2</a:t>
            </a:r>
          </a:p>
        </p:txBody>
      </p:sp>
      <p:sp>
        <p:nvSpPr>
          <p:cNvPr id="6175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557213" y="3957638"/>
            <a:ext cx="5233987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70032"/>
                </a:solidFill>
              </a14:hiddenFill>
            </a:ext>
          </a:extLst>
        </p:spPr>
        <p:txBody>
          <a:bodyPr tIns="0" bIns="0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208839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7213" y="1143000"/>
            <a:ext cx="3881437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1050" y="1143000"/>
            <a:ext cx="38830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708025" y="6426200"/>
            <a:ext cx="67151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A43B9-59B6-4264-8793-2B55AA8F0295}" type="slidenum">
              <a:rPr lang="de-DE"/>
              <a:pPr>
                <a:defRPr/>
              </a:pPr>
              <a:t>‹Nr.›</a:t>
            </a:fld>
            <a:r>
              <a:rPr lang="de-DE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226245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level</a:t>
            </a:r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46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2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icture,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855029"/>
            <a:ext cx="5486400" cy="1317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83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level</a:t>
            </a:r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64400"/>
            <a:ext cx="2769624" cy="338554"/>
          </a:xfrm>
          <a:solidFill>
            <a:srgbClr val="B70032"/>
          </a:solidFill>
        </p:spPr>
        <p:txBody>
          <a:bodyPr wrap="none" lIns="180000" rIns="180000">
            <a:sp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89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64400"/>
            <a:ext cx="2769624" cy="338554"/>
          </a:xfrm>
          <a:solidFill>
            <a:srgbClr val="B70032"/>
          </a:solidFill>
        </p:spPr>
        <p:txBody>
          <a:bodyPr wrap="none" lIns="180000" rIns="180000">
            <a:sp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53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,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1015999"/>
            <a:ext cx="5486400" cy="3711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855029"/>
            <a:ext cx="5486400" cy="1317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64400"/>
            <a:ext cx="2769624" cy="338554"/>
          </a:xfrm>
          <a:solidFill>
            <a:srgbClr val="B70032"/>
          </a:solidFill>
        </p:spPr>
        <p:txBody>
          <a:bodyPr wrap="none" lIns="180000" rIns="180000">
            <a:sp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25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92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805940" y="1022400"/>
            <a:ext cx="5532120" cy="2723823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accent1"/>
                </a:solidFill>
              </a:rPr>
              <a:t>Thank you for your attention. </a:t>
            </a:r>
          </a:p>
          <a:p>
            <a:pPr algn="ctr" eaLnBrk="0" hangingPunct="0"/>
            <a:endParaRPr lang="en-US" dirty="0" smtClean="0">
              <a:solidFill>
                <a:schemeClr val="accent1"/>
              </a:solidFill>
            </a:endParaRPr>
          </a:p>
          <a:p>
            <a:pPr algn="ctr" eaLnBrk="0" hangingPunct="0"/>
            <a:r>
              <a:rPr lang="en-US" dirty="0" smtClean="0">
                <a:solidFill>
                  <a:schemeClr val="accent1"/>
                </a:solidFill>
              </a:rPr>
              <a:t>For detailed information about Vector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and our products please visit </a:t>
            </a:r>
          </a:p>
          <a:p>
            <a:pPr algn="ctr" eaLnBrk="0" hangingPunct="0"/>
            <a:r>
              <a:rPr lang="en-US" dirty="0" smtClean="0">
                <a:solidFill>
                  <a:schemeClr val="accent1"/>
                </a:solidFill>
              </a:rPr>
              <a:t>www.vector.com</a:t>
            </a:r>
          </a:p>
          <a:p>
            <a:pPr algn="ctr" eaLnBrk="0" hangingPunct="0"/>
            <a:endParaRPr lang="en-US" dirty="0" smtClean="0">
              <a:solidFill>
                <a:schemeClr val="accent1"/>
              </a:solidFill>
            </a:endParaRPr>
          </a:p>
          <a:p>
            <a:pPr algn="ctr" eaLnBrk="0" hangingPunct="0"/>
            <a:r>
              <a:rPr lang="en-US" dirty="0" smtClean="0">
                <a:solidFill>
                  <a:schemeClr val="tx2"/>
                </a:solidFill>
              </a:rPr>
              <a:t>Author: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Author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755650" y="3935413"/>
            <a:ext cx="7673975" cy="3683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7" name="Company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>
            <a:off x="755650" y="4408379"/>
            <a:ext cx="7673975" cy="368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 dirty="0" smtClean="0"/>
              <a:t>Insert Company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15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6238875"/>
            <a:ext cx="9140825" cy="17463"/>
          </a:xfrm>
          <a:prstGeom prst="rect">
            <a:avLst/>
          </a:prstGeom>
          <a:solidFill>
            <a:srgbClr val="90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143000"/>
            <a:ext cx="7916862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mtClean="0"/>
              <a:t>Bullet 1</a:t>
            </a:r>
          </a:p>
          <a:p>
            <a:pPr lvl="2"/>
            <a:r>
              <a:rPr lang="de-DE" smtClean="0"/>
              <a:t>Bullet 2</a:t>
            </a:r>
          </a:p>
          <a:p>
            <a:pPr lvl="3"/>
            <a:r>
              <a:rPr lang="de-DE" smtClean="0"/>
              <a:t>Bullet 3</a:t>
            </a:r>
          </a:p>
          <a:p>
            <a:pPr lvl="4"/>
            <a:r>
              <a:rPr lang="de-DE" smtClean="0"/>
              <a:t>Bullet 4</a:t>
            </a:r>
          </a:p>
        </p:txBody>
      </p:sp>
      <p:sp>
        <p:nvSpPr>
          <p:cNvPr id="1072" name="Rectangle 48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88900"/>
            <a:ext cx="7285037" cy="396875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</a:p>
        </p:txBody>
      </p: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554038" y="6272213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1081" name="Rectangle trC_Slides"/>
          <p:cNvSpPr txBox="1">
            <a:spLocks noChangeArrowheads="1"/>
          </p:cNvSpPr>
          <p:nvPr/>
        </p:nvSpPr>
        <p:spPr bwMode="auto">
          <a:xfrm>
            <a:off x="557213" y="6272213"/>
            <a:ext cx="2896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r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2015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082" name="Rectangle Unit Slides"/>
          <p:cNvSpPr txBox="1">
            <a:spLocks noChangeArrowheads="1"/>
          </p:cNvSpPr>
          <p:nvPr/>
        </p:nvSpPr>
        <p:spPr bwMode="auto">
          <a:xfrm>
            <a:off x="862791" y="6272213"/>
            <a:ext cx="46422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. Vector Informatik GmbH. All rights reserved. Any distribution or copying is subject to prior written approval by Vector.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083" name="Text Box 59"/>
          <p:cNvSpPr txBox="1">
            <a:spLocks noChangeArrowheads="1"/>
          </p:cNvSpPr>
          <p:nvPr/>
        </p:nvSpPr>
        <p:spPr bwMode="auto">
          <a:xfrm>
            <a:off x="552450" y="6427788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>
                <a:solidFill>
                  <a:schemeClr val="accent1"/>
                </a:solidFill>
                <a:latin typeface="Verdana" pitchFamily="34" charset="0"/>
              </a:rPr>
              <a:t>Slide: </a:t>
            </a:r>
          </a:p>
        </p:txBody>
      </p:sp>
      <p:pic>
        <p:nvPicPr>
          <p:cNvPr id="1087" name="Picture 63" descr="Logo_Typ_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6307138"/>
            <a:ext cx="1349375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animationMarker" hidden="1"/>
          <p:cNvSpPr>
            <a:spLocks noChangeArrowheads="1"/>
          </p:cNvSpPr>
          <p:nvPr/>
        </p:nvSpPr>
        <p:spPr bwMode="auto">
          <a:xfrm>
            <a:off x="1163638" y="6480175"/>
            <a:ext cx="144462" cy="71438"/>
          </a:xfrm>
          <a:prstGeom prst="homePlate">
            <a:avLst>
              <a:gd name="adj" fmla="val 50555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Rectangle 31"/>
          <p:cNvSpPr/>
          <p:nvPr/>
        </p:nvSpPr>
        <p:spPr bwMode="auto">
          <a:xfrm>
            <a:off x="735537" y="6426200"/>
            <a:ext cx="687003" cy="23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</a:pPr>
            <a:fld id="{6323BF6F-5950-41E1-85AF-CC714C079689}" type="slidenum">
              <a:rPr lang="de-DE" sz="600" smtClean="0">
                <a:solidFill>
                  <a:schemeClr val="accent1"/>
                </a:solidFill>
              </a:rPr>
              <a:t>‹Nr.›</a:t>
            </a:fld>
            <a:endParaRPr lang="de-DE" sz="600" dirty="0" smtClean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701" r:id="rId2"/>
    <p:sldLayoutId id="2147484702" r:id="rId3"/>
    <p:sldLayoutId id="2147484703" r:id="rId4"/>
    <p:sldLayoutId id="2147484704" r:id="rId5"/>
    <p:sldLayoutId id="2147484705" r:id="rId6"/>
    <p:sldLayoutId id="2147484706" r:id="rId7"/>
    <p:sldLayoutId id="2147484707" r:id="rId8"/>
    <p:sldLayoutId id="2147484708" r:id="rId9"/>
    <p:sldLayoutId id="2147484709" r:id="rId10"/>
    <p:sldLayoutId id="21474847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2pPr>
      <a:lvl3pPr marL="533400" indent="-2667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3pPr>
      <a:lvl4pPr marL="7620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4pPr>
      <a:lvl5pPr marL="9906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5pPr>
      <a:lvl6pPr marL="14478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6pPr>
      <a:lvl7pPr marL="19050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7pPr>
      <a:lvl8pPr marL="23622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8pPr>
      <a:lvl9pPr marL="28194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globpessvn1.vg.vector.int/svn/Specifications/Standards/MISRA/MISRA-C_2004/trunk/misra_C_2004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2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20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file:///\\vistrfs1\vgroup\PES\40_ProcessManagement\00_Documentation\10_IntranetVI\Development\Standard_Component_Development\TP_Dev_ProjectDocumentation\doc\30_ImplementationPhase\Implementation\WI_MISRADeviationsCmpDevMSR.pdf" TargetMode="External"/><Relationship Id="rId3" Type="http://schemas.openxmlformats.org/officeDocument/2006/relationships/notesSlide" Target="../notesSlides/notesSlide24.xml"/><Relationship Id="rId7" Type="http://schemas.openxmlformats.org/officeDocument/2006/relationships/hyperlink" Target="file:///\\vistrfs1\vgroup\PES\40_ProcessManagement\00_Documentation\10_IntranetVI\Development\Standard_Component_Development\TP_Dev_ProjectDocumentation\doc\30_ImplementationPhase\Implementation\WI_MISRADeviationsCmpDevCBD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hyperlink" Target="file:///\\vi.vector.int\Backup\PES\DevelopmentTools\others\PRQA\qac7.0\messages\rule_1.1.html" TargetMode="External"/><Relationship Id="rId5" Type="http://schemas.openxmlformats.org/officeDocument/2006/relationships/hyperlink" Target="http://wiki.vi.vector.int/wiki-psc/CDK/QAC_rule_1.1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hyperlink" Target="file:///\\vistrpesfs1\Project2\CAN_Base\CANtate\zCDK\TestReport_References\Code_Qac_MsgRef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\\vistrpesfs1\Project2\CAN_Base\CANtate\zCDK\Data\CDK_DashBoard.html" TargetMode="External"/><Relationship Id="rId2" Type="http://schemas.openxmlformats.org/officeDocument/2006/relationships/hyperlink" Target="file:///\\vi.vector.int\backup\PES\DevelopmentTools\GraphitePesLicensesView\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\\vi.vector.int\Backup\PES\DevelopmentTools\DevSupportTools\PesEclipsePlugi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28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34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hyperlink" Target="https://vistrpscsvn1.vi.vector.int/svn/CANbedded/Nm/Nm_AsrNmDirOsek/trunk/_doc/30_ImplementationDocu/TestReport/TestReport_MISRA.html" TargetMode="Externa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Relationship Id="rId5" Type="http://schemas.openxmlformats.org/officeDocument/2006/relationships/comments" Target="../comments/comment1.xml"/><Relationship Id="rId4" Type="http://schemas.openxmlformats.org/officeDocument/2006/relationships/hyperlink" Target="http://www-serv.vi.vector.int/portal/medien/process_management/process_documents/pes/Development/Standard_Component_Development/TP_Dev_ProjectDocumentation/doc/30_ImplementationPhase/TestReport/TP_TestReportMISRA2004.doc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40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hyperlink" Target="https://vistrpscsvn1.vi.vector.int/svn/Presentations/SoftwareDevelopment/InternalTraining_MISRA_QAC/trunk/TestReport.html" TargetMode="External"/><Relationship Id="rId4" Type="http://schemas.openxmlformats.org/officeDocument/2006/relationships/hyperlink" Target="https://vistrpscsvn1.vi.vector.int/svn/Presentations/SoftwareDevelopment/InternalTraining_MISRA_QAC/trunk/TestReport_MISR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1.xml"/><Relationship Id="rId7" Type="http://schemas.openxmlformats.org/officeDocument/2006/relationships/slide" Target="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10" Type="http://schemas.openxmlformats.org/officeDocument/2006/relationships/slide" Target="slide52.xml"/><Relationship Id="rId4" Type="http://schemas.openxmlformats.org/officeDocument/2006/relationships/slide" Target="slide3.xml"/><Relationship Id="rId9" Type="http://schemas.openxmlformats.org/officeDocument/2006/relationships/slide" Target="slide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hyperlink" Target="https://vglobpessvn1.vg.vector.int/svn/Presentations/SoftwareDevelopment/InternalTraining_MISRA_QAC/trunk/CodeMetrics_at_PES.pptx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hyperlink" Target="http://www.automotive-his.de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8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57213" y="3952875"/>
            <a:ext cx="5233987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de-DE" dirty="0" smtClean="0"/>
              <a:t>MISRA-C:2004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de-DE" dirty="0" smtClean="0"/>
              <a:t>Infrastructure and Usage @ PES</a:t>
            </a:r>
          </a:p>
        </p:txBody>
      </p:sp>
      <p:pic>
        <p:nvPicPr>
          <p:cNvPr id="1331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738188"/>
            <a:ext cx="3181350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2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3025775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Portability specific groups</a:t>
            </a:r>
          </a:p>
        </p:txBody>
      </p:sp>
      <p:sp>
        <p:nvSpPr>
          <p:cNvPr id="22533" name="Textfeld 2"/>
          <p:cNvSpPr txBox="1">
            <a:spLocks noChangeArrowheads="1"/>
          </p:cNvSpPr>
          <p:nvPr/>
        </p:nvSpPr>
        <p:spPr bwMode="auto">
          <a:xfrm>
            <a:off x="560388" y="968375"/>
            <a:ext cx="1681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1.x Environment</a:t>
            </a:r>
          </a:p>
        </p:txBody>
      </p:sp>
      <p:sp>
        <p:nvSpPr>
          <p:cNvPr id="22534" name="Textfeld 3"/>
          <p:cNvSpPr txBox="1">
            <a:spLocks noChangeArrowheads="1"/>
          </p:cNvSpPr>
          <p:nvPr/>
        </p:nvSpPr>
        <p:spPr bwMode="auto">
          <a:xfrm>
            <a:off x="3995738" y="801688"/>
            <a:ext cx="48244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All code shall conform to ISO 9899:1990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ISO compliance limits</a:t>
            </a:r>
          </a:p>
        </p:txBody>
      </p:sp>
      <p:sp>
        <p:nvSpPr>
          <p:cNvPr id="22535" name="Textfeld 4"/>
          <p:cNvSpPr txBox="1">
            <a:spLocks noChangeArrowheads="1"/>
          </p:cNvSpPr>
          <p:nvPr/>
        </p:nvSpPr>
        <p:spPr bwMode="auto">
          <a:xfrm>
            <a:off x="3995738" y="1628775"/>
            <a:ext cx="454501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No reliance shall be placed on undefined or unspecified behavior.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behavior may differ between compilers</a:t>
            </a:r>
          </a:p>
        </p:txBody>
      </p:sp>
      <p:cxnSp>
        <p:nvCxnSpPr>
          <p:cNvPr id="22536" name="Gerade Verbindung 6"/>
          <p:cNvCxnSpPr>
            <a:cxnSpLocks noChangeShapeType="1"/>
            <a:stCxn id="22533" idx="3"/>
            <a:endCxn id="22534" idx="1"/>
          </p:cNvCxnSpPr>
          <p:nvPr/>
        </p:nvCxnSpPr>
        <p:spPr bwMode="auto">
          <a:xfrm flipV="1">
            <a:off x="2241550" y="1117600"/>
            <a:ext cx="17541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7" name="Gerade Verbindung 8"/>
          <p:cNvCxnSpPr>
            <a:cxnSpLocks noChangeShapeType="1"/>
            <a:stCxn id="22533" idx="3"/>
            <a:endCxn id="22535" idx="1"/>
          </p:cNvCxnSpPr>
          <p:nvPr/>
        </p:nvCxnSpPr>
        <p:spPr bwMode="auto">
          <a:xfrm>
            <a:off x="2241550" y="1122363"/>
            <a:ext cx="1754188" cy="930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8" name="Textfeld 13"/>
          <p:cNvSpPr txBox="1">
            <a:spLocks noChangeArrowheads="1"/>
          </p:cNvSpPr>
          <p:nvPr/>
        </p:nvSpPr>
        <p:spPr bwMode="auto">
          <a:xfrm>
            <a:off x="558800" y="2781300"/>
            <a:ext cx="2428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2.x Language extensions</a:t>
            </a:r>
          </a:p>
        </p:txBody>
      </p:sp>
      <p:sp>
        <p:nvSpPr>
          <p:cNvPr id="22539" name="Textfeld 9"/>
          <p:cNvSpPr txBox="1">
            <a:spLocks noChangeArrowheads="1"/>
          </p:cNvSpPr>
          <p:nvPr/>
        </p:nvSpPr>
        <p:spPr bwMode="auto">
          <a:xfrm>
            <a:off x="3995738" y="2781300"/>
            <a:ext cx="4176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2.1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Assembly language shall be encapsulated and isolated.</a:t>
            </a:r>
          </a:p>
        </p:txBody>
      </p:sp>
      <p:sp>
        <p:nvSpPr>
          <p:cNvPr id="22540" name="Textfeld 14"/>
          <p:cNvSpPr txBox="1">
            <a:spLocks noChangeArrowheads="1"/>
          </p:cNvSpPr>
          <p:nvPr/>
        </p:nvSpPr>
        <p:spPr bwMode="auto">
          <a:xfrm>
            <a:off x="3995738" y="3573463"/>
            <a:ext cx="511333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2.2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Source code shall only use /* ... */ style comments.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-&gt; do not use C++ comments //</a:t>
            </a:r>
          </a:p>
        </p:txBody>
      </p:sp>
      <p:cxnSp>
        <p:nvCxnSpPr>
          <p:cNvPr id="22541" name="Gerade Verbindung 20"/>
          <p:cNvCxnSpPr>
            <a:cxnSpLocks noChangeShapeType="1"/>
            <a:stCxn id="22538" idx="3"/>
            <a:endCxn id="22539" idx="1"/>
          </p:cNvCxnSpPr>
          <p:nvPr/>
        </p:nvCxnSpPr>
        <p:spPr bwMode="auto">
          <a:xfrm>
            <a:off x="2987675" y="2935288"/>
            <a:ext cx="1008063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2" name="Gerade Verbindung 22"/>
          <p:cNvCxnSpPr>
            <a:cxnSpLocks noChangeShapeType="1"/>
            <a:stCxn id="22538" idx="3"/>
            <a:endCxn id="22540" idx="1"/>
          </p:cNvCxnSpPr>
          <p:nvPr/>
        </p:nvCxnSpPr>
        <p:spPr bwMode="auto">
          <a:xfrm>
            <a:off x="2987675" y="2935288"/>
            <a:ext cx="1008063" cy="1060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3" name="Textfeld 27"/>
          <p:cNvSpPr txBox="1">
            <a:spLocks noChangeArrowheads="1"/>
          </p:cNvSpPr>
          <p:nvPr/>
        </p:nvSpPr>
        <p:spPr bwMode="auto">
          <a:xfrm>
            <a:off x="695325" y="4868863"/>
            <a:ext cx="2005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3.x Documentation</a:t>
            </a:r>
          </a:p>
        </p:txBody>
      </p:sp>
      <p:sp>
        <p:nvSpPr>
          <p:cNvPr id="22544" name="Textfeld 28"/>
          <p:cNvSpPr txBox="1">
            <a:spLocks noChangeArrowheads="1"/>
          </p:cNvSpPr>
          <p:nvPr/>
        </p:nvSpPr>
        <p:spPr bwMode="auto">
          <a:xfrm>
            <a:off x="4003675" y="4868863"/>
            <a:ext cx="511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3.4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All uses of the #pragma directive shall be documented and explained.</a:t>
            </a:r>
          </a:p>
        </p:txBody>
      </p:sp>
      <p:cxnSp>
        <p:nvCxnSpPr>
          <p:cNvPr id="22545" name="Gerade Verbindung 24"/>
          <p:cNvCxnSpPr>
            <a:cxnSpLocks noChangeShapeType="1"/>
            <a:stCxn id="22543" idx="3"/>
            <a:endCxn id="22544" idx="1"/>
          </p:cNvCxnSpPr>
          <p:nvPr/>
        </p:nvCxnSpPr>
        <p:spPr bwMode="auto">
          <a:xfrm>
            <a:off x="2700338" y="5022850"/>
            <a:ext cx="1303337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6" name="Abgerundete rechteckige Legende 25"/>
          <p:cNvSpPr>
            <a:spLocks noChangeArrowheads="1"/>
          </p:cNvSpPr>
          <p:nvPr/>
        </p:nvSpPr>
        <p:spPr bwMode="auto">
          <a:xfrm>
            <a:off x="1773238" y="5516563"/>
            <a:ext cx="2438400" cy="612775"/>
          </a:xfrm>
          <a:prstGeom prst="wedgeRoundRectCallout">
            <a:avLst>
              <a:gd name="adj1" fmla="val -67708"/>
              <a:gd name="adj2" fmla="val -106963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This group is partially out of scope because the compiler is pre-scribed by the user</a:t>
            </a:r>
          </a:p>
        </p:txBody>
      </p:sp>
    </p:spTree>
    <p:extLst>
      <p:ext uri="{BB962C8B-B14F-4D97-AF65-F5344CB8AC3E}">
        <p14:creationId xmlns:p14="http://schemas.microsoft.com/office/powerpoint/2010/main" val="8075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66975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Type system related</a:t>
            </a:r>
          </a:p>
        </p:txBody>
      </p:sp>
      <p:sp>
        <p:nvSpPr>
          <p:cNvPr id="23557" name="Textfeld 2"/>
          <p:cNvSpPr txBox="1">
            <a:spLocks noChangeArrowheads="1"/>
          </p:cNvSpPr>
          <p:nvPr/>
        </p:nvSpPr>
        <p:spPr bwMode="auto">
          <a:xfrm>
            <a:off x="490538" y="981075"/>
            <a:ext cx="1450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5.x Identifiers</a:t>
            </a:r>
          </a:p>
        </p:txBody>
      </p:sp>
      <p:sp>
        <p:nvSpPr>
          <p:cNvPr id="23558" name="Textfeld 3"/>
          <p:cNvSpPr txBox="1">
            <a:spLocks noChangeArrowheads="1"/>
          </p:cNvSpPr>
          <p:nvPr/>
        </p:nvSpPr>
        <p:spPr bwMode="auto">
          <a:xfrm>
            <a:off x="2700338" y="9810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5.1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Identifiers (internal and external) shall not rely on the significance of more than 31 characters.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old compiler and readability topic</a:t>
            </a:r>
          </a:p>
        </p:txBody>
      </p:sp>
      <p:sp>
        <p:nvSpPr>
          <p:cNvPr id="23559" name="Textfeld 8"/>
          <p:cNvSpPr txBox="1">
            <a:spLocks noChangeArrowheads="1"/>
          </p:cNvSpPr>
          <p:nvPr/>
        </p:nvSpPr>
        <p:spPr bwMode="auto">
          <a:xfrm>
            <a:off x="490538" y="2349500"/>
            <a:ext cx="1044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6.x Types</a:t>
            </a:r>
          </a:p>
        </p:txBody>
      </p:sp>
      <p:sp>
        <p:nvSpPr>
          <p:cNvPr id="23560" name="Textfeld 9"/>
          <p:cNvSpPr txBox="1">
            <a:spLocks noChangeArrowheads="1"/>
          </p:cNvSpPr>
          <p:nvPr/>
        </p:nvSpPr>
        <p:spPr bwMode="auto">
          <a:xfrm>
            <a:off x="2700338" y="2349500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6.3 (</a:t>
            </a:r>
            <a:r>
              <a:rPr lang="en-US" altLang="de-DE" sz="1400" dirty="0" err="1"/>
              <a:t>adv</a:t>
            </a:r>
            <a:r>
              <a:rPr lang="en-US" altLang="de-DE" sz="1400" dirty="0"/>
              <a:t>)  </a:t>
            </a:r>
            <a:r>
              <a:rPr lang="en-US" altLang="de-DE" sz="1400" dirty="0" err="1"/>
              <a:t>typedefs</a:t>
            </a:r>
            <a:r>
              <a:rPr lang="en-US" altLang="de-DE" sz="1400" dirty="0"/>
              <a:t> that indicate size and </a:t>
            </a:r>
            <a:r>
              <a:rPr lang="en-US" altLang="de-DE" sz="1400" dirty="0" err="1"/>
              <a:t>signedness</a:t>
            </a:r>
            <a:r>
              <a:rPr lang="en-US" altLang="de-DE" sz="1400" dirty="0"/>
              <a:t> should be used in place of the basic types.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use </a:t>
            </a:r>
            <a:r>
              <a:rPr lang="en-US" altLang="de-DE" sz="1400" dirty="0" err="1"/>
              <a:t>sintx</a:t>
            </a:r>
            <a:r>
              <a:rPr lang="en-US" altLang="de-DE" sz="1400" dirty="0"/>
              <a:t> and </a:t>
            </a:r>
            <a:r>
              <a:rPr lang="en-US" altLang="de-DE" sz="1400" dirty="0" err="1"/>
              <a:t>uintx</a:t>
            </a:r>
            <a:endParaRPr lang="en-US" altLang="de-DE" sz="1400" dirty="0"/>
          </a:p>
        </p:txBody>
      </p:sp>
      <p:sp>
        <p:nvSpPr>
          <p:cNvPr id="23561" name="Textfeld 10"/>
          <p:cNvSpPr txBox="1">
            <a:spLocks noChangeArrowheads="1"/>
          </p:cNvSpPr>
          <p:nvPr/>
        </p:nvSpPr>
        <p:spPr bwMode="auto">
          <a:xfrm>
            <a:off x="490538" y="3446463"/>
            <a:ext cx="177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8.x Declarations and Definitions</a:t>
            </a:r>
          </a:p>
        </p:txBody>
      </p:sp>
      <p:sp>
        <p:nvSpPr>
          <p:cNvPr id="23562" name="Textfeld 11"/>
          <p:cNvSpPr txBox="1">
            <a:spLocks noChangeArrowheads="1"/>
          </p:cNvSpPr>
          <p:nvPr/>
        </p:nvSpPr>
        <p:spPr bwMode="auto">
          <a:xfrm>
            <a:off x="2700338" y="3446463"/>
            <a:ext cx="6048375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8.10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All declarations and definitions of objects or functions at file scope shall have internal linkage unless external linkage is required.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8.11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static storage class </a:t>
            </a:r>
            <a:r>
              <a:rPr lang="en-US" altLang="de-DE" sz="1400" dirty="0" err="1"/>
              <a:t>specifier</a:t>
            </a:r>
            <a:r>
              <a:rPr lang="en-US" altLang="de-DE" sz="1400" dirty="0"/>
              <a:t> shall be used in definitions and declarations of objects and functions that have internal linkage.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reduce the scope if possible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several other rules to assure unambiguity – this is normally already handled by the compiler</a:t>
            </a:r>
          </a:p>
        </p:txBody>
      </p:sp>
      <p:cxnSp>
        <p:nvCxnSpPr>
          <p:cNvPr id="23563" name="Gerade Verbindung 5"/>
          <p:cNvCxnSpPr>
            <a:cxnSpLocks noChangeShapeType="1"/>
            <a:stCxn id="23557" idx="3"/>
            <a:endCxn id="23558" idx="1"/>
          </p:cNvCxnSpPr>
          <p:nvPr/>
        </p:nvCxnSpPr>
        <p:spPr bwMode="auto">
          <a:xfrm>
            <a:off x="1941513" y="1135063"/>
            <a:ext cx="758825" cy="268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4" name="Gerade Verbindung 7"/>
          <p:cNvCxnSpPr>
            <a:cxnSpLocks noChangeShapeType="1"/>
            <a:stCxn id="23559" idx="3"/>
            <a:endCxn id="23560" idx="1"/>
          </p:cNvCxnSpPr>
          <p:nvPr/>
        </p:nvCxnSpPr>
        <p:spPr bwMode="auto">
          <a:xfrm>
            <a:off x="1535113" y="2503488"/>
            <a:ext cx="1165225" cy="268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Gerade Verbindung 13"/>
          <p:cNvCxnSpPr>
            <a:cxnSpLocks noChangeShapeType="1"/>
            <a:stCxn id="23561" idx="3"/>
          </p:cNvCxnSpPr>
          <p:nvPr/>
        </p:nvCxnSpPr>
        <p:spPr bwMode="auto">
          <a:xfrm>
            <a:off x="2268538" y="3708400"/>
            <a:ext cx="43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Gerade Verbindung 17"/>
          <p:cNvCxnSpPr>
            <a:cxnSpLocks noChangeShapeType="1"/>
            <a:stCxn id="23561" idx="3"/>
          </p:cNvCxnSpPr>
          <p:nvPr/>
        </p:nvCxnSpPr>
        <p:spPr bwMode="auto">
          <a:xfrm>
            <a:off x="2268538" y="3708400"/>
            <a:ext cx="431800" cy="657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40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338455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Conversions and Expressions</a:t>
            </a:r>
          </a:p>
        </p:txBody>
      </p:sp>
      <p:sp>
        <p:nvSpPr>
          <p:cNvPr id="24581" name="Textfeld 6"/>
          <p:cNvSpPr txBox="1">
            <a:spLocks noChangeArrowheads="1"/>
          </p:cNvSpPr>
          <p:nvPr/>
        </p:nvSpPr>
        <p:spPr bwMode="auto">
          <a:xfrm>
            <a:off x="490538" y="981075"/>
            <a:ext cx="1760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10.x Arithmetic type conversions</a:t>
            </a:r>
          </a:p>
        </p:txBody>
      </p:sp>
      <p:sp>
        <p:nvSpPr>
          <p:cNvPr id="24582" name="Textfeld 7"/>
          <p:cNvSpPr txBox="1">
            <a:spLocks noChangeArrowheads="1"/>
          </p:cNvSpPr>
          <p:nvPr/>
        </p:nvSpPr>
        <p:spPr bwMode="auto">
          <a:xfrm>
            <a:off x="2700338" y="9810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10.1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value of an expression of integer type shall not be implicitly converted to a different underlying type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use explicit cast – beware of integral promotion</a:t>
            </a:r>
          </a:p>
        </p:txBody>
      </p:sp>
      <p:sp>
        <p:nvSpPr>
          <p:cNvPr id="24583" name="Textfeld 8"/>
          <p:cNvSpPr txBox="1">
            <a:spLocks noChangeArrowheads="1"/>
          </p:cNvSpPr>
          <p:nvPr/>
        </p:nvSpPr>
        <p:spPr bwMode="auto">
          <a:xfrm>
            <a:off x="490538" y="3230563"/>
            <a:ext cx="1849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11.x Pointer type conversions</a:t>
            </a:r>
          </a:p>
        </p:txBody>
      </p:sp>
      <p:sp>
        <p:nvSpPr>
          <p:cNvPr id="24584" name="Textfeld 9"/>
          <p:cNvSpPr txBox="1">
            <a:spLocks noChangeArrowheads="1"/>
          </p:cNvSpPr>
          <p:nvPr/>
        </p:nvSpPr>
        <p:spPr bwMode="auto">
          <a:xfrm>
            <a:off x="2700338" y="2852738"/>
            <a:ext cx="604837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11.2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Conversions shall not be performed between a pointer to object and any type other than an integral type, another pointer to object type or a pointer to void.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avoid dangerous pointer casts (alignment and type compatibility issues may occur)</a:t>
            </a:r>
          </a:p>
        </p:txBody>
      </p:sp>
      <p:cxnSp>
        <p:nvCxnSpPr>
          <p:cNvPr id="24585" name="Gerade Verbindung 10"/>
          <p:cNvCxnSpPr>
            <a:cxnSpLocks noChangeShapeType="1"/>
            <a:stCxn id="24581" idx="3"/>
            <a:endCxn id="24582" idx="1"/>
          </p:cNvCxnSpPr>
          <p:nvPr/>
        </p:nvCxnSpPr>
        <p:spPr bwMode="auto">
          <a:xfrm>
            <a:off x="2251075" y="1243013"/>
            <a:ext cx="449263" cy="160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6" name="Gerade Verbindung 11"/>
          <p:cNvCxnSpPr>
            <a:cxnSpLocks noChangeShapeType="1"/>
            <a:stCxn id="24583" idx="3"/>
            <a:endCxn id="24584" idx="1"/>
          </p:cNvCxnSpPr>
          <p:nvPr/>
        </p:nvCxnSpPr>
        <p:spPr bwMode="auto">
          <a:xfrm>
            <a:off x="2339975" y="3490913"/>
            <a:ext cx="360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Textfeld 13"/>
          <p:cNvSpPr txBox="1">
            <a:spLocks noChangeArrowheads="1"/>
          </p:cNvSpPr>
          <p:nvPr/>
        </p:nvSpPr>
        <p:spPr bwMode="auto">
          <a:xfrm>
            <a:off x="2700338" y="2060575"/>
            <a:ext cx="5759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10.6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):  A “U” suffix shall be applied to all constants of unsigned type.</a:t>
            </a:r>
          </a:p>
        </p:txBody>
      </p:sp>
      <p:cxnSp>
        <p:nvCxnSpPr>
          <p:cNvPr id="24588" name="Gerade Verbindung 16"/>
          <p:cNvCxnSpPr>
            <a:cxnSpLocks noChangeShapeType="1"/>
            <a:stCxn id="24581" idx="3"/>
            <a:endCxn id="24587" idx="1"/>
          </p:cNvCxnSpPr>
          <p:nvPr/>
        </p:nvCxnSpPr>
        <p:spPr bwMode="auto">
          <a:xfrm>
            <a:off x="2251075" y="1243013"/>
            <a:ext cx="449263" cy="1079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9" name="Textfeld 22"/>
          <p:cNvSpPr txBox="1">
            <a:spLocks noChangeArrowheads="1"/>
          </p:cNvSpPr>
          <p:nvPr/>
        </p:nvSpPr>
        <p:spPr bwMode="auto">
          <a:xfrm>
            <a:off x="490538" y="4545013"/>
            <a:ext cx="1849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12.x Expressions</a:t>
            </a:r>
          </a:p>
        </p:txBody>
      </p:sp>
      <p:sp>
        <p:nvSpPr>
          <p:cNvPr id="24590" name="Textfeld 23"/>
          <p:cNvSpPr txBox="1">
            <a:spLocks noChangeArrowheads="1"/>
          </p:cNvSpPr>
          <p:nvPr/>
        </p:nvSpPr>
        <p:spPr bwMode="auto">
          <a:xfrm>
            <a:off x="2700338" y="4311650"/>
            <a:ext cx="6048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12.1 (</a:t>
            </a:r>
            <a:r>
              <a:rPr lang="en-US" altLang="de-DE" sz="1400" dirty="0" err="1"/>
              <a:t>adv</a:t>
            </a:r>
            <a:r>
              <a:rPr lang="en-US" altLang="de-DE" sz="1400" dirty="0"/>
              <a:t>)  Limited dependence should be placed on C’s operator precedence rules in expressions.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Do you know the C precedence rules? Better use additional parenthesis.</a:t>
            </a:r>
          </a:p>
        </p:txBody>
      </p:sp>
      <p:cxnSp>
        <p:nvCxnSpPr>
          <p:cNvPr id="24591" name="Gerade Verbindung 24"/>
          <p:cNvCxnSpPr>
            <a:cxnSpLocks noChangeShapeType="1"/>
            <a:stCxn id="24589" idx="3"/>
            <a:endCxn id="24590" idx="1"/>
          </p:cNvCxnSpPr>
          <p:nvPr/>
        </p:nvCxnSpPr>
        <p:spPr bwMode="auto">
          <a:xfrm>
            <a:off x="2339975" y="4699000"/>
            <a:ext cx="360363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34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MISRA – the Basics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6463"/>
            <a:ext cx="8424863" cy="5041900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2063750" algn="l"/>
              </a:tabLst>
            </a:pPr>
            <a:r>
              <a:rPr lang="en-US" altLang="de-DE" sz="1600" dirty="0" smtClean="0"/>
              <a:t>Rule 10.5: If the bitwise operators ~ and &lt;&lt; are applied to an operand […], the result shall be immediately cast to the underlying type of the operand.</a:t>
            </a:r>
          </a:p>
          <a:p>
            <a:pPr lvl="1">
              <a:lnSpc>
                <a:spcPct val="110000"/>
              </a:lnSpc>
              <a:tabLst>
                <a:tab pos="2063750" algn="l"/>
              </a:tabLst>
            </a:pPr>
            <a:r>
              <a:rPr lang="en-US" altLang="de-DE" sz="1600" dirty="0" smtClean="0"/>
              <a:t>Example: C code on 16-bit processor:</a:t>
            </a:r>
            <a:br>
              <a:rPr lang="en-US" altLang="de-DE" sz="1600" dirty="0" smtClean="0"/>
            </a:br>
            <a:r>
              <a:rPr lang="en-US" altLang="de-DE" sz="1600" b="1" dirty="0" smtClean="0">
                <a:latin typeface="Courier New" pitchFamily="49" charset="0"/>
              </a:rPr>
              <a:t>uint8 result_8;</a:t>
            </a:r>
            <a:br>
              <a:rPr lang="en-US" altLang="de-DE" sz="1600" b="1" dirty="0" smtClean="0">
                <a:latin typeface="Courier New" pitchFamily="49" charset="0"/>
              </a:rPr>
            </a:br>
            <a:r>
              <a:rPr lang="en-US" altLang="de-DE" sz="1600" b="1" dirty="0" smtClean="0">
                <a:latin typeface="Courier New" pitchFamily="49" charset="0"/>
              </a:rPr>
              <a:t>uint8 port = 0x5aU;</a:t>
            </a:r>
            <a:br>
              <a:rPr lang="en-US" altLang="de-DE" sz="1600" b="1" dirty="0" smtClean="0">
                <a:latin typeface="Courier New" pitchFamily="49" charset="0"/>
              </a:rPr>
            </a:br>
            <a:r>
              <a:rPr lang="en-US" altLang="de-DE" sz="1600" b="1" dirty="0" smtClean="0">
                <a:latin typeface="Courier New" pitchFamily="49" charset="0"/>
              </a:rPr>
              <a:t>result_8 = (~port) &gt;&gt; 4;</a:t>
            </a:r>
          </a:p>
          <a:p>
            <a:pPr lvl="1">
              <a:lnSpc>
                <a:spcPct val="110000"/>
              </a:lnSpc>
              <a:tabLst>
                <a:tab pos="2063750" algn="l"/>
              </a:tabLst>
            </a:pPr>
            <a:r>
              <a:rPr lang="en-US" altLang="de-DE" sz="1600" dirty="0" smtClean="0"/>
              <a:t>Expected result:</a:t>
            </a:r>
            <a:br>
              <a:rPr lang="en-US" altLang="de-DE" sz="1600" dirty="0" smtClean="0"/>
            </a:br>
            <a:r>
              <a:rPr lang="en-US" altLang="de-DE" sz="1600" b="1" dirty="0" smtClean="0">
                <a:latin typeface="Courier New" pitchFamily="49" charset="0"/>
              </a:rPr>
              <a:t>port 	</a:t>
            </a: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</a:t>
            </a:r>
            <a:r>
              <a:rPr lang="en-US" altLang="de-DE" sz="1600" b="1" dirty="0" smtClean="0">
                <a:latin typeface="Courier New" pitchFamily="49" charset="0"/>
              </a:rPr>
              <a:t> 01011010</a:t>
            </a:r>
            <a:br>
              <a:rPr lang="en-US" altLang="de-DE" sz="1600" b="1" dirty="0" smtClean="0">
                <a:latin typeface="Courier New" pitchFamily="49" charset="0"/>
              </a:rPr>
            </a:br>
            <a:r>
              <a:rPr lang="en-US" altLang="de-DE" sz="1600" b="1" dirty="0" smtClean="0">
                <a:latin typeface="Courier New" pitchFamily="49" charset="0"/>
              </a:rPr>
              <a:t>~port 	</a:t>
            </a: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 </a:t>
            </a:r>
            <a:r>
              <a:rPr lang="en-US" altLang="de-DE" sz="1600" b="1" dirty="0" smtClean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1010</a:t>
            </a: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0101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(~port) &gt;&gt; 4	 </a:t>
            </a:r>
            <a:r>
              <a:rPr lang="en-US" altLang="de-DE" sz="1600" b="1" dirty="0" smtClean="0">
                <a:solidFill>
                  <a:schemeClr val="accent1"/>
                </a:solidFill>
                <a:latin typeface="Courier New" pitchFamily="49" charset="0"/>
                <a:sym typeface="Wingdings" pitchFamily="2" charset="2"/>
              </a:rPr>
              <a:t>0000</a:t>
            </a:r>
            <a:r>
              <a:rPr lang="en-US" altLang="de-DE" sz="1600" b="1" dirty="0" smtClean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1010</a:t>
            </a:r>
            <a:br>
              <a:rPr lang="en-US" altLang="de-DE" sz="1600" b="1" dirty="0" smtClean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result_8 = 	 00001010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endParaRPr lang="en-US" altLang="de-DE" sz="1600" b="1" dirty="0" smtClean="0">
              <a:latin typeface="Courier New" pitchFamily="49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tabLst>
                <a:tab pos="2063750" algn="l"/>
              </a:tabLst>
            </a:pPr>
            <a:r>
              <a:rPr lang="en-US" altLang="de-DE" sz="1600" dirty="0" smtClean="0">
                <a:sym typeface="Wingdings" pitchFamily="2" charset="2"/>
              </a:rPr>
              <a:t>Consideration of MISRA-C rule 10.5: </a:t>
            </a:r>
            <a:br>
              <a:rPr lang="en-US" altLang="de-DE" sz="1600" dirty="0" smtClean="0"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result_8 = (</a:t>
            </a:r>
            <a:r>
              <a:rPr lang="en-US" altLang="de-DE" sz="1600" b="1" dirty="0" smtClean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(uint8)</a:t>
            </a: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(~port)) &gt;&gt; 4;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~port 		 11111111 10100101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(uint8)(~port)		 10100101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result_8 =		 00001010</a:t>
            </a:r>
            <a:endParaRPr lang="en-US" altLang="de-DE" sz="1600" b="1" dirty="0" smtClean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129088" y="2800350"/>
            <a:ext cx="4752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tabLst>
                <a:tab pos="206375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tabLst>
                <a:tab pos="206375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tabLst>
                <a:tab pos="206375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7620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9906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1447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1905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2362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28194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de-DE" sz="1600" dirty="0">
                <a:sym typeface="Wingdings" pitchFamily="2" charset="2"/>
              </a:rPr>
              <a:t>Actual result:</a:t>
            </a:r>
            <a:br>
              <a:rPr lang="en-US" altLang="de-DE" sz="1600" dirty="0">
                <a:sym typeface="Wingdings" pitchFamily="2" charset="2"/>
              </a:rPr>
            </a:b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port	 01011010</a:t>
            </a:r>
            <a:br>
              <a:rPr lang="en-US" altLang="de-DE" sz="1600" b="1" dirty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~port	 </a:t>
            </a:r>
            <a:r>
              <a:rPr lang="en-US" altLang="de-DE" sz="1600" b="1" dirty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11111111</a:t>
            </a: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de-DE" sz="1600" b="1" dirty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1010</a:t>
            </a: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0101 (~port) &gt;&gt; 4	 </a:t>
            </a:r>
            <a:r>
              <a:rPr lang="en-US" altLang="de-DE" sz="1600" b="1" dirty="0">
                <a:solidFill>
                  <a:schemeClr val="accent1"/>
                </a:solidFill>
                <a:latin typeface="Courier New" pitchFamily="49" charset="0"/>
                <a:sym typeface="Wingdings" pitchFamily="2" charset="2"/>
              </a:rPr>
              <a:t>0000</a:t>
            </a:r>
            <a:r>
              <a:rPr lang="en-US" altLang="de-DE" sz="1600" b="1" dirty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1111</a:t>
            </a: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de-DE" sz="1600" b="1" dirty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11111010</a:t>
            </a: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/>
            </a:r>
            <a:br>
              <a:rPr lang="en-US" altLang="de-DE" sz="1600" b="1" dirty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result_8 =	 11111010</a:t>
            </a:r>
          </a:p>
          <a:p>
            <a:pPr lvl="2" eaLnBrk="1" hangingPunct="1">
              <a:buFont typeface="Wingdings" pitchFamily="2" charset="2"/>
              <a:buChar char="q"/>
            </a:pPr>
            <a:endParaRPr lang="en-US" altLang="de-DE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227763" y="1916113"/>
            <a:ext cx="2232025" cy="698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7620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9906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1447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1905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2362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28194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dirty="0">
                <a:solidFill>
                  <a:schemeClr val="bg1"/>
                </a:solidFill>
              </a:rPr>
              <a:t>Integer Promotion</a:t>
            </a:r>
            <a:br>
              <a:rPr lang="en-US" altLang="de-DE" dirty="0">
                <a:solidFill>
                  <a:schemeClr val="bg1"/>
                </a:solidFill>
              </a:rPr>
            </a:br>
            <a:r>
              <a:rPr lang="en-US" altLang="de-DE" dirty="0">
                <a:solidFill>
                  <a:schemeClr val="bg1"/>
                </a:solidFill>
              </a:rPr>
              <a:t>before inversion</a:t>
            </a:r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 flipH="1">
            <a:off x="7524750" y="2614613"/>
            <a:ext cx="388938" cy="7429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5867400" y="5157788"/>
            <a:ext cx="2736850" cy="790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7620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9906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1447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1905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2362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28194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b="1" dirty="0">
                <a:latin typeface="Courier New" pitchFamily="49" charset="0"/>
              </a:rPr>
              <a:t>0x5aU</a:t>
            </a:r>
            <a:r>
              <a:rPr lang="en-US" altLang="de-DE" sz="1400" dirty="0"/>
              <a:t> – decimal 90</a:t>
            </a:r>
            <a:br>
              <a:rPr lang="en-US" altLang="de-DE" sz="1400" dirty="0"/>
            </a:br>
            <a:r>
              <a:rPr lang="en-US" altLang="de-DE" b="1" dirty="0">
                <a:latin typeface="Courier New" pitchFamily="49" charset="0"/>
              </a:rPr>
              <a:t>~</a:t>
            </a:r>
            <a:r>
              <a:rPr lang="en-US" altLang="de-DE" sz="1400" dirty="0"/>
              <a:t> </a:t>
            </a:r>
            <a:r>
              <a:rPr lang="en-US" altLang="de-DE" dirty="0"/>
              <a:t>– </a:t>
            </a:r>
            <a:r>
              <a:rPr lang="en-US" altLang="de-DE" sz="1400" dirty="0"/>
              <a:t>bitwise inversion</a:t>
            </a:r>
            <a:br>
              <a:rPr lang="en-US" altLang="de-DE" sz="1400" dirty="0"/>
            </a:br>
            <a:r>
              <a:rPr lang="en-US" altLang="de-DE" b="1" dirty="0">
                <a:latin typeface="Courier New" pitchFamily="49" charset="0"/>
              </a:rPr>
              <a:t>&gt;&gt;</a:t>
            </a:r>
            <a:r>
              <a:rPr lang="en-US" altLang="de-DE" sz="1400" dirty="0"/>
              <a:t> </a:t>
            </a:r>
            <a:r>
              <a:rPr lang="en-US" altLang="de-DE" dirty="0"/>
              <a:t>–</a:t>
            </a:r>
            <a:r>
              <a:rPr lang="en-US" altLang="de-DE" sz="1400" dirty="0"/>
              <a:t> bitwise right shift</a:t>
            </a:r>
          </a:p>
        </p:txBody>
      </p:sp>
      <p:sp>
        <p:nvSpPr>
          <p:cNvPr id="2560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375285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Rule 10.5 and integer promotion</a:t>
            </a:r>
          </a:p>
        </p:txBody>
      </p:sp>
    </p:spTree>
    <p:extLst>
      <p:ext uri="{BB962C8B-B14F-4D97-AF65-F5344CB8AC3E}">
        <p14:creationId xmlns:p14="http://schemas.microsoft.com/office/powerpoint/2010/main" val="5026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  <p:bldP spid="257030" grpId="0" animBg="1"/>
      <p:bldP spid="2570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17763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Control flow related</a:t>
            </a:r>
          </a:p>
        </p:txBody>
      </p:sp>
      <p:sp>
        <p:nvSpPr>
          <p:cNvPr id="26629" name="Textfeld 6"/>
          <p:cNvSpPr txBox="1">
            <a:spLocks noChangeArrowheads="1"/>
          </p:cNvSpPr>
          <p:nvPr/>
        </p:nvSpPr>
        <p:spPr bwMode="auto">
          <a:xfrm>
            <a:off x="490538" y="981075"/>
            <a:ext cx="17605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13.x Control statement expressions</a:t>
            </a:r>
          </a:p>
        </p:txBody>
      </p:sp>
      <p:sp>
        <p:nvSpPr>
          <p:cNvPr id="26630" name="Textfeld 7"/>
          <p:cNvSpPr txBox="1">
            <a:spLocks noChangeArrowheads="1"/>
          </p:cNvSpPr>
          <p:nvPr/>
        </p:nvSpPr>
        <p:spPr bwMode="auto">
          <a:xfrm>
            <a:off x="2700338" y="981075"/>
            <a:ext cx="6048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13.5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three expressions of a for statement shall be concerned only with loop control. </a:t>
            </a:r>
          </a:p>
        </p:txBody>
      </p:sp>
      <p:sp>
        <p:nvSpPr>
          <p:cNvPr id="26631" name="Textfeld 8"/>
          <p:cNvSpPr txBox="1">
            <a:spLocks noChangeArrowheads="1"/>
          </p:cNvSpPr>
          <p:nvPr/>
        </p:nvSpPr>
        <p:spPr bwMode="auto">
          <a:xfrm>
            <a:off x="490538" y="3230563"/>
            <a:ext cx="18494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14.x Control flow</a:t>
            </a:r>
          </a:p>
        </p:txBody>
      </p:sp>
      <p:sp>
        <p:nvSpPr>
          <p:cNvPr id="26632" name="Textfeld 9"/>
          <p:cNvSpPr txBox="1">
            <a:spLocks noChangeArrowheads="1"/>
          </p:cNvSpPr>
          <p:nvPr/>
        </p:nvSpPr>
        <p:spPr bwMode="auto">
          <a:xfrm>
            <a:off x="2700338" y="2852738"/>
            <a:ext cx="60483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14.10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All if ... else if constructs shall be terminated with an else clause.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defensive programming</a:t>
            </a:r>
          </a:p>
        </p:txBody>
      </p:sp>
      <p:cxnSp>
        <p:nvCxnSpPr>
          <p:cNvPr id="26633" name="Gerade Verbindung 10"/>
          <p:cNvCxnSpPr>
            <a:cxnSpLocks noChangeShapeType="1"/>
            <a:stCxn id="26629" idx="3"/>
            <a:endCxn id="26630" idx="1"/>
          </p:cNvCxnSpPr>
          <p:nvPr/>
        </p:nvCxnSpPr>
        <p:spPr bwMode="auto">
          <a:xfrm flipV="1">
            <a:off x="2251075" y="1243013"/>
            <a:ext cx="449263" cy="106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4" name="Gerade Verbindung 11"/>
          <p:cNvCxnSpPr>
            <a:cxnSpLocks noChangeShapeType="1"/>
            <a:stCxn id="26631" idx="3"/>
            <a:endCxn id="26632" idx="1"/>
          </p:cNvCxnSpPr>
          <p:nvPr/>
        </p:nvCxnSpPr>
        <p:spPr bwMode="auto">
          <a:xfrm flipV="1">
            <a:off x="2339975" y="3276600"/>
            <a:ext cx="360363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5" name="Textfeld 12"/>
          <p:cNvSpPr txBox="1">
            <a:spLocks noChangeArrowheads="1"/>
          </p:cNvSpPr>
          <p:nvPr/>
        </p:nvSpPr>
        <p:spPr bwMode="auto">
          <a:xfrm>
            <a:off x="2700338" y="1722438"/>
            <a:ext cx="5759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14.4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</a:t>
            </a:r>
            <a:r>
              <a:rPr lang="en-US" altLang="de-DE" sz="1400" dirty="0" err="1"/>
              <a:t>goto</a:t>
            </a:r>
            <a:r>
              <a:rPr lang="en-US" altLang="de-DE" sz="1400" dirty="0"/>
              <a:t> statement shall not be used.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14.5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continue statement shall not be used.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“jumps” in the code may cause bad readability</a:t>
            </a:r>
          </a:p>
        </p:txBody>
      </p:sp>
      <p:sp>
        <p:nvSpPr>
          <p:cNvPr id="26636" name="Textfeld 14"/>
          <p:cNvSpPr txBox="1">
            <a:spLocks noChangeArrowheads="1"/>
          </p:cNvSpPr>
          <p:nvPr/>
        </p:nvSpPr>
        <p:spPr bwMode="auto">
          <a:xfrm>
            <a:off x="490538" y="4040188"/>
            <a:ext cx="1849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15.x Switch statements</a:t>
            </a:r>
          </a:p>
        </p:txBody>
      </p:sp>
      <p:sp>
        <p:nvSpPr>
          <p:cNvPr id="26637" name="Textfeld 15"/>
          <p:cNvSpPr txBox="1">
            <a:spLocks noChangeArrowheads="1"/>
          </p:cNvSpPr>
          <p:nvPr/>
        </p:nvSpPr>
        <p:spPr bwMode="auto">
          <a:xfrm>
            <a:off x="2700338" y="380682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15.2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An unconditional break statement shall terminate every non-empty switch clause.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do not use “fall through” to improve readability</a:t>
            </a:r>
          </a:p>
        </p:txBody>
      </p:sp>
      <p:cxnSp>
        <p:nvCxnSpPr>
          <p:cNvPr id="26638" name="Gerade Verbindung 16"/>
          <p:cNvCxnSpPr>
            <a:cxnSpLocks noChangeShapeType="1"/>
            <a:stCxn id="26636" idx="3"/>
            <a:endCxn id="26637" idx="1"/>
          </p:cNvCxnSpPr>
          <p:nvPr/>
        </p:nvCxnSpPr>
        <p:spPr bwMode="auto">
          <a:xfrm flipV="1">
            <a:off x="2339975" y="4230688"/>
            <a:ext cx="360363" cy="71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Gerade Verbindung 3"/>
          <p:cNvCxnSpPr>
            <a:cxnSpLocks noChangeShapeType="1"/>
            <a:stCxn id="26631" idx="3"/>
            <a:endCxn id="26635" idx="1"/>
          </p:cNvCxnSpPr>
          <p:nvPr/>
        </p:nvCxnSpPr>
        <p:spPr bwMode="auto">
          <a:xfrm flipV="1">
            <a:off x="2339975" y="2200275"/>
            <a:ext cx="360363" cy="1184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0" name="Textfeld 20"/>
          <p:cNvSpPr txBox="1">
            <a:spLocks noChangeArrowheads="1"/>
          </p:cNvSpPr>
          <p:nvPr/>
        </p:nvSpPr>
        <p:spPr bwMode="auto">
          <a:xfrm>
            <a:off x="468313" y="5192713"/>
            <a:ext cx="1847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16.x Functions</a:t>
            </a:r>
          </a:p>
        </p:txBody>
      </p:sp>
      <p:sp>
        <p:nvSpPr>
          <p:cNvPr id="26641" name="Textfeld 21"/>
          <p:cNvSpPr txBox="1">
            <a:spLocks noChangeArrowheads="1"/>
          </p:cNvSpPr>
          <p:nvPr/>
        </p:nvSpPr>
        <p:spPr bwMode="auto">
          <a:xfrm>
            <a:off x="2676525" y="4724400"/>
            <a:ext cx="60483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16.2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Functions shall not call themselves, either directly or indirectly.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avoid recursions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16.10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If a function returns error information, then that error information shall be tested.</a:t>
            </a:r>
          </a:p>
        </p:txBody>
      </p:sp>
      <p:cxnSp>
        <p:nvCxnSpPr>
          <p:cNvPr id="26642" name="Gerade Verbindung 22"/>
          <p:cNvCxnSpPr>
            <a:cxnSpLocks noChangeShapeType="1"/>
            <a:stCxn id="26640" idx="3"/>
          </p:cNvCxnSpPr>
          <p:nvPr/>
        </p:nvCxnSpPr>
        <p:spPr bwMode="auto">
          <a:xfrm flipV="1">
            <a:off x="2316163" y="5013325"/>
            <a:ext cx="360362" cy="333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Gerade Verbindung 18"/>
          <p:cNvCxnSpPr>
            <a:cxnSpLocks noChangeShapeType="1"/>
            <a:stCxn id="26640" idx="3"/>
          </p:cNvCxnSpPr>
          <p:nvPr/>
        </p:nvCxnSpPr>
        <p:spPr bwMode="auto">
          <a:xfrm>
            <a:off x="2316163" y="5346700"/>
            <a:ext cx="360362" cy="385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07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16175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Pointers and unions</a:t>
            </a:r>
          </a:p>
        </p:txBody>
      </p:sp>
      <p:sp>
        <p:nvSpPr>
          <p:cNvPr id="27653" name="Textfeld 6"/>
          <p:cNvSpPr txBox="1">
            <a:spLocks noChangeArrowheads="1"/>
          </p:cNvSpPr>
          <p:nvPr/>
        </p:nvSpPr>
        <p:spPr bwMode="auto">
          <a:xfrm>
            <a:off x="490538" y="981075"/>
            <a:ext cx="1760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17.x Pointers and arrays</a:t>
            </a:r>
          </a:p>
        </p:txBody>
      </p:sp>
      <p:sp>
        <p:nvSpPr>
          <p:cNvPr id="27654" name="Textfeld 7"/>
          <p:cNvSpPr txBox="1">
            <a:spLocks noChangeArrowheads="1"/>
          </p:cNvSpPr>
          <p:nvPr/>
        </p:nvSpPr>
        <p:spPr bwMode="auto">
          <a:xfrm>
            <a:off x="2700338" y="9810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17.1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Pointer arithmetic shall only be applied to pointers that address an array or array element.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defensive programming – ISO26262: “limited use of pointers” </a:t>
            </a:r>
          </a:p>
        </p:txBody>
      </p:sp>
      <p:sp>
        <p:nvSpPr>
          <p:cNvPr id="27655" name="Textfeld 8"/>
          <p:cNvSpPr txBox="1">
            <a:spLocks noChangeArrowheads="1"/>
          </p:cNvSpPr>
          <p:nvPr/>
        </p:nvSpPr>
        <p:spPr bwMode="auto">
          <a:xfrm>
            <a:off x="490538" y="3230563"/>
            <a:ext cx="1849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18.x Structures and unions</a:t>
            </a:r>
          </a:p>
        </p:txBody>
      </p:sp>
      <p:sp>
        <p:nvSpPr>
          <p:cNvPr id="27656" name="Textfeld 9"/>
          <p:cNvSpPr txBox="1">
            <a:spLocks noChangeArrowheads="1"/>
          </p:cNvSpPr>
          <p:nvPr/>
        </p:nvSpPr>
        <p:spPr bwMode="auto">
          <a:xfrm>
            <a:off x="2700338" y="33305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18.3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An area of memory shall not be reused for unrelated purposes.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defensive programming</a:t>
            </a:r>
          </a:p>
        </p:txBody>
      </p:sp>
      <p:cxnSp>
        <p:nvCxnSpPr>
          <p:cNvPr id="27657" name="Gerade Verbindung 10"/>
          <p:cNvCxnSpPr>
            <a:cxnSpLocks noChangeShapeType="1"/>
            <a:stCxn id="27653" idx="3"/>
            <a:endCxn id="27654" idx="1"/>
          </p:cNvCxnSpPr>
          <p:nvPr/>
        </p:nvCxnSpPr>
        <p:spPr bwMode="auto">
          <a:xfrm>
            <a:off x="2251075" y="1243013"/>
            <a:ext cx="449263" cy="160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8" name="Gerade Verbindung 11"/>
          <p:cNvCxnSpPr>
            <a:cxnSpLocks noChangeShapeType="1"/>
            <a:stCxn id="27655" idx="3"/>
            <a:endCxn id="27656" idx="1"/>
          </p:cNvCxnSpPr>
          <p:nvPr/>
        </p:nvCxnSpPr>
        <p:spPr bwMode="auto">
          <a:xfrm>
            <a:off x="2339975" y="3490913"/>
            <a:ext cx="360363" cy="261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9" name="Textfeld 12"/>
          <p:cNvSpPr txBox="1">
            <a:spLocks noChangeArrowheads="1"/>
          </p:cNvSpPr>
          <p:nvPr/>
        </p:nvSpPr>
        <p:spPr bwMode="auto">
          <a:xfrm>
            <a:off x="2700338" y="2058988"/>
            <a:ext cx="575945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17.6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address of an object with automatic storage shall not be assigned to another object that may persist after the first object has ceased to exist.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use pointers to local variables with care</a:t>
            </a:r>
          </a:p>
        </p:txBody>
      </p:sp>
      <p:sp>
        <p:nvSpPr>
          <p:cNvPr id="27660" name="Textfeld 15"/>
          <p:cNvSpPr txBox="1">
            <a:spLocks noChangeArrowheads="1"/>
          </p:cNvSpPr>
          <p:nvPr/>
        </p:nvSpPr>
        <p:spPr bwMode="auto">
          <a:xfrm>
            <a:off x="2700338" y="4311650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18.4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Unions shall not be used.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some acceptable exceptions are explained in the MISRA-C specification</a:t>
            </a:r>
          </a:p>
        </p:txBody>
      </p:sp>
      <p:cxnSp>
        <p:nvCxnSpPr>
          <p:cNvPr id="27661" name="Gerade Verbindung 16"/>
          <p:cNvCxnSpPr>
            <a:cxnSpLocks noChangeShapeType="1"/>
            <a:stCxn id="27655" idx="3"/>
            <a:endCxn id="27660" idx="1"/>
          </p:cNvCxnSpPr>
          <p:nvPr/>
        </p:nvCxnSpPr>
        <p:spPr bwMode="auto">
          <a:xfrm>
            <a:off x="2339975" y="3490913"/>
            <a:ext cx="360363" cy="12430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Gerade Verbindung 3"/>
          <p:cNvCxnSpPr>
            <a:cxnSpLocks noChangeShapeType="1"/>
            <a:stCxn id="27653" idx="3"/>
            <a:endCxn id="27659" idx="1"/>
          </p:cNvCxnSpPr>
          <p:nvPr/>
        </p:nvCxnSpPr>
        <p:spPr bwMode="auto">
          <a:xfrm>
            <a:off x="2251075" y="1243013"/>
            <a:ext cx="449263" cy="134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44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716088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28677" name="Textfeld 6"/>
          <p:cNvSpPr txBox="1">
            <a:spLocks noChangeArrowheads="1"/>
          </p:cNvSpPr>
          <p:nvPr/>
        </p:nvSpPr>
        <p:spPr bwMode="auto">
          <a:xfrm>
            <a:off x="490538" y="981075"/>
            <a:ext cx="17605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19.x Preprocessing directives</a:t>
            </a:r>
          </a:p>
        </p:txBody>
      </p:sp>
      <p:sp>
        <p:nvSpPr>
          <p:cNvPr id="28678" name="Textfeld 7"/>
          <p:cNvSpPr txBox="1">
            <a:spLocks noChangeArrowheads="1"/>
          </p:cNvSpPr>
          <p:nvPr/>
        </p:nvSpPr>
        <p:spPr bwMode="auto">
          <a:xfrm>
            <a:off x="2700338" y="981075"/>
            <a:ext cx="60483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19.6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#</a:t>
            </a:r>
            <a:r>
              <a:rPr lang="en-US" altLang="de-DE" sz="1400" dirty="0" err="1"/>
              <a:t>undef</a:t>
            </a:r>
            <a:r>
              <a:rPr lang="en-US" altLang="de-DE" sz="1400" dirty="0"/>
              <a:t> shall not be used.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avoid confusion </a:t>
            </a:r>
          </a:p>
        </p:txBody>
      </p:sp>
      <p:sp>
        <p:nvSpPr>
          <p:cNvPr id="28679" name="Textfeld 9"/>
          <p:cNvSpPr txBox="1">
            <a:spLocks noChangeArrowheads="1"/>
          </p:cNvSpPr>
          <p:nvPr/>
        </p:nvSpPr>
        <p:spPr bwMode="auto">
          <a:xfrm>
            <a:off x="2700338" y="33305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19.15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Precautions shall be taken in order to prevent the contents of a header file being included twice.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double include prevention</a:t>
            </a:r>
          </a:p>
        </p:txBody>
      </p:sp>
      <p:cxnSp>
        <p:nvCxnSpPr>
          <p:cNvPr id="28680" name="Gerade Verbindung 10"/>
          <p:cNvCxnSpPr>
            <a:cxnSpLocks noChangeShapeType="1"/>
            <a:stCxn id="28677" idx="3"/>
            <a:endCxn id="28678" idx="1"/>
          </p:cNvCxnSpPr>
          <p:nvPr/>
        </p:nvCxnSpPr>
        <p:spPr bwMode="auto">
          <a:xfrm flipV="1">
            <a:off x="2251075" y="1296988"/>
            <a:ext cx="449263" cy="52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1" name="Gerade Verbindung 11"/>
          <p:cNvCxnSpPr>
            <a:cxnSpLocks noChangeShapeType="1"/>
            <a:stCxn id="28677" idx="3"/>
            <a:endCxn id="28679" idx="1"/>
          </p:cNvCxnSpPr>
          <p:nvPr/>
        </p:nvCxnSpPr>
        <p:spPr bwMode="auto">
          <a:xfrm>
            <a:off x="2251075" y="1349375"/>
            <a:ext cx="449263" cy="2403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2" name="Textfeld 12"/>
          <p:cNvSpPr txBox="1">
            <a:spLocks noChangeArrowheads="1"/>
          </p:cNvSpPr>
          <p:nvPr/>
        </p:nvSpPr>
        <p:spPr bwMode="auto">
          <a:xfrm>
            <a:off x="2700338" y="2058988"/>
            <a:ext cx="575945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19.7 (</a:t>
            </a:r>
            <a:r>
              <a:rPr lang="en-US" altLang="de-DE" sz="1400" dirty="0" err="1"/>
              <a:t>adv</a:t>
            </a:r>
            <a:r>
              <a:rPr lang="en-US" altLang="de-DE" sz="1400" dirty="0"/>
              <a:t>)  A function should be used in preference to a function-like macro.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usually difficult to follow this rule for efficiency reasons</a:t>
            </a:r>
          </a:p>
        </p:txBody>
      </p:sp>
      <p:cxnSp>
        <p:nvCxnSpPr>
          <p:cNvPr id="28683" name="Gerade Verbindung 3"/>
          <p:cNvCxnSpPr>
            <a:cxnSpLocks noChangeShapeType="1"/>
            <a:stCxn id="28677" idx="3"/>
            <a:endCxn id="28682" idx="1"/>
          </p:cNvCxnSpPr>
          <p:nvPr/>
        </p:nvCxnSpPr>
        <p:spPr bwMode="auto">
          <a:xfrm>
            <a:off x="2251075" y="1349375"/>
            <a:ext cx="449263" cy="1131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00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405130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Common reasons for deviations (1)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558800" y="981075"/>
          <a:ext cx="8261350" cy="512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20"/>
                <a:gridCol w="3528254"/>
                <a:gridCol w="3816276"/>
              </a:tblGrid>
              <a:tr h="3599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Rule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Deviation Reason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1157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code shall conform to ISO–C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a) Need compiler extensions for HW access</a:t>
                      </a:r>
                    </a:p>
                    <a:p>
                      <a:r>
                        <a:rPr lang="en-US" sz="1400" dirty="0" smtClean="0"/>
                        <a:t>b) ISO compliance limits cannot be followed in complex AUTOSAR SW architecture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73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3.4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Usage of #pragma directives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be necessary to implement AUTOSAR </a:t>
                      </a:r>
                      <a:r>
                        <a:rPr lang="en-US" sz="1400" baseline="0" dirty="0" err="1" smtClean="0"/>
                        <a:t>memmap</a:t>
                      </a:r>
                      <a:r>
                        <a:rPr lang="en-US" sz="1400" baseline="0" dirty="0" smtClean="0"/>
                        <a:t> concept depending on target platform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9446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Identifiers (internal and external) shall not rely on the significance of more than 31 characters</a:t>
                      </a:r>
                    </a:p>
                    <a:p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Identifiers in generated code are derived from OEM databases</a:t>
                      </a:r>
                      <a:r>
                        <a:rPr lang="en-US" sz="1400" baseline="0" dirty="0" smtClean="0"/>
                        <a:t> (where MISRA is not considered) and prefix rules have to be applied.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642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global symbol only referenced in one translation unit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Actual usage of the software may differ from the MISRA test setup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642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unreachable code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-</a:t>
                      </a:r>
                    </a:p>
                    <a:p>
                      <a:r>
                        <a:rPr lang="en-US" sz="1400" dirty="0" smtClean="0"/>
                        <a:t>API function not used in project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s. 8.1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642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14.3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empty statement must appear on a line on its own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Macros are used in different code variants, e.g. assertions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405130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Common reasons for deviations (2)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558800" y="981075"/>
          <a:ext cx="8261350" cy="446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20"/>
                <a:gridCol w="3456249"/>
                <a:gridCol w="3888281"/>
              </a:tblGrid>
              <a:tr h="3600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Rule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Deviation Reason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6430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14.7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single point of exit at end of function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Readability and / or efficiency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6430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19.1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preprocessor</a:t>
                      </a:r>
                      <a:r>
                        <a:rPr lang="en-US" sz="1400" baseline="0" dirty="0" smtClean="0"/>
                        <a:t> directive before #include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AUTOSAR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memmap</a:t>
                      </a:r>
                      <a:r>
                        <a:rPr lang="en-US" sz="1400" baseline="0" dirty="0" smtClean="0"/>
                        <a:t> concept requires a #define before #include</a:t>
                      </a:r>
                    </a:p>
                  </a:txBody>
                  <a:tcPr marL="91436" marR="91436" marT="45715" marB="45715"/>
                </a:tc>
              </a:tr>
              <a:tr h="5859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19.4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reserved C keywords or braces / parentheses in macro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efficiency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3749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19.6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undef</a:t>
                      </a:r>
                      <a:r>
                        <a:rPr lang="en-US" sz="1400" dirty="0" smtClean="0"/>
                        <a:t> shall not be used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Required by AUTOSAR </a:t>
                      </a:r>
                      <a:r>
                        <a:rPr lang="en-US" sz="1400" dirty="0" err="1" smtClean="0"/>
                        <a:t>memmap</a:t>
                      </a:r>
                      <a:r>
                        <a:rPr lang="en-US" sz="1400" dirty="0" smtClean="0"/>
                        <a:t> concept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6430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19.7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 should be used instead of macro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efficiency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6430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19.8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function-like macro shall not be invoked without all of its arguments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Required by AUTOSAR compiler abstraction concept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5710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19.3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</a:t>
                      </a:r>
                      <a:r>
                        <a:rPr lang="en-US" sz="1400" baseline="0" dirty="0" smtClean="0"/>
                        <a:t> not use # and ## operators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Some macros (e.g. signal access) need to ## operator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</a:tbl>
          </a:graphicData>
        </a:graphic>
      </p:graphicFrame>
      <p:sp>
        <p:nvSpPr>
          <p:cNvPr id="30763" name="Textfeld 2"/>
          <p:cNvSpPr txBox="1">
            <a:spLocks noChangeArrowheads="1"/>
          </p:cNvSpPr>
          <p:nvPr/>
        </p:nvSpPr>
        <p:spPr bwMode="auto">
          <a:xfrm>
            <a:off x="552450" y="5619750"/>
            <a:ext cx="5930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For more details check the deviation documents 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1400" dirty="0">
                <a:solidFill>
                  <a:srgbClr val="C00000"/>
                </a:solidFill>
              </a:rPr>
              <a:t>e.g. WI_MISRA_Compliance_MSR.pdf</a:t>
            </a:r>
          </a:p>
        </p:txBody>
      </p:sp>
    </p:spTree>
    <p:extLst>
      <p:ext uri="{BB962C8B-B14F-4D97-AF65-F5344CB8AC3E}">
        <p14:creationId xmlns:p14="http://schemas.microsoft.com/office/powerpoint/2010/main" val="19080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11225"/>
            <a:ext cx="7916862" cy="4821238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Summary of rule sources and objectives targeting portability and reliability of the code:</a:t>
            </a:r>
          </a:p>
          <a:p>
            <a:pPr lvl="2" eaLnBrk="1" hangingPunct="1"/>
            <a:r>
              <a:rPr lang="en-US" altLang="de-DE" dirty="0" smtClean="0"/>
              <a:t>Enforce ISO-C compliance</a:t>
            </a:r>
          </a:p>
          <a:p>
            <a:pPr lvl="2" eaLnBrk="1" hangingPunct="1"/>
            <a:r>
              <a:rPr lang="en-US" altLang="de-DE" dirty="0" smtClean="0"/>
              <a:t>Avoid platform dependencies and language extensions</a:t>
            </a:r>
          </a:p>
          <a:p>
            <a:pPr lvl="2" eaLnBrk="1" hangingPunct="1"/>
            <a:r>
              <a:rPr lang="en-US" altLang="de-DE" dirty="0" smtClean="0"/>
              <a:t>Avoid unspecified and undefined behavior</a:t>
            </a:r>
          </a:p>
          <a:p>
            <a:pPr lvl="2" eaLnBrk="1" hangingPunct="1"/>
            <a:r>
              <a:rPr lang="en-US" altLang="de-DE" dirty="0" smtClean="0"/>
              <a:t>Improve readability</a:t>
            </a:r>
          </a:p>
          <a:p>
            <a:pPr lvl="2" eaLnBrk="1" hangingPunct="1"/>
            <a:r>
              <a:rPr lang="en-US" altLang="de-DE" dirty="0" smtClean="0"/>
              <a:t>Defensive programming techniques</a:t>
            </a:r>
          </a:p>
          <a:p>
            <a:pPr lvl="2" eaLnBrk="1" hangingPunct="1"/>
            <a:r>
              <a:rPr lang="en-US" altLang="de-DE" dirty="0" smtClean="0"/>
              <a:t>Requirements from safety standards</a:t>
            </a:r>
          </a:p>
          <a:p>
            <a:pPr lvl="2" eaLnBrk="1" hangingPunct="1"/>
            <a:r>
              <a:rPr lang="en-US" altLang="de-DE" dirty="0" smtClean="0"/>
              <a:t>Make the code clear and explicit</a:t>
            </a:r>
          </a:p>
          <a:p>
            <a:pPr lvl="1" eaLnBrk="1" hangingPunct="1"/>
            <a:r>
              <a:rPr lang="en-US" altLang="de-DE" dirty="0" smtClean="0"/>
              <a:t>Please have an own (deep!) view inside the MISRA Guidelines</a:t>
            </a:r>
          </a:p>
          <a:p>
            <a:pPr lvl="2" eaLnBrk="1" hangingPunct="1"/>
            <a:r>
              <a:rPr lang="en-US" altLang="de-DE" dirty="0" smtClean="0">
                <a:hlinkClick r:id="rId3"/>
              </a:rPr>
              <a:t>https://vglobpessvn1.vg.vector.int/svn/Specifications/Standards/MISRA/MISRA-C_2004/trunk/misra_C_2004.pdf</a:t>
            </a:r>
            <a:r>
              <a:rPr lang="en-US" alt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2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82262" name="Group 16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320691"/>
              </p:ext>
            </p:extLst>
          </p:nvPr>
        </p:nvGraphicFramePr>
        <p:xfrm>
          <a:off x="557213" y="1143000"/>
          <a:ext cx="7916862" cy="4678365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684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9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50630" name="Group 179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00900"/>
              </p:ext>
            </p:extLst>
          </p:nvPr>
        </p:nvGraphicFramePr>
        <p:xfrm>
          <a:off x="557213" y="1143000"/>
          <a:ext cx="7916862" cy="4678365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10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505777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Some compilers and many tools like QA-C, </a:t>
            </a:r>
            <a:r>
              <a:rPr lang="en-US" altLang="de-DE" dirty="0" err="1" smtClean="0"/>
              <a:t>PCLint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PolySpace</a:t>
            </a:r>
            <a:r>
              <a:rPr lang="en-US" altLang="de-DE" dirty="0" smtClean="0"/>
              <a:t>, … offers MISRA-C analysis support</a:t>
            </a:r>
          </a:p>
          <a:p>
            <a:pPr lvl="2" eaLnBrk="1" hangingPunct="1"/>
            <a:r>
              <a:rPr lang="en-US" altLang="de-DE" dirty="0" smtClean="0"/>
              <a:t>Each tool has more or less different coverage of MISRA-C rules</a:t>
            </a:r>
          </a:p>
          <a:p>
            <a:pPr lvl="2" eaLnBrk="1" hangingPunct="1"/>
            <a:r>
              <a:rPr lang="en-US" altLang="de-DE" dirty="0" smtClean="0"/>
              <a:t>Each tool has different syntax to comment deviations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>
                <a:solidFill>
                  <a:schemeClr val="hlink"/>
                </a:solidFill>
              </a:rPr>
              <a:t>PES is using (only!) the tool QA-C for MISRA-C:2004 analysis</a:t>
            </a:r>
            <a:endParaRPr lang="en-US" altLang="de-DE" dirty="0" smtClean="0"/>
          </a:p>
          <a:p>
            <a:pPr lvl="2" eaLnBrk="1" hangingPunct="1"/>
            <a:r>
              <a:rPr lang="en-US" altLang="de-DE" dirty="0" smtClean="0"/>
              <a:t>Commenting deviations in code is done with QA-C syntax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QA-C covers approx. 88% (125) rules by automated checks</a:t>
            </a:r>
          </a:p>
          <a:p>
            <a:pPr lvl="2" eaLnBrk="1" hangingPunct="1"/>
            <a:r>
              <a:rPr lang="en-US" altLang="de-DE" dirty="0" smtClean="0"/>
              <a:t>16 MISRA rules are not checked automatically </a:t>
            </a:r>
          </a:p>
          <a:p>
            <a:pPr lvl="2" eaLnBrk="1" hangingPunct="1"/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dirty="0" smtClean="0"/>
              <a:t>8 MISRA rules are voted to be “not applicable for PES” </a:t>
            </a:r>
          </a:p>
          <a:p>
            <a:pPr lvl="2" eaLnBrk="1" hangingPunct="1"/>
            <a:r>
              <a:rPr lang="en-US" altLang="de-DE" dirty="0" smtClean="0">
                <a:sym typeface="Wingdings" pitchFamily="2" charset="2"/>
              </a:rPr>
              <a:t> 8 MISRA rules </a:t>
            </a:r>
            <a:r>
              <a:rPr lang="en-US" altLang="de-DE" dirty="0" smtClean="0"/>
              <a:t>are to be checked by code inspection (see WI)</a:t>
            </a:r>
          </a:p>
        </p:txBody>
      </p:sp>
    </p:spTree>
    <p:extLst>
      <p:ext uri="{BB962C8B-B14F-4D97-AF65-F5344CB8AC3E}">
        <p14:creationId xmlns:p14="http://schemas.microsoft.com/office/powerpoint/2010/main" val="17927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569" y="1089818"/>
            <a:ext cx="7916862" cy="4678363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Since 01/2010 adding justifications in the code is allowed</a:t>
            </a:r>
          </a:p>
          <a:p>
            <a:pPr lvl="2" eaLnBrk="1" hangingPunct="1"/>
            <a:r>
              <a:rPr lang="en-US" altLang="de-DE" dirty="0" smtClean="0"/>
              <a:t>WI MISRA-C:2004 describes external (WORD based) and internal (code-based) justification methods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In Q4/2011 adding justifications in the code became mandatory</a:t>
            </a:r>
          </a:p>
          <a:p>
            <a:pPr lvl="2" eaLnBrk="1" hangingPunct="1"/>
            <a:r>
              <a:rPr lang="en-US" altLang="de-DE" dirty="0" smtClean="0"/>
              <a:t>Valid for all MSR and newly developed CBD components</a:t>
            </a:r>
          </a:p>
          <a:p>
            <a:pPr lvl="2" eaLnBrk="1" hangingPunct="1"/>
            <a:r>
              <a:rPr lang="en-US" altLang="de-DE" dirty="0" smtClean="0"/>
              <a:t>MSR release R3.13 is first release with most components supporting automated creation of MISRA reports including justification of deviations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When using CDK for MISRA analysis and code-based justifications, no additional </a:t>
            </a:r>
            <a:r>
              <a:rPr lang="en-US" altLang="de-DE" dirty="0" err="1" smtClean="0"/>
              <a:t>WORD-based</a:t>
            </a:r>
            <a:r>
              <a:rPr lang="en-US" altLang="de-DE" dirty="0" smtClean="0"/>
              <a:t> MISRA report is necessary!</a:t>
            </a:r>
          </a:p>
        </p:txBody>
      </p:sp>
    </p:spTree>
    <p:extLst>
      <p:ext uri="{BB962C8B-B14F-4D97-AF65-F5344CB8AC3E}">
        <p14:creationId xmlns:p14="http://schemas.microsoft.com/office/powerpoint/2010/main" val="35550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1630363"/>
            <a:ext cx="1162757" cy="163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07" y="543719"/>
            <a:ext cx="292348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96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3090863"/>
            <a:ext cx="1435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95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5049838"/>
            <a:ext cx="33147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2263775"/>
            <a:ext cx="2524125" cy="401638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WI MISRA-C:2004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558800" y="3384550"/>
            <a:ext cx="40386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MISRA deviation documents for CBD and MSR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558800" y="914400"/>
            <a:ext cx="600075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Documents are accessible via COMPONENT DEVELOPMENT PES (Intranet)</a:t>
            </a:r>
          </a:p>
        </p:txBody>
      </p:sp>
      <p:sp>
        <p:nvSpPr>
          <p:cNvPr id="35849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6955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Supporting documents</a:t>
            </a:r>
          </a:p>
        </p:txBody>
      </p:sp>
      <p:pic>
        <p:nvPicPr>
          <p:cNvPr id="3586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2603500"/>
            <a:ext cx="1182688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62" name="Line 18"/>
          <p:cNvSpPr>
            <a:spLocks noChangeShapeType="1"/>
          </p:cNvSpPr>
          <p:nvPr/>
        </p:nvSpPr>
        <p:spPr bwMode="auto">
          <a:xfrm flipH="1">
            <a:off x="5800726" y="2169763"/>
            <a:ext cx="758824" cy="62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9" name="Line 16"/>
          <p:cNvSpPr>
            <a:spLocks noChangeShapeType="1"/>
          </p:cNvSpPr>
          <p:nvPr/>
        </p:nvSpPr>
        <p:spPr bwMode="auto">
          <a:xfrm flipH="1" flipV="1">
            <a:off x="4251324" y="1920876"/>
            <a:ext cx="2308225" cy="666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892" name="Rectangle 20"/>
          <p:cNvSpPr>
            <a:spLocks noChangeArrowheads="1"/>
          </p:cNvSpPr>
          <p:nvPr/>
        </p:nvSpPr>
        <p:spPr bwMode="auto">
          <a:xfrm>
            <a:off x="558800" y="4859338"/>
            <a:ext cx="4038600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List of MISRA rules</a:t>
            </a:r>
          </a:p>
        </p:txBody>
      </p:sp>
      <p:sp>
        <p:nvSpPr>
          <p:cNvPr id="207902" name="Rectangle 30"/>
          <p:cNvSpPr>
            <a:spLocks noChangeArrowheads="1"/>
          </p:cNvSpPr>
          <p:nvPr/>
        </p:nvSpPr>
        <p:spPr bwMode="auto">
          <a:xfrm>
            <a:off x="558800" y="4005263"/>
            <a:ext cx="369252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2" eaLnBrk="1" hangingPunct="1"/>
            <a:r>
              <a:rPr lang="en-US" altLang="de-DE" sz="1600" dirty="0"/>
              <a:t>Typical deviations are explained here</a:t>
            </a:r>
          </a:p>
        </p:txBody>
      </p:sp>
      <p:sp>
        <p:nvSpPr>
          <p:cNvPr id="207903" name="Rectangle 31"/>
          <p:cNvSpPr>
            <a:spLocks noChangeArrowheads="1"/>
          </p:cNvSpPr>
          <p:nvPr/>
        </p:nvSpPr>
        <p:spPr bwMode="auto">
          <a:xfrm>
            <a:off x="558800" y="5183188"/>
            <a:ext cx="381317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2" eaLnBrk="1" hangingPunct="1"/>
            <a:r>
              <a:rPr lang="en-US" altLang="de-DE" sz="1600" dirty="0"/>
              <a:t>Full text of MISRA-C standard “at your fingertips”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71" y="2795588"/>
            <a:ext cx="1168392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93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92959"/>
            <a:ext cx="4892675" cy="312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9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3019266"/>
            <a:ext cx="6051550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0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07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07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207877" grpId="0"/>
      <p:bldP spid="35862" grpId="0" animBg="1"/>
      <p:bldP spid="35859" grpId="0" animBg="1"/>
      <p:bldP spid="207892" grpId="0"/>
      <p:bldP spid="207902" grpId="0"/>
      <p:bldP spid="2079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82073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</a:t>
            </a: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558800" y="987425"/>
            <a:ext cx="7918450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7620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CDK has additional features:</a:t>
            </a:r>
          </a:p>
          <a:p>
            <a:pPr lvl="2" eaLnBrk="1" hangingPunct="1"/>
            <a:r>
              <a:rPr lang="en-US" altLang="de-DE" dirty="0"/>
              <a:t>Automated creation of QA-C project and personality files</a:t>
            </a:r>
          </a:p>
          <a:p>
            <a:pPr lvl="2" eaLnBrk="1" hangingPunct="1"/>
            <a:r>
              <a:rPr lang="en-US" altLang="de-DE" dirty="0"/>
              <a:t>Command line usage of QA-C </a:t>
            </a:r>
            <a:r>
              <a:rPr lang="en-US" altLang="de-DE" dirty="0">
                <a:sym typeface="Wingdings" pitchFamily="2" charset="2"/>
              </a:rPr>
              <a:t></a:t>
            </a:r>
            <a:r>
              <a:rPr lang="en-US" altLang="de-DE" dirty="0"/>
              <a:t> no tool GUI to be used!</a:t>
            </a:r>
          </a:p>
          <a:p>
            <a:pPr lvl="2" eaLnBrk="1" hangingPunct="1"/>
            <a:r>
              <a:rPr lang="en-US" altLang="de-DE" dirty="0"/>
              <a:t>Analysis results are added to a HTML report </a:t>
            </a:r>
            <a:r>
              <a:rPr lang="en-US" altLang="de-DE" dirty="0">
                <a:sym typeface="Wingdings" pitchFamily="2" charset="2"/>
              </a:rPr>
              <a:t> details next slide</a:t>
            </a:r>
          </a:p>
          <a:p>
            <a:pPr lvl="2" eaLnBrk="1" hangingPunct="1"/>
            <a:r>
              <a:rPr lang="en-US" altLang="de-DE" dirty="0"/>
              <a:t>Additional “QA-C Rules for Code Files: Message Reference” with</a:t>
            </a:r>
          </a:p>
          <a:p>
            <a:pPr lvl="3" eaLnBrk="1" hangingPunct="1"/>
            <a:r>
              <a:rPr lang="en-US" altLang="de-DE" dirty="0"/>
              <a:t>Explanation of QA-C additional warnings and errors</a:t>
            </a:r>
          </a:p>
          <a:p>
            <a:pPr lvl="3" eaLnBrk="1" hangingPunct="1"/>
            <a:r>
              <a:rPr lang="en-US" altLang="de-DE" dirty="0"/>
              <a:t>Explanation of MISRA rules</a:t>
            </a:r>
          </a:p>
          <a:p>
            <a:pPr lvl="3" eaLnBrk="1" hangingPunct="1"/>
            <a:r>
              <a:rPr lang="en-US" altLang="de-DE" dirty="0"/>
              <a:t>Links to deviation documents</a:t>
            </a:r>
            <a:br>
              <a:rPr lang="en-US" altLang="de-DE" dirty="0"/>
            </a:br>
            <a:r>
              <a:rPr lang="en-US" altLang="de-DE" dirty="0"/>
              <a:t>for MSR and CBD</a:t>
            </a:r>
          </a:p>
          <a:p>
            <a:pPr lvl="2" eaLnBrk="1" hangingPunct="1"/>
            <a:r>
              <a:rPr lang="en-US" altLang="de-DE" dirty="0"/>
              <a:t>WIKI link supported for each rule to enable developers to</a:t>
            </a:r>
          </a:p>
          <a:p>
            <a:pPr lvl="3" eaLnBrk="1" hangingPunct="1"/>
            <a:r>
              <a:rPr lang="en-US" altLang="de-DE" dirty="0"/>
              <a:t>comment the rules</a:t>
            </a:r>
          </a:p>
          <a:p>
            <a:pPr lvl="3" eaLnBrk="1" hangingPunct="1"/>
            <a:r>
              <a:rPr lang="en-US" altLang="de-DE" dirty="0"/>
              <a:t>share tips for justifications and/or how to solve the deviation</a:t>
            </a:r>
          </a:p>
        </p:txBody>
      </p:sp>
      <p:pic>
        <p:nvPicPr>
          <p:cNvPr id="210959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429000"/>
            <a:ext cx="3238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5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873125"/>
            <a:ext cx="75723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0961" name="Rectangle 17">
            <a:hlinkClick r:id="rId5"/>
          </p:cNvPr>
          <p:cNvSpPr>
            <a:spLocks noChangeArrowheads="1"/>
          </p:cNvSpPr>
          <p:nvPr/>
        </p:nvSpPr>
        <p:spPr bwMode="auto">
          <a:xfrm>
            <a:off x="1379538" y="1743075"/>
            <a:ext cx="658812" cy="314325"/>
          </a:xfrm>
          <a:prstGeom prst="rect">
            <a:avLst/>
          </a:prstGeom>
          <a:solidFill>
            <a:schemeClr val="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e-DE" dirty="0"/>
          </a:p>
        </p:txBody>
      </p:sp>
      <p:grpSp>
        <p:nvGrpSpPr>
          <p:cNvPr id="210966" name="Group 22"/>
          <p:cNvGrpSpPr>
            <a:grpSpLocks/>
          </p:cNvGrpSpPr>
          <p:nvPr/>
        </p:nvGrpSpPr>
        <p:grpSpPr bwMode="auto">
          <a:xfrm>
            <a:off x="1379538" y="1581150"/>
            <a:ext cx="7572375" cy="762000"/>
            <a:chOff x="869" y="1380"/>
            <a:chExt cx="4770" cy="480"/>
          </a:xfrm>
        </p:grpSpPr>
        <p:sp>
          <p:nvSpPr>
            <p:cNvPr id="36874" name="Rectangle 16">
              <a:hlinkClick r:id="rId6" action="ppaction://hlinkfile"/>
            </p:cNvPr>
            <p:cNvSpPr>
              <a:spLocks noChangeArrowheads="1"/>
            </p:cNvSpPr>
            <p:nvPr/>
          </p:nvSpPr>
          <p:spPr bwMode="auto">
            <a:xfrm>
              <a:off x="869" y="1380"/>
              <a:ext cx="415" cy="90"/>
            </a:xfrm>
            <a:prstGeom prst="rect">
              <a:avLst/>
            </a:prstGeom>
            <a:solidFill>
              <a:schemeClr val="hlink">
                <a:alpha val="3098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de-DE" dirty="0"/>
            </a:p>
          </p:txBody>
        </p:sp>
        <p:sp>
          <p:nvSpPr>
            <p:cNvPr id="36875" name="Rectangle 19">
              <a:hlinkClick r:id="rId7" action="ppaction://hlinkfile"/>
            </p:cNvPr>
            <p:cNvSpPr>
              <a:spLocks noChangeArrowheads="1"/>
            </p:cNvSpPr>
            <p:nvPr/>
          </p:nvSpPr>
          <p:spPr bwMode="auto">
            <a:xfrm>
              <a:off x="4098" y="1554"/>
              <a:ext cx="1541" cy="114"/>
            </a:xfrm>
            <a:prstGeom prst="rect">
              <a:avLst/>
            </a:prstGeom>
            <a:solidFill>
              <a:schemeClr val="hlink">
                <a:alpha val="3098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de-DE" dirty="0"/>
            </a:p>
          </p:txBody>
        </p:sp>
        <p:sp>
          <p:nvSpPr>
            <p:cNvPr id="36876" name="Rectangle 20">
              <a:hlinkClick r:id="rId8" action="ppaction://hlinkfile"/>
            </p:cNvPr>
            <p:cNvSpPr>
              <a:spLocks noChangeArrowheads="1"/>
            </p:cNvSpPr>
            <p:nvPr/>
          </p:nvSpPr>
          <p:spPr bwMode="auto">
            <a:xfrm>
              <a:off x="4098" y="1740"/>
              <a:ext cx="1541" cy="120"/>
            </a:xfrm>
            <a:prstGeom prst="rect">
              <a:avLst/>
            </a:prstGeom>
            <a:solidFill>
              <a:schemeClr val="hlink">
                <a:alpha val="3098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5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1" grpId="0" animBg="1"/>
      <p:bldP spid="21096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de-DE" dirty="0" smtClean="0"/>
              <a:t>The HTML report created by CDK contains</a:t>
            </a:r>
          </a:p>
          <a:p>
            <a:pPr lvl="2" eaLnBrk="1" hangingPunct="1"/>
            <a:r>
              <a:rPr lang="en-US" altLang="de-DE" dirty="0" smtClean="0"/>
              <a:t>a list of all MISRA-C deviations in &lt;log&gt;</a:t>
            </a:r>
          </a:p>
          <a:p>
            <a:pPr lvl="3" eaLnBrk="1" hangingPunct="1"/>
            <a:r>
              <a:rPr lang="en-US" altLang="de-DE" dirty="0" smtClean="0"/>
              <a:t>voted “yellow/warning” or “red/error” if a deviation has no PRQA analysis marker</a:t>
            </a:r>
          </a:p>
          <a:p>
            <a:pPr lvl="3" eaLnBrk="1" hangingPunct="1"/>
            <a:r>
              <a:rPr lang="en-US" altLang="de-DE" dirty="0" smtClean="0"/>
              <a:t>Target: empty &lt;log&gt; (“no findings”)</a:t>
            </a:r>
          </a:p>
          <a:p>
            <a:pPr lvl="2" eaLnBrk="1" hangingPunct="1"/>
            <a:r>
              <a:rPr lang="en-US" altLang="de-DE" dirty="0" smtClean="0"/>
              <a:t>a MISRA analysis summary</a:t>
            </a:r>
          </a:p>
          <a:p>
            <a:pPr lvl="3" eaLnBrk="1" hangingPunct="1"/>
            <a:r>
              <a:rPr lang="en-US" altLang="de-DE" dirty="0" smtClean="0"/>
              <a:t>“green/ok”, if deviation &amp; justification found in code</a:t>
            </a:r>
          </a:p>
          <a:p>
            <a:pPr lvl="3" eaLnBrk="1" hangingPunct="1"/>
            <a:r>
              <a:rPr lang="en-US" altLang="de-DE" dirty="0" smtClean="0"/>
              <a:t>“yellow/warning”, if deviation but no justification found</a:t>
            </a:r>
          </a:p>
          <a:p>
            <a:pPr lvl="3" eaLnBrk="1" hangingPunct="1"/>
            <a:r>
              <a:rPr lang="en-US" altLang="de-DE" dirty="0" smtClean="0"/>
              <a:t>Target: no “yellow/warning” results in &lt;summary&gt;</a:t>
            </a:r>
          </a:p>
          <a:p>
            <a:pPr lvl="2" eaLnBrk="1" hangingPunct="1"/>
            <a:r>
              <a:rPr lang="en-US" altLang="de-DE" dirty="0" smtClean="0"/>
              <a:t>a list of code metrics</a:t>
            </a:r>
          </a:p>
          <a:p>
            <a:pPr lvl="3" eaLnBrk="1" hangingPunct="1"/>
            <a:r>
              <a:rPr lang="en-US" altLang="de-DE" dirty="0" smtClean="0"/>
              <a:t>including comparison to the HIS threshold values (“yellow/warning” if current value is out-of-HIS-range)</a:t>
            </a:r>
          </a:p>
        </p:txBody>
      </p:sp>
      <p:sp>
        <p:nvSpPr>
          <p:cNvPr id="3789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20503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 HTML Report</a:t>
            </a:r>
          </a:p>
        </p:txBody>
      </p:sp>
    </p:spTree>
    <p:extLst>
      <p:ext uri="{BB962C8B-B14F-4D97-AF65-F5344CB8AC3E}">
        <p14:creationId xmlns:p14="http://schemas.microsoft.com/office/powerpoint/2010/main" val="2743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de-DE" dirty="0" smtClean="0">
                <a:hlinkClick r:id="rId4" action="ppaction://hlinkfile"/>
              </a:rPr>
              <a:t>Code_Qac_MsgRef.html</a:t>
            </a:r>
            <a:r>
              <a:rPr lang="en-US" altLang="de-DE" dirty="0" smtClean="0"/>
              <a:t> provides</a:t>
            </a:r>
          </a:p>
          <a:p>
            <a:pPr lvl="2"/>
            <a:r>
              <a:rPr lang="en-US" altLang="de-DE" dirty="0" smtClean="0"/>
              <a:t>QA-C rule original/complete text</a:t>
            </a:r>
          </a:p>
          <a:p>
            <a:pPr lvl="2"/>
            <a:r>
              <a:rPr lang="en-US" altLang="de-DE" dirty="0" smtClean="0"/>
              <a:t>MISRA rule original/complete text</a:t>
            </a:r>
          </a:p>
          <a:p>
            <a:pPr lvl="2"/>
            <a:r>
              <a:rPr lang="en-US" altLang="de-DE" dirty="0" smtClean="0"/>
              <a:t>link on rule-specific pages into PES WIKI</a:t>
            </a:r>
          </a:p>
          <a:p>
            <a:pPr marL="0" indent="0"/>
            <a:r>
              <a:rPr lang="en-US" altLang="de-DE" dirty="0" smtClean="0"/>
              <a:t> </a:t>
            </a:r>
          </a:p>
          <a:p>
            <a:pPr lvl="1"/>
            <a:r>
              <a:rPr lang="en-US" altLang="de-DE" dirty="0" smtClean="0"/>
              <a:t>Link into WIKI enables everybody to support and annotate issues and information concerning used tooling, specific rule usage in our software and more.</a:t>
            </a:r>
          </a:p>
          <a:p>
            <a:pPr marL="0" indent="0"/>
            <a:r>
              <a:rPr lang="en-US" altLang="de-DE" dirty="0" smtClean="0"/>
              <a:t> </a:t>
            </a:r>
          </a:p>
          <a:p>
            <a:pPr marL="0" indent="0"/>
            <a:r>
              <a:rPr lang="en-US" altLang="de-DE" sz="1100" dirty="0" smtClean="0"/>
              <a:t>Note: WIKI is not reviewed and released by QA. The user is responsible to validate the information before using it. In case of unclear information, contact the product architect for clarification.</a:t>
            </a:r>
            <a:r>
              <a:rPr lang="en-US" altLang="de-DE" dirty="0" smtClean="0"/>
              <a:t> </a:t>
            </a:r>
          </a:p>
          <a:p>
            <a:pPr lvl="1" eaLnBrk="1" hangingPunct="1"/>
            <a:endParaRPr lang="en-US" altLang="de-DE" dirty="0" smtClean="0"/>
          </a:p>
        </p:txBody>
      </p:sp>
      <p:sp>
        <p:nvSpPr>
          <p:cNvPr id="3891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70815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Quick access</a:t>
            </a:r>
          </a:p>
        </p:txBody>
      </p:sp>
    </p:spTree>
    <p:extLst>
      <p:ext uri="{BB962C8B-B14F-4D97-AF65-F5344CB8AC3E}">
        <p14:creationId xmlns:p14="http://schemas.microsoft.com/office/powerpoint/2010/main" val="3345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MISRA Infrastructure @ 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212" y="1143000"/>
            <a:ext cx="8099107" cy="4678363"/>
          </a:xfrm>
        </p:spPr>
        <p:txBody>
          <a:bodyPr/>
          <a:lstStyle/>
          <a:p>
            <a:pPr lvl="1">
              <a:buFont typeface="Wingdings 3"/>
              <a:buChar char="u"/>
            </a:pPr>
            <a:r>
              <a:rPr lang="en-US" dirty="0" smtClean="0"/>
              <a:t>PES uses 8 QA-C licenses </a:t>
            </a:r>
            <a:r>
              <a:rPr lang="en-US" sz="800" dirty="0" smtClean="0"/>
              <a:t>(03/2015) </a:t>
            </a:r>
            <a:r>
              <a:rPr lang="en-US" dirty="0" smtClean="0"/>
              <a:t>– they are shared by ALL PES users</a:t>
            </a:r>
          </a:p>
          <a:p>
            <a:pPr lvl="1">
              <a:buFont typeface="Wingdings 3"/>
              <a:buChar char="u"/>
            </a:pPr>
            <a:r>
              <a:rPr lang="en-US" dirty="0" smtClean="0"/>
              <a:t>An open QA-C GUI locks a license and </a:t>
            </a:r>
            <a:br>
              <a:rPr lang="en-US" dirty="0" smtClean="0"/>
            </a:br>
            <a:r>
              <a:rPr lang="en-US" dirty="0" smtClean="0"/>
              <a:t>reduces tool availability for all others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close GUI when not used!!</a:t>
            </a:r>
          </a:p>
          <a:p>
            <a:pPr lvl="1">
              <a:buFont typeface="Wingdings 3"/>
              <a:buChar char="u"/>
            </a:pP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 3"/>
              <a:buChar char="u"/>
            </a:pPr>
            <a:r>
              <a:rPr lang="en-US" dirty="0" smtClean="0">
                <a:sym typeface="Wingdings" panose="05000000000000000000" pitchFamily="2" charset="2"/>
              </a:rPr>
              <a:t>License </a:t>
            </a:r>
            <a:r>
              <a:rPr lang="en-US" dirty="0">
                <a:sym typeface="Wingdings" panose="05000000000000000000" pitchFamily="2" charset="2"/>
              </a:rPr>
              <a:t>usage </a:t>
            </a:r>
            <a:r>
              <a:rPr lang="en-US" dirty="0" smtClean="0">
                <a:sym typeface="Wingdings" panose="05000000000000000000" pitchFamily="2" charset="2"/>
              </a:rPr>
              <a:t>report </a:t>
            </a:r>
            <a:r>
              <a:rPr lang="en-US" sz="600" dirty="0">
                <a:sym typeface="Wingdings" panose="05000000000000000000" pitchFamily="2" charset="2"/>
                <a:hlinkClick r:id="rId2" action="ppaction://hlinkfile"/>
              </a:rPr>
              <a:t>file://///vi.vector.int/backup/PES/DevelopmentTools/GraphitePesLicensesView/index.html</a:t>
            </a:r>
            <a:endParaRPr lang="en-US" sz="600" dirty="0">
              <a:sym typeface="Wingdings" panose="05000000000000000000" pitchFamily="2" charset="2"/>
            </a:endParaRPr>
          </a:p>
          <a:p>
            <a:pPr lvl="2">
              <a:buFont typeface="Wingdings 3"/>
              <a:buChar char="u"/>
            </a:pPr>
            <a:r>
              <a:rPr lang="en-US" sz="1100" dirty="0" smtClean="0">
                <a:sym typeface="Wingdings" panose="05000000000000000000" pitchFamily="2" charset="2"/>
              </a:rPr>
              <a:t>White: license used</a:t>
            </a:r>
          </a:p>
          <a:p>
            <a:pPr lvl="2">
              <a:buFont typeface="Wingdings 3"/>
              <a:buChar char="u"/>
            </a:pPr>
            <a:r>
              <a:rPr lang="en-US" sz="1100" dirty="0" smtClean="0">
                <a:sym typeface="Wingdings" panose="05000000000000000000" pitchFamily="2" charset="2"/>
              </a:rPr>
              <a:t>Blue: license used by GUI</a:t>
            </a:r>
          </a:p>
          <a:p>
            <a:pPr lvl="2">
              <a:buFont typeface="Wingdings 3"/>
              <a:buChar char="u"/>
            </a:pPr>
            <a:endParaRPr lang="en-US" sz="1100" dirty="0" smtClean="0">
              <a:sym typeface="Wingdings" panose="05000000000000000000" pitchFamily="2" charset="2"/>
            </a:endParaRPr>
          </a:p>
          <a:p>
            <a:pPr lvl="2">
              <a:buFont typeface="Wingdings 3"/>
              <a:buChar char="u"/>
            </a:pPr>
            <a:endParaRPr lang="en-US" sz="1100" dirty="0" smtClean="0">
              <a:sym typeface="Wingdings" panose="05000000000000000000" pitchFamily="2" charset="2"/>
            </a:endParaRPr>
          </a:p>
          <a:p>
            <a:pPr marL="2667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 3"/>
              <a:buChar char="u"/>
            </a:pPr>
            <a:r>
              <a:rPr lang="en-US" dirty="0">
                <a:sym typeface="Wingdings" panose="05000000000000000000" pitchFamily="2" charset="2"/>
              </a:rPr>
              <a:t>CDK report </a:t>
            </a:r>
            <a:r>
              <a:rPr lang="en-US" sz="600" dirty="0">
                <a:sym typeface="Wingdings" panose="05000000000000000000" pitchFamily="2" charset="2"/>
                <a:hlinkClick r:id="rId3" action="ppaction://hlinkfile"/>
              </a:rPr>
              <a:t>file:///R:/</a:t>
            </a:r>
            <a:r>
              <a:rPr lang="en-US" sz="600" dirty="0" smtClean="0">
                <a:sym typeface="Wingdings" panose="05000000000000000000" pitchFamily="2" charset="2"/>
                <a:hlinkClick r:id="rId3" action="ppaction://hlinkfile"/>
              </a:rPr>
              <a:t>CAN_Base/CANtate/zCDK/Data/CDK_DashBoard.html</a:t>
            </a:r>
            <a:endParaRPr lang="en-US" sz="600" dirty="0" smtClean="0">
              <a:sym typeface="Wingdings" panose="05000000000000000000" pitchFamily="2" charset="2"/>
            </a:endParaRPr>
          </a:p>
          <a:p>
            <a:pPr lvl="2">
              <a:buFont typeface="Wingdings 3"/>
              <a:buChar char="u"/>
            </a:pPr>
            <a:r>
              <a:rPr lang="en-US" sz="1100" dirty="0" smtClean="0">
                <a:sym typeface="Wingdings" panose="05000000000000000000" pitchFamily="2" charset="2"/>
              </a:rPr>
              <a:t>Green: QA-C license requests</a:t>
            </a:r>
          </a:p>
          <a:p>
            <a:pPr lvl="2">
              <a:buFont typeface="Wingdings 3"/>
              <a:buChar char="u"/>
            </a:pPr>
            <a:r>
              <a:rPr lang="en-US" sz="1100" dirty="0" smtClean="0">
                <a:sym typeface="Wingdings" panose="05000000000000000000" pitchFamily="2" charset="2"/>
              </a:rPr>
              <a:t>Red: denied requests caused by “no free license”</a:t>
            </a:r>
          </a:p>
          <a:p>
            <a:pPr lvl="2">
              <a:buFont typeface="Wingdings 3"/>
              <a:buChar char="u"/>
            </a:pPr>
            <a:r>
              <a:rPr lang="de-DE" sz="1100" dirty="0" err="1" smtClean="0">
                <a:sym typeface="Wingdings" panose="05000000000000000000" pitchFamily="2" charset="2"/>
              </a:rPr>
              <a:t>Violet</a:t>
            </a:r>
            <a:r>
              <a:rPr lang="de-DE" sz="1100" dirty="0" smtClean="0">
                <a:sym typeface="Wingdings" panose="05000000000000000000" pitchFamily="2" charset="2"/>
              </a:rPr>
              <a:t> </a:t>
            </a:r>
            <a:r>
              <a:rPr lang="de-DE" sz="1100" dirty="0" err="1" smtClean="0">
                <a:sym typeface="Wingdings" panose="05000000000000000000" pitchFamily="2" charset="2"/>
              </a:rPr>
              <a:t>and</a:t>
            </a:r>
            <a:r>
              <a:rPr lang="de-DE" sz="1100" dirty="0" smtClean="0">
                <a:sym typeface="Wingdings" panose="05000000000000000000" pitchFamily="2" charset="2"/>
              </a:rPr>
              <a:t> </a:t>
            </a:r>
            <a:r>
              <a:rPr lang="de-DE" sz="1100" dirty="0" err="1" smtClean="0">
                <a:sym typeface="Wingdings" panose="05000000000000000000" pitchFamily="2" charset="2"/>
              </a:rPr>
              <a:t>brown</a:t>
            </a:r>
            <a:r>
              <a:rPr lang="de-DE" sz="1100" dirty="0" smtClean="0">
                <a:sym typeface="Wingdings" panose="05000000000000000000" pitchFamily="2" charset="2"/>
              </a:rPr>
              <a:t>: </a:t>
            </a:r>
            <a:r>
              <a:rPr lang="de-DE" sz="1100" dirty="0" err="1" smtClean="0">
                <a:sym typeface="Wingdings" panose="05000000000000000000" pitchFamily="2" charset="2"/>
              </a:rPr>
              <a:t>average</a:t>
            </a:r>
            <a:r>
              <a:rPr lang="de-DE" sz="1100" dirty="0" smtClean="0">
                <a:sym typeface="Wingdings" panose="05000000000000000000" pitchFamily="2" charset="2"/>
              </a:rPr>
              <a:t> </a:t>
            </a:r>
            <a:r>
              <a:rPr lang="de-DE" sz="1100" dirty="0" err="1" smtClean="0">
                <a:sym typeface="Wingdings" panose="05000000000000000000" pitchFamily="2" charset="2"/>
              </a:rPr>
              <a:t>of</a:t>
            </a:r>
            <a:r>
              <a:rPr lang="de-DE" sz="1100" dirty="0" smtClean="0">
                <a:sym typeface="Wingdings" panose="05000000000000000000" pitchFamily="2" charset="2"/>
              </a:rPr>
              <a:t> last 14d</a:t>
            </a:r>
            <a:endParaRPr lang="de-DE" sz="1100" dirty="0">
              <a:sym typeface="Wingdings" panose="05000000000000000000" pitchFamily="2" charset="2"/>
            </a:endParaRPr>
          </a:p>
          <a:p>
            <a:pPr lvl="1">
              <a:buFont typeface="Wingdings 3"/>
              <a:buChar char="u"/>
            </a:pP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 3"/>
              <a:buChar char="u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25182"/>
            <a:ext cx="2743199" cy="10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66" y="3333065"/>
            <a:ext cx="5039953" cy="109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58" y="4511952"/>
            <a:ext cx="3371661" cy="168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2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MISRA Infrastructure @ 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 3"/>
              <a:buChar char="u"/>
            </a:pPr>
            <a:r>
              <a:rPr lang="en-US" dirty="0" smtClean="0"/>
              <a:t>Note: </a:t>
            </a:r>
          </a:p>
          <a:p>
            <a:pPr lvl="2">
              <a:buFont typeface="Wingdings 3"/>
              <a:buChar char="u"/>
            </a:pPr>
            <a:r>
              <a:rPr lang="en-US" dirty="0" smtClean="0"/>
              <a:t>lot of QA-C analysis are executed by automated test systems – licenses are used by night, too!</a:t>
            </a:r>
          </a:p>
          <a:p>
            <a:pPr lvl="2">
              <a:buFont typeface="Wingdings 3"/>
              <a:buChar char="u"/>
            </a:pPr>
            <a:r>
              <a:rPr lang="en-US" dirty="0" smtClean="0"/>
              <a:t>Use CDK wherever possible to optimize QA-C usage</a:t>
            </a:r>
          </a:p>
          <a:p>
            <a:pPr lvl="2">
              <a:buFont typeface="Wingdings 3"/>
              <a:buChar char="u"/>
            </a:pPr>
            <a:r>
              <a:rPr lang="en-US" dirty="0" smtClean="0"/>
              <a:t>Do not run unnecessary MISRA analysis (</a:t>
            </a:r>
            <a:r>
              <a:rPr lang="en-US" dirty="0" smtClean="0">
                <a:sym typeface="Wingdings" panose="05000000000000000000" pitchFamily="2" charset="2"/>
              </a:rPr>
              <a:t> optimize your automated tests to save (license) resources,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MISRA Infrastructure @ 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 3"/>
              <a:buChar char="u"/>
            </a:pPr>
            <a:r>
              <a:rPr lang="en-US" dirty="0" smtClean="0"/>
              <a:t>Eclipse Plugin </a:t>
            </a:r>
            <a:r>
              <a:rPr lang="en-US" sz="800" dirty="0" smtClean="0"/>
              <a:t>(03/2015)</a:t>
            </a:r>
          </a:p>
          <a:p>
            <a:pPr lvl="2">
              <a:buFont typeface="Wingdings 3"/>
              <a:buChar char="u"/>
            </a:pPr>
            <a:r>
              <a:rPr lang="en-US" dirty="0" smtClean="0"/>
              <a:t>The </a:t>
            </a:r>
            <a:r>
              <a:rPr lang="en-US" dirty="0" err="1" smtClean="0"/>
              <a:t>SafeBSW</a:t>
            </a:r>
            <a:r>
              <a:rPr lang="en-US" dirty="0" smtClean="0"/>
              <a:t> eclipse plugin </a:t>
            </a:r>
            <a:br>
              <a:rPr lang="en-US" dirty="0" smtClean="0"/>
            </a:br>
            <a:r>
              <a:rPr lang="en-US" dirty="0" smtClean="0"/>
              <a:t>supports direct access to</a:t>
            </a:r>
            <a:br>
              <a:rPr lang="en-US" dirty="0" smtClean="0"/>
            </a:br>
            <a:r>
              <a:rPr lang="en-US" dirty="0" smtClean="0"/>
              <a:t>MISRA information</a:t>
            </a:r>
          </a:p>
          <a:p>
            <a:pPr lvl="2">
              <a:buFont typeface="Wingdings 3"/>
              <a:buChar char="u"/>
            </a:pPr>
            <a:endParaRPr lang="en-US" dirty="0" smtClean="0"/>
          </a:p>
          <a:p>
            <a:pPr lvl="2">
              <a:buFont typeface="Wingdings 3"/>
              <a:buChar char="u"/>
            </a:pPr>
            <a:endParaRPr lang="en-US" dirty="0"/>
          </a:p>
          <a:p>
            <a:pPr lvl="2">
              <a:buFont typeface="Wingdings 3"/>
              <a:buChar char="u"/>
            </a:pPr>
            <a:endParaRPr lang="en-US" dirty="0" smtClean="0"/>
          </a:p>
          <a:p>
            <a:pPr lvl="2">
              <a:buFont typeface="Wingdings 3"/>
              <a:buChar char="u"/>
            </a:pPr>
            <a:endParaRPr lang="en-US" dirty="0"/>
          </a:p>
          <a:p>
            <a:pPr lvl="2">
              <a:buFont typeface="Wingdings 3"/>
              <a:buChar char="u"/>
            </a:pPr>
            <a:endParaRPr lang="en-US" dirty="0" smtClean="0"/>
          </a:p>
          <a:p>
            <a:pPr lvl="2">
              <a:buFont typeface="Wingdings 3"/>
              <a:buChar char="u"/>
            </a:pPr>
            <a:endParaRPr lang="en-US" dirty="0" smtClean="0"/>
          </a:p>
          <a:p>
            <a:pPr lvl="1">
              <a:buFont typeface="Wingdings 3"/>
              <a:buChar char="u"/>
            </a:pPr>
            <a:endParaRPr lang="en-US" dirty="0" smtClean="0"/>
          </a:p>
          <a:p>
            <a:pPr lvl="1">
              <a:buFont typeface="Wingdings 3"/>
              <a:buChar char="u"/>
            </a:pPr>
            <a:r>
              <a:rPr lang="en-US" dirty="0" smtClean="0"/>
              <a:t>Contact </a:t>
            </a:r>
            <a:r>
              <a:rPr lang="en-US" dirty="0" err="1" smtClean="0"/>
              <a:t>vistvi</a:t>
            </a:r>
            <a:r>
              <a:rPr lang="en-US" dirty="0" smtClean="0"/>
              <a:t> for details</a:t>
            </a:r>
          </a:p>
          <a:p>
            <a:pPr lvl="2">
              <a:buFont typeface="Wingdings 3"/>
              <a:buChar char="u"/>
            </a:pPr>
            <a:r>
              <a:rPr lang="en-US" sz="1000" u="sng" dirty="0" smtClean="0">
                <a:hlinkClick r:id="rId3" action="ppaction://hlinkfile"/>
              </a:rPr>
              <a:t>\\vi.vector.int\Backup\PES\DevelopmentTools\DevSupportTools\PesEclipsePlugin</a:t>
            </a:r>
            <a:endParaRPr lang="en-US" sz="1000" dirty="0" smtClean="0"/>
          </a:p>
          <a:p>
            <a:pPr lvl="2">
              <a:buFont typeface="Wingdings 3"/>
              <a:buChar char="u"/>
            </a:pP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" y="3052762"/>
            <a:ext cx="41338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11" y="1593152"/>
            <a:ext cx="3868540" cy="158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30" y="3680176"/>
            <a:ext cx="3868540" cy="158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Gerade Verbindung 4"/>
          <p:cNvCxnSpPr>
            <a:endCxn id="4102" idx="1"/>
          </p:cNvCxnSpPr>
          <p:nvPr/>
        </p:nvCxnSpPr>
        <p:spPr bwMode="auto">
          <a:xfrm flipV="1">
            <a:off x="3257550" y="2384231"/>
            <a:ext cx="1753961" cy="86648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971800" y="3175309"/>
            <a:ext cx="285750" cy="1508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3691890" y="3175309"/>
            <a:ext cx="784860" cy="1508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7" name="Gerade Verbindung 16"/>
          <p:cNvCxnSpPr>
            <a:stCxn id="16" idx="2"/>
            <a:endCxn id="4103" idx="1"/>
          </p:cNvCxnSpPr>
          <p:nvPr/>
        </p:nvCxnSpPr>
        <p:spPr bwMode="auto">
          <a:xfrm>
            <a:off x="4084320" y="3326130"/>
            <a:ext cx="1008610" cy="1145125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860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67712" cy="4953000"/>
          </a:xfrm>
        </p:spPr>
        <p:txBody>
          <a:bodyPr/>
          <a:lstStyle/>
          <a:p>
            <a:pPr marL="0" lvl="1" indent="0" eaLnBrk="1" hangingPunct="1">
              <a:buFont typeface="Wingdings 3" pitchFamily="18" charset="2"/>
              <a:buNone/>
              <a:defRPr/>
            </a:pPr>
            <a:r>
              <a:rPr lang="en-US" altLang="de-DE" sz="2000" b="1" dirty="0" smtClean="0">
                <a:sym typeface="Wingdings" pitchFamily="2" charset="2"/>
              </a:rPr>
              <a:t>“C is not the language to write reliable and safe software”</a:t>
            </a:r>
          </a:p>
          <a:p>
            <a:pPr lvl="1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Some disadvantages of C:</a:t>
            </a:r>
          </a:p>
          <a:p>
            <a:pPr lvl="2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Some language behavior is undefined and unspecified  results in Compiler implementation specific behavior: </a:t>
            </a:r>
            <a:br>
              <a:rPr lang="en-US" altLang="de-DE" dirty="0" smtClean="0">
                <a:sym typeface="Wingdings" pitchFamily="2" charset="2"/>
              </a:rPr>
            </a:br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sz="1400" dirty="0" smtClean="0"/>
              <a:t>E.g. integer division: -5 / 3 = </a:t>
            </a:r>
            <a:r>
              <a:rPr lang="en-US" altLang="de-DE" sz="1400" dirty="0" smtClean="0">
                <a:solidFill>
                  <a:schemeClr val="hlink"/>
                </a:solidFill>
              </a:rPr>
              <a:t>-1 remainder -2</a:t>
            </a:r>
            <a:r>
              <a:rPr lang="en-US" altLang="de-DE" sz="1400" dirty="0" smtClean="0"/>
              <a:t> or </a:t>
            </a:r>
            <a:r>
              <a:rPr lang="en-US" altLang="de-DE" sz="1400" dirty="0" smtClean="0">
                <a:solidFill>
                  <a:srgbClr val="0033CC"/>
                </a:solidFill>
              </a:rPr>
              <a:t>-2 remainder 1</a:t>
            </a:r>
            <a:endParaRPr lang="en-US" altLang="de-DE" dirty="0" smtClean="0"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Many operator precedence levels – not all are intuitive</a:t>
            </a:r>
            <a:br>
              <a:rPr lang="en-US" altLang="de-DE" dirty="0" smtClean="0">
                <a:sym typeface="Wingdings" pitchFamily="2" charset="2"/>
              </a:rPr>
            </a:br>
            <a:r>
              <a:rPr lang="en-US" altLang="de-DE" dirty="0" smtClean="0">
                <a:sym typeface="Wingdings" pitchFamily="2" charset="2"/>
              </a:rPr>
              <a:t></a:t>
            </a:r>
            <a:r>
              <a:rPr lang="en-US" altLang="de-DE" sz="1400" dirty="0" smtClean="0">
                <a:sym typeface="Wingdings" pitchFamily="2" charset="2"/>
              </a:rPr>
              <a:t> Side effects of operands at logical operations: </a:t>
            </a:r>
            <a:r>
              <a:rPr lang="en-US" altLang="de-DE" sz="1400" b="1" dirty="0" smtClean="0">
                <a:latin typeface="Courier New" pitchFamily="49" charset="0"/>
                <a:sym typeface="Wingdings" pitchFamily="2" charset="2"/>
              </a:rPr>
              <a:t>if (a &gt; 0 || b-- &lt; 10) { … }</a:t>
            </a:r>
            <a:endParaRPr lang="en-US" altLang="de-DE" sz="1400" dirty="0" smtClean="0"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No strongly typed language  e.g. “integer promotion” issue</a:t>
            </a:r>
            <a:br>
              <a:rPr lang="en-US" altLang="de-DE" dirty="0" smtClean="0">
                <a:sym typeface="Wingdings" pitchFamily="2" charset="2"/>
              </a:rPr>
            </a:br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sz="1400" dirty="0" smtClean="0">
                <a:sym typeface="Wingdings" pitchFamily="2" charset="2"/>
              </a:rPr>
              <a:t>Who can explain this issue? ( example)</a:t>
            </a:r>
            <a:endParaRPr lang="en-US" altLang="de-DE" sz="1200" dirty="0" smtClean="0"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No runtime checking (divide by zero, overflow, validity of pointers, array bound errors, …)</a:t>
            </a:r>
            <a:br>
              <a:rPr lang="en-US" altLang="de-DE" dirty="0" smtClean="0">
                <a:sym typeface="Wingdings" pitchFamily="2" charset="2"/>
              </a:rPr>
            </a:br>
            <a:endParaRPr lang="en-US" altLang="de-DE" dirty="0" smtClean="0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But: C programs can also be laid out in a structured and comprehensible manner  “MISRA C” helps to prevent pitfalls of C</a:t>
            </a:r>
          </a:p>
        </p:txBody>
      </p:sp>
      <p:sp>
        <p:nvSpPr>
          <p:cNvPr id="1536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52705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1223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307524" name="Group 13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465877"/>
              </p:ext>
            </p:extLst>
          </p:nvPr>
        </p:nvGraphicFramePr>
        <p:xfrm>
          <a:off x="557213" y="1143000"/>
          <a:ext cx="7916862" cy="4678363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26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58187" cy="5076825"/>
          </a:xfrm>
        </p:spPr>
        <p:txBody>
          <a:bodyPr/>
          <a:lstStyle/>
          <a:p>
            <a:pPr lvl="1" eaLnBrk="1" hangingPunct="1"/>
            <a:r>
              <a:rPr lang="en-US" altLang="de-DE" sz="1600" dirty="0" smtClean="0"/>
              <a:t>QA-C provides mechanisms to prevent checking of rules, but …</a:t>
            </a:r>
          </a:p>
          <a:p>
            <a:pPr lvl="2" eaLnBrk="1" hangingPunct="1"/>
            <a:r>
              <a:rPr lang="en-US" altLang="de-DE" sz="1600" dirty="0" smtClean="0"/>
              <a:t>… it is not recommended to use such methods</a:t>
            </a:r>
          </a:p>
          <a:p>
            <a:pPr lvl="2" eaLnBrk="1" hangingPunct="1"/>
            <a:r>
              <a:rPr lang="en-US" altLang="de-DE" sz="1600" dirty="0" smtClean="0"/>
              <a:t>… MISRA-C analysis is to be executed without ANY suppression mechanism enabled to see all deviations (PES analysis rules in </a:t>
            </a:r>
            <a:r>
              <a:rPr lang="en-US" altLang="de-DE" sz="1600" dirty="0" err="1" smtClean="0"/>
              <a:t>p_s</a:t>
            </a:r>
            <a:r>
              <a:rPr lang="en-US" altLang="de-DE" sz="1600" dirty="0" smtClean="0"/>
              <a:t> file)</a:t>
            </a:r>
          </a:p>
          <a:p>
            <a:pPr lvl="2" eaLnBrk="1" hangingPunct="1"/>
            <a:endParaRPr lang="en-US" altLang="de-DE" sz="1600" dirty="0" smtClean="0"/>
          </a:p>
          <a:p>
            <a:pPr lvl="1" eaLnBrk="1" hangingPunct="1"/>
            <a:r>
              <a:rPr lang="en-US" altLang="de-DE" sz="1600" dirty="0" smtClean="0"/>
              <a:t>To mark a deviation as known, annotate it by one of this suppression mechanisms: </a:t>
            </a:r>
          </a:p>
          <a:p>
            <a:pPr lvl="2" eaLnBrk="1" hangingPunct="1"/>
            <a:r>
              <a:rPr lang="en-US" altLang="de-DE" sz="1600" dirty="0" smtClean="0"/>
              <a:t>Single line suppression: /* PRQA S &lt;rule&gt; */ </a:t>
            </a:r>
          </a:p>
          <a:p>
            <a:pPr lvl="2" eaLnBrk="1" hangingPunct="1"/>
            <a:r>
              <a:rPr lang="en-US" altLang="de-DE" sz="1600" dirty="0" smtClean="0">
                <a:solidFill>
                  <a:schemeClr val="accent1"/>
                </a:solidFill>
              </a:rPr>
              <a:t>Range suppression using a tag: /* PRQA S &lt;rule&gt; &lt;tag&gt; */ … /* PRQA L:&lt;tag&gt; */ </a:t>
            </a:r>
          </a:p>
          <a:p>
            <a:pPr lvl="2" eaLnBrk="1" hangingPunct="1"/>
            <a:r>
              <a:rPr lang="en-US" altLang="de-DE" sz="1600" dirty="0" smtClean="0">
                <a:solidFill>
                  <a:schemeClr val="accent1"/>
                </a:solidFill>
              </a:rPr>
              <a:t>Range suppression using line counting: /* PRQA S &lt;rule&gt; &lt;lines&gt; */ </a:t>
            </a:r>
          </a:p>
          <a:p>
            <a:pPr lvl="2" eaLnBrk="1" hangingPunct="1"/>
            <a:r>
              <a:rPr lang="en-US" altLang="de-DE" dirty="0" smtClean="0">
                <a:solidFill>
                  <a:schemeClr val="hlink"/>
                </a:solidFill>
              </a:rPr>
              <a:t>Range suppressions should be prevented wherever possible</a:t>
            </a:r>
            <a:endParaRPr lang="en-US" altLang="de-DE" sz="1600" dirty="0" smtClean="0"/>
          </a:p>
          <a:p>
            <a:pPr lvl="2" eaLnBrk="1" hangingPunct="1"/>
            <a:endParaRPr lang="en-US" altLang="de-DE" sz="1600" dirty="0" smtClean="0"/>
          </a:p>
          <a:p>
            <a:pPr lvl="1" eaLnBrk="1" hangingPunct="1"/>
            <a:r>
              <a:rPr lang="en-US" altLang="de-DE" sz="1600" dirty="0" smtClean="0"/>
              <a:t>Annotated code is allowed to be delivered to the customers</a:t>
            </a:r>
          </a:p>
        </p:txBody>
      </p:sp>
    </p:spTree>
    <p:extLst>
      <p:ext uri="{BB962C8B-B14F-4D97-AF65-F5344CB8AC3E}">
        <p14:creationId xmlns:p14="http://schemas.microsoft.com/office/powerpoint/2010/main" val="6602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586787" cy="15335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Code might deviate from MISRA rules</a:t>
            </a:r>
            <a:endParaRPr lang="en-US" altLang="de-DE" sz="16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>
                <a:sym typeface="Wingdings" pitchFamily="2" charset="2"/>
              </a:rPr>
              <a:t>Developer fixes code or adds a PRQA marker into code  marks deviation as “known”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>
                <a:sym typeface="Wingdings" pitchFamily="2" charset="2"/>
              </a:rPr>
              <a:t>Developer adds justification into code  marks deviation as “known and justified”</a:t>
            </a:r>
            <a:endParaRPr lang="en-US" altLang="de-DE" sz="1600" dirty="0" smtClean="0"/>
          </a:p>
        </p:txBody>
      </p:sp>
      <p:sp>
        <p:nvSpPr>
          <p:cNvPr id="4198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96850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Wording @ PES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757238" y="4762500"/>
            <a:ext cx="1970087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 3" pitchFamily="18" charset="2"/>
              <a:buNone/>
            </a:pP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TASK(</a:t>
            </a:r>
            <a:r>
              <a:rPr lang="en-US" altLang="de-DE" b="1" dirty="0" err="1">
                <a:latin typeface="Courier New" pitchFamily="49" charset="0"/>
                <a:cs typeface="Courier New" pitchFamily="49" charset="0"/>
              </a:rPr>
              <a:t>TaskInit</a:t>
            </a: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de-DE" b="1" dirty="0">
                <a:latin typeface="Courier New" pitchFamily="49" charset="0"/>
                <a:cs typeface="Courier New" pitchFamily="49" charset="0"/>
              </a:rPr>
            </a:b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de-DE" b="1" dirty="0">
                <a:latin typeface="Courier New" pitchFamily="49" charset="0"/>
                <a:cs typeface="Courier New" pitchFamily="49" charset="0"/>
              </a:rPr>
            </a:b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/../</a:t>
            </a:r>
            <a:br>
              <a:rPr lang="en-US" altLang="de-DE" b="1" dirty="0">
                <a:latin typeface="Courier New" pitchFamily="49" charset="0"/>
                <a:cs typeface="Courier New" pitchFamily="49" charset="0"/>
              </a:rPr>
            </a:b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3297238" y="4762500"/>
            <a:ext cx="239871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 3" pitchFamily="18" charset="2"/>
              <a:buNone/>
            </a:pP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/* PRQA S 1503 */</a:t>
            </a:r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6121400" y="4762500"/>
            <a:ext cx="2413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 3" pitchFamily="18" charset="2"/>
              <a:buNone/>
            </a:pP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/* MD_MSR_14.1 */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557213" y="4162425"/>
            <a:ext cx="2395537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b="1" i="1" dirty="0">
                <a:solidFill>
                  <a:schemeClr val="accent1"/>
                </a:solidFill>
              </a:rPr>
              <a:t>Code</a:t>
            </a:r>
            <a:br>
              <a:rPr lang="en-US" altLang="de-DE" b="1" i="1" dirty="0">
                <a:solidFill>
                  <a:schemeClr val="accent1"/>
                </a:solidFill>
              </a:rPr>
            </a:br>
            <a:r>
              <a:rPr lang="en-US" altLang="de-DE" b="1" i="1" dirty="0">
                <a:solidFill>
                  <a:schemeClr val="accent1"/>
                </a:solidFill>
              </a:rPr>
              <a:t/>
            </a:r>
            <a:br>
              <a:rPr lang="en-US" altLang="de-DE" b="1" i="1" dirty="0">
                <a:solidFill>
                  <a:schemeClr val="accent1"/>
                </a:solidFill>
              </a:rPr>
            </a:br>
            <a:r>
              <a:rPr lang="en-US" altLang="de-DE" b="1" i="1" dirty="0">
                <a:solidFill>
                  <a:schemeClr val="accent1"/>
                </a:solidFill>
              </a:rPr>
              <a:t/>
            </a:r>
            <a:br>
              <a:rPr lang="en-US" altLang="de-DE" b="1" i="1" dirty="0">
                <a:solidFill>
                  <a:schemeClr val="accent1"/>
                </a:solidFill>
              </a:rPr>
            </a:br>
            <a:r>
              <a:rPr lang="en-US" altLang="de-DE" b="1" i="1" dirty="0">
                <a:solidFill>
                  <a:schemeClr val="accent1"/>
                </a:solidFill>
              </a:rPr>
              <a:t/>
            </a:r>
            <a:br>
              <a:rPr lang="en-US" altLang="de-DE" b="1" i="1" dirty="0">
                <a:solidFill>
                  <a:schemeClr val="accent1"/>
                </a:solidFill>
              </a:rPr>
            </a:br>
            <a:endParaRPr lang="en-US" altLang="de-DE" b="1" i="1" dirty="0">
              <a:solidFill>
                <a:schemeClr val="accent1"/>
              </a:solidFill>
            </a:endParaRPr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3259138" y="4162425"/>
            <a:ext cx="2560637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b="1" i="1" dirty="0">
                <a:solidFill>
                  <a:schemeClr val="accent1"/>
                </a:solidFill>
              </a:rPr>
              <a:t>Known Deviation</a:t>
            </a:r>
          </a:p>
          <a:p>
            <a:pPr algn="ctr" eaLnBrk="1" hangingPunct="1">
              <a:spcBef>
                <a:spcPct val="50000"/>
              </a:spcBef>
            </a:pPr>
            <a:endParaRPr lang="en-US" altLang="de-DE" b="1" i="1" dirty="0">
              <a:solidFill>
                <a:schemeClr val="accent1"/>
              </a:solidFill>
            </a:endParaRPr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6094413" y="4162425"/>
            <a:ext cx="2560637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b="1" i="1" dirty="0">
                <a:solidFill>
                  <a:schemeClr val="accent1"/>
                </a:solidFill>
              </a:rPr>
              <a:t>Justification</a:t>
            </a:r>
          </a:p>
          <a:p>
            <a:pPr algn="ctr" eaLnBrk="1" hangingPunct="1">
              <a:spcBef>
                <a:spcPct val="50000"/>
              </a:spcBef>
            </a:pPr>
            <a:endParaRPr lang="en-US" altLang="de-DE" b="1" i="1" dirty="0">
              <a:solidFill>
                <a:schemeClr val="accent1"/>
              </a:solidFill>
            </a:endParaRPr>
          </a:p>
        </p:txBody>
      </p:sp>
      <p:pic>
        <p:nvPicPr>
          <p:cNvPr id="2846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3263900"/>
            <a:ext cx="1193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684" name="Rectangle 12"/>
          <p:cNvSpPr>
            <a:spLocks noChangeArrowheads="1"/>
          </p:cNvSpPr>
          <p:nvPr/>
        </p:nvSpPr>
        <p:spPr bwMode="auto">
          <a:xfrm>
            <a:off x="2992438" y="3263900"/>
            <a:ext cx="154781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b="1" i="1" dirty="0">
                <a:solidFill>
                  <a:schemeClr val="accent1"/>
                </a:solidFill>
              </a:rPr>
              <a:t>Deviation</a:t>
            </a:r>
          </a:p>
        </p:txBody>
      </p:sp>
      <p:cxnSp>
        <p:nvCxnSpPr>
          <p:cNvPr id="284685" name="AutoShape 13"/>
          <p:cNvCxnSpPr>
            <a:cxnSpLocks noChangeShapeType="1"/>
            <a:stCxn id="41993" idx="0"/>
            <a:endCxn id="284683" idx="1"/>
          </p:cNvCxnSpPr>
          <p:nvPr/>
        </p:nvCxnSpPr>
        <p:spPr bwMode="auto">
          <a:xfrm rot="5400000" flipH="1">
            <a:off x="1261269" y="3667919"/>
            <a:ext cx="701675" cy="287337"/>
          </a:xfrm>
          <a:prstGeom prst="curvedConnector4">
            <a:avLst>
              <a:gd name="adj1" fmla="val 35972"/>
              <a:gd name="adj2" fmla="val 17956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686" name="AutoShape 14"/>
          <p:cNvCxnSpPr>
            <a:cxnSpLocks noChangeShapeType="1"/>
            <a:stCxn id="284683" idx="3"/>
            <a:endCxn id="284684" idx="1"/>
          </p:cNvCxnSpPr>
          <p:nvPr/>
        </p:nvCxnSpPr>
        <p:spPr bwMode="auto">
          <a:xfrm flipV="1">
            <a:off x="2662238" y="3422650"/>
            <a:ext cx="330200" cy="38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687" name="AutoShape 15"/>
          <p:cNvCxnSpPr>
            <a:cxnSpLocks noChangeShapeType="1"/>
            <a:stCxn id="284684" idx="2"/>
            <a:endCxn id="284681" idx="0"/>
          </p:cNvCxnSpPr>
          <p:nvPr/>
        </p:nvCxnSpPr>
        <p:spPr bwMode="auto">
          <a:xfrm rot="16200000" flipH="1">
            <a:off x="3863181" y="3485357"/>
            <a:ext cx="581025" cy="7731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688" name="AutoShape 16"/>
          <p:cNvCxnSpPr>
            <a:cxnSpLocks noChangeShapeType="1"/>
            <a:stCxn id="284681" idx="0"/>
            <a:endCxn id="284682" idx="0"/>
          </p:cNvCxnSpPr>
          <p:nvPr/>
        </p:nvCxnSpPr>
        <p:spPr bwMode="auto">
          <a:xfrm rot="5400000" flipV="1">
            <a:off x="5957094" y="2745581"/>
            <a:ext cx="1588" cy="2835275"/>
          </a:xfrm>
          <a:prstGeom prst="curvedConnector3">
            <a:avLst>
              <a:gd name="adj1" fmla="val -22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4781550" y="1143000"/>
            <a:ext cx="2005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ym typeface="Wingdings" pitchFamily="2" charset="2"/>
              </a:rPr>
              <a:t> QA-C detects it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19100" y="2651125"/>
            <a:ext cx="867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>
                <a:solidFill>
                  <a:schemeClr val="hlink"/>
                </a:solidFill>
                <a:sym typeface="Wingdings" pitchFamily="2" charset="2"/>
              </a:rPr>
              <a:t> Code is ready to create a MISRA deviation report with justifications!</a:t>
            </a:r>
          </a:p>
        </p:txBody>
      </p:sp>
      <p:sp>
        <p:nvSpPr>
          <p:cNvPr id="284691" name="Line 19"/>
          <p:cNvSpPr>
            <a:spLocks noChangeShapeType="1"/>
          </p:cNvSpPr>
          <p:nvPr/>
        </p:nvSpPr>
        <p:spPr bwMode="auto">
          <a:xfrm flipH="1">
            <a:off x="2076450" y="3460750"/>
            <a:ext cx="915988" cy="1301750"/>
          </a:xfrm>
          <a:prstGeom prst="line">
            <a:avLst/>
          </a:prstGeom>
          <a:noFill/>
          <a:ln w="9525">
            <a:solidFill>
              <a:srgbClr val="8CA3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4694" name="AutoShape 22"/>
          <p:cNvSpPr>
            <a:spLocks/>
          </p:cNvSpPr>
          <p:nvPr/>
        </p:nvSpPr>
        <p:spPr bwMode="auto">
          <a:xfrm>
            <a:off x="5003800" y="3263900"/>
            <a:ext cx="1216025" cy="311150"/>
          </a:xfrm>
          <a:prstGeom prst="borderCallout2">
            <a:avLst>
              <a:gd name="adj1" fmla="val 36736"/>
              <a:gd name="adj2" fmla="val -6269"/>
              <a:gd name="adj3" fmla="val 36736"/>
              <a:gd name="adj4" fmla="val -15667"/>
              <a:gd name="adj5" fmla="val 57144"/>
              <a:gd name="adj6" fmla="val -38644"/>
            </a:avLst>
          </a:prstGeom>
          <a:noFill/>
          <a:ln w="9525">
            <a:solidFill>
              <a:srgbClr val="8CA3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dirty="0">
                <a:solidFill>
                  <a:srgbClr val="8CA396"/>
                </a:solidFill>
              </a:rPr>
              <a:t>Analyze</a:t>
            </a:r>
          </a:p>
        </p:txBody>
      </p:sp>
      <p:sp>
        <p:nvSpPr>
          <p:cNvPr id="284695" name="AutoShape 23"/>
          <p:cNvSpPr>
            <a:spLocks/>
          </p:cNvSpPr>
          <p:nvPr/>
        </p:nvSpPr>
        <p:spPr bwMode="auto">
          <a:xfrm>
            <a:off x="6859588" y="3263900"/>
            <a:ext cx="1216025" cy="311150"/>
          </a:xfrm>
          <a:prstGeom prst="borderCallout2">
            <a:avLst>
              <a:gd name="adj1" fmla="val 36736"/>
              <a:gd name="adj2" fmla="val -6269"/>
              <a:gd name="adj3" fmla="val 36736"/>
              <a:gd name="adj4" fmla="val -20106"/>
              <a:gd name="adj5" fmla="val 57144"/>
              <a:gd name="adj6" fmla="val -54310"/>
            </a:avLst>
          </a:prstGeom>
          <a:noFill/>
          <a:ln w="9525">
            <a:solidFill>
              <a:srgbClr val="8CA3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dirty="0">
                <a:solidFill>
                  <a:srgbClr val="8CA396"/>
                </a:solidFill>
              </a:rPr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25881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8" grpId="0"/>
      <p:bldP spid="284679" grpId="0"/>
      <p:bldP spid="284681" grpId="0" animBg="1"/>
      <p:bldP spid="284682" grpId="0" animBg="1"/>
      <p:bldP spid="284684" grpId="0" animBg="1"/>
      <p:bldP spid="284689" grpId="0"/>
      <p:bldP spid="284690" grpId="0"/>
      <p:bldP spid="284691" grpId="0" animBg="1"/>
      <p:bldP spid="284694" grpId="0" animBg="1"/>
      <p:bldP spid="28469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415337" cy="107632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Example 1: Standard justification available and valid for the deviation</a:t>
            </a:r>
          </a:p>
          <a:p>
            <a:pPr lvl="2" eaLnBrk="1" hangingPunct="1"/>
            <a:r>
              <a:rPr lang="en-US" altLang="de-DE" sz="1600" dirty="0" smtClean="0"/>
              <a:t>No need for detailed justification in code </a:t>
            </a:r>
            <a:r>
              <a:rPr lang="en-US" altLang="de-DE" sz="1600" dirty="0" smtClean="0">
                <a:sym typeface="Wingdings" pitchFamily="2" charset="2"/>
              </a:rPr>
              <a:t> reference standard justification</a:t>
            </a:r>
            <a:endParaRPr lang="en-US" altLang="de-DE" sz="1600" dirty="0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993775" y="1943100"/>
            <a:ext cx="53912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#define</a:t>
            </a:r>
            <a:r>
              <a:rPr lang="en-US" altLang="de-DE" sz="1200" dirty="0">
                <a:latin typeface="Courier New" pitchFamily="49" charset="0"/>
              </a:rPr>
              <a:t> CANNM_START_SEC_VAR_NOINIT_8BIT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#include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 err="1">
                <a:solidFill>
                  <a:srgbClr val="800000"/>
                </a:solidFill>
                <a:latin typeface="Courier New" pitchFamily="49" charset="0"/>
              </a:rPr>
              <a:t>MemMap.h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>
                <a:latin typeface="Courier New" pitchFamily="49" charset="0"/>
              </a:rPr>
              <a:t> 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PRQA S 5087 */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MD_MSR_19.1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</a:pPr>
            <a:endParaRPr lang="en-US" altLang="de-DE" sz="1200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latin typeface="Courier New" pitchFamily="49" charset="0"/>
              </a:rPr>
              <a:t>STATIC VAR( uint8, CANNM_VAR_NOINIT ) </a:t>
            </a:r>
            <a:r>
              <a:rPr lang="en-US" altLang="de-DE" sz="1200" dirty="0" err="1">
                <a:latin typeface="Courier New" pitchFamily="49" charset="0"/>
              </a:rPr>
              <a:t>nmMinPnChannel</a:t>
            </a:r>
            <a:r>
              <a:rPr lang="en-US" altLang="de-DE" sz="1200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endParaRPr lang="en-US" altLang="de-DE" sz="12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#define</a:t>
            </a:r>
            <a:r>
              <a:rPr lang="en-US" altLang="de-DE" sz="1200" dirty="0">
                <a:latin typeface="Courier New" pitchFamily="49" charset="0"/>
              </a:rPr>
              <a:t> CANNM_STOP_SEC_VAR_NOINIT_8BIT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#include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 err="1">
                <a:solidFill>
                  <a:srgbClr val="800000"/>
                </a:solidFill>
                <a:latin typeface="Courier New" pitchFamily="49" charset="0"/>
              </a:rPr>
              <a:t>MemMap.h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>
                <a:latin typeface="Courier New" pitchFamily="49" charset="0"/>
              </a:rPr>
              <a:t> 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PRQA S 5087 */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MD_MSR_19.1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</a:pPr>
            <a:endParaRPr lang="en-US" altLang="de-DE" sz="1200" dirty="0">
              <a:latin typeface="Courier New" pitchFamily="49" charset="0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557213" y="3705225"/>
            <a:ext cx="79168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Example 2: Component specific justification applied</a:t>
            </a:r>
          </a:p>
          <a:p>
            <a:pPr lvl="2" eaLnBrk="1" hangingPunct="1"/>
            <a:r>
              <a:rPr lang="en-US" altLang="de-DE" sz="1600" dirty="0"/>
              <a:t>Justification in code (e.g. at end of file)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993775" y="4498975"/>
            <a:ext cx="79787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case</a:t>
            </a:r>
            <a:r>
              <a:rPr lang="en-US" altLang="de-DE" sz="1200" dirty="0">
                <a:latin typeface="Courier New" pitchFamily="49" charset="0"/>
              </a:rPr>
              <a:t> NM_STATE_READY_SLEEP: 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PRQA S 2003 */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MD_CanNm_2003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…</a:t>
            </a:r>
          </a:p>
          <a:p>
            <a:pPr eaLnBrk="1" hangingPunct="1">
              <a:spcBef>
                <a:spcPct val="0"/>
              </a:spcBef>
            </a:pPr>
            <a:endParaRPr lang="en-US" altLang="de-DE" sz="1200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Justification for module-specific MISRA deviations: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MD_CanNm_2003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: MISRA rule 15.2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     Reason:     Fall through used for code optimizations.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     Risk:       There is a risk that a fall through is overseen by a code 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     Prevention: Fall through is marked with explicit comments to draw attention …</a:t>
            </a:r>
          </a:p>
        </p:txBody>
      </p:sp>
    </p:spTree>
    <p:extLst>
      <p:ext uri="{BB962C8B-B14F-4D97-AF65-F5344CB8AC3E}">
        <p14:creationId xmlns:p14="http://schemas.microsoft.com/office/powerpoint/2010/main" val="39175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/>
      <p:bldP spid="2416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415337" cy="107632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Attention!</a:t>
            </a:r>
          </a:p>
          <a:p>
            <a:pPr lvl="2" eaLnBrk="1" hangingPunct="1"/>
            <a:r>
              <a:rPr lang="en-US" altLang="de-DE" dirty="0" smtClean="0"/>
              <a:t>Some compilers (pre-processors) have issues when there is not at least one white-space between two consecutive comments!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027113" y="2420938"/>
            <a:ext cx="5391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#define</a:t>
            </a:r>
            <a:r>
              <a:rPr lang="en-US" altLang="de-DE" sz="1200" dirty="0">
                <a:latin typeface="Courier New" pitchFamily="49" charset="0"/>
              </a:rPr>
              <a:t> CANNM_START_SEC_VAR_NOINIT_8BIT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#include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 err="1">
                <a:solidFill>
                  <a:srgbClr val="800000"/>
                </a:solidFill>
                <a:latin typeface="Courier New" pitchFamily="49" charset="0"/>
              </a:rPr>
              <a:t>MemMap.h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>
                <a:latin typeface="Courier New" pitchFamily="49" charset="0"/>
              </a:rPr>
              <a:t> 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PRQA S 5087 */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MD_MSR_19.1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*/</a:t>
            </a:r>
          </a:p>
        </p:txBody>
      </p:sp>
      <p:sp>
        <p:nvSpPr>
          <p:cNvPr id="44038" name="Pfeil nach unten 1"/>
          <p:cNvSpPr>
            <a:spLocks noChangeArrowheads="1"/>
          </p:cNvSpPr>
          <p:nvPr/>
        </p:nvSpPr>
        <p:spPr bwMode="auto">
          <a:xfrm rot="10800000">
            <a:off x="4303713" y="2882900"/>
            <a:ext cx="719137" cy="977900"/>
          </a:xfrm>
          <a:prstGeom prst="downArrow">
            <a:avLst>
              <a:gd name="adj1" fmla="val 50000"/>
              <a:gd name="adj2" fmla="val 50036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e-DE" dirty="0"/>
          </a:p>
        </p:txBody>
      </p:sp>
      <p:sp>
        <p:nvSpPr>
          <p:cNvPr id="44039" name="Textfeld 3"/>
          <p:cNvSpPr txBox="1">
            <a:spLocks noChangeArrowheads="1"/>
          </p:cNvSpPr>
          <p:nvPr/>
        </p:nvSpPr>
        <p:spPr bwMode="auto">
          <a:xfrm>
            <a:off x="2411413" y="3995738"/>
            <a:ext cx="4456112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/>
              <a:t>This “ “ is mandatory and important!</a:t>
            </a:r>
          </a:p>
        </p:txBody>
      </p:sp>
    </p:spTree>
    <p:extLst>
      <p:ext uri="{BB962C8B-B14F-4D97-AF65-F5344CB8AC3E}">
        <p14:creationId xmlns:p14="http://schemas.microsoft.com/office/powerpoint/2010/main" val="39654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4"/>
          <p:cNvSpPr>
            <a:spLocks noChangeArrowheads="1"/>
          </p:cNvSpPr>
          <p:nvPr/>
        </p:nvSpPr>
        <p:spPr bwMode="auto">
          <a:xfrm>
            <a:off x="179388" y="3136900"/>
            <a:ext cx="1069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800" b="1" dirty="0"/>
              <a:t>TASK(</a:t>
            </a:r>
            <a:r>
              <a:rPr lang="en-US" altLang="de-DE" sz="800" b="1" dirty="0" err="1"/>
              <a:t>TaskInit</a:t>
            </a:r>
            <a:r>
              <a:rPr lang="en-US" altLang="de-DE" sz="800" b="1" dirty="0"/>
              <a:t>)</a:t>
            </a:r>
          </a:p>
        </p:txBody>
      </p:sp>
      <p:sp>
        <p:nvSpPr>
          <p:cNvPr id="45060" name="Rectangle 45"/>
          <p:cNvSpPr>
            <a:spLocks noChangeArrowheads="1"/>
          </p:cNvSpPr>
          <p:nvPr/>
        </p:nvSpPr>
        <p:spPr bwMode="auto">
          <a:xfrm>
            <a:off x="1192213" y="3135313"/>
            <a:ext cx="12922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800" b="1" dirty="0"/>
              <a:t>/* PRQA S 1503 */</a:t>
            </a:r>
          </a:p>
        </p:txBody>
      </p:sp>
      <p:sp>
        <p:nvSpPr>
          <p:cNvPr id="45061" name="Rectangle 46"/>
          <p:cNvSpPr>
            <a:spLocks noChangeArrowheads="1"/>
          </p:cNvSpPr>
          <p:nvPr/>
        </p:nvSpPr>
        <p:spPr bwMode="auto">
          <a:xfrm>
            <a:off x="2270125" y="3143250"/>
            <a:ext cx="1222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800" b="1" dirty="0"/>
              <a:t>/* … */</a:t>
            </a:r>
          </a:p>
        </p:txBody>
      </p:sp>
      <p:sp>
        <p:nvSpPr>
          <p:cNvPr id="45062" name="Text Box 43"/>
          <p:cNvSpPr txBox="1">
            <a:spLocks noChangeArrowheads="1"/>
          </p:cNvSpPr>
          <p:nvPr/>
        </p:nvSpPr>
        <p:spPr bwMode="auto">
          <a:xfrm>
            <a:off x="290513" y="1725613"/>
            <a:ext cx="2136775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i="1" dirty="0"/>
              <a:t>Code …</a:t>
            </a:r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r>
              <a:rPr lang="en-US" altLang="de-DE" i="1" dirty="0"/>
              <a:t>… end of code</a:t>
            </a:r>
          </a:p>
        </p:txBody>
      </p:sp>
      <p:sp>
        <p:nvSpPr>
          <p:cNvPr id="450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5064" name="Text 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68563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Adding Justifications</a:t>
            </a:r>
          </a:p>
        </p:txBody>
      </p:sp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250825" y="2981325"/>
            <a:ext cx="1041400" cy="45720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Code with deviation</a:t>
            </a: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1292225" y="2981325"/>
            <a:ext cx="1047750" cy="45720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PRQA marker</a:t>
            </a:r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2339975" y="2981325"/>
            <a:ext cx="1152525" cy="45720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Justification</a:t>
            </a:r>
          </a:p>
        </p:txBody>
      </p:sp>
      <p:sp>
        <p:nvSpPr>
          <p:cNvPr id="45068" name="Freeform 28"/>
          <p:cNvSpPr>
            <a:spLocks/>
          </p:cNvSpPr>
          <p:nvPr/>
        </p:nvSpPr>
        <p:spPr bwMode="auto">
          <a:xfrm>
            <a:off x="250825" y="1389063"/>
            <a:ext cx="3313113" cy="311150"/>
          </a:xfrm>
          <a:custGeom>
            <a:avLst/>
            <a:gdLst>
              <a:gd name="T0" fmla="*/ 0 w 2087"/>
              <a:gd name="T1" fmla="*/ 2147483647 h 196"/>
              <a:gd name="T2" fmla="*/ 2147483647 w 2087"/>
              <a:gd name="T3" fmla="*/ 2147483647 h 196"/>
              <a:gd name="T4" fmla="*/ 2147483647 w 2087"/>
              <a:gd name="T5" fmla="*/ 2147483647 h 196"/>
              <a:gd name="T6" fmla="*/ 2147483647 w 2087"/>
              <a:gd name="T7" fmla="*/ 2147483647 h 196"/>
              <a:gd name="T8" fmla="*/ 2147483647 w 2087"/>
              <a:gd name="T9" fmla="*/ 2147483647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7" h="196">
                <a:moveTo>
                  <a:pt x="0" y="106"/>
                </a:moveTo>
                <a:cubicBezTo>
                  <a:pt x="193" y="53"/>
                  <a:pt x="386" y="0"/>
                  <a:pt x="545" y="15"/>
                </a:cubicBezTo>
                <a:cubicBezTo>
                  <a:pt x="704" y="30"/>
                  <a:pt x="772" y="196"/>
                  <a:pt x="953" y="196"/>
                </a:cubicBezTo>
                <a:cubicBezTo>
                  <a:pt x="1134" y="196"/>
                  <a:pt x="1444" y="15"/>
                  <a:pt x="1633" y="15"/>
                </a:cubicBezTo>
                <a:cubicBezTo>
                  <a:pt x="1822" y="15"/>
                  <a:pt x="1954" y="105"/>
                  <a:pt x="2087" y="1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69" name="Line 29"/>
          <p:cNvSpPr>
            <a:spLocks noChangeShapeType="1"/>
          </p:cNvSpPr>
          <p:nvPr/>
        </p:nvSpPr>
        <p:spPr bwMode="auto">
          <a:xfrm>
            <a:off x="250825" y="1557338"/>
            <a:ext cx="0" cy="431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70" name="Freeform 31"/>
          <p:cNvSpPr>
            <a:spLocks/>
          </p:cNvSpPr>
          <p:nvPr/>
        </p:nvSpPr>
        <p:spPr bwMode="auto">
          <a:xfrm>
            <a:off x="250825" y="5734050"/>
            <a:ext cx="3313113" cy="311150"/>
          </a:xfrm>
          <a:custGeom>
            <a:avLst/>
            <a:gdLst>
              <a:gd name="T0" fmla="*/ 0 w 2087"/>
              <a:gd name="T1" fmla="*/ 2147483647 h 196"/>
              <a:gd name="T2" fmla="*/ 2147483647 w 2087"/>
              <a:gd name="T3" fmla="*/ 2147483647 h 196"/>
              <a:gd name="T4" fmla="*/ 2147483647 w 2087"/>
              <a:gd name="T5" fmla="*/ 2147483647 h 196"/>
              <a:gd name="T6" fmla="*/ 2147483647 w 2087"/>
              <a:gd name="T7" fmla="*/ 2147483647 h 196"/>
              <a:gd name="T8" fmla="*/ 2147483647 w 2087"/>
              <a:gd name="T9" fmla="*/ 2147483647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7" h="196">
                <a:moveTo>
                  <a:pt x="0" y="106"/>
                </a:moveTo>
                <a:cubicBezTo>
                  <a:pt x="193" y="53"/>
                  <a:pt x="386" y="0"/>
                  <a:pt x="545" y="15"/>
                </a:cubicBezTo>
                <a:cubicBezTo>
                  <a:pt x="704" y="30"/>
                  <a:pt x="772" y="196"/>
                  <a:pt x="953" y="196"/>
                </a:cubicBezTo>
                <a:cubicBezTo>
                  <a:pt x="1134" y="196"/>
                  <a:pt x="1444" y="15"/>
                  <a:pt x="1633" y="15"/>
                </a:cubicBezTo>
                <a:cubicBezTo>
                  <a:pt x="1822" y="15"/>
                  <a:pt x="1954" y="105"/>
                  <a:pt x="2087" y="1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71" name="Line 32"/>
          <p:cNvSpPr>
            <a:spLocks noChangeShapeType="1"/>
          </p:cNvSpPr>
          <p:nvPr/>
        </p:nvSpPr>
        <p:spPr bwMode="auto">
          <a:xfrm>
            <a:off x="3563938" y="1725613"/>
            <a:ext cx="0" cy="431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88820" name="Group 52"/>
          <p:cNvGrpSpPr>
            <a:grpSpLocks/>
          </p:cNvGrpSpPr>
          <p:nvPr/>
        </p:nvGrpSpPr>
        <p:grpSpPr bwMode="auto">
          <a:xfrm>
            <a:off x="4140200" y="2212975"/>
            <a:ext cx="4752975" cy="495300"/>
            <a:chOff x="2608" y="1394"/>
            <a:chExt cx="2994" cy="312"/>
          </a:xfrm>
        </p:grpSpPr>
        <p:sp>
          <p:nvSpPr>
            <p:cNvPr id="45090" name="AutoShape 34"/>
            <p:cNvSpPr>
              <a:spLocks/>
            </p:cNvSpPr>
            <p:nvPr/>
          </p:nvSpPr>
          <p:spPr bwMode="auto">
            <a:xfrm>
              <a:off x="2883" y="1411"/>
              <a:ext cx="2719" cy="295"/>
            </a:xfrm>
            <a:prstGeom prst="borderCallout2">
              <a:avLst>
                <a:gd name="adj1" fmla="val 24407"/>
                <a:gd name="adj2" fmla="val -1764"/>
                <a:gd name="adj3" fmla="val 24407"/>
                <a:gd name="adj4" fmla="val -21662"/>
                <a:gd name="adj5" fmla="val 155931"/>
                <a:gd name="adj6" fmla="val -42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/* Justification text */ </a:t>
              </a:r>
              <a:r>
                <a:rPr lang="en-US" altLang="de-DE" sz="1200" dirty="0">
                  <a:sym typeface="Wingdings" pitchFamily="2" charset="2"/>
                </a:rPr>
                <a:t> will be put 1:1 into summary </a:t>
              </a:r>
              <a:r>
                <a:rPr lang="en-US" altLang="de-DE" sz="1200" dirty="0">
                  <a:solidFill>
                    <a:schemeClr val="hlink"/>
                  </a:solidFill>
                  <a:sym typeface="Wingdings" pitchFamily="2" charset="2"/>
                </a:rPr>
                <a:t>(not recommended way for justification!)</a:t>
              </a:r>
              <a:endParaRPr lang="en-US" altLang="de-DE" sz="1200" dirty="0">
                <a:solidFill>
                  <a:schemeClr val="hlink"/>
                </a:solidFill>
              </a:endParaRPr>
            </a:p>
          </p:txBody>
        </p:sp>
        <p:sp>
          <p:nvSpPr>
            <p:cNvPr id="45091" name="Oval 37"/>
            <p:cNvSpPr>
              <a:spLocks noChangeArrowheads="1"/>
            </p:cNvSpPr>
            <p:nvPr/>
          </p:nvSpPr>
          <p:spPr bwMode="auto">
            <a:xfrm>
              <a:off x="2608" y="1394"/>
              <a:ext cx="182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1</a:t>
              </a:r>
            </a:p>
          </p:txBody>
        </p:sp>
      </p:grpSp>
      <p:grpSp>
        <p:nvGrpSpPr>
          <p:cNvPr id="288821" name="Group 53"/>
          <p:cNvGrpSpPr>
            <a:grpSpLocks/>
          </p:cNvGrpSpPr>
          <p:nvPr/>
        </p:nvGrpSpPr>
        <p:grpSpPr bwMode="auto">
          <a:xfrm>
            <a:off x="4140200" y="2814638"/>
            <a:ext cx="4752975" cy="517525"/>
            <a:chOff x="2608" y="1773"/>
            <a:chExt cx="2994" cy="326"/>
          </a:xfrm>
        </p:grpSpPr>
        <p:sp>
          <p:nvSpPr>
            <p:cNvPr id="45088" name="AutoShape 35"/>
            <p:cNvSpPr>
              <a:spLocks/>
            </p:cNvSpPr>
            <p:nvPr/>
          </p:nvSpPr>
          <p:spPr bwMode="auto">
            <a:xfrm>
              <a:off x="2883" y="1773"/>
              <a:ext cx="2719" cy="326"/>
            </a:xfrm>
            <a:prstGeom prst="borderCallout2">
              <a:avLst>
                <a:gd name="adj1" fmla="val 22088"/>
                <a:gd name="adj2" fmla="val -1764"/>
                <a:gd name="adj3" fmla="val 22088"/>
                <a:gd name="adj4" fmla="val -13315"/>
                <a:gd name="adj5" fmla="val 69019"/>
                <a:gd name="adj6" fmla="val -2533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/* </a:t>
              </a:r>
              <a:r>
                <a:rPr lang="en-US" altLang="de-DE" sz="1200" dirty="0" err="1"/>
                <a:t>MD_</a:t>
              </a:r>
              <a:r>
                <a:rPr lang="en-US" altLang="de-DE" sz="1200" b="1" dirty="0" err="1"/>
                <a:t>MSR</a:t>
              </a:r>
              <a:r>
                <a:rPr lang="en-US" altLang="de-DE" sz="1200" dirty="0" err="1"/>
                <a:t>_xxx</a:t>
              </a:r>
              <a:r>
                <a:rPr lang="en-US" altLang="de-DE" sz="1200" dirty="0"/>
                <a:t> */ </a:t>
              </a:r>
              <a:r>
                <a:rPr lang="en-US" altLang="de-DE" sz="1200" dirty="0">
                  <a:sym typeface="Wingdings" pitchFamily="2" charset="2"/>
                </a:rPr>
                <a:t> will result in a link to standard </a:t>
              </a:r>
              <a:r>
                <a:rPr lang="en-US" altLang="de-DE" sz="1200" b="1" dirty="0">
                  <a:sym typeface="Wingdings" pitchFamily="2" charset="2"/>
                </a:rPr>
                <a:t>MSR</a:t>
              </a:r>
              <a:r>
                <a:rPr lang="en-US" altLang="de-DE" sz="1200" dirty="0">
                  <a:sym typeface="Wingdings" pitchFamily="2" charset="2"/>
                </a:rPr>
                <a:t> deviation document within summary section</a:t>
              </a:r>
              <a:endParaRPr lang="en-US" altLang="de-DE" sz="1200" dirty="0"/>
            </a:p>
          </p:txBody>
        </p:sp>
        <p:sp>
          <p:nvSpPr>
            <p:cNvPr id="45089" name="Oval 38"/>
            <p:cNvSpPr>
              <a:spLocks noChangeArrowheads="1"/>
            </p:cNvSpPr>
            <p:nvPr/>
          </p:nvSpPr>
          <p:spPr bwMode="auto">
            <a:xfrm>
              <a:off x="2608" y="1773"/>
              <a:ext cx="182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2a</a:t>
              </a:r>
            </a:p>
          </p:txBody>
        </p:sp>
      </p:grpSp>
      <p:grpSp>
        <p:nvGrpSpPr>
          <p:cNvPr id="288822" name="Group 54"/>
          <p:cNvGrpSpPr>
            <a:grpSpLocks/>
          </p:cNvGrpSpPr>
          <p:nvPr/>
        </p:nvGrpSpPr>
        <p:grpSpPr bwMode="auto">
          <a:xfrm>
            <a:off x="4140200" y="3421063"/>
            <a:ext cx="4752975" cy="655637"/>
            <a:chOff x="2608" y="2155"/>
            <a:chExt cx="2994" cy="352"/>
          </a:xfrm>
        </p:grpSpPr>
        <p:sp>
          <p:nvSpPr>
            <p:cNvPr id="45086" name="AutoShape 36"/>
            <p:cNvSpPr>
              <a:spLocks/>
            </p:cNvSpPr>
            <p:nvPr/>
          </p:nvSpPr>
          <p:spPr bwMode="auto">
            <a:xfrm>
              <a:off x="2883" y="2165"/>
              <a:ext cx="2719" cy="342"/>
            </a:xfrm>
            <a:prstGeom prst="borderCallout2">
              <a:avLst>
                <a:gd name="adj1" fmla="val 21051"/>
                <a:gd name="adj2" fmla="val -1764"/>
                <a:gd name="adj3" fmla="val 21051"/>
                <a:gd name="adj4" fmla="val -16255"/>
                <a:gd name="adj5" fmla="val 875"/>
                <a:gd name="adj6" fmla="val -312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/* MD_&lt;</a:t>
              </a:r>
              <a:r>
                <a:rPr lang="en-US" altLang="de-DE" sz="1200" dirty="0" err="1"/>
                <a:t>CmpName</a:t>
              </a:r>
              <a:r>
                <a:rPr lang="en-US" altLang="de-DE" sz="1200" dirty="0"/>
                <a:t>&gt;_&lt;</a:t>
              </a:r>
              <a:r>
                <a:rPr lang="en-US" altLang="de-DE" sz="1200" dirty="0" err="1"/>
                <a:t>RuleNo</a:t>
              </a:r>
              <a:r>
                <a:rPr lang="en-US" altLang="de-DE" sz="1200" dirty="0"/>
                <a:t>&gt; */ </a:t>
              </a:r>
              <a:r>
                <a:rPr lang="en-US" altLang="de-DE" sz="1200" dirty="0">
                  <a:sym typeface="Wingdings" pitchFamily="2" charset="2"/>
                </a:rPr>
                <a:t> will result in a link to a component specific justification text listed in report after summary section</a:t>
              </a:r>
              <a:endParaRPr lang="en-US" altLang="de-DE" sz="1200" dirty="0"/>
            </a:p>
          </p:txBody>
        </p:sp>
        <p:sp>
          <p:nvSpPr>
            <p:cNvPr id="45087" name="Oval 39"/>
            <p:cNvSpPr>
              <a:spLocks noChangeArrowheads="1"/>
            </p:cNvSpPr>
            <p:nvPr/>
          </p:nvSpPr>
          <p:spPr bwMode="auto">
            <a:xfrm>
              <a:off x="2608" y="2155"/>
              <a:ext cx="182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2b</a:t>
              </a:r>
            </a:p>
          </p:txBody>
        </p:sp>
      </p:grpSp>
      <p:sp>
        <p:nvSpPr>
          <p:cNvPr id="288809" name="Rectangle 41"/>
          <p:cNvSpPr>
            <a:spLocks noChangeArrowheads="1"/>
          </p:cNvSpPr>
          <p:nvPr/>
        </p:nvSpPr>
        <p:spPr bwMode="auto">
          <a:xfrm>
            <a:off x="395288" y="2357438"/>
            <a:ext cx="12287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Detailed justification</a:t>
            </a:r>
          </a:p>
        </p:txBody>
      </p:sp>
      <p:sp>
        <p:nvSpPr>
          <p:cNvPr id="288810" name="Rectangle 42"/>
          <p:cNvSpPr>
            <a:spLocks noChangeArrowheads="1"/>
          </p:cNvSpPr>
          <p:nvPr/>
        </p:nvSpPr>
        <p:spPr bwMode="auto">
          <a:xfrm>
            <a:off x="395288" y="5084763"/>
            <a:ext cx="12287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Detailed justification</a:t>
            </a:r>
          </a:p>
        </p:txBody>
      </p:sp>
      <p:sp>
        <p:nvSpPr>
          <p:cNvPr id="288815" name="Line 47"/>
          <p:cNvSpPr>
            <a:spLocks noChangeShapeType="1"/>
          </p:cNvSpPr>
          <p:nvPr/>
        </p:nvSpPr>
        <p:spPr bwMode="auto">
          <a:xfrm flipH="1">
            <a:off x="1624013" y="3860800"/>
            <a:ext cx="2952750" cy="1368425"/>
          </a:xfrm>
          <a:prstGeom prst="line">
            <a:avLst/>
          </a:prstGeom>
          <a:noFill/>
          <a:ln w="9525">
            <a:solidFill>
              <a:srgbClr val="F5A5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8817" name="Line 49"/>
          <p:cNvSpPr>
            <a:spLocks noChangeShapeType="1"/>
          </p:cNvSpPr>
          <p:nvPr/>
        </p:nvSpPr>
        <p:spPr bwMode="auto">
          <a:xfrm flipH="1" flipV="1">
            <a:off x="1624013" y="2500313"/>
            <a:ext cx="2952750" cy="1216025"/>
          </a:xfrm>
          <a:prstGeom prst="line">
            <a:avLst/>
          </a:prstGeom>
          <a:noFill/>
          <a:ln w="9525">
            <a:solidFill>
              <a:srgbClr val="F5A5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88823" name="Group 55"/>
          <p:cNvGrpSpPr>
            <a:grpSpLocks/>
          </p:cNvGrpSpPr>
          <p:nvPr/>
        </p:nvGrpSpPr>
        <p:grpSpPr bwMode="auto">
          <a:xfrm>
            <a:off x="4140200" y="4508500"/>
            <a:ext cx="4752975" cy="563563"/>
            <a:chOff x="2608" y="2840"/>
            <a:chExt cx="2994" cy="355"/>
          </a:xfrm>
        </p:grpSpPr>
        <p:sp>
          <p:nvSpPr>
            <p:cNvPr id="45084" name="AutoShape 48"/>
            <p:cNvSpPr>
              <a:spLocks/>
            </p:cNvSpPr>
            <p:nvPr/>
          </p:nvSpPr>
          <p:spPr bwMode="auto">
            <a:xfrm>
              <a:off x="2883" y="2853"/>
              <a:ext cx="2719" cy="342"/>
            </a:xfrm>
            <a:prstGeom prst="borderCallout2">
              <a:avLst>
                <a:gd name="adj1" fmla="val 21051"/>
                <a:gd name="adj2" fmla="val -1764"/>
                <a:gd name="adj3" fmla="val 21051"/>
                <a:gd name="adj4" fmla="val -11032"/>
                <a:gd name="adj5" fmla="val -32458"/>
                <a:gd name="adj6" fmla="val -22032"/>
              </a:avLst>
            </a:prstGeom>
            <a:noFill/>
            <a:ln w="9525">
              <a:solidFill>
                <a:srgbClr val="F5A5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Add all component specific justifications at the end of the file</a:t>
              </a:r>
            </a:p>
          </p:txBody>
        </p:sp>
        <p:sp>
          <p:nvSpPr>
            <p:cNvPr id="45085" name="Oval 40"/>
            <p:cNvSpPr>
              <a:spLocks noChangeArrowheads="1"/>
            </p:cNvSpPr>
            <p:nvPr/>
          </p:nvSpPr>
          <p:spPr bwMode="auto">
            <a:xfrm>
              <a:off x="2608" y="2840"/>
              <a:ext cx="182" cy="1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3a</a:t>
              </a:r>
            </a:p>
          </p:txBody>
        </p:sp>
      </p:grpSp>
      <p:grpSp>
        <p:nvGrpSpPr>
          <p:cNvPr id="288824" name="Group 56"/>
          <p:cNvGrpSpPr>
            <a:grpSpLocks/>
          </p:cNvGrpSpPr>
          <p:nvPr/>
        </p:nvGrpSpPr>
        <p:grpSpPr bwMode="auto">
          <a:xfrm>
            <a:off x="4140200" y="1412875"/>
            <a:ext cx="4752975" cy="584200"/>
            <a:chOff x="2608" y="890"/>
            <a:chExt cx="2994" cy="368"/>
          </a:xfrm>
        </p:grpSpPr>
        <p:sp>
          <p:nvSpPr>
            <p:cNvPr id="45082" name="AutoShape 51"/>
            <p:cNvSpPr>
              <a:spLocks/>
            </p:cNvSpPr>
            <p:nvPr/>
          </p:nvSpPr>
          <p:spPr bwMode="auto">
            <a:xfrm>
              <a:off x="2883" y="916"/>
              <a:ext cx="2719" cy="342"/>
            </a:xfrm>
            <a:prstGeom prst="borderCallout2">
              <a:avLst>
                <a:gd name="adj1" fmla="val 21051"/>
                <a:gd name="adj2" fmla="val -1764"/>
                <a:gd name="adj3" fmla="val 21051"/>
                <a:gd name="adj4" fmla="val -25269"/>
                <a:gd name="adj5" fmla="val 239472"/>
                <a:gd name="adj6" fmla="val -53144"/>
              </a:avLst>
            </a:prstGeom>
            <a:noFill/>
            <a:ln w="9525">
              <a:solidFill>
                <a:srgbClr val="F5A5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You may also add component specific justifications above the location where the deviation occurs</a:t>
              </a:r>
            </a:p>
          </p:txBody>
        </p:sp>
        <p:sp>
          <p:nvSpPr>
            <p:cNvPr id="45083" name="Oval 50"/>
            <p:cNvSpPr>
              <a:spLocks noChangeArrowheads="1"/>
            </p:cNvSpPr>
            <p:nvPr/>
          </p:nvSpPr>
          <p:spPr bwMode="auto">
            <a:xfrm>
              <a:off x="2608" y="890"/>
              <a:ext cx="182" cy="1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3b</a:t>
              </a:r>
            </a:p>
          </p:txBody>
        </p:sp>
      </p:grpSp>
      <p:sp>
        <p:nvSpPr>
          <p:cNvPr id="45081" name="Text Box 57"/>
          <p:cNvSpPr txBox="1">
            <a:spLocks noChangeArrowheads="1"/>
          </p:cNvSpPr>
          <p:nvPr/>
        </p:nvSpPr>
        <p:spPr bwMode="auto">
          <a:xfrm>
            <a:off x="7051675" y="5611813"/>
            <a:ext cx="1885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000" dirty="0"/>
              <a:t>MD_ = </a:t>
            </a:r>
            <a:r>
              <a:rPr lang="en-US" altLang="de-DE" sz="1000" b="1" dirty="0"/>
              <a:t>M</a:t>
            </a:r>
            <a:r>
              <a:rPr lang="en-US" altLang="de-DE" sz="1000" dirty="0"/>
              <a:t>ISRA </a:t>
            </a:r>
            <a:r>
              <a:rPr lang="en-US" altLang="de-DE" sz="1000" b="1" dirty="0"/>
              <a:t>D</a:t>
            </a:r>
            <a:r>
              <a:rPr lang="en-US" altLang="de-DE" sz="1000" dirty="0"/>
              <a:t>EVIATION</a:t>
            </a:r>
          </a:p>
        </p:txBody>
      </p:sp>
    </p:spTree>
    <p:extLst>
      <p:ext uri="{BB962C8B-B14F-4D97-AF65-F5344CB8AC3E}">
        <p14:creationId xmlns:p14="http://schemas.microsoft.com/office/powerpoint/2010/main" val="26555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7" grpId="0" animBg="1"/>
      <p:bldP spid="288778" grpId="0" animBg="1"/>
      <p:bldP spid="288779" grpId="0" animBg="1"/>
      <p:bldP spid="288809" grpId="0" animBg="1"/>
      <p:bldP spid="288810" grpId="0" animBg="1"/>
      <p:bldP spid="288815" grpId="0" animBg="1"/>
      <p:bldP spid="2888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More than one justification can be added in the comment block</a:t>
            </a:r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The concept supports the reuse of similar justifications for many locations but also a specific justification for each occurrence!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Simply use a different link identifier for different justifications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Recommended: Use the QA-C number for identification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sz="1600" dirty="0" smtClean="0"/>
              <a:t>E.g. </a:t>
            </a:r>
            <a:r>
              <a:rPr lang="en-US" altLang="de-DE" sz="1600" dirty="0" smtClean="0">
                <a:solidFill>
                  <a:srgbClr val="008000"/>
                </a:solidFill>
              </a:rPr>
              <a:t>/* PRQA S 2003 */</a:t>
            </a:r>
            <a:r>
              <a:rPr lang="en-US" altLang="de-DE" sz="1600" dirty="0" smtClean="0"/>
              <a:t> </a:t>
            </a:r>
            <a:r>
              <a:rPr lang="en-US" altLang="de-DE" sz="1600" dirty="0" smtClean="0">
                <a:solidFill>
                  <a:srgbClr val="008000"/>
                </a:solidFill>
              </a:rPr>
              <a:t>/* MD_CanNm_2003 */</a:t>
            </a:r>
            <a:endParaRPr lang="en-US" altLang="de-DE" sz="1600" dirty="0" smtClean="0"/>
          </a:p>
        </p:txBody>
      </p:sp>
      <p:sp>
        <p:nvSpPr>
          <p:cNvPr id="4608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955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Detailed Justification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700338" y="1495425"/>
            <a:ext cx="7488237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lvl="1" eaLnBrk="1" hangingPunct="1">
              <a:buClrTx/>
              <a:buSzTx/>
              <a:buFontTx/>
              <a:buNone/>
            </a:pP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Justification for module-specific MISRA deviations:</a:t>
            </a:r>
          </a:p>
          <a:p>
            <a:pPr marL="0" lvl="1" eaLnBrk="1" hangingPunct="1">
              <a:buClrTx/>
              <a:buSzTx/>
              <a:buFontTx/>
              <a:buNone/>
            </a:pP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MD_&lt;</a:t>
            </a:r>
            <a:r>
              <a:rPr lang="en-US" altLang="de-DE" sz="1400" b="1" dirty="0" err="1">
                <a:latin typeface="Courier New" pitchFamily="49" charset="0"/>
                <a:cs typeface="Courier New" pitchFamily="49" charset="0"/>
              </a:rPr>
              <a:t>CompName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&gt;_&lt;</a:t>
            </a:r>
            <a:r>
              <a:rPr lang="en-US" altLang="de-DE" sz="1400" b="1" dirty="0" err="1">
                <a:latin typeface="Courier New" pitchFamily="49" charset="0"/>
                <a:cs typeface="Courier New" pitchFamily="49" charset="0"/>
              </a:rPr>
              <a:t>RuleNo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: MISRA rule </a:t>
            </a:r>
            <a:r>
              <a:rPr lang="en-US" altLang="de-DE" sz="1400" dirty="0" err="1">
                <a:latin typeface="Courier New" pitchFamily="49" charset="0"/>
                <a:cs typeface="Courier New" pitchFamily="49" charset="0"/>
              </a:rPr>
              <a:t>xx.y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Reason: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Explanation of reason for deviation on &lt;</a:t>
            </a:r>
            <a:r>
              <a:rPr lang="en-US" altLang="de-DE" sz="1400" i="1" dirty="0" err="1">
                <a:latin typeface="Courier New" pitchFamily="49" charset="0"/>
                <a:cs typeface="Courier New" pitchFamily="49" charset="0"/>
              </a:rPr>
              <a:t>RuleNo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Risk: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Explanation of risk for &lt;</a:t>
            </a:r>
            <a:r>
              <a:rPr lang="en-US" altLang="de-DE" sz="1400" i="1" dirty="0" err="1">
                <a:latin typeface="Courier New" pitchFamily="49" charset="0"/>
                <a:cs typeface="Courier New" pitchFamily="49" charset="0"/>
              </a:rPr>
              <a:t>RuleNo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Prevention: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Explanation how to prevent risk occurrence</a:t>
            </a:r>
            <a:endParaRPr lang="en-US" altLang="de-DE" sz="1400" dirty="0">
              <a:latin typeface="Courier New" pitchFamily="49" charset="0"/>
              <a:cs typeface="Courier New" pitchFamily="49" charset="0"/>
            </a:endParaRPr>
          </a:p>
          <a:p>
            <a:pPr marL="0" lvl="1" eaLnBrk="1" hangingPunct="1">
              <a:buClrTx/>
              <a:buSzTx/>
              <a:buFontTx/>
              <a:buNone/>
            </a:pP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MD_&lt;</a:t>
            </a:r>
            <a:r>
              <a:rPr lang="en-US" altLang="de-DE" sz="1400" dirty="0" err="1">
                <a:latin typeface="Courier New" pitchFamily="49" charset="0"/>
                <a:cs typeface="Courier New" pitchFamily="49" charset="0"/>
              </a:rPr>
              <a:t>CompName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&gt;_&lt;</a:t>
            </a:r>
            <a:r>
              <a:rPr lang="en-US" altLang="de-DE" sz="1400" dirty="0" err="1">
                <a:latin typeface="Courier New" pitchFamily="49" charset="0"/>
                <a:cs typeface="Courier New" pitchFamily="49" charset="0"/>
              </a:rPr>
              <a:t>OtherRuleNo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&gt;: MISRA rule </a:t>
            </a:r>
            <a:r>
              <a:rPr lang="en-US" altLang="de-DE" sz="1400" dirty="0" err="1">
                <a:latin typeface="Courier New" pitchFamily="49" charset="0"/>
                <a:cs typeface="Courier New" pitchFamily="49" charset="0"/>
              </a:rPr>
              <a:t>xx.y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Reason: Fall through used for code optimizations.</a:t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Risk:   There is a risk that a fall through is overseen by a code …</a:t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Prevention: Fall through …</a:t>
            </a:r>
          </a:p>
          <a:p>
            <a:pPr marL="0" lvl="1" eaLnBrk="1" hangingPunct="1">
              <a:buClrTx/>
              <a:buSzTx/>
              <a:buFontTx/>
              <a:buNone/>
            </a:pP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eaLnBrk="1" hangingPunct="1">
              <a:spcBef>
                <a:spcPct val="50000"/>
              </a:spcBef>
            </a:pPr>
            <a:endParaRPr lang="en-US" altLang="de-D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7" name="AutoShape 9"/>
          <p:cNvSpPr>
            <a:spLocks/>
          </p:cNvSpPr>
          <p:nvPr/>
        </p:nvSpPr>
        <p:spPr bwMode="auto">
          <a:xfrm>
            <a:off x="250825" y="3068638"/>
            <a:ext cx="2160588" cy="1065212"/>
          </a:xfrm>
          <a:prstGeom prst="borderCallout2">
            <a:avLst>
              <a:gd name="adj1" fmla="val 10731"/>
              <a:gd name="adj2" fmla="val 103528"/>
              <a:gd name="adj3" fmla="val 10731"/>
              <a:gd name="adj4" fmla="val 111755"/>
              <a:gd name="adj5" fmla="val -63338"/>
              <a:gd name="adj6" fmla="val 120278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Keywords “Reason:” “Risk:” and “Prevention:” are parsed by CDK and added to the report</a:t>
            </a:r>
          </a:p>
        </p:txBody>
      </p:sp>
      <p:sp>
        <p:nvSpPr>
          <p:cNvPr id="46088" name="AutoShape 10"/>
          <p:cNvSpPr>
            <a:spLocks/>
          </p:cNvSpPr>
          <p:nvPr/>
        </p:nvSpPr>
        <p:spPr bwMode="auto">
          <a:xfrm>
            <a:off x="250825" y="2060575"/>
            <a:ext cx="2160588" cy="900113"/>
          </a:xfrm>
          <a:prstGeom prst="borderCallout2">
            <a:avLst>
              <a:gd name="adj1" fmla="val 12699"/>
              <a:gd name="adj2" fmla="val 103528"/>
              <a:gd name="adj3" fmla="val 12699"/>
              <a:gd name="adj4" fmla="val 110139"/>
              <a:gd name="adj5" fmla="val -7759"/>
              <a:gd name="adj6" fmla="val 11704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MD_&lt;</a:t>
            </a:r>
            <a:r>
              <a:rPr lang="en-US" altLang="de-DE" sz="1200" dirty="0" err="1"/>
              <a:t>CmpName</a:t>
            </a:r>
            <a:r>
              <a:rPr lang="en-US" altLang="de-DE" sz="1200" dirty="0"/>
              <a:t>&gt;_&lt;</a:t>
            </a:r>
            <a:r>
              <a:rPr lang="en-US" altLang="de-DE" sz="1200" dirty="0" err="1"/>
              <a:t>RuleNo</a:t>
            </a:r>
            <a:r>
              <a:rPr lang="en-US" altLang="de-DE" sz="1200" dirty="0"/>
              <a:t>&gt; shall match to the justification in code </a:t>
            </a:r>
            <a:r>
              <a:rPr lang="en-US" altLang="de-DE" sz="1200" dirty="0">
                <a:sym typeface="Wingdings" pitchFamily="2" charset="2"/>
              </a:rPr>
              <a:t> CDK searches for link!</a:t>
            </a:r>
            <a:endParaRPr lang="en-US" altLang="de-DE" sz="1200" dirty="0"/>
          </a:p>
        </p:txBody>
      </p:sp>
      <p:sp>
        <p:nvSpPr>
          <p:cNvPr id="291858" name="Freeform 18"/>
          <p:cNvSpPr>
            <a:spLocks/>
          </p:cNvSpPr>
          <p:nvPr/>
        </p:nvSpPr>
        <p:spPr bwMode="auto">
          <a:xfrm>
            <a:off x="2916238" y="5734050"/>
            <a:ext cx="2519362" cy="334963"/>
          </a:xfrm>
          <a:custGeom>
            <a:avLst/>
            <a:gdLst>
              <a:gd name="T0" fmla="*/ 0 w 1587"/>
              <a:gd name="T1" fmla="*/ 2147483647 h 211"/>
              <a:gd name="T2" fmla="*/ 2147483647 w 1587"/>
              <a:gd name="T3" fmla="*/ 2147483647 h 211"/>
              <a:gd name="T4" fmla="*/ 2147483647 w 1587"/>
              <a:gd name="T5" fmla="*/ 2147483647 h 211"/>
              <a:gd name="T6" fmla="*/ 2147483647 w 1587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87" h="211">
                <a:moveTo>
                  <a:pt x="0" y="45"/>
                </a:moveTo>
                <a:cubicBezTo>
                  <a:pt x="52" y="101"/>
                  <a:pt x="105" y="158"/>
                  <a:pt x="317" y="181"/>
                </a:cubicBezTo>
                <a:cubicBezTo>
                  <a:pt x="529" y="204"/>
                  <a:pt x="1058" y="211"/>
                  <a:pt x="1270" y="181"/>
                </a:cubicBezTo>
                <a:cubicBezTo>
                  <a:pt x="1482" y="151"/>
                  <a:pt x="1534" y="75"/>
                  <a:pt x="158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0" name="AutoShape 19"/>
          <p:cNvSpPr>
            <a:spLocks/>
          </p:cNvSpPr>
          <p:nvPr/>
        </p:nvSpPr>
        <p:spPr bwMode="auto">
          <a:xfrm>
            <a:off x="250825" y="1495425"/>
            <a:ext cx="2160588" cy="493713"/>
          </a:xfrm>
          <a:prstGeom prst="borderCallout2">
            <a:avLst>
              <a:gd name="adj1" fmla="val 23153"/>
              <a:gd name="adj2" fmla="val 103528"/>
              <a:gd name="adj3" fmla="val 23153"/>
              <a:gd name="adj4" fmla="val 110435"/>
              <a:gd name="adj5" fmla="val 24435"/>
              <a:gd name="adj6" fmla="val 11763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>
                <a:sym typeface="Wingdings" pitchFamily="2" charset="2"/>
              </a:rPr>
              <a:t>CDK searches for such comment blocks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113056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50228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The MISRA analysis with CDK is a two step execution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Step 1 executes the MISRA analysis (runtime intensive)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Step 2 parses the code to update component specific justification text in MISRA report (fast)</a:t>
            </a:r>
          </a:p>
          <a:p>
            <a:pPr lvl="2" eaLnBrk="1" hangingPunct="1">
              <a:lnSpc>
                <a:spcPct val="90000"/>
              </a:lnSpc>
            </a:pPr>
            <a:endParaRPr lang="en-US" altLang="de-DE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If a deviation is found in Step 1 but no justification is in the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add PRQA marker, link to justification and justification text </a:t>
            </a:r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dirty="0" smtClean="0"/>
              <a:t>repeat Step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If the justification text is not sufficient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change the text and repeat only Step 2</a:t>
            </a:r>
          </a:p>
          <a:p>
            <a:pPr lvl="2" eaLnBrk="1" hangingPunct="1">
              <a:lnSpc>
                <a:spcPct val="90000"/>
              </a:lnSpc>
            </a:pPr>
            <a:endParaRPr lang="en-US" altLang="de-DE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Target of the MISRA analysis should be to have a “green” &lt;log&gt; in the report and all deviations with a justification in the &lt;summary&gt;</a:t>
            </a:r>
          </a:p>
        </p:txBody>
      </p:sp>
      <p:sp>
        <p:nvSpPr>
          <p:cNvPr id="4710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68563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Adding Justifications</a:t>
            </a:r>
          </a:p>
        </p:txBody>
      </p:sp>
    </p:spTree>
    <p:extLst>
      <p:ext uri="{BB962C8B-B14F-4D97-AF65-F5344CB8AC3E}">
        <p14:creationId xmlns:p14="http://schemas.microsoft.com/office/powerpoint/2010/main" val="31338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6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91424" name="Group 16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206403"/>
              </p:ext>
            </p:extLst>
          </p:nvPr>
        </p:nvGraphicFramePr>
        <p:xfrm>
          <a:off x="557213" y="1143000"/>
          <a:ext cx="7916862" cy="4678365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599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4991100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MISRA analysis is part of the release process of a component</a:t>
            </a:r>
          </a:p>
          <a:p>
            <a:pPr lvl="2" eaLnBrk="1" hangingPunct="1"/>
            <a:r>
              <a:rPr lang="en-US" altLang="de-DE" dirty="0" smtClean="0"/>
              <a:t>If the analysis shows deviations, changes are often too late to be incorporated and have to be analyzed and justified instead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Due to improvements in the MISRA analysis tool chain, it is strongly recommended to run the MISRA analysis more frequently during the development cycle, e.g. each time when changing a bigger part of the code</a:t>
            </a:r>
          </a:p>
          <a:p>
            <a:pPr lvl="2" eaLnBrk="1" hangingPunct="1"/>
            <a:r>
              <a:rPr lang="en-US" altLang="de-DE" dirty="0" smtClean="0"/>
              <a:t>Applying CDK for MISRA analysis a quick feedback is possible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Recommended: use CDK to create the HTML report and get rid of the </a:t>
            </a:r>
            <a:r>
              <a:rPr lang="en-US" altLang="de-DE" dirty="0" err="1" smtClean="0"/>
              <a:t>WORD-based</a:t>
            </a:r>
            <a:r>
              <a:rPr lang="en-US" altLang="de-DE" dirty="0" smtClean="0"/>
              <a:t> MISRA report </a:t>
            </a:r>
            <a:r>
              <a:rPr lang="en-US" altLang="de-DE" dirty="0" smtClean="0">
                <a:sym typeface="Wingdings" pitchFamily="2" charset="2"/>
              </a:rPr>
              <a:t> safes manual effort to create the justification document!</a:t>
            </a: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92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67712" cy="4953000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MISRA C is a software development standard for the C programming language developed by MISRA (Motor Industry Software Reliability Association)</a:t>
            </a:r>
          </a:p>
          <a:p>
            <a:pPr lvl="2" eaLnBrk="1" hangingPunct="1"/>
            <a:r>
              <a:rPr lang="en-US" altLang="de-DE" dirty="0" smtClean="0"/>
              <a:t>Its aims on code </a:t>
            </a:r>
            <a:r>
              <a:rPr lang="en-US" altLang="de-DE" b="1" dirty="0" smtClean="0"/>
              <a:t>safety</a:t>
            </a:r>
            <a:r>
              <a:rPr lang="en-US" altLang="de-DE" dirty="0" smtClean="0"/>
              <a:t>, </a:t>
            </a:r>
            <a:r>
              <a:rPr lang="en-US" altLang="de-DE" b="1" dirty="0" smtClean="0"/>
              <a:t>portability</a:t>
            </a:r>
            <a:r>
              <a:rPr lang="en-US" altLang="de-DE" dirty="0" smtClean="0"/>
              <a:t> and </a:t>
            </a:r>
            <a:r>
              <a:rPr lang="en-US" altLang="de-DE" b="1" dirty="0" smtClean="0"/>
              <a:t>reliability</a:t>
            </a:r>
            <a:r>
              <a:rPr lang="en-US" altLang="de-DE" dirty="0" smtClean="0"/>
              <a:t> in the context of embedded systems</a:t>
            </a:r>
          </a:p>
          <a:p>
            <a:pPr lvl="2" eaLnBrk="1" hangingPunct="1"/>
            <a:r>
              <a:rPr lang="en-US" altLang="de-DE" dirty="0" smtClean="0"/>
              <a:t>First edition "Guidelines for the use of the C language in vehicle based software“ is known as MISRA-C:1998</a:t>
            </a:r>
          </a:p>
          <a:p>
            <a:pPr lvl="2" eaLnBrk="1" hangingPunct="1"/>
            <a:r>
              <a:rPr lang="en-US" altLang="de-DE" dirty="0" smtClean="0"/>
              <a:t>Second edition "Guidelines for the use of the C language in critical systems“ is known as MISRA-C:2004 </a:t>
            </a:r>
            <a:br>
              <a:rPr lang="en-US" altLang="de-DE" dirty="0" smtClean="0"/>
            </a:br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dirty="0" smtClean="0">
                <a:solidFill>
                  <a:schemeClr val="hlink"/>
                </a:solidFill>
                <a:sym typeface="Wingdings" pitchFamily="2" charset="2"/>
              </a:rPr>
              <a:t>PES is applying </a:t>
            </a:r>
            <a:r>
              <a:rPr lang="en-US" altLang="de-DE" dirty="0" smtClean="0">
                <a:solidFill>
                  <a:schemeClr val="hlink"/>
                </a:solidFill>
              </a:rPr>
              <a:t>MISRA-C:2004</a:t>
            </a:r>
          </a:p>
          <a:p>
            <a:pPr lvl="2" eaLnBrk="1" hangingPunct="1"/>
            <a:r>
              <a:rPr lang="en-US" altLang="de-DE" dirty="0" smtClean="0"/>
              <a:t>Third edition MISRA-C:2012 released since 03/2013 </a:t>
            </a:r>
          </a:p>
          <a:p>
            <a:pPr lvl="3" eaLnBrk="1" hangingPunct="1"/>
            <a:r>
              <a:rPr lang="en-US" altLang="de-DE" dirty="0" smtClean="0"/>
              <a:t>Not used at PES due to: all rules re-numbered and reorganized, i.e. not compatible to MISRA-C:2004 </a:t>
            </a:r>
            <a:r>
              <a:rPr lang="en-US" altLang="de-DE" dirty="0" smtClean="0">
                <a:sym typeface="Wingdings" pitchFamily="2" charset="2"/>
              </a:rPr>
              <a:t> all analysis and justification to be repeated</a:t>
            </a:r>
            <a:endParaRPr lang="en-US" altLang="de-DE" dirty="0" smtClean="0"/>
          </a:p>
          <a:p>
            <a:pPr lvl="2" eaLnBrk="1" hangingPunct="1"/>
            <a:r>
              <a:rPr lang="en-US" altLang="de-DE" sz="1400" dirty="0" smtClean="0"/>
              <a:t>Note: “MISRA-C++:2008” is C++ only</a:t>
            </a:r>
            <a:endParaRPr lang="en-US" altLang="de-DE" sz="1400" dirty="0" smtClean="0">
              <a:sym typeface="Wingdings" pitchFamily="2" charset="2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29222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MISRA-C</a:t>
            </a:r>
          </a:p>
        </p:txBody>
      </p:sp>
    </p:spTree>
    <p:extLst>
      <p:ext uri="{BB962C8B-B14F-4D97-AF65-F5344CB8AC3E}">
        <p14:creationId xmlns:p14="http://schemas.microsoft.com/office/powerpoint/2010/main" val="10650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The MISRA analysis shall be applied 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all static files of the component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all generated files of the component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at least one (maximum feature) 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You might have to remove test files from analysis to prevent MISRA warnings in that code (or you keep them MISRA clean, too)</a:t>
            </a:r>
          </a:p>
          <a:p>
            <a:pPr lvl="2" eaLnBrk="1" hangingPunct="1">
              <a:lnSpc>
                <a:spcPct val="90000"/>
              </a:lnSpc>
            </a:pPr>
            <a:endParaRPr lang="en-US" altLang="de-DE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If a component has many different features that can not be analyzed at once, try to apply the analysis on a basic set of configurations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set of configurations might be extended during the component life-time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some configurations might be frequently, some rarely checked</a:t>
            </a:r>
          </a:p>
        </p:txBody>
      </p:sp>
      <p:sp>
        <p:nvSpPr>
          <p:cNvPr id="5018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15423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Component Level</a:t>
            </a:r>
          </a:p>
        </p:txBody>
      </p:sp>
    </p:spTree>
    <p:extLst>
      <p:ext uri="{BB962C8B-B14F-4D97-AF65-F5344CB8AC3E}">
        <p14:creationId xmlns:p14="http://schemas.microsoft.com/office/powerpoint/2010/main" val="9921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49498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Single C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Due to mostly missing header files not a really good idea …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Hint: </a:t>
            </a:r>
            <a:r>
              <a:rPr lang="en-US" altLang="de-DE" dirty="0" err="1" smtClean="0"/>
              <a:t>Msn_xys.c</a:t>
            </a:r>
            <a:r>
              <a:rPr lang="en-US" altLang="de-DE" dirty="0" smtClean="0"/>
              <a:t> might include </a:t>
            </a:r>
            <a:r>
              <a:rPr lang="en-US" altLang="de-DE" dirty="0" err="1" smtClean="0"/>
              <a:t>Msn_xy.h</a:t>
            </a:r>
            <a:r>
              <a:rPr lang="en-US" altLang="de-DE" dirty="0" smtClean="0"/>
              <a:t> but only </a:t>
            </a:r>
            <a:r>
              <a:rPr lang="en-US" altLang="de-DE" dirty="0" err="1" smtClean="0"/>
              <a:t>Msn_xy</a:t>
            </a:r>
            <a:r>
              <a:rPr lang="en-US" altLang="de-DE" b="1" dirty="0" err="1" smtClean="0"/>
              <a:t>s</a:t>
            </a:r>
            <a:r>
              <a:rPr lang="en-US" altLang="de-DE" dirty="0" err="1" smtClean="0"/>
              <a:t>.h</a:t>
            </a:r>
            <a:r>
              <a:rPr lang="en-US" altLang="de-DE" dirty="0" smtClean="0"/>
              <a:t> exists create </a:t>
            </a:r>
            <a:r>
              <a:rPr lang="en-US" altLang="de-DE" dirty="0" err="1" smtClean="0"/>
              <a:t>Msn_xy.h</a:t>
            </a:r>
            <a:r>
              <a:rPr lang="en-US" altLang="de-DE" dirty="0" smtClean="0"/>
              <a:t> that includes </a:t>
            </a:r>
            <a:r>
              <a:rPr lang="en-US" altLang="de-DE" dirty="0" err="1" smtClean="0"/>
              <a:t>Msn_xys.h</a:t>
            </a:r>
            <a:r>
              <a:rPr lang="en-US" altLang="de-DE" dirty="0" smtClean="0"/>
              <a:t> and so on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Folder 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If folder contains all necessary .c and .h files </a:t>
            </a:r>
            <a:r>
              <a:rPr lang="en-US" altLang="de-DE" dirty="0" smtClean="0">
                <a:sym typeface="Wingdings" pitchFamily="2" charset="2"/>
              </a:rPr>
              <a:t> apply “CDK folder”  done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Hint: you may use a temporary folder that contains copies of all relevant files to get a quick analysis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>
                <a:sym typeface="Wingdings" pitchFamily="2" charset="2"/>
              </a:rPr>
              <a:t>Tree 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>
                <a:sym typeface="Wingdings" pitchFamily="2" charset="2"/>
              </a:rPr>
              <a:t>If there is a tree containing all relevant files  best solution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>
                <a:sym typeface="Wingdings" pitchFamily="2" charset="2"/>
              </a:rPr>
              <a:t>Hint: Tree might contain unnecessary files that are not MISRA compliant and so the results will look worse than they are …!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>
                <a:sym typeface="Wingdings" pitchFamily="2" charset="2"/>
              </a:rPr>
              <a:t>Use a clearly defined set of files to be analyzed  next page</a:t>
            </a:r>
          </a:p>
        </p:txBody>
      </p:sp>
      <p:sp>
        <p:nvSpPr>
          <p:cNvPr id="5120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35413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 err="1">
                <a:solidFill>
                  <a:schemeClr val="bg1"/>
                </a:solidFill>
              </a:rPr>
              <a:t>UseCases</a:t>
            </a:r>
            <a:endParaRPr lang="en-US" alt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494982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CDK supports three different ways to set up the MISRA analysis</a:t>
            </a:r>
          </a:p>
          <a:p>
            <a:pPr lvl="2" eaLnBrk="1" hangingPunct="1"/>
            <a:r>
              <a:rPr lang="en-US" altLang="de-DE" dirty="0" smtClean="0"/>
              <a:t>Analysis based on a folder incl. all sub-folders</a:t>
            </a:r>
          </a:p>
          <a:p>
            <a:pPr lvl="3" eaLnBrk="1" hangingPunct="1"/>
            <a:r>
              <a:rPr lang="en-US" altLang="de-DE" dirty="0" smtClean="0"/>
              <a:t>Pro: easy e.g. on component TSC folder or the whole tree</a:t>
            </a:r>
          </a:p>
          <a:p>
            <a:pPr lvl="3" eaLnBrk="1" hangingPunct="1"/>
            <a:r>
              <a:rPr lang="en-US" altLang="de-DE" dirty="0" smtClean="0"/>
              <a:t>Con: applies analysis on ALL files in the folder </a:t>
            </a:r>
            <a:r>
              <a:rPr lang="en-US" altLang="de-DE" dirty="0" smtClean="0">
                <a:sym typeface="Wingdings" pitchFamily="2" charset="2"/>
              </a:rPr>
              <a:t> too much</a:t>
            </a:r>
            <a:endParaRPr lang="en-US" altLang="de-DE" dirty="0" smtClean="0"/>
          </a:p>
          <a:p>
            <a:pPr lvl="2" eaLnBrk="1" hangingPunct="1"/>
            <a:r>
              <a:rPr lang="en-US" altLang="de-DE" dirty="0" smtClean="0"/>
              <a:t>Analysis based on a </a:t>
            </a:r>
            <a:r>
              <a:rPr lang="en-US" altLang="de-DE" dirty="0" err="1" smtClean="0"/>
              <a:t>VisualStudio</a:t>
            </a:r>
            <a:r>
              <a:rPr lang="en-US" altLang="de-DE" dirty="0" smtClean="0"/>
              <a:t> (.</a:t>
            </a:r>
            <a:r>
              <a:rPr lang="en-US" altLang="de-DE" dirty="0" err="1" smtClean="0"/>
              <a:t>vcprj</a:t>
            </a:r>
            <a:r>
              <a:rPr lang="en-US" altLang="de-DE" dirty="0" smtClean="0"/>
              <a:t>) project</a:t>
            </a:r>
          </a:p>
          <a:p>
            <a:pPr lvl="3" eaLnBrk="1" hangingPunct="1"/>
            <a:r>
              <a:rPr lang="en-US" altLang="de-DE" dirty="0" smtClean="0"/>
              <a:t>Pro: easy if a .</a:t>
            </a:r>
            <a:r>
              <a:rPr lang="en-US" altLang="de-DE" dirty="0" err="1" smtClean="0"/>
              <a:t>vcprj</a:t>
            </a:r>
            <a:r>
              <a:rPr lang="en-US" altLang="de-DE" dirty="0" smtClean="0"/>
              <a:t> already exists</a:t>
            </a:r>
          </a:p>
          <a:p>
            <a:pPr lvl="3" eaLnBrk="1" hangingPunct="1"/>
            <a:r>
              <a:rPr lang="en-US" altLang="de-DE" dirty="0" smtClean="0"/>
              <a:t>Con: applies analysis on ALL files in the .</a:t>
            </a:r>
            <a:r>
              <a:rPr lang="en-US" altLang="de-DE" dirty="0" err="1" smtClean="0"/>
              <a:t>vcprj</a:t>
            </a:r>
            <a:r>
              <a:rPr lang="en-US" altLang="de-DE" dirty="0" smtClean="0"/>
              <a:t> (maybe less than in the folder/tree but also on all includes ...)</a:t>
            </a:r>
          </a:p>
          <a:p>
            <a:pPr lvl="2" eaLnBrk="1" hangingPunct="1"/>
            <a:r>
              <a:rPr lang="en-US" altLang="de-DE" dirty="0" smtClean="0"/>
              <a:t>Analysis based on a CDK </a:t>
            </a:r>
            <a:r>
              <a:rPr lang="en-US" altLang="de-DE" dirty="0" err="1" smtClean="0"/>
              <a:t>TestPlan</a:t>
            </a:r>
            <a:endParaRPr lang="en-US" altLang="de-DE" dirty="0" smtClean="0"/>
          </a:p>
          <a:p>
            <a:pPr lvl="3" eaLnBrk="1" hangingPunct="1"/>
            <a:r>
              <a:rPr lang="en-US" altLang="de-DE" dirty="0" smtClean="0"/>
              <a:t>Pro: exact list of files to be analyzed (.c and .h)</a:t>
            </a:r>
          </a:p>
          <a:p>
            <a:pPr lvl="3" eaLnBrk="1" hangingPunct="1"/>
            <a:r>
              <a:rPr lang="en-US" altLang="de-DE" dirty="0" smtClean="0"/>
              <a:t>Pro: more than one analysis setup can be executed and merged</a:t>
            </a:r>
          </a:p>
          <a:p>
            <a:pPr lvl="3" eaLnBrk="1" hangingPunct="1"/>
            <a:r>
              <a:rPr lang="en-US" altLang="de-DE" dirty="0" smtClean="0"/>
              <a:t>Con: </a:t>
            </a:r>
            <a:r>
              <a:rPr lang="en-US" altLang="de-DE" dirty="0" err="1" smtClean="0"/>
              <a:t>TestPlan</a:t>
            </a:r>
            <a:r>
              <a:rPr lang="en-US" altLang="de-DE" dirty="0" smtClean="0"/>
              <a:t> has to be created and configured</a:t>
            </a:r>
            <a:endParaRPr lang="en-US" altLang="de-DE" dirty="0" smtClean="0">
              <a:solidFill>
                <a:srgbClr val="B70032"/>
              </a:solidFill>
            </a:endParaRPr>
          </a:p>
          <a:p>
            <a:pPr lvl="3" eaLnBrk="1" hangingPunct="1"/>
            <a:endParaRPr lang="en-US" altLang="de-DE" dirty="0" smtClean="0">
              <a:solidFill>
                <a:srgbClr val="B70032"/>
              </a:solidFill>
            </a:endParaRPr>
          </a:p>
        </p:txBody>
      </p:sp>
      <p:sp>
        <p:nvSpPr>
          <p:cNvPr id="5222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5939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 – Analysis Setup</a:t>
            </a:r>
          </a:p>
        </p:txBody>
      </p:sp>
    </p:spTree>
    <p:extLst>
      <p:ext uri="{BB962C8B-B14F-4D97-AF65-F5344CB8AC3E}">
        <p14:creationId xmlns:p14="http://schemas.microsoft.com/office/powerpoint/2010/main" val="3357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3252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6987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 – </a:t>
            </a:r>
            <a:r>
              <a:rPr lang="en-US" altLang="de-DE" sz="1600" dirty="0" err="1">
                <a:solidFill>
                  <a:schemeClr val="bg1"/>
                </a:solidFill>
              </a:rPr>
              <a:t>TestPlan</a:t>
            </a:r>
            <a:r>
              <a:rPr lang="en-US" altLang="de-DE" sz="1600" dirty="0">
                <a:solidFill>
                  <a:schemeClr val="bg1"/>
                </a:solidFill>
              </a:rPr>
              <a:t> based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558800" y="914400"/>
            <a:ext cx="7918450" cy="26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CDK </a:t>
            </a:r>
            <a:r>
              <a:rPr lang="en-US" altLang="de-DE" dirty="0" err="1"/>
              <a:t>TestPlan</a:t>
            </a:r>
            <a:r>
              <a:rPr lang="en-US" altLang="de-DE" dirty="0"/>
              <a:t> is the recommended way to create the MISRA analysis with justification for a component release!</a:t>
            </a:r>
          </a:p>
          <a:p>
            <a:pPr lvl="2" eaLnBrk="1" hangingPunct="1"/>
            <a:r>
              <a:rPr lang="en-US" altLang="de-DE" dirty="0" err="1"/>
              <a:t>TestPlan</a:t>
            </a:r>
            <a:r>
              <a:rPr lang="en-US" altLang="de-DE" dirty="0"/>
              <a:t> supports multiple ways to execute more than one analysis and merge the results</a:t>
            </a:r>
          </a:p>
          <a:p>
            <a:pPr lvl="2" eaLnBrk="1" hangingPunct="1"/>
            <a:r>
              <a:rPr lang="en-US" altLang="de-DE" dirty="0"/>
              <a:t>As a result, the component test report will contain a separate section with MISRA analysis results per setup and a summary section that contains all deviations</a:t>
            </a:r>
          </a:p>
        </p:txBody>
      </p:sp>
      <p:pic>
        <p:nvPicPr>
          <p:cNvPr id="5325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149725"/>
            <a:ext cx="5184775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584200" y="3357563"/>
            <a:ext cx="791845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A setup with more than one configuration can also be used to create the TestReport_MISRA.html</a:t>
            </a:r>
          </a:p>
          <a:p>
            <a:pPr lvl="2" eaLnBrk="1" hangingPunct="1"/>
            <a:r>
              <a:rPr lang="en-US" altLang="de-DE" sz="800" dirty="0"/>
              <a:t>See e.g. </a:t>
            </a:r>
            <a:r>
              <a:rPr lang="en-US" altLang="de-DE" sz="600" dirty="0">
                <a:hlinkClick r:id="rId5"/>
              </a:rPr>
              <a:t>https://vistrpscsvn1.vi.vector.int/svn/CANbedded/Nm/Nm_AsrNmDirOsek/trunk/_doc/30_ImplementationDocu/TestReport/TestReport_MISRA.html</a:t>
            </a:r>
            <a:endParaRPr lang="en-US" altLang="de-DE" sz="600" dirty="0"/>
          </a:p>
          <a:p>
            <a:pPr lvl="2" eaLnBrk="1" hangingPunct="1">
              <a:buFont typeface="Wingdings 3" pitchFamily="18" charset="2"/>
              <a:buNone/>
            </a:pPr>
            <a:endParaRPr lang="en-US" altLang="de-DE" sz="600" dirty="0"/>
          </a:p>
        </p:txBody>
      </p:sp>
    </p:spTree>
    <p:extLst>
      <p:ext uri="{BB962C8B-B14F-4D97-AF65-F5344CB8AC3E}">
        <p14:creationId xmlns:p14="http://schemas.microsoft.com/office/powerpoint/2010/main" val="9990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4276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24113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 – folder based 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558800" y="914400"/>
            <a:ext cx="79184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Use “CDK Folder Code …” for quick analysis setup</a:t>
            </a:r>
          </a:p>
        </p:txBody>
      </p:sp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162175"/>
            <a:ext cx="1258887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333625"/>
            <a:ext cx="1470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2162175"/>
            <a:ext cx="53435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333625"/>
            <a:ext cx="5345112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503488"/>
            <a:ext cx="5329238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2162175"/>
            <a:ext cx="46037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557213" y="1341438"/>
            <a:ext cx="79184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2" eaLnBrk="1" hangingPunct="1"/>
            <a:r>
              <a:rPr lang="en-US" altLang="de-DE" sz="1600" dirty="0"/>
              <a:t>Step Analyze (2) and </a:t>
            </a:r>
            <a:r>
              <a:rPr lang="en-US" altLang="de-DE" sz="1600" dirty="0" err="1"/>
              <a:t>CreateReport</a:t>
            </a:r>
            <a:r>
              <a:rPr lang="en-US" altLang="de-DE" sz="1600" dirty="0"/>
              <a:t> (3) are independent</a:t>
            </a:r>
          </a:p>
          <a:p>
            <a:pPr lvl="2" eaLnBrk="1" hangingPunct="1"/>
            <a:r>
              <a:rPr lang="en-US" altLang="de-DE" sz="1600" dirty="0"/>
              <a:t>Start QA-C GUI (4) to use the tool (locks a QA-C license!)</a:t>
            </a:r>
          </a:p>
        </p:txBody>
      </p:sp>
      <p:sp>
        <p:nvSpPr>
          <p:cNvPr id="211982" name="Rectangle 14"/>
          <p:cNvSpPr>
            <a:spLocks noChangeArrowheads="1"/>
          </p:cNvSpPr>
          <p:nvPr/>
        </p:nvSpPr>
        <p:spPr bwMode="auto">
          <a:xfrm>
            <a:off x="557213" y="5734050"/>
            <a:ext cx="29638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2" eaLnBrk="1" hangingPunct="1"/>
            <a:r>
              <a:rPr lang="en-US" altLang="de-DE" sz="1600" dirty="0"/>
              <a:t>Make sure there are no errors detected!</a:t>
            </a:r>
          </a:p>
        </p:txBody>
      </p:sp>
    </p:spTree>
    <p:extLst>
      <p:ext uri="{BB962C8B-B14F-4D97-AF65-F5344CB8AC3E}">
        <p14:creationId xmlns:p14="http://schemas.microsoft.com/office/powerpoint/2010/main" val="14530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/>
      <p:bldP spid="2119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530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3431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MAKESUPPORT 1/2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57213" y="1092200"/>
            <a:ext cx="7974012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" pitchFamily="2" charset="2"/>
              <a:buChar char="q"/>
            </a:pPr>
            <a:r>
              <a:rPr lang="en-US" altLang="de-DE" dirty="0"/>
              <a:t>Create configuration with </a:t>
            </a:r>
            <a:r>
              <a:rPr lang="en-US" altLang="de-DE" dirty="0" err="1"/>
              <a:t>MakeSupport</a:t>
            </a:r>
            <a:endParaRPr lang="en-US" altLang="de-DE" dirty="0"/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“m </a:t>
            </a:r>
            <a:r>
              <a:rPr lang="en-US" altLang="de-DE" dirty="0" err="1"/>
              <a:t>qac</a:t>
            </a:r>
            <a:r>
              <a:rPr lang="en-US" altLang="de-DE" dirty="0"/>
              <a:t>” creates a new MISRA project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Important: The “personality data” in the </a:t>
            </a:r>
            <a:r>
              <a:rPr lang="en-US" altLang="de-DE" dirty="0" err="1"/>
              <a:t>makefile</a:t>
            </a:r>
            <a:r>
              <a:rPr lang="en-US" altLang="de-DE" dirty="0"/>
              <a:t> shall be up to date </a:t>
            </a:r>
            <a:r>
              <a:rPr lang="en-US" altLang="de-DE" dirty="0">
                <a:sym typeface="Wingdings" pitchFamily="2" charset="2"/>
              </a:rPr>
              <a:t> use latest MAKESUPPORT</a:t>
            </a:r>
            <a:endParaRPr lang="en-US" altLang="de-DE" dirty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de-DE" dirty="0"/>
              <a:t>Run MISRA analysis from the command line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“m </a:t>
            </a:r>
            <a:r>
              <a:rPr lang="en-US" altLang="de-DE" dirty="0" err="1"/>
              <a:t>misra</a:t>
            </a:r>
            <a:r>
              <a:rPr lang="en-US" altLang="de-DE" dirty="0"/>
              <a:t>\*_report.txt” analyses the component *. (* = DRVCAN,...)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The component with all according files (*.h, *.c) are taken from the </a:t>
            </a:r>
            <a:r>
              <a:rPr lang="en-US" altLang="de-DE" dirty="0" err="1"/>
              <a:t>makefile.project.part.defines</a:t>
            </a:r>
            <a:endParaRPr lang="en-US" altLang="de-DE" dirty="0"/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The generated files are also part of the analysis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The result is stored in the file *_report.txt (* = DRVCAN,...)</a:t>
            </a:r>
          </a:p>
        </p:txBody>
      </p:sp>
    </p:spTree>
    <p:extLst>
      <p:ext uri="{BB962C8B-B14F-4D97-AF65-F5344CB8AC3E}">
        <p14:creationId xmlns:p14="http://schemas.microsoft.com/office/powerpoint/2010/main" val="12699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632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3431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MAKESUPPORT 2/2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57213" y="1092200"/>
            <a:ext cx="7974012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" pitchFamily="2" charset="2"/>
              <a:buChar char="q"/>
            </a:pPr>
            <a:r>
              <a:rPr lang="en-US" altLang="de-DE" dirty="0"/>
              <a:t>Merge the results of multiple configurations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“m </a:t>
            </a:r>
            <a:r>
              <a:rPr lang="en-US" altLang="de-DE" dirty="0" err="1"/>
              <a:t>misra</a:t>
            </a:r>
            <a:r>
              <a:rPr lang="en-US" altLang="de-DE" dirty="0"/>
              <a:t>\</a:t>
            </a:r>
            <a:r>
              <a:rPr lang="en-US" altLang="de-DE" dirty="0" err="1"/>
              <a:t>DRVCAN_merge_reports</a:t>
            </a:r>
            <a:r>
              <a:rPr lang="en-US" altLang="de-DE" dirty="0"/>
              <a:t>” merges multiple \*_report.txt files to one result file QACtool.MergedReports.txt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The list of configurations must be defined in the table MISRA_REPORT_DIR_LST (</a:t>
            </a:r>
            <a:r>
              <a:rPr lang="en-US" altLang="de-DE" dirty="0" err="1"/>
              <a:t>makefile.config</a:t>
            </a:r>
            <a:r>
              <a:rPr lang="en-US" altLang="de-DE" dirty="0"/>
              <a:t>)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altLang="de-DE" dirty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de-DE" dirty="0"/>
              <a:t>Incorporate result in test report </a:t>
            </a:r>
            <a:r>
              <a:rPr lang="en-US" altLang="de-DE" dirty="0">
                <a:hlinkClick r:id="rId4"/>
              </a:rPr>
              <a:t>http://www-serv.vi.vector.int/portal/medien/process_management/process_documents/pes/Development/Standard_Component_Development/TP_Dev_ProjectDocumentation/doc/30_ImplementationPhase/TestReport/TP_TestReportMISRA2004.doc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582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5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95470" name="Group 158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68885"/>
              </p:ext>
            </p:extLst>
          </p:nvPr>
        </p:nvGraphicFramePr>
        <p:xfrm>
          <a:off x="557213" y="1143000"/>
          <a:ext cx="7916862" cy="4678365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682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Working with the Results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272462" cy="503872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If MISRA-C analysis shows a deviation</a:t>
            </a:r>
          </a:p>
          <a:p>
            <a:pPr lvl="2" eaLnBrk="1" hangingPunct="1"/>
            <a:r>
              <a:rPr lang="en-US" altLang="de-DE" dirty="0" smtClean="0"/>
              <a:t>Try to fix the deviation </a:t>
            </a:r>
          </a:p>
          <a:p>
            <a:pPr lvl="3" eaLnBrk="1" hangingPunct="1"/>
            <a:r>
              <a:rPr lang="en-US" altLang="de-DE" dirty="0" smtClean="0"/>
              <a:t>This will prevent all efforts for justification and further discussions now and for all upcoming releases!</a:t>
            </a:r>
          </a:p>
          <a:p>
            <a:pPr lvl="3" eaLnBrk="1" hangingPunct="1"/>
            <a:r>
              <a:rPr lang="en-US" altLang="de-DE" dirty="0" smtClean="0"/>
              <a:t>If a standard justification is available, check if a fix is really helpful!</a:t>
            </a:r>
          </a:p>
          <a:p>
            <a:pPr lvl="2" eaLnBrk="1" hangingPunct="1"/>
            <a:r>
              <a:rPr lang="en-US" altLang="de-DE" dirty="0" smtClean="0"/>
              <a:t>If deviation can not be fixed: check if a standard justification is available and fits on the specific situation</a:t>
            </a:r>
          </a:p>
          <a:p>
            <a:pPr lvl="3" eaLnBrk="1" hangingPunct="1"/>
            <a:r>
              <a:rPr lang="en-US" altLang="de-DE" dirty="0" smtClean="0"/>
              <a:t>If standard justification does not fit, use the WIKI to add and explain your use-case (this will help you and your colleagues)</a:t>
            </a:r>
          </a:p>
          <a:p>
            <a:pPr lvl="2" eaLnBrk="1" hangingPunct="1"/>
            <a:r>
              <a:rPr lang="en-US" altLang="de-DE" dirty="0" smtClean="0"/>
              <a:t>If no standard justification is available: analyze the situation and create a specific justification</a:t>
            </a:r>
          </a:p>
          <a:p>
            <a:pPr lvl="3" eaLnBrk="1" hangingPunct="1"/>
            <a:r>
              <a:rPr lang="en-US" altLang="de-DE" dirty="0" smtClean="0"/>
              <a:t>You may also consult your colleagues for their opinion</a:t>
            </a:r>
          </a:p>
          <a:p>
            <a:pPr lvl="3" eaLnBrk="1" hangingPunct="1"/>
            <a:r>
              <a:rPr lang="en-US" altLang="de-DE" dirty="0" smtClean="0"/>
              <a:t>You may check the WIKI for hints of other users on that rule</a:t>
            </a:r>
          </a:p>
          <a:p>
            <a:pPr lvl="3" eaLnBrk="1" hangingPunct="1"/>
            <a:r>
              <a:rPr lang="en-US" altLang="de-DE" dirty="0" smtClean="0"/>
              <a:t>You may add and explain your use-case in the WIKI to help others</a:t>
            </a:r>
          </a:p>
        </p:txBody>
      </p:sp>
      <p:sp>
        <p:nvSpPr>
          <p:cNvPr id="5837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3272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MISRA-C Deviation</a:t>
            </a:r>
          </a:p>
        </p:txBody>
      </p:sp>
    </p:spTree>
    <p:extLst>
      <p:ext uri="{BB962C8B-B14F-4D97-AF65-F5344CB8AC3E}">
        <p14:creationId xmlns:p14="http://schemas.microsoft.com/office/powerpoint/2010/main" val="27331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Working with the Results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272462" cy="5038725"/>
          </a:xfrm>
        </p:spPr>
        <p:txBody>
          <a:bodyPr/>
          <a:lstStyle/>
          <a:p>
            <a:pPr lvl="1" eaLnBrk="1" hangingPunct="1"/>
            <a:r>
              <a:rPr lang="en-US" altLang="de-DE" dirty="0" smtClean="0">
                <a:solidFill>
                  <a:schemeClr val="hlink"/>
                </a:solidFill>
              </a:rPr>
              <a:t>Number of violated rules should always be reduced to a minimum!</a:t>
            </a:r>
          </a:p>
          <a:p>
            <a:pPr lvl="1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Each accepted deviation has a deviation ID which can be referenced in the MISRA test report (e.g. MD_MSR_&lt;</a:t>
            </a:r>
            <a:r>
              <a:rPr lang="en-US" altLang="de-DE" dirty="0" err="1" smtClean="0"/>
              <a:t>rule_number</a:t>
            </a:r>
            <a:r>
              <a:rPr lang="en-US" altLang="de-DE" dirty="0" smtClean="0"/>
              <a:t>&gt;)</a:t>
            </a:r>
          </a:p>
          <a:p>
            <a:pPr lvl="1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Example (status 5/2011) for a MISRA test report</a:t>
            </a:r>
          </a:p>
          <a:p>
            <a:pPr lvl="2" eaLnBrk="1" hangingPunct="1"/>
            <a:r>
              <a:rPr lang="en-US" altLang="de-DE" sz="1000" dirty="0" smtClean="0">
                <a:hlinkClick r:id="rId4"/>
              </a:rPr>
              <a:t>https://vistrpscsvn1.vi.vector.int/svn/Presentations/SoftwareDevelopment/InternalTraining_MISRA_QAC/trunk/TestReport_MISRA.html</a:t>
            </a:r>
            <a:endParaRPr lang="en-US" altLang="de-DE" sz="1000" dirty="0" smtClean="0"/>
          </a:p>
          <a:p>
            <a:pPr lvl="1" eaLnBrk="1" hangingPunct="1"/>
            <a:r>
              <a:rPr lang="en-US" altLang="de-DE" dirty="0" smtClean="0"/>
              <a:t>Example (status 5/2011) for a component test report incl. MISRA</a:t>
            </a:r>
          </a:p>
          <a:p>
            <a:pPr lvl="2" eaLnBrk="1" hangingPunct="1"/>
            <a:r>
              <a:rPr lang="en-US" altLang="de-DE" sz="1000" dirty="0" smtClean="0">
                <a:hlinkClick r:id="rId5"/>
              </a:rPr>
              <a:t>https://vistrpscsvn1.vi.vector.int/svn/Presentations/SoftwareDevelopment/InternalTraining_MISRA_QAC/trunk/TestReport.html</a:t>
            </a:r>
            <a:r>
              <a:rPr lang="en-US" altLang="de-DE" sz="1000" dirty="0" smtClean="0"/>
              <a:t> 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altLang="de-DE" dirty="0" smtClean="0"/>
          </a:p>
        </p:txBody>
      </p:sp>
      <p:sp>
        <p:nvSpPr>
          <p:cNvPr id="5939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3272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MISRA-C Deviation</a:t>
            </a:r>
          </a:p>
        </p:txBody>
      </p:sp>
    </p:spTree>
    <p:extLst>
      <p:ext uri="{BB962C8B-B14F-4D97-AF65-F5344CB8AC3E}">
        <p14:creationId xmlns:p14="http://schemas.microsoft.com/office/powerpoint/2010/main" val="11087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8064500" cy="5000625"/>
          </a:xfrm>
        </p:spPr>
        <p:txBody>
          <a:bodyPr/>
          <a:lstStyle/>
          <a:p>
            <a:pPr lvl="1" eaLnBrk="1" hangingPunct="1"/>
            <a:r>
              <a:rPr lang="en-US" altLang="de-DE" sz="1600" dirty="0" smtClean="0"/>
              <a:t>OEMs</a:t>
            </a:r>
          </a:p>
          <a:p>
            <a:pPr lvl="2" eaLnBrk="1" hangingPunct="1"/>
            <a:r>
              <a:rPr lang="en-US" altLang="de-DE" sz="1600" dirty="0" smtClean="0"/>
              <a:t>Require the use of MISRA-C analysis to improve the reliability and quality of the software in their ECUs</a:t>
            </a:r>
          </a:p>
          <a:p>
            <a:pPr lvl="2" eaLnBrk="1" hangingPunct="1"/>
            <a:r>
              <a:rPr lang="en-US" altLang="de-DE" sz="1600" dirty="0" smtClean="0"/>
              <a:t>Thus TIER1 are in charge to use MISRA and analysis and justify the deviations in their ECU projects</a:t>
            </a:r>
          </a:p>
          <a:p>
            <a:pPr lvl="2" eaLnBrk="1" hangingPunct="1"/>
            <a:r>
              <a:rPr lang="en-US" altLang="de-DE" sz="1600" dirty="0" smtClean="0"/>
              <a:t>Analysis results are checked by OEMs during ECU quality gates</a:t>
            </a:r>
          </a:p>
          <a:p>
            <a:pPr lvl="2" eaLnBrk="1" hangingPunct="1"/>
            <a:r>
              <a:rPr lang="en-US" altLang="de-DE" sz="1600" dirty="0" smtClean="0"/>
              <a:t>Also force their </a:t>
            </a:r>
            <a:r>
              <a:rPr lang="en-US" altLang="de-DE" sz="1600" dirty="0" err="1" smtClean="0"/>
              <a:t>StandardSoftware</a:t>
            </a:r>
            <a:r>
              <a:rPr lang="en-US" altLang="de-DE" sz="1600" dirty="0" smtClean="0"/>
              <a:t> suppliers to apply MISRA </a:t>
            </a:r>
            <a:r>
              <a:rPr lang="en-US" altLang="de-DE" sz="1600" dirty="0" smtClean="0">
                <a:sym typeface="Wingdings" pitchFamily="2" charset="2"/>
              </a:rPr>
              <a:t> us!</a:t>
            </a:r>
            <a:endParaRPr lang="en-US" altLang="de-DE" sz="1600" dirty="0" smtClean="0"/>
          </a:p>
          <a:p>
            <a:pPr lvl="3" eaLnBrk="1" hangingPunct="1"/>
            <a:endParaRPr lang="en-US" altLang="de-DE" sz="1400" dirty="0" smtClean="0"/>
          </a:p>
          <a:p>
            <a:pPr lvl="1" eaLnBrk="1" hangingPunct="1"/>
            <a:r>
              <a:rPr lang="en-US" altLang="de-DE" sz="1600" dirty="0" smtClean="0"/>
              <a:t>TIER1</a:t>
            </a:r>
          </a:p>
          <a:p>
            <a:pPr lvl="2" eaLnBrk="1" hangingPunct="1"/>
            <a:r>
              <a:rPr lang="en-US" altLang="de-DE" sz="1600" dirty="0" smtClean="0"/>
              <a:t>Apply MISRA analysis to improve their own software reliability and quality</a:t>
            </a:r>
          </a:p>
          <a:p>
            <a:pPr lvl="2" eaLnBrk="1" hangingPunct="1"/>
            <a:r>
              <a:rPr lang="en-US" altLang="de-DE" sz="1600" dirty="0" smtClean="0"/>
              <a:t>Have issues and efforts with justifying MISRA deviations in third-party software (like ours!)</a:t>
            </a:r>
          </a:p>
          <a:p>
            <a:pPr lvl="2" eaLnBrk="1" hangingPunct="1"/>
            <a:r>
              <a:rPr lang="en-US" altLang="de-DE" sz="1600" dirty="0" smtClean="0"/>
              <a:t>Usually they try to argue that the third-party software supplier has own reports </a:t>
            </a:r>
            <a:r>
              <a:rPr lang="en-US" altLang="de-DE" sz="1600" dirty="0" smtClean="0">
                <a:sym typeface="Wingdings" pitchFamily="2" charset="2"/>
              </a:rPr>
              <a:t> that is the reason they ask us to deliver such reports to them</a:t>
            </a:r>
            <a:endParaRPr lang="en-US" altLang="de-DE" sz="1600" dirty="0" smtClean="0"/>
          </a:p>
        </p:txBody>
      </p:sp>
      <p:sp>
        <p:nvSpPr>
          <p:cNvPr id="1741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9716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OEM and TIER1</a:t>
            </a:r>
          </a:p>
        </p:txBody>
      </p:sp>
    </p:spTree>
    <p:extLst>
      <p:ext uri="{BB962C8B-B14F-4D97-AF65-F5344CB8AC3E}">
        <p14:creationId xmlns:p14="http://schemas.microsoft.com/office/powerpoint/2010/main" val="3621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Working with the Results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272462" cy="178117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To locate the code location, use </a:t>
            </a:r>
          </a:p>
          <a:p>
            <a:pPr lvl="2" eaLnBrk="1" hangingPunct="1"/>
            <a:r>
              <a:rPr lang="en-US" altLang="de-DE" dirty="0" smtClean="0"/>
              <a:t>the CDK MISRA report </a:t>
            </a:r>
            <a:r>
              <a:rPr lang="en-US" altLang="de-DE" i="1" dirty="0" smtClean="0"/>
              <a:t>file (line, column)</a:t>
            </a:r>
          </a:p>
          <a:p>
            <a:pPr lvl="3" eaLnBrk="1" hangingPunct="1"/>
            <a:r>
              <a:rPr lang="en-US" altLang="de-DE" i="1" dirty="0" smtClean="0"/>
              <a:t>“file (</a:t>
            </a:r>
            <a:r>
              <a:rPr lang="en-US" altLang="de-DE" i="1" dirty="0" err="1" smtClean="0"/>
              <a:t>otherfile.h</a:t>
            </a:r>
            <a:r>
              <a:rPr lang="en-US" altLang="de-DE" i="1" dirty="0" smtClean="0"/>
              <a:t> file)”</a:t>
            </a:r>
            <a:r>
              <a:rPr lang="en-US" altLang="de-DE" dirty="0" smtClean="0"/>
              <a:t> shows that the deviation is in a header file</a:t>
            </a:r>
          </a:p>
          <a:p>
            <a:pPr lvl="2" eaLnBrk="1" hangingPunct="1"/>
            <a:r>
              <a:rPr lang="en-US" altLang="de-DE" dirty="0" smtClean="0"/>
              <a:t>the QA-C message browser</a:t>
            </a:r>
          </a:p>
          <a:p>
            <a:pPr lvl="2" eaLnBrk="1" hangingPunct="1"/>
            <a:endParaRPr lang="en-US" altLang="de-DE" dirty="0" smtClean="0"/>
          </a:p>
        </p:txBody>
      </p:sp>
      <p:sp>
        <p:nvSpPr>
          <p:cNvPr id="6042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728913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How to trace into Code</a:t>
            </a:r>
          </a:p>
        </p:txBody>
      </p:sp>
      <p:pic>
        <p:nvPicPr>
          <p:cNvPr id="604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800350"/>
            <a:ext cx="4689475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800350"/>
            <a:ext cx="3438525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0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96648" name="Group 7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084809"/>
              </p:ext>
            </p:extLst>
          </p:nvPr>
        </p:nvGraphicFramePr>
        <p:xfrm>
          <a:off x="557213" y="1143000"/>
          <a:ext cx="7916862" cy="4678364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3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176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HIS Code Metrics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10562" cy="4991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dirty="0" smtClean="0"/>
              <a:t>For code metrics and metric handling see detailed presentation </a:t>
            </a:r>
            <a:r>
              <a:rPr lang="en-US" dirty="0" err="1" smtClean="0">
                <a:hlinkClick r:id="rId4"/>
              </a:rPr>
              <a:t>CodeMetrics@PES</a:t>
            </a:r>
            <a:endParaRPr lang="en-US" dirty="0" smtClean="0"/>
          </a:p>
          <a:p>
            <a:pPr marL="0" lvl="1" indent="0" eaLnBrk="1" hangingPunct="1">
              <a:buFont typeface="Wingdings 3" pitchFamily="18" charset="2"/>
              <a:buNone/>
              <a:defRPr/>
            </a:pPr>
            <a:endParaRPr lang="en-US" dirty="0" smtClean="0"/>
          </a:p>
        </p:txBody>
      </p:sp>
      <p:sp>
        <p:nvSpPr>
          <p:cNvPr id="6246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01758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3600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HIS Code Metrics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10562" cy="4991100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HIS code metrics</a:t>
            </a:r>
          </a:p>
          <a:p>
            <a:pPr lvl="2" eaLnBrk="1" hangingPunct="1"/>
            <a:r>
              <a:rPr lang="en-US" altLang="de-DE" dirty="0" smtClean="0"/>
              <a:t>Code metrics are “expected to be necessary for good software quality”</a:t>
            </a:r>
          </a:p>
          <a:p>
            <a:pPr lvl="2" eaLnBrk="1" hangingPunct="1"/>
            <a:r>
              <a:rPr lang="en-US" altLang="de-DE" dirty="0" smtClean="0"/>
              <a:t>First draft: 2005, latest release: 2008</a:t>
            </a:r>
          </a:p>
          <a:p>
            <a:pPr lvl="2" eaLnBrk="1" hangingPunct="1"/>
            <a:r>
              <a:rPr lang="en-US" altLang="de-DE" dirty="0" smtClean="0"/>
              <a:t>Measuring the metrics + analyzing the result is an expected action (by our customers)</a:t>
            </a:r>
          </a:p>
          <a:p>
            <a:pPr lvl="2" eaLnBrk="1" hangingPunct="1"/>
            <a:r>
              <a:rPr lang="en-US" altLang="de-DE" dirty="0" smtClean="0"/>
              <a:t>TIER1 have to comply to the HIS metrics and have to report deviations</a:t>
            </a:r>
          </a:p>
          <a:p>
            <a:pPr lvl="2" eaLnBrk="1" hangingPunct="1"/>
            <a:r>
              <a:rPr lang="en-US" altLang="de-DE" dirty="0" smtClean="0"/>
              <a:t>PES software often exceeds the HIS metric thresholds</a:t>
            </a:r>
          </a:p>
          <a:p>
            <a:pPr lvl="2" eaLnBrk="1" hangingPunct="1"/>
            <a:r>
              <a:rPr lang="en-US" altLang="de-DE" dirty="0" smtClean="0">
                <a:hlinkClick r:id="rId4"/>
              </a:rPr>
              <a:t>http://www.automotive-his.de</a:t>
            </a:r>
            <a:r>
              <a:rPr lang="en-US" altLang="de-DE" dirty="0" smtClean="0"/>
              <a:t> </a:t>
            </a:r>
            <a:r>
              <a:rPr lang="en-US" altLang="de-DE" dirty="0" smtClean="0">
                <a:sym typeface="Wingdings" pitchFamily="2" charset="2"/>
              </a:rPr>
              <a:t> chapter “Software Test”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CDK is able to measure and report the HIS code metrics</a:t>
            </a:r>
          </a:p>
        </p:txBody>
      </p:sp>
      <p:sp>
        <p:nvSpPr>
          <p:cNvPr id="6349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01758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873491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HIS Code Metrics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10562" cy="49911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PES rule to handle the HIS code metrics requirements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Measure the metric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Analyze the results for effects and necessary counter measures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keep in mind the other requirements like “stick to the standards”, “minimized runtime”, “minimized code footprints”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Metric deviations can be used to set focus on specific areas of the code, e.g.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check if the design/coding is sufficient or not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what &amp; where are the complex areas of your component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define code inspection areas based on code areas highlighted here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assign additional test cases on code areas highlighted here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Note: There are no formal rules how to handle and react on metric deviations </a:t>
            </a:r>
            <a:r>
              <a:rPr lang="en-US" altLang="de-DE" dirty="0" smtClean="0">
                <a:sym typeface="Wingdings" pitchFamily="2" charset="2"/>
              </a:rPr>
              <a:t> that might change in the (near) future with the upcoming “PES </a:t>
            </a:r>
            <a:r>
              <a:rPr lang="en-US" altLang="de-DE" dirty="0" err="1" smtClean="0">
                <a:sym typeface="Wingdings" pitchFamily="2" charset="2"/>
              </a:rPr>
              <a:t>TestConcept</a:t>
            </a:r>
            <a:r>
              <a:rPr lang="en-US" altLang="de-DE" dirty="0" smtClean="0">
                <a:sym typeface="Wingdings" pitchFamily="2" charset="2"/>
              </a:rPr>
              <a:t>”</a:t>
            </a:r>
            <a:endParaRPr lang="en-US" altLang="de-DE" dirty="0" smtClean="0"/>
          </a:p>
        </p:txBody>
      </p:sp>
      <p:sp>
        <p:nvSpPr>
          <p:cNvPr id="6451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0731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 err="1">
                <a:solidFill>
                  <a:schemeClr val="bg1"/>
                </a:solidFill>
              </a:rPr>
              <a:t>HowTo</a:t>
            </a:r>
            <a:endParaRPr lang="en-US" alt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971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hor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Raisch, Andreas</a:t>
            </a:r>
            <a:endParaRPr lang="en-US" dirty="0"/>
          </a:p>
        </p:txBody>
      </p:sp>
      <p:sp>
        <p:nvSpPr>
          <p:cNvPr id="3" name="Company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Vector Informatik GmbH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8064500" cy="4678363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Why applying MISRA-C:2004 analysis at PES?</a:t>
            </a:r>
          </a:p>
          <a:p>
            <a:pPr lvl="2" eaLnBrk="1" hangingPunct="1"/>
            <a:r>
              <a:rPr lang="en-US" altLang="de-DE" dirty="0" smtClean="0"/>
              <a:t>It’s a state-of-the-art technology to improve and measure software “quality” </a:t>
            </a:r>
            <a:r>
              <a:rPr lang="en-US" altLang="de-DE" dirty="0" smtClean="0">
                <a:sym typeface="Wingdings" pitchFamily="2" charset="2"/>
              </a:rPr>
              <a:t> all our customers see this as a “basic” when developing software for the motor industry</a:t>
            </a:r>
          </a:p>
          <a:p>
            <a:pPr lvl="2" eaLnBrk="1" hangingPunct="1"/>
            <a:r>
              <a:rPr lang="en-US" altLang="de-DE" dirty="0" smtClean="0">
                <a:sym typeface="Wingdings" pitchFamily="2" charset="2"/>
              </a:rPr>
              <a:t>PES is developing portable and reliable software now for many years – therefore when introducing MISRA-C analysis a couple of years ago we did not find many issues in our software – but:</a:t>
            </a:r>
          </a:p>
          <a:p>
            <a:pPr lvl="3" eaLnBrk="1" hangingPunct="1"/>
            <a:r>
              <a:rPr lang="en-US" altLang="de-DE" dirty="0" smtClean="0"/>
              <a:t>we are also not perfect ;-) and thus we should try to use all methods that help us to prevent issues in our products</a:t>
            </a:r>
          </a:p>
          <a:p>
            <a:pPr lvl="3" eaLnBrk="1" hangingPunct="1"/>
            <a:r>
              <a:rPr lang="en-US" altLang="de-DE" dirty="0" smtClean="0"/>
              <a:t>the analysis and justification process is nowadays mostly automated so the remaining effort is to analyze and correct or justify the deviations </a:t>
            </a:r>
            <a:r>
              <a:rPr lang="en-US" altLang="de-DE" dirty="0" smtClean="0">
                <a:sym typeface="Wingdings" pitchFamily="2" charset="2"/>
              </a:rPr>
              <a:t> we can focus on (a specific aspect of) our code quality</a:t>
            </a:r>
          </a:p>
          <a:p>
            <a:pPr lvl="3" eaLnBrk="1" hangingPunct="1"/>
            <a:r>
              <a:rPr lang="en-US" altLang="de-DE" dirty="0" smtClean="0">
                <a:sym typeface="Wingdings" pitchFamily="2" charset="2"/>
              </a:rPr>
              <a:t>We simply need the reports to show our spend efforts in that area for OEM, TIER1 and other Q assessments (see first point on this slide) …</a:t>
            </a:r>
            <a:endParaRPr lang="en-US" altLang="de-DE" dirty="0" smtClean="0"/>
          </a:p>
          <a:p>
            <a:pPr lvl="2" eaLnBrk="1" hangingPunct="1"/>
            <a:endParaRPr lang="en-US" altLang="de-DE" dirty="0" smtClean="0"/>
          </a:p>
        </p:txBody>
      </p:sp>
      <p:sp>
        <p:nvSpPr>
          <p:cNvPr id="1843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77152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PES</a:t>
            </a:r>
          </a:p>
        </p:txBody>
      </p:sp>
    </p:spTree>
    <p:extLst>
      <p:ext uri="{BB962C8B-B14F-4D97-AF65-F5344CB8AC3E}">
        <p14:creationId xmlns:p14="http://schemas.microsoft.com/office/powerpoint/2010/main" val="15356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8064500" cy="46783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de-DE" sz="1600" dirty="0" smtClean="0"/>
              <a:t>ISO 26262, Part 6: Product development: software level </a:t>
            </a:r>
            <a:br>
              <a:rPr lang="en-US" altLang="de-DE" sz="1600" dirty="0" smtClean="0"/>
            </a:br>
            <a:r>
              <a:rPr lang="en-US" altLang="de-DE" sz="1600" dirty="0" smtClean="0"/>
              <a:t>Table 1- Topics to be covered by modeling and coding guidelines:</a:t>
            </a:r>
          </a:p>
          <a:p>
            <a:pPr lvl="2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de-DE" sz="1600" i="1" dirty="0" smtClean="0"/>
              <a:t>Technique/Measure		ASIL A	ASIL B 	ASIL C 	ASIL D	</a:t>
            </a:r>
          </a:p>
          <a:p>
            <a:pPr lvl="2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de-DE" sz="1600" i="1" dirty="0" smtClean="0"/>
              <a:t>Use of languages subsets	++	++	++	++		</a:t>
            </a:r>
          </a:p>
          <a:p>
            <a:pPr lvl="2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de-DE" sz="1600" i="1" dirty="0" smtClean="0"/>
              <a:t>The objectives of method “Use of languages subsets” are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Exclusion  of  ambiguously  defined  language  constructs  which  might  be  interpreted  differently  by  different  modelers,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programmers, code generators or compilers.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Exclusion of language constructs which from experience easily lead to mistakes, for example assignments in conditions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or identical naming of local and global variables.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Exclusion of language constructs which might result in unhandled run-time errors.</a:t>
            </a:r>
            <a:r>
              <a:rPr lang="en-US" altLang="de-DE" sz="1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de-DE" b="1" dirty="0" smtClean="0"/>
              <a:t>As a result of this definition, MISRA is the (for us) only available concept to cover such requirements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40970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ISO26262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7596188" y="1989138"/>
            <a:ext cx="14192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800" dirty="0"/>
              <a:t>++ = explicitly required</a:t>
            </a:r>
          </a:p>
        </p:txBody>
      </p:sp>
    </p:spTree>
    <p:extLst>
      <p:ext uri="{BB962C8B-B14F-4D97-AF65-F5344CB8AC3E}">
        <p14:creationId xmlns:p14="http://schemas.microsoft.com/office/powerpoint/2010/main" val="6337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51673" name="Group 7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50138"/>
              </p:ext>
            </p:extLst>
          </p:nvPr>
        </p:nvGraphicFramePr>
        <p:xfrm>
          <a:off x="557213" y="1143000"/>
          <a:ext cx="7916862" cy="4678364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532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636713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Rule Format</a:t>
            </a:r>
          </a:p>
        </p:txBody>
      </p:sp>
      <p:sp>
        <p:nvSpPr>
          <p:cNvPr id="21509" name="Textfeld 2"/>
          <p:cNvSpPr txBox="1">
            <a:spLocks noChangeArrowheads="1"/>
          </p:cNvSpPr>
          <p:nvPr/>
        </p:nvSpPr>
        <p:spPr bwMode="auto">
          <a:xfrm>
            <a:off x="755650" y="1412875"/>
            <a:ext cx="648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/>
              <a:t>Rule &lt;</a:t>
            </a:r>
            <a:r>
              <a:rPr lang="en-US" altLang="de-DE" dirty="0">
                <a:solidFill>
                  <a:srgbClr val="C00000"/>
                </a:solidFill>
              </a:rPr>
              <a:t>number</a:t>
            </a:r>
            <a:r>
              <a:rPr lang="en-US" altLang="de-DE" dirty="0"/>
              <a:t>&gt; (&lt;</a:t>
            </a:r>
            <a:r>
              <a:rPr lang="en-US" altLang="de-DE" dirty="0">
                <a:solidFill>
                  <a:srgbClr val="0070C0"/>
                </a:solidFill>
              </a:rPr>
              <a:t>category</a:t>
            </a:r>
            <a:r>
              <a:rPr lang="en-US" altLang="de-DE" dirty="0"/>
              <a:t>&gt;): &lt;requirement text&gt;</a:t>
            </a:r>
          </a:p>
        </p:txBody>
      </p:sp>
      <p:sp>
        <p:nvSpPr>
          <p:cNvPr id="21510" name="Textfeld 7"/>
          <p:cNvSpPr txBox="1">
            <a:spLocks noChangeArrowheads="1"/>
          </p:cNvSpPr>
          <p:nvPr/>
        </p:nvSpPr>
        <p:spPr bwMode="auto">
          <a:xfrm>
            <a:off x="573088" y="2852738"/>
            <a:ext cx="4935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>
                <a:solidFill>
                  <a:srgbClr val="C00000"/>
                </a:solidFill>
              </a:rPr>
              <a:t>&lt;group prefix&gt;.&lt;group member suffix&gt;</a:t>
            </a:r>
          </a:p>
        </p:txBody>
      </p:sp>
      <p:cxnSp>
        <p:nvCxnSpPr>
          <p:cNvPr id="21511" name="Gerade Verbindung mit Pfeil 4"/>
          <p:cNvCxnSpPr>
            <a:cxnSpLocks noChangeShapeType="1"/>
            <a:endCxn id="21510" idx="0"/>
          </p:cNvCxnSpPr>
          <p:nvPr/>
        </p:nvCxnSpPr>
        <p:spPr bwMode="auto">
          <a:xfrm>
            <a:off x="1979613" y="1782763"/>
            <a:ext cx="1060450" cy="1069975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2" name="Textfeld 10"/>
          <p:cNvSpPr txBox="1">
            <a:spLocks noChangeArrowheads="1"/>
          </p:cNvSpPr>
          <p:nvPr/>
        </p:nvSpPr>
        <p:spPr bwMode="auto">
          <a:xfrm>
            <a:off x="5580063" y="2205038"/>
            <a:ext cx="295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>
                <a:solidFill>
                  <a:srgbClr val="0070C0"/>
                </a:solidFill>
              </a:rPr>
              <a:t>“required” or “advisory”</a:t>
            </a:r>
          </a:p>
        </p:txBody>
      </p:sp>
      <p:cxnSp>
        <p:nvCxnSpPr>
          <p:cNvPr id="21513" name="Gerade Verbindung mit Pfeil 11"/>
          <p:cNvCxnSpPr>
            <a:cxnSpLocks noChangeShapeType="1"/>
            <a:endCxn id="21512" idx="1"/>
          </p:cNvCxnSpPr>
          <p:nvPr/>
        </p:nvCxnSpPr>
        <p:spPr bwMode="auto">
          <a:xfrm>
            <a:off x="3492500" y="1782763"/>
            <a:ext cx="2087563" cy="606425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4" name="Textfeld 8"/>
          <p:cNvSpPr txBox="1">
            <a:spLocks noChangeArrowheads="1"/>
          </p:cNvSpPr>
          <p:nvPr/>
        </p:nvSpPr>
        <p:spPr bwMode="auto">
          <a:xfrm>
            <a:off x="558800" y="5157788"/>
            <a:ext cx="67913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u="sng" dirty="0"/>
              <a:t>Example: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Rule </a:t>
            </a:r>
            <a:r>
              <a:rPr lang="en-US" altLang="de-DE" sz="1400" dirty="0">
                <a:solidFill>
                  <a:srgbClr val="C00000"/>
                </a:solidFill>
              </a:rPr>
              <a:t>2.2</a:t>
            </a:r>
            <a:r>
              <a:rPr lang="en-US" altLang="de-DE" sz="1400" dirty="0"/>
              <a:t> (</a:t>
            </a:r>
            <a:r>
              <a:rPr lang="en-US" altLang="de-DE" sz="1400" dirty="0">
                <a:solidFill>
                  <a:srgbClr val="0070C0"/>
                </a:solidFill>
              </a:rPr>
              <a:t>required</a:t>
            </a:r>
            <a:r>
              <a:rPr lang="en-US" altLang="de-DE" sz="1400" dirty="0"/>
              <a:t>): Source code shall only use /* ... */ style comments.</a:t>
            </a:r>
          </a:p>
        </p:txBody>
      </p:sp>
      <p:sp>
        <p:nvSpPr>
          <p:cNvPr id="21515" name="Abgerundete rechteckige Legende 9"/>
          <p:cNvSpPr>
            <a:spLocks noChangeArrowheads="1"/>
          </p:cNvSpPr>
          <p:nvPr/>
        </p:nvSpPr>
        <p:spPr bwMode="auto">
          <a:xfrm>
            <a:off x="6156325" y="3141663"/>
            <a:ext cx="2736850" cy="792162"/>
          </a:xfrm>
          <a:prstGeom prst="wedgeRoundRectCallout">
            <a:avLst>
              <a:gd name="adj1" fmla="val -20000"/>
              <a:gd name="adj2" fmla="val -12136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These categories are NOT used by PES because the HIS “subset” requires all rules</a:t>
            </a:r>
          </a:p>
        </p:txBody>
      </p:sp>
      <p:sp>
        <p:nvSpPr>
          <p:cNvPr id="21516" name="Abgerundete rechteckige Legende 16"/>
          <p:cNvSpPr>
            <a:spLocks noChangeArrowheads="1"/>
          </p:cNvSpPr>
          <p:nvPr/>
        </p:nvSpPr>
        <p:spPr bwMode="auto">
          <a:xfrm>
            <a:off x="827088" y="3787775"/>
            <a:ext cx="2735262" cy="792163"/>
          </a:xfrm>
          <a:prstGeom prst="wedgeRoundRectCallout">
            <a:avLst>
              <a:gd name="adj1" fmla="val -20000"/>
              <a:gd name="adj2" fmla="val -12136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“group” relates to a C language specific topic – some examples will follow on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663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CONTROLLEDXXX" val="myTrue"/>
  <p:tag name="TAGGEDVERSIONCONTROLLED" val="my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mpan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mpan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uth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mpa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heme/theme1.xml><?xml version="1.0" encoding="utf-8"?>
<a:theme xmlns:a="http://schemas.openxmlformats.org/drawingml/2006/main" name="Vector_Template_V3-0">
  <a:themeElements>
    <a:clrScheme name="Vec_260_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Vec_2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/>
  <a:custClrLst>
    <a:custClr name="15% gray">
      <a:srgbClr val="DDDDDD"/>
    </a:custClr>
    <a:custClr name="30% gray">
      <a:srgbClr val="BEBEBE"/>
    </a:custClr>
    <a:custClr name="50% gray">
      <a:srgbClr val="909090"/>
    </a:custClr>
    <a:custClr name="70% gray">
      <a:srgbClr val="4C4C4C"/>
    </a:custClr>
    <a:custClr name="Vector red">
      <a:srgbClr val="B70032"/>
    </a:custClr>
    <a:custClr name="Mint">
      <a:srgbClr val="B4D2BE"/>
    </a:custClr>
    <a:custClr name="Mint dark">
      <a:srgbClr val="8CA396"/>
    </a:custClr>
    <a:custClr name="Lime">
      <a:srgbClr val="008782"/>
    </a:custClr>
    <a:custClr name="Blue">
      <a:srgbClr val="00A0D2"/>
    </a:custClr>
    <a:custClr name="Marine">
      <a:srgbClr val="234691"/>
    </a:custClr>
    <a:custClr name="Orange">
      <a:srgbClr val="D79B2D"/>
    </a:custClr>
    <a:custClr name="Orange dark">
      <a:srgbClr val="A57828"/>
    </a:custClr>
    <a:custClr name="Ethernet and IP">
      <a:srgbClr val="7D1E7D"/>
    </a:custClr>
    <a:custClr name="pWLAN">
      <a:srgbClr val="967800"/>
    </a:custClr>
    <a:custClr name="FlexRay">
      <a:srgbClr val="003C91"/>
    </a:custClr>
    <a:custClr name="LIN">
      <a:srgbClr val="199C64"/>
    </a:custClr>
    <a:custClr name="MOST">
      <a:srgbClr val="B70032"/>
    </a:custClr>
    <a:custClr name="CAN">
      <a:srgbClr val="909090"/>
    </a:custClr>
    <a:custClr name="CAN Highspeed">
      <a:srgbClr val="F0DC00"/>
    </a:custClr>
    <a:custClr name="CAN Lowspeed">
      <a:srgbClr val="F5A50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my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Vector_Template_V3-0</Template>
  <TotalTime>0</TotalTime>
  <Words>4416</Words>
  <Application>Microsoft Office PowerPoint</Application>
  <PresentationFormat>Bildschirmpräsentation (4:3)</PresentationFormat>
  <Paragraphs>645</Paragraphs>
  <Slides>55</Slides>
  <Notes>47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6" baseType="lpstr">
      <vt:lpstr>Vector_Template_V3-0</vt:lpstr>
      <vt:lpstr>MISRA-C:2004</vt:lpstr>
      <vt:lpstr>Agenda</vt:lpstr>
      <vt:lpstr>Motivation</vt:lpstr>
      <vt:lpstr>Motivation</vt:lpstr>
      <vt:lpstr>Motivation</vt:lpstr>
      <vt:lpstr>Motivation</vt:lpstr>
      <vt:lpstr>Motivation</vt:lpstr>
      <vt:lpstr>Agenda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Agenda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Agenda</vt:lpstr>
      <vt:lpstr>Code Annotation</vt:lpstr>
      <vt:lpstr>Code Annotation</vt:lpstr>
      <vt:lpstr>Code Annotation</vt:lpstr>
      <vt:lpstr>Code Annotation</vt:lpstr>
      <vt:lpstr>Code Annotation</vt:lpstr>
      <vt:lpstr>Code Annotation</vt:lpstr>
      <vt:lpstr>Code Annotation</vt:lpstr>
      <vt:lpstr>Agenda</vt:lpstr>
      <vt:lpstr>Applying MISRA-C Analysis</vt:lpstr>
      <vt:lpstr>Applying MISRA-C Analysis</vt:lpstr>
      <vt:lpstr>Applying MISRA-C Analysis</vt:lpstr>
      <vt:lpstr>Applying MISRA-C Analysis</vt:lpstr>
      <vt:lpstr>Applying MISRA-C Analysis</vt:lpstr>
      <vt:lpstr>Applying MISRA-C Analysis</vt:lpstr>
      <vt:lpstr>Applying MISRA-C Analysis</vt:lpstr>
      <vt:lpstr>Applying MISRA-C Analysis</vt:lpstr>
      <vt:lpstr>Agenda</vt:lpstr>
      <vt:lpstr>Working with the Results</vt:lpstr>
      <vt:lpstr>Working with the Results</vt:lpstr>
      <vt:lpstr>Working with the Results</vt:lpstr>
      <vt:lpstr>Agenda</vt:lpstr>
      <vt:lpstr>HIS Code Metrics</vt:lpstr>
      <vt:lpstr>HIS Code Metrics</vt:lpstr>
      <vt:lpstr>HIS Code Metrics</vt:lpstr>
      <vt:lpstr>PowerPoint-Präsentation</vt:lpstr>
    </vt:vector>
  </TitlesOfParts>
  <Company>Vector Informatik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MISRA-C:2004</dc:title>
  <dc:creator>Raisch, Andreas</dc:creator>
  <cp:lastModifiedBy>Revelo Cordoba, Samir Alexis</cp:lastModifiedBy>
  <cp:revision>13</cp:revision>
  <cp:lastPrinted>2016-04-05T13:45:31Z</cp:lastPrinted>
  <dcterms:created xsi:type="dcterms:W3CDTF">2015-03-03T16:38:24Z</dcterms:created>
  <dcterms:modified xsi:type="dcterms:W3CDTF">2016-04-05T15:02:15Z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talNumberOfSlides">
    <vt:bool>false</vt:bool>
  </property>
  <property fmtid="{D5CDD505-2E9C-101B-9397-08002B2CF9AE}" pid="3" name="showAnimationMarker">
    <vt:bool>true</vt:bool>
  </property>
  <property fmtid="{D5CDD505-2E9C-101B-9397-08002B2CF9AE}" pid="4" name="showSlideNumbersOnAgenda">
    <vt:bool>true</vt:bool>
  </property>
  <property fmtid="{D5CDD505-2E9C-101B-9397-08002B2CF9AE}" pid="5" name="showSlideNumbersOnAgendaAsHyperlinks">
    <vt:bool>true</vt:bool>
  </property>
  <property fmtid="{D5CDD505-2E9C-101B-9397-08002B2CF9AE}" pid="6" name="collectVisibleSlidesOnly">
    <vt:bool>true</vt:bool>
  </property>
  <property fmtid="{D5CDD505-2E9C-101B-9397-08002B2CF9AE}" pid="7" name="checkForSize">
    <vt:bool>true</vt:bool>
  </property>
  <property fmtid="{D5CDD505-2E9C-101B-9397-08002B2CF9AE}" pid="8" name="versionControlled">
    <vt:bool>true</vt:bool>
  </property>
</Properties>
</file>