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99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8" r:id="rId3"/>
    <p:sldId id="269" r:id="rId4"/>
    <p:sldId id="270" r:id="rId5"/>
    <p:sldId id="272" r:id="rId6"/>
    <p:sldId id="273" r:id="rId7"/>
    <p:sldId id="274" r:id="rId8"/>
    <p:sldId id="271" r:id="rId9"/>
  </p:sldIdLst>
  <p:sldSz cx="9144000" cy="6858000" type="screen4x3"/>
  <p:notesSz cx="6858000" cy="9144000"/>
  <p:custDataLst>
    <p:tags r:id="rId12"/>
  </p:custDataLst>
  <p:defaultTextStyle>
    <a:defPPr lvl="0">
      <a:defRPr lang="de-DE"/>
    </a:defPPr>
    <a:lvl1pPr lvl="1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lvl="2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lvl="3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lvl="4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2938" autoAdjust="0"/>
  </p:normalViewPr>
  <p:slideViewPr>
    <p:cSldViewPr snapToGrid="0" snapToObjects="1" showGuides="1">
      <p:cViewPr>
        <p:scale>
          <a:sx n="150" d="100"/>
          <a:sy n="150" d="100"/>
        </p:scale>
        <p:origin x="-72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313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0F64D9C5-36F6-47DF-92F3-384CFD2147A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76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107" y="58738"/>
            <a:ext cx="5919787" cy="4441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107" y="4572000"/>
            <a:ext cx="5919787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6453188" y="8939213"/>
            <a:ext cx="4048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</a:pPr>
            <a:fld id="{83FE4F4D-1A32-40E1-B582-FB5E47E66178}" type="slidenum">
              <a:rPr lang="de-DE" sz="600">
                <a:solidFill>
                  <a:schemeClr val="accent1"/>
                </a:solidFill>
              </a:rPr>
              <a:pPr eaLnBrk="0" hangingPunct="0">
                <a:spcBef>
                  <a:spcPct val="0"/>
                </a:spcBef>
              </a:pPr>
              <a:t>‹Nr.›</a:t>
            </a:fld>
            <a:endParaRPr lang="de-DE" sz="600">
              <a:solidFill>
                <a:schemeClr val="accent1"/>
              </a:solidFill>
            </a:endParaRP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95313" y="8939213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111628" name="Rectangle trC_Notes"/>
          <p:cNvSpPr txBox="1">
            <a:spLocks noChangeArrowheads="1"/>
          </p:cNvSpPr>
          <p:nvPr/>
        </p:nvSpPr>
        <p:spPr bwMode="auto">
          <a:xfrm>
            <a:off x="598488" y="8939213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2012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11629" name="Rectangle Unit Notes"/>
          <p:cNvSpPr txBox="1">
            <a:spLocks noChangeArrowheads="1"/>
          </p:cNvSpPr>
          <p:nvPr/>
        </p:nvSpPr>
        <p:spPr bwMode="auto">
          <a:xfrm>
            <a:off x="792163" y="8939213"/>
            <a:ext cx="57324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25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fontAlgn="base">
      <a:lnSpc>
        <a:spcPct val="10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100000"/>
      <a:buFont typeface="Courier New" pitchFamily="49" charset="0"/>
      <a:buChar char="►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Arial" pitchFamily="34" charset="0"/>
      <a:buChar char="►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Verdana" pitchFamily="34" charset="0"/>
      <a:buChar char="&gt;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Verdana" pitchFamily="34" charset="0"/>
      <a:buChar char="&gt;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6425" y="58738"/>
            <a:ext cx="5921375" cy="444182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4573588"/>
            <a:ext cx="5919787" cy="43910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3025" y="14288"/>
            <a:ext cx="297497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3025" y="8704263"/>
            <a:ext cx="297497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97" tIns="0" rIns="14697" bIns="0" anchor="b"/>
          <a:lstStyle/>
          <a:p>
            <a:pPr algn="r" defTabSz="588963" eaLnBrk="0" hangingPunct="0">
              <a:spcBef>
                <a:spcPct val="0"/>
              </a:spcBef>
            </a:pPr>
            <a:r>
              <a:rPr lang="de-DE" sz="800" i="1">
                <a:latin typeface="Times New Roman" pitchFamily="18" charset="0"/>
              </a:rPr>
              <a:t>6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-1588" y="8704263"/>
            <a:ext cx="29702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-1588" y="14288"/>
            <a:ext cx="29702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6513" y="804863"/>
            <a:ext cx="4259262" cy="3194050"/>
          </a:xfrm>
          <a:ln w="12700" cap="flat">
            <a:solidFill>
              <a:schemeClr val="tx1"/>
            </a:solidFill>
          </a:ln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5763" y="4651375"/>
            <a:ext cx="6081712" cy="39878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71026" tIns="35513" rIns="71026" bIns="35513"/>
          <a:lstStyle/>
          <a:p>
            <a:pPr marL="285750" indent="-18415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7213" y="5037138"/>
            <a:ext cx="5233987" cy="334962"/>
          </a:xfrm>
        </p:spPr>
        <p:txBody>
          <a:bodyPr tIns="0" bIns="0"/>
          <a:lstStyle>
            <a:lvl1pPr>
              <a:defRPr sz="1600"/>
            </a:lvl1pPr>
          </a:lstStyle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52450" y="6273800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6169" name="Rectangle trC_Title"/>
          <p:cNvSpPr txBox="1">
            <a:spLocks noChangeArrowheads="1"/>
          </p:cNvSpPr>
          <p:nvPr/>
        </p:nvSpPr>
        <p:spPr bwMode="auto">
          <a:xfrm>
            <a:off x="557213" y="6273800"/>
            <a:ext cx="291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dirty="0" smtClean="0">
                <a:solidFill>
                  <a:schemeClr val="accent1"/>
                </a:solidFill>
                <a:latin typeface="Verdana" pitchFamily="34" charset="0"/>
              </a:rPr>
              <a:t>2011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6170" name="Rectangle Unit Title"/>
          <p:cNvSpPr txBox="1">
            <a:spLocks noChangeArrowheads="1"/>
          </p:cNvSpPr>
          <p:nvPr/>
        </p:nvSpPr>
        <p:spPr bwMode="auto">
          <a:xfrm>
            <a:off x="868593" y="6273800"/>
            <a:ext cx="4799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 dirty="0" smtClean="0">
                <a:solidFill>
                  <a:schemeClr val="accent1"/>
                </a:solidFill>
                <a:latin typeface="Verdana" pitchFamily="34" charset="0"/>
              </a:rPr>
              <a:t>. Vector </a:t>
            </a:r>
            <a:r>
              <a:rPr lang="en-US" sz="600" dirty="0" err="1" smtClean="0">
                <a:solidFill>
                  <a:schemeClr val="accent1"/>
                </a:solidFill>
                <a:latin typeface="Verdana" pitchFamily="34" charset="0"/>
              </a:rPr>
              <a:t>Informatik</a:t>
            </a:r>
            <a:r>
              <a:rPr lang="en-US" sz="600" dirty="0" smtClean="0">
                <a:solidFill>
                  <a:schemeClr val="accent1"/>
                </a:solidFill>
                <a:latin typeface="Verdana" pitchFamily="34" charset="0"/>
              </a:rPr>
              <a:t> GmbH. All rights reserved. Any distribution or copying is subject to prior written approval by Vector.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6172" name="Rectangle trVersion"/>
          <p:cNvSpPr txBox="1">
            <a:spLocks noChangeArrowheads="1"/>
          </p:cNvSpPr>
          <p:nvPr/>
        </p:nvSpPr>
        <p:spPr bwMode="auto">
          <a:xfrm>
            <a:off x="520700" y="6427788"/>
            <a:ext cx="10842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0.01</a:t>
            </a:r>
          </a:p>
        </p:txBody>
      </p:sp>
      <p:sp>
        <p:nvSpPr>
          <p:cNvPr id="6173" name="Rectangle trDate"/>
          <p:cNvSpPr txBox="1">
            <a:spLocks noChangeArrowheads="1"/>
          </p:cNvSpPr>
          <p:nvPr/>
        </p:nvSpPr>
        <p:spPr bwMode="auto">
          <a:xfrm>
            <a:off x="938213" y="6427788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2011-10-18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  <p:pic>
        <p:nvPicPr>
          <p:cNvPr id="6179" name="Picture 35" descr="Logo_Typ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1" name="animationMarker" hidden="1"/>
          <p:cNvSpPr>
            <a:spLocks noChangeArrowheads="1"/>
          </p:cNvSpPr>
          <p:nvPr/>
        </p:nvSpPr>
        <p:spPr bwMode="auto">
          <a:xfrm>
            <a:off x="8748713" y="188913"/>
            <a:ext cx="144462" cy="71437"/>
          </a:xfrm>
          <a:prstGeom prst="homePlate">
            <a:avLst>
              <a:gd name="adj" fmla="val 5055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57214" y="3956400"/>
            <a:ext cx="5233986" cy="703262"/>
          </a:xfrm>
          <a:noFill/>
        </p:spPr>
        <p:txBody>
          <a:bodyPr tIns="0" bIns="0" anchor="t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2450" y="6273800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9" name="Rectangle trC_Title"/>
          <p:cNvSpPr txBox="1">
            <a:spLocks noChangeArrowheads="1"/>
          </p:cNvSpPr>
          <p:nvPr/>
        </p:nvSpPr>
        <p:spPr bwMode="auto">
          <a:xfrm>
            <a:off x="557213" y="6273800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2012</a:t>
            </a:r>
          </a:p>
        </p:txBody>
      </p:sp>
      <p:sp>
        <p:nvSpPr>
          <p:cNvPr id="10" name="Rectangle Unit Title"/>
          <p:cNvSpPr txBox="1">
            <a:spLocks noChangeArrowheads="1"/>
          </p:cNvSpPr>
          <p:nvPr/>
        </p:nvSpPr>
        <p:spPr bwMode="auto">
          <a:xfrm>
            <a:off x="750888" y="6273800"/>
            <a:ext cx="62690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 smtClean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2" name="Rectangle trVersion"/>
          <p:cNvSpPr txBox="1">
            <a:spLocks noChangeArrowheads="1"/>
          </p:cNvSpPr>
          <p:nvPr/>
        </p:nvSpPr>
        <p:spPr bwMode="auto">
          <a:xfrm>
            <a:off x="520700" y="6427788"/>
            <a:ext cx="10842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1.3.0</a:t>
            </a:r>
          </a:p>
        </p:txBody>
      </p:sp>
      <p:sp>
        <p:nvSpPr>
          <p:cNvPr id="13" name="Rectangle trDate"/>
          <p:cNvSpPr txBox="1">
            <a:spLocks noChangeArrowheads="1"/>
          </p:cNvSpPr>
          <p:nvPr/>
        </p:nvSpPr>
        <p:spPr bwMode="auto">
          <a:xfrm>
            <a:off x="938213" y="6427788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2012-07-17</a:t>
            </a:r>
          </a:p>
        </p:txBody>
      </p:sp>
      <p:pic>
        <p:nvPicPr>
          <p:cNvPr id="14" name="Picture 35" descr="Logo_Typ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nimationMarker" hidden="1"/>
          <p:cNvSpPr>
            <a:spLocks noChangeArrowheads="1"/>
          </p:cNvSpPr>
          <p:nvPr/>
        </p:nvSpPr>
        <p:spPr bwMode="auto">
          <a:xfrm>
            <a:off x="8748713" y="188913"/>
            <a:ext cx="144462" cy="71437"/>
          </a:xfrm>
          <a:prstGeom prst="homePlate">
            <a:avLst>
              <a:gd name="adj" fmla="val 5055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7213" y="5037138"/>
            <a:ext cx="5233987" cy="334962"/>
          </a:xfrm>
        </p:spPr>
        <p:txBody>
          <a:bodyPr tIns="0" bIns="0"/>
          <a:lstStyle>
            <a:lvl1pPr>
              <a:defRPr sz="1600"/>
            </a:lvl1pPr>
          </a:lstStyle>
          <a:p>
            <a:pPr lvl="0"/>
            <a:r>
              <a:rPr lang="de-DE" noProof="0" smtClean="0"/>
              <a:t>Title 2</a:t>
            </a:r>
          </a:p>
        </p:txBody>
      </p:sp>
      <p:sp>
        <p:nvSpPr>
          <p:cNvPr id="6175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557213" y="3957638"/>
            <a:ext cx="5233987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70032"/>
                </a:solidFill>
              </a14:hiddenFill>
            </a:ext>
          </a:extLst>
        </p:spPr>
        <p:txBody>
          <a:bodyPr tIns="0" bIns="0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1606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7213" y="88900"/>
            <a:ext cx="7285037" cy="3968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57213" y="1143000"/>
            <a:ext cx="3881437" cy="46783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591050" y="1143000"/>
            <a:ext cx="3883025" cy="2262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91050" y="3557588"/>
            <a:ext cx="3883025" cy="22637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25" y="6426200"/>
            <a:ext cx="671513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EEA1-C3C8-413B-8992-7A636E7EE5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level</a:t>
            </a:r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46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2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,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855029"/>
            <a:ext cx="5486400" cy="1317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83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level</a:t>
            </a:r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89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53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,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1015999"/>
            <a:ext cx="5486400" cy="3711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855029"/>
            <a:ext cx="5486400" cy="1317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25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92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805940" y="1022400"/>
            <a:ext cx="5532120" cy="2723823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Thank you for your attention. </a:t>
            </a:r>
          </a:p>
          <a:p>
            <a:pPr algn="ctr" eaLnBrk="0" hangingPunct="0"/>
            <a:endParaRPr lang="en-US" dirty="0" smtClean="0">
              <a:solidFill>
                <a:schemeClr val="accent1"/>
              </a:solidFill>
            </a:endParaRPr>
          </a:p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For detailed information about Vector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and our products please visit </a:t>
            </a:r>
          </a:p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www.vector.com</a:t>
            </a:r>
          </a:p>
          <a:p>
            <a:pPr algn="ctr" eaLnBrk="0" hangingPunct="0"/>
            <a:endParaRPr lang="en-US" dirty="0" smtClean="0">
              <a:solidFill>
                <a:schemeClr val="accent1"/>
              </a:solidFill>
            </a:endParaRPr>
          </a:p>
          <a:p>
            <a:pPr algn="ctr" eaLnBrk="0" hangingPunct="0"/>
            <a:r>
              <a:rPr lang="en-US" dirty="0" smtClean="0">
                <a:solidFill>
                  <a:schemeClr val="tx2"/>
                </a:solidFill>
              </a:rPr>
              <a:t>Author: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Author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755650" y="3935413"/>
            <a:ext cx="7673975" cy="3683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7" name="Company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>
            <a:off x="755650" y="4408379"/>
            <a:ext cx="7673975" cy="368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dirty="0" smtClean="0"/>
              <a:t>Insert Company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15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143000"/>
            <a:ext cx="7916862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mtClean="0"/>
              <a:t>Bullet 1</a:t>
            </a:r>
          </a:p>
          <a:p>
            <a:pPr lvl="2"/>
            <a:r>
              <a:rPr lang="de-DE" smtClean="0"/>
              <a:t>Bullet 2</a:t>
            </a:r>
          </a:p>
          <a:p>
            <a:pPr lvl="3"/>
            <a:r>
              <a:rPr lang="de-DE" smtClean="0"/>
              <a:t>Bullet 3</a:t>
            </a:r>
          </a:p>
          <a:p>
            <a:pPr lvl="4"/>
            <a:r>
              <a:rPr lang="de-DE" smtClean="0"/>
              <a:t>Bullet 4</a:t>
            </a:r>
          </a:p>
        </p:txBody>
      </p:sp>
      <p:sp>
        <p:nvSpPr>
          <p:cNvPr id="1072" name="Rectangle 48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88900"/>
            <a:ext cx="7285037" cy="396875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554038" y="6272213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1081" name="Rectangle trC_Slides"/>
          <p:cNvSpPr txBox="1">
            <a:spLocks noChangeArrowheads="1"/>
          </p:cNvSpPr>
          <p:nvPr/>
        </p:nvSpPr>
        <p:spPr bwMode="auto">
          <a:xfrm>
            <a:off x="557213" y="6272213"/>
            <a:ext cx="2896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2012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082" name="Rectangle Unit Slides"/>
          <p:cNvSpPr txBox="1">
            <a:spLocks noChangeArrowheads="1"/>
          </p:cNvSpPr>
          <p:nvPr/>
        </p:nvSpPr>
        <p:spPr bwMode="auto">
          <a:xfrm>
            <a:off x="862791" y="6272213"/>
            <a:ext cx="46422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Slide: </a:t>
            </a:r>
          </a:p>
        </p:txBody>
      </p:sp>
      <p:pic>
        <p:nvPicPr>
          <p:cNvPr id="1087" name="Picture 63" descr="Logo_Typ_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animationMarker" hidden="1"/>
          <p:cNvSpPr>
            <a:spLocks noChangeArrowheads="1"/>
          </p:cNvSpPr>
          <p:nvPr/>
        </p:nvSpPr>
        <p:spPr bwMode="auto">
          <a:xfrm>
            <a:off x="1163638" y="6480175"/>
            <a:ext cx="144462" cy="71438"/>
          </a:xfrm>
          <a:prstGeom prst="homePlate">
            <a:avLst>
              <a:gd name="adj" fmla="val 50555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Rectangle 31"/>
          <p:cNvSpPr/>
          <p:nvPr/>
        </p:nvSpPr>
        <p:spPr bwMode="auto">
          <a:xfrm>
            <a:off x="735537" y="6426200"/>
            <a:ext cx="687003" cy="23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</a:pPr>
            <a:fld id="{0F49D2EC-5197-4853-9612-C1C03295FC04}" type="slidenum">
              <a:rPr lang="de-DE" sz="600" smtClean="0">
                <a:solidFill>
                  <a:schemeClr val="accent1"/>
                </a:solidFill>
              </a:rPr>
              <a:t>‹Nr.›</a:t>
            </a:fld>
            <a:endParaRPr lang="de-DE" sz="600" dirty="0" smtClean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  <p:sldLayoutId id="2147484704" r:id="rId5"/>
    <p:sldLayoutId id="2147484705" r:id="rId6"/>
    <p:sldLayoutId id="2147484706" r:id="rId7"/>
    <p:sldLayoutId id="2147484707" r:id="rId8"/>
    <p:sldLayoutId id="2147484708" r:id="rId9"/>
    <p:sldLayoutId id="2147484709" r:id="rId10"/>
    <p:sldLayoutId id="21474847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2pPr>
      <a:lvl3pPr marL="533400" indent="-2667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3pPr>
      <a:lvl4pPr marL="7620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4pPr>
      <a:lvl5pPr marL="9906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5pPr>
      <a:lvl6pPr marL="14478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6pPr>
      <a:lvl7pPr marL="19050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7pPr>
      <a:lvl8pPr marL="23622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8pPr>
      <a:lvl9pPr marL="28194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\\Vistrfs1\Vgroup\_RELEASED\Vector\General\Graphics\Generic_Car-Truck\AA_ECU_Software_Motive_wide_high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88"/>
            <a:ext cx="774700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0" y="5246688"/>
            <a:ext cx="9144000" cy="1611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0" y="0"/>
            <a:ext cx="1979613" cy="5245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9" descr="Vector_Logo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"/>
            <a:ext cx="151288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ChangeArrowheads="1"/>
          </p:cNvSpPr>
          <p:nvPr/>
        </p:nvSpPr>
        <p:spPr bwMode="auto">
          <a:xfrm flipV="1">
            <a:off x="5184775" y="2493963"/>
            <a:ext cx="188913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6132513" y="5461000"/>
            <a:ext cx="1666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1187450" y="56610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chemeClr val="hlink"/>
                </a:solidFill>
                <a:sym typeface="Wingdings 3" pitchFamily="18" charset="2"/>
              </a:rPr>
              <a:t></a:t>
            </a:r>
          </a:p>
        </p:txBody>
      </p:sp>
      <p:pic>
        <p:nvPicPr>
          <p:cNvPr id="3081" name="Picture 39" descr="VectorEmbedded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578475"/>
            <a:ext cx="67881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49" descr="ProductLineEmbeddedSoftwa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6184900"/>
            <a:ext cx="52863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94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57213" y="152400"/>
            <a:ext cx="7285037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70032"/>
                </a:solidFill>
              </a14:hiddenFill>
            </a:ext>
          </a:extLst>
        </p:spPr>
        <p:txBody>
          <a:bodyPr tIns="0" bIns="0" anchor="t"/>
          <a:lstStyle/>
          <a:p>
            <a:pPr eaLnBrk="1" hangingPunct="1"/>
            <a:r>
              <a:rPr lang="en-US" smtClean="0"/>
              <a:t>Vector Application Areas and Product Examples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693025" y="6191250"/>
            <a:ext cx="23018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de-DE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693025" y="6191250"/>
            <a:ext cx="23018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de-DE"/>
          </a:p>
        </p:txBody>
      </p:sp>
      <p:sp>
        <p:nvSpPr>
          <p:cNvPr id="24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4038" y="873125"/>
            <a:ext cx="7404100" cy="611188"/>
          </a:xfrm>
          <a:prstGeom prst="rect">
            <a:avLst/>
          </a:prstGeom>
          <a:solidFill>
            <a:srgbClr val="BEBEBE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anchor="ctr"/>
          <a:lstStyle/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None/>
            </a:pPr>
            <a:r>
              <a:rPr lang="en-US"/>
              <a:t/>
            </a:r>
            <a:br>
              <a:rPr lang="en-US"/>
            </a:br>
            <a:endParaRPr lang="en-US" sz="1400"/>
          </a:p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Char char="u"/>
            </a:pPr>
            <a:endParaRPr lang="en-US" sz="1400"/>
          </a:p>
        </p:txBody>
      </p:sp>
      <p:sp>
        <p:nvSpPr>
          <p:cNvPr id="2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68425" y="893763"/>
            <a:ext cx="64595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hlink"/>
                </a:solidFill>
              </a:rPr>
              <a:t>Development of Distributed Systems</a:t>
            </a:r>
            <a:r>
              <a:rPr lang="en-US" sz="1400" dirty="0">
                <a:solidFill>
                  <a:schemeClr val="hlink"/>
                </a:solidFill>
              </a:rPr>
              <a:t> </a:t>
            </a:r>
            <a:br>
              <a:rPr lang="en-US" sz="1400" dirty="0">
                <a:solidFill>
                  <a:schemeClr val="hlink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PREEvision, Network Designer</a:t>
            </a:r>
          </a:p>
        </p:txBody>
      </p:sp>
      <p:sp>
        <p:nvSpPr>
          <p:cNvPr id="26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4038" y="2643188"/>
            <a:ext cx="7404100" cy="611187"/>
          </a:xfrm>
          <a:prstGeom prst="rect">
            <a:avLst/>
          </a:prstGeom>
          <a:solidFill>
            <a:srgbClr val="BE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anchor="ctr"/>
          <a:lstStyle/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68425" y="2655888"/>
            <a:ext cx="659606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hlink"/>
                </a:solidFill>
              </a:rPr>
              <a:t>ECU Testing</a:t>
            </a:r>
            <a:br>
              <a:rPr lang="en-US" sz="1600" dirty="0">
                <a:solidFill>
                  <a:schemeClr val="hlink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CANoe, VT System, Logger</a:t>
            </a:r>
            <a:r>
              <a:rPr lang="en-US" sz="12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8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4038" y="4414838"/>
            <a:ext cx="7404100" cy="611187"/>
          </a:xfrm>
          <a:prstGeom prst="rect">
            <a:avLst/>
          </a:prstGeom>
          <a:solidFill>
            <a:srgbClr val="BE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anchor="ctr"/>
          <a:lstStyle/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68425" y="4422775"/>
            <a:ext cx="66960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hlink"/>
                </a:solidFill>
              </a:rPr>
              <a:t>ECU Calibration</a:t>
            </a:r>
            <a:r>
              <a:rPr lang="en-US" sz="1400" dirty="0">
                <a:solidFill>
                  <a:schemeClr val="hlink"/>
                </a:solidFill>
              </a:rPr>
              <a:t/>
            </a:r>
            <a:br>
              <a:rPr lang="en-US" sz="1400" dirty="0">
                <a:solidFill>
                  <a:schemeClr val="hlink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CANape, </a:t>
            </a:r>
            <a:r>
              <a:rPr lang="en-US" sz="1400" dirty="0" err="1">
                <a:solidFill>
                  <a:schemeClr val="bg1"/>
                </a:solidFill>
              </a:rPr>
              <a:t>eASEE.cdm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4038" y="1757363"/>
            <a:ext cx="7404100" cy="611187"/>
          </a:xfrm>
          <a:prstGeom prst="rect">
            <a:avLst/>
          </a:prstGeom>
          <a:solidFill>
            <a:srgbClr val="BE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anchor="ctr"/>
          <a:lstStyle/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None/>
            </a:pPr>
            <a:endParaRPr lang="en-US" sz="1400"/>
          </a:p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Char char="u"/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1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68425" y="1778000"/>
            <a:ext cx="66738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hlink"/>
                </a:solidFill>
              </a:rPr>
              <a:t>ECU Software</a:t>
            </a:r>
            <a:r>
              <a:rPr lang="en-US" sz="1400" dirty="0">
                <a:solidFill>
                  <a:schemeClr val="hlink"/>
                </a:solidFill>
              </a:rPr>
              <a:t/>
            </a:r>
            <a:br>
              <a:rPr lang="en-US" sz="1400" dirty="0">
                <a:solidFill>
                  <a:schemeClr val="hlink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MICROSAR, Customer Services</a:t>
            </a:r>
            <a:endParaRPr lang="en-US" sz="1400" dirty="0">
              <a:solidFill>
                <a:schemeClr val="hlink"/>
              </a:solidFill>
            </a:endParaRPr>
          </a:p>
        </p:txBody>
      </p:sp>
      <p:sp>
        <p:nvSpPr>
          <p:cNvPr id="32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2450" y="5300663"/>
            <a:ext cx="7404100" cy="611187"/>
          </a:xfrm>
          <a:prstGeom prst="rect">
            <a:avLst/>
          </a:prstGeom>
          <a:solidFill>
            <a:srgbClr val="BE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anchor="ctr"/>
          <a:lstStyle/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None/>
            </a:pPr>
            <a:endParaRPr lang="en-US" sz="1400"/>
          </a:p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Char char="u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68425" y="5319713"/>
            <a:ext cx="67325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hlink"/>
                </a:solidFill>
              </a:rPr>
              <a:t>Process Management and Development</a:t>
            </a:r>
            <a:br>
              <a:rPr lang="en-US" sz="1600" dirty="0">
                <a:solidFill>
                  <a:schemeClr val="hlink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Consulting Services</a:t>
            </a:r>
          </a:p>
        </p:txBody>
      </p:sp>
      <p:sp>
        <p:nvSpPr>
          <p:cNvPr id="34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4038" y="3529013"/>
            <a:ext cx="7404100" cy="611187"/>
          </a:xfrm>
          <a:prstGeom prst="rect">
            <a:avLst/>
          </a:prstGeom>
          <a:solidFill>
            <a:srgbClr val="BE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anchor="ctr"/>
          <a:lstStyle/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None/>
            </a:pPr>
            <a:endParaRPr lang="en-US" sz="1400"/>
          </a:p>
          <a:p>
            <a:pPr marL="266700" lvl="1" indent="-266700">
              <a:spcBef>
                <a:spcPct val="80000"/>
              </a:spcBef>
              <a:buClr>
                <a:srgbClr val="B70032"/>
              </a:buClr>
              <a:buSzPct val="75000"/>
              <a:buFont typeface="Wingdings 3" pitchFamily="18" charset="2"/>
              <a:buChar char="u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68425" y="3541713"/>
            <a:ext cx="6731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hlink"/>
                </a:solidFill>
              </a:rPr>
              <a:t>Diagnostics</a:t>
            </a:r>
            <a:r>
              <a:rPr lang="en-US" sz="1400" dirty="0">
                <a:solidFill>
                  <a:schemeClr val="hlink"/>
                </a:solidFill>
              </a:rPr>
              <a:t/>
            </a:r>
            <a:br>
              <a:rPr lang="en-US" sz="1400" dirty="0">
                <a:solidFill>
                  <a:schemeClr val="hlink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CANdela</a:t>
            </a:r>
          </a:p>
        </p:txBody>
      </p:sp>
      <p:pic>
        <p:nvPicPr>
          <p:cNvPr id="36" name="Picture 18" descr="ECU_Softw_RW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816100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9" descr="Calibr_RW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4484688"/>
            <a:ext cx="48101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0" descr="Test_RW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705100"/>
            <a:ext cx="4778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1" descr="Process_RW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5373688"/>
            <a:ext cx="48101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2" descr="Developm_RW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935038"/>
            <a:ext cx="4810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3" descr="Diagnostics_RW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3592513"/>
            <a:ext cx="48418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81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 smtClean="0"/>
              <a:t>Trcv</a:t>
            </a:r>
            <a:r>
              <a:rPr lang="de-DE" dirty="0" smtClean="0"/>
              <a:t> Test Environment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57213" y="876300"/>
            <a:ext cx="4550046" cy="494506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600" dirty="0" err="1" smtClean="0"/>
              <a:t>Trcv</a:t>
            </a:r>
            <a:r>
              <a:rPr lang="de-DE" sz="1600" dirty="0" smtClean="0"/>
              <a:t> Treiber steuert per </a:t>
            </a:r>
            <a:r>
              <a:rPr lang="de-DE" sz="1600" dirty="0" err="1" smtClean="0"/>
              <a:t>virt</a:t>
            </a:r>
            <a:r>
              <a:rPr lang="de-DE" sz="1600" dirty="0" smtClean="0"/>
              <a:t> SPI/DIO Treiber via USB den Test </a:t>
            </a:r>
            <a:r>
              <a:rPr lang="de-DE" sz="1600" dirty="0" err="1" smtClean="0"/>
              <a:t>Trcv</a:t>
            </a:r>
            <a:endParaRPr lang="de-DE" sz="1600" dirty="0"/>
          </a:p>
          <a:p>
            <a:pPr marL="285750" indent="-285750">
              <a:buFont typeface="Arial" charset="0"/>
              <a:buChar char="•"/>
            </a:pPr>
            <a:r>
              <a:rPr lang="de-DE" sz="1600" dirty="0" smtClean="0"/>
              <a:t>BTE Test steuert den </a:t>
            </a:r>
            <a:r>
              <a:rPr lang="de-DE" sz="1600" dirty="0" err="1" smtClean="0"/>
              <a:t>Arduino</a:t>
            </a:r>
            <a:r>
              <a:rPr lang="de-DE" sz="1600" dirty="0" smtClean="0"/>
              <a:t> um WUP/Error </a:t>
            </a:r>
            <a:r>
              <a:rPr lang="de-DE" sz="1600" dirty="0" err="1" smtClean="0"/>
              <a:t>conditions</a:t>
            </a:r>
            <a:r>
              <a:rPr lang="de-DE" sz="1600" dirty="0" smtClean="0"/>
              <a:t> zu simulieren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r>
              <a:rPr lang="de-DE" sz="1600" dirty="0" smtClean="0"/>
              <a:t>+ Einfacher Austausch des </a:t>
            </a:r>
            <a:r>
              <a:rPr lang="de-DE" sz="1600" dirty="0" err="1" smtClean="0"/>
              <a:t>Trcv</a:t>
            </a:r>
            <a:endParaRPr lang="de-DE" sz="1600" dirty="0" smtClean="0"/>
          </a:p>
          <a:p>
            <a:r>
              <a:rPr lang="de-DE" sz="1600" dirty="0" smtClean="0"/>
              <a:t>+ Test des Treibers unter realen Bedingungen</a:t>
            </a:r>
          </a:p>
          <a:p>
            <a:r>
              <a:rPr lang="de-DE" sz="1600" dirty="0" smtClean="0"/>
              <a:t>+ Gute Testabdeckung dank BTE Tests</a:t>
            </a:r>
          </a:p>
          <a:p>
            <a:r>
              <a:rPr lang="de-DE" sz="1600" dirty="0" smtClean="0"/>
              <a:t>+ dedizierte HW für </a:t>
            </a:r>
            <a:r>
              <a:rPr lang="de-DE" sz="1600" dirty="0" err="1" smtClean="0"/>
              <a:t>Trcv</a:t>
            </a:r>
            <a:r>
              <a:rPr lang="de-DE" sz="1600" dirty="0" smtClean="0"/>
              <a:t> Tests</a:t>
            </a:r>
          </a:p>
          <a:p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 err="1" smtClean="0"/>
              <a:t>Eval</a:t>
            </a:r>
            <a:r>
              <a:rPr lang="de-DE" sz="1600" dirty="0" smtClean="0"/>
              <a:t> Board nur für Tja1085, E981.56, Tja1080 vorhanden (Tja1081, NCV7381 aber </a:t>
            </a:r>
            <a:r>
              <a:rPr lang="de-DE" sz="1600" dirty="0" err="1" smtClean="0"/>
              <a:t>pinkompatibel</a:t>
            </a:r>
            <a:r>
              <a:rPr lang="de-DE" sz="1600" dirty="0" smtClean="0"/>
              <a:t>!)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Bit </a:t>
            </a:r>
            <a:r>
              <a:rPr lang="de-DE" sz="1600" dirty="0" err="1" smtClean="0"/>
              <a:t>Banging</a:t>
            </a:r>
            <a:r>
              <a:rPr lang="de-DE" sz="1600" dirty="0" smtClean="0"/>
              <a:t> für Tja1080 als Test </a:t>
            </a:r>
            <a:r>
              <a:rPr lang="de-DE" sz="1600" dirty="0" err="1" smtClean="0"/>
              <a:t>Trcv</a:t>
            </a:r>
            <a:r>
              <a:rPr lang="de-DE" sz="1600" dirty="0" smtClean="0"/>
              <a:t> schwierig, da </a:t>
            </a:r>
            <a:r>
              <a:rPr lang="de-DE" sz="1600" dirty="0" err="1" smtClean="0"/>
              <a:t>Trcv</a:t>
            </a:r>
            <a:r>
              <a:rPr lang="de-DE" sz="1600" dirty="0" smtClean="0"/>
              <a:t> spezifisch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Es kann immer nur ein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abgetestet</a:t>
            </a:r>
            <a:r>
              <a:rPr lang="de-DE" sz="1600" dirty="0" smtClean="0"/>
              <a:t> werden?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5923477" y="2448362"/>
            <a:ext cx="10791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59004" y="1066050"/>
            <a:ext cx="12080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Trcv</a:t>
            </a:r>
            <a:endParaRPr lang="de-DE" dirty="0" smtClean="0"/>
          </a:p>
          <a:p>
            <a:r>
              <a:rPr lang="de-DE" sz="800" dirty="0" err="1" smtClean="0"/>
              <a:t>Eval</a:t>
            </a:r>
            <a:r>
              <a:rPr lang="de-DE" sz="800" dirty="0" smtClean="0"/>
              <a:t> Board</a:t>
            </a:r>
            <a:endParaRPr lang="de-DE" sz="800" dirty="0"/>
          </a:p>
        </p:txBody>
      </p:sp>
      <p:cxnSp>
        <p:nvCxnSpPr>
          <p:cNvPr id="9" name="Gerade Verbindung mit Pfeil 8"/>
          <p:cNvCxnSpPr>
            <a:stCxn id="6" idx="0"/>
            <a:endCxn id="7" idx="2"/>
          </p:cNvCxnSpPr>
          <p:nvPr/>
        </p:nvCxnSpPr>
        <p:spPr bwMode="auto">
          <a:xfrm flipV="1">
            <a:off x="6463048" y="1620048"/>
            <a:ext cx="0" cy="828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6470197" y="188522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SPI/DIO</a:t>
            </a:r>
          </a:p>
          <a:p>
            <a:r>
              <a:rPr lang="de-DE" sz="800" dirty="0" smtClean="0"/>
              <a:t>Control (5)</a:t>
            </a:r>
          </a:p>
        </p:txBody>
      </p:sp>
      <p:cxnSp>
        <p:nvCxnSpPr>
          <p:cNvPr id="12" name="Gewinkelte Verbindung 11"/>
          <p:cNvCxnSpPr>
            <a:stCxn id="6" idx="1"/>
            <a:endCxn id="7" idx="1"/>
          </p:cNvCxnSpPr>
          <p:nvPr/>
        </p:nvCxnSpPr>
        <p:spPr bwMode="auto">
          <a:xfrm rot="10800000">
            <a:off x="5859005" y="1343050"/>
            <a:ext cx="64473" cy="1289979"/>
          </a:xfrm>
          <a:prstGeom prst="bentConnector3">
            <a:avLst>
              <a:gd name="adj1" fmla="val 12674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5107259" y="174025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Fr Host</a:t>
            </a:r>
          </a:p>
          <a:p>
            <a:r>
              <a:rPr lang="de-DE" sz="800" dirty="0" smtClean="0"/>
              <a:t>Sim (3)</a:t>
            </a:r>
            <a:endParaRPr lang="de-DE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618461" y="2448364"/>
            <a:ext cx="1135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Tja1080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6" idx="3"/>
            <a:endCxn id="18" idx="1"/>
          </p:cNvCxnSpPr>
          <p:nvPr/>
        </p:nvCxnSpPr>
        <p:spPr bwMode="auto">
          <a:xfrm>
            <a:off x="7002619" y="2633028"/>
            <a:ext cx="615842" cy="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winkelte Verbindung 23"/>
          <p:cNvCxnSpPr>
            <a:stCxn id="18" idx="0"/>
            <a:endCxn id="7" idx="3"/>
          </p:cNvCxnSpPr>
          <p:nvPr/>
        </p:nvCxnSpPr>
        <p:spPr bwMode="auto">
          <a:xfrm rot="16200000" flipV="1">
            <a:off x="7073932" y="1336210"/>
            <a:ext cx="1105315" cy="111899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feld 24"/>
          <p:cNvSpPr txBox="1"/>
          <p:nvPr/>
        </p:nvSpPr>
        <p:spPr>
          <a:xfrm>
            <a:off x="8186086" y="1620048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Fr Bus</a:t>
            </a:r>
            <a:endParaRPr lang="de-DE" sz="800" dirty="0"/>
          </a:p>
        </p:txBody>
      </p:sp>
      <p:sp>
        <p:nvSpPr>
          <p:cNvPr id="26" name="Textfeld 25"/>
          <p:cNvSpPr txBox="1"/>
          <p:nvPr/>
        </p:nvSpPr>
        <p:spPr>
          <a:xfrm>
            <a:off x="6030813" y="3429000"/>
            <a:ext cx="87876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PC</a:t>
            </a:r>
          </a:p>
          <a:p>
            <a:r>
              <a:rPr lang="de-DE" sz="1000" dirty="0" smtClean="0"/>
              <a:t>(BTE/DUT)</a:t>
            </a:r>
            <a:endParaRPr lang="de-DE" sz="1000" dirty="0"/>
          </a:p>
        </p:txBody>
      </p:sp>
      <p:cxnSp>
        <p:nvCxnSpPr>
          <p:cNvPr id="28" name="Gerade Verbindung mit Pfeil 27"/>
          <p:cNvCxnSpPr>
            <a:stCxn id="6" idx="2"/>
            <a:endCxn id="26" idx="0"/>
          </p:cNvCxnSpPr>
          <p:nvPr/>
        </p:nvCxnSpPr>
        <p:spPr bwMode="auto">
          <a:xfrm>
            <a:off x="6463048" y="2817694"/>
            <a:ext cx="7149" cy="6113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491488" y="2981386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USB</a:t>
            </a:r>
          </a:p>
          <a:p>
            <a:r>
              <a:rPr lang="de-DE" sz="800" dirty="0" smtClean="0"/>
              <a:t>(2)</a:t>
            </a:r>
            <a:endParaRPr lang="de-DE" sz="800" dirty="0"/>
          </a:p>
        </p:txBody>
      </p:sp>
      <p:sp>
        <p:nvSpPr>
          <p:cNvPr id="36" name="180-Grad-Pfeil 35"/>
          <p:cNvSpPr/>
          <p:nvPr/>
        </p:nvSpPr>
        <p:spPr bwMode="auto">
          <a:xfrm>
            <a:off x="7291180" y="1442961"/>
            <a:ext cx="762591" cy="665287"/>
          </a:xfrm>
          <a:prstGeom prst="utur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460718" y="1907081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WUP</a:t>
            </a:r>
          </a:p>
          <a:p>
            <a:r>
              <a:rPr lang="de-DE" sz="800" dirty="0" err="1" smtClean="0"/>
              <a:t>Col</a:t>
            </a:r>
            <a:r>
              <a:rPr lang="de-DE" sz="800" dirty="0" smtClean="0"/>
              <a:t> Error</a:t>
            </a:r>
            <a:endParaRPr lang="de-DE" sz="800" dirty="0"/>
          </a:p>
        </p:txBody>
      </p:sp>
      <p:sp>
        <p:nvSpPr>
          <p:cNvPr id="4" name="Textfeld 3"/>
          <p:cNvSpPr txBox="1"/>
          <p:nvPr/>
        </p:nvSpPr>
        <p:spPr>
          <a:xfrm>
            <a:off x="7165628" y="263303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(5)</a:t>
            </a:r>
            <a:endParaRPr lang="de-DE" sz="800" dirty="0"/>
          </a:p>
        </p:txBody>
      </p:sp>
      <p:sp>
        <p:nvSpPr>
          <p:cNvPr id="15" name="Gewitterblitz 14"/>
          <p:cNvSpPr/>
          <p:nvPr/>
        </p:nvSpPr>
        <p:spPr bwMode="auto">
          <a:xfrm>
            <a:off x="7925450" y="1045082"/>
            <a:ext cx="256641" cy="297296"/>
          </a:xfrm>
          <a:prstGeom prst="lightningBol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9" name="Gewinkelte Verbindung 18"/>
          <p:cNvCxnSpPr>
            <a:endCxn id="15" idx="0"/>
          </p:cNvCxnSpPr>
          <p:nvPr/>
        </p:nvCxnSpPr>
        <p:spPr bwMode="auto">
          <a:xfrm flipV="1">
            <a:off x="5891241" y="1045082"/>
            <a:ext cx="2134869" cy="1772612"/>
          </a:xfrm>
          <a:prstGeom prst="bentConnector4">
            <a:avLst>
              <a:gd name="adj1" fmla="val -46901"/>
              <a:gd name="adj2" fmla="val 1128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5303895" y="476190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Clamp</a:t>
            </a:r>
            <a:endParaRPr lang="de-DE" sz="800" dirty="0" smtClean="0"/>
          </a:p>
          <a:p>
            <a:r>
              <a:rPr lang="de-DE" sz="800" dirty="0" smtClean="0"/>
              <a:t>(3)</a:t>
            </a:r>
            <a:endParaRPr lang="de-DE" sz="800" dirty="0"/>
          </a:p>
        </p:txBody>
      </p:sp>
      <p:sp>
        <p:nvSpPr>
          <p:cNvPr id="5" name="Textfeld 4"/>
          <p:cNvSpPr txBox="1"/>
          <p:nvPr/>
        </p:nvSpPr>
        <p:spPr>
          <a:xfrm>
            <a:off x="5754584" y="4215160"/>
            <a:ext cx="1973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Clamp</a:t>
            </a:r>
            <a:r>
              <a:rPr lang="de-DE" sz="1200" dirty="0" smtClean="0"/>
              <a:t> Fehlerursachen:</a:t>
            </a:r>
          </a:p>
          <a:p>
            <a:pPr marL="285750" indent="-285750">
              <a:buFontTx/>
              <a:buChar char="-"/>
            </a:pPr>
            <a:r>
              <a:rPr lang="de-DE" sz="800" dirty="0" smtClean="0"/>
              <a:t>Off </a:t>
            </a:r>
            <a:r>
              <a:rPr lang="de-DE" sz="800" dirty="0" err="1" smtClean="0"/>
              <a:t>Vbat</a:t>
            </a:r>
            <a:endParaRPr lang="de-DE" sz="800" dirty="0" smtClean="0"/>
          </a:p>
          <a:p>
            <a:pPr marL="285750" indent="-285750">
              <a:buFontTx/>
              <a:buChar char="-"/>
            </a:pPr>
            <a:r>
              <a:rPr lang="de-DE" sz="800" dirty="0" smtClean="0"/>
              <a:t>Short BP – </a:t>
            </a:r>
            <a:r>
              <a:rPr lang="de-DE" sz="800" dirty="0" err="1" smtClean="0"/>
              <a:t>VBat</a:t>
            </a:r>
            <a:endParaRPr lang="de-DE" sz="800" dirty="0" smtClean="0"/>
          </a:p>
          <a:p>
            <a:pPr marL="285750" indent="-285750">
              <a:buFontTx/>
              <a:buChar char="-"/>
            </a:pPr>
            <a:r>
              <a:rPr lang="de-DE" sz="800" dirty="0"/>
              <a:t>Short </a:t>
            </a:r>
            <a:r>
              <a:rPr lang="de-DE" sz="800" dirty="0" smtClean="0"/>
              <a:t>BP – GND</a:t>
            </a:r>
          </a:p>
          <a:p>
            <a:pPr marL="285750" indent="-285750">
              <a:buFontTx/>
              <a:buChar char="-"/>
            </a:pPr>
            <a:r>
              <a:rPr lang="de-DE" sz="800" dirty="0"/>
              <a:t>Short </a:t>
            </a:r>
            <a:r>
              <a:rPr lang="de-DE" sz="800" dirty="0" smtClean="0"/>
              <a:t>BM – </a:t>
            </a:r>
            <a:r>
              <a:rPr lang="de-DE" sz="800" dirty="0" err="1" smtClean="0"/>
              <a:t>Vbat</a:t>
            </a:r>
            <a:endParaRPr lang="de-DE" sz="800" dirty="0" smtClean="0"/>
          </a:p>
          <a:p>
            <a:pPr marL="285750" indent="-285750">
              <a:buFontTx/>
              <a:buChar char="-"/>
            </a:pPr>
            <a:r>
              <a:rPr lang="de-DE" sz="800" dirty="0"/>
              <a:t>Short </a:t>
            </a:r>
            <a:r>
              <a:rPr lang="de-DE" sz="800" dirty="0" smtClean="0"/>
              <a:t>BM – GND</a:t>
            </a:r>
          </a:p>
          <a:p>
            <a:pPr marL="285750" indent="-285750">
              <a:buFontTx/>
              <a:buChar char="-"/>
            </a:pPr>
            <a:r>
              <a:rPr lang="de-DE" sz="800" dirty="0" smtClean="0"/>
              <a:t>Short BP - BM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91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 smtClean="0"/>
              <a:t>Arduino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485775"/>
            <a:ext cx="8675649" cy="58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1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257414" y="1512332"/>
            <a:ext cx="1684019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BTE/</a:t>
            </a:r>
            <a:r>
              <a:rPr lang="de-DE" dirty="0" err="1" smtClean="0"/>
              <a:t>TscTest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26334" y="2169438"/>
            <a:ext cx="214884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UT/</a:t>
            </a:r>
            <a:r>
              <a:rPr lang="de-DE" dirty="0" err="1" smtClean="0"/>
              <a:t>Trcv</a:t>
            </a:r>
            <a:r>
              <a:rPr lang="de-DE" dirty="0" smtClean="0"/>
              <a:t> Treiber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257414" y="2892028"/>
            <a:ext cx="6415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DIO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65089" y="2892028"/>
            <a:ext cx="57900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SPI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57414" y="3613666"/>
            <a:ext cx="168668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Com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03027" y="4316968"/>
            <a:ext cx="2595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Windows SCI Treiber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3" idx="2"/>
            <a:endCxn id="4" idx="0"/>
          </p:cNvCxnSpPr>
          <p:nvPr/>
        </p:nvCxnSpPr>
        <p:spPr bwMode="auto">
          <a:xfrm>
            <a:off x="2099424" y="1881664"/>
            <a:ext cx="1330" cy="2877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>
            <a:endCxn id="5" idx="0"/>
          </p:cNvCxnSpPr>
          <p:nvPr/>
        </p:nvCxnSpPr>
        <p:spPr bwMode="auto">
          <a:xfrm>
            <a:off x="1578175" y="2538770"/>
            <a:ext cx="0" cy="3532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endCxn id="6" idx="0"/>
          </p:cNvCxnSpPr>
          <p:nvPr/>
        </p:nvCxnSpPr>
        <p:spPr bwMode="auto">
          <a:xfrm>
            <a:off x="2654592" y="2538770"/>
            <a:ext cx="0" cy="3532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>
            <a:off x="1898936" y="2968972"/>
            <a:ext cx="463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oder</a:t>
            </a:r>
            <a:endParaRPr lang="de-DE" sz="800" dirty="0"/>
          </a:p>
        </p:txBody>
      </p:sp>
      <p:cxnSp>
        <p:nvCxnSpPr>
          <p:cNvPr id="17" name="Gerade Verbindung mit Pfeil 16"/>
          <p:cNvCxnSpPr>
            <a:stCxn id="5" idx="2"/>
          </p:cNvCxnSpPr>
          <p:nvPr/>
        </p:nvCxnSpPr>
        <p:spPr bwMode="auto">
          <a:xfrm>
            <a:off x="1578175" y="3261360"/>
            <a:ext cx="0" cy="3523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>
            <a:stCxn id="6" idx="2"/>
          </p:cNvCxnSpPr>
          <p:nvPr/>
        </p:nvCxnSpPr>
        <p:spPr bwMode="auto">
          <a:xfrm flipH="1">
            <a:off x="2654591" y="3261360"/>
            <a:ext cx="1" cy="3523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7" idx="2"/>
            <a:endCxn id="8" idx="0"/>
          </p:cNvCxnSpPr>
          <p:nvPr/>
        </p:nvCxnSpPr>
        <p:spPr bwMode="auto">
          <a:xfrm>
            <a:off x="2100754" y="3982998"/>
            <a:ext cx="0" cy="333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feld 29"/>
          <p:cNvSpPr txBox="1"/>
          <p:nvPr/>
        </p:nvSpPr>
        <p:spPr>
          <a:xfrm>
            <a:off x="6156960" y="1512332"/>
            <a:ext cx="75693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main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486103" y="2314961"/>
            <a:ext cx="209865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Protocol Handler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863808" y="3942257"/>
            <a:ext cx="148297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SCI Treiber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167118" y="3261360"/>
            <a:ext cx="119763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Trcv</a:t>
            </a:r>
            <a:r>
              <a:rPr lang="de-DE" dirty="0" smtClean="0"/>
              <a:t> DIO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652289" y="3261360"/>
            <a:ext cx="113511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Trcv</a:t>
            </a:r>
            <a:r>
              <a:rPr lang="de-DE" dirty="0" smtClean="0"/>
              <a:t> SPI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30" idx="2"/>
            <a:endCxn id="31" idx="0"/>
          </p:cNvCxnSpPr>
          <p:nvPr/>
        </p:nvCxnSpPr>
        <p:spPr bwMode="auto">
          <a:xfrm>
            <a:off x="6535429" y="1881664"/>
            <a:ext cx="0" cy="4332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mit Pfeil 37"/>
          <p:cNvCxnSpPr>
            <a:endCxn id="33" idx="0"/>
          </p:cNvCxnSpPr>
          <p:nvPr/>
        </p:nvCxnSpPr>
        <p:spPr bwMode="auto">
          <a:xfrm>
            <a:off x="6765936" y="2715399"/>
            <a:ext cx="0" cy="5459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31" idx="3"/>
            <a:endCxn id="34" idx="0"/>
          </p:cNvCxnSpPr>
          <p:nvPr/>
        </p:nvCxnSpPr>
        <p:spPr bwMode="auto">
          <a:xfrm>
            <a:off x="7584754" y="2499627"/>
            <a:ext cx="635095" cy="76173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endCxn id="32" idx="0"/>
          </p:cNvCxnSpPr>
          <p:nvPr/>
        </p:nvCxnSpPr>
        <p:spPr bwMode="auto">
          <a:xfrm>
            <a:off x="5605293" y="2715399"/>
            <a:ext cx="0" cy="12268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45"/>
          <p:cNvCxnSpPr>
            <a:stCxn id="8" idx="2"/>
            <a:endCxn id="32" idx="2"/>
          </p:cNvCxnSpPr>
          <p:nvPr/>
        </p:nvCxnSpPr>
        <p:spPr bwMode="auto">
          <a:xfrm rot="5400000" flipH="1" flipV="1">
            <a:off x="3665667" y="2746675"/>
            <a:ext cx="374711" cy="3504539"/>
          </a:xfrm>
          <a:prstGeom prst="bentConnector3">
            <a:avLst>
              <a:gd name="adj1" fmla="val -2397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feld 47"/>
          <p:cNvSpPr txBox="1"/>
          <p:nvPr/>
        </p:nvSpPr>
        <p:spPr>
          <a:xfrm>
            <a:off x="838180" y="761633"/>
            <a:ext cx="2585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PC/BTE Environment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5242926" y="771899"/>
            <a:ext cx="2633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Arduino</a:t>
            </a:r>
            <a:r>
              <a:rPr lang="de-DE" dirty="0" smtClean="0"/>
              <a:t> Environment</a:t>
            </a:r>
            <a:endParaRPr lang="de-DE" dirty="0"/>
          </a:p>
        </p:txBody>
      </p:sp>
      <p:cxnSp>
        <p:nvCxnSpPr>
          <p:cNvPr id="51" name="Gewinkelte Verbindung 50"/>
          <p:cNvCxnSpPr>
            <a:stCxn id="3" idx="3"/>
            <a:endCxn id="7" idx="3"/>
          </p:cNvCxnSpPr>
          <p:nvPr/>
        </p:nvCxnSpPr>
        <p:spPr bwMode="auto">
          <a:xfrm>
            <a:off x="2941433" y="1696998"/>
            <a:ext cx="2661" cy="2101334"/>
          </a:xfrm>
          <a:prstGeom prst="bentConnector3">
            <a:avLst>
              <a:gd name="adj1" fmla="val 178808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98120" y="2332254"/>
            <a:ext cx="891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In DIO </a:t>
            </a:r>
            <a:r>
              <a:rPr lang="de-DE" sz="800" dirty="0" err="1" smtClean="0"/>
              <a:t>müsssen</a:t>
            </a:r>
            <a:r>
              <a:rPr lang="de-DE" sz="800" dirty="0" smtClean="0"/>
              <a:t> die Methoden hin, die von </a:t>
            </a:r>
            <a:r>
              <a:rPr lang="de-DE" sz="800" dirty="0" err="1" smtClean="0"/>
              <a:t>Autosar</a:t>
            </a:r>
            <a:r>
              <a:rPr lang="de-DE" sz="800" dirty="0" smtClean="0"/>
              <a:t> auf der </a:t>
            </a:r>
            <a:r>
              <a:rPr lang="de-DE" sz="800" dirty="0" err="1" smtClean="0"/>
              <a:t>Trcv</a:t>
            </a:r>
            <a:r>
              <a:rPr lang="de-DE" sz="800" dirty="0" smtClean="0"/>
              <a:t> DIO Seite definiert sind, jedoch keine HW-Abhängigkeiten aufweisen</a:t>
            </a:r>
            <a:endParaRPr lang="de-DE" sz="800" dirty="0" smtClean="0"/>
          </a:p>
        </p:txBody>
      </p:sp>
    </p:spTree>
    <p:extLst>
      <p:ext uri="{BB962C8B-B14F-4D97-AF65-F5344CB8AC3E}">
        <p14:creationId xmlns:p14="http://schemas.microsoft.com/office/powerpoint/2010/main" val="41189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2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293897" y="1512332"/>
            <a:ext cx="1684019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BTE/</a:t>
            </a:r>
            <a:r>
              <a:rPr lang="de-DE" dirty="0" err="1" smtClean="0"/>
              <a:t>TscTest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61487" y="2378333"/>
            <a:ext cx="21488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Trcv</a:t>
            </a:r>
            <a:r>
              <a:rPr lang="de-DE" dirty="0" smtClean="0"/>
              <a:t> Treiber </a:t>
            </a:r>
            <a:r>
              <a:rPr lang="de-DE" dirty="0" err="1" smtClean="0"/>
              <a:t>Stub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87341" y="3244334"/>
            <a:ext cx="168668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Com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38180" y="3966005"/>
            <a:ext cx="2595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Windows SCI Treiber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286739" y="3768225"/>
            <a:ext cx="463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oder</a:t>
            </a:r>
            <a:endParaRPr lang="de-DE" sz="800" dirty="0"/>
          </a:p>
        </p:txBody>
      </p: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 bwMode="auto">
          <a:xfrm>
            <a:off x="2130681" y="3613666"/>
            <a:ext cx="5226" cy="352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6156960" y="1512332"/>
            <a:ext cx="75693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main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486103" y="2314961"/>
            <a:ext cx="209865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Protocol Handler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63808" y="3942257"/>
            <a:ext cx="148297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SCI Treiber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19924" y="3965317"/>
            <a:ext cx="6415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DIO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7652289" y="3954131"/>
            <a:ext cx="57900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SPI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6" idx="2"/>
            <a:endCxn id="17" idx="0"/>
          </p:cNvCxnSpPr>
          <p:nvPr/>
        </p:nvCxnSpPr>
        <p:spPr bwMode="auto">
          <a:xfrm>
            <a:off x="6535429" y="1881664"/>
            <a:ext cx="0" cy="4332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endCxn id="18" idx="0"/>
          </p:cNvCxnSpPr>
          <p:nvPr/>
        </p:nvCxnSpPr>
        <p:spPr bwMode="auto">
          <a:xfrm>
            <a:off x="5605293" y="2715399"/>
            <a:ext cx="0" cy="12268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winkelte Verbindung 24"/>
          <p:cNvCxnSpPr>
            <a:stCxn id="8" idx="2"/>
            <a:endCxn id="18" idx="2"/>
          </p:cNvCxnSpPr>
          <p:nvPr/>
        </p:nvCxnSpPr>
        <p:spPr bwMode="auto">
          <a:xfrm rot="5400000" flipH="1" flipV="1">
            <a:off x="3858726" y="2588770"/>
            <a:ext cx="23748" cy="3469386"/>
          </a:xfrm>
          <a:prstGeom prst="bentConnector3">
            <a:avLst>
              <a:gd name="adj1" fmla="val -223043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feld 25"/>
          <p:cNvSpPr txBox="1"/>
          <p:nvPr/>
        </p:nvSpPr>
        <p:spPr>
          <a:xfrm>
            <a:off x="838180" y="761633"/>
            <a:ext cx="2585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PC/BTE Environment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242926" y="771899"/>
            <a:ext cx="2633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Arduino</a:t>
            </a:r>
            <a:r>
              <a:rPr lang="de-DE" dirty="0" smtClean="0"/>
              <a:t> Environment</a:t>
            </a:r>
            <a:endParaRPr lang="de-DE" dirty="0"/>
          </a:p>
        </p:txBody>
      </p:sp>
      <p:cxnSp>
        <p:nvCxnSpPr>
          <p:cNvPr id="28" name="Gewinkelte Verbindung 27"/>
          <p:cNvCxnSpPr>
            <a:stCxn id="3" idx="3"/>
            <a:endCxn id="7" idx="3"/>
          </p:cNvCxnSpPr>
          <p:nvPr/>
        </p:nvCxnSpPr>
        <p:spPr bwMode="auto">
          <a:xfrm flipH="1">
            <a:off x="2974021" y="1696998"/>
            <a:ext cx="3895" cy="1732002"/>
          </a:xfrm>
          <a:prstGeom prst="bentConnector3">
            <a:avLst>
              <a:gd name="adj1" fmla="val -164620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/>
          <p:cNvSpPr txBox="1"/>
          <p:nvPr/>
        </p:nvSpPr>
        <p:spPr>
          <a:xfrm>
            <a:off x="6378852" y="3173579"/>
            <a:ext cx="214884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UT/</a:t>
            </a:r>
            <a:r>
              <a:rPr lang="de-DE" dirty="0" err="1" smtClean="0"/>
              <a:t>Trcv</a:t>
            </a:r>
            <a:r>
              <a:rPr lang="de-DE" dirty="0" smtClean="0"/>
              <a:t> Treiber</a:t>
            </a:r>
            <a:endParaRPr lang="de-DE" dirty="0"/>
          </a:p>
        </p:txBody>
      </p:sp>
      <p:cxnSp>
        <p:nvCxnSpPr>
          <p:cNvPr id="34" name="Gerade Verbindung mit Pfeil 33"/>
          <p:cNvCxnSpPr/>
          <p:nvPr/>
        </p:nvCxnSpPr>
        <p:spPr bwMode="auto">
          <a:xfrm>
            <a:off x="7271120" y="2672779"/>
            <a:ext cx="7031" cy="4971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>
            <a:endCxn id="19" idx="0"/>
          </p:cNvCxnSpPr>
          <p:nvPr/>
        </p:nvCxnSpPr>
        <p:spPr bwMode="auto">
          <a:xfrm>
            <a:off x="7040685" y="3550746"/>
            <a:ext cx="0" cy="4145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endCxn id="20" idx="0"/>
          </p:cNvCxnSpPr>
          <p:nvPr/>
        </p:nvCxnSpPr>
        <p:spPr bwMode="auto">
          <a:xfrm>
            <a:off x="7941791" y="3562620"/>
            <a:ext cx="1" cy="3915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mit Pfeil 45"/>
          <p:cNvCxnSpPr>
            <a:stCxn id="3" idx="2"/>
            <a:endCxn id="4" idx="0"/>
          </p:cNvCxnSpPr>
          <p:nvPr/>
        </p:nvCxnSpPr>
        <p:spPr bwMode="auto">
          <a:xfrm>
            <a:off x="2135907" y="1881664"/>
            <a:ext cx="0" cy="4966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>
            <a:stCxn id="4" idx="2"/>
            <a:endCxn id="7" idx="0"/>
          </p:cNvCxnSpPr>
          <p:nvPr/>
        </p:nvCxnSpPr>
        <p:spPr bwMode="auto">
          <a:xfrm flipH="1">
            <a:off x="2130681" y="2747665"/>
            <a:ext cx="5226" cy="4966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36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Vor-/Nachteile der Architekturen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1445" y="970156"/>
            <a:ext cx="4081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Vorteile Architektur 1:</a:t>
            </a:r>
          </a:p>
          <a:p>
            <a:r>
              <a:rPr lang="de-DE" dirty="0" smtClean="0"/>
              <a:t>+ </a:t>
            </a:r>
            <a:r>
              <a:rPr lang="de-DE" dirty="0" err="1" smtClean="0"/>
              <a:t>Trcv</a:t>
            </a:r>
            <a:r>
              <a:rPr lang="de-DE" dirty="0" smtClean="0"/>
              <a:t> Treiber läuft komplett in einer Visual Studio Umgebung und kann einfach modifiziert/</a:t>
            </a:r>
            <a:r>
              <a:rPr lang="de-DE" dirty="0" err="1" smtClean="0"/>
              <a:t>debugged</a:t>
            </a:r>
            <a:r>
              <a:rPr lang="de-DE" dirty="0" smtClean="0"/>
              <a:t> werden.</a:t>
            </a:r>
          </a:p>
          <a:p>
            <a:endParaRPr lang="de-DE" dirty="0" smtClean="0"/>
          </a:p>
          <a:p>
            <a:r>
              <a:rPr lang="de-DE" dirty="0" smtClean="0"/>
              <a:t>Nachteile Architektur 1: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Timingabhängigkeiten</a:t>
            </a:r>
            <a:r>
              <a:rPr lang="de-DE" dirty="0" smtClean="0"/>
              <a:t> zur HW sind nur schwer abzubilden. Der 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muß</a:t>
            </a:r>
            <a:r>
              <a:rPr lang="de-DE" dirty="0" smtClean="0"/>
              <a:t> Funktionalität zur Abbildung des Timings bieten.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Besser für Entwicklungszwecke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800599" y="970156"/>
            <a:ext cx="41984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Vorteile Architektur 2:</a:t>
            </a:r>
          </a:p>
          <a:p>
            <a:r>
              <a:rPr lang="de-DE" dirty="0" smtClean="0"/>
              <a:t>+ </a:t>
            </a:r>
            <a:r>
              <a:rPr lang="de-DE" dirty="0" err="1" smtClean="0"/>
              <a:t>Trcv</a:t>
            </a:r>
            <a:r>
              <a:rPr lang="de-DE" dirty="0" smtClean="0"/>
              <a:t> Treiber läuft komplett auf Hardware, </a:t>
            </a:r>
            <a:r>
              <a:rPr lang="de-DE" dirty="0" err="1" smtClean="0"/>
              <a:t>Timingabhängigkeiten</a:t>
            </a:r>
            <a:r>
              <a:rPr lang="de-DE" dirty="0" smtClean="0"/>
              <a:t> lassen sich abbilden</a:t>
            </a:r>
          </a:p>
          <a:p>
            <a:endParaRPr lang="de-DE" dirty="0" smtClean="0"/>
          </a:p>
          <a:p>
            <a:r>
              <a:rPr lang="de-DE" dirty="0" smtClean="0"/>
              <a:t>Nachteile Architektur 2: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Änderungen am </a:t>
            </a:r>
            <a:r>
              <a:rPr lang="de-DE" dirty="0" err="1" smtClean="0"/>
              <a:t>Trcv</a:t>
            </a:r>
            <a:r>
              <a:rPr lang="de-DE" dirty="0" smtClean="0"/>
              <a:t> Treiber sind nur umständlich möglich (der 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muß</a:t>
            </a:r>
            <a:r>
              <a:rPr lang="de-DE" dirty="0" smtClean="0"/>
              <a:t> </a:t>
            </a:r>
            <a:r>
              <a:rPr lang="de-DE" dirty="0" err="1" smtClean="0"/>
              <a:t>jedesmal</a:t>
            </a:r>
            <a:r>
              <a:rPr lang="de-DE" dirty="0" smtClean="0"/>
              <a:t> neu </a:t>
            </a:r>
            <a:r>
              <a:rPr lang="de-DE" dirty="0" err="1" smtClean="0"/>
              <a:t>geflashed</a:t>
            </a:r>
            <a:r>
              <a:rPr lang="de-DE" dirty="0" smtClean="0"/>
              <a:t> werden), kein Debugging.</a:t>
            </a:r>
          </a:p>
          <a:p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Besser für Testzwecke/Testnachweis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45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smtClean="0"/>
              <a:t>Tasks/Offene Punkte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02527" y="892098"/>
            <a:ext cx="7750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Erstellen Windows SPI/COM-Treiber in Visual Studio für BTE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Applikation für </a:t>
            </a:r>
            <a:r>
              <a:rPr lang="de-DE" dirty="0" err="1" smtClean="0"/>
              <a:t>Arduino</a:t>
            </a:r>
            <a:r>
              <a:rPr lang="de-DE" smtClean="0"/>
              <a:t> in C (Treiber/Protokoll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Löten/Prototypen Aufbau (Lochraster, </a:t>
            </a:r>
            <a:r>
              <a:rPr lang="de-DE" dirty="0" err="1" smtClean="0"/>
              <a:t>Trcv</a:t>
            </a:r>
            <a:r>
              <a:rPr lang="de-DE" dirty="0" smtClean="0"/>
              <a:t> Anbindung)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Offene Punkte: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Trägerplattform für Test </a:t>
            </a:r>
            <a:r>
              <a:rPr lang="de-DE" dirty="0" err="1" smtClean="0"/>
              <a:t>Trcv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4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CONTROLLEDXXX" val="myTrue"/>
  <p:tag name="TAGGEDVERSIONCONTROLLED" val="my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"/>
</p:tagLst>
</file>

<file path=ppt/theme/theme1.xml><?xml version="1.0" encoding="utf-8"?>
<a:theme xmlns:a="http://schemas.openxmlformats.org/drawingml/2006/main" name="Vec_AddIn_30">
  <a:themeElements>
    <a:clrScheme name="Vec_260_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Vec_2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/>
  <a:custClrLst>
    <a:custClr name="15% gray">
      <a:srgbClr val="DDDDDD"/>
    </a:custClr>
    <a:custClr name="30% gray">
      <a:srgbClr val="BEBEBE"/>
    </a:custClr>
    <a:custClr name="50% gray">
      <a:srgbClr val="909090"/>
    </a:custClr>
    <a:custClr name="70% gray">
      <a:srgbClr val="4C4C4C"/>
    </a:custClr>
    <a:custClr name="Vector red">
      <a:srgbClr val="B70032"/>
    </a:custClr>
    <a:custClr name="Mint">
      <a:srgbClr val="B4D2BE"/>
    </a:custClr>
    <a:custClr name="Mint dark">
      <a:srgbClr val="8CA396"/>
    </a:custClr>
    <a:custClr name="Lime">
      <a:srgbClr val="008782"/>
    </a:custClr>
    <a:custClr name="Blue">
      <a:srgbClr val="00A0D2"/>
    </a:custClr>
    <a:custClr name="Marine">
      <a:srgbClr val="234691"/>
    </a:custClr>
    <a:custClr name="Orange">
      <a:srgbClr val="D79B2D"/>
    </a:custClr>
    <a:custClr name="Orange dark">
      <a:srgbClr val="A57828"/>
    </a:custClr>
    <a:custClr name="Ethernet and IP">
      <a:srgbClr val="7D1E7D"/>
    </a:custClr>
    <a:custClr name="pWLAN">
      <a:srgbClr val="967800"/>
    </a:custClr>
    <a:custClr name="FlexRay">
      <a:srgbClr val="003C91"/>
    </a:custClr>
    <a:custClr name="LIN">
      <a:srgbClr val="199C64"/>
    </a:custClr>
    <a:custClr name="MOST">
      <a:srgbClr val="B70032"/>
    </a:custClr>
    <a:custClr name="CAN">
      <a:srgbClr val="909090"/>
    </a:custClr>
    <a:custClr name="CAN Highspeed">
      <a:srgbClr val="F0DC00"/>
    </a:custClr>
    <a:custClr name="CAN Lowspeed">
      <a:srgbClr val="F5A50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my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Vec_AddIn_30</Template>
  <TotalTime>0</TotalTime>
  <Words>375</Words>
  <Application>Microsoft Office PowerPoint</Application>
  <PresentationFormat>Bildschirmpräsentation 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Vec_AddIn_30</vt:lpstr>
      <vt:lpstr>PowerPoint-Präsentation</vt:lpstr>
      <vt:lpstr>Vector Application Areas and Product Examples</vt:lpstr>
      <vt:lpstr>Trcv Test Environment</vt:lpstr>
      <vt:lpstr>Arduino</vt:lpstr>
      <vt:lpstr>Architektur 1</vt:lpstr>
      <vt:lpstr>Architektur 2</vt:lpstr>
      <vt:lpstr>Vor-/Nachteile der Architekturen</vt:lpstr>
      <vt:lpstr>Tasks/Offene Punkte</vt:lpstr>
    </vt:vector>
  </TitlesOfParts>
  <Company>Vector Informatik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Emmert, Klaus</dc:creator>
  <cp:lastModifiedBy>Revelo Cordoba, Samir Alexis</cp:lastModifiedBy>
  <cp:revision>65</cp:revision>
  <dcterms:created xsi:type="dcterms:W3CDTF">2012-07-16T06:49:19Z</dcterms:created>
  <dcterms:modified xsi:type="dcterms:W3CDTF">2016-07-06T13:14:48Z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talNumberOfSlides">
    <vt:bool>false</vt:bool>
  </property>
  <property fmtid="{D5CDD505-2E9C-101B-9397-08002B2CF9AE}" pid="3" name="showAnimationMarker">
    <vt:bool>false</vt:bool>
  </property>
  <property fmtid="{D5CDD505-2E9C-101B-9397-08002B2CF9AE}" pid="4" name="showSlideNumbersOnAgenda">
    <vt:bool>false</vt:bool>
  </property>
  <property fmtid="{D5CDD505-2E9C-101B-9397-08002B2CF9AE}" pid="5" name="showSlideNumbersOnAgendaAsHyperlinks">
    <vt:bool>false</vt:bool>
  </property>
  <property fmtid="{D5CDD505-2E9C-101B-9397-08002B2CF9AE}" pid="6" name="collectVisibleSlidesOnly">
    <vt:bool>true</vt:bool>
  </property>
  <property fmtid="{D5CDD505-2E9C-101B-9397-08002B2CF9AE}" pid="7" name="checkForSize">
    <vt:bool>false</vt:bool>
  </property>
  <property fmtid="{D5CDD505-2E9C-101B-9397-08002B2CF9AE}" pid="8" name="versionControlled">
    <vt:bool>true</vt:bool>
  </property>
</Properties>
</file>