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57" r:id="rId8"/>
    <p:sldId id="258" r:id="rId9"/>
    <p:sldId id="263" r:id="rId10"/>
    <p:sldId id="260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9891"/>
    <a:srgbClr val="57513F"/>
    <a:srgbClr val="88735E"/>
    <a:srgbClr val="F8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0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4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1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1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9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2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49CA-7F16-4B8D-94D3-DC6A7133E1B2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065E-ACDA-4C4D-8769-5264C856C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63886" y="1474237"/>
            <a:ext cx="6528320" cy="1805688"/>
          </a:xfrm>
        </p:spPr>
        <p:txBody>
          <a:bodyPr>
            <a:normAutofit/>
          </a:bodyPr>
          <a:lstStyle/>
          <a:p>
            <a:pPr algn="r"/>
            <a:r>
              <a:rPr lang="ko-KR" altLang="en-US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렌터카 정보</a:t>
            </a:r>
            <a:r>
              <a:rPr lang="en-US" altLang="ko-KR" b="1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&amp;</a:t>
            </a:r>
            <a:br>
              <a:rPr lang="en-US" altLang="ko-KR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제주 관광 데이터</a:t>
            </a:r>
            <a:endParaRPr lang="ko-KR" altLang="en-US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0206" y="3512976"/>
            <a:ext cx="4572000" cy="3031519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b="1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1800" b="1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 </a:t>
            </a:r>
            <a:endParaRPr lang="en-US" altLang="ko-KR" sz="1800" b="1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김지혜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문성준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송지예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양석훈 </a:t>
            </a:r>
            <a:endParaRPr lang="en-US" altLang="ko-KR" sz="2300" smtClean="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>
              <a:lnSpc>
                <a:spcPct val="80000"/>
              </a:lnSpc>
            </a:pPr>
            <a:r>
              <a:rPr lang="ko-KR" altLang="en-US" sz="2300" smtClean="0">
                <a:solidFill>
                  <a:srgbClr val="57513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한권제</a:t>
            </a:r>
            <a:endParaRPr lang="ko-KR" altLang="en-US" sz="2300">
              <a:solidFill>
                <a:srgbClr val="57513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7962" y="110490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빅데이터분석</a:t>
            </a:r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t="-216" r="1047" b="13280"/>
          <a:stretch/>
        </p:blipFill>
        <p:spPr>
          <a:xfrm>
            <a:off x="597159" y="2377081"/>
            <a:ext cx="5346383" cy="3760062"/>
          </a:xfrm>
          <a:prstGeom prst="rect">
            <a:avLst/>
          </a:prstGeom>
          <a:effectLst>
            <a:reflection blurRad="6350" stA="30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89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297652"/>
            <a:ext cx="433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실시간 정보 페이지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5491"/>
          <a:stretch/>
        </p:blipFill>
        <p:spPr>
          <a:xfrm>
            <a:off x="746667" y="1119673"/>
            <a:ext cx="10058400" cy="5225143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67" y="297652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통계 데이터 분석 페이지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15983"/>
          <a:stretch/>
        </p:blipFill>
        <p:spPr>
          <a:xfrm>
            <a:off x="746667" y="1117506"/>
            <a:ext cx="10058400" cy="5208650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7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1006779"/>
            <a:ext cx="4706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목적</a:t>
            </a:r>
            <a:r>
              <a:rPr lang="en-US" altLang="ko-KR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&amp; </a:t>
            </a:r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비전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67" y="1714665"/>
            <a:ext cx="10786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렌터카 업체별 후기 비교 및 정보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제공</a:t>
            </a:r>
            <a:endParaRPr lang="en-US" altLang="ko-KR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자동차 운행과 관련된 실시간 정보 제공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주차장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전기차 충전소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노면 상태 등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 방문객에게 정보를 제공하여 제주 방문객의 편의 증대 및 관광 활성화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667" y="3631791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4000" b="1" dirty="0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선정 과정</a:t>
            </a:r>
            <a:endParaRPr lang="ko-KR" altLang="en-US" sz="4000" b="1" dirty="0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667" y="4339677"/>
            <a:ext cx="1078618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코로나 여파가 줄어들며 </a:t>
            </a:r>
            <a:r>
              <a:rPr lang="ko-KR" altLang="en-US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여행인구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상승세 </a:t>
            </a: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서버 환경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기간 내 적합한 주제 → 제주도 여행 선정</a:t>
            </a: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제주도내 여행 주 이용 교통 수단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렌터카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매월 평균 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70%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이상</a:t>
            </a:r>
            <a:r>
              <a:rPr lang="en-US" altLang="ko-KR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 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&lt;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출처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비짓제주빅데이터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ko-KR" altLang="en-US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비짓제주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 관광 정부 페이지</a:t>
            </a:r>
            <a:r>
              <a:rPr lang="en-US" altLang="ko-KR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r>
              <a:rPr lang="ko-KR" altLang="en-US" sz="1400" dirty="0" smtClean="0">
                <a:solidFill>
                  <a:srgbClr val="A1989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렌터카 정보 페이지 미흡</a:t>
            </a:r>
            <a:endParaRPr lang="en-US" altLang="ko-KR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ts val="2800"/>
              </a:lnSpc>
            </a:pPr>
            <a:r>
              <a:rPr lang="ko-KR" altLang="en-US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제주 렌터카 정보 및 제주 여행 데이터 분석 페이지 제작</a:t>
            </a:r>
          </a:p>
        </p:txBody>
      </p:sp>
    </p:spTree>
    <p:extLst>
      <p:ext uri="{BB962C8B-B14F-4D97-AF65-F5344CB8AC3E}">
        <p14:creationId xmlns:p14="http://schemas.microsoft.com/office/powerpoint/2010/main" val="10628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1.  </a:t>
            </a:r>
            <a:r>
              <a:rPr lang="ko-KR" altLang="en-US" sz="1400" spc="-150" dirty="0">
                <a:solidFill>
                  <a:schemeClr val="accent4"/>
                </a:solidFill>
              </a:rPr>
              <a:t>개발 목표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Project Function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F3ED5A1-C5D9-4448-B548-DB0371051524}"/>
              </a:ext>
            </a:extLst>
          </p:cNvPr>
          <p:cNvSpPr txBox="1">
            <a:spLocks/>
          </p:cNvSpPr>
          <p:nvPr/>
        </p:nvSpPr>
        <p:spPr>
          <a:xfrm>
            <a:off x="1233054" y="2283371"/>
            <a:ext cx="8880764" cy="34671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755" indent="-3429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Arial" panose="020B0604020202020204" pitchFamily="34" charset="0"/>
              <a:buAutoNum type="arabicPeriod"/>
              <a:defRPr/>
            </a:pP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452755" indent="-3429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Arial" panose="020B0604020202020204" pitchFamily="34" charset="0"/>
              <a:buAutoNum type="arabicPeriod"/>
              <a:defRPr/>
            </a:pPr>
            <a:r>
              <a:rPr lang="ko-KR" altLang="en-US" sz="1800" spc="-150" dirty="0" smtClean="0">
                <a:solidFill>
                  <a:schemeClr val="accent4"/>
                </a:solidFill>
                <a:latin typeface="+mj-ea"/>
              </a:rPr>
              <a:t>  </a:t>
            </a: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452755" indent="-3429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Arial" panose="020B0604020202020204" pitchFamily="34" charset="0"/>
              <a:buAutoNum type="arabicPeriod"/>
              <a:defRPr/>
            </a:pP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452755" indent="-3429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Arial" panose="020B0604020202020204" pitchFamily="34" charset="0"/>
              <a:buAutoNum type="arabicPeriod"/>
              <a:defRPr/>
            </a:pPr>
            <a:r>
              <a:rPr lang="ko-KR" altLang="en-US" sz="1800" spc="-150" dirty="0" smtClean="0">
                <a:solidFill>
                  <a:schemeClr val="accent4"/>
                </a:solidFill>
                <a:latin typeface="+mj-ea"/>
              </a:rPr>
              <a:t> </a:t>
            </a: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452755" indent="-3429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Arial" panose="020B0604020202020204" pitchFamily="34" charset="0"/>
              <a:buAutoNum type="arabicPeriod"/>
              <a:defRPr/>
            </a:pP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452755" indent="-3429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Arial" panose="020B0604020202020204" pitchFamily="34" charset="0"/>
              <a:buAutoNum type="arabicPeriod"/>
              <a:defRPr/>
            </a:pPr>
            <a:r>
              <a:rPr lang="ko-KR" altLang="en-US" sz="1800" spc="-150" dirty="0" smtClean="0">
                <a:solidFill>
                  <a:schemeClr val="accent4"/>
                </a:solidFill>
                <a:latin typeface="+mj-ea"/>
              </a:rPr>
              <a:t> </a:t>
            </a: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452755" indent="-3429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Arial" panose="020B0604020202020204" pitchFamily="34" charset="0"/>
              <a:buAutoNum type="arabicPeriod"/>
              <a:defRPr/>
            </a:pP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452755" indent="-3429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Arial" panose="020B0604020202020204" pitchFamily="34" charset="0"/>
              <a:buAutoNum type="arabicPeriod"/>
              <a:defRPr/>
            </a:pPr>
            <a:r>
              <a:rPr lang="ko-KR" altLang="en-US" sz="1800" spc="-150" dirty="0" smtClean="0">
                <a:solidFill>
                  <a:schemeClr val="accent4"/>
                </a:solidFill>
                <a:latin typeface="+mj-ea"/>
              </a:rPr>
              <a:t> </a:t>
            </a: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109855" indent="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None/>
              <a:defRPr/>
            </a:pP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567055" indent="-4572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+mj-lt"/>
              <a:buAutoNum type="arabicPeriod"/>
              <a:defRPr/>
            </a:pP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567055" indent="-4572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+mj-lt"/>
              <a:buAutoNum type="arabicPeriod"/>
              <a:defRPr/>
            </a:pPr>
            <a:endParaRPr lang="en-US" altLang="ko-KR" sz="1800" spc="-150" dirty="0">
              <a:solidFill>
                <a:schemeClr val="accent4"/>
              </a:solidFill>
              <a:latin typeface="+mj-ea"/>
            </a:endParaRPr>
          </a:p>
          <a:p>
            <a:pPr marL="567055" indent="-45720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+mj-lt"/>
              <a:buAutoNum type="arabicPeriod"/>
              <a:defRPr/>
            </a:pPr>
            <a:endParaRPr lang="en-US" altLang="ko-KR" sz="1800" spc="-150" dirty="0">
              <a:solidFill>
                <a:schemeClr val="accent4"/>
              </a:solidFill>
              <a:latin typeface="+mj-ea"/>
              <a:ea typeface="맑은 고딕"/>
            </a:endParaRPr>
          </a:p>
          <a:p>
            <a:pPr marL="411480" indent="0">
              <a:lnSpc>
                <a:spcPct val="150000"/>
              </a:lnSpc>
              <a:spcBef>
                <a:spcPts val="300"/>
              </a:spcBef>
              <a:buClr>
                <a:srgbClr val="438086"/>
              </a:buClr>
              <a:buNone/>
              <a:defRPr/>
            </a:pPr>
            <a:endParaRPr lang="ko-KR" altLang="en-US" sz="1600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411480" indent="0">
              <a:lnSpc>
                <a:spcPct val="150000"/>
              </a:lnSpc>
              <a:spcBef>
                <a:spcPts val="300"/>
              </a:spcBef>
              <a:buFontTx/>
              <a:buNone/>
              <a:defRPr/>
            </a:pPr>
            <a:endParaRPr lang="ko-KR" altLang="en-US" sz="1600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BBAB74-0CEE-99A9-2466-4A700CF6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0" y="6556181"/>
            <a:ext cx="247684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2.  </a:t>
            </a:r>
            <a:r>
              <a:rPr lang="ko-KR" altLang="en-US" sz="1400" spc="-150" dirty="0">
                <a:solidFill>
                  <a:schemeClr val="accent4"/>
                </a:solidFill>
              </a:rPr>
              <a:t>개발 계획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Project Function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10F001-7870-2937-AB15-0C18E75584FE}"/>
              </a:ext>
            </a:extLst>
          </p:cNvPr>
          <p:cNvGrpSpPr/>
          <p:nvPr/>
        </p:nvGrpSpPr>
        <p:grpSpPr>
          <a:xfrm>
            <a:off x="343863" y="1734458"/>
            <a:ext cx="11504274" cy="4792275"/>
            <a:chOff x="343863" y="1734458"/>
            <a:chExt cx="11504274" cy="479227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7F38AF7-5783-F34A-1F4C-6BFC1E7F9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63" y="1734989"/>
              <a:ext cx="8602275" cy="4791744"/>
            </a:xfrm>
            <a:prstGeom prst="rect">
              <a:avLst/>
            </a:prstGeom>
          </p:spPr>
        </p:pic>
        <p:pic>
          <p:nvPicPr>
            <p:cNvPr id="1028" name="Picture 4" descr="Amazon RDS for MySQL – Amazon Web Services(AWS)">
              <a:extLst>
                <a:ext uri="{FF2B5EF4-FFF2-40B4-BE49-F238E27FC236}">
                  <a16:creationId xmlns:a16="http://schemas.microsoft.com/office/drawing/2014/main" id="{F51A6C8D-677E-AF01-2EEF-0E1AE1E0E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374" y="4083491"/>
              <a:ext cx="1590537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7EF606-84FA-F52C-2DCE-7D16DF2A7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2395" y="3102513"/>
              <a:ext cx="1015292" cy="98097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8916722-0DD5-A86F-6A95-FFEB91A1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6997" y="1827379"/>
              <a:ext cx="1370797" cy="66686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39F6935-3284-5D75-6464-6CAE6FA55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54045" y="4565583"/>
              <a:ext cx="1319162" cy="148284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C8BF3AD-73D8-2CE3-508F-D0A197FB0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72374" y="1734458"/>
              <a:ext cx="2975763" cy="153174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E1BF5D-846E-9604-0F87-67C7BDC6D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9" y="3362361"/>
              <a:ext cx="1513854" cy="2879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A6A1030C-B8BB-7CB8-A763-E00630645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1680" y="6556181"/>
            <a:ext cx="247684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7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3.  </a:t>
            </a:r>
            <a:r>
              <a:rPr lang="ko-KR" altLang="en-US" sz="1400" spc="-150" dirty="0">
                <a:solidFill>
                  <a:schemeClr val="accent4"/>
                </a:solidFill>
              </a:rPr>
              <a:t>기능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베이스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Database Schema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4277E9A-AEDB-CDE0-BA23-2BD6644AA483}"/>
              </a:ext>
            </a:extLst>
          </p:cNvPr>
          <p:cNvGrpSpPr/>
          <p:nvPr/>
        </p:nvGrpSpPr>
        <p:grpSpPr>
          <a:xfrm>
            <a:off x="1773472" y="1712129"/>
            <a:ext cx="9096631" cy="4770223"/>
            <a:chOff x="1481886" y="1734989"/>
            <a:chExt cx="9096631" cy="47702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DF8A8A8-BEB3-77D4-679D-4A77EDE79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1886" y="1734989"/>
              <a:ext cx="9096631" cy="477022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779E94D-173D-59D2-6AAD-16CBCD03948E}"/>
                </a:ext>
              </a:extLst>
            </p:cNvPr>
            <p:cNvCxnSpPr>
              <a:cxnSpLocks/>
            </p:cNvCxnSpPr>
            <p:nvPr/>
          </p:nvCxnSpPr>
          <p:spPr>
            <a:xfrm>
              <a:off x="3396343" y="2908663"/>
              <a:ext cx="102761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6C5239-A208-8378-0706-BC19002B2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3" y="2699657"/>
              <a:ext cx="640080" cy="37011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4A99738-637D-75D1-0329-F5A37C445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1680" y="3309257"/>
              <a:ext cx="0" cy="112340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2ED0CFE-57AC-4A1B-964D-2C245BAB89C4}"/>
                </a:ext>
              </a:extLst>
            </p:cNvPr>
            <p:cNvCxnSpPr>
              <a:cxnSpLocks/>
            </p:cNvCxnSpPr>
            <p:nvPr/>
          </p:nvCxnSpPr>
          <p:spPr>
            <a:xfrm>
              <a:off x="5886994" y="2799806"/>
              <a:ext cx="748937" cy="41365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63076A6-2CB1-B38B-9D7C-29F94143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223" y="3213463"/>
              <a:ext cx="1532708" cy="165462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443BE2E-9EDD-F985-2868-332EF591C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3097" y="5651863"/>
              <a:ext cx="87085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BE6E4DF-9ABF-C06B-B595-92AF3873B596}"/>
                </a:ext>
              </a:extLst>
            </p:cNvPr>
            <p:cNvCxnSpPr>
              <a:cxnSpLocks/>
            </p:cNvCxnSpPr>
            <p:nvPr/>
          </p:nvCxnSpPr>
          <p:spPr>
            <a:xfrm>
              <a:off x="5103223" y="3910149"/>
              <a:ext cx="0" cy="95794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3D65A1A1-D588-BBE2-88C8-FA61FAE4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80" y="6556181"/>
            <a:ext cx="247684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3.  </a:t>
            </a:r>
            <a:r>
              <a:rPr lang="ko-KR" altLang="en-US" sz="1400" spc="-150" dirty="0">
                <a:solidFill>
                  <a:schemeClr val="accent4"/>
                </a:solidFill>
              </a:rPr>
              <a:t>기능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컴포넌트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Component Design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F236C9-4C02-44CE-93E8-57485E217E4E}"/>
              </a:ext>
            </a:extLst>
          </p:cNvPr>
          <p:cNvSpPr/>
          <p:nvPr/>
        </p:nvSpPr>
        <p:spPr>
          <a:xfrm>
            <a:off x="615522" y="2316480"/>
            <a:ext cx="1965248" cy="19786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B6DCF7-AC6A-EE17-3414-2312265456E2}"/>
              </a:ext>
            </a:extLst>
          </p:cNvPr>
          <p:cNvGrpSpPr/>
          <p:nvPr/>
        </p:nvGrpSpPr>
        <p:grpSpPr>
          <a:xfrm>
            <a:off x="180290" y="4286250"/>
            <a:ext cx="5936382" cy="1791594"/>
            <a:chOff x="180290" y="4286250"/>
            <a:chExt cx="5936382" cy="17915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22EC2C5-5F18-4BC7-9987-28439089BA95}"/>
                </a:ext>
              </a:extLst>
            </p:cNvPr>
            <p:cNvSpPr/>
            <p:nvPr/>
          </p:nvSpPr>
          <p:spPr>
            <a:xfrm>
              <a:off x="180290" y="5654040"/>
              <a:ext cx="1965248" cy="4187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View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6EAAE0-CAA1-478B-AF69-31A1AFCC97EA}"/>
                </a:ext>
              </a:extLst>
            </p:cNvPr>
            <p:cNvSpPr/>
            <p:nvPr/>
          </p:nvSpPr>
          <p:spPr>
            <a:xfrm>
              <a:off x="4151424" y="5659120"/>
              <a:ext cx="1965248" cy="4187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View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6E5CD1-4988-4AD2-A362-0E2E15787F80}"/>
                </a:ext>
              </a:extLst>
            </p:cNvPr>
            <p:cNvSpPr/>
            <p:nvPr/>
          </p:nvSpPr>
          <p:spPr>
            <a:xfrm>
              <a:off x="2165857" y="5654040"/>
              <a:ext cx="1965248" cy="4187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View</a:t>
              </a:r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A5EB3A4-D2D9-4B85-8D1E-76051F633558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 flipH="1">
              <a:off x="1162914" y="4286250"/>
              <a:ext cx="3497500" cy="1367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90EFC64-5DEF-4106-8622-D01F5C8FA6FC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 flipH="1">
              <a:off x="3148481" y="4286250"/>
              <a:ext cx="1511933" cy="1367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CDAD262-B68A-4DFE-A568-D11880078D8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4660414" y="4286250"/>
              <a:ext cx="473634" cy="1372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CAB899-6028-4354-BDB1-5237F19F5688}"/>
                </a:ext>
              </a:extLst>
            </p:cNvPr>
            <p:cNvSpPr txBox="1"/>
            <p:nvPr/>
          </p:nvSpPr>
          <p:spPr>
            <a:xfrm>
              <a:off x="1162914" y="5038418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4"/>
                  </a:solidFill>
                </a:rPr>
                <a:t>Response</a:t>
              </a:r>
              <a:endParaRPr lang="ko-KR" alt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811F59-ACBD-46CD-A919-2CFE012E1EED}"/>
                </a:ext>
              </a:extLst>
            </p:cNvPr>
            <p:cNvSpPr txBox="1"/>
            <p:nvPr/>
          </p:nvSpPr>
          <p:spPr>
            <a:xfrm>
              <a:off x="2804160" y="5037405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4"/>
                  </a:solidFill>
                </a:rPr>
                <a:t>Response</a:t>
              </a:r>
              <a:endParaRPr lang="ko-KR" alt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F86A39-56CB-4852-B3F5-F680C869D0B1}"/>
                </a:ext>
              </a:extLst>
            </p:cNvPr>
            <p:cNvSpPr txBox="1"/>
            <p:nvPr/>
          </p:nvSpPr>
          <p:spPr>
            <a:xfrm>
              <a:off x="4338222" y="5037404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4"/>
                  </a:solidFill>
                </a:rPr>
                <a:t>Response</a:t>
              </a:r>
              <a:endParaRPr lang="ko-KR" altLang="en-US" sz="14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F6BEA6-2485-7245-D587-2C073910AD1C}"/>
              </a:ext>
            </a:extLst>
          </p:cNvPr>
          <p:cNvGrpSpPr/>
          <p:nvPr/>
        </p:nvGrpSpPr>
        <p:grpSpPr>
          <a:xfrm>
            <a:off x="5643038" y="2463325"/>
            <a:ext cx="3071199" cy="3338969"/>
            <a:chOff x="5643038" y="2463325"/>
            <a:chExt cx="3071199" cy="333896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1151DBC-4FE8-27B0-3E94-7E110C2349B8}"/>
                </a:ext>
              </a:extLst>
            </p:cNvPr>
            <p:cNvGrpSpPr/>
            <p:nvPr/>
          </p:nvGrpSpPr>
          <p:grpSpPr>
            <a:xfrm>
              <a:off x="5643038" y="2463325"/>
              <a:ext cx="2769794" cy="3338969"/>
              <a:chOff x="5643038" y="2463325"/>
              <a:chExt cx="2769794" cy="33389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2D95AEB-4763-4D54-8AEC-5BA8527B9175}"/>
                  </a:ext>
                </a:extLst>
              </p:cNvPr>
              <p:cNvSpPr/>
              <p:nvPr/>
            </p:nvSpPr>
            <p:spPr>
              <a:xfrm>
                <a:off x="6447584" y="2793105"/>
                <a:ext cx="1965248" cy="4187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Command</a:t>
                </a:r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1930DF2-B281-4D0B-B49F-021BCC1CB56D}"/>
                  </a:ext>
                </a:extLst>
              </p:cNvPr>
              <p:cNvSpPr/>
              <p:nvPr/>
            </p:nvSpPr>
            <p:spPr>
              <a:xfrm>
                <a:off x="6447584" y="3253032"/>
                <a:ext cx="1965248" cy="4187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Command</a:t>
                </a:r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03807F0-6E1E-4912-A24F-B00503B3AD10}"/>
                  </a:ext>
                </a:extLst>
              </p:cNvPr>
              <p:cNvSpPr/>
              <p:nvPr/>
            </p:nvSpPr>
            <p:spPr>
              <a:xfrm>
                <a:off x="6447584" y="3715762"/>
                <a:ext cx="1965248" cy="4187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Command</a:t>
                </a:r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A4A06D4-8033-44AF-ADDA-49AD64F80609}"/>
                  </a:ext>
                </a:extLst>
              </p:cNvPr>
              <p:cNvSpPr/>
              <p:nvPr/>
            </p:nvSpPr>
            <p:spPr>
              <a:xfrm>
                <a:off x="6447584" y="4178492"/>
                <a:ext cx="1965248" cy="4187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Command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51BA50-278E-475E-AED7-DCBB73FB5B31}"/>
                  </a:ext>
                </a:extLst>
              </p:cNvPr>
              <p:cNvSpPr txBox="1"/>
              <p:nvPr/>
            </p:nvSpPr>
            <p:spPr>
              <a:xfrm>
                <a:off x="7305815" y="4460240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.</a:t>
                </a:r>
              </a:p>
              <a:p>
                <a:r>
                  <a:rPr lang="en-US" altLang="ko-KR" b="1" dirty="0"/>
                  <a:t>.</a:t>
                </a:r>
              </a:p>
              <a:p>
                <a:r>
                  <a:rPr lang="en-US" altLang="ko-KR" b="1" dirty="0"/>
                  <a:t>.</a:t>
                </a:r>
                <a:endParaRPr lang="ko-KR" altLang="en-US" b="1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B32831E-8168-4537-A6ED-45C1166795F7}"/>
                  </a:ext>
                </a:extLst>
              </p:cNvPr>
              <p:cNvSpPr/>
              <p:nvPr/>
            </p:nvSpPr>
            <p:spPr>
              <a:xfrm>
                <a:off x="6447584" y="5383570"/>
                <a:ext cx="1965248" cy="4187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Command</a:t>
                </a:r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D607B3-7E30-4D43-B8EA-2F7FD1AB5E3C}"/>
                  </a:ext>
                </a:extLst>
              </p:cNvPr>
              <p:cNvSpPr txBox="1"/>
              <p:nvPr/>
            </p:nvSpPr>
            <p:spPr>
              <a:xfrm>
                <a:off x="5643038" y="2463325"/>
                <a:ext cx="14302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4"/>
                    </a:solidFill>
                  </a:rPr>
                  <a:t>Logic </a:t>
                </a:r>
                <a:r>
                  <a:rPr lang="ko-KR" altLang="en-US" sz="1400" dirty="0">
                    <a:solidFill>
                      <a:schemeClr val="accent4"/>
                    </a:solidFill>
                  </a:rPr>
                  <a:t>실행 지시</a:t>
                </a:r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F0D030C6-9D36-4079-91D3-46CB39A3CE46}"/>
                  </a:ext>
                </a:extLst>
              </p:cNvPr>
              <p:cNvCxnSpPr>
                <a:cxnSpLocks/>
                <a:stCxn id="11" idx="3"/>
                <a:endCxn id="29" idx="1"/>
              </p:cNvCxnSpPr>
              <p:nvPr/>
            </p:nvCxnSpPr>
            <p:spPr>
              <a:xfrm flipV="1">
                <a:off x="5643038" y="3002467"/>
                <a:ext cx="804546" cy="2944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A72DC9F6-197F-436B-91D5-43BFF7F7FAEA}"/>
                  </a:ext>
                </a:extLst>
              </p:cNvPr>
              <p:cNvCxnSpPr>
                <a:cxnSpLocks/>
                <a:stCxn id="11" idx="3"/>
                <a:endCxn id="30" idx="1"/>
              </p:cNvCxnSpPr>
              <p:nvPr/>
            </p:nvCxnSpPr>
            <p:spPr>
              <a:xfrm>
                <a:off x="5643038" y="3296920"/>
                <a:ext cx="804546" cy="1654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AFD8D340-6024-42F0-893F-50EAFE00090F}"/>
                  </a:ext>
                </a:extLst>
              </p:cNvPr>
              <p:cNvCxnSpPr>
                <a:cxnSpLocks/>
                <a:stCxn id="11" idx="3"/>
                <a:endCxn id="31" idx="1"/>
              </p:cNvCxnSpPr>
              <p:nvPr/>
            </p:nvCxnSpPr>
            <p:spPr>
              <a:xfrm>
                <a:off x="5643038" y="3296920"/>
                <a:ext cx="804546" cy="6282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F79CDC6E-ABCE-4FAF-9026-503C966ACB7A}"/>
                  </a:ext>
                </a:extLst>
              </p:cNvPr>
              <p:cNvCxnSpPr>
                <a:cxnSpLocks/>
                <a:stCxn id="11" idx="3"/>
                <a:endCxn id="32" idx="1"/>
              </p:cNvCxnSpPr>
              <p:nvPr/>
            </p:nvCxnSpPr>
            <p:spPr>
              <a:xfrm>
                <a:off x="5643038" y="3296920"/>
                <a:ext cx="804546" cy="10909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9B766FA-93AD-4BC0-AC51-BD6AB184DA8B}"/>
                  </a:ext>
                </a:extLst>
              </p:cNvPr>
              <p:cNvCxnSpPr>
                <a:cxnSpLocks/>
                <a:stCxn id="11" idx="3"/>
                <a:endCxn id="34" idx="1"/>
              </p:cNvCxnSpPr>
              <p:nvPr/>
            </p:nvCxnSpPr>
            <p:spPr>
              <a:xfrm>
                <a:off x="5643038" y="3296920"/>
                <a:ext cx="804546" cy="22960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C8C4A8-9259-4D15-877B-3B3B9A9E6CED}"/>
                </a:ext>
              </a:extLst>
            </p:cNvPr>
            <p:cNvSpPr txBox="1"/>
            <p:nvPr/>
          </p:nvSpPr>
          <p:spPr>
            <a:xfrm>
              <a:off x="7692804" y="4787296"/>
              <a:ext cx="1021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4"/>
                  </a:solidFill>
                </a:rPr>
                <a:t>Logic </a:t>
              </a:r>
              <a:r>
                <a:rPr lang="ko-KR" altLang="en-US" sz="1400" dirty="0">
                  <a:solidFill>
                    <a:schemeClr val="accent4"/>
                  </a:solidFill>
                </a:rPr>
                <a:t>실행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4928FA-5030-47A3-FDDC-34126379B06E}"/>
              </a:ext>
            </a:extLst>
          </p:cNvPr>
          <p:cNvGrpSpPr/>
          <p:nvPr/>
        </p:nvGrpSpPr>
        <p:grpSpPr>
          <a:xfrm>
            <a:off x="8412832" y="2634208"/>
            <a:ext cx="3497584" cy="2958724"/>
            <a:chOff x="8412832" y="2634208"/>
            <a:chExt cx="3497584" cy="295872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38AEDF-EF8D-47A3-9827-3D0DD4D83803}"/>
                </a:ext>
              </a:extLst>
            </p:cNvPr>
            <p:cNvSpPr/>
            <p:nvPr/>
          </p:nvSpPr>
          <p:spPr>
            <a:xfrm>
              <a:off x="8926402" y="3347055"/>
              <a:ext cx="1233598" cy="19786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DAO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E56E12-5785-4F24-8FAC-8D69695568C3}"/>
                </a:ext>
              </a:extLst>
            </p:cNvPr>
            <p:cNvSpPr/>
            <p:nvPr/>
          </p:nvSpPr>
          <p:spPr>
            <a:xfrm>
              <a:off x="10676818" y="3352135"/>
              <a:ext cx="1233598" cy="19786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7B70C1F-266E-4E02-AB2A-05B074B6FE3C}"/>
                </a:ext>
              </a:extLst>
            </p:cNvPr>
            <p:cNvSpPr/>
            <p:nvPr/>
          </p:nvSpPr>
          <p:spPr>
            <a:xfrm>
              <a:off x="9959244" y="2634208"/>
              <a:ext cx="1023716" cy="4187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DTO</a:t>
              </a:r>
              <a:endParaRPr lang="ko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18D1CA4-4982-4F4D-A36D-3A6D41880604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8412832" y="3002467"/>
              <a:ext cx="513570" cy="133391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0CFACEA-D389-4433-94A8-77FAEA1A1EC5}"/>
                </a:ext>
              </a:extLst>
            </p:cNvPr>
            <p:cNvCxnSpPr>
              <a:cxnSpLocks/>
              <a:stCxn id="30" idx="3"/>
              <a:endCxn id="35" idx="1"/>
            </p:cNvCxnSpPr>
            <p:nvPr/>
          </p:nvCxnSpPr>
          <p:spPr>
            <a:xfrm>
              <a:off x="8412832" y="3462394"/>
              <a:ext cx="513570" cy="8739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F059DA6-D239-4A01-B0C8-DA1B93C69F79}"/>
                </a:ext>
              </a:extLst>
            </p:cNvPr>
            <p:cNvCxnSpPr>
              <a:cxnSpLocks/>
              <a:stCxn id="31" idx="3"/>
              <a:endCxn id="35" idx="1"/>
            </p:cNvCxnSpPr>
            <p:nvPr/>
          </p:nvCxnSpPr>
          <p:spPr>
            <a:xfrm>
              <a:off x="8412832" y="3925124"/>
              <a:ext cx="513570" cy="41126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E6000DC-EE31-43A7-9392-22AF37DF2F8E}"/>
                </a:ext>
              </a:extLst>
            </p:cNvPr>
            <p:cNvCxnSpPr>
              <a:cxnSpLocks/>
              <a:stCxn id="32" idx="3"/>
              <a:endCxn id="35" idx="1"/>
            </p:cNvCxnSpPr>
            <p:nvPr/>
          </p:nvCxnSpPr>
          <p:spPr>
            <a:xfrm flipV="1">
              <a:off x="8412832" y="4336385"/>
              <a:ext cx="513570" cy="5146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A930BCE-B832-4A88-9394-805C59CF290A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8412832" y="4336385"/>
              <a:ext cx="513570" cy="125654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69CFC0B-B7E8-4FCD-B99C-BB093DD06E71}"/>
                </a:ext>
              </a:extLst>
            </p:cNvPr>
            <p:cNvCxnSpPr/>
            <p:nvPr/>
          </p:nvCxnSpPr>
          <p:spPr>
            <a:xfrm>
              <a:off x="10160000" y="3945657"/>
              <a:ext cx="5135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257DD31-5D44-418D-81BA-A38BF06899EF}"/>
                </a:ext>
              </a:extLst>
            </p:cNvPr>
            <p:cNvCxnSpPr/>
            <p:nvPr/>
          </p:nvCxnSpPr>
          <p:spPr>
            <a:xfrm flipH="1">
              <a:off x="10160000" y="4696330"/>
              <a:ext cx="5135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BF641CB-2B74-4B5A-EF5D-918E82891B11}"/>
              </a:ext>
            </a:extLst>
          </p:cNvPr>
          <p:cNvGrpSpPr/>
          <p:nvPr/>
        </p:nvGrpSpPr>
        <p:grpSpPr>
          <a:xfrm>
            <a:off x="2580770" y="2307589"/>
            <a:ext cx="3062268" cy="1978661"/>
            <a:chOff x="2580770" y="2307589"/>
            <a:chExt cx="3062268" cy="197866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E93DDD-3B79-4098-9601-ADF99E0DB36C}"/>
                </a:ext>
              </a:extLst>
            </p:cNvPr>
            <p:cNvSpPr/>
            <p:nvPr/>
          </p:nvSpPr>
          <p:spPr>
            <a:xfrm>
              <a:off x="3677790" y="2307589"/>
              <a:ext cx="1965248" cy="19786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Controller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C0823D-988C-4C7E-94EB-76B8CF081C9A}"/>
                </a:ext>
              </a:extLst>
            </p:cNvPr>
            <p:cNvSpPr txBox="1"/>
            <p:nvPr/>
          </p:nvSpPr>
          <p:spPr>
            <a:xfrm>
              <a:off x="2703522" y="2900432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4"/>
                  </a:solidFill>
                </a:rPr>
                <a:t>Request</a:t>
              </a:r>
              <a:endParaRPr lang="ko-KR" altLang="en-US" sz="1400" dirty="0">
                <a:solidFill>
                  <a:schemeClr val="accent4"/>
                </a:solidFill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100FEA0-A909-4E95-A932-894FDC0C38D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2580770" y="3296920"/>
              <a:ext cx="1097020" cy="88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F38DA2B-701C-E3D0-6578-A675F7B1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0" y="6556181"/>
            <a:ext cx="247684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8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667" y="512256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페르소나 설정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4107"/>
              </p:ext>
            </p:extLst>
          </p:nvPr>
        </p:nvGraphicFramePr>
        <p:xfrm>
          <a:off x="746667" y="1629064"/>
          <a:ext cx="10475514" cy="457592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45919">
                  <a:extLst>
                    <a:ext uri="{9D8B030D-6E8A-4147-A177-3AD203B41FA5}">
                      <a16:colId xmlns:a16="http://schemas.microsoft.com/office/drawing/2014/main" val="873113760"/>
                    </a:ext>
                  </a:extLst>
                </a:gridCol>
                <a:gridCol w="1745919">
                  <a:extLst>
                    <a:ext uri="{9D8B030D-6E8A-4147-A177-3AD203B41FA5}">
                      <a16:colId xmlns:a16="http://schemas.microsoft.com/office/drawing/2014/main" val="2099731743"/>
                    </a:ext>
                  </a:extLst>
                </a:gridCol>
                <a:gridCol w="1745919">
                  <a:extLst>
                    <a:ext uri="{9D8B030D-6E8A-4147-A177-3AD203B41FA5}">
                      <a16:colId xmlns:a16="http://schemas.microsoft.com/office/drawing/2014/main" val="4030713294"/>
                    </a:ext>
                  </a:extLst>
                </a:gridCol>
                <a:gridCol w="1745919">
                  <a:extLst>
                    <a:ext uri="{9D8B030D-6E8A-4147-A177-3AD203B41FA5}">
                      <a16:colId xmlns:a16="http://schemas.microsoft.com/office/drawing/2014/main" val="3034634751"/>
                    </a:ext>
                  </a:extLst>
                </a:gridCol>
                <a:gridCol w="1745919">
                  <a:extLst>
                    <a:ext uri="{9D8B030D-6E8A-4147-A177-3AD203B41FA5}">
                      <a16:colId xmlns:a16="http://schemas.microsoft.com/office/drawing/2014/main" val="2616914796"/>
                    </a:ext>
                  </a:extLst>
                </a:gridCol>
                <a:gridCol w="1745919">
                  <a:extLst>
                    <a:ext uri="{9D8B030D-6E8A-4147-A177-3AD203B41FA5}">
                      <a16:colId xmlns:a16="http://schemas.microsoft.com/office/drawing/2014/main" val="3908104554"/>
                    </a:ext>
                  </a:extLst>
                </a:gridCol>
              </a:tblGrid>
              <a:tr h="1812405">
                <a:tc>
                  <a:txBody>
                    <a:bodyPr/>
                    <a:lstStyle/>
                    <a:p>
                      <a:pPr algn="ctr" latinLnBrk="1"/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김지혜</a:t>
                      </a:r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송지예</a:t>
                      </a:r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한권제</a:t>
                      </a:r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양석훈</a:t>
                      </a:r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endParaRPr lang="en-US" altLang="ko-KR" spc="200" baseline="0" smtClean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pc="200" baseline="0" smtClean="0">
                          <a:solidFill>
                            <a:srgbClr val="57513F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문성준</a:t>
                      </a:r>
                      <a:endParaRPr lang="ko-KR" altLang="en-US" spc="200" baseline="0">
                        <a:solidFill>
                          <a:srgbClr val="57513F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목적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신혼여행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가족여행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커플여행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업무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면허종류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종 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종 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종 보통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종 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종 보통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8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렌트기간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3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일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일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주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4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일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탑승인원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4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2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9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1</a:t>
                      </a: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명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6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대여조건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반려동물</a:t>
                      </a:r>
                      <a:endParaRPr lang="en-US" altLang="ko-KR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동반가능 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군인대여</a:t>
                      </a:r>
                      <a:endParaRPr lang="en-US" altLang="ko-KR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낚시용품</a:t>
                      </a:r>
                      <a:endParaRPr lang="en-US" altLang="ko-KR" smtClean="0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지참가능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없음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7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연료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전기</a:t>
                      </a:r>
                    </a:p>
                    <a:p>
                      <a:pPr algn="ctr" latinLnBrk="1"/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하이브리드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휘발유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경유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rgbClr val="57513F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LPG</a:t>
                      </a:r>
                      <a:endParaRPr lang="ko-KR" altLang="en-US">
                        <a:solidFill>
                          <a:srgbClr val="57513F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58607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648" y="1582664"/>
            <a:ext cx="1689031" cy="1689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88" y="1563876"/>
            <a:ext cx="1689031" cy="16890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50" y="1545088"/>
            <a:ext cx="1689031" cy="168903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47" y="1578419"/>
            <a:ext cx="1689031" cy="168903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5" y="1563877"/>
            <a:ext cx="1689031" cy="16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667" y="297652"/>
            <a:ext cx="2743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 페이지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7" y="1126836"/>
            <a:ext cx="10754943" cy="5470919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1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667" y="297652"/>
            <a:ext cx="2743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solidFill>
                  <a:srgbClr val="5751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 페이지</a:t>
            </a:r>
            <a:endParaRPr lang="ko-KR" altLang="en-US" sz="4000" b="1">
              <a:solidFill>
                <a:srgbClr val="5751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7" y="1126836"/>
            <a:ext cx="10754943" cy="5470919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8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253</Words>
  <Application>Microsoft Office PowerPoint</Application>
  <PresentationFormat>와이드스크린</PresentationFormat>
  <Paragraphs>142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Noto Sans KR Light</vt:lpstr>
      <vt:lpstr>Noto Sans KR Medium</vt:lpstr>
      <vt:lpstr>맑은 고딕</vt:lpstr>
      <vt:lpstr>Arial</vt:lpstr>
      <vt:lpstr>Office 테마</vt:lpstr>
      <vt:lpstr>렌터카 정보 &amp; 제주 관광 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</dc:title>
  <dc:creator>tj</dc:creator>
  <cp:lastModifiedBy>tj</cp:lastModifiedBy>
  <cp:revision>19</cp:revision>
  <dcterms:created xsi:type="dcterms:W3CDTF">2023-01-13T01:26:27Z</dcterms:created>
  <dcterms:modified xsi:type="dcterms:W3CDTF">2023-01-13T09:28:16Z</dcterms:modified>
</cp:coreProperties>
</file>