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2" r:id="rId5"/>
    <p:sldId id="271" r:id="rId6"/>
    <p:sldId id="272" r:id="rId7"/>
    <p:sldId id="258" r:id="rId8"/>
    <p:sldId id="275" r:id="rId9"/>
    <p:sldId id="263" r:id="rId10"/>
    <p:sldId id="277" r:id="rId11"/>
    <p:sldId id="260" r:id="rId12"/>
    <p:sldId id="276" r:id="rId13"/>
    <p:sldId id="259" r:id="rId14"/>
    <p:sldId id="273" r:id="rId15"/>
    <p:sldId id="274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891"/>
    <a:srgbClr val="F8F5F2"/>
    <a:srgbClr val="88735E"/>
    <a:srgbClr val="575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D7D20-0ED9-4765-A42D-391AC5A018DE}" v="504" dt="2023-01-15T16:14:11.726"/>
    <p1510:client id="{61D79A38-B053-4E05-B693-7FB1CEB24502}" v="299" dt="2023-01-15T05:45:32.077"/>
    <p1510:client id="{8CE7A380-D773-4D0C-8AFC-665F37FB2423}" v="482" dt="2023-01-15T04:09:53.924"/>
    <p1510:client id="{CC3A2A75-E584-41BA-8957-17F07D14AA4D}" v="1717" dt="2023-01-15T05:19:24.820"/>
    <p1510:client id="{DB82CCB6-49D5-4789-AFB6-0DABF28201A0}" v="146" dt="2023-01-15T16:19:01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00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04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177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19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23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156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437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99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223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85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22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49CA-7F16-4B8D-94D3-DC6A7133E1B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빅데이터분석​ </a:t>
            </a:r>
            <a:r>
              <a:rPr lang="en-US" altLang="ko-KR"/>
              <a:t>2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32282" y="1465377"/>
            <a:ext cx="7759924" cy="1814548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렌터카 정보</a:t>
            </a:r>
            <a:r>
              <a:rPr lang="en-US" altLang="ko-KR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 &amp;</a:t>
            </a:r>
            <a:r>
              <a:rPr lang="en-US" altLang="ko-KR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/>
            </a:r>
            <a:br>
              <a:rPr lang="en-US" altLang="ko-KR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제주 여행 데이터 분석</a:t>
            </a:r>
            <a:endParaRPr lang="ko-KR" altLang="en-US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0206" y="3707906"/>
            <a:ext cx="4572000" cy="2623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ko-KR" sz="1800" b="1" dirty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b="1" dirty="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ko-KR" altLang="en-US" sz="1800" b="1" dirty="0" err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제주돌래</a:t>
            </a:r>
            <a:r>
              <a:rPr lang="ko-KR" altLang="en-US" sz="1800" b="1" dirty="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800" b="1" dirty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dirty="0" err="1">
                <a:solidFill>
                  <a:srgbClr val="57513F"/>
                </a:solidFill>
                <a:latin typeface="Noto Sans KR" panose="020B0500000000000000" pitchFamily="34" charset="-127"/>
                <a:ea typeface="Noto Sans KR"/>
              </a:rPr>
              <a:t>문성준</a:t>
            </a:r>
            <a:endParaRPr lang="en-US" altLang="ko-KR" sz="2300" dirty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dirty="0" err="1">
                <a:solidFill>
                  <a:srgbClr val="57513F"/>
                </a:solidFill>
                <a:latin typeface="Noto Sans KR" panose="020B0500000000000000" pitchFamily="34" charset="-127"/>
                <a:ea typeface="Noto Sans KR"/>
              </a:rPr>
              <a:t>양석훈</a:t>
            </a:r>
            <a:endParaRPr lang="en-US" altLang="ko-KR" sz="2300" dirty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dirty="0">
                <a:solidFill>
                  <a:srgbClr val="57513F"/>
                </a:solidFill>
                <a:latin typeface="Noto Sans KR" panose="020B0500000000000000" pitchFamily="34" charset="-127"/>
                <a:ea typeface="Noto Sans KR"/>
              </a:rPr>
              <a:t>김지혜</a:t>
            </a:r>
            <a:endParaRPr lang="en-US" altLang="ko-KR" sz="2300" dirty="0">
              <a:solidFill>
                <a:srgbClr val="57513F"/>
              </a:solidFill>
              <a:latin typeface="Noto Sans KR" panose="020B0500000000000000" pitchFamily="34" charset="-127"/>
              <a:ea typeface="Noto Sans KR"/>
            </a:endParaRPr>
          </a:p>
          <a:p>
            <a:pPr algn="r">
              <a:lnSpc>
                <a:spcPct val="80000"/>
              </a:lnSpc>
            </a:pPr>
            <a:r>
              <a:rPr lang="en-US" altLang="ko-KR" sz="2300" dirty="0" err="1">
                <a:solidFill>
                  <a:srgbClr val="57513F"/>
                </a:solidFill>
                <a:latin typeface="Noto Sans KR" panose="020B0500000000000000" pitchFamily="34" charset="-127"/>
                <a:ea typeface="Noto Sans KR"/>
              </a:rPr>
              <a:t>송지예</a:t>
            </a:r>
            <a:endParaRPr lang="en-US" altLang="ko-KR" sz="2300" dirty="0">
              <a:solidFill>
                <a:srgbClr val="57513F"/>
              </a:solidFill>
              <a:latin typeface="Noto Sans KR" panose="020B0500000000000000" pitchFamily="34" charset="-127"/>
              <a:ea typeface="Noto Sans KR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dirty="0" err="1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한권제</a:t>
            </a:r>
            <a:endParaRPr lang="ko-KR" altLang="en-US" sz="2300" dirty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7962" y="128211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빅데이터분석</a:t>
            </a:r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-216" r="1047" b="13280"/>
          <a:stretch/>
        </p:blipFill>
        <p:spPr>
          <a:xfrm>
            <a:off x="597159" y="2377081"/>
            <a:ext cx="5346383" cy="3760062"/>
          </a:xfrm>
          <a:prstGeom prst="rect">
            <a:avLst/>
          </a:prstGeom>
          <a:effectLst>
            <a:reflection blurRad="6350" stA="3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896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465063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렌터카 상세 페이지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79A0F-E02B-D541-D7AA-DCDC4A485DCF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9510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 정보 페이지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5491"/>
          <a:stretch/>
        </p:blipFill>
        <p:spPr>
          <a:xfrm>
            <a:off x="746667" y="1119673"/>
            <a:ext cx="10058400" cy="522514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622F2-0260-D50F-C9FC-0B8B31ED549A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5380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 정보 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페이지 변화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5491"/>
          <a:stretch/>
        </p:blipFill>
        <p:spPr>
          <a:xfrm>
            <a:off x="746667" y="1119673"/>
            <a:ext cx="10058400" cy="522514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622F2-0260-D50F-C9FC-0B8B31ED549A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8274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제주 데이터 분석 페이지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15983"/>
          <a:stretch/>
        </p:blipFill>
        <p:spPr>
          <a:xfrm>
            <a:off x="746667" y="1117506"/>
            <a:ext cx="10058400" cy="520865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1086B616-A1E3-27F0-D16B-AEACA983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362" y="2244049"/>
            <a:ext cx="7061199" cy="3470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019CD-5931-1955-C726-0ED11F9EAF5A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2178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EF372C9-00B5-B7C1-D76F-2FDF96712070}"/>
              </a:ext>
            </a:extLst>
          </p:cNvPr>
          <p:cNvSpPr txBox="1">
            <a:spLocks/>
          </p:cNvSpPr>
          <p:nvPr/>
        </p:nvSpPr>
        <p:spPr>
          <a:xfrm>
            <a:off x="3732282" y="1465377"/>
            <a:ext cx="7759924" cy="1814548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54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  <a:p>
            <a:pPr algn="r"/>
            <a:r>
              <a:rPr lang="ko-KR" altLang="en-US" sz="54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프로젝트 시연</a:t>
            </a:r>
            <a:endParaRPr lang="ko-KR" altLang="en-US" sz="54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ABC2-5EC6-1342-F864-71E115DF7F66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0688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AC600E-649A-A928-A6A3-1E95756EFED1}"/>
              </a:ext>
            </a:extLst>
          </p:cNvPr>
          <p:cNvSpPr txBox="1"/>
          <p:nvPr/>
        </p:nvSpPr>
        <p:spPr>
          <a:xfrm>
            <a:off x="8295782" y="3134653"/>
            <a:ext cx="3192770" cy="454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궁금하신 점을 질문해 주세요.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1DE72E8-BA01-5741-BE76-35B8CE1A47E9}"/>
              </a:ext>
            </a:extLst>
          </p:cNvPr>
          <p:cNvSpPr txBox="1">
            <a:spLocks/>
          </p:cNvSpPr>
          <p:nvPr/>
        </p:nvSpPr>
        <p:spPr>
          <a:xfrm>
            <a:off x="3732282" y="1465377"/>
            <a:ext cx="7759924" cy="1814548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54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  <a:p>
            <a:pPr algn="r"/>
            <a:r>
              <a:rPr lang="ko-KR" altLang="en-US" sz="5400" b="1" dirty="0" err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Q</a:t>
            </a:r>
            <a:r>
              <a:rPr lang="ko-KR" altLang="en-US" sz="54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 &amp; </a:t>
            </a:r>
            <a:r>
              <a:rPr lang="ko-KR" altLang="en-US" sz="5400" b="1" dirty="0" err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A</a:t>
            </a:r>
            <a:endParaRPr lang="ko-KR" altLang="en-US" sz="54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C7512-77ED-979D-7498-DBA0A03F4911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095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1DE72E8-BA01-5741-BE76-35B8CE1A47E9}"/>
              </a:ext>
            </a:extLst>
          </p:cNvPr>
          <p:cNvSpPr txBox="1">
            <a:spLocks/>
          </p:cNvSpPr>
          <p:nvPr/>
        </p:nvSpPr>
        <p:spPr>
          <a:xfrm>
            <a:off x="3732282" y="1465377"/>
            <a:ext cx="7759924" cy="1814548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54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  <a:p>
            <a:pPr algn="r"/>
            <a:r>
              <a:rPr lang="ko-KR" altLang="en-US" sz="5400" b="1" dirty="0" err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Fin</a:t>
            </a:r>
            <a:r>
              <a:rPr lang="ko-KR" altLang="en-US" sz="54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.</a:t>
            </a:r>
            <a:endParaRPr lang="ko-KR" altLang="en-US" sz="54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C7512-77ED-979D-7498-DBA0A03F4911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15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A177D-4FE5-08CF-DF67-F81835A2F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-216" r="1047" b="13280"/>
          <a:stretch/>
        </p:blipFill>
        <p:spPr>
          <a:xfrm>
            <a:off x="597159" y="2377081"/>
            <a:ext cx="5346383" cy="3760062"/>
          </a:xfrm>
          <a:prstGeom prst="rect">
            <a:avLst/>
          </a:prstGeom>
          <a:effectLst>
            <a:reflection blurRad="6350" stA="30000" endPos="3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3D510-4E0E-85C3-C3A7-E37D87F8D951}"/>
              </a:ext>
            </a:extLst>
          </p:cNvPr>
          <p:cNvSpPr txBox="1"/>
          <p:nvPr/>
        </p:nvSpPr>
        <p:spPr>
          <a:xfrm>
            <a:off x="7418596" y="3134653"/>
            <a:ext cx="4069956" cy="4626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rgbClr val="57513F"/>
                </a:solidFill>
                <a:latin typeface="Noto Sans KR Light"/>
                <a:ea typeface="Noto Sans KR Light"/>
              </a:rPr>
              <a:t>발표를 마칩니다.</a:t>
            </a:r>
          </a:p>
        </p:txBody>
      </p:sp>
    </p:spTree>
    <p:extLst>
      <p:ext uri="{BB962C8B-B14F-4D97-AF65-F5344CB8AC3E}">
        <p14:creationId xmlns:p14="http://schemas.microsoft.com/office/powerpoint/2010/main" val="255090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8910D5-2EE9-58BE-F2C6-0E2A55E8EDEC}"/>
              </a:ext>
            </a:extLst>
          </p:cNvPr>
          <p:cNvSpPr txBox="1"/>
          <p:nvPr/>
        </p:nvSpPr>
        <p:spPr>
          <a:xfrm>
            <a:off x="810993" y="2238186"/>
            <a:ext cx="561399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sz="2000" b="1" dirty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팀원 </a:t>
            </a:r>
            <a:r>
              <a:rPr lang="ko-KR" altLang="en-US" sz="2000" b="1" dirty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소개</a:t>
            </a:r>
            <a:endParaRPr lang="ko-KR" sz="2000" b="1" dirty="0">
              <a:solidFill>
                <a:srgbClr val="57513F"/>
              </a:solidFill>
              <a:latin typeface="Noto Sans KR"/>
              <a:ea typeface="Noto Sans KR Medium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프로젝트</a:t>
            </a:r>
            <a:r>
              <a:rPr lang="ko-KR" sz="2000" b="1" dirty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 소개</a:t>
            </a:r>
            <a:endParaRPr lang="ko-KR" sz="2000" b="1" dirty="0">
              <a:solidFill>
                <a:srgbClr val="57513F"/>
              </a:solidFill>
              <a:latin typeface="Noto Sans KR"/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sz="2000" b="1" dirty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페이지 소개</a:t>
            </a:r>
            <a:endParaRPr lang="ko-KR" sz="2000" b="1" dirty="0">
              <a:solidFill>
                <a:srgbClr val="57513F"/>
              </a:solidFill>
              <a:latin typeface="Noto Sans KR"/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smtClean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프로젝트 </a:t>
            </a:r>
            <a:r>
              <a:rPr lang="ko-KR" sz="2000" b="1" smtClean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시</a:t>
            </a:r>
            <a:r>
              <a:rPr lang="ko-KR" altLang="en-US" sz="2000" b="1" smtClean="0">
                <a:solidFill>
                  <a:srgbClr val="57513F"/>
                </a:solidFill>
                <a:latin typeface="Noto Sans KR"/>
                <a:ea typeface="Noto Sans KR Medium"/>
                <a:cs typeface="+mn-lt"/>
              </a:rPr>
              <a:t>연</a:t>
            </a:r>
            <a:endParaRPr lang="ko-KR" sz="2000" b="1" dirty="0">
              <a:solidFill>
                <a:srgbClr val="57513F"/>
              </a:solidFill>
              <a:latin typeface="Noto Sans KR"/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57513F"/>
                </a:solidFill>
                <a:latin typeface="Noto Sans KR"/>
                <a:ea typeface="Noto Sans KR Medium"/>
              </a:rPr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DA7DE-CF78-5F5C-7D2A-3A6147EDF1DB}"/>
              </a:ext>
            </a:extLst>
          </p:cNvPr>
          <p:cNvSpPr txBox="1"/>
          <p:nvPr/>
        </p:nvSpPr>
        <p:spPr>
          <a:xfrm>
            <a:off x="8249433" y="2240788"/>
            <a:ext cx="3129958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A19891"/>
                </a:solidFill>
                <a:latin typeface="Noto Sans KR"/>
                <a:ea typeface="맑은 고딕"/>
              </a:rPr>
              <a:t>3</a:t>
            </a:r>
            <a:r>
              <a:rPr lang="en-US" altLang="ko-KR" b="1" dirty="0">
                <a:solidFill>
                  <a:srgbClr val="A19891"/>
                </a:solidFill>
                <a:latin typeface="Noto Sans KR"/>
                <a:ea typeface="맑은 고딕"/>
              </a:rPr>
              <a:t>p</a:t>
            </a:r>
            <a:endParaRPr lang="ko-KR" dirty="0">
              <a:latin typeface="Noto Sans KR"/>
              <a:ea typeface="Noto Sans KR Medium"/>
              <a:cs typeface="+mn-lt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A19891"/>
                </a:solidFill>
                <a:latin typeface="Noto Sans KR"/>
                <a:ea typeface="맑은 고딕"/>
              </a:rPr>
              <a:t>4-7</a:t>
            </a:r>
            <a:r>
              <a:rPr lang="en-US" altLang="ko-KR" b="1" dirty="0">
                <a:solidFill>
                  <a:srgbClr val="A19891"/>
                </a:solidFill>
                <a:latin typeface="Noto Sans KR"/>
                <a:ea typeface="맑은 고딕"/>
              </a:rPr>
              <a:t>p</a:t>
            </a: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A19891"/>
                </a:solidFill>
                <a:latin typeface="Noto Sans KR"/>
                <a:ea typeface="맑은 고딕"/>
              </a:rPr>
              <a:t>8-13</a:t>
            </a:r>
            <a:r>
              <a:rPr lang="en-US" altLang="ko-KR" b="1" dirty="0">
                <a:solidFill>
                  <a:srgbClr val="A19891"/>
                </a:solidFill>
                <a:latin typeface="Noto Sans KR"/>
                <a:ea typeface="맑은 고딕"/>
              </a:rPr>
              <a:t>p</a:t>
            </a: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A19891"/>
                </a:solidFill>
                <a:latin typeface="Noto Sans KR"/>
                <a:ea typeface="맑은 고딕"/>
              </a:rPr>
              <a:t>14</a:t>
            </a:r>
            <a:r>
              <a:rPr lang="en-US" altLang="ko-KR" b="1" dirty="0">
                <a:solidFill>
                  <a:srgbClr val="A19891"/>
                </a:solidFill>
                <a:latin typeface="Noto Sans KR"/>
                <a:ea typeface="맑은 고딕"/>
              </a:rPr>
              <a:t>p</a:t>
            </a: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A19891"/>
                </a:solidFill>
                <a:latin typeface="Noto Sans KR"/>
                <a:ea typeface="맑은 고딕"/>
              </a:rPr>
              <a:t>15</a:t>
            </a:r>
            <a:r>
              <a:rPr lang="en-US" altLang="ko-KR" b="1" dirty="0">
                <a:solidFill>
                  <a:srgbClr val="A19891"/>
                </a:solidFill>
                <a:latin typeface="Noto Sans KR"/>
                <a:ea typeface="맑은 고딕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892A-F0FB-3C05-23F1-145587FFD935}"/>
              </a:ext>
            </a:extLst>
          </p:cNvPr>
          <p:cNvSpPr txBox="1"/>
          <p:nvPr/>
        </p:nvSpPr>
        <p:spPr>
          <a:xfrm>
            <a:off x="808690" y="796442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3029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99FBA2-09F2-F029-68BF-A36454C31789}"/>
              </a:ext>
            </a:extLst>
          </p:cNvPr>
          <p:cNvSpPr txBox="1"/>
          <p:nvPr/>
        </p:nvSpPr>
        <p:spPr>
          <a:xfrm>
            <a:off x="808690" y="796442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팀원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F9780-1F05-5FAD-3ACD-436865259E5B}"/>
              </a:ext>
            </a:extLst>
          </p:cNvPr>
          <p:cNvSpPr txBox="1"/>
          <p:nvPr/>
        </p:nvSpPr>
        <p:spPr>
          <a:xfrm>
            <a:off x="810844" y="2256691"/>
            <a:ext cx="1051364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sz="2000" b="1" dirty="0" err="1">
                <a:solidFill>
                  <a:srgbClr val="57513F"/>
                </a:solidFill>
                <a:ea typeface="Noto Sans KR Medium"/>
                <a:cs typeface="+mn-lt"/>
              </a:rPr>
              <a:t>문성준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 : </a:t>
            </a:r>
            <a:r>
              <a:rPr lang="ko-KR" altLang="en-US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수집한 데이터를 반영한 홈 </a:t>
            </a:r>
            <a:r>
              <a:rPr lang="ko-KR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페이지 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제작</a:t>
            </a:r>
            <a:endParaRPr lang="ko-KR" sz="2000" dirty="0">
              <a:solidFill>
                <a:srgbClr val="57513F"/>
              </a:solidFill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sz="2000" b="1" dirty="0" err="1">
                <a:solidFill>
                  <a:srgbClr val="57513F"/>
                </a:solidFill>
                <a:ea typeface="Noto Sans KR Medium"/>
                <a:cs typeface="+mn-lt"/>
              </a:rPr>
              <a:t>양석훈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ko-KR" altLang="en-US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데이터 시뮬레이션 </a:t>
            </a:r>
            <a:r>
              <a:rPr lang="en-US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/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카카오 리뷰 </a:t>
            </a:r>
            <a:r>
              <a:rPr lang="ko-KR" sz="2000" dirty="0" err="1">
                <a:solidFill>
                  <a:srgbClr val="57513F"/>
                </a:solidFill>
                <a:ea typeface="Noto Sans KR Medium"/>
                <a:cs typeface="+mn-lt"/>
              </a:rPr>
              <a:t>크롤링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/ 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데이터 </a:t>
            </a:r>
            <a:r>
              <a:rPr lang="ko-KR" altLang="en-US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분석 </a:t>
            </a:r>
            <a:r>
              <a:rPr lang="en-US" altLang="ko-KR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/ </a:t>
            </a:r>
            <a:r>
              <a:rPr lang="ko-KR" altLang="en-US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기초 데이터 수집</a:t>
            </a:r>
            <a:endParaRPr lang="ko-KR" sz="2000" dirty="0">
              <a:solidFill>
                <a:srgbClr val="57513F"/>
              </a:solidFill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sz="2000" b="1" dirty="0">
                <a:solidFill>
                  <a:srgbClr val="57513F"/>
                </a:solidFill>
                <a:ea typeface="Noto Sans KR Medium"/>
                <a:cs typeface="+mn-lt"/>
              </a:rPr>
              <a:t>김지혜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 네이버 리뷰 </a:t>
            </a:r>
            <a:r>
              <a:rPr lang="ko-KR" sz="2000" dirty="0" err="1">
                <a:solidFill>
                  <a:srgbClr val="57513F"/>
                </a:solidFill>
                <a:ea typeface="Noto Sans KR Medium"/>
                <a:cs typeface="+mn-lt"/>
              </a:rPr>
              <a:t>크롤링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/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ko-KR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데이터분석</a:t>
            </a:r>
            <a:endParaRPr lang="ko-KR" sz="2000" dirty="0">
              <a:solidFill>
                <a:srgbClr val="57513F"/>
              </a:solidFill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sz="2000" b="1" dirty="0" err="1">
                <a:solidFill>
                  <a:srgbClr val="57513F"/>
                </a:solidFill>
                <a:ea typeface="Noto Sans KR Medium"/>
                <a:cs typeface="+mn-lt"/>
              </a:rPr>
              <a:t>송지예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실시간 데이터 </a:t>
            </a:r>
            <a:r>
              <a:rPr lang="en-US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/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구글 리뷰 </a:t>
            </a:r>
            <a:r>
              <a:rPr lang="ko-KR" sz="2000" dirty="0" err="1">
                <a:solidFill>
                  <a:srgbClr val="57513F"/>
                </a:solidFill>
                <a:ea typeface="Noto Sans KR Medium"/>
                <a:cs typeface="+mn-lt"/>
              </a:rPr>
              <a:t>크롤링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/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데이터 분석</a:t>
            </a:r>
            <a:endParaRPr lang="ko-KR" sz="2000" dirty="0">
              <a:solidFill>
                <a:srgbClr val="57513F"/>
              </a:solidFill>
              <a:ea typeface="Noto Sans KR Medium"/>
            </a:endParaRPr>
          </a:p>
          <a:p>
            <a:pPr>
              <a:lnSpc>
                <a:spcPct val="200000"/>
              </a:lnSpc>
            </a:pPr>
            <a:r>
              <a:rPr lang="ko-KR" sz="2000" b="1" dirty="0" err="1">
                <a:solidFill>
                  <a:srgbClr val="57513F"/>
                </a:solidFill>
                <a:ea typeface="Noto Sans KR Medium"/>
                <a:cs typeface="+mn-lt"/>
              </a:rPr>
              <a:t>한권제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</a:t>
            </a:r>
            <a:r>
              <a:rPr lang="en-US" altLang="ko-KR" sz="2000" dirty="0">
                <a:solidFill>
                  <a:srgbClr val="57513F"/>
                </a:solidFill>
                <a:ea typeface="Noto Sans KR Medium"/>
                <a:cs typeface="+mn-lt"/>
              </a:rPr>
              <a:t>:</a:t>
            </a:r>
            <a:r>
              <a:rPr lang="ko-KR" sz="2000" dirty="0">
                <a:solidFill>
                  <a:srgbClr val="57513F"/>
                </a:solidFill>
                <a:ea typeface="Noto Sans KR Medium"/>
                <a:cs typeface="+mn-lt"/>
              </a:rPr>
              <a:t> 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실시간 데이터 </a:t>
            </a:r>
            <a:r>
              <a:rPr lang="en-US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/</a:t>
            </a:r>
            <a:r>
              <a:rPr lang="ko-KR" altLang="en-US" sz="2000" dirty="0">
                <a:solidFill>
                  <a:srgbClr val="57513F"/>
                </a:solidFill>
                <a:ea typeface="Noto Sans KR Medium"/>
                <a:cs typeface="+mn-lt"/>
              </a:rPr>
              <a:t> 데이터 </a:t>
            </a:r>
            <a:r>
              <a:rPr lang="ko-KR" altLang="en-US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분석</a:t>
            </a:r>
            <a:r>
              <a:rPr lang="en-US" altLang="ko-KR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/ </a:t>
            </a:r>
            <a:r>
              <a:rPr lang="ko-KR" altLang="en-US" sz="2000" dirty="0" smtClean="0">
                <a:solidFill>
                  <a:srgbClr val="57513F"/>
                </a:solidFill>
                <a:ea typeface="Noto Sans KR Medium"/>
                <a:cs typeface="+mn-lt"/>
              </a:rPr>
              <a:t>기초 데이터 수집</a:t>
            </a:r>
            <a:endParaRPr lang="ko-KR" sz="2000" dirty="0">
              <a:solidFill>
                <a:srgbClr val="57513F"/>
              </a:solidFill>
              <a:ea typeface="Noto Sans KR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B9282-E6B6-B4A1-5A1B-237D8F486262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3</a:t>
            </a:r>
          </a:p>
        </p:txBody>
      </p:sp>
    </p:spTree>
    <p:extLst>
      <p:ext uri="{BB962C8B-B14F-4D97-AF65-F5344CB8AC3E}">
        <p14:creationId xmlns:p14="http://schemas.microsoft.com/office/powerpoint/2010/main" val="127753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690" y="38858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프로젝트 목적</a:t>
            </a:r>
            <a:endParaRPr lang="en-US" altLang="ko-KR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690" y="4638619"/>
            <a:ext cx="10786188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렌터카 업체 정보 리스트 및 </a:t>
            </a:r>
            <a:r>
              <a:rPr lang="ko-KR" altLang="en-US" b="1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통합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된 후기 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제공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자동차 운행과 관련된 </a:t>
            </a:r>
            <a:r>
              <a:rPr lang="ko-KR" altLang="en-US" b="1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실시간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정보 제공 </a:t>
            </a:r>
            <a:r>
              <a:rPr lang="en-US" altLang="ko-KR" sz="1600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(</a:t>
            </a:r>
            <a:r>
              <a:rPr lang="ko-KR" altLang="en-US" sz="1600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전기차 충전소 정보</a:t>
            </a:r>
            <a:r>
              <a:rPr lang="en-US" altLang="ko-KR" sz="1600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, </a:t>
            </a:r>
            <a:r>
              <a:rPr lang="ko-KR" altLang="en-US" sz="1600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노면 상태 정보 등</a:t>
            </a:r>
            <a:r>
              <a:rPr lang="en-US" altLang="ko-KR" sz="1600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제주</a:t>
            </a:r>
            <a:r>
              <a:rPr lang="en-US" altLang="ko-KR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관광</a:t>
            </a:r>
            <a:r>
              <a:rPr lang="en-US" altLang="ko-KR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데이터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를</a:t>
            </a:r>
            <a:r>
              <a:rPr lang="en-US" altLang="ko-KR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b="1" dirty="0" err="1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시각화</a:t>
            </a:r>
            <a:r>
              <a:rPr lang="en-US" altLang="ko-KR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 및 </a:t>
            </a:r>
            <a:r>
              <a:rPr lang="en-US" altLang="ko-KR" dirty="0" err="1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분석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하여 관광객과 관련 업체에게 정보 제공</a:t>
            </a:r>
            <a:endParaRPr lang="en-US" altLang="ko-KR" dirty="0">
              <a:solidFill>
                <a:srgbClr val="5751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690" y="928328"/>
            <a:ext cx="465063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프로젝트 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선정 과정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43" y="1790401"/>
            <a:ext cx="10786188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코로나가 잦아들며 </a:t>
            </a:r>
            <a:r>
              <a:rPr lang="ko-KR" altLang="en-US" b="1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여행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키워드 </a:t>
            </a:r>
            <a:r>
              <a:rPr lang="ko-KR" altLang="en-US" dirty="0" err="1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검색률이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상승세 </a:t>
            </a:r>
            <a:endParaRPr lang="ko-KR" dirty="0">
              <a:solidFill>
                <a:srgbClr val="57513F"/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서버 환경</a:t>
            </a:r>
            <a:r>
              <a:rPr lang="en-US" altLang="ko-KR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및</a:t>
            </a:r>
            <a:r>
              <a:rPr lang="en-US" altLang="ko-KR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기간 내 적합한 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주제로 </a:t>
            </a:r>
            <a:r>
              <a:rPr lang="ko-KR" altLang="en-US" b="1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제주도</a:t>
            </a:r>
            <a:r>
              <a:rPr lang="ko-KR" altLang="en-US" dirty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 여행 </a:t>
            </a:r>
            <a:r>
              <a:rPr lang="ko-KR" altLang="en-US" dirty="0" smtClean="0">
                <a:solidFill>
                  <a:srgbClr val="57513F"/>
                </a:solidFill>
                <a:latin typeface="Noto Sans KR Light" panose="020B0300000000000000" pitchFamily="34" charset="-127"/>
                <a:ea typeface="Noto Sans KR Light"/>
              </a:rPr>
              <a:t>선정</a:t>
            </a:r>
            <a:endParaRPr lang="en-US" altLang="ko-KR" dirty="0" smtClean="0">
              <a:solidFill>
                <a:srgbClr val="57513F"/>
              </a:solidFill>
              <a:latin typeface="Noto Sans KR Light" panose="020B0300000000000000" pitchFamily="34" charset="-127"/>
              <a:ea typeface="Noto Sans KR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7513F"/>
                </a:solidFill>
                <a:latin typeface="Noto Sans KR Light"/>
                <a:ea typeface="Noto Sans KR Light"/>
              </a:rPr>
              <a:t>관광객 주 </a:t>
            </a:r>
            <a:r>
              <a:rPr lang="ko-KR" altLang="en-US" dirty="0">
                <a:solidFill>
                  <a:srgbClr val="57513F"/>
                </a:solidFill>
                <a:latin typeface="Noto Sans KR Light"/>
                <a:ea typeface="Noto Sans KR Light"/>
              </a:rPr>
              <a:t>이용 교통 </a:t>
            </a:r>
            <a:r>
              <a:rPr lang="ko-KR" altLang="en-US" dirty="0" smtClean="0">
                <a:solidFill>
                  <a:srgbClr val="57513F"/>
                </a:solidFill>
                <a:latin typeface="Noto Sans KR Light"/>
                <a:ea typeface="Noto Sans KR Light"/>
              </a:rPr>
              <a:t>수단인 </a:t>
            </a:r>
            <a:r>
              <a:rPr lang="ko-KR" altLang="en-US" b="1" dirty="0" smtClean="0">
                <a:solidFill>
                  <a:srgbClr val="57513F"/>
                </a:solidFill>
                <a:latin typeface="Noto Sans KR Light"/>
                <a:ea typeface="Noto Sans KR Light"/>
              </a:rPr>
              <a:t>렌터카</a:t>
            </a:r>
            <a:r>
              <a:rPr lang="ko-KR" altLang="en-US" dirty="0" smtClean="0">
                <a:solidFill>
                  <a:srgbClr val="57513F"/>
                </a:solidFill>
                <a:latin typeface="Noto Sans KR Light"/>
                <a:ea typeface="Noto Sans KR Light"/>
              </a:rPr>
              <a:t> </a:t>
            </a:r>
            <a:r>
              <a:rPr lang="en-US" altLang="ko-KR" sz="1600" dirty="0">
                <a:solidFill>
                  <a:srgbClr val="A19891"/>
                </a:solidFill>
                <a:latin typeface="Noto Sans KR Light"/>
                <a:ea typeface="Noto Sans KR Light"/>
              </a:rPr>
              <a:t>(</a:t>
            </a:r>
            <a:r>
              <a:rPr lang="ko-KR" altLang="en-US" sz="1600" dirty="0">
                <a:solidFill>
                  <a:srgbClr val="A19891"/>
                </a:solidFill>
                <a:latin typeface="Noto Sans KR Light"/>
                <a:ea typeface="Noto Sans KR Light"/>
              </a:rPr>
              <a:t>매월 평균 </a:t>
            </a:r>
            <a:r>
              <a:rPr lang="en-US" altLang="ko-KR" sz="1600" dirty="0">
                <a:solidFill>
                  <a:srgbClr val="A19891"/>
                </a:solidFill>
                <a:latin typeface="Noto Sans KR Light"/>
                <a:ea typeface="Noto Sans KR Light"/>
              </a:rPr>
              <a:t>70% </a:t>
            </a:r>
            <a:r>
              <a:rPr lang="ko-KR" altLang="en-US" sz="1600" dirty="0">
                <a:solidFill>
                  <a:srgbClr val="A19891"/>
                </a:solidFill>
                <a:latin typeface="Noto Sans KR Light"/>
                <a:ea typeface="Noto Sans KR Light"/>
              </a:rPr>
              <a:t>이상 </a:t>
            </a:r>
            <a:r>
              <a:rPr lang="ko-KR" altLang="en-US" sz="1200" dirty="0">
                <a:solidFill>
                  <a:srgbClr val="A19891"/>
                </a:solidFill>
                <a:latin typeface="Noto Sans KR Light"/>
                <a:ea typeface="Noto Sans KR Light"/>
              </a:rPr>
              <a:t>출처</a:t>
            </a:r>
            <a:r>
              <a:rPr lang="en-US" sz="1200" dirty="0">
                <a:solidFill>
                  <a:srgbClr val="A19891"/>
                </a:solidFill>
                <a:ea typeface="+mn-lt"/>
              </a:rPr>
              <a:t>:</a:t>
            </a:r>
            <a:r>
              <a:rPr lang="ko-KR" altLang="en-US" sz="1200" dirty="0">
                <a:solidFill>
                  <a:srgbClr val="A19891"/>
                </a:solidFill>
                <a:latin typeface="Noto Sans KR Light"/>
                <a:ea typeface="Noto Sans KR Light"/>
              </a:rPr>
              <a:t>비짓제주빅데이터</a:t>
            </a:r>
            <a:r>
              <a:rPr lang="en-US" altLang="ko-KR" sz="1600" dirty="0" smtClean="0">
                <a:solidFill>
                  <a:srgbClr val="A19891"/>
                </a:solidFill>
                <a:latin typeface="Noto Sans KR Light"/>
                <a:ea typeface="Noto Sans KR Light"/>
              </a:rPr>
              <a:t>)</a:t>
            </a:r>
            <a:r>
              <a:rPr lang="ko-KR" altLang="en-US" dirty="0" smtClean="0">
                <a:latin typeface="Noto Sans KR Light"/>
                <a:ea typeface="Noto Sans KR Light"/>
              </a:rPr>
              <a:t>의 후기를 기초 테마로 선정</a:t>
            </a:r>
            <a:endParaRPr lang="en-US" altLang="ko-KR" sz="1400" dirty="0">
              <a:latin typeface="Noto Sans KR Light"/>
              <a:ea typeface="Noto Sans K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4F50A-44A3-77A4-5B9A-9203C91269D3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4</a:t>
            </a:r>
          </a:p>
        </p:txBody>
      </p:sp>
    </p:spTree>
    <p:extLst>
      <p:ext uri="{BB962C8B-B14F-4D97-AF65-F5344CB8AC3E}">
        <p14:creationId xmlns:p14="http://schemas.microsoft.com/office/powerpoint/2010/main" val="10628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690" y="3460056"/>
            <a:ext cx="322876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프로젝트 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비전</a:t>
            </a:r>
            <a:endParaRPr lang="en-US" altLang="ko-KR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690" y="548629"/>
            <a:ext cx="585769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기존 사이트와의 </a:t>
            </a:r>
            <a:r>
              <a:rPr lang="ko-KR" altLang="en-US" sz="4000" b="1" dirty="0" err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차별점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17CA7-E3B7-EDFF-9C46-EB428351BDEF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690" y="1317014"/>
            <a:ext cx="998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ko-KR" altLang="en-US" dirty="0"/>
              <a:t>렌터카업체별로 후기 점수 순위를 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 제주도의 도로상황과 주차장 </a:t>
            </a:r>
            <a:r>
              <a:rPr lang="ko-KR" altLang="en-US" dirty="0" err="1"/>
              <a:t>잔여자리</a:t>
            </a:r>
            <a:r>
              <a:rPr lang="en-US" altLang="ko-KR" dirty="0"/>
              <a:t>, </a:t>
            </a:r>
            <a:r>
              <a:rPr lang="ko-KR" altLang="en-US" dirty="0"/>
              <a:t>주유</a:t>
            </a:r>
            <a:r>
              <a:rPr lang="en-US" altLang="ko-KR" dirty="0"/>
              <a:t>(</a:t>
            </a:r>
            <a:r>
              <a:rPr lang="ko-KR" altLang="en-US" dirty="0"/>
              <a:t>충전소</a:t>
            </a:r>
            <a:r>
              <a:rPr lang="en-US" altLang="ko-KR" dirty="0"/>
              <a:t>)</a:t>
            </a:r>
            <a:r>
              <a:rPr lang="ko-KR" altLang="en-US" dirty="0" smtClean="0"/>
              <a:t>시세 등</a:t>
            </a:r>
            <a:r>
              <a:rPr lang="ko-KR" altLang="en-US" dirty="0"/>
              <a:t> </a:t>
            </a:r>
            <a:r>
              <a:rPr lang="ko-KR" altLang="en-US" dirty="0" smtClean="0"/>
              <a:t>실시간 </a:t>
            </a:r>
            <a:r>
              <a:rPr lang="ko-KR" altLang="en-US" dirty="0"/>
              <a:t>정보를 한 화면 안에서 제공한다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제주도 방문자의 설문조사 </a:t>
            </a:r>
            <a:r>
              <a:rPr lang="ko-KR" altLang="en-US" dirty="0" smtClean="0"/>
              <a:t>결과에 대한 </a:t>
            </a:r>
            <a:r>
              <a:rPr lang="ko-KR" altLang="en-US" dirty="0"/>
              <a:t>데이터 분석을 </a:t>
            </a:r>
            <a:r>
              <a:rPr lang="ko-KR" altLang="en-US" dirty="0" smtClean="0"/>
              <a:t>통해 추가적인 </a:t>
            </a:r>
            <a:r>
              <a:rPr lang="ko-KR" altLang="en-US" dirty="0"/>
              <a:t>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8605" y="4382688"/>
            <a:ext cx="9593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Step1 </a:t>
            </a:r>
            <a:r>
              <a:rPr lang="ko-KR" altLang="en-US" dirty="0" smtClean="0"/>
              <a:t>제주도 </a:t>
            </a:r>
            <a:r>
              <a:rPr lang="ko-KR" altLang="en-US" dirty="0"/>
              <a:t>지도상에 위치를 선택하여 </a:t>
            </a:r>
            <a:r>
              <a:rPr lang="ko-KR" altLang="en-US" dirty="0" smtClean="0"/>
              <a:t>경로를 그리는 길 찾기 </a:t>
            </a:r>
            <a:r>
              <a:rPr lang="ko-KR" altLang="en-US" dirty="0"/>
              <a:t>기능을 구현한다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Step2 </a:t>
            </a:r>
            <a:r>
              <a:rPr lang="ko-KR" altLang="en-US" dirty="0" smtClean="0"/>
              <a:t>제주도 </a:t>
            </a:r>
            <a:r>
              <a:rPr lang="ko-KR" altLang="en-US" dirty="0"/>
              <a:t>여행과 관련하여 관광지</a:t>
            </a:r>
            <a:r>
              <a:rPr lang="en-US" altLang="ko-KR" dirty="0"/>
              <a:t>, </a:t>
            </a:r>
            <a:r>
              <a:rPr lang="ko-KR" altLang="en-US" dirty="0"/>
              <a:t>숙박업소</a:t>
            </a:r>
            <a:r>
              <a:rPr lang="en-US" altLang="ko-KR" dirty="0"/>
              <a:t>, </a:t>
            </a:r>
            <a:r>
              <a:rPr lang="ko-KR" altLang="en-US" dirty="0"/>
              <a:t>음식점 등의 </a:t>
            </a:r>
            <a:r>
              <a:rPr lang="ko-KR" altLang="en-US" dirty="0" smtClean="0"/>
              <a:t>위치정보와 가격정보 등을</a:t>
            </a:r>
            <a:endParaRPr lang="en-US" altLang="ko-KR" dirty="0" smtClean="0"/>
          </a:p>
          <a:p>
            <a:r>
              <a:rPr lang="ko-KR" altLang="en-US" dirty="0" smtClean="0"/>
              <a:t>            추가하여 전체 여행 경로를 </a:t>
            </a:r>
            <a:r>
              <a:rPr lang="ko-KR" altLang="en-US" dirty="0"/>
              <a:t>한번에 계획할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Step3 </a:t>
            </a:r>
            <a:r>
              <a:rPr lang="ko-KR" altLang="en-US" dirty="0" smtClean="0"/>
              <a:t>제주도 외의 </a:t>
            </a:r>
            <a:r>
              <a:rPr lang="ko-KR" altLang="en-US" dirty="0"/>
              <a:t>여행지로도 확대할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4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E600BBA-6E53-36BA-6D52-D3BC73F06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2866"/>
              </p:ext>
            </p:extLst>
          </p:nvPr>
        </p:nvGraphicFramePr>
        <p:xfrm>
          <a:off x="746898" y="1122328"/>
          <a:ext cx="10628076" cy="54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57019">
                  <a:extLst>
                    <a:ext uri="{9D8B030D-6E8A-4147-A177-3AD203B41FA5}">
                      <a16:colId xmlns:a16="http://schemas.microsoft.com/office/drawing/2014/main" val="3534710522"/>
                    </a:ext>
                  </a:extLst>
                </a:gridCol>
                <a:gridCol w="2657019">
                  <a:extLst>
                    <a:ext uri="{9D8B030D-6E8A-4147-A177-3AD203B41FA5}">
                      <a16:colId xmlns:a16="http://schemas.microsoft.com/office/drawing/2014/main" val="4239575125"/>
                    </a:ext>
                  </a:extLst>
                </a:gridCol>
                <a:gridCol w="2657019">
                  <a:extLst>
                    <a:ext uri="{9D8B030D-6E8A-4147-A177-3AD203B41FA5}">
                      <a16:colId xmlns:a16="http://schemas.microsoft.com/office/drawing/2014/main" val="1259937765"/>
                    </a:ext>
                  </a:extLst>
                </a:gridCol>
                <a:gridCol w="2657019">
                  <a:extLst>
                    <a:ext uri="{9D8B030D-6E8A-4147-A177-3AD203B41FA5}">
                      <a16:colId xmlns:a16="http://schemas.microsoft.com/office/drawing/2014/main" val="747521091"/>
                    </a:ext>
                  </a:extLst>
                </a:gridCol>
              </a:tblGrid>
              <a:tr h="3589151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400" b="1" err="1">
                          <a:solidFill>
                            <a:srgbClr val="57513F"/>
                          </a:solidFill>
                          <a:ea typeface="Noto Sans KR"/>
                        </a:rPr>
                        <a:t>Back-end</a:t>
                      </a: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76200">
                      <a:solidFill>
                        <a:srgbClr val="F8F5F2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Python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Pandas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ko-KR" sz="1800" b="0" u="none" strike="noStrike" noProof="0" dirty="0" err="1">
                          <a:solidFill>
                            <a:srgbClr val="F8F5F2"/>
                          </a:solidFill>
                          <a:ea typeface="Noto Sans KR"/>
                        </a:rPr>
                        <a:t>Beautiful</a:t>
                      </a:r>
                      <a:r>
                        <a:rPr lang="ko-KR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 </a:t>
                      </a: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Soup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ko-KR" sz="1800" b="0" u="none" strike="noStrike" noProof="0" dirty="0" err="1">
                          <a:solidFill>
                            <a:srgbClr val="F8F5F2"/>
                          </a:solidFill>
                          <a:ea typeface="Noto Sans KR"/>
                        </a:rPr>
                        <a:t>Selenium</a:t>
                      </a:r>
                      <a:r>
                        <a:rPr lang="ko-KR" altLang="en-US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 </a:t>
                      </a:r>
                      <a:endParaRPr lang="ko-KR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Java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ko-KR" sz="1800" b="0" u="none" strike="noStrike" noProof="0" dirty="0" err="1">
                          <a:solidFill>
                            <a:srgbClr val="F8F5F2"/>
                          </a:solidFill>
                          <a:ea typeface="Noto Sans KR"/>
                        </a:rPr>
                        <a:t>Spring</a:t>
                      </a:r>
                      <a:r>
                        <a:rPr lang="ko-KR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 </a:t>
                      </a: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Boot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Spring</a:t>
                      </a:r>
                      <a:r>
                        <a:rPr lang="ko-KR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 </a:t>
                      </a:r>
                      <a:r>
                        <a:rPr lang="en-US" altLang="ko-KR" sz="1800" b="0" u="none" strike="noStrike" noProof="0" dirty="0" err="1">
                          <a:solidFill>
                            <a:srgbClr val="F8F5F2"/>
                          </a:solidFill>
                        </a:rPr>
                        <a:t>Jpa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 err="1">
                          <a:solidFill>
                            <a:srgbClr val="F8F5F2"/>
                          </a:solidFill>
                        </a:rPr>
                        <a:t>QueryDsl</a:t>
                      </a:r>
                      <a:r>
                        <a:rPr lang="ko-KR" altLang="en-US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 </a:t>
                      </a:r>
                      <a:endParaRPr lang="ko-KR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76200">
                      <a:solidFill>
                        <a:srgbClr val="F8F5F2"/>
                      </a:solidFill>
                    </a:lnB>
                    <a:solidFill>
                      <a:srgbClr val="57513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>
                          <a:solidFill>
                            <a:srgbClr val="57513F"/>
                          </a:solidFill>
                          <a:ea typeface="Noto Sans KR"/>
                        </a:rPr>
                        <a:t>Front-end</a:t>
                      </a:r>
                      <a:endParaRPr lang="ko-KR" altLang="en-US" sz="2400" b="1" dirty="0">
                        <a:solidFill>
                          <a:srgbClr val="57513F"/>
                        </a:solidFill>
                        <a:ea typeface="Noto Sans KR"/>
                      </a:endParaRP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76200">
                      <a:solidFill>
                        <a:srgbClr val="F8F5F2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ko-KR" sz="1800" b="0" u="none" strike="noStrike" noProof="0" dirty="0" err="1">
                          <a:solidFill>
                            <a:srgbClr val="F8F5F2"/>
                          </a:solidFill>
                          <a:ea typeface="Noto Sans KR"/>
                        </a:rPr>
                        <a:t>Java</a:t>
                      </a:r>
                      <a:r>
                        <a:rPr lang="ko-KR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 </a:t>
                      </a: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Script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JQuery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ko-KR" sz="1800" b="0" u="none" strike="noStrike" noProof="0" dirty="0">
                          <a:solidFill>
                            <a:srgbClr val="F8F5F2"/>
                          </a:solidFill>
                          <a:ea typeface="Noto Sans KR"/>
                        </a:rPr>
                        <a:t>vue.js</a:t>
                      </a:r>
                      <a:endParaRPr lang="ko-KR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76200">
                      <a:solidFill>
                        <a:srgbClr val="F8F5F2"/>
                      </a:solidFill>
                    </a:lnB>
                    <a:solidFill>
                      <a:srgbClr val="5751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06415"/>
                  </a:ext>
                </a:extLst>
              </a:tr>
              <a:tr h="1839063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400" b="1" err="1">
                          <a:solidFill>
                            <a:srgbClr val="57513F"/>
                          </a:solidFill>
                          <a:ea typeface="Noto Sans KR"/>
                        </a:rPr>
                        <a:t>DataBase</a:t>
                      </a: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76200">
                      <a:solidFill>
                        <a:srgbClr val="F8F5F2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F8F5F2"/>
                          </a:solidFill>
                          <a:ea typeface="Noto Sans KR"/>
                        </a:rPr>
                        <a:t>Oracle</a:t>
                      </a: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76200">
                      <a:solidFill>
                        <a:srgbClr val="F8F5F2"/>
                      </a:solidFill>
                    </a:lnT>
                    <a:lnB w="0">
                      <a:noFill/>
                    </a:lnB>
                    <a:solidFill>
                      <a:srgbClr val="57513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2400" b="1">
                          <a:solidFill>
                            <a:srgbClr val="57513F"/>
                          </a:solidFill>
                          <a:ea typeface="Noto Sans KR"/>
                        </a:rPr>
                        <a:t>Tool</a:t>
                      </a: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76200">
                      <a:solidFill>
                        <a:srgbClr val="F8F5F2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 err="1">
                          <a:solidFill>
                            <a:srgbClr val="F8F5F2"/>
                          </a:solidFill>
                        </a:rPr>
                        <a:t>Jupyternotebook</a:t>
                      </a:r>
                      <a:endParaRPr lang="ko-KR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 err="1">
                          <a:solidFill>
                            <a:srgbClr val="F8F5F2"/>
                          </a:solidFill>
                        </a:rPr>
                        <a:t>Pycharm</a:t>
                      </a:r>
                      <a:endParaRPr lang="en-US" altLang="ko-KR" sz="1800" b="0" u="none" strike="noStrike" noProof="0" dirty="0">
                        <a:solidFill>
                          <a:srgbClr val="F8F5F2"/>
                        </a:solidFill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en-US" altLang="ko-KR" sz="1800" b="0" u="none" strike="noStrike" noProof="0" dirty="0">
                          <a:solidFill>
                            <a:srgbClr val="F8F5F2"/>
                          </a:solidFill>
                        </a:rPr>
                        <a:t>IntelliJ</a:t>
                      </a:r>
                      <a:endParaRPr lang="ko-KR" altLang="en-US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/>
                        <a:buChar char="§"/>
                      </a:pPr>
                      <a:r>
                        <a:rPr lang="ko-KR" sz="1800" b="0" u="none" strike="noStrike" noProof="0" dirty="0" err="1">
                          <a:solidFill>
                            <a:srgbClr val="F8F5F2"/>
                          </a:solidFill>
                          <a:ea typeface="Noto Sans KR"/>
                        </a:rPr>
                        <a:t>SqlDeveloper</a:t>
                      </a:r>
                      <a:endParaRPr lang="ko-KR" b="0" dirty="0">
                        <a:solidFill>
                          <a:srgbClr val="F8F5F2"/>
                        </a:solidFill>
                        <a:ea typeface="Noto Sans KR"/>
                      </a:endParaRPr>
                    </a:p>
                  </a:txBody>
                  <a:tcPr marL="182879" marR="274320" anchor="ctr">
                    <a:lnL w="0">
                      <a:noFill/>
                    </a:lnL>
                    <a:lnR w="0">
                      <a:noFill/>
                    </a:lnR>
                    <a:lnT w="76200">
                      <a:solidFill>
                        <a:srgbClr val="F8F5F2"/>
                      </a:solidFill>
                    </a:lnT>
                    <a:lnB w="0">
                      <a:noFill/>
                    </a:lnB>
                    <a:solidFill>
                      <a:srgbClr val="5751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2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7EB025-8F17-350F-FC35-D32D2276FC6A}"/>
              </a:ext>
            </a:extLst>
          </p:cNvPr>
          <p:cNvSpPr txBox="1"/>
          <p:nvPr/>
        </p:nvSpPr>
        <p:spPr>
          <a:xfrm>
            <a:off x="746667" y="297652"/>
            <a:ext cx="446949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프로젝트 개발환경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B02DA2-17F7-EBBE-FE7F-FC3549729E4A}"/>
              </a:ext>
            </a:extLst>
          </p:cNvPr>
          <p:cNvCxnSpPr/>
          <p:nvPr/>
        </p:nvCxnSpPr>
        <p:spPr>
          <a:xfrm>
            <a:off x="3432543" y="2954078"/>
            <a:ext cx="2597889" cy="1773"/>
          </a:xfrm>
          <a:prstGeom prst="straightConnector1">
            <a:avLst/>
          </a:prstGeom>
          <a:ln w="28575">
            <a:solidFill>
              <a:srgbClr val="88735E"/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F53230-34DF-67FC-DCB2-564048B9555C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6</a:t>
            </a:r>
          </a:p>
        </p:txBody>
      </p:sp>
    </p:spTree>
    <p:extLst>
      <p:ext uri="{BB962C8B-B14F-4D97-AF65-F5344CB8AC3E}">
        <p14:creationId xmlns:p14="http://schemas.microsoft.com/office/powerpoint/2010/main" val="301294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메인 페이지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CED17-1F68-1238-1437-3F4B4CC612C0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7</a:t>
            </a:r>
          </a:p>
        </p:txBody>
      </p:sp>
    </p:spTree>
    <p:extLst>
      <p:ext uri="{BB962C8B-B14F-4D97-AF65-F5344CB8AC3E}">
        <p14:creationId xmlns:p14="http://schemas.microsoft.com/office/powerpoint/2010/main" val="68919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465063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렌터카 목록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CED17-1F68-1238-1437-3F4B4CC612C0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8</a:t>
            </a:r>
          </a:p>
        </p:txBody>
      </p:sp>
    </p:spTree>
    <p:extLst>
      <p:ext uri="{BB962C8B-B14F-4D97-AF65-F5344CB8AC3E}">
        <p14:creationId xmlns:p14="http://schemas.microsoft.com/office/powerpoint/2010/main" val="305432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837440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dirty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렌터카 목록 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페이지 </a:t>
            </a:r>
            <a:r>
              <a:rPr lang="en-US" altLang="ko-KR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(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정렬기준선택</a:t>
            </a:r>
            <a:r>
              <a:rPr lang="en-US" altLang="ko-KR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/>
              </a:rPr>
              <a:t>)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15489-F9A3-AE8A-0338-FAAC40A24F9F}"/>
              </a:ext>
            </a:extLst>
          </p:cNvPr>
          <p:cNvSpPr txBox="1"/>
          <p:nvPr/>
        </p:nvSpPr>
        <p:spPr>
          <a:xfrm>
            <a:off x="11749851" y="6519331"/>
            <a:ext cx="442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A19891"/>
                </a:solidFill>
                <a:ea typeface="Noto Sans KR Medium"/>
              </a:rPr>
              <a:t> 9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8608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207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KR</vt:lpstr>
      <vt:lpstr>Noto Sans KR Light</vt:lpstr>
      <vt:lpstr>Noto Sans KR Medium</vt:lpstr>
      <vt:lpstr>맑은 고딕</vt:lpstr>
      <vt:lpstr>Arial</vt:lpstr>
      <vt:lpstr>Wingdings</vt:lpstr>
      <vt:lpstr>Office 테마</vt:lpstr>
      <vt:lpstr>렌터카 정보 &amp; 제주 여행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</dc:title>
  <dc:creator>tj</dc:creator>
  <cp:lastModifiedBy>tj</cp:lastModifiedBy>
  <cp:revision>212</cp:revision>
  <dcterms:created xsi:type="dcterms:W3CDTF">2023-01-13T01:26:27Z</dcterms:created>
  <dcterms:modified xsi:type="dcterms:W3CDTF">2023-01-16T07:59:04Z</dcterms:modified>
</cp:coreProperties>
</file>