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4" Type="http://schemas.openxmlformats.org/officeDocument/2006/relationships/slide" Target="slides/slide19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Fazer resumo aqui.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/>
              <a:t>Irei agora enunciar as funcionalidades principais,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Nível Global = Nível mínimo comum em todas as categorias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Continuando a detalhar as funcionalidades base temos ainda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O avatar veio de outro planeta, precisa de uma nave espacial.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Testes são uma coleção de perguntas de lições desse nível (preferência às erradas).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Avatar sem voz (apenas sons) e apresenta algumas interações simples (pequenos comentários ou piadas)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Vão ser detalhadas mais funcionalidades no prototipo de interface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Acede-se a categorias do tutor na top bar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As barras de cada categoria têm as liçoes feitas e nao feitas. Pode-se clicar para entrar.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Todas as  barras estao ao mesmo nível. Por exemplo, neste caso seriam barras do nivel 2 para 3 e o teste global seria o de nivel 3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Sidebar de avatar sempre no mesmo sitio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Imagem da nave vai sendo preenchida com a evoluçao de nivel global.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Acessorios de avatar em baixo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Prémio só existe em testes.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Pode não haver area de resposta, pode ser se completar texto. 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Pode nao haver multimedia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Não inclusão de reconhecimento de voz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considerou-se ter uma má relação tempo de implementação/benefício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Achamos que temos bases sólidas para outras etapas.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 PROTÓTIPO INTERFACE, VÃO-SE FALAR DE MAIS ALGUMAS FUNCIONALIDADES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No âmbito da disciplina, ...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- configurável: deverá moldar-se ao estilo do utilizador, ser definido por ele. customizável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perfil e estatísticas: utilizador sabe o seu nível de conhecimento e poderá saber onde melhorar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extensível: acrescentar graus mais ou menos avançados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Abordámos este projeto pretendendo que, ...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Com isso em conta, delineámos os seguintes objetivos: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Reconhecemos que um planeamento cuidado é um factor importante no sucesso do projeto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Vale a pena referir que o plano da 1ª fase foi cumprido sem problemas.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Temos reuniões semanais para verificarmos o ponto da situação.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Planeamento de fases mais distantes pode sofrer alterações atempadas.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 publico alvo selecionado...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De forma a consolidar a analise efetuada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Contactámos um profissional da área: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-&gt; forneceu-nos material de apoio;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-&gt; ajudou-nos a perceber melhor público alvo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212"/>
            <a:ext cx="8458200" cy="95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Font typeface="Roboto Condensed"/>
              <a:defRPr sz="72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50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rgbClr val="E3E3E3"/>
              </a:buClr>
              <a:buNone/>
              <a:defRPr b="1">
                <a:solidFill>
                  <a:srgbClr val="E3E3E3"/>
                </a:solidFill>
              </a:defRPr>
            </a:lvl1pPr>
            <a:lvl2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rgbClr val="FFFFFF"/>
              </a:buClr>
              <a:buFont typeface="Roboto Condensed"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1pPr>
            <a:lvl2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2pPr>
            <a:lvl3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3pPr>
            <a:lvl4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4pPr>
            <a:lvl5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5pPr>
            <a:lvl6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6pPr>
            <a:lvl7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7pPr>
            <a:lvl8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8pPr>
            <a:lvl9pPr rtl="0">
              <a:spcBef>
                <a:spcPts val="0"/>
              </a:spcBef>
              <a:buClr>
                <a:srgbClr val="222222"/>
              </a:buClr>
              <a:defRPr>
                <a:solidFill>
                  <a:srgbClr val="22222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Font typeface="Roboto Condensed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1pPr>
            <a:lvl2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2pPr>
            <a:lvl3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3pPr>
            <a:lvl4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4pPr>
            <a:lvl5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5pPr>
            <a:lvl6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6pPr>
            <a:lvl7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7pPr>
            <a:lvl8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8pPr>
            <a:lvl9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1pPr>
            <a:lvl2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2pPr>
            <a:lvl3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3pPr>
            <a:lvl4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4pPr>
            <a:lvl5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5pPr>
            <a:lvl6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6pPr>
            <a:lvl7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7pPr>
            <a:lvl8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8pPr>
            <a:lvl9pPr rtl="0">
              <a:spcBef>
                <a:spcPts val="0"/>
              </a:spcBef>
              <a:buFont typeface="Pontano Sans"/>
              <a:defRPr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Font typeface="Roboto Condensed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2"/>
              </a:buClr>
              <a:buSzPct val="100000"/>
              <a:buFont typeface="Pontano Sans"/>
              <a:defRPr sz="3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rtl="0">
              <a:spcBef>
                <a:spcPts val="480"/>
              </a:spcBef>
              <a:buClr>
                <a:schemeClr val="dk2"/>
              </a:buClr>
              <a:buSzPct val="100000"/>
              <a:buFont typeface="Pontano Sans"/>
              <a:defRPr sz="24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rtl="0">
              <a:spcBef>
                <a:spcPts val="480"/>
              </a:spcBef>
              <a:buClr>
                <a:schemeClr val="dk2"/>
              </a:buClr>
              <a:buSzPct val="100000"/>
              <a:buFont typeface="Pontano Sans"/>
              <a:defRPr sz="24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rtl="0">
              <a:spcBef>
                <a:spcPts val="360"/>
              </a:spcBef>
              <a:buClr>
                <a:schemeClr val="dk2"/>
              </a:buClr>
              <a:buSzPct val="100000"/>
              <a:buFont typeface="Pontano Sans"/>
              <a:defRPr sz="1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6000">
                <a:solidFill>
                  <a:srgbClr val="222222"/>
                </a:solidFill>
              </a:rPr>
              <a:t>Rocket English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222222"/>
                </a:solidFill>
              </a:rPr>
              <a:t>Fundamentação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4124476"/>
            <a:ext cx="7772400" cy="95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1"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Laboratórios de Informática IV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43977" l="0" r="50194" t="0"/>
          <a:stretch/>
        </p:blipFill>
        <p:spPr>
          <a:xfrm>
            <a:off x="0" y="5668925"/>
            <a:ext cx="1104399" cy="11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1203150" y="5687875"/>
            <a:ext cx="7254899" cy="11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Fernando Mendes, João Rodrigues, Rui Oliveira, Tiago Dinis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Lic. Engenharia Informática, Universidade do Minho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2014/2015</a:t>
            </a:r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Funcionalidades Principais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2237707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Três categorias  de aprendizagem:</a:t>
            </a:r>
          </a:p>
          <a:p>
            <a:pPr indent="-381000" lvl="1" marL="914400" rtl="0">
              <a:spcBef>
                <a:spcPts val="0"/>
              </a:spcBef>
              <a:buClr>
                <a:srgbClr val="222222"/>
              </a:buClr>
              <a:buSzPct val="80000"/>
              <a:buFont typeface="Courier New"/>
              <a:buChar char="o"/>
            </a:pPr>
            <a:r>
              <a:rPr lang="en"/>
              <a:t>Compreensão  Oral</a:t>
            </a:r>
          </a:p>
          <a:p>
            <a:pPr indent="-381000" lvl="1" marL="914400" rtl="0">
              <a:spcBef>
                <a:spcPts val="0"/>
              </a:spcBef>
              <a:buClr>
                <a:srgbClr val="222222"/>
              </a:buClr>
              <a:buSzPct val="80000"/>
              <a:buFont typeface="Courier New"/>
              <a:buChar char="o"/>
            </a:pPr>
            <a:r>
              <a:rPr lang="en"/>
              <a:t>Escrita</a:t>
            </a:r>
          </a:p>
          <a:p>
            <a:pPr indent="-381000" lvl="1" marL="914400" rtl="0">
              <a:spcBef>
                <a:spcPts val="0"/>
              </a:spcBef>
              <a:buClr>
                <a:srgbClr val="222222"/>
              </a:buClr>
              <a:buSzPct val="80000"/>
              <a:buFont typeface="Courier New"/>
              <a:buChar char="o"/>
            </a:pPr>
            <a:r>
              <a:rPr lang="en"/>
              <a:t>Gramática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Nível de progresso: categórico e global.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Lições temáticas.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Funcionalidades Principais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22375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Objetivo geral: ajudar o avatar a voltar a casa.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Testes  globais para construir uma nave espacial.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Avatar personalizável com itens.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Itens desbloqueados em testes categóricos.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Interface: Menu Principal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74" y="2038950"/>
            <a:ext cx="6973775" cy="442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Interface: Perfil 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75" y="1958051"/>
            <a:ext cx="7377449" cy="46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Interface: Introdução a Lição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462" y="2052223"/>
            <a:ext cx="7235076" cy="458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Interface: Lição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387" y="2027300"/>
            <a:ext cx="6749225" cy="43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Interface: Revisão da lição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850" y="1927125"/>
            <a:ext cx="7488300" cy="474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Notas Finais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3146828"/>
            <a:ext cx="8229600" cy="222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Não inclusão reconhecimento de voz.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Delineadas bases sólidas para etapas seguintes.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Referências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CRAVO, Ana; BRAVO, Conceição; DUARTE Eulália (2014) </a:t>
            </a: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Metas Curriculares de Inglês Ensino Básico: 1º Ciclo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Portugal: Ministério da Educação e Ciência.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lang="en" sz="6000">
                <a:solidFill>
                  <a:srgbClr val="222222"/>
                </a:solidFill>
              </a:rPr>
              <a:t>Rocket English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6000">
                <a:solidFill>
                  <a:srgbClr val="222222"/>
                </a:solidFill>
              </a:rPr>
              <a:t>Fundamentação</a:t>
            </a:r>
          </a:p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>
            <a:off x="685800" y="4124476"/>
            <a:ext cx="7772400" cy="95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1"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Laboratórios de Informática IV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43977" l="0" r="50194" t="0"/>
          <a:stretch/>
        </p:blipFill>
        <p:spPr>
          <a:xfrm>
            <a:off x="0" y="5668925"/>
            <a:ext cx="1104399" cy="11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1203150" y="5687875"/>
            <a:ext cx="7254899" cy="11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Fernando Mendes, João Rodrigues, Rui Oliveira, Tiago Dinis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Lic. Engenharia Informática, Universidade do Minho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2014/2015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3"/>
            <a:ext cx="8229600" cy="1519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Índice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2509507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Pontano Sans"/>
              <a:buChar char="●"/>
            </a:pPr>
            <a:r>
              <a:rPr lang="en" sz="2400"/>
              <a:t>Apresentação Caso de Estudo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Pontano Sans"/>
              <a:buChar char="●"/>
            </a:pPr>
            <a:r>
              <a:rPr lang="en" sz="2400"/>
              <a:t>Motivação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Pontano Sans"/>
              <a:buChar char="●"/>
            </a:pPr>
            <a:r>
              <a:rPr lang="en" sz="2400"/>
              <a:t>Objetivos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Pontano Sans"/>
              <a:buChar char="●"/>
            </a:pPr>
            <a:r>
              <a:rPr lang="en" sz="2400"/>
              <a:t>Planeamento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Pontano Sans"/>
              <a:buChar char="●"/>
            </a:pPr>
            <a:r>
              <a:rPr lang="en" sz="2400"/>
              <a:t>Análise do Público Alvo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Pontano Sans"/>
              <a:buChar char="●"/>
            </a:pPr>
            <a:r>
              <a:rPr lang="en" sz="2400"/>
              <a:t>Funcionalidades Principais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Pontano Sans"/>
              <a:buChar char="●"/>
            </a:pPr>
            <a:r>
              <a:rPr lang="en" sz="2400"/>
              <a:t>Protótipo de Interface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Pontano Sans"/>
              <a:buChar char="●"/>
            </a:pPr>
            <a:r>
              <a:rPr lang="en" sz="2400"/>
              <a:t>Notas Finais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Apresentação Caso de Estudo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796525"/>
            <a:ext cx="8229600" cy="5061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2800"/>
              <a:t>Aplicação do processo de desenvolvimento de software em Cascata.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2800"/>
              <a:t>Assistente pessoal capaz de lecionar tópicos de uma dada área.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2800"/>
              <a:t>Configurável, simples e intuítivo.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2800"/>
              <a:t>Capaz de traçar um perfil e estatísticas.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2800"/>
              <a:t>Capaz de gerar exercícios e avaliações.</a:t>
            </a:r>
          </a:p>
          <a:p>
            <a:pPr indent="-406400" lvl="0" marL="45720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2800"/>
              <a:t>Extensível.</a:t>
            </a:r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Motivação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796524"/>
            <a:ext cx="8229600" cy="506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Utilidade prática.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Complementar os estudos.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Abrangente e acessível a um elevado número de pessoas.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Mais-valia profissional.</a:t>
            </a:r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Objetivos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796524"/>
            <a:ext cx="8229600" cy="5061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Aplicação capaz de tutorar as bases da língua Inglesa.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Prática e eficaz.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Complementar o ensino obrigatório.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Focada na transição do 4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º</a:t>
            </a:r>
            <a:r>
              <a:rPr lang="en"/>
              <a:t> para o 5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º</a:t>
            </a:r>
            <a:r>
              <a:rPr lang="en"/>
              <a:t> ano de escolaridade.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/>
              <a:t>Ferramenta de diagnóstico e revisão.</a:t>
            </a:r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Planeamento: Fundamentação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4599"/>
            <a:ext cx="9144001" cy="44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Planeamento: Especificação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3659"/>
            <a:ext cx="9143999" cy="332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Planeamento: Desenvolvimento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5794"/>
            <a:ext cx="9143999" cy="277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Análise do Público Alvo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Crianças entre o 4</a:t>
            </a:r>
            <a:r>
              <a:rPr lang="en" sz="2400" u="sng">
                <a:latin typeface="Arial"/>
                <a:ea typeface="Arial"/>
                <a:cs typeface="Arial"/>
                <a:sym typeface="Arial"/>
              </a:rPr>
              <a:t>º</a:t>
            </a:r>
            <a:r>
              <a:rPr lang="en" sz="2400" u="sng"/>
              <a:t> e 5</a:t>
            </a:r>
            <a:r>
              <a:rPr lang="en" sz="2400" u="sng">
                <a:latin typeface="Arial"/>
                <a:ea typeface="Arial"/>
                <a:cs typeface="Arial"/>
                <a:sym typeface="Arial"/>
              </a:rPr>
              <a:t>º</a:t>
            </a:r>
            <a:r>
              <a:rPr lang="en" sz="2400" u="sng"/>
              <a:t> ano de escolaridade.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Vantagens:</a:t>
            </a:r>
          </a:p>
          <a:p>
            <a:pPr indent="-38100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2400"/>
              <a:t>Domínio de conhecimento simples.</a:t>
            </a:r>
          </a:p>
          <a:p>
            <a:pPr indent="-38100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2400"/>
              <a:t>Capacidades mínimas de interação com PC.</a:t>
            </a:r>
          </a:p>
          <a:p>
            <a:pPr indent="-38100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2400"/>
              <a:t>Facilidade de aprendizagem de uma nova língua.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>
              <a:spcBef>
                <a:spcPts val="0"/>
              </a:spcBef>
              <a:buNone/>
            </a:pPr>
            <a:r>
              <a:rPr b="1" lang="en"/>
              <a:t>Ter em atenção:</a:t>
            </a:r>
          </a:p>
          <a:p>
            <a:pPr indent="-38100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2400"/>
              <a:t>Abordagem na exposição de conteúdo.</a:t>
            </a:r>
          </a:p>
          <a:p>
            <a:pPr indent="-38100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2400"/>
              <a:t>Capacidade de motivar os utilizadores ao longo do tempo.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