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5" Type="http://schemas.openxmlformats.org/officeDocument/2006/relationships/slide" Target="slides/slide20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1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Apresentação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Foram criados diagramas de sequência para cada Use Case especificado,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Praticamente tradução direta, com exceçao dos loops, que podem ser representados diretamente nos diagramas de sequencia.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Diagramas de Subsistemas: balançeados, não são super abstratos nem específicos.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Referir que a diferença para o resolver lição é o só mostrar as resposta no final, em vez do início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Dizer que é muito complexo e que nao se vai perder muito tempo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É de se notar: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1º Na lição, Teste ou Teste Global -  pode-se sair a qualquer momento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2º Na lição - sabe-se o resultado da resposta na hora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     (Pode-se voltar atrás, mas não se pode alterar a resposta)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3º No Teste e Teste Global - apenas se sabe o resultado no fim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    Pode-se voltar atras e pode-se alterar a resposta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Seguir linha de racinio: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1º	Utilizador (atributos estatisticos e de login)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2º 	</a:t>
            </a:r>
            <a:r>
              <a:rPr lang="en">
                <a:solidFill>
                  <a:schemeClr val="dk1"/>
                </a:solidFill>
              </a:rPr>
              <a:t>O relacionamento Utilizador Lição serve para saber se um utilizador passou a uma lição,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este relacionamento é necessario, pois uma pessoa pode ter respondido a perguntas de uma lição e ainda assim ter reprovado.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3º 	Relacionamento Lição com NivelCategoria. e NivelCategoria com categoria. Categoria é simplesmente uma tipificação.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Dar exemplo de dados: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/>
              <a:t>	Uma categoria gramatica &gt; têm varios NivelCategoria [1..N] &gt; têm varias N lições para atingir aquele Nivel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4º </a:t>
            </a:r>
            <a:r>
              <a:rPr lang="en">
                <a:solidFill>
                  <a:schemeClr val="dk1"/>
                </a:solidFill>
              </a:rPr>
              <a:t> 	Cada NivelCategoria obtido dá acesso a um Desbloqueável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NOTA: NivelCategoria é entidade fraca com relacionamento forte com Categoria.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(é identificada com o id de categoria)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5º 	A cada desbloqueavel existe dialogo associado. por exemplo: “Wow obrigado! Este chapéu é awesome!“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6º	PerguntaEscolhaMultipla: guarda-se a pergunta, respostas erradas e resposta correta.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PerguntaPalavra: guarda-se a pergunta e a resposta.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Tradução direta de tabelas da BD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Metodologia de Connolly &amp; Begg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Caso de NivelCategoria - derivou na  tabela NivelCategoria com chave primaria composta por nivel e idCategoria (a chave primária de Categoria).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Foram identificadas as dependências funcionais, retratadas no relatório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Garantiu-se que a BD está normalizada segundo as primeiras 3 Formas Normais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Também se justificou como se mantêm as restrições de integridade, de domínio e referêncial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Crescimento futuro: atualmente conseguimos guardar várias lições de várias categorias, portanto seria fácil fazer para mais anos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Com uma nova entidade Tipo de Diálogo, seria possível aumentar a interação com o avatar (agora só está nos desbloqueáveis)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Como usámos uma abordagem de desenvolvimento algo orientada aos dados, aqui nada de muito novo.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Há menos classes que entidades por conveniência e porque não há necessidade de tipificações como na base de dados.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Incluimos alguns métodos que irão ser essenciais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Este era o planeamento previsto da fase de modelação 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De forma a acomodar trabalhos de outras cadeiras, alguns que foram marcados com pouca antecedência,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e a gerir a disponibilidade dos vários membros do grupo foi formulado um novo plano de trabalhos.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Pode-se verificar que: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a janela temporal da 2ª fase foi encurtada (4 e não 6 semanas);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há uma maior paralelização de tarefas;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mudança das pessoas responsáveis por tarefas;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 FIM: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Char char="-"/>
            </a:pPr>
            <a:r>
              <a:rPr lang="en">
                <a:solidFill>
                  <a:schemeClr val="dk1"/>
                </a:solidFill>
              </a:rPr>
              <a:t>necessidade de aprender novas tecnologias para a 3ª fase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Por isso temos receio de nao conseguir implementar todas as especificaçoes,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pelo menos com o brio apresentado até agora.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Referir que vamos abordar o método de ensino presente na aplicação, identificado em falta na fase anterior.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Estes são os princípios base: Dizer os tópicos.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Tentam recriar as condições naturais com as quais as crianças aprendem a sua primeira língua,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ou como as pessoas que têm de ir viver para o estrangeiro aprendem a língua do país.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Falar de Exemplos 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****** O LOGO DA DIREITA E DO CLIB ( COLEGIO LUSO INTERNACIONAL DE BRAGA) *******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Char char="-"/>
            </a:pPr>
            <a:r>
              <a:rPr lang="en">
                <a:solidFill>
                  <a:schemeClr val="dk1"/>
                </a:solidFill>
              </a:rPr>
              <a:t>Imagem de Rosetta Stone.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Char char="-"/>
            </a:pPr>
            <a:r>
              <a:rPr lang="en">
                <a:solidFill>
                  <a:schemeClr val="dk1"/>
                </a:solidFill>
              </a:rPr>
              <a:t>Descoberta de padrões em vez de simples memorização e repetição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Char char="-"/>
            </a:pPr>
            <a:r>
              <a:rPr lang="en">
                <a:solidFill>
                  <a:schemeClr val="dk1"/>
                </a:solidFill>
              </a:rPr>
              <a:t>Identificamo-nos com a situaçao: dominio do ingles atraves do contacto com filmes, jogos, …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Char char="-"/>
            </a:pPr>
            <a:r>
              <a:rPr lang="en">
                <a:solidFill>
                  <a:schemeClr val="dk1"/>
                </a:solidFill>
              </a:rPr>
              <a:t>Nao iremos fazer com imersao pura devido a escala de projeto: elevada quantidade recursos temporais.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Char char="-"/>
            </a:pPr>
            <a:r>
              <a:rPr lang="en">
                <a:solidFill>
                  <a:schemeClr val="dk1"/>
                </a:solidFill>
              </a:rPr>
              <a:t>Reconhecimento de voz deixado de parte.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Char char="-"/>
            </a:pPr>
            <a:r>
              <a:rPr lang="en">
                <a:solidFill>
                  <a:schemeClr val="dk1"/>
                </a:solidFill>
              </a:rPr>
              <a:t>E a sequencia de conteudos é básica, funciona apenas como prova de conceito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Utilizador tem níveis de categoria e um nível global, evoluidos por testes globais/categoricos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Lição é de um dado NivelCategoria, porque NivelCategoria é um Nivel+Categoria ( Gramatica 4, por exemplo)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>
                <a:solidFill>
                  <a:schemeClr val="dk1"/>
                </a:solidFill>
              </a:rPr>
              <a:t>Lição tem questões de dois tipos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O utilizador tem um avatar que usa desbloqueaveis, estes sao desbloqueados por testes categoricos.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>
                <a:solidFill>
                  <a:schemeClr val="dk1"/>
                </a:solidFill>
              </a:rPr>
              <a:t>Foram especificados “Traduzir Palavra”, “Fazer Teste de Categoria” e “Resolver Lição”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“Pedir Dica” é extensao de Resolver Lição, e é executado quando o utilizador pede uma dica, não faz sentido fora desse contexto.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>
                <a:solidFill>
                  <a:schemeClr val="dk1"/>
                </a:solidFill>
              </a:rPr>
              <a:t>“Completar Tutorial” é incluído por Registar porque é sempre feito ao registar, embora possa ser feito mais tarde também.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Verifica o contexto do utilizador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Sai do use case se nao estiver no contexto correto ou se a tradução nao está disponivel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Existe uma espécie de ciclo aqui. Apresenta Questao -&gt; Utilizador Responde -&gt; Apresenta Questão…..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O ciclo acaba quando uma Alternativa ocorre: se for a ultima questao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****** DESPACHAR ESTE, É BASICAMENTE O MESMO QUE O ANTERIOR ********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Basicamente o mesmo que o anterior, mas: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O sistema apresenta o resultado de cada resposta imediatamente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Há a possibilidade de pedir dica.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4124212"/>
            <a:ext cx="8458200" cy="95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dk2"/>
              </a:buClr>
              <a:buSzPct val="100000"/>
              <a:buFont typeface="Roboto Condensed"/>
              <a:defRPr sz="72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4124476"/>
            <a:ext cx="7772400" cy="950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Clr>
                <a:srgbClr val="E3E3E3"/>
              </a:buClr>
              <a:buNone/>
              <a:defRPr b="1">
                <a:solidFill>
                  <a:srgbClr val="E3E3E3"/>
                </a:solidFill>
              </a:defRPr>
            </a:lvl1pPr>
            <a:lvl2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74636"/>
            <a:ext cx="8686800" cy="155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Clr>
                <a:srgbClr val="FFFFFF"/>
              </a:buClr>
              <a:buFont typeface="Roboto Condensed"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</a:defRPr>
            </a:lvl1pPr>
            <a:lvl2pPr rtl="0"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</a:defRPr>
            </a:lvl2pPr>
            <a:lvl3pPr rtl="0"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</a:defRPr>
            </a:lvl3pPr>
            <a:lvl4pPr rtl="0"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</a:defRPr>
            </a:lvl4pPr>
            <a:lvl5pPr rtl="0"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</a:defRPr>
            </a:lvl5pPr>
            <a:lvl6pPr rtl="0"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</a:defRPr>
            </a:lvl6pPr>
            <a:lvl7pPr rtl="0"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</a:defRPr>
            </a:lvl7pPr>
            <a:lvl8pPr rtl="0"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</a:defRPr>
            </a:lvl8pPr>
            <a:lvl9pPr rtl="0"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274636"/>
            <a:ext cx="8686800" cy="155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Font typeface="Roboto Condensed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1pPr>
            <a:lvl2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2pPr>
            <a:lvl3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3pPr>
            <a:lvl4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4pPr>
            <a:lvl5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5pPr>
            <a:lvl6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6pPr>
            <a:lvl7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7pPr>
            <a:lvl8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8pPr>
            <a:lvl9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1pPr>
            <a:lvl2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2pPr>
            <a:lvl3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3pPr>
            <a:lvl4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4pPr>
            <a:lvl5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5pPr>
            <a:lvl6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6pPr>
            <a:lvl7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7pPr>
            <a:lvl8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8pPr>
            <a:lvl9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274636"/>
            <a:ext cx="8686800" cy="155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Font typeface="Roboto Condensed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5875079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chemeClr val="dk2"/>
              </a:buClr>
              <a:buSzPct val="100000"/>
              <a:buFont typeface="Pontano Sans"/>
              <a:defRPr sz="30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rtl="0">
              <a:spcBef>
                <a:spcPts val="480"/>
              </a:spcBef>
              <a:buClr>
                <a:schemeClr val="dk2"/>
              </a:buClr>
              <a:buSzPct val="100000"/>
              <a:buFont typeface="Pontano Sans"/>
              <a:defRPr sz="24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rtl="0">
              <a:spcBef>
                <a:spcPts val="480"/>
              </a:spcBef>
              <a:buClr>
                <a:schemeClr val="dk2"/>
              </a:buClr>
              <a:buSzPct val="100000"/>
              <a:buFont typeface="Pontano Sans"/>
              <a:defRPr sz="24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rtl="0">
              <a:spcBef>
                <a:spcPts val="360"/>
              </a:spcBef>
              <a:buClr>
                <a:schemeClr val="dk2"/>
              </a:buClr>
              <a:buSzPct val="100000"/>
              <a:buFont typeface="Pontano Sans"/>
              <a:defRPr sz="18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rtl="0">
              <a:spcBef>
                <a:spcPts val="360"/>
              </a:spcBef>
              <a:buClr>
                <a:schemeClr val="dk2"/>
              </a:buClr>
              <a:buSzPct val="100000"/>
              <a:buFont typeface="Pontano Sans"/>
              <a:defRPr sz="18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rtl="0">
              <a:spcBef>
                <a:spcPts val="360"/>
              </a:spcBef>
              <a:buClr>
                <a:schemeClr val="dk2"/>
              </a:buClr>
              <a:buSzPct val="100000"/>
              <a:buFont typeface="Pontano Sans"/>
              <a:defRPr sz="18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rtl="0">
              <a:spcBef>
                <a:spcPts val="360"/>
              </a:spcBef>
              <a:buClr>
                <a:schemeClr val="dk2"/>
              </a:buClr>
              <a:buSzPct val="100000"/>
              <a:buFont typeface="Pontano Sans"/>
              <a:defRPr sz="18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rtl="0">
              <a:spcBef>
                <a:spcPts val="360"/>
              </a:spcBef>
              <a:buClr>
                <a:schemeClr val="dk2"/>
              </a:buClr>
              <a:buSzPct val="100000"/>
              <a:buFont typeface="Pontano Sans"/>
              <a:defRPr sz="18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rtl="0">
              <a:spcBef>
                <a:spcPts val="360"/>
              </a:spcBef>
              <a:buClr>
                <a:schemeClr val="dk2"/>
              </a:buClr>
              <a:buSzPct val="100000"/>
              <a:buFont typeface="Pontano Sans"/>
              <a:defRPr sz="18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rtl="0"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1.png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6000">
                <a:solidFill>
                  <a:srgbClr val="222222"/>
                </a:solidFill>
              </a:rPr>
              <a:t>Rocket English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222222"/>
                </a:solidFill>
              </a:rPr>
              <a:t>Especificação</a:t>
            </a:r>
          </a:p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685800" y="4124476"/>
            <a:ext cx="7772400" cy="950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i="1"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Laboratórios de Informática IV</a:t>
            </a:r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3">
            <a:alphaModFix/>
          </a:blip>
          <a:srcRect b="43977" l="0" r="50194" t="0"/>
          <a:stretch/>
        </p:blipFill>
        <p:spPr>
          <a:xfrm>
            <a:off x="0" y="5668925"/>
            <a:ext cx="1104399" cy="11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/>
        </p:nvSpPr>
        <p:spPr>
          <a:xfrm>
            <a:off x="1203150" y="5687875"/>
            <a:ext cx="7254899" cy="11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Fernando Mendes, João Rodrigues, Rui Oliveira, Tiago Dinis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Lic. Engenharia Informática, Universidade do Minho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2014/2015</a:t>
            </a:r>
          </a:p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i="1" lang="en"/>
              <a:t>Diagramas de Sequência</a:t>
            </a:r>
          </a:p>
          <a:p>
            <a:pPr lvl="0">
              <a:spcBef>
                <a:spcPts val="0"/>
              </a:spcBef>
              <a:buNone/>
            </a:pPr>
            <a:r>
              <a:rPr b="0" i="1" lang="en" sz="3600">
                <a:solidFill>
                  <a:schemeClr val="lt1"/>
                </a:solidFill>
              </a:rPr>
              <a:t>Resolver Lição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839" y="1947325"/>
            <a:ext cx="5004311" cy="46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i="1" lang="en"/>
              <a:t>Diagramas de Sequência</a:t>
            </a:r>
          </a:p>
          <a:p>
            <a:pPr lvl="0" rtl="0">
              <a:spcBef>
                <a:spcPts val="0"/>
              </a:spcBef>
              <a:buNone/>
            </a:pPr>
            <a:r>
              <a:rPr b="0" i="1" lang="en" sz="3600">
                <a:solidFill>
                  <a:schemeClr val="lt1"/>
                </a:solidFill>
              </a:rPr>
              <a:t>Fazer Teste de Categoria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700" y="1947324"/>
            <a:ext cx="6426598" cy="479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i="1" lang="en"/>
              <a:t>Diagramas de Sequência</a:t>
            </a:r>
          </a:p>
          <a:p>
            <a:pPr lvl="0" rtl="0">
              <a:spcBef>
                <a:spcPts val="0"/>
              </a:spcBef>
              <a:buNone/>
            </a:pPr>
            <a:r>
              <a:rPr b="0" i="1" lang="en" sz="3600"/>
              <a:t>Traduzir Palavra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846" y="1947325"/>
            <a:ext cx="6368305" cy="462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i="1" lang="en"/>
              <a:t>Diagrama de Estado</a:t>
            </a: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875" y="1918125"/>
            <a:ext cx="5450825" cy="4680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i="1" lang="en"/>
              <a:t>Diagrama Conceptual</a:t>
            </a: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5" y="1906668"/>
            <a:ext cx="9078148" cy="4512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i="1" lang="en"/>
              <a:t>Diagrama Lógico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50" y="1947325"/>
            <a:ext cx="8442196" cy="462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i="1" lang="en"/>
              <a:t>Diagrama de Classes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50" y="1888075"/>
            <a:ext cx="7922299" cy="491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i="1" lang="en"/>
              <a:t>Planeamento 2ª Fase</a:t>
            </a:r>
          </a:p>
          <a:p>
            <a:pPr lvl="0" rtl="0">
              <a:spcBef>
                <a:spcPts val="0"/>
              </a:spcBef>
              <a:buNone/>
            </a:pPr>
            <a:r>
              <a:rPr b="0" i="1" lang="en" sz="3600">
                <a:solidFill>
                  <a:schemeClr val="lt1"/>
                </a:solidFill>
              </a:rPr>
              <a:t>Previsto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43659"/>
            <a:ext cx="9143999" cy="3320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i="1" lang="en"/>
              <a:t>Planeamento 2ª Fase</a:t>
            </a:r>
          </a:p>
          <a:p>
            <a:pPr lvl="0" rtl="0">
              <a:spcBef>
                <a:spcPts val="0"/>
              </a:spcBef>
              <a:buNone/>
            </a:pPr>
            <a:r>
              <a:rPr b="0" i="1" lang="en" sz="3600">
                <a:solidFill>
                  <a:schemeClr val="lt1"/>
                </a:solidFill>
              </a:rPr>
              <a:t>Realizado</a:t>
            </a: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83374"/>
            <a:ext cx="9144001" cy="371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i="1" lang="en"/>
              <a:t>Notas Finais</a:t>
            </a: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2096307"/>
            <a:ext cx="8229600" cy="4620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/>
              <a:t>Visão mais clara do produto;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/>
              <a:t>Prioritização de funcionalidades;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/>
              <a:t>Noção da arquitetura do sistema;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74633"/>
            <a:ext cx="8229600" cy="1519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>
                <a:latin typeface="Roboto Condensed"/>
                <a:ea typeface="Roboto Condensed"/>
                <a:cs typeface="Roboto Condensed"/>
                <a:sym typeface="Roboto Condensed"/>
              </a:rPr>
              <a:t>Índice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8505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Pontano Sans"/>
              <a:buChar char="●"/>
            </a:pPr>
            <a:r>
              <a:rPr lang="en" sz="2400">
                <a:solidFill>
                  <a:srgbClr val="000000"/>
                </a:solidFill>
              </a:rPr>
              <a:t>Método de Ensino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Pontano Sans"/>
              <a:buChar char="●"/>
            </a:pPr>
            <a:r>
              <a:rPr lang="en" sz="2400">
                <a:solidFill>
                  <a:srgbClr val="000000"/>
                </a:solidFill>
              </a:rPr>
              <a:t>Modelo de Domínio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Pontano Sans"/>
              <a:buChar char="●"/>
            </a:pPr>
            <a:r>
              <a:rPr lang="en" sz="2400">
                <a:solidFill>
                  <a:srgbClr val="000000"/>
                </a:solidFill>
              </a:rPr>
              <a:t>Diagrama de Use Cases 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Pontano Sans"/>
              <a:buChar char="●"/>
            </a:pPr>
            <a:r>
              <a:rPr lang="en" sz="2400">
                <a:solidFill>
                  <a:srgbClr val="000000"/>
                </a:solidFill>
              </a:rPr>
              <a:t>Especificação de Use Cases 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Pontano Sans"/>
              <a:buChar char="●"/>
            </a:pPr>
            <a:r>
              <a:rPr lang="en" sz="2400">
                <a:solidFill>
                  <a:schemeClr val="dk1"/>
                </a:solidFill>
              </a:rPr>
              <a:t>Diagramas de Sequência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Pontano Sans"/>
              <a:buChar char="●"/>
            </a:pPr>
            <a:r>
              <a:rPr lang="en" sz="2400">
                <a:solidFill>
                  <a:schemeClr val="dk1"/>
                </a:solidFill>
              </a:rPr>
              <a:t>Diagramas de Estado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Pontano Sans"/>
              <a:buChar char="●"/>
            </a:pPr>
            <a:r>
              <a:rPr lang="en" sz="2400">
                <a:solidFill>
                  <a:srgbClr val="000000"/>
                </a:solidFill>
              </a:rPr>
              <a:t>Diagrama Conceptual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Pontano Sans"/>
              <a:buChar char="●"/>
            </a:pPr>
            <a:r>
              <a:rPr lang="en" sz="2400">
                <a:solidFill>
                  <a:srgbClr val="000000"/>
                </a:solidFill>
              </a:rPr>
              <a:t>Diagrama Lógico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Pontano Sans"/>
              <a:buChar char="●"/>
            </a:pPr>
            <a:r>
              <a:rPr lang="en" sz="2400">
                <a:solidFill>
                  <a:srgbClr val="000000"/>
                </a:solidFill>
              </a:rPr>
              <a:t>Diagrama de Classes 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Pontano Sans"/>
              <a:buChar char="●"/>
            </a:pPr>
            <a:r>
              <a:rPr lang="en" sz="2400">
                <a:solidFill>
                  <a:srgbClr val="000000"/>
                </a:solidFill>
              </a:rPr>
              <a:t>Planeamento da 2ª Fase 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Pontano Sans"/>
              <a:buChar char="●"/>
            </a:pPr>
            <a:r>
              <a:rPr lang="en" sz="2400">
                <a:solidFill>
                  <a:srgbClr val="000000"/>
                </a:solidFill>
              </a:rPr>
              <a:t>Notas Finais</a:t>
            </a:r>
          </a:p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lang="en" sz="6000">
                <a:solidFill>
                  <a:srgbClr val="222222"/>
                </a:solidFill>
              </a:rPr>
              <a:t>Rocket English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6000">
                <a:solidFill>
                  <a:srgbClr val="222222"/>
                </a:solidFill>
              </a:rPr>
              <a:t>Especificação</a:t>
            </a:r>
          </a:p>
        </p:txBody>
      </p:sp>
      <p:sp>
        <p:nvSpPr>
          <p:cNvPr id="178" name="Shape 178"/>
          <p:cNvSpPr txBox="1"/>
          <p:nvPr>
            <p:ph idx="1" type="subTitle"/>
          </p:nvPr>
        </p:nvSpPr>
        <p:spPr>
          <a:xfrm>
            <a:off x="685800" y="4124476"/>
            <a:ext cx="7772400" cy="950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i="1"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Laboratórios de Informática IV</a:t>
            </a: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43977" l="0" r="50194" t="0"/>
          <a:stretch/>
        </p:blipFill>
        <p:spPr>
          <a:xfrm>
            <a:off x="0" y="5668925"/>
            <a:ext cx="1104399" cy="11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1203150" y="5687875"/>
            <a:ext cx="7254899" cy="11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Fernando Mendes, João Rodrigues, Rui Oliveira, Tiago Dinis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Lic. Engenharia Informática, Universidade do Minho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2014/2015</a:t>
            </a: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i="1" lang="en"/>
              <a:t>Método de Ensino: Imersão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2237707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/>
              <a:t>Contacto máximo com a nova língua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i="1" lang="en"/>
              <a:t>Design</a:t>
            </a:r>
            <a:r>
              <a:rPr lang="en"/>
              <a:t> cuidado na sequência de apresentação de conteúdo</a:t>
            </a:r>
          </a:p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875" y="4846876"/>
            <a:ext cx="3166375" cy="134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3575" y="4703212"/>
            <a:ext cx="1535325" cy="163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Método de Ensino: Imersão</a:t>
            </a:r>
          </a:p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787" y="1982625"/>
            <a:ext cx="6574426" cy="46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Modelo de Domínio</a:t>
            </a:r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1863"/>
            <a:ext cx="9143998" cy="4545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625" y="1913025"/>
            <a:ext cx="5019198" cy="50356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>
            <p:ph type="title"/>
          </p:nvPr>
        </p:nvSpPr>
        <p:spPr>
          <a:xfrm>
            <a:off x="457200" y="28818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Diagrama de Use Cases</a:t>
            </a: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i="1" lang="en"/>
              <a:t>Especificação de Use Cases</a:t>
            </a:r>
          </a:p>
          <a:p>
            <a:pPr lvl="0" rtl="0">
              <a:spcBef>
                <a:spcPts val="0"/>
              </a:spcBef>
              <a:buNone/>
            </a:pPr>
            <a:r>
              <a:rPr b="0" i="1" lang="en" sz="3600"/>
              <a:t>Traduzir Palavra</a:t>
            </a:r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7265"/>
            <a:ext cx="9143998" cy="4488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i="1" lang="en"/>
              <a:t>Especificação de Use Cases</a:t>
            </a:r>
          </a:p>
          <a:p>
            <a:pPr>
              <a:spcBef>
                <a:spcPts val="0"/>
              </a:spcBef>
              <a:buNone/>
            </a:pPr>
            <a:r>
              <a:rPr b="0" i="1" lang="en" sz="3600"/>
              <a:t>Fazer Teste de Categoria</a:t>
            </a:r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500" y="2554389"/>
            <a:ext cx="9143998" cy="3347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Especificação de Use Cases</a:t>
            </a:r>
          </a:p>
          <a:p>
            <a:pPr lvl="0" rtl="0">
              <a:spcBef>
                <a:spcPts val="0"/>
              </a:spcBef>
              <a:buNone/>
            </a:pPr>
            <a:r>
              <a:rPr b="0" i="1" lang="en" sz="3600"/>
              <a:t>Resolver Lição</a:t>
            </a: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600" y="1835100"/>
            <a:ext cx="6912225" cy="50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