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85" r:id="rId4"/>
    <p:sldId id="257" r:id="rId5"/>
    <p:sldId id="259" r:id="rId6"/>
    <p:sldId id="258" r:id="rId7"/>
    <p:sldId id="282" r:id="rId8"/>
    <p:sldId id="287" r:id="rId9"/>
    <p:sldId id="268" r:id="rId10"/>
    <p:sldId id="265" r:id="rId11"/>
    <p:sldId id="266" r:id="rId12"/>
    <p:sldId id="288" r:id="rId13"/>
    <p:sldId id="269" r:id="rId14"/>
    <p:sldId id="270" r:id="rId15"/>
    <p:sldId id="27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0"/>
    <p:restoredTop sz="79932"/>
  </p:normalViewPr>
  <p:slideViewPr>
    <p:cSldViewPr snapToGrid="0" snapToObjects="1">
      <p:cViewPr varScale="1">
        <p:scale>
          <a:sx n="54" d="100"/>
          <a:sy n="54" d="100"/>
        </p:scale>
        <p:origin x="2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0E11F-5421-5345-B58F-8CA146D8514C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994C-A170-FB4E-BEB2-EAAFF14B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A994C-A170-FB4E-BEB2-EAAFF14BD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5BB9-EDF1-4D4B-A43B-EDFCE898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5D74A-1D13-CE46-82F6-070117D1B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6477-4900-E546-B5F7-EBAD166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E554-A0B1-084B-93FE-8C2EE62C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62EF-7620-524B-A730-2A0026BA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8C7-F35D-A048-A317-CAC4C50F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419B-F58B-904B-98D1-7AB63EF8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C257-5903-BA4B-A576-A729422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4FC8-B589-E64A-BD7E-BE918D9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B41F-E289-F44F-84B2-A418BD0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2B320-8FD5-0D44-9AD5-7120ED107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2990E-D5C7-0748-9251-D0A9EF126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8048-CFE1-B346-8332-48BE000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39AC-BAE7-A849-A6F4-6B570882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D235-0E88-4D44-B433-F5A5E7F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A472-4B18-5E46-B66E-BB85BFC5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8B33-CD58-CB48-A390-B678523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E08D-A731-CB49-AFE8-82BC289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8A76-61C4-2340-9E6C-D2D49FA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7E25-50D4-A74A-BC8A-7F3EAE5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C37-A61D-8A46-9CBB-FD08E34A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68D8-16AA-D547-A99B-7C092A1D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6FE4-D9AE-7249-966B-6AB6637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B31A-5AEA-1749-862A-3E04085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EF1C-DB92-DB47-93B2-204E361E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0F47-32FE-C246-B51A-742AF261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F677-FB0B-2E4F-97E2-E579B6B71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5FB8-EAB2-E547-BB36-17E22A60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E3A9-636D-0F49-B958-82AF5FA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68BF-ACB6-CE44-921A-FE6F91E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C355-B6B8-9649-943C-318DDB7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C74-847D-574D-B350-B92D008E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EFE5-8F9C-6E44-B702-D8A6285F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B0EE-318C-E34E-8D55-A05D67B1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4B1C-C4C9-8742-BDD6-CE5FFD76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B6E2F-B90D-804C-95F8-CD1DC73A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26B46-A8B1-D041-BAD9-EC8F2338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E59B9-0BF4-264F-BE32-751FEB62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20147-FBD8-984D-A0B8-01087C13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C999-7273-C647-A700-D79F9C36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EB3CE-B964-A944-8860-0A99A8D9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9CA2-EE66-E74F-96D3-A7290D74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DB917-EF29-254C-B275-54707D8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BD29-BB64-6242-B185-1309124C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A1DD4-8852-0149-B69D-DF744C1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E88F6-43F9-2E4C-9D0D-9DC3C1FE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91D5-DE83-484C-BB29-E8B464AA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23FD-0A98-AE4D-94AB-D323ADE1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2D6E-D0BA-9C4A-9E51-6E1C4505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BD3A-6B3A-CA4F-9130-1D6E538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7FE4-3EFA-8D44-968D-98DF548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366D-CCAA-464F-B670-A6A589B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276A-BB24-F944-94FE-D3C8AD56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CF3A2-91F6-BA40-9B14-0162FAB5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4D57-EBE5-9344-87D1-29F0566C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1F87-7D34-4947-8AE2-3F4C8F79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0263-3EB5-5145-9B83-7F659E39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B597-F65F-6749-94E2-8A4A0AF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0ABC2-223C-EF45-A5CD-5EF1A519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18B4A-13BB-C049-BFE9-4CCFD72E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D746-A871-7945-A929-A99126F21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E8AA-3325-2B4B-9A60-96F2CC17D73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13BE-E066-9144-9A01-DE79FD68C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F78A-0417-CC44-8548-B1B30491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Resource Containers: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 new facility for resource management in server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148792"/>
            <a:ext cx="9144000" cy="1655762"/>
          </a:xfrm>
        </p:spPr>
        <p:txBody>
          <a:bodyPr/>
          <a:lstStyle/>
          <a:p>
            <a:r>
              <a:rPr lang="en-US" dirty="0"/>
              <a:t>Gaurav </a:t>
            </a:r>
            <a:r>
              <a:rPr lang="en-US" dirty="0" err="1"/>
              <a:t>Banga</a:t>
            </a:r>
            <a:r>
              <a:rPr lang="en-US" dirty="0"/>
              <a:t>, Peter </a:t>
            </a:r>
            <a:r>
              <a:rPr lang="en-US" dirty="0" err="1"/>
              <a:t>Druschel</a:t>
            </a:r>
            <a:r>
              <a:rPr lang="en-US" dirty="0"/>
              <a:t>, Jeffrey Mogul</a:t>
            </a:r>
          </a:p>
          <a:p>
            <a:r>
              <a:rPr lang="en-US" dirty="0"/>
              <a:t>OSDI’99</a:t>
            </a:r>
          </a:p>
        </p:txBody>
      </p:sp>
    </p:spTree>
    <p:extLst>
      <p:ext uri="{BB962C8B-B14F-4D97-AF65-F5344CB8AC3E}">
        <p14:creationId xmlns:p14="http://schemas.microsoft.com/office/powerpoint/2010/main" val="418134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F257A-EF3E-0F40-87A9-FD14D9BF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2" y="469900"/>
            <a:ext cx="5686375" cy="520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DE29CA-5EED-A346-AB01-69AAA5532221}"/>
              </a:ext>
            </a:extLst>
          </p:cNvPr>
          <p:cNvSpPr/>
          <p:nvPr/>
        </p:nvSpPr>
        <p:spPr>
          <a:xfrm>
            <a:off x="5850497" y="1308100"/>
            <a:ext cx="55033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use </a:t>
            </a:r>
            <a:r>
              <a:rPr lang="en-US" dirty="0" err="1">
                <a:solidFill>
                  <a:schemeClr val="accent1"/>
                </a:solidFill>
              </a:rPr>
              <a:t>r.c.</a:t>
            </a:r>
            <a:r>
              <a:rPr lang="en-US" dirty="0">
                <a:solidFill>
                  <a:schemeClr val="accent1"/>
                </a:solidFill>
              </a:rPr>
              <a:t> with multiple threads?</a:t>
            </a:r>
          </a:p>
          <a:p>
            <a:pPr lvl="1"/>
            <a:r>
              <a:rPr lang="en-US" dirty="0"/>
              <a:t>Assign thread to desired RC for each new connection as soon as identified from request info</a:t>
            </a:r>
            <a:br>
              <a:rPr lang="en-US" dirty="0"/>
            </a:br>
            <a:r>
              <a:rPr lang="en-US" dirty="0"/>
              <a:t>(different RCs for different policies)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 scheduler will appropriately schedule threads by priority/resource usage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Dynamic content?</a:t>
            </a:r>
          </a:p>
          <a:p>
            <a:pPr lvl="1"/>
            <a:r>
              <a:rPr lang="en-US" dirty="0"/>
              <a:t>Assign </a:t>
            </a:r>
            <a:r>
              <a:rPr lang="en-US" dirty="0" err="1"/>
              <a:t>cgi</a:t>
            </a:r>
            <a:r>
              <a:rPr lang="en-US" dirty="0"/>
              <a:t> process to RC for this connection</a:t>
            </a:r>
          </a:p>
        </p:txBody>
      </p:sp>
    </p:spTree>
    <p:extLst>
      <p:ext uri="{BB962C8B-B14F-4D97-AF65-F5344CB8AC3E}">
        <p14:creationId xmlns:p14="http://schemas.microsoft.com/office/powerpoint/2010/main" val="18712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1273F-FE63-1E41-A6D6-04AD78C2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4" y="444500"/>
            <a:ext cx="5295045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8114BD-2891-A147-A3B0-5C67BBC028C1}"/>
              </a:ext>
            </a:extLst>
          </p:cNvPr>
          <p:cNvSpPr/>
          <p:nvPr/>
        </p:nvSpPr>
        <p:spPr>
          <a:xfrm>
            <a:off x="5961186" y="870625"/>
            <a:ext cx="5473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use </a:t>
            </a:r>
            <a:r>
              <a:rPr lang="en-US" dirty="0" err="1">
                <a:solidFill>
                  <a:schemeClr val="accent1"/>
                </a:solidFill>
              </a:rPr>
              <a:t>r.c.</a:t>
            </a:r>
            <a:r>
              <a:rPr lang="en-US" dirty="0">
                <a:solidFill>
                  <a:schemeClr val="accent1"/>
                </a:solidFill>
              </a:rPr>
              <a:t> with events?</a:t>
            </a:r>
          </a:p>
          <a:p>
            <a:pPr lvl="1"/>
            <a:r>
              <a:rPr lang="en-US" dirty="0"/>
              <a:t>Thread switches to desired </a:t>
            </a:r>
            <a:r>
              <a:rPr lang="en-US" dirty="0" err="1"/>
              <a:t>r.c.</a:t>
            </a:r>
            <a:r>
              <a:rPr lang="en-US" dirty="0"/>
              <a:t> as handle new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scheduling by OS</a:t>
            </a:r>
          </a:p>
          <a:p>
            <a:pPr lvl="1"/>
            <a:r>
              <a:rPr lang="en-US" dirty="0"/>
              <a:t>Resource containers just tracks accounting </a:t>
            </a:r>
          </a:p>
          <a:p>
            <a:pPr lvl="1"/>
            <a:r>
              <a:rPr lang="en-US" dirty="0"/>
              <a:t>App uses info to determine order to handle events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How does network activity interact with </a:t>
            </a:r>
            <a:r>
              <a:rPr lang="en-US" dirty="0" err="1">
                <a:solidFill>
                  <a:schemeClr val="accent1"/>
                </a:solidFill>
              </a:rPr>
              <a:t>r.c.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dirty="0"/>
              <a:t>Specify the socket and R.C  the activity belongs to ASAP</a:t>
            </a:r>
          </a:p>
        </p:txBody>
      </p:sp>
    </p:spTree>
    <p:extLst>
      <p:ext uri="{BB962C8B-B14F-4D97-AF65-F5344CB8AC3E}">
        <p14:creationId xmlns:p14="http://schemas.microsoft.com/office/powerpoint/2010/main" val="4988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6967-0403-2844-AC96-7B060C97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/>
              <a:t>Applying Resource Containers to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F9C-4844-0E4F-B961-3AE6BD19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40618"/>
            <a:ext cx="10515600" cy="5437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to use </a:t>
            </a:r>
            <a:r>
              <a:rPr lang="en-US" dirty="0" err="1">
                <a:solidFill>
                  <a:schemeClr val="accent1"/>
                </a:solidFill>
              </a:rPr>
              <a:t>r.c.</a:t>
            </a:r>
            <a:r>
              <a:rPr lang="en-US" dirty="0">
                <a:solidFill>
                  <a:schemeClr val="accent1"/>
                </a:solidFill>
              </a:rPr>
              <a:t> with multiple threads?</a:t>
            </a:r>
          </a:p>
          <a:p>
            <a:pPr lvl="1"/>
            <a:r>
              <a:rPr lang="en-US" dirty="0"/>
              <a:t>Assign thread to desired RC for each new connection as soon as identified (different RCs for different policies)</a:t>
            </a:r>
          </a:p>
          <a:p>
            <a:pPr lvl="1"/>
            <a:r>
              <a:rPr lang="en-US" dirty="0"/>
              <a:t>OS scheduler will appropriately schedule threads by priority/resource usage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Dynamic content?</a:t>
            </a:r>
          </a:p>
          <a:p>
            <a:pPr lvl="1"/>
            <a:r>
              <a:rPr lang="en-US" dirty="0"/>
              <a:t>Assign </a:t>
            </a:r>
            <a:r>
              <a:rPr lang="en-US" dirty="0" err="1"/>
              <a:t>cgi</a:t>
            </a:r>
            <a:r>
              <a:rPr lang="en-US" dirty="0"/>
              <a:t> process to RC for this connection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to use </a:t>
            </a:r>
            <a:r>
              <a:rPr lang="en-US" dirty="0" err="1">
                <a:solidFill>
                  <a:schemeClr val="accent1"/>
                </a:solidFill>
              </a:rPr>
              <a:t>r.c.</a:t>
            </a:r>
            <a:r>
              <a:rPr lang="en-US" dirty="0">
                <a:solidFill>
                  <a:schemeClr val="accent1"/>
                </a:solidFill>
              </a:rPr>
              <a:t> with events?</a:t>
            </a:r>
          </a:p>
          <a:p>
            <a:pPr lvl="1"/>
            <a:r>
              <a:rPr lang="en-US" dirty="0"/>
              <a:t>Thread switches to desired </a:t>
            </a:r>
            <a:r>
              <a:rPr lang="en-US" dirty="0" err="1"/>
              <a:t>r.c.</a:t>
            </a:r>
            <a:r>
              <a:rPr lang="en-US" dirty="0"/>
              <a:t> as handle new events</a:t>
            </a:r>
          </a:p>
          <a:p>
            <a:pPr lvl="1"/>
            <a:r>
              <a:rPr lang="en-US" dirty="0"/>
              <a:t>No scheduling by OS</a:t>
            </a:r>
          </a:p>
          <a:p>
            <a:pPr lvl="1"/>
            <a:r>
              <a:rPr lang="en-US" dirty="0"/>
              <a:t>Resource containers just tracks accounting </a:t>
            </a:r>
          </a:p>
          <a:p>
            <a:pPr lvl="1"/>
            <a:r>
              <a:rPr lang="en-US" dirty="0"/>
              <a:t>App uses info to determine order to handle events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does network activity interact with </a:t>
            </a:r>
            <a:r>
              <a:rPr lang="en-US" dirty="0" err="1">
                <a:solidFill>
                  <a:schemeClr val="accent1"/>
                </a:solidFill>
              </a:rPr>
              <a:t>r.c.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pPr lvl="1"/>
            <a:r>
              <a:rPr lang="en-US" dirty="0"/>
              <a:t>Specify the socket and R.C  the activity belongs to ASAP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/>
              <a:t>Resource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37138"/>
            <a:ext cx="10965873" cy="5720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Can binding of a thread change over time to different RCs?  Why or not?</a:t>
            </a:r>
          </a:p>
          <a:p>
            <a:pPr lvl="1"/>
            <a:r>
              <a:rPr lang="en-US" dirty="0"/>
              <a:t>Yes; events or handing requests from different clients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Can multiple threads be bound to single RC at same time? Why or not?</a:t>
            </a:r>
          </a:p>
          <a:p>
            <a:pPr lvl="1"/>
            <a:r>
              <a:rPr lang="en-US" dirty="0"/>
              <a:t>Yes; each thread associated with same task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Problem: What if thread switches rapidly between RCs?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Should thread be </a:t>
            </a:r>
            <a:r>
              <a:rPr lang="en-US" dirty="0" err="1">
                <a:solidFill>
                  <a:schemeClr val="accent1"/>
                </a:solidFill>
              </a:rPr>
              <a:t>descheduled</a:t>
            </a:r>
            <a:r>
              <a:rPr lang="en-US" dirty="0">
                <a:solidFill>
                  <a:schemeClr val="accent1"/>
                </a:solidFill>
              </a:rPr>
              <a:t> when associated with lower priority RC?  </a:t>
            </a:r>
          </a:p>
          <a:p>
            <a:pPr lvl="1"/>
            <a:r>
              <a:rPr lang="en-US" dirty="0"/>
              <a:t>Theoretically, yes, but too costly to recompute thread priority, make scheduling decision, switch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is approach in paper?  </a:t>
            </a:r>
          </a:p>
          <a:p>
            <a:pPr lvl="1"/>
            <a:r>
              <a:rPr lang="en-US" dirty="0"/>
              <a:t>Compromise: Scheduler binding between thread and SET of RCs</a:t>
            </a:r>
          </a:p>
          <a:p>
            <a:pPr lvl="1"/>
            <a:r>
              <a:rPr lang="en-US" dirty="0"/>
              <a:t>Combine all RCs over which thread is currently multiplexed; </a:t>
            </a:r>
            <a:br>
              <a:rPr lang="en-US" dirty="0"/>
            </a:br>
            <a:r>
              <a:rPr lang="en-US" dirty="0"/>
              <a:t>Performed automatically thru observation (age out old ones); Ave priority?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are the implications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Not 100% accurate</a:t>
            </a:r>
          </a:p>
          <a:p>
            <a:pPr lvl="1"/>
            <a:r>
              <a:rPr lang="en-US" dirty="0"/>
              <a:t>Low &amp; Hi priority tasks shouldn’t be handled by same thread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3" y="0"/>
            <a:ext cx="105156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90" y="1122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Why do all of their experiments use requests to same 1KB file?</a:t>
            </a:r>
          </a:p>
          <a:p>
            <a:pPr lvl="1"/>
            <a:r>
              <a:rPr lang="en-US" dirty="0"/>
              <a:t>Hit in buffer cache</a:t>
            </a:r>
          </a:p>
          <a:p>
            <a:pPr lvl="1"/>
            <a:r>
              <a:rPr lang="en-US" dirty="0"/>
              <a:t>Do not have I/O incorporated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" y="2447803"/>
            <a:ext cx="4634487" cy="4172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3231" y="2722922"/>
            <a:ext cx="56622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is this experiment?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1 hi priority client, </a:t>
            </a:r>
            <a:br>
              <a:rPr lang="en-US" sz="2400" dirty="0"/>
            </a:br>
            <a:r>
              <a:rPr lang="en-US" sz="2400" dirty="0"/>
              <a:t>increase # low priority clients</a:t>
            </a:r>
          </a:p>
          <a:p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Why can’t system w/o containers give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good response time to high-priority client?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lots of work in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0"/>
            <a:ext cx="10515600" cy="1325563"/>
          </a:xfrm>
        </p:spPr>
        <p:txBody>
          <a:bodyPr/>
          <a:lstStyle/>
          <a:p>
            <a:r>
              <a:rPr lang="en-US" dirty="0"/>
              <a:t>Experiments: Denial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" y="1204301"/>
            <a:ext cx="7379678" cy="555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is a SYN attack? </a:t>
            </a:r>
          </a:p>
          <a:p>
            <a:pPr lvl="1"/>
            <a:r>
              <a:rPr lang="en-US" dirty="0"/>
              <a:t>Setup TCP connection w/ 3-way handshake</a:t>
            </a:r>
          </a:p>
          <a:p>
            <a:pPr lvl="1"/>
            <a:r>
              <a:rPr lang="en-US" dirty="0"/>
              <a:t>Client: sends SYN J</a:t>
            </a:r>
          </a:p>
          <a:p>
            <a:pPr lvl="1"/>
            <a:r>
              <a:rPr lang="en-US" dirty="0"/>
              <a:t>Server: Creates entry, </a:t>
            </a:r>
            <a:br>
              <a:rPr lang="en-US" dirty="0"/>
            </a:br>
            <a:r>
              <a:rPr lang="en-US" dirty="0"/>
              <a:t>responds with SYN K, ACK J+1,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keep state for timeout (75 sec)</a:t>
            </a:r>
          </a:p>
          <a:p>
            <a:pPr lvl="1"/>
            <a:r>
              <a:rPr lang="en-US" dirty="0"/>
              <a:t>Client: ACK K+1</a:t>
            </a:r>
          </a:p>
          <a:p>
            <a:pPr lvl="1"/>
            <a:r>
              <a:rPr lang="en-US" dirty="0"/>
              <a:t>Malicious client does not send ACK, queue fills on server, can’t respond to any clients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 RCs fix problem?</a:t>
            </a:r>
          </a:p>
          <a:p>
            <a:pPr lvl="1"/>
            <a:r>
              <a:rPr lang="en-US" dirty="0"/>
              <a:t>Notify app when SYN dropped to identify bad client</a:t>
            </a:r>
          </a:p>
          <a:p>
            <a:pPr lvl="1"/>
            <a:r>
              <a:rPr lang="en-US" dirty="0"/>
              <a:t>App isolates bad client to RC with low priority listen() socket</a:t>
            </a:r>
          </a:p>
          <a:p>
            <a:pPr lvl="1"/>
            <a:r>
              <a:rPr lang="en-US" dirty="0"/>
              <a:t>Still some processing needed, but much less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46" y="1204301"/>
            <a:ext cx="4495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5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Scheduling requires knowledge of which entities are doing work for different clients</a:t>
            </a:r>
          </a:p>
          <a:p>
            <a:pPr lvl="1"/>
            <a:r>
              <a:rPr lang="en-US" dirty="0"/>
              <a:t>Need to know how much resources are consumed for different tasks</a:t>
            </a:r>
          </a:p>
          <a:p>
            <a:pPr lvl="1"/>
            <a:r>
              <a:rPr lang="en-US" dirty="0"/>
              <a:t>Can approximate with some simple models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More difficult cases</a:t>
            </a:r>
          </a:p>
          <a:p>
            <a:pPr lvl="1"/>
            <a:r>
              <a:rPr lang="en-US" dirty="0"/>
              <a:t>Other resources: Memory and I/O</a:t>
            </a:r>
            <a:br>
              <a:rPr lang="en-US" dirty="0"/>
            </a:br>
            <a:r>
              <a:rPr lang="en-US" dirty="0"/>
              <a:t>CPU is always the easiest!</a:t>
            </a:r>
          </a:p>
          <a:p>
            <a:pPr lvl="1"/>
            <a:r>
              <a:rPr lang="en-US" dirty="0"/>
              <a:t>Distributed systems:</a:t>
            </a:r>
            <a:br>
              <a:rPr lang="en-US" dirty="0"/>
            </a:br>
            <a:r>
              <a:rPr lang="en-US" dirty="0"/>
              <a:t>associate tag with request, pass tag through distributed system</a:t>
            </a:r>
          </a:p>
          <a:p>
            <a:pPr lvl="1"/>
            <a:r>
              <a:rPr lang="en-US" dirty="0"/>
              <a:t>Batched work:</a:t>
            </a:r>
            <a:br>
              <a:rPr lang="en-US" dirty="0"/>
            </a:br>
            <a:r>
              <a:rPr lang="en-US" dirty="0"/>
              <a:t>Single I/O transactions contains writes from multiple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Motivation?</a:t>
            </a:r>
          </a:p>
          <a:p>
            <a:pPr lvl="1"/>
            <a:r>
              <a:rPr lang="en-US" dirty="0"/>
              <a:t>Resource management in servers is important</a:t>
            </a:r>
          </a:p>
          <a:p>
            <a:pPr lvl="1"/>
            <a:r>
              <a:rPr lang="en-US" dirty="0"/>
              <a:t>Want to exert explicit control with policies (</a:t>
            </a:r>
            <a:r>
              <a:rPr lang="en-US" dirty="0" err="1"/>
              <a:t>QoS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Handle denial-of-service attacks</a:t>
            </a:r>
          </a:p>
          <a:p>
            <a:pPr marL="0" indent="0">
              <a:buNone/>
            </a:pPr>
            <a:r>
              <a:rPr lang="en-US" dirty="0"/>
              <a:t>Scheduling must know which entities are doing work </a:t>
            </a:r>
            <a:r>
              <a:rPr lang="en-US"/>
              <a:t>for which clients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Problems with existing approaches?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Protection domain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resource principal </a:t>
            </a:r>
            <a:r>
              <a:rPr lang="en-US" dirty="0"/>
              <a:t>(logical task) combined in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  <a:r>
              <a:rPr lang="en-US" dirty="0"/>
              <a:t> abstraction</a:t>
            </a:r>
          </a:p>
          <a:p>
            <a:pPr lvl="1"/>
            <a:r>
              <a:rPr lang="en-US" dirty="0"/>
              <a:t>Time spent in kernel not charged to processes correctly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r>
              <a:rPr lang="en-US" dirty="0"/>
              <a:t>High-Performance Server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vs. threads vs. events</a:t>
            </a:r>
          </a:p>
        </p:txBody>
      </p:sp>
    </p:spTree>
    <p:extLst>
      <p:ext uri="{BB962C8B-B14F-4D97-AF65-F5344CB8AC3E}">
        <p14:creationId xmlns:p14="http://schemas.microsoft.com/office/powerpoint/2010/main" val="11221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D2FAC9-CCD5-CA49-B07B-32B2908E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539261"/>
            <a:ext cx="7267995" cy="575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7244861" y="539261"/>
            <a:ext cx="46071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Master process </a:t>
            </a:r>
            <a:r>
              <a:rPr lang="en-US" sz="2400" dirty="0"/>
              <a:t>hands off request to </a:t>
            </a:r>
            <a:r>
              <a:rPr lang="en-US" sz="2400" dirty="0">
                <a:solidFill>
                  <a:schemeClr val="accent1"/>
                </a:solidFill>
              </a:rPr>
              <a:t>slave processes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Two approaches for slave processes?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Fork new slave for each new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Reuse pool of pre-forked processes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Problems with processes?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 context-switch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 IPC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45992-06AF-844C-86CD-69744E37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0" y="266700"/>
            <a:ext cx="6345594" cy="596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7443618" y="2027593"/>
            <a:ext cx="440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Variant with </a:t>
            </a:r>
            <a:r>
              <a:rPr lang="en-US" sz="2400" dirty="0">
                <a:solidFill>
                  <a:schemeClr val="accent1"/>
                </a:solidFill>
              </a:rPr>
              <a:t>threads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New thread to accept each incoming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3E256-E1D2-E64E-9EA7-DC674357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539"/>
            <a:ext cx="6571702" cy="59449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7915" y="822360"/>
            <a:ext cx="4820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Events: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/>
              <a:t>Application loop decides which handler to run</a:t>
            </a:r>
          </a:p>
          <a:p>
            <a:endParaRPr lang="en-US" sz="2400" dirty="0"/>
          </a:p>
          <a:p>
            <a:r>
              <a:rPr lang="en-US" sz="2400" dirty="0"/>
              <a:t>Multiple threads for multiprocessor</a:t>
            </a:r>
          </a:p>
        </p:txBody>
      </p:sp>
    </p:spTree>
    <p:extLst>
      <p:ext uri="{BB962C8B-B14F-4D97-AF65-F5344CB8AC3E}">
        <p14:creationId xmlns:p14="http://schemas.microsoft.com/office/powerpoint/2010/main" val="86292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complication: Dynamic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Cgi</a:t>
            </a:r>
            <a:r>
              <a:rPr lang="en-US" dirty="0"/>
              <a:t> program: Untrusted code</a:t>
            </a:r>
          </a:p>
          <a:p>
            <a:pPr marL="0" indent="0">
              <a:buNone/>
            </a:pPr>
            <a:r>
              <a:rPr lang="en-US" dirty="0"/>
              <a:t>Fork into separate process for protection (fault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13395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D60C-A8D6-6F4D-A1ED-B42D0C50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C5EB-BDF2-C346-BBD9-636369F4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Same processes handle different work over time </a:t>
            </a:r>
            <a:br>
              <a:rPr lang="en-US" dirty="0"/>
            </a:br>
            <a:r>
              <a:rPr lang="en-US" dirty="0"/>
              <a:t>(related to different clients, different priorities)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kernel accounting </a:t>
            </a:r>
          </a:p>
          <a:p>
            <a:pPr lvl="1"/>
            <a:r>
              <a:rPr lang="en-US" dirty="0"/>
              <a:t>Network handling isn’t charged to responsible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 spread across multiple processes </a:t>
            </a:r>
          </a:p>
          <a:p>
            <a:pPr lvl="1"/>
            <a:r>
              <a:rPr lang="en-US" dirty="0"/>
              <a:t>Can’t associate </a:t>
            </a:r>
            <a:r>
              <a:rPr lang="en-US" dirty="0" err="1"/>
              <a:t>cgi</a:t>
            </a:r>
            <a:r>
              <a:rPr lang="en-US" dirty="0"/>
              <a:t> processes with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57FA0-7946-164A-8465-D13F09D7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41" y="4495338"/>
            <a:ext cx="2374498" cy="2273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4B7FE-FDE3-8740-BAD9-82E4A47B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50" y="2205833"/>
            <a:ext cx="3113177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Basic idea?</a:t>
            </a:r>
          </a:p>
          <a:p>
            <a:r>
              <a:rPr lang="en-US" dirty="0"/>
              <a:t>Separate notion of </a:t>
            </a:r>
            <a:r>
              <a:rPr lang="en-US" dirty="0">
                <a:solidFill>
                  <a:schemeClr val="accent1"/>
                </a:solidFill>
              </a:rPr>
              <a:t>protection domain </a:t>
            </a:r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resource principal</a:t>
            </a:r>
          </a:p>
          <a:p>
            <a:r>
              <a:rPr lang="en-US" dirty="0"/>
              <a:t>Thread </a:t>
            </a:r>
            <a:r>
              <a:rPr lang="en-US" dirty="0">
                <a:solidFill>
                  <a:schemeClr val="accent1"/>
                </a:solidFill>
              </a:rPr>
              <a:t>binds</a:t>
            </a:r>
            <a:r>
              <a:rPr lang="en-US" dirty="0"/>
              <a:t> to different RC over time depending on current activity</a:t>
            </a:r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879</Words>
  <Application>Microsoft Macintosh PowerPoint</Application>
  <PresentationFormat>Widescreen</PresentationFormat>
  <Paragraphs>118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Resource Containers:  A new facility for resource management in server systems</vt:lpstr>
      <vt:lpstr>Resource Containers</vt:lpstr>
      <vt:lpstr>Background:  High-Performance Server Architectures</vt:lpstr>
      <vt:lpstr>PowerPoint Presentation</vt:lpstr>
      <vt:lpstr>PowerPoint Presentation</vt:lpstr>
      <vt:lpstr>PowerPoint Presentation</vt:lpstr>
      <vt:lpstr>Other complication: Dynamic requests</vt:lpstr>
      <vt:lpstr>Three problems</vt:lpstr>
      <vt:lpstr>Resource Containers</vt:lpstr>
      <vt:lpstr>PowerPoint Presentation</vt:lpstr>
      <vt:lpstr>PowerPoint Presentation</vt:lpstr>
      <vt:lpstr>Applying Resource Containers to Web Server</vt:lpstr>
      <vt:lpstr>Resource Containers</vt:lpstr>
      <vt:lpstr>Experiments</vt:lpstr>
      <vt:lpstr>Experiments: Denial of Service</vt:lpstr>
      <vt:lpstr>General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 C ARPACI-DUSSEAU</cp:lastModifiedBy>
  <cp:revision>88</cp:revision>
  <dcterms:created xsi:type="dcterms:W3CDTF">2018-03-18T21:29:52Z</dcterms:created>
  <dcterms:modified xsi:type="dcterms:W3CDTF">2020-10-29T15:08:19Z</dcterms:modified>
</cp:coreProperties>
</file>