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01"/>
  </p:notesMasterIdLst>
  <p:handoutMasterIdLst>
    <p:handoutMasterId r:id="rId102"/>
  </p:handoutMasterIdLst>
  <p:sldIdLst>
    <p:sldId id="440" r:id="rId5"/>
    <p:sldId id="322" r:id="rId6"/>
    <p:sldId id="260" r:id="rId7"/>
    <p:sldId id="321" r:id="rId8"/>
    <p:sldId id="265" r:id="rId9"/>
    <p:sldId id="301" r:id="rId10"/>
    <p:sldId id="304" r:id="rId11"/>
    <p:sldId id="273" r:id="rId12"/>
    <p:sldId id="277" r:id="rId13"/>
    <p:sldId id="282" r:id="rId14"/>
    <p:sldId id="280" r:id="rId15"/>
    <p:sldId id="281" r:id="rId16"/>
    <p:sldId id="289" r:id="rId17"/>
    <p:sldId id="306" r:id="rId18"/>
    <p:sldId id="287" r:id="rId19"/>
    <p:sldId id="293" r:id="rId20"/>
    <p:sldId id="262" r:id="rId21"/>
    <p:sldId id="303" r:id="rId22"/>
    <p:sldId id="391" r:id="rId23"/>
    <p:sldId id="308" r:id="rId24"/>
    <p:sldId id="307" r:id="rId25"/>
    <p:sldId id="1124" r:id="rId26"/>
    <p:sldId id="1125" r:id="rId27"/>
    <p:sldId id="341" r:id="rId28"/>
    <p:sldId id="399" r:id="rId29"/>
    <p:sldId id="1136" r:id="rId30"/>
    <p:sldId id="346" r:id="rId31"/>
    <p:sldId id="349" r:id="rId32"/>
    <p:sldId id="350" r:id="rId33"/>
    <p:sldId id="352" r:id="rId34"/>
    <p:sldId id="354" r:id="rId35"/>
    <p:sldId id="355" r:id="rId36"/>
    <p:sldId id="1121" r:id="rId37"/>
    <p:sldId id="1122" r:id="rId38"/>
    <p:sldId id="1123" r:id="rId39"/>
    <p:sldId id="1133" r:id="rId40"/>
    <p:sldId id="1126" r:id="rId41"/>
    <p:sldId id="1064" r:id="rId42"/>
    <p:sldId id="1066" r:id="rId43"/>
    <p:sldId id="1067" r:id="rId44"/>
    <p:sldId id="1068" r:id="rId45"/>
    <p:sldId id="1080" r:id="rId46"/>
    <p:sldId id="1081" r:id="rId47"/>
    <p:sldId id="368" r:id="rId48"/>
    <p:sldId id="1084" r:id="rId49"/>
    <p:sldId id="1085" r:id="rId50"/>
    <p:sldId id="1101" r:id="rId51"/>
    <p:sldId id="383" r:id="rId52"/>
    <p:sldId id="1087" r:id="rId53"/>
    <p:sldId id="379" r:id="rId54"/>
    <p:sldId id="1100" r:id="rId55"/>
    <p:sldId id="1104" r:id="rId56"/>
    <p:sldId id="1089" r:id="rId57"/>
    <p:sldId id="1192" r:id="rId58"/>
    <p:sldId id="442" r:id="rId59"/>
    <p:sldId id="458" r:id="rId60"/>
    <p:sldId id="395" r:id="rId61"/>
    <p:sldId id="396" r:id="rId62"/>
    <p:sldId id="402" r:id="rId63"/>
    <p:sldId id="1178" r:id="rId64"/>
    <p:sldId id="1179" r:id="rId65"/>
    <p:sldId id="1180" r:id="rId66"/>
    <p:sldId id="1181" r:id="rId67"/>
    <p:sldId id="1182" r:id="rId68"/>
    <p:sldId id="1183" r:id="rId69"/>
    <p:sldId id="1184" r:id="rId70"/>
    <p:sldId id="1141" r:id="rId71"/>
    <p:sldId id="1140" r:id="rId72"/>
    <p:sldId id="1157" r:id="rId73"/>
    <p:sldId id="1158" r:id="rId74"/>
    <p:sldId id="357" r:id="rId75"/>
    <p:sldId id="360" r:id="rId76"/>
    <p:sldId id="362" r:id="rId77"/>
    <p:sldId id="1185" r:id="rId78"/>
    <p:sldId id="1186" r:id="rId79"/>
    <p:sldId id="1187" r:id="rId80"/>
    <p:sldId id="371" r:id="rId81"/>
    <p:sldId id="373" r:id="rId82"/>
    <p:sldId id="1188" r:id="rId83"/>
    <p:sldId id="1142" r:id="rId84"/>
    <p:sldId id="1143" r:id="rId85"/>
    <p:sldId id="1144" r:id="rId86"/>
    <p:sldId id="1146" r:id="rId87"/>
    <p:sldId id="1148" r:id="rId88"/>
    <p:sldId id="1159" r:id="rId89"/>
    <p:sldId id="1149" r:id="rId90"/>
    <p:sldId id="393" r:id="rId91"/>
    <p:sldId id="394" r:id="rId92"/>
    <p:sldId id="1189" r:id="rId93"/>
    <p:sldId id="1190" r:id="rId94"/>
    <p:sldId id="1191" r:id="rId95"/>
    <p:sldId id="1155" r:id="rId96"/>
    <p:sldId id="486" r:id="rId97"/>
    <p:sldId id="1193" r:id="rId98"/>
    <p:sldId id="439" r:id="rId99"/>
    <p:sldId id="487" r:id="rId10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6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6" autoAdjust="0"/>
    <p:restoredTop sz="76949" autoAdjust="0"/>
  </p:normalViewPr>
  <p:slideViewPr>
    <p:cSldViewPr snapToGrid="0" snapToObjects="1">
      <p:cViewPr varScale="1">
        <p:scale>
          <a:sx n="160" d="100"/>
          <a:sy n="160" d="100"/>
        </p:scale>
        <p:origin x="304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notesMaster" Target="notesMasters/notesMaster1.xml"/><Relationship Id="rId102" Type="http://schemas.openxmlformats.org/officeDocument/2006/relationships/handoutMaster" Target="handoutMasters/handoutMaster1.xml"/><Relationship Id="rId103" Type="http://schemas.openxmlformats.org/officeDocument/2006/relationships/presProps" Target="presProps.xml"/><Relationship Id="rId104" Type="http://schemas.openxmlformats.org/officeDocument/2006/relationships/viewProps" Target="viewProps.xml"/><Relationship Id="rId105" Type="http://schemas.openxmlformats.org/officeDocument/2006/relationships/theme" Target="theme/theme1.xml"/><Relationship Id="rId10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00" Type="http://schemas.openxmlformats.org/officeDocument/2006/relationships/slide" Target="slides/slide96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94776"/>
          <c:y val="0.0921022"/>
          <c:w val="0.805224"/>
          <c:h val="0.6388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6.9</c:v>
                </c:pt>
                <c:pt idx="1">
                  <c:v>11.8</c:v>
                </c:pt>
                <c:pt idx="2">
                  <c:v>22.4</c:v>
                </c:pt>
                <c:pt idx="3">
                  <c:v>45.6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7B-7C43-A935-BEAFFE750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32038992"/>
        <c:axId val="-2146660112"/>
      </c:barChart>
      <c:catAx>
        <c:axId val="213203899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800"/>
                </a:pPr>
                <a:r>
                  <a:rPr lang="en-US" sz="2000" dirty="0"/>
                  <a:t>Block Size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txPr>
          <a:bodyPr rot="0"/>
          <a:lstStyle/>
          <a:p>
            <a:pPr>
              <a:defRPr sz="2000"/>
            </a:pPr>
            <a:endParaRPr lang="en-US"/>
          </a:p>
        </c:txPr>
        <c:crossAx val="-2146660112"/>
        <c:crosses val="autoZero"/>
        <c:auto val="1"/>
        <c:lblAlgn val="ctr"/>
        <c:lblOffset val="100"/>
        <c:noMultiLvlLbl val="1"/>
      </c:catAx>
      <c:valAx>
        <c:axId val="-2146660112"/>
        <c:scaling>
          <c:orientation val="minMax"/>
        </c:scaling>
        <c:delete val="0"/>
        <c:axPos val="l"/>
        <c:majorGridlines/>
        <c:title>
          <c:tx>
            <c:rich>
              <a:bodyPr rot="-5400000"/>
              <a:lstStyle/>
              <a:p>
                <a:pPr>
                  <a:defRPr sz="3600"/>
                </a:pPr>
                <a:r>
                  <a:rPr lang="en-US" sz="1600" dirty="0"/>
                  <a:t> Percent Wasted Space</a:t>
                </a:r>
              </a:p>
            </c:rich>
          </c:tx>
          <c:layout>
            <c:manualLayout>
              <c:xMode val="edge"/>
              <c:yMode val="edge"/>
              <c:x val="0.0"/>
              <c:y val="0.184028841191994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 sz="1800"/>
            </a:pPr>
            <a:endParaRPr lang="en-US"/>
          </a:p>
        </c:txPr>
        <c:crossAx val="2132038992"/>
        <c:crosses val="autoZero"/>
        <c:crossBetween val="between"/>
        <c:majorUnit val="12.5"/>
        <c:minorUnit val="6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BA7BF-2AEB-F547-A1E6-06D904C88E3F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D935-9B61-834C-8DF5-2ACB9561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9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24377-17A6-2E43-8D32-0BA3B48F82BA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1C8C0-F658-3245-B6CE-1B037732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Get everyone to speak</a:t>
            </a:r>
            <a:r>
              <a:rPr lang="en-US" baseline="0" dirty="0"/>
              <a:t> to class in first two lectures; don’t want long-winded opinions in this course, but do want people to talk and show they are involved and what they understand</a:t>
            </a:r>
          </a:p>
          <a:p>
            <a:r>
              <a:rPr lang="en-US" baseline="0" dirty="0"/>
              <a:t>Do I have about 50 straight-forward questions in here?</a:t>
            </a:r>
          </a:p>
          <a:p>
            <a:endParaRPr lang="en-US" baseline="0" dirty="0"/>
          </a:p>
          <a:p>
            <a:r>
              <a:rPr lang="en-US" baseline="0" dirty="0"/>
              <a:t>Questions in this lecture today </a:t>
            </a:r>
            <a:r>
              <a:rPr lang="en-US" baseline="0" dirty="0" err="1" smtClean="0"/>
              <a:t>arerather</a:t>
            </a:r>
            <a:r>
              <a:rPr lang="en-US" baseline="0" dirty="0" smtClean="0"/>
              <a:t> </a:t>
            </a:r>
            <a:r>
              <a:rPr lang="en-US" baseline="0" dirty="0"/>
              <a:t>straight-forward and don’t even correspond exactly to reading, so don’t have to feel bad if you do or don’t know answers.  </a:t>
            </a:r>
          </a:p>
          <a:p>
            <a:r>
              <a:rPr lang="en-US" baseline="0" dirty="0"/>
              <a:t>I’m not going to track who talks today, this is really for your benefit so you feel comfortable. 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16D3B1A8-C49B-1548-BEAF-0B8CCDDE2992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4277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Amazing engineering: read spins</a:t>
            </a:r>
            <a:r>
              <a:rPr lang="en-US" baseline="0" dirty="0"/>
              <a:t> above surface at height much less than thickness of human hair</a:t>
            </a:r>
          </a:p>
          <a:p>
            <a:r>
              <a:rPr lang="en-US" baseline="0" dirty="0"/>
              <a:t>Sectors are tiny…hard to figure out exactly which sector head is above at any instant in time</a:t>
            </a:r>
          </a:p>
          <a:p>
            <a:r>
              <a:rPr lang="en-US" baseline="0" dirty="0"/>
              <a:t>Deal with these platters wobbling slightly</a:t>
            </a:r>
          </a:p>
          <a:p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ZBR (Zoned bit recording): More sectors on outer tracks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1C3B1-FE16-7B4B-B061-9A57AF82CD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2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disk takes</a:t>
            </a:r>
            <a:r>
              <a:rPr lang="en-US" baseline="0" dirty="0"/>
              <a:t> order of milliseconds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1C3B1-FE16-7B4B-B061-9A57AF82CD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1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BBD47-8F0F-C740-8308-82586A1B7368}" type="slidenum">
              <a:rPr lang="en-US"/>
              <a:pPr/>
              <a:t>17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on-disk data structure we must read is the</a:t>
            </a:r>
          </a:p>
          <a:p>
            <a:r>
              <a:rPr lang="en-US" dirty="0"/>
              <a:t>checkpoint region. The checkpoint region contains pointers (i.e., disk addresses) to the entire </a:t>
            </a:r>
            <a:r>
              <a:rPr lang="en-US" dirty="0" err="1"/>
              <a:t>inode</a:t>
            </a:r>
            <a:r>
              <a:rPr lang="en-US" dirty="0"/>
              <a:t> map, and thus LFS then reads in the entire </a:t>
            </a:r>
            <a:r>
              <a:rPr lang="en-US" dirty="0" err="1"/>
              <a:t>inode</a:t>
            </a:r>
            <a:r>
              <a:rPr lang="en-US" dirty="0"/>
              <a:t> map and caches it in memory. After this point, when given an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number of a file, LFS simply looks up the </a:t>
            </a:r>
            <a:r>
              <a:rPr lang="en-US" dirty="0" err="1"/>
              <a:t>inode</a:t>
            </a:r>
            <a:r>
              <a:rPr lang="en-US" dirty="0"/>
              <a:t>-number to </a:t>
            </a:r>
            <a:r>
              <a:rPr lang="en-US" dirty="0" err="1"/>
              <a:t>inode-diskaddress</a:t>
            </a:r>
            <a:r>
              <a:rPr lang="en-US" dirty="0"/>
              <a:t> mapping in the </a:t>
            </a:r>
            <a:r>
              <a:rPr lang="en-US" dirty="0" err="1"/>
              <a:t>imap</a:t>
            </a:r>
            <a:r>
              <a:rPr lang="en-US" dirty="0"/>
              <a:t>, and reads in the most recent version of the</a:t>
            </a:r>
          </a:p>
          <a:p>
            <a:r>
              <a:rPr lang="en-US" dirty="0" err="1"/>
              <a:t>inode</a:t>
            </a:r>
            <a:r>
              <a:rPr lang="en-US" dirty="0"/>
              <a:t>. To read a block from the file, at this point, LFS proceeds exactly</a:t>
            </a:r>
          </a:p>
          <a:p>
            <a:r>
              <a:rPr lang="en-US" dirty="0"/>
              <a:t>as a typical UNIX file system, by using direct pointers or indirect pointers</a:t>
            </a:r>
          </a:p>
          <a:p>
            <a:r>
              <a:rPr lang="en-US" dirty="0"/>
              <a:t>or doubly-indirect pointers as need be. In the common case, LFS should</a:t>
            </a:r>
          </a:p>
          <a:p>
            <a:r>
              <a:rPr lang="en-US" dirty="0"/>
              <a:t>perform the same number of I/</a:t>
            </a:r>
            <a:r>
              <a:rPr lang="en-US" dirty="0" err="1"/>
              <a:t>Os</a:t>
            </a:r>
            <a:r>
              <a:rPr lang="en-US" dirty="0"/>
              <a:t> as a typical file system when reading a</a:t>
            </a:r>
          </a:p>
          <a:p>
            <a:r>
              <a:rPr lang="en-US" dirty="0"/>
              <a:t>file from disk; the entire </a:t>
            </a:r>
            <a:r>
              <a:rPr lang="en-US" dirty="0" err="1"/>
              <a:t>imap</a:t>
            </a:r>
            <a:r>
              <a:rPr lang="en-US" dirty="0"/>
              <a:t> is cached and thus the extra work LFS does</a:t>
            </a:r>
          </a:p>
          <a:p>
            <a:r>
              <a:rPr lang="en-US" dirty="0"/>
              <a:t>during a read is to look up the </a:t>
            </a:r>
            <a:r>
              <a:rPr lang="en-US" dirty="0" err="1"/>
              <a:t>inode’s</a:t>
            </a:r>
            <a:r>
              <a:rPr lang="en-US" dirty="0"/>
              <a:t> address in the </a:t>
            </a:r>
            <a:r>
              <a:rPr lang="en-US" dirty="0" err="1"/>
              <a:t>imap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Get everyone to speak</a:t>
            </a:r>
            <a:r>
              <a:rPr lang="en-US" baseline="0" dirty="0"/>
              <a:t> to class in first two lectures; don’t want long-winded opinions in this course, but do want people to talk and show they are involved and what they understand</a:t>
            </a:r>
          </a:p>
          <a:p>
            <a:r>
              <a:rPr lang="en-US" baseline="0" dirty="0"/>
              <a:t>Do I have about 50 straight-forward questions in here?</a:t>
            </a:r>
          </a:p>
          <a:p>
            <a:endParaRPr lang="en-US" baseline="0" dirty="0"/>
          </a:p>
          <a:p>
            <a:r>
              <a:rPr lang="en-US" baseline="0" dirty="0"/>
              <a:t>Questions in this lecture today </a:t>
            </a:r>
            <a:r>
              <a:rPr lang="en-US" baseline="0" dirty="0" err="1" smtClean="0"/>
              <a:t>arerather</a:t>
            </a:r>
            <a:r>
              <a:rPr lang="en-US" baseline="0" dirty="0" smtClean="0"/>
              <a:t> </a:t>
            </a:r>
            <a:r>
              <a:rPr lang="en-US" baseline="0" dirty="0"/>
              <a:t>straight-forward and don’t even correspond exactly to reading, so don’t have to feel bad if you do or don’t know answers.  </a:t>
            </a:r>
          </a:p>
          <a:p>
            <a:r>
              <a:rPr lang="en-US" baseline="0" dirty="0"/>
              <a:t>I’m not going to track who talks today, this is really for your benefit so you feel comfortable. 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16D3B1A8-C49B-1548-BEAF-0B8CCDDE2992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94</a:t>
            </a:fld>
            <a:endParaRPr lang="en-US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7129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1C8C0-F658-3245-B6CE-1B0377321E1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351360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bas Neue Regular"/>
          <a:ea typeface="+mj-ea"/>
          <a:cs typeface="Bebas Neue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L0nbo1VOF4M" TargetMode="External"/><Relationship Id="rId3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ages.cs.wisc.edu/~dusseau/Classes/CS736/Papers/ffs.p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146943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913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CS 736: Advanced Operating Systems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Andrea </a:t>
            </a:r>
            <a:r>
              <a:rPr lang="en-US" sz="1800" dirty="0" err="1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Arpaci-Dusseau</a:t>
            </a:r>
            <a: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/>
            </a:r>
            <a:b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200" dirty="0"/>
              <a:t>Lecture 2: File System Background</a:t>
            </a:r>
            <a:br>
              <a:rPr lang="en-US" sz="2200" dirty="0"/>
            </a:br>
            <a:r>
              <a:rPr lang="en-US" sz="2200" dirty="0"/>
              <a:t>Impact of Storage Characteristics on FFS, LFS</a:t>
            </a:r>
            <a:endParaRPr lang="en-US" sz="3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2930" y="2468880"/>
            <a:ext cx="7964722" cy="241570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HDDs: What are their important performance characteristics?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FFS:  What did FFS do to be disk-aware?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LFS:  How can storage be treated as a log (sequential writing)?  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Meta-goal: Everyone say something in large </a:t>
            </a:r>
            <a:r>
              <a:rPr lang="en-US" sz="14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group; raise hand; have camera on “most of the time”</a:t>
            </a: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  <a:sym typeface="Helvetica"/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Thursday: Read RAID and RDP </a:t>
            </a:r>
            <a:r>
              <a:rPr lang="en-US" sz="14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papers: Reliable Storage</a:t>
            </a: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Reading Groups based on Today’s Attendance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Project 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1 </a:t>
            </a:r>
            <a:r>
              <a:rPr lang="en-US" sz="14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Available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Project Groups based on Thursday’s Attendance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3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Optimize </a:t>
            </a:r>
            <a:br>
              <a:rPr lang="en-US" dirty="0"/>
            </a:br>
            <a:r>
              <a:rPr lang="en-US" dirty="0"/>
              <a:t>Settle Time?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926830" cy="36004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1) Optimistic Positioning</a:t>
            </a:r>
          </a:p>
          <a:p>
            <a:pPr lvl="1"/>
            <a:r>
              <a:rPr lang="en-US" dirty="0"/>
              <a:t>Attempt read when head is near the desired track</a:t>
            </a:r>
          </a:p>
          <a:p>
            <a:pPr lvl="1"/>
            <a:r>
              <a:rPr lang="en-US" dirty="0"/>
              <a:t>ECC and sector ID determine if correct data was read</a:t>
            </a:r>
          </a:p>
          <a:p>
            <a:pPr lvl="1"/>
            <a:r>
              <a:rPr lang="en-US" dirty="0"/>
              <a:t>Not done for settle before write!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2) Track Skewing</a:t>
            </a:r>
          </a:p>
          <a:p>
            <a:pPr lvl="1"/>
            <a:r>
              <a:rPr lang="en-US" dirty="0"/>
              <a:t>Provides faster sequential access across track and cylinder </a:t>
            </a:r>
            <a:br>
              <a:rPr lang="en-US" dirty="0"/>
            </a:br>
            <a:r>
              <a:rPr lang="en-US" dirty="0"/>
              <a:t>boundaries</a:t>
            </a:r>
          </a:p>
          <a:p>
            <a:pPr lvl="1"/>
            <a:r>
              <a:rPr lang="en-US" dirty="0"/>
              <a:t>Skew logical sector zero of each track by worst-case head/track switch-time</a:t>
            </a:r>
          </a:p>
          <a:p>
            <a:pPr lvl="1"/>
            <a:r>
              <a:rPr lang="en-US" dirty="0"/>
              <a:t>Each zone has different skew factors</a:t>
            </a:r>
          </a:p>
        </p:txBody>
      </p:sp>
    </p:spTree>
    <p:extLst>
      <p:ext uri="{BB962C8B-B14F-4D97-AF65-F5344CB8AC3E}">
        <p14:creationId xmlns:p14="http://schemas.microsoft.com/office/powerpoint/2010/main" val="304656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143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Interface: Data Layout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48591" y="1272092"/>
            <a:ext cx="7643980" cy="2989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blocks mapped to physical sectors on disk drive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Low-Level Layout Factors</a:t>
            </a:r>
          </a:p>
          <a:p>
            <a:pPr lvl="1"/>
            <a:r>
              <a:rPr lang="en-US" dirty="0"/>
              <a:t>Track Skewing</a:t>
            </a:r>
          </a:p>
          <a:p>
            <a:pPr lvl="1"/>
            <a:r>
              <a:rPr lang="en-US" dirty="0"/>
              <a:t>Sparing</a:t>
            </a:r>
          </a:p>
          <a:p>
            <a:pPr lvl="1"/>
            <a:r>
              <a:rPr lang="en-US" dirty="0"/>
              <a:t>Serpentine Layout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4" name="Group 12"/>
          <p:cNvGrpSpPr/>
          <p:nvPr/>
        </p:nvGrpSpPr>
        <p:grpSpPr>
          <a:xfrm>
            <a:off x="1620370" y="2128838"/>
            <a:ext cx="6172200" cy="342900"/>
            <a:chOff x="304800" y="3200400"/>
            <a:chExt cx="8229600" cy="45720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04800" y="3200400"/>
              <a:ext cx="457200" cy="4572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 dirty="0"/>
                <a:t>D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219200" y="32004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A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76400" y="32004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A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133600" y="32004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A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048000" y="32004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B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505200" y="32004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B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962400" y="32004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B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419600" y="32004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B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876800" y="3200400"/>
              <a:ext cx="457200" cy="457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C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334000" y="3200400"/>
              <a:ext cx="457200" cy="457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C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791200" y="3200400"/>
              <a:ext cx="457200" cy="457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C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6248400" y="32004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B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6705600" y="32004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B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762000" y="3200400"/>
              <a:ext cx="457200" cy="4572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D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590800" y="3200400"/>
              <a:ext cx="457200" cy="4572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D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7162800" y="3200400"/>
              <a:ext cx="457200" cy="4572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D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8077200" y="3200400"/>
              <a:ext cx="457200" cy="4572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D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620000" y="32004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350"/>
                <a:t>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69435" y="1658151"/>
            <a:ext cx="481086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Logical view of disk by OS: Linear array (list) of blocks</a:t>
            </a:r>
          </a:p>
        </p:txBody>
      </p:sp>
      <p:pic>
        <p:nvPicPr>
          <p:cNvPr id="24" name="Picture 23" descr="traditional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70" y="2926542"/>
            <a:ext cx="1628775" cy="1219200"/>
          </a:xfrm>
          <a:prstGeom prst="rect">
            <a:avLst/>
          </a:prstGeom>
        </p:spPr>
      </p:pic>
      <p:pic>
        <p:nvPicPr>
          <p:cNvPr id="25" name="Picture 24" descr="serpentin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20" y="2974167"/>
            <a:ext cx="1638300" cy="1171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6427" y="4222323"/>
            <a:ext cx="6754285" cy="89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7213" lvl="1" indent="-214313">
              <a:buFont typeface="Arial" charset="0"/>
              <a:buChar char="•"/>
            </a:pPr>
            <a:r>
              <a:rPr lang="en-US" dirty="0"/>
              <a:t>Zoned-Bit Recording (ZBR or multi-zone disk)</a:t>
            </a:r>
          </a:p>
          <a:p>
            <a:pPr marL="900113" lvl="2" indent="-214313">
              <a:buFont typeface="Arial" charset="0"/>
              <a:buChar char="•"/>
            </a:pPr>
            <a:r>
              <a:rPr lang="en-US" dirty="0"/>
              <a:t>Outer tracks can hold more sectors due to larger perimeter</a:t>
            </a:r>
          </a:p>
          <a:p>
            <a:pPr marL="900113" lvl="2" indent="-214313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Outer zones experience higher data rates.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ECD896-5883-CA43-9484-C4D4558B6884}"/>
              </a:ext>
            </a:extLst>
          </p:cNvPr>
          <p:cNvSpPr txBox="1"/>
          <p:nvPr/>
        </p:nvSpPr>
        <p:spPr>
          <a:xfrm>
            <a:off x="4363569" y="2724896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traditional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0F0E6C6-9854-DD47-9EE6-2EA7BDB1DC85}"/>
              </a:ext>
            </a:extLst>
          </p:cNvPr>
          <p:cNvSpPr txBox="1"/>
          <p:nvPr/>
        </p:nvSpPr>
        <p:spPr>
          <a:xfrm>
            <a:off x="5943934" y="271446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surface serpentine</a:t>
            </a:r>
          </a:p>
        </p:txBody>
      </p:sp>
    </p:spTree>
    <p:extLst>
      <p:ext uri="{BB962C8B-B14F-4D97-AF65-F5344CB8AC3E}">
        <p14:creationId xmlns:p14="http://schemas.microsoft.com/office/powerpoint/2010/main" val="149650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Zoned-Bit Recording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Outer tracks can hold more sectors due to larger perimeter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Per-track storage-allocation requires complex channel electronics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Tradeoff: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Group tracks in </a:t>
            </a:r>
            <a:r>
              <a:rPr lang="en-US" sz="1800" dirty="0">
                <a:solidFill>
                  <a:schemeClr val="bg1"/>
                </a:solidFill>
              </a:rPr>
              <a:t>zones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Outer zones allocated more sectors than inner ones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Due to constant angular velocity, outer zones experience higher data rates.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Modern disks have about 30 zones</a:t>
            </a:r>
          </a:p>
        </p:txBody>
      </p:sp>
    </p:spTree>
    <p:extLst>
      <p:ext uri="{BB962C8B-B14F-4D97-AF65-F5344CB8AC3E}">
        <p14:creationId xmlns:p14="http://schemas.microsoft.com/office/powerpoint/2010/main" val="244427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On-Disk Cache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857250"/>
            <a:ext cx="8229599" cy="4033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Track buffer or larger segmented disk cache</a:t>
            </a:r>
          </a:p>
          <a:p>
            <a:pPr marL="0" indent="0">
              <a:buNone/>
            </a:pPr>
            <a:r>
              <a:rPr lang="en-US" sz="1800" dirty="0"/>
              <a:t>Reads</a:t>
            </a:r>
          </a:p>
          <a:p>
            <a:pPr lvl="1"/>
            <a:r>
              <a:rPr lang="en-US" sz="1800" dirty="0"/>
              <a:t>Sequential reads:  Actively reading disk data and placing in cache</a:t>
            </a:r>
          </a:p>
          <a:p>
            <a:pPr marL="0" indent="0">
              <a:buNone/>
            </a:pPr>
            <a:r>
              <a:rPr lang="en-US" sz="1800" dirty="0"/>
              <a:t>Writes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What are 3 advantages of buffering writes in disk cache?</a:t>
            </a:r>
          </a:p>
          <a:p>
            <a:pPr lvl="2"/>
            <a:r>
              <a:rPr lang="en-US" sz="1600" dirty="0"/>
              <a:t>Time for write to cache is much faster than disk surface</a:t>
            </a:r>
          </a:p>
          <a:p>
            <a:pPr lvl="2"/>
            <a:r>
              <a:rPr lang="en-US" sz="1600" dirty="0"/>
              <a:t>Provides write-coalescing for better utilization of disk bandwidth</a:t>
            </a:r>
          </a:p>
          <a:p>
            <a:pPr lvl="2"/>
            <a:r>
              <a:rPr lang="en-US" sz="1600" dirty="0"/>
              <a:t>Many write requests  enables  disk scheduling opportunities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What is the disadvantage?</a:t>
            </a:r>
          </a:p>
          <a:p>
            <a:pPr lvl="2"/>
            <a:r>
              <a:rPr lang="en-US" sz="1600" dirty="0"/>
              <a:t>Reliability:  What if power failure before write to surface?</a:t>
            </a:r>
          </a:p>
          <a:p>
            <a:pPr lvl="2"/>
            <a:r>
              <a:rPr lang="en-US" sz="1600" dirty="0"/>
              <a:t>Immediate Reporting:  Writes are done as soon as they are written to cache</a:t>
            </a:r>
          </a:p>
          <a:p>
            <a:pPr lvl="2"/>
            <a:r>
              <a:rPr lang="en-US" sz="1600" dirty="0"/>
              <a:t>Disable Immediate Reporting if care about durability!</a:t>
            </a:r>
          </a:p>
          <a:p>
            <a:pPr marL="0" indent="0">
              <a:buNone/>
            </a:pPr>
            <a:r>
              <a:rPr lang="en-US" sz="1800" dirty="0"/>
              <a:t>Will revisit this for crash consistency in </a:t>
            </a:r>
            <a:r>
              <a:rPr lang="en-US" sz="1800" dirty="0" err="1"/>
              <a:t>OptFS</a:t>
            </a:r>
            <a:r>
              <a:rPr lang="is-IS" sz="1800" dirty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9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Tagged Command Queuing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Disk can schedule multiple requests itself</a:t>
            </a:r>
          </a:p>
          <a:p>
            <a:pPr lvl="1"/>
            <a:r>
              <a:rPr lang="en-US" dirty="0"/>
              <a:t>Disks know low-level layout for best ordering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Names of disk scheduling algorithms?</a:t>
            </a:r>
          </a:p>
          <a:p>
            <a:pPr marL="0" indent="0">
              <a:buNone/>
            </a:pPr>
            <a:r>
              <a:rPr lang="en-US" dirty="0"/>
              <a:t>SCAN and elevator</a:t>
            </a:r>
          </a:p>
          <a:p>
            <a:pPr lvl="1"/>
            <a:r>
              <a:rPr lang="en-US" dirty="0"/>
              <a:t>Handle requests in order by cylinder</a:t>
            </a:r>
          </a:p>
          <a:p>
            <a:pPr lvl="1"/>
            <a:r>
              <a:rPr lang="en-US" dirty="0"/>
              <a:t>Variation: C-SCAN: Start requests in same dir always</a:t>
            </a:r>
          </a:p>
          <a:p>
            <a:pPr marL="0" indent="0">
              <a:buNone/>
            </a:pPr>
            <a:r>
              <a:rPr lang="en-US" dirty="0"/>
              <a:t>Shortest-seek-time-first (SSTF)</a:t>
            </a:r>
          </a:p>
          <a:p>
            <a:pPr marL="0" indent="0">
              <a:buNone/>
            </a:pPr>
            <a:r>
              <a:rPr lang="en-US" dirty="0"/>
              <a:t>Shortest-positioning-time first (SPTF)</a:t>
            </a:r>
          </a:p>
          <a:p>
            <a:pPr lvl="1"/>
            <a:r>
              <a:rPr lang="en-US" dirty="0"/>
              <a:t>Take rotational delay into account as well</a:t>
            </a:r>
          </a:p>
        </p:txBody>
      </p:sp>
    </p:spTree>
    <p:extLst>
      <p:ext uri="{BB962C8B-B14F-4D97-AF65-F5344CB8AC3E}">
        <p14:creationId xmlns:p14="http://schemas.microsoft.com/office/powerpoint/2010/main" val="9231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 Electronics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ECC</a:t>
            </a:r>
          </a:p>
          <a:p>
            <a:pPr lvl="1"/>
            <a:r>
              <a:rPr lang="en-US" dirty="0"/>
              <a:t>Appends ECC symbols, performs error-handling operations</a:t>
            </a:r>
          </a:p>
          <a:p>
            <a:pPr lvl="1"/>
            <a:r>
              <a:rPr lang="en-US" dirty="0"/>
              <a:t>Current disks employ Reed-Solomon codes</a:t>
            </a:r>
          </a:p>
          <a:p>
            <a:r>
              <a:rPr lang="en-US" dirty="0"/>
              <a:t>Servo Control</a:t>
            </a:r>
          </a:p>
          <a:p>
            <a:pPr lvl="1"/>
            <a:r>
              <a:rPr lang="en-US" dirty="0"/>
              <a:t>For necessary signal-processing for disk-rotation and head positioning</a:t>
            </a:r>
          </a:p>
          <a:p>
            <a:pPr lvl="1"/>
            <a:r>
              <a:rPr lang="en-US" dirty="0"/>
              <a:t>Needed due to motor variation, platter waviness (circumferentially and </a:t>
            </a:r>
            <a:r>
              <a:rPr lang="en-US" dirty="0" err="1"/>
              <a:t>radially</a:t>
            </a:r>
            <a:r>
              <a:rPr lang="en-US" dirty="0"/>
              <a:t>), stacking tolerances, vibrations, etc.</a:t>
            </a:r>
          </a:p>
        </p:txBody>
      </p:sp>
    </p:spTree>
    <p:extLst>
      <p:ext uri="{BB962C8B-B14F-4D97-AF65-F5344CB8AC3E}">
        <p14:creationId xmlns:p14="http://schemas.microsoft.com/office/powerpoint/2010/main" val="13367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05791" y="857250"/>
            <a:ext cx="7152490" cy="3871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Key metric – Mean-Time Between Failures (MTBF)</a:t>
            </a:r>
          </a:p>
          <a:p>
            <a:pPr marL="0" indent="0">
              <a:buNone/>
            </a:pPr>
            <a:r>
              <a:rPr lang="en-US" sz="1800" dirty="0"/>
              <a:t>Typical MTBF for SCSI disk = 1,200,000 hours</a:t>
            </a:r>
          </a:p>
          <a:p>
            <a:pPr lvl="1"/>
            <a:r>
              <a:rPr lang="en-US" sz="1800" dirty="0"/>
              <a:t>Assumes “nominal” operating conditions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Environmental Factors Affecting Reliability?</a:t>
            </a:r>
          </a:p>
          <a:p>
            <a:pPr marL="0" indent="0">
              <a:buNone/>
            </a:pPr>
            <a:r>
              <a:rPr lang="en-US" sz="1800" dirty="0"/>
              <a:t>Temperature</a:t>
            </a:r>
          </a:p>
          <a:p>
            <a:pPr lvl="1"/>
            <a:r>
              <a:rPr lang="en-US" sz="1800" dirty="0"/>
              <a:t>Reliability decreases with increase in temperature</a:t>
            </a:r>
          </a:p>
          <a:p>
            <a:pPr lvl="1"/>
            <a:r>
              <a:rPr lang="en-US" sz="1800" dirty="0"/>
              <a:t>15 C rise in room temp can double failure-rate</a:t>
            </a:r>
          </a:p>
          <a:p>
            <a:pPr marL="0" indent="0">
              <a:buNone/>
            </a:pPr>
            <a:r>
              <a:rPr lang="en-US" sz="1800" dirty="0"/>
              <a:t>Vibrations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Caused by moving components nearby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Cause off-track errors that delay I/O or cause temporary errors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Worse at high TPI due to smaller tolerances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Server-disks designed for more vibration tolerance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Will revisit reliability when we discuss RAID</a:t>
            </a:r>
          </a:p>
        </p:txBody>
      </p:sp>
    </p:spTree>
    <p:extLst>
      <p:ext uri="{BB962C8B-B14F-4D97-AF65-F5344CB8AC3E}">
        <p14:creationId xmlns:p14="http://schemas.microsoft.com/office/powerpoint/2010/main" val="22306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857251"/>
            <a:ext cx="7335370" cy="418338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Energy consumption is important issue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</a:rPr>
              <a:t>How can you change disk to reduce power (with same capacity)?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Power proportional to: </a:t>
            </a:r>
            <a:r>
              <a:rPr lang="en-US" sz="1800" i="1" dirty="0"/>
              <a:t>(# Platters)*(RPM)</a:t>
            </a:r>
            <a:r>
              <a:rPr lang="en-US" sz="1800" i="1" baseline="30000" dirty="0"/>
              <a:t>2.8</a:t>
            </a:r>
            <a:r>
              <a:rPr lang="en-US" sz="1800" i="1" dirty="0"/>
              <a:t>(Diameter)</a:t>
            </a:r>
            <a:r>
              <a:rPr lang="en-US" sz="1800" i="1" baseline="30000" dirty="0"/>
              <a:t>4.6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reduce diameter while adding platters;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reduce platters or diameter while increasing density;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reduce RPM</a:t>
            </a: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xmlns="" id="{22D97224-8FCF-E24A-B43D-6E848B25921C}"/>
              </a:ext>
            </a:extLst>
          </p:cNvPr>
          <p:cNvGrpSpPr/>
          <p:nvPr/>
        </p:nvGrpSpPr>
        <p:grpSpPr>
          <a:xfrm>
            <a:off x="5794193" y="3573118"/>
            <a:ext cx="2971800" cy="1200150"/>
            <a:chOff x="1905000" y="4419600"/>
            <a:chExt cx="4267200" cy="175260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BA5489F5-1B00-DE47-AB48-0C07FB37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943600"/>
              <a:ext cx="12192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xmlns="" id="{74A9C6D8-682C-1D41-BC99-544F2D50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876800"/>
              <a:ext cx="4267200" cy="1295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xmlns="" id="{F53E83FD-E22E-F64F-91B4-CA892284A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029200"/>
              <a:ext cx="37338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xmlns="" id="{DD8AA1CC-66B1-8240-9079-F4B82B83F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5181600"/>
              <a:ext cx="3124200" cy="685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09499DB3-AD41-3546-9140-9602B17A2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5334000"/>
              <a:ext cx="2362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F9766AF0-18D4-F549-9862-4F508433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410200"/>
              <a:ext cx="12192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213119D4-2A43-264A-AF20-99690EE7A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19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xmlns="" id="{2E592ED7-1261-404D-B7FF-661627E5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181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xmlns="" id="{563349EA-A45F-E640-97EC-CB29DDB29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943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5090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in Action</a:t>
            </a:r>
          </a:p>
        </p:txBody>
      </p:sp>
      <p:pic>
        <p:nvPicPr>
          <p:cNvPr id="4" name="Content Placeholder 3" descr="disk-img.tiff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48889" r="-4888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System: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09200"/>
            <a:ext cx="8229599" cy="401999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i="1" dirty="0" err="1">
                <a:effectLst/>
              </a:rPr>
              <a:t>McKusick</a:t>
            </a:r>
            <a:r>
              <a:rPr lang="en-US" sz="2600" i="1" dirty="0">
                <a:effectLst/>
              </a:rPr>
              <a:t>, M.K., Joy, W.N., Leffler, S.J., and Fabry, R.S.  </a:t>
            </a:r>
            <a:r>
              <a:rPr lang="en-US" sz="2600" b="1" u="sng" dirty="0">
                <a:effectLst/>
                <a:hlinkClick r:id="rId3"/>
              </a:rPr>
              <a:t>A Fast file System for UNIX</a:t>
            </a:r>
            <a:r>
              <a:rPr lang="en-US" sz="2600" b="1" dirty="0">
                <a:effectLst/>
              </a:rPr>
              <a:t> 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>
                <a:effectLst/>
              </a:rPr>
              <a:t>ACM TOCS Vol. 2, No. 3, August </a:t>
            </a:r>
            <a:r>
              <a:rPr lang="en-US" sz="2600" dirty="0">
                <a:solidFill>
                  <a:schemeClr val="accent2"/>
                </a:solidFill>
                <a:effectLst/>
              </a:rPr>
              <a:t>1984</a:t>
            </a:r>
            <a:r>
              <a:rPr lang="en-US" sz="2600" dirty="0">
                <a:effectLst/>
              </a:rPr>
              <a:t>, pp. 181-197.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Why this paper?</a:t>
            </a:r>
          </a:p>
          <a:p>
            <a:pPr lvl="1"/>
            <a:r>
              <a:rPr lang="en-US" sz="2600" dirty="0"/>
              <a:t>SIGOPS Hall of Fame: Recognized by systems community as influential</a:t>
            </a:r>
          </a:p>
          <a:p>
            <a:pPr lvl="2"/>
            <a:r>
              <a:rPr lang="en-US" sz="2300" dirty="0"/>
              <a:t>This paper introduced techniques to make the file system </a:t>
            </a:r>
            <a:r>
              <a:rPr lang="en-US" sz="2300" b="1" dirty="0"/>
              <a:t>“disk aware”, </a:t>
            </a:r>
            <a:r>
              <a:rPr lang="en-US" sz="2300" dirty="0"/>
              <a:t>thus demonstrating the </a:t>
            </a:r>
            <a:r>
              <a:rPr lang="en-US" sz="2300" dirty="0">
                <a:solidFill>
                  <a:schemeClr val="accent2"/>
                </a:solidFill>
              </a:rPr>
              <a:t>importance of understanding the interplay between hardware technology and file-system design</a:t>
            </a:r>
            <a:r>
              <a:rPr lang="en-US" sz="2300" dirty="0"/>
              <a:t>. The structuring concept of the </a:t>
            </a:r>
            <a:r>
              <a:rPr lang="en-US" sz="2300" b="1" dirty="0"/>
              <a:t>cylinder grou</a:t>
            </a:r>
            <a:r>
              <a:rPr lang="en-US" sz="2300" dirty="0"/>
              <a:t>p, while simple, is found in some form in many current systems (including the widely-deployed Linux </a:t>
            </a:r>
            <a:r>
              <a:rPr lang="en-US" sz="2300" dirty="0" err="1"/>
              <a:t>ext</a:t>
            </a:r>
            <a:r>
              <a:rPr lang="en-US" sz="2300" dirty="0"/>
              <a:t>* family) and serves as an excellent example of the importance of </a:t>
            </a:r>
            <a:r>
              <a:rPr lang="en-US" sz="2300" b="1" dirty="0"/>
              <a:t>locality</a:t>
            </a:r>
            <a:r>
              <a:rPr lang="en-US" sz="2300" dirty="0"/>
              <a:t> in storage. The paper also introduced numerous functionality improvements, including symbolic links and atomic rename, which have since become commonplace features in modern file systems.</a:t>
            </a:r>
          </a:p>
          <a:p>
            <a:pPr lvl="1"/>
            <a:r>
              <a:rPr lang="en-US" sz="2600" dirty="0"/>
              <a:t>Good starter paper (already familiar with concepts)</a:t>
            </a:r>
          </a:p>
          <a:p>
            <a:pPr lvl="1"/>
            <a:r>
              <a:rPr lang="en-US" sz="2600" dirty="0"/>
              <a:t>Good background for basic file system design</a:t>
            </a:r>
          </a:p>
          <a:p>
            <a:pPr lvl="1"/>
            <a:r>
              <a:rPr lang="en-US" sz="2600" dirty="0"/>
              <a:t>Good example of measurement / implementation feedback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Understand HDDs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Understand technology still influences current system software</a:t>
            </a:r>
          </a:p>
          <a:p>
            <a:pPr lvl="1"/>
            <a:r>
              <a:rPr lang="en-US" dirty="0"/>
              <a:t>How much knowledge should one layer use of layer beneath?</a:t>
            </a:r>
          </a:p>
          <a:p>
            <a:pPr lvl="1"/>
            <a:r>
              <a:rPr lang="en-US" dirty="0"/>
              <a:t>HDDs remains lower cost for large capacity than SSD</a:t>
            </a:r>
          </a:p>
        </p:txBody>
      </p:sp>
    </p:spTree>
    <p:extLst>
      <p:ext uri="{BB962C8B-B14F-4D97-AF65-F5344CB8AC3E}">
        <p14:creationId xmlns:p14="http://schemas.microsoft.com/office/powerpoint/2010/main" val="22410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11" y="2205131"/>
            <a:ext cx="7026760" cy="25621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Original UNIX file system from Bell Labs</a:t>
            </a:r>
          </a:p>
          <a:p>
            <a:pPr lvl="1"/>
            <a:r>
              <a:rPr lang="en-US" dirty="0"/>
              <a:t> Simple and elegant</a:t>
            </a:r>
          </a:p>
          <a:p>
            <a:pPr lvl="1"/>
            <a:r>
              <a:rPr lang="en-US" dirty="0"/>
              <a:t> Problem:  Achieves 20 Kb/sec</a:t>
            </a:r>
          </a:p>
          <a:p>
            <a:pPr lvl="2"/>
            <a:r>
              <a:rPr lang="en-US" dirty="0"/>
              <a:t>2% of disk maximum even for sequential file transfers!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Investigate causes of such poor performance…</a:t>
            </a:r>
          </a:p>
          <a:p>
            <a:pPr lvl="1"/>
            <a:r>
              <a:rPr lang="en-US" dirty="0"/>
              <a:t>Three high-level reasons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Focus first on </a:t>
            </a:r>
            <a:r>
              <a:rPr lang="en-US" b="1" dirty="0"/>
              <a:t>problems </a:t>
            </a:r>
            <a:r>
              <a:rPr lang="en-US" dirty="0"/>
              <a:t>(not solutions)</a:t>
            </a:r>
          </a:p>
        </p:txBody>
      </p:sp>
      <p:sp>
        <p:nvSpPr>
          <p:cNvPr id="9" name="Shape 767"/>
          <p:cNvSpPr/>
          <p:nvPr/>
        </p:nvSpPr>
        <p:spPr>
          <a:xfrm>
            <a:off x="4477478" y="1186330"/>
            <a:ext cx="3180068" cy="84191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38150">
              <a:defRPr sz="1800" b="0">
                <a:solidFill>
                  <a:srgbClr val="000000"/>
                </a:solidFill>
              </a:defRPr>
            </a:pPr>
            <a:r>
              <a:rPr sz="1350" b="0" kern="0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10" name="Shape 768"/>
          <p:cNvSpPr/>
          <p:nvPr/>
        </p:nvSpPr>
        <p:spPr>
          <a:xfrm>
            <a:off x="1530843" y="1186330"/>
            <a:ext cx="1286221" cy="84191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38150">
              <a:defRPr sz="1800" b="0">
                <a:solidFill>
                  <a:srgbClr val="000000"/>
                </a:solidFill>
              </a:defRPr>
            </a:pPr>
            <a:r>
              <a:rPr sz="1350" b="0" kern="0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11" name="Shape 769"/>
          <p:cNvSpPr/>
          <p:nvPr/>
        </p:nvSpPr>
        <p:spPr>
          <a:xfrm>
            <a:off x="2851533" y="1186330"/>
            <a:ext cx="1579120" cy="84191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38150">
              <a:defRPr sz="1800" b="0">
                <a:solidFill>
                  <a:srgbClr val="000000"/>
                </a:solidFill>
              </a:defRPr>
            </a:pPr>
            <a:r>
              <a:rPr sz="1350" b="0" kern="0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12" name="Shape 770"/>
          <p:cNvSpPr/>
          <p:nvPr/>
        </p:nvSpPr>
        <p:spPr>
          <a:xfrm>
            <a:off x="1491541" y="2093027"/>
            <a:ext cx="7700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ctr" defTabSz="438150">
              <a:defRPr sz="1800">
                <a:solidFill>
                  <a:srgbClr val="000000"/>
                </a:solidFill>
              </a:defRPr>
            </a:pPr>
            <a:endParaRPr sz="2700" kern="0" dirty="0">
              <a:solidFill>
                <a:srgbClr val="FFFFFF"/>
              </a:solidFill>
              <a:latin typeface="Calisto MT"/>
              <a:sym typeface="Helvetica Light"/>
            </a:endParaRPr>
          </a:p>
        </p:txBody>
      </p:sp>
      <p:sp>
        <p:nvSpPr>
          <p:cNvPr id="13" name="Shape 771"/>
          <p:cNvSpPr/>
          <p:nvPr/>
        </p:nvSpPr>
        <p:spPr>
          <a:xfrm>
            <a:off x="7587416" y="2093027"/>
            <a:ext cx="7700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ctr" defTabSz="438150">
              <a:defRPr sz="1800">
                <a:solidFill>
                  <a:srgbClr val="000000"/>
                </a:solidFill>
              </a:defRPr>
            </a:pPr>
            <a:endParaRPr sz="2700" kern="0" dirty="0">
              <a:solidFill>
                <a:srgbClr val="FFFFFF"/>
              </a:solidFill>
              <a:latin typeface="Calisto M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52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such poor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272091"/>
            <a:ext cx="7955279" cy="37232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3) No locality in allocation to disk; </a:t>
            </a:r>
            <a:r>
              <a:rPr lang="en-US" dirty="0">
                <a:solidFill>
                  <a:schemeClr val="accent2"/>
                </a:solidFill>
              </a:rPr>
              <a:t>Two problems?</a:t>
            </a:r>
          </a:p>
          <a:p>
            <a:pPr lvl="1"/>
            <a:r>
              <a:rPr lang="en-US" dirty="0"/>
              <a:t> I-nodes far from data blocks</a:t>
            </a:r>
          </a:p>
          <a:p>
            <a:pPr lvl="2"/>
            <a:r>
              <a:rPr lang="en-US" dirty="0"/>
              <a:t>Pay two seeks for every data transfer</a:t>
            </a:r>
          </a:p>
          <a:p>
            <a:pPr lvl="1"/>
            <a:r>
              <a:rPr lang="en-US" dirty="0"/>
              <a:t> I-nodes of files in directory not close together</a:t>
            </a:r>
          </a:p>
          <a:p>
            <a:pPr lvl="2"/>
            <a:r>
              <a:rPr lang="en-US" dirty="0"/>
              <a:t>Pay seek for every </a:t>
            </a:r>
            <a:r>
              <a:rPr lang="en-US" dirty="0" err="1"/>
              <a:t>i</a:t>
            </a:r>
            <a:r>
              <a:rPr lang="en-US" dirty="0"/>
              <a:t>-node (e.g., ls -l)</a:t>
            </a:r>
          </a:p>
          <a:p>
            <a:r>
              <a:rPr lang="en-US" dirty="0"/>
              <a:t>1) Blocks too small (512 bytes); </a:t>
            </a:r>
            <a:r>
              <a:rPr lang="en-US" dirty="0">
                <a:solidFill>
                  <a:schemeClr val="accent2"/>
                </a:solidFill>
              </a:rPr>
              <a:t>Two problems?</a:t>
            </a:r>
          </a:p>
          <a:p>
            <a:pPr lvl="1"/>
            <a:r>
              <a:rPr lang="en-US" dirty="0"/>
              <a:t>Fixed costs per transfer</a:t>
            </a:r>
          </a:p>
          <a:p>
            <a:pPr lvl="2"/>
            <a:r>
              <a:rPr lang="en-US" dirty="0"/>
              <a:t>Seek time, rotational delay, computation</a:t>
            </a:r>
          </a:p>
          <a:p>
            <a:pPr lvl="1"/>
            <a:r>
              <a:rPr lang="en-US" dirty="0"/>
              <a:t> More indirect blocks needed for same size </a:t>
            </a:r>
            <a:r>
              <a:rPr lang="en-US" dirty="0" err="1"/>
              <a:t>ﬁle</a:t>
            </a:r>
            <a:endParaRPr lang="en-US" dirty="0"/>
          </a:p>
          <a:p>
            <a:r>
              <a:rPr lang="en-US" dirty="0"/>
              <a:t>2) Poor </a:t>
            </a:r>
            <a:r>
              <a:rPr lang="en-US" dirty="0" err="1"/>
              <a:t>freelist</a:t>
            </a:r>
            <a:r>
              <a:rPr lang="en-US" dirty="0"/>
              <a:t> organization; </a:t>
            </a:r>
            <a:r>
              <a:rPr lang="en-US" dirty="0">
                <a:solidFill>
                  <a:schemeClr val="accent2"/>
                </a:solidFill>
              </a:rPr>
              <a:t>Problem?</a:t>
            </a:r>
          </a:p>
          <a:p>
            <a:pPr lvl="1"/>
            <a:r>
              <a:rPr lang="en-US" dirty="0"/>
              <a:t> Consecutive file blocks not close together</a:t>
            </a:r>
          </a:p>
          <a:p>
            <a:pPr lvl="2"/>
            <a:r>
              <a:rPr lang="en-US" dirty="0"/>
              <a:t> Pay seek cost between even “sequential” file transfers</a:t>
            </a:r>
          </a:p>
        </p:txBody>
      </p:sp>
    </p:spTree>
    <p:extLst>
      <p:ext uri="{BB962C8B-B14F-4D97-AF65-F5344CB8AC3E}">
        <p14:creationId xmlns:p14="http://schemas.microsoft.com/office/powerpoint/2010/main" val="35931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551984" y="961256"/>
            <a:ext cx="8316594" cy="334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</a:rPr>
              <a:t>How does </a:t>
            </a:r>
            <a:r>
              <a:rPr sz="2400" u="sng" dirty="0">
                <a:solidFill>
                  <a:srgbClr val="333333"/>
                </a:solidFill>
              </a:rPr>
              <a:t>block size</a:t>
            </a:r>
            <a:r>
              <a:rPr sz="2400" dirty="0">
                <a:solidFill>
                  <a:srgbClr val="333333"/>
                </a:solidFill>
              </a:rPr>
              <a:t> affect performance?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</a:rPr>
              <a:t>Try doubling it</a:t>
            </a:r>
            <a:r>
              <a:rPr lang="en-US" sz="2400" dirty="0">
                <a:solidFill>
                  <a:srgbClr val="333333"/>
                </a:solidFill>
              </a:rPr>
              <a:t> (from 512 bytes to 1KB)</a:t>
            </a:r>
            <a:endParaRPr sz="24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333333"/>
                </a:solidFill>
              </a:rPr>
              <a:t>Result: </a:t>
            </a:r>
            <a:r>
              <a:rPr sz="2400" dirty="0">
                <a:solidFill>
                  <a:srgbClr val="333333"/>
                </a:solidFill>
              </a:rPr>
              <a:t>Performance </a:t>
            </a:r>
            <a:r>
              <a:rPr sz="24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more</a:t>
            </a:r>
            <a:r>
              <a:rPr sz="2400" dirty="0">
                <a:solidFill>
                  <a:srgbClr val="333333"/>
                </a:solidFill>
              </a:rPr>
              <a:t> than doubled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Why </a:t>
            </a:r>
            <a:r>
              <a:rPr lang="en-US" sz="2400" b="1" dirty="0"/>
              <a:t>double </a:t>
            </a:r>
            <a:r>
              <a:rPr lang="en-US" sz="2400" dirty="0"/>
              <a:t>the performance?</a:t>
            </a:r>
            <a:endParaRPr sz="2400" dirty="0"/>
          </a:p>
          <a:p>
            <a:pPr marL="301352" lvl="1" indent="-301352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/>
              <a:t>Logically adjacent blocks </a:t>
            </a:r>
            <a:r>
              <a:rPr lang="en-US" sz="2400" dirty="0"/>
              <a:t>were </a:t>
            </a:r>
            <a:r>
              <a:rPr sz="2400" dirty="0"/>
              <a:t>not physically adjacent</a:t>
            </a:r>
            <a:endParaRPr lang="en-US" sz="2400" dirty="0"/>
          </a:p>
          <a:p>
            <a:pPr marL="301352" lvl="1" indent="-301352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With half the blocks, only half as many </a:t>
            </a:r>
            <a:r>
              <a:rPr lang="en-US" sz="2400" dirty="0" err="1"/>
              <a:t>seeks+rotations</a:t>
            </a:r>
            <a:r>
              <a:rPr lang="en-US" sz="2400" dirty="0"/>
              <a:t> required</a:t>
            </a:r>
            <a:endParaRPr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Why </a:t>
            </a:r>
            <a:r>
              <a:rPr lang="en-US" sz="2400" b="1" dirty="0"/>
              <a:t>more</a:t>
            </a:r>
            <a:r>
              <a:rPr lang="en-US" sz="2400" dirty="0"/>
              <a:t> than double the performance?</a:t>
            </a:r>
            <a:endParaRPr sz="2400" dirty="0"/>
          </a:p>
          <a:p>
            <a:pPr marL="301352" lvl="1" indent="-301352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333333"/>
                </a:solidFill>
              </a:rPr>
              <a:t>Larger</a:t>
            </a:r>
            <a:r>
              <a:rPr sz="2400" dirty="0">
                <a:solidFill>
                  <a:srgbClr val="333333"/>
                </a:solidFill>
              </a:rPr>
              <a:t> blocks </a:t>
            </a:r>
            <a:r>
              <a:rPr lang="en-US" sz="2400" dirty="0">
                <a:solidFill>
                  <a:srgbClr val="333333"/>
                </a:solidFill>
              </a:rPr>
              <a:t>require fewer indirect blocks</a:t>
            </a:r>
            <a:endParaRPr sz="2400" dirty="0">
              <a:solidFill>
                <a:srgbClr val="333333"/>
              </a:solidFill>
            </a:endParaRPr>
          </a:p>
        </p:txBody>
      </p:sp>
      <p:sp>
        <p:nvSpPr>
          <p:cNvPr id="816" name="Shape 8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/>
              <a:t>Problem 1: Block Size?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3991486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 build="p" bldLvl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560" y="1034049"/>
            <a:ext cx="8223547" cy="10858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Dynamically allocate hierarchy of pointers to blocks as needed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Meta-data: Small number of pointers allocated statically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Additional pointers to blocks of pointers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410951" y="4497630"/>
            <a:ext cx="8643206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9" tIns="34289" rIns="68579" bIns="34289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ＭＳ Ｐゴシック" charset="-128"/>
              </a:rPr>
              <a:t>Double block size: Reach 2x data directly </a:t>
            </a:r>
            <a:r>
              <a:rPr lang="en-US" dirty="0" err="1">
                <a:ea typeface="ＭＳ Ｐゴシック" charset="-128"/>
              </a:rPr>
              <a:t>inode</a:t>
            </a:r>
            <a:r>
              <a:rPr lang="en-US" dirty="0">
                <a:ea typeface="ＭＳ Ｐゴシック" charset="-128"/>
              </a:rPr>
              <a:t>; Indirect blocks fit 2x as many pointers 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1684075" y="2985756"/>
            <a:ext cx="685800" cy="971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3169975" y="3271506"/>
            <a:ext cx="51435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1" name="Rectangle 7"/>
          <p:cNvSpPr>
            <a:spLocks noChangeArrowheads="1"/>
          </p:cNvSpPr>
          <p:nvPr/>
        </p:nvSpPr>
        <p:spPr bwMode="auto">
          <a:xfrm>
            <a:off x="1684075" y="3157206"/>
            <a:ext cx="6858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1684075" y="3385805"/>
            <a:ext cx="6858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1684075" y="3614405"/>
            <a:ext cx="6858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1684075" y="3843006"/>
            <a:ext cx="68580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2827075" y="315720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6" name="Rectangle 12"/>
          <p:cNvSpPr>
            <a:spLocks noChangeArrowheads="1"/>
          </p:cNvSpPr>
          <p:nvPr/>
        </p:nvSpPr>
        <p:spPr bwMode="auto">
          <a:xfrm>
            <a:off x="2541325" y="298575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2541325" y="327150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 flipV="1">
            <a:off x="2369875" y="3100055"/>
            <a:ext cx="17145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2312725" y="3214355"/>
            <a:ext cx="57150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V="1">
            <a:off x="2312725" y="3385805"/>
            <a:ext cx="28575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61" name="Rectangle 17"/>
          <p:cNvSpPr>
            <a:spLocks noChangeArrowheads="1"/>
          </p:cNvSpPr>
          <p:nvPr/>
        </p:nvSpPr>
        <p:spPr bwMode="auto">
          <a:xfrm>
            <a:off x="2769925" y="338580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 flipV="1">
            <a:off x="2369876" y="3500105"/>
            <a:ext cx="40005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3169975" y="3385805"/>
            <a:ext cx="51435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3169975" y="3614405"/>
            <a:ext cx="51435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66" name="Line 22"/>
          <p:cNvSpPr>
            <a:spLocks noChangeShapeType="1"/>
          </p:cNvSpPr>
          <p:nvPr/>
        </p:nvSpPr>
        <p:spPr bwMode="auto">
          <a:xfrm>
            <a:off x="2369875" y="3671555"/>
            <a:ext cx="800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4141525" y="327150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3855775" y="310005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3855775" y="338580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0" name="Line 26"/>
          <p:cNvSpPr>
            <a:spLocks noChangeShapeType="1"/>
          </p:cNvSpPr>
          <p:nvPr/>
        </p:nvSpPr>
        <p:spPr bwMode="auto">
          <a:xfrm flipV="1">
            <a:off x="3684325" y="3214355"/>
            <a:ext cx="17145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1" name="Line 27"/>
          <p:cNvSpPr>
            <a:spLocks noChangeShapeType="1"/>
          </p:cNvSpPr>
          <p:nvPr/>
        </p:nvSpPr>
        <p:spPr bwMode="auto">
          <a:xfrm flipV="1">
            <a:off x="3627175" y="3328656"/>
            <a:ext cx="57150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2" name="Line 28"/>
          <p:cNvSpPr>
            <a:spLocks noChangeShapeType="1"/>
          </p:cNvSpPr>
          <p:nvPr/>
        </p:nvSpPr>
        <p:spPr bwMode="auto">
          <a:xfrm flipV="1">
            <a:off x="3627176" y="3500105"/>
            <a:ext cx="28575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3" name="Rectangle 29"/>
          <p:cNvSpPr>
            <a:spLocks noChangeArrowheads="1"/>
          </p:cNvSpPr>
          <p:nvPr/>
        </p:nvSpPr>
        <p:spPr bwMode="auto">
          <a:xfrm>
            <a:off x="4084375" y="350010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3684325" y="3614406"/>
            <a:ext cx="40005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V="1">
            <a:off x="3684325" y="3728705"/>
            <a:ext cx="40005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6" name="Rectangle 32"/>
          <p:cNvSpPr>
            <a:spLocks noChangeArrowheads="1"/>
          </p:cNvSpPr>
          <p:nvPr/>
        </p:nvSpPr>
        <p:spPr bwMode="auto">
          <a:xfrm>
            <a:off x="4084375" y="367155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7" name="Rectangle 33"/>
          <p:cNvSpPr>
            <a:spLocks noChangeArrowheads="1"/>
          </p:cNvSpPr>
          <p:nvPr/>
        </p:nvSpPr>
        <p:spPr bwMode="auto">
          <a:xfrm>
            <a:off x="5570275" y="3042905"/>
            <a:ext cx="51435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8" name="Rectangle 34"/>
          <p:cNvSpPr>
            <a:spLocks noChangeArrowheads="1"/>
          </p:cNvSpPr>
          <p:nvPr/>
        </p:nvSpPr>
        <p:spPr bwMode="auto">
          <a:xfrm>
            <a:off x="5570275" y="3157206"/>
            <a:ext cx="51435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79" name="Rectangle 35"/>
          <p:cNvSpPr>
            <a:spLocks noChangeArrowheads="1"/>
          </p:cNvSpPr>
          <p:nvPr/>
        </p:nvSpPr>
        <p:spPr bwMode="auto">
          <a:xfrm>
            <a:off x="5570275" y="3385805"/>
            <a:ext cx="51435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0" name="Rectangle 36"/>
          <p:cNvSpPr>
            <a:spLocks noChangeArrowheads="1"/>
          </p:cNvSpPr>
          <p:nvPr/>
        </p:nvSpPr>
        <p:spPr bwMode="auto">
          <a:xfrm>
            <a:off x="6541825" y="304290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1" name="Rectangle 37"/>
          <p:cNvSpPr>
            <a:spLocks noChangeArrowheads="1"/>
          </p:cNvSpPr>
          <p:nvPr/>
        </p:nvSpPr>
        <p:spPr bwMode="auto">
          <a:xfrm>
            <a:off x="6256075" y="287145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2" name="Rectangle 38"/>
          <p:cNvSpPr>
            <a:spLocks noChangeArrowheads="1"/>
          </p:cNvSpPr>
          <p:nvPr/>
        </p:nvSpPr>
        <p:spPr bwMode="auto">
          <a:xfrm>
            <a:off x="6256075" y="315720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3" name="Line 39"/>
          <p:cNvSpPr>
            <a:spLocks noChangeShapeType="1"/>
          </p:cNvSpPr>
          <p:nvPr/>
        </p:nvSpPr>
        <p:spPr bwMode="auto">
          <a:xfrm flipV="1">
            <a:off x="6084625" y="2985756"/>
            <a:ext cx="17145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4" name="Line 40"/>
          <p:cNvSpPr>
            <a:spLocks noChangeShapeType="1"/>
          </p:cNvSpPr>
          <p:nvPr/>
        </p:nvSpPr>
        <p:spPr bwMode="auto">
          <a:xfrm flipV="1">
            <a:off x="6027475" y="3100055"/>
            <a:ext cx="57150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5" name="Line 41"/>
          <p:cNvSpPr>
            <a:spLocks noChangeShapeType="1"/>
          </p:cNvSpPr>
          <p:nvPr/>
        </p:nvSpPr>
        <p:spPr bwMode="auto">
          <a:xfrm flipV="1">
            <a:off x="6027476" y="3271506"/>
            <a:ext cx="28575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6484675" y="327150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7" name="Line 43"/>
          <p:cNvSpPr>
            <a:spLocks noChangeShapeType="1"/>
          </p:cNvSpPr>
          <p:nvPr/>
        </p:nvSpPr>
        <p:spPr bwMode="auto">
          <a:xfrm flipV="1">
            <a:off x="6084625" y="3385805"/>
            <a:ext cx="40005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8" name="Line 44"/>
          <p:cNvSpPr>
            <a:spLocks noChangeShapeType="1"/>
          </p:cNvSpPr>
          <p:nvPr/>
        </p:nvSpPr>
        <p:spPr bwMode="auto">
          <a:xfrm flipV="1">
            <a:off x="6084625" y="3500105"/>
            <a:ext cx="40005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6484675" y="3442955"/>
            <a:ext cx="171450" cy="1714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4884475" y="3157205"/>
            <a:ext cx="51435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4884475" y="3271505"/>
            <a:ext cx="51435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92" name="Rectangle 48"/>
          <p:cNvSpPr>
            <a:spLocks noChangeArrowheads="1"/>
          </p:cNvSpPr>
          <p:nvPr/>
        </p:nvSpPr>
        <p:spPr bwMode="auto">
          <a:xfrm>
            <a:off x="4884475" y="3500106"/>
            <a:ext cx="51435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93" name="Line 49"/>
          <p:cNvSpPr>
            <a:spLocks noChangeShapeType="1"/>
          </p:cNvSpPr>
          <p:nvPr/>
        </p:nvSpPr>
        <p:spPr bwMode="auto">
          <a:xfrm flipV="1">
            <a:off x="5398825" y="3100055"/>
            <a:ext cx="17145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94" name="Freeform 50"/>
          <p:cNvSpPr>
            <a:spLocks/>
          </p:cNvSpPr>
          <p:nvPr/>
        </p:nvSpPr>
        <p:spPr bwMode="auto">
          <a:xfrm>
            <a:off x="2369875" y="3500106"/>
            <a:ext cx="2514600" cy="54292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95" name="Text Box 51"/>
          <p:cNvSpPr txBox="1">
            <a:spLocks noChangeArrowheads="1"/>
          </p:cNvSpPr>
          <p:nvPr/>
        </p:nvSpPr>
        <p:spPr bwMode="auto">
          <a:xfrm>
            <a:off x="3075204" y="2985756"/>
            <a:ext cx="721414" cy="29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79" tIns="34289" rIns="68579" bIns="34289">
            <a:prstTxWarp prst="textNoShape">
              <a:avLst/>
            </a:prstTxWarp>
            <a:spAutoFit/>
          </a:bodyPr>
          <a:lstStyle/>
          <a:p>
            <a:r>
              <a:rPr lang="en-US" sz="1476" dirty="0"/>
              <a:t>indirect</a:t>
            </a:r>
            <a:endParaRPr lang="en-US" sz="949" dirty="0"/>
          </a:p>
        </p:txBody>
      </p:sp>
      <p:sp>
        <p:nvSpPr>
          <p:cNvPr id="364596" name="Text Box 52"/>
          <p:cNvSpPr txBox="1">
            <a:spLocks noChangeArrowheads="1"/>
          </p:cNvSpPr>
          <p:nvPr/>
        </p:nvSpPr>
        <p:spPr bwMode="auto">
          <a:xfrm>
            <a:off x="4732554" y="2700006"/>
            <a:ext cx="721414" cy="52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79" tIns="34289" rIns="68579" bIns="34289">
            <a:prstTxWarp prst="textNoShape">
              <a:avLst/>
            </a:prstTxWarp>
            <a:spAutoFit/>
          </a:bodyPr>
          <a:lstStyle/>
          <a:p>
            <a:r>
              <a:rPr lang="en-US" sz="1476" dirty="0"/>
              <a:t>double</a:t>
            </a:r>
            <a:br>
              <a:rPr lang="en-US" sz="1476" dirty="0"/>
            </a:br>
            <a:r>
              <a:rPr lang="en-US" sz="1476" dirty="0"/>
              <a:t>indirect</a:t>
            </a:r>
            <a:endParaRPr lang="en-US" sz="949" dirty="0"/>
          </a:p>
        </p:txBody>
      </p:sp>
      <p:sp>
        <p:nvSpPr>
          <p:cNvPr id="364597" name="Text Box 53"/>
          <p:cNvSpPr txBox="1">
            <a:spLocks noChangeArrowheads="1"/>
          </p:cNvSpPr>
          <p:nvPr/>
        </p:nvSpPr>
        <p:spPr bwMode="auto">
          <a:xfrm>
            <a:off x="5475504" y="2814306"/>
            <a:ext cx="721414" cy="29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79" tIns="34289" rIns="68579" bIns="34289">
            <a:prstTxWarp prst="textNoShape">
              <a:avLst/>
            </a:prstTxWarp>
            <a:spAutoFit/>
          </a:bodyPr>
          <a:lstStyle/>
          <a:p>
            <a:r>
              <a:rPr lang="en-US" sz="1476" dirty="0"/>
              <a:t>indirect</a:t>
            </a:r>
            <a:endParaRPr lang="en-US" sz="949" dirty="0"/>
          </a:p>
        </p:txBody>
      </p:sp>
      <p:sp>
        <p:nvSpPr>
          <p:cNvPr id="364598" name="Rectangle 54"/>
          <p:cNvSpPr>
            <a:spLocks noChangeArrowheads="1"/>
          </p:cNvSpPr>
          <p:nvPr/>
        </p:nvSpPr>
        <p:spPr bwMode="auto">
          <a:xfrm>
            <a:off x="6770425" y="3500105"/>
            <a:ext cx="51435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6770425" y="3614405"/>
            <a:ext cx="51435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600" name="Rectangle 56"/>
          <p:cNvSpPr>
            <a:spLocks noChangeArrowheads="1"/>
          </p:cNvSpPr>
          <p:nvPr/>
        </p:nvSpPr>
        <p:spPr bwMode="auto">
          <a:xfrm>
            <a:off x="6770425" y="3843006"/>
            <a:ext cx="514350" cy="114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602" name="Freeform 58"/>
          <p:cNvSpPr>
            <a:spLocks/>
          </p:cNvSpPr>
          <p:nvPr/>
        </p:nvSpPr>
        <p:spPr bwMode="auto">
          <a:xfrm>
            <a:off x="2369876" y="3614405"/>
            <a:ext cx="4343400" cy="54292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8579" tIns="34289" rIns="68579" bIns="34289" anchor="ctr">
            <a:prstTxWarp prst="textNoShape">
              <a:avLst/>
            </a:prstTxWarp>
          </a:bodyPr>
          <a:lstStyle/>
          <a:p>
            <a:endParaRPr lang="en-US" sz="949"/>
          </a:p>
        </p:txBody>
      </p:sp>
      <p:sp>
        <p:nvSpPr>
          <p:cNvPr id="364604" name="Text Box 60"/>
          <p:cNvSpPr txBox="1">
            <a:spLocks noChangeArrowheads="1"/>
          </p:cNvSpPr>
          <p:nvPr/>
        </p:nvSpPr>
        <p:spPr bwMode="auto">
          <a:xfrm>
            <a:off x="6675654" y="3042906"/>
            <a:ext cx="721414" cy="52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79" tIns="34289" rIns="68579" bIns="34289">
            <a:prstTxWarp prst="textNoShape">
              <a:avLst/>
            </a:prstTxWarp>
            <a:spAutoFit/>
          </a:bodyPr>
          <a:lstStyle/>
          <a:p>
            <a:r>
              <a:rPr lang="en-US" sz="1476" dirty="0"/>
              <a:t>triple</a:t>
            </a:r>
            <a:br>
              <a:rPr lang="en-US" sz="1476" dirty="0"/>
            </a:br>
            <a:r>
              <a:rPr lang="en-US" sz="1476" dirty="0"/>
              <a:t>indirect</a:t>
            </a:r>
            <a:endParaRPr lang="en-US" sz="94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59FE0C-0AC4-334F-8EA3-7EAF38BE26A3}"/>
              </a:ext>
            </a:extLst>
          </p:cNvPr>
          <p:cNvSpPr txBox="1"/>
          <p:nvPr/>
        </p:nvSpPr>
        <p:spPr>
          <a:xfrm>
            <a:off x="1587554" y="262964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9E34E6C-C51E-2842-8E66-ED6AFA78D691}"/>
              </a:ext>
            </a:extLst>
          </p:cNvPr>
          <p:cNvSpPr txBox="1"/>
          <p:nvPr/>
        </p:nvSpPr>
        <p:spPr>
          <a:xfrm>
            <a:off x="2352353" y="2571007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</a:rPr>
              <a:t>Data blocks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200C8F4-8F1A-6549-A948-FB7BDCC50A8F}"/>
              </a:ext>
            </a:extLst>
          </p:cNvPr>
          <p:cNvSpPr txBox="1"/>
          <p:nvPr/>
        </p:nvSpPr>
        <p:spPr>
          <a:xfrm>
            <a:off x="3648711" y="2781493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</a:rPr>
              <a:t>Data blocks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82668D0-471D-5C43-AC61-2A160EC6F998}"/>
              </a:ext>
            </a:extLst>
          </p:cNvPr>
          <p:cNvSpPr txBox="1"/>
          <p:nvPr/>
        </p:nvSpPr>
        <p:spPr>
          <a:xfrm>
            <a:off x="6032895" y="2528881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</a:rPr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29285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>
            <a:spLocks noGrp="1"/>
          </p:cNvSpPr>
          <p:nvPr>
            <p:ph type="title"/>
          </p:nvPr>
        </p:nvSpPr>
        <p:spPr>
          <a:xfrm>
            <a:off x="457200" y="10803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/>
              <a:t>Technique: </a:t>
            </a:r>
            <a:r>
              <a:rPr sz="4200" dirty="0"/>
              <a:t>Large</a:t>
            </a:r>
            <a:r>
              <a:rPr lang="en-US" sz="4200" dirty="0"/>
              <a:t>r</a:t>
            </a:r>
            <a:r>
              <a:rPr sz="4200" dirty="0"/>
              <a:t> Blocks</a:t>
            </a:r>
          </a:p>
        </p:txBody>
      </p:sp>
      <p:sp>
        <p:nvSpPr>
          <p:cNvPr id="1306" name="Shape 1306"/>
          <p:cNvSpPr>
            <a:spLocks noGrp="1"/>
          </p:cNvSpPr>
          <p:nvPr>
            <p:ph type="body" idx="4294967295"/>
          </p:nvPr>
        </p:nvSpPr>
        <p:spPr>
          <a:xfrm>
            <a:off x="224894" y="2819451"/>
            <a:ext cx="2804056" cy="9295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Most file are very small, even </a:t>
            </a:r>
            <a:r>
              <a:rPr lang="en-US" sz="2109" dirty="0">
                <a:solidFill>
                  <a:schemeClr val="accent2"/>
                </a:solidFill>
              </a:rPr>
              <a:t>today</a:t>
            </a:r>
            <a:r>
              <a:rPr lang="en-US" sz="2109" dirty="0"/>
              <a:t>!</a:t>
            </a:r>
          </a:p>
        </p:txBody>
      </p:sp>
      <p:pic>
        <p:nvPicPr>
          <p:cNvPr id="5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28637" y="868053"/>
            <a:ext cx="5505194" cy="40905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224894" y="1265434"/>
            <a:ext cx="3303743" cy="113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Observation: Doubling block size for old FS doubled performance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1687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chemeClr val="accent2"/>
                </a:solidFill>
              </a:rPr>
              <a:t>Why not make blocks huge?</a:t>
            </a:r>
          </a:p>
        </p:txBody>
      </p:sp>
      <p:sp>
        <p:nvSpPr>
          <p:cNvPr id="6" name="Shape 1306">
            <a:extLst>
              <a:ext uri="{FF2B5EF4-FFF2-40B4-BE49-F238E27FC236}">
                <a16:creationId xmlns:a16="http://schemas.microsoft.com/office/drawing/2014/main" xmlns="" id="{D78A29BE-0804-F941-B307-6D150D02B60B}"/>
              </a:ext>
            </a:extLst>
          </p:cNvPr>
          <p:cNvSpPr txBox="1">
            <a:spLocks/>
          </p:cNvSpPr>
          <p:nvPr/>
        </p:nvSpPr>
        <p:spPr>
          <a:xfrm>
            <a:off x="224894" y="3878066"/>
            <a:ext cx="2557882" cy="929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rgbClr val="000000"/>
                </a:solidFill>
              </a:rPr>
              <a:t>Leads to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3326975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>
            <a:spLocks noGrp="1"/>
          </p:cNvSpPr>
          <p:nvPr>
            <p:ph type="title"/>
          </p:nvPr>
        </p:nvSpPr>
        <p:spPr>
          <a:xfrm>
            <a:off x="457200" y="-10933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/>
              <a:t>Cost of  </a:t>
            </a:r>
            <a:r>
              <a:rPr sz="4200" dirty="0"/>
              <a:t>Large</a:t>
            </a:r>
            <a:r>
              <a:rPr lang="en-US" sz="4200" dirty="0"/>
              <a:t>r</a:t>
            </a:r>
            <a:r>
              <a:rPr sz="4200" dirty="0"/>
              <a:t> Blocks</a:t>
            </a:r>
          </a:p>
        </p:txBody>
      </p:sp>
      <p:sp>
        <p:nvSpPr>
          <p:cNvPr id="1320" name="Shape 1320"/>
          <p:cNvSpPr>
            <a:spLocks noGrp="1"/>
          </p:cNvSpPr>
          <p:nvPr>
            <p:ph type="body" idx="4294967295"/>
          </p:nvPr>
        </p:nvSpPr>
        <p:spPr>
          <a:xfrm>
            <a:off x="337304" y="4177902"/>
            <a:ext cx="5853410" cy="27342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Lots of waste </a:t>
            </a:r>
            <a:r>
              <a:rPr lang="en-US" sz="1800" dirty="0">
                <a:solidFill>
                  <a:srgbClr val="333333"/>
                </a:solidFill>
              </a:rPr>
              <a:t>due to internal fragment in most </a:t>
            </a:r>
            <a:r>
              <a:rPr sz="1800" dirty="0">
                <a:solidFill>
                  <a:srgbClr val="333333"/>
                </a:solidFill>
              </a:rPr>
              <a:t>block</a:t>
            </a:r>
            <a:r>
              <a:rPr lang="en-US" sz="1800" dirty="0">
                <a:solidFill>
                  <a:srgbClr val="333333"/>
                </a:solidFill>
              </a:rPr>
              <a:t>s</a:t>
            </a:r>
            <a:endParaRPr sz="1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Time vs. Space</a:t>
            </a:r>
            <a:r>
              <a:rPr lang="en-US" sz="1800" dirty="0">
                <a:solidFill>
                  <a:srgbClr val="333333"/>
                </a:solidFill>
              </a:rPr>
              <a:t> t</a:t>
            </a:r>
            <a:r>
              <a:rPr sz="1800" dirty="0">
                <a:solidFill>
                  <a:srgbClr val="333333"/>
                </a:solidFill>
              </a:rPr>
              <a:t>radeoffs…</a:t>
            </a:r>
          </a:p>
        </p:txBody>
      </p:sp>
      <p:graphicFrame>
        <p:nvGraphicFramePr>
          <p:cNvPr id="1319" name="Chart 1319"/>
          <p:cNvGraphicFramePr/>
          <p:nvPr/>
        </p:nvGraphicFramePr>
        <p:xfrm>
          <a:off x="1309040" y="550765"/>
          <a:ext cx="6026661" cy="381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930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DCA0D-EEBE-9E48-8AE7-88E4FB3D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or Small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781008-76EB-D940-9302-C4B3D5C3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 blocks:</a:t>
            </a:r>
          </a:p>
          <a:p>
            <a:pPr lvl="1"/>
            <a:r>
              <a:rPr lang="en-US" dirty="0"/>
              <a:t>Improve performance</a:t>
            </a:r>
          </a:p>
          <a:p>
            <a:pPr lvl="1"/>
            <a:r>
              <a:rPr lang="en-US" dirty="0"/>
              <a:t>Waste space (most files are small)</a:t>
            </a:r>
          </a:p>
          <a:p>
            <a:pPr lvl="1"/>
            <a:endParaRPr lang="en-US" dirty="0"/>
          </a:p>
          <a:p>
            <a:r>
              <a:rPr lang="en-US" dirty="0"/>
              <a:t>Small blocks</a:t>
            </a:r>
          </a:p>
          <a:p>
            <a:pPr lvl="1"/>
            <a:r>
              <a:rPr lang="en-US" dirty="0"/>
              <a:t>Don’t waste as much space</a:t>
            </a:r>
          </a:p>
          <a:p>
            <a:pPr lvl="1"/>
            <a:r>
              <a:rPr lang="en-US" dirty="0"/>
              <a:t>Bad performance (more seeks)</a:t>
            </a:r>
          </a:p>
          <a:p>
            <a:pPr lvl="1"/>
            <a:endParaRPr lang="en-US" dirty="0"/>
          </a:p>
          <a:p>
            <a:r>
              <a:rPr lang="en-US" dirty="0"/>
              <a:t>How to get best of both worlds?  Hybrid solution?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Solution: Fragments</a:t>
            </a:r>
          </a:p>
        </p:txBody>
      </p:sp>
      <p:sp>
        <p:nvSpPr>
          <p:cNvPr id="1323" name="Shape 1323"/>
          <p:cNvSpPr>
            <a:spLocks noGrp="1"/>
          </p:cNvSpPr>
          <p:nvPr>
            <p:ph type="body" idx="4294967295"/>
          </p:nvPr>
        </p:nvSpPr>
        <p:spPr>
          <a:xfrm>
            <a:off x="457200" y="857250"/>
            <a:ext cx="8435340" cy="33584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Hybrid</a:t>
            </a:r>
            <a:r>
              <a:rPr lang="en-US" sz="2004" dirty="0">
                <a:solidFill>
                  <a:srgbClr val="333333"/>
                </a:solidFill>
              </a:rPr>
              <a:t> Solution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46" dirty="0">
                <a:solidFill>
                  <a:srgbClr val="333333"/>
                </a:solidFill>
              </a:rPr>
              <a:t>Combine best of large blocks and best of small blocks</a:t>
            </a:r>
            <a:endParaRPr sz="1846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rgbClr val="333333"/>
                </a:solidFill>
              </a:rPr>
              <a:t>Use large block when file is large enough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Introduce “fragment” for files that use parts of blocks</a:t>
            </a:r>
            <a:endParaRPr lang="en-US" sz="2004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46" dirty="0">
                <a:solidFill>
                  <a:srgbClr val="333333"/>
                </a:solidFill>
              </a:rPr>
              <a:t>Only tail of file uses fragments</a:t>
            </a:r>
          </a:p>
        </p:txBody>
      </p:sp>
      <p:sp>
        <p:nvSpPr>
          <p:cNvPr id="4" name="Shape 1326">
            <a:extLst>
              <a:ext uri="{FF2B5EF4-FFF2-40B4-BE49-F238E27FC236}">
                <a16:creationId xmlns:a16="http://schemas.microsoft.com/office/drawing/2014/main" xmlns="" id="{EE715222-E6B6-C64D-9BC9-3DD0E660A022}"/>
              </a:ext>
            </a:extLst>
          </p:cNvPr>
          <p:cNvSpPr txBox="1">
            <a:spLocks/>
          </p:cNvSpPr>
          <p:nvPr/>
        </p:nvSpPr>
        <p:spPr>
          <a:xfrm>
            <a:off x="615345" y="3129687"/>
            <a:ext cx="5853410" cy="722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accent1"/>
                </a:solidFill>
              </a:rPr>
              <a:t>Block size = 4096</a:t>
            </a:r>
          </a:p>
          <a:p>
            <a:pPr>
              <a:buFont typeface="Arial"/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chemeClr val="accent1"/>
                </a:solidFill>
              </a:rPr>
              <a:t>Fragment size = 1024</a:t>
            </a:r>
          </a:p>
        </p:txBody>
      </p:sp>
      <p:sp>
        <p:nvSpPr>
          <p:cNvPr id="5" name="Shape 1327">
            <a:extLst>
              <a:ext uri="{FF2B5EF4-FFF2-40B4-BE49-F238E27FC236}">
                <a16:creationId xmlns:a16="http://schemas.microsoft.com/office/drawing/2014/main" xmlns="" id="{5186F7EC-2AEE-FD4A-9BD7-8DFC5147CD83}"/>
              </a:ext>
            </a:extLst>
          </p:cNvPr>
          <p:cNvSpPr/>
          <p:nvPr/>
        </p:nvSpPr>
        <p:spPr>
          <a:xfrm>
            <a:off x="4113632" y="3161440"/>
            <a:ext cx="3773068" cy="63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accent2"/>
                </a:solidFill>
              </a:rPr>
              <a:t>bit</a:t>
            </a:r>
            <a:r>
              <a:rPr lang="en-US" sz="1898" dirty="0">
                <a:solidFill>
                  <a:schemeClr val="accent2"/>
                </a:solidFill>
              </a:rPr>
              <a:t>map</a:t>
            </a:r>
            <a:r>
              <a:rPr sz="1898" dirty="0">
                <a:solidFill>
                  <a:schemeClr val="accent2"/>
                </a:solidFill>
              </a:rPr>
              <a:t>: 0000	0000	1111	0010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98" dirty="0"/>
              <a:t>	</a:t>
            </a:r>
            <a:r>
              <a:rPr lang="en-US" sz="1898" dirty="0"/>
              <a:t>     </a:t>
            </a:r>
            <a:r>
              <a:rPr sz="1898" dirty="0"/>
              <a:t>blk1	 blk2	 blk3	 blk4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A07764-20FC-7B42-8564-3D175273A990}"/>
              </a:ext>
            </a:extLst>
          </p:cNvPr>
          <p:cNvSpPr/>
          <p:nvPr/>
        </p:nvSpPr>
        <p:spPr>
          <a:xfrm>
            <a:off x="615345" y="4149622"/>
            <a:ext cx="6177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What about when files grow?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Must copy fragments to new block if no room to grow</a:t>
            </a:r>
          </a:p>
        </p:txBody>
      </p:sp>
    </p:spTree>
    <p:extLst>
      <p:ext uri="{BB962C8B-B14F-4D97-AF65-F5344CB8AC3E}">
        <p14:creationId xmlns:p14="http://schemas.microsoft.com/office/powerpoint/2010/main" val="2026957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/>
          <p:nvPr/>
        </p:nvSpPr>
        <p:spPr>
          <a:xfrm>
            <a:off x="1956788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582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333" name="Shape 1333"/>
          <p:cNvSpPr/>
          <p:nvPr/>
        </p:nvSpPr>
        <p:spPr>
          <a:xfrm>
            <a:off x="3388579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334" name="Shape 1334"/>
          <p:cNvSpPr/>
          <p:nvPr/>
        </p:nvSpPr>
        <p:spPr>
          <a:xfrm>
            <a:off x="4820370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35" name="Shape 1335"/>
          <p:cNvSpPr/>
          <p:nvPr/>
        </p:nvSpPr>
        <p:spPr>
          <a:xfrm>
            <a:off x="6252161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36" name="Shape 1336"/>
          <p:cNvSpPr/>
          <p:nvPr/>
        </p:nvSpPr>
        <p:spPr>
          <a:xfrm>
            <a:off x="2584095" y="760930"/>
            <a:ext cx="1461197" cy="449504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76" dirty="0">
                <a:solidFill>
                  <a:srgbClr val="FFFFFF"/>
                </a:solidFill>
              </a:rPr>
              <a:t>F</a:t>
            </a:r>
            <a:r>
              <a:rPr sz="1476" dirty="0">
                <a:solidFill>
                  <a:srgbClr val="FFFFFF"/>
                </a:solidFill>
              </a:rPr>
              <a:t>ile</a:t>
            </a:r>
            <a:r>
              <a:rPr lang="en-US" sz="1476" dirty="0">
                <a:solidFill>
                  <a:srgbClr val="FFFFFF"/>
                </a:solidFill>
              </a:rPr>
              <a:t> A</a:t>
            </a:r>
            <a:r>
              <a:rPr sz="1476" dirty="0">
                <a:solidFill>
                  <a:srgbClr val="FFFFFF"/>
                </a:solidFill>
              </a:rPr>
              <a:t>, </a:t>
            </a:r>
            <a:r>
              <a:rPr lang="en-US" sz="1476" dirty="0">
                <a:solidFill>
                  <a:srgbClr val="FFFFFF"/>
                </a:solidFill>
              </a:rPr>
              <a:t/>
            </a:r>
            <a:br>
              <a:rPr lang="en-US" sz="1476" dirty="0">
                <a:solidFill>
                  <a:srgbClr val="FFFFFF"/>
                </a:solidFill>
              </a:rPr>
            </a:br>
            <a:r>
              <a:rPr sz="1476" dirty="0">
                <a:solidFill>
                  <a:srgbClr val="FFFFFF"/>
                </a:solidFill>
              </a:rPr>
              <a:t>size 5KB</a:t>
            </a:r>
          </a:p>
        </p:txBody>
      </p:sp>
      <p:sp>
        <p:nvSpPr>
          <p:cNvPr id="1337" name="Shape 1337"/>
          <p:cNvSpPr/>
          <p:nvPr/>
        </p:nvSpPr>
        <p:spPr>
          <a:xfrm>
            <a:off x="4541469" y="760930"/>
            <a:ext cx="1183604" cy="44950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76" dirty="0">
                <a:solidFill>
                  <a:schemeClr val="bg2"/>
                </a:solidFill>
              </a:rPr>
              <a:t>F</a:t>
            </a:r>
            <a:r>
              <a:rPr sz="1476" dirty="0">
                <a:solidFill>
                  <a:schemeClr val="bg2"/>
                </a:solidFill>
              </a:rPr>
              <a:t>ile</a:t>
            </a:r>
            <a:r>
              <a:rPr lang="en-US" sz="1476" dirty="0">
                <a:solidFill>
                  <a:schemeClr val="bg2"/>
                </a:solidFill>
              </a:rPr>
              <a:t> B</a:t>
            </a:r>
            <a:r>
              <a:rPr sz="1476" dirty="0">
                <a:solidFill>
                  <a:schemeClr val="bg2"/>
                </a:solidFill>
              </a:rPr>
              <a:t>,</a:t>
            </a:r>
            <a:r>
              <a:rPr lang="en-US" sz="1476" dirty="0">
                <a:solidFill>
                  <a:schemeClr val="bg2"/>
                </a:solidFill>
              </a:rPr>
              <a:t/>
            </a:r>
            <a:br>
              <a:rPr lang="en-US" sz="1476" dirty="0">
                <a:solidFill>
                  <a:schemeClr val="bg2"/>
                </a:solidFill>
              </a:rPr>
            </a:br>
            <a:r>
              <a:rPr sz="1476" dirty="0">
                <a:solidFill>
                  <a:schemeClr val="bg2"/>
                </a:solidFill>
              </a:rPr>
              <a:t> size 2KB</a:t>
            </a:r>
          </a:p>
        </p:txBody>
      </p:sp>
      <p:sp>
        <p:nvSpPr>
          <p:cNvPr id="1338" name="Shape 1338"/>
          <p:cNvSpPr/>
          <p:nvPr/>
        </p:nvSpPr>
        <p:spPr>
          <a:xfrm>
            <a:off x="3415368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B</a:t>
            </a:r>
          </a:p>
        </p:txBody>
      </p:sp>
      <p:sp>
        <p:nvSpPr>
          <p:cNvPr id="1339" name="Shape 1339"/>
          <p:cNvSpPr/>
          <p:nvPr/>
        </p:nvSpPr>
        <p:spPr>
          <a:xfrm>
            <a:off x="3683259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A</a:t>
            </a:r>
          </a:p>
        </p:txBody>
      </p:sp>
      <p:sp>
        <p:nvSpPr>
          <p:cNvPr id="1340" name="Shape 1340"/>
          <p:cNvSpPr/>
          <p:nvPr/>
        </p:nvSpPr>
        <p:spPr>
          <a:xfrm>
            <a:off x="395115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B</a:t>
            </a:r>
          </a:p>
        </p:txBody>
      </p:sp>
      <p:sp>
        <p:nvSpPr>
          <p:cNvPr id="1341" name="Shape 1341"/>
          <p:cNvSpPr/>
          <p:nvPr/>
        </p:nvSpPr>
        <p:spPr>
          <a:xfrm>
            <a:off x="421904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342" name="Shape 1342"/>
          <p:cNvSpPr/>
          <p:nvPr/>
        </p:nvSpPr>
        <p:spPr>
          <a:xfrm flipH="1">
            <a:off x="2436011" y="1215360"/>
            <a:ext cx="404088" cy="112732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43" name="Shape 1343"/>
          <p:cNvSpPr/>
          <p:nvPr/>
        </p:nvSpPr>
        <p:spPr>
          <a:xfrm>
            <a:off x="3380325" y="1215360"/>
            <a:ext cx="404088" cy="112732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44" name="Shape 1344"/>
          <p:cNvSpPr/>
          <p:nvPr/>
        </p:nvSpPr>
        <p:spPr>
          <a:xfrm flipH="1">
            <a:off x="3507573" y="1217835"/>
            <a:ext cx="1124851" cy="112485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45" name="Shape 1345"/>
          <p:cNvSpPr/>
          <p:nvPr/>
        </p:nvSpPr>
        <p:spPr>
          <a:xfrm flipH="1">
            <a:off x="4043355" y="1217835"/>
            <a:ext cx="1124851" cy="112485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</p:spTree>
    <p:extLst>
      <p:ext uri="{BB962C8B-B14F-4D97-AF65-F5344CB8AC3E}">
        <p14:creationId xmlns:p14="http://schemas.microsoft.com/office/powerpoint/2010/main" val="2574455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Shape 1347"/>
          <p:cNvSpPr/>
          <p:nvPr/>
        </p:nvSpPr>
        <p:spPr>
          <a:xfrm>
            <a:off x="1956788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582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348" name="Shape 1348"/>
          <p:cNvSpPr/>
          <p:nvPr/>
        </p:nvSpPr>
        <p:spPr>
          <a:xfrm>
            <a:off x="3388579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349" name="Shape 1349"/>
          <p:cNvSpPr/>
          <p:nvPr/>
        </p:nvSpPr>
        <p:spPr>
          <a:xfrm>
            <a:off x="4820370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50" name="Shape 1350"/>
          <p:cNvSpPr/>
          <p:nvPr/>
        </p:nvSpPr>
        <p:spPr>
          <a:xfrm>
            <a:off x="6252161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51" name="Shape 1351"/>
          <p:cNvSpPr/>
          <p:nvPr/>
        </p:nvSpPr>
        <p:spPr>
          <a:xfrm>
            <a:off x="2584095" y="760930"/>
            <a:ext cx="1461197" cy="449504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76" dirty="0">
                <a:solidFill>
                  <a:srgbClr val="FFFFFF"/>
                </a:solidFill>
              </a:rPr>
              <a:t>F</a:t>
            </a:r>
            <a:r>
              <a:rPr sz="1476" dirty="0">
                <a:solidFill>
                  <a:srgbClr val="FFFFFF"/>
                </a:solidFill>
              </a:rPr>
              <a:t>ile</a:t>
            </a:r>
            <a:r>
              <a:rPr lang="en-US" sz="1476" dirty="0">
                <a:solidFill>
                  <a:srgbClr val="FFFFFF"/>
                </a:solidFill>
              </a:rPr>
              <a:t> A</a:t>
            </a:r>
            <a:r>
              <a:rPr sz="1476" dirty="0">
                <a:solidFill>
                  <a:srgbClr val="FFFFFF"/>
                </a:solidFill>
              </a:rPr>
              <a:t>, </a:t>
            </a:r>
            <a:r>
              <a:rPr lang="en-US" sz="1476" dirty="0">
                <a:solidFill>
                  <a:srgbClr val="FFFFFF"/>
                </a:solidFill>
              </a:rPr>
              <a:t/>
            </a:r>
            <a:br>
              <a:rPr lang="en-US" sz="1476" dirty="0">
                <a:solidFill>
                  <a:srgbClr val="FFFFFF"/>
                </a:solidFill>
              </a:rPr>
            </a:br>
            <a:r>
              <a:rPr sz="1476" dirty="0">
                <a:solidFill>
                  <a:srgbClr val="FFFFFF"/>
                </a:solidFill>
              </a:rPr>
              <a:t>size 6KB</a:t>
            </a:r>
          </a:p>
        </p:txBody>
      </p:sp>
      <p:sp>
        <p:nvSpPr>
          <p:cNvPr id="1352" name="Shape 1352"/>
          <p:cNvSpPr/>
          <p:nvPr/>
        </p:nvSpPr>
        <p:spPr>
          <a:xfrm>
            <a:off x="4541469" y="760930"/>
            <a:ext cx="1183604" cy="4495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76">
                <a:solidFill>
                  <a:srgbClr val="FFFFFF"/>
                </a:solidFill>
              </a:rPr>
              <a:t>F</a:t>
            </a:r>
            <a:r>
              <a:rPr sz="1476">
                <a:solidFill>
                  <a:srgbClr val="FFFFFF"/>
                </a:solidFill>
              </a:rPr>
              <a:t>ile</a:t>
            </a:r>
            <a:r>
              <a:rPr lang="en-US" sz="1476">
                <a:solidFill>
                  <a:srgbClr val="FFFFFF"/>
                </a:solidFill>
              </a:rPr>
              <a:t> B</a:t>
            </a:r>
            <a:r>
              <a:rPr sz="1476">
                <a:solidFill>
                  <a:srgbClr val="FFFFFF"/>
                </a:solidFill>
              </a:rPr>
              <a:t>, </a:t>
            </a:r>
            <a:r>
              <a:rPr lang="en-US" sz="1476">
                <a:solidFill>
                  <a:srgbClr val="FFFFFF"/>
                </a:solidFill>
              </a:rPr>
              <a:t/>
            </a:r>
            <a:br>
              <a:rPr lang="en-US" sz="1476">
                <a:solidFill>
                  <a:srgbClr val="FFFFFF"/>
                </a:solidFill>
              </a:rPr>
            </a:br>
            <a:r>
              <a:rPr sz="1476">
                <a:solidFill>
                  <a:srgbClr val="FFFFFF"/>
                </a:solidFill>
              </a:rPr>
              <a:t>size 2KB</a:t>
            </a:r>
          </a:p>
        </p:txBody>
      </p:sp>
      <p:sp>
        <p:nvSpPr>
          <p:cNvPr id="1353" name="Shape 1353"/>
          <p:cNvSpPr/>
          <p:nvPr/>
        </p:nvSpPr>
        <p:spPr>
          <a:xfrm>
            <a:off x="3415368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B</a:t>
            </a:r>
          </a:p>
        </p:txBody>
      </p:sp>
      <p:sp>
        <p:nvSpPr>
          <p:cNvPr id="1354" name="Shape 1354"/>
          <p:cNvSpPr/>
          <p:nvPr/>
        </p:nvSpPr>
        <p:spPr>
          <a:xfrm>
            <a:off x="3683259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A</a:t>
            </a:r>
          </a:p>
        </p:txBody>
      </p:sp>
      <p:sp>
        <p:nvSpPr>
          <p:cNvPr id="1355" name="Shape 1355"/>
          <p:cNvSpPr/>
          <p:nvPr/>
        </p:nvSpPr>
        <p:spPr>
          <a:xfrm>
            <a:off x="395115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B</a:t>
            </a:r>
          </a:p>
        </p:txBody>
      </p:sp>
      <p:sp>
        <p:nvSpPr>
          <p:cNvPr id="1356" name="Shape 1356"/>
          <p:cNvSpPr/>
          <p:nvPr/>
        </p:nvSpPr>
        <p:spPr>
          <a:xfrm>
            <a:off x="421904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A</a:t>
            </a:r>
          </a:p>
        </p:txBody>
      </p:sp>
      <p:sp>
        <p:nvSpPr>
          <p:cNvPr id="1357" name="Shape 1357"/>
          <p:cNvSpPr/>
          <p:nvPr/>
        </p:nvSpPr>
        <p:spPr>
          <a:xfrm flipH="1">
            <a:off x="2436011" y="1215360"/>
            <a:ext cx="404088" cy="112732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58" name="Shape 1358"/>
          <p:cNvSpPr/>
          <p:nvPr/>
        </p:nvSpPr>
        <p:spPr>
          <a:xfrm>
            <a:off x="3380325" y="1215360"/>
            <a:ext cx="404088" cy="112732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59" name="Shape 1359"/>
          <p:cNvSpPr/>
          <p:nvPr/>
        </p:nvSpPr>
        <p:spPr>
          <a:xfrm flipH="1">
            <a:off x="3507573" y="1217835"/>
            <a:ext cx="1124851" cy="112485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60" name="Shape 1360"/>
          <p:cNvSpPr/>
          <p:nvPr/>
        </p:nvSpPr>
        <p:spPr>
          <a:xfrm flipH="1">
            <a:off x="4043355" y="1217835"/>
            <a:ext cx="1124851" cy="112485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61" name="Shape 1361"/>
          <p:cNvSpPr/>
          <p:nvPr/>
        </p:nvSpPr>
        <p:spPr>
          <a:xfrm>
            <a:off x="3456543" y="3065213"/>
            <a:ext cx="2053559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/>
              <a:t>append A to first file</a:t>
            </a:r>
          </a:p>
        </p:txBody>
      </p:sp>
      <p:sp>
        <p:nvSpPr>
          <p:cNvPr id="1362" name="Shape 1362"/>
          <p:cNvSpPr/>
          <p:nvPr/>
        </p:nvSpPr>
        <p:spPr>
          <a:xfrm>
            <a:off x="3916107" y="1215360"/>
            <a:ext cx="404088" cy="112732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</p:spTree>
    <p:extLst>
      <p:ext uri="{BB962C8B-B14F-4D97-AF65-F5344CB8AC3E}">
        <p14:creationId xmlns:p14="http://schemas.microsoft.com/office/powerpoint/2010/main" val="58037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in a Hard Disk Drive (HDD)?</a:t>
            </a:r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511" y="1165860"/>
            <a:ext cx="3259758" cy="3394075"/>
          </a:xfrm>
        </p:spPr>
      </p:pic>
      <p:sp>
        <p:nvSpPr>
          <p:cNvPr id="501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85850" y="1409065"/>
            <a:ext cx="3028950" cy="3394075"/>
          </a:xfrm>
        </p:spPr>
        <p:txBody>
          <a:bodyPr/>
          <a:lstStyle/>
          <a:p>
            <a:r>
              <a:rPr lang="en-US" sz="2100" dirty="0"/>
              <a:t>Electromechanical</a:t>
            </a:r>
          </a:p>
          <a:p>
            <a:pPr lvl="1"/>
            <a:r>
              <a:rPr lang="en-US" sz="1800" dirty="0"/>
              <a:t>Rotating disks</a:t>
            </a:r>
          </a:p>
          <a:p>
            <a:pPr lvl="1"/>
            <a:r>
              <a:rPr lang="en-US" sz="1800" dirty="0"/>
              <a:t>Arm assembly</a:t>
            </a:r>
          </a:p>
          <a:p>
            <a:r>
              <a:rPr lang="en-US" sz="2100" dirty="0"/>
              <a:t>Electronics</a:t>
            </a:r>
          </a:p>
          <a:p>
            <a:pPr lvl="1"/>
            <a:r>
              <a:rPr lang="en-US" sz="1800" dirty="0"/>
              <a:t>Disk controller</a:t>
            </a:r>
          </a:p>
          <a:p>
            <a:pPr lvl="1"/>
            <a:r>
              <a:rPr lang="en-US" sz="1800" dirty="0"/>
              <a:t>Cache</a:t>
            </a:r>
          </a:p>
          <a:p>
            <a:pPr lvl="1"/>
            <a:r>
              <a:rPr lang="en-US" sz="1800" dirty="0"/>
              <a:t>Interface controller</a:t>
            </a:r>
          </a:p>
        </p:txBody>
      </p:sp>
    </p:spTree>
    <p:extLst>
      <p:ext uri="{BB962C8B-B14F-4D97-AF65-F5344CB8AC3E}">
        <p14:creationId xmlns:p14="http://schemas.microsoft.com/office/powerpoint/2010/main" val="21673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/>
          <p:nvPr/>
        </p:nvSpPr>
        <p:spPr>
          <a:xfrm>
            <a:off x="1956788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582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381" name="Shape 1381"/>
          <p:cNvSpPr/>
          <p:nvPr/>
        </p:nvSpPr>
        <p:spPr>
          <a:xfrm>
            <a:off x="3388579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382" name="Shape 1382"/>
          <p:cNvSpPr/>
          <p:nvPr/>
        </p:nvSpPr>
        <p:spPr>
          <a:xfrm>
            <a:off x="4820370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83" name="Shape 1383"/>
          <p:cNvSpPr/>
          <p:nvPr/>
        </p:nvSpPr>
        <p:spPr>
          <a:xfrm>
            <a:off x="6252161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84" name="Shape 1384"/>
          <p:cNvSpPr/>
          <p:nvPr/>
        </p:nvSpPr>
        <p:spPr>
          <a:xfrm>
            <a:off x="2584095" y="760930"/>
            <a:ext cx="1461197" cy="449504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76" dirty="0">
                <a:solidFill>
                  <a:srgbClr val="FFFFFF"/>
                </a:solidFill>
              </a:rPr>
              <a:t>F</a:t>
            </a:r>
            <a:r>
              <a:rPr sz="1476" dirty="0">
                <a:solidFill>
                  <a:srgbClr val="FFFFFF"/>
                </a:solidFill>
              </a:rPr>
              <a:t>ile</a:t>
            </a:r>
            <a:r>
              <a:rPr lang="en-US" sz="1476" dirty="0">
                <a:solidFill>
                  <a:srgbClr val="FFFFFF"/>
                </a:solidFill>
              </a:rPr>
              <a:t> A</a:t>
            </a:r>
            <a:r>
              <a:rPr sz="1476" dirty="0">
                <a:solidFill>
                  <a:srgbClr val="FFFFFF"/>
                </a:solidFill>
              </a:rPr>
              <a:t>, </a:t>
            </a:r>
            <a:r>
              <a:rPr lang="en-US" sz="1476" dirty="0">
                <a:solidFill>
                  <a:srgbClr val="FFFFFF"/>
                </a:solidFill>
              </a:rPr>
              <a:t/>
            </a:r>
            <a:br>
              <a:rPr lang="en-US" sz="1476" dirty="0">
                <a:solidFill>
                  <a:srgbClr val="FFFFFF"/>
                </a:solidFill>
              </a:rPr>
            </a:br>
            <a:r>
              <a:rPr sz="1476" dirty="0">
                <a:solidFill>
                  <a:srgbClr val="FFFFFF"/>
                </a:solidFill>
              </a:rPr>
              <a:t>size 7KB</a:t>
            </a:r>
          </a:p>
        </p:txBody>
      </p:sp>
      <p:sp>
        <p:nvSpPr>
          <p:cNvPr id="1385" name="Shape 1385"/>
          <p:cNvSpPr/>
          <p:nvPr/>
        </p:nvSpPr>
        <p:spPr>
          <a:xfrm>
            <a:off x="4541469" y="760930"/>
            <a:ext cx="1183604" cy="4495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76" dirty="0">
                <a:solidFill>
                  <a:srgbClr val="FFFFFF"/>
                </a:solidFill>
              </a:rPr>
              <a:t>F</a:t>
            </a:r>
            <a:r>
              <a:rPr sz="1476" dirty="0">
                <a:solidFill>
                  <a:srgbClr val="FFFFFF"/>
                </a:solidFill>
              </a:rPr>
              <a:t>ile</a:t>
            </a:r>
            <a:r>
              <a:rPr lang="en-US" sz="1476" dirty="0">
                <a:solidFill>
                  <a:srgbClr val="FFFFFF"/>
                </a:solidFill>
              </a:rPr>
              <a:t> B</a:t>
            </a:r>
            <a:r>
              <a:rPr sz="1476" dirty="0">
                <a:solidFill>
                  <a:srgbClr val="FFFFFF"/>
                </a:solidFill>
              </a:rPr>
              <a:t>, </a:t>
            </a:r>
            <a:r>
              <a:rPr lang="en-US" sz="1476" dirty="0">
                <a:solidFill>
                  <a:srgbClr val="FFFFFF"/>
                </a:solidFill>
              </a:rPr>
              <a:t/>
            </a:r>
            <a:br>
              <a:rPr lang="en-US" sz="1476" dirty="0">
                <a:solidFill>
                  <a:srgbClr val="FFFFFF"/>
                </a:solidFill>
              </a:rPr>
            </a:br>
            <a:r>
              <a:rPr sz="1476" dirty="0">
                <a:solidFill>
                  <a:srgbClr val="FFFFFF"/>
                </a:solidFill>
              </a:rPr>
              <a:t>size 2KB</a:t>
            </a:r>
          </a:p>
        </p:txBody>
      </p:sp>
      <p:sp>
        <p:nvSpPr>
          <p:cNvPr id="1386" name="Shape 1386"/>
          <p:cNvSpPr/>
          <p:nvPr/>
        </p:nvSpPr>
        <p:spPr>
          <a:xfrm>
            <a:off x="3415368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B</a:t>
            </a:r>
          </a:p>
        </p:txBody>
      </p:sp>
      <p:sp>
        <p:nvSpPr>
          <p:cNvPr id="1387" name="Shape 1387"/>
          <p:cNvSpPr/>
          <p:nvPr/>
        </p:nvSpPr>
        <p:spPr>
          <a:xfrm>
            <a:off x="3683259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A</a:t>
            </a:r>
          </a:p>
        </p:txBody>
      </p:sp>
      <p:sp>
        <p:nvSpPr>
          <p:cNvPr id="1388" name="Shape 1388"/>
          <p:cNvSpPr/>
          <p:nvPr/>
        </p:nvSpPr>
        <p:spPr>
          <a:xfrm>
            <a:off x="395115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B</a:t>
            </a:r>
          </a:p>
        </p:txBody>
      </p:sp>
      <p:sp>
        <p:nvSpPr>
          <p:cNvPr id="1389" name="Shape 1389"/>
          <p:cNvSpPr/>
          <p:nvPr/>
        </p:nvSpPr>
        <p:spPr>
          <a:xfrm>
            <a:off x="421904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A</a:t>
            </a:r>
          </a:p>
        </p:txBody>
      </p:sp>
      <p:sp>
        <p:nvSpPr>
          <p:cNvPr id="1390" name="Shape 1390"/>
          <p:cNvSpPr/>
          <p:nvPr/>
        </p:nvSpPr>
        <p:spPr>
          <a:xfrm flipH="1">
            <a:off x="2436011" y="1215360"/>
            <a:ext cx="404088" cy="112732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91" name="Shape 1391"/>
          <p:cNvSpPr/>
          <p:nvPr/>
        </p:nvSpPr>
        <p:spPr>
          <a:xfrm>
            <a:off x="3380325" y="1215360"/>
            <a:ext cx="404088" cy="112732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92" name="Shape 1392"/>
          <p:cNvSpPr/>
          <p:nvPr/>
        </p:nvSpPr>
        <p:spPr>
          <a:xfrm flipH="1">
            <a:off x="3507573" y="1217835"/>
            <a:ext cx="1124851" cy="112485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93" name="Shape 1393"/>
          <p:cNvSpPr/>
          <p:nvPr/>
        </p:nvSpPr>
        <p:spPr>
          <a:xfrm flipH="1">
            <a:off x="4043355" y="1217835"/>
            <a:ext cx="1124851" cy="112485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94" name="Shape 1394"/>
          <p:cNvSpPr/>
          <p:nvPr/>
        </p:nvSpPr>
        <p:spPr>
          <a:xfrm>
            <a:off x="1951020" y="2916094"/>
            <a:ext cx="5022961" cy="143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dirty="0"/>
              <a:t>append A to first file</a:t>
            </a:r>
            <a:endParaRPr lang="en-US" dirty="0"/>
          </a:p>
          <a:p>
            <a:pPr lvl="0" algn="ctr"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dirty="0"/>
              <a:t>Not allowed to use fragments across multiple blocks!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dirty="0"/>
              <a:t>What to do instead?</a:t>
            </a:r>
            <a:endParaRPr dirty="0"/>
          </a:p>
        </p:txBody>
      </p:sp>
      <p:sp>
        <p:nvSpPr>
          <p:cNvPr id="1395" name="Shape 1395"/>
          <p:cNvSpPr/>
          <p:nvPr/>
        </p:nvSpPr>
        <p:spPr>
          <a:xfrm>
            <a:off x="3916107" y="1215360"/>
            <a:ext cx="404088" cy="112732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396" name="Shape 1396"/>
          <p:cNvSpPr/>
          <p:nvPr/>
        </p:nvSpPr>
        <p:spPr>
          <a:xfrm>
            <a:off x="485528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A</a:t>
            </a:r>
          </a:p>
        </p:txBody>
      </p:sp>
      <p:sp>
        <p:nvSpPr>
          <p:cNvPr id="1397" name="Shape 1397"/>
          <p:cNvSpPr/>
          <p:nvPr/>
        </p:nvSpPr>
        <p:spPr>
          <a:xfrm>
            <a:off x="5123171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398" name="Shape 1398"/>
          <p:cNvSpPr/>
          <p:nvPr/>
        </p:nvSpPr>
        <p:spPr>
          <a:xfrm>
            <a:off x="5391062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399" name="Shape 1399"/>
          <p:cNvSpPr/>
          <p:nvPr/>
        </p:nvSpPr>
        <p:spPr>
          <a:xfrm>
            <a:off x="5658952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400" name="Shape 1400"/>
          <p:cNvSpPr/>
          <p:nvPr/>
        </p:nvSpPr>
        <p:spPr>
          <a:xfrm>
            <a:off x="4050052" y="1215358"/>
            <a:ext cx="900331" cy="112924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</p:spTree>
    <p:extLst>
      <p:ext uri="{BB962C8B-B14F-4D97-AF65-F5344CB8AC3E}">
        <p14:creationId xmlns:p14="http://schemas.microsoft.com/office/powerpoint/2010/main" val="1867525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/>
          <p:nvPr/>
        </p:nvSpPr>
        <p:spPr>
          <a:xfrm>
            <a:off x="1956788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582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424" name="Shape 1424"/>
          <p:cNvSpPr/>
          <p:nvPr/>
        </p:nvSpPr>
        <p:spPr>
          <a:xfrm>
            <a:off x="3388579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425" name="Shape 1425"/>
          <p:cNvSpPr/>
          <p:nvPr/>
        </p:nvSpPr>
        <p:spPr>
          <a:xfrm>
            <a:off x="4820370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426" name="Shape 1426"/>
          <p:cNvSpPr/>
          <p:nvPr/>
        </p:nvSpPr>
        <p:spPr>
          <a:xfrm>
            <a:off x="6252161" y="2346998"/>
            <a:ext cx="1068401" cy="449504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427" name="Shape 1427"/>
          <p:cNvSpPr/>
          <p:nvPr/>
        </p:nvSpPr>
        <p:spPr>
          <a:xfrm>
            <a:off x="2584095" y="760930"/>
            <a:ext cx="1461197" cy="449504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76" dirty="0">
                <a:solidFill>
                  <a:srgbClr val="FFFFFF"/>
                </a:solidFill>
              </a:rPr>
              <a:t>F</a:t>
            </a:r>
            <a:r>
              <a:rPr sz="1476" dirty="0">
                <a:solidFill>
                  <a:srgbClr val="FFFFFF"/>
                </a:solidFill>
              </a:rPr>
              <a:t>ile</a:t>
            </a:r>
            <a:r>
              <a:rPr lang="en-US" sz="1476" dirty="0">
                <a:solidFill>
                  <a:srgbClr val="FFFFFF"/>
                </a:solidFill>
              </a:rPr>
              <a:t> A</a:t>
            </a:r>
            <a:r>
              <a:rPr sz="1476" dirty="0">
                <a:solidFill>
                  <a:srgbClr val="FFFFFF"/>
                </a:solidFill>
              </a:rPr>
              <a:t>, </a:t>
            </a:r>
            <a:r>
              <a:rPr lang="en-US" sz="1476" dirty="0">
                <a:solidFill>
                  <a:srgbClr val="FFFFFF"/>
                </a:solidFill>
              </a:rPr>
              <a:t/>
            </a:r>
            <a:br>
              <a:rPr lang="en-US" sz="1476" dirty="0">
                <a:solidFill>
                  <a:srgbClr val="FFFFFF"/>
                </a:solidFill>
              </a:rPr>
            </a:br>
            <a:r>
              <a:rPr sz="1476" dirty="0">
                <a:solidFill>
                  <a:srgbClr val="FFFFFF"/>
                </a:solidFill>
              </a:rPr>
              <a:t>size 8KB</a:t>
            </a:r>
          </a:p>
        </p:txBody>
      </p:sp>
      <p:sp>
        <p:nvSpPr>
          <p:cNvPr id="1428" name="Shape 1428"/>
          <p:cNvSpPr/>
          <p:nvPr/>
        </p:nvSpPr>
        <p:spPr>
          <a:xfrm>
            <a:off x="4541469" y="760930"/>
            <a:ext cx="1183604" cy="4495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76" dirty="0">
                <a:solidFill>
                  <a:srgbClr val="FFFFFF"/>
                </a:solidFill>
              </a:rPr>
              <a:t>F</a:t>
            </a:r>
            <a:r>
              <a:rPr sz="1476" dirty="0">
                <a:solidFill>
                  <a:srgbClr val="FFFFFF"/>
                </a:solidFill>
              </a:rPr>
              <a:t>ile</a:t>
            </a:r>
            <a:r>
              <a:rPr lang="en-US" sz="1476" dirty="0">
                <a:solidFill>
                  <a:srgbClr val="FFFFFF"/>
                </a:solidFill>
              </a:rPr>
              <a:t> B</a:t>
            </a:r>
            <a:r>
              <a:rPr sz="1476" dirty="0">
                <a:solidFill>
                  <a:srgbClr val="FFFFFF"/>
                </a:solidFill>
              </a:rPr>
              <a:t>, </a:t>
            </a:r>
            <a:r>
              <a:rPr lang="en-US" sz="1476" dirty="0">
                <a:solidFill>
                  <a:srgbClr val="FFFFFF"/>
                </a:solidFill>
              </a:rPr>
              <a:t/>
            </a:r>
            <a:br>
              <a:rPr lang="en-US" sz="1476" dirty="0">
                <a:solidFill>
                  <a:srgbClr val="FFFFFF"/>
                </a:solidFill>
              </a:rPr>
            </a:br>
            <a:r>
              <a:rPr sz="1476" dirty="0">
                <a:solidFill>
                  <a:srgbClr val="FFFFFF"/>
                </a:solidFill>
              </a:rPr>
              <a:t>size 2KB</a:t>
            </a:r>
          </a:p>
        </p:txBody>
      </p:sp>
      <p:sp>
        <p:nvSpPr>
          <p:cNvPr id="1429" name="Shape 1429"/>
          <p:cNvSpPr/>
          <p:nvPr/>
        </p:nvSpPr>
        <p:spPr>
          <a:xfrm>
            <a:off x="3415368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B</a:t>
            </a:r>
          </a:p>
        </p:txBody>
      </p:sp>
      <p:sp>
        <p:nvSpPr>
          <p:cNvPr id="1430" name="Shape 1430"/>
          <p:cNvSpPr/>
          <p:nvPr/>
        </p:nvSpPr>
        <p:spPr>
          <a:xfrm>
            <a:off x="3683259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431" name="Shape 1431"/>
          <p:cNvSpPr/>
          <p:nvPr/>
        </p:nvSpPr>
        <p:spPr>
          <a:xfrm>
            <a:off x="395115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582"/>
              <a:t>B</a:t>
            </a:r>
          </a:p>
        </p:txBody>
      </p:sp>
      <p:sp>
        <p:nvSpPr>
          <p:cNvPr id="1432" name="Shape 1432"/>
          <p:cNvSpPr/>
          <p:nvPr/>
        </p:nvSpPr>
        <p:spPr>
          <a:xfrm>
            <a:off x="421904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433" name="Shape 1433"/>
          <p:cNvSpPr/>
          <p:nvPr/>
        </p:nvSpPr>
        <p:spPr>
          <a:xfrm flipH="1">
            <a:off x="2436011" y="1215360"/>
            <a:ext cx="404088" cy="112732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434" name="Shape 1434"/>
          <p:cNvSpPr/>
          <p:nvPr/>
        </p:nvSpPr>
        <p:spPr>
          <a:xfrm flipH="1">
            <a:off x="3507573" y="1217835"/>
            <a:ext cx="1124851" cy="112485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435" name="Shape 1435"/>
          <p:cNvSpPr/>
          <p:nvPr/>
        </p:nvSpPr>
        <p:spPr>
          <a:xfrm flipH="1">
            <a:off x="4043355" y="1217835"/>
            <a:ext cx="1124851" cy="112485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  <p:sp>
        <p:nvSpPr>
          <p:cNvPr id="1436" name="Shape 1436"/>
          <p:cNvSpPr/>
          <p:nvPr/>
        </p:nvSpPr>
        <p:spPr>
          <a:xfrm>
            <a:off x="2899889" y="3010408"/>
            <a:ext cx="3196628" cy="63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/>
              <a:t>append A to first file, </a:t>
            </a:r>
            <a:r>
              <a:rPr lang="en-US" sz="1898" dirty="0"/>
              <a:t/>
            </a:r>
            <a:br>
              <a:rPr lang="en-US" sz="1898" dirty="0"/>
            </a:br>
            <a:r>
              <a:rPr sz="1898" dirty="0"/>
              <a:t>copy to fragments to new block</a:t>
            </a:r>
          </a:p>
        </p:txBody>
      </p:sp>
      <p:sp>
        <p:nvSpPr>
          <p:cNvPr id="1437" name="Shape 1437"/>
          <p:cNvSpPr/>
          <p:nvPr/>
        </p:nvSpPr>
        <p:spPr>
          <a:xfrm>
            <a:off x="4855280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438" name="Shape 1438"/>
          <p:cNvSpPr/>
          <p:nvPr/>
        </p:nvSpPr>
        <p:spPr>
          <a:xfrm>
            <a:off x="5123171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439" name="Shape 1439"/>
          <p:cNvSpPr/>
          <p:nvPr/>
        </p:nvSpPr>
        <p:spPr>
          <a:xfrm>
            <a:off x="5391062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440" name="Shape 1440"/>
          <p:cNvSpPr/>
          <p:nvPr/>
        </p:nvSpPr>
        <p:spPr>
          <a:xfrm>
            <a:off x="5658952" y="2384533"/>
            <a:ext cx="208104" cy="37443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1582"/>
          </a:p>
        </p:txBody>
      </p:sp>
      <p:sp>
        <p:nvSpPr>
          <p:cNvPr id="1441" name="Shape 1441"/>
          <p:cNvSpPr/>
          <p:nvPr/>
        </p:nvSpPr>
        <p:spPr>
          <a:xfrm>
            <a:off x="4050052" y="1215359"/>
            <a:ext cx="2189750" cy="112924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/>
          </a:p>
        </p:txBody>
      </p:sp>
    </p:spTree>
    <p:extLst>
      <p:ext uri="{BB962C8B-B14F-4D97-AF65-F5344CB8AC3E}">
        <p14:creationId xmlns:p14="http://schemas.microsoft.com/office/powerpoint/2010/main" val="1865728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/>
              <a:t>Information for Applications?</a:t>
            </a:r>
            <a:endParaRPr sz="4400" dirty="0"/>
          </a:p>
        </p:txBody>
      </p:sp>
      <p:sp>
        <p:nvSpPr>
          <p:cNvPr id="1444" name="Shape 1444"/>
          <p:cNvSpPr>
            <a:spLocks noGrp="1"/>
          </p:cNvSpPr>
          <p:nvPr>
            <p:ph type="body" idx="4294967295"/>
          </p:nvPr>
        </p:nvSpPr>
        <p:spPr>
          <a:xfrm>
            <a:off x="802352" y="1059825"/>
            <a:ext cx="7884447" cy="27751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accent2"/>
                </a:solidFill>
              </a:rPr>
              <a:t>What might applications like to know?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33333"/>
                </a:solidFill>
              </a:rPr>
              <a:t>Writing less than a</a:t>
            </a:r>
            <a:r>
              <a:rPr lang="en-US" sz="2200" dirty="0">
                <a:solidFill>
                  <a:srgbClr val="333333"/>
                </a:solidFill>
              </a:rPr>
              <a:t> full</a:t>
            </a:r>
            <a:r>
              <a:rPr sz="2200" dirty="0">
                <a:solidFill>
                  <a:srgbClr val="333333"/>
                </a:solidFill>
              </a:rPr>
              <a:t> block is inefficient</a:t>
            </a:r>
            <a:endParaRPr lang="en-US" sz="22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333333"/>
                </a:solidFill>
              </a:rPr>
              <a:t>Potentially requires moving fragments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333333"/>
                </a:solidFill>
              </a:rPr>
              <a:t>Small writes don’t get full sequential bandwidth of disk</a:t>
            </a:r>
            <a:endParaRPr sz="2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333333"/>
                </a:solidFill>
              </a:rPr>
              <a:t>Solution: </a:t>
            </a:r>
            <a:r>
              <a:rPr lang="en-US" sz="2200" dirty="0">
                <a:solidFill>
                  <a:srgbClr val="333333"/>
                </a:solidFill>
              </a:rPr>
              <a:t/>
            </a:r>
            <a:br>
              <a:rPr lang="en-US" sz="2200" dirty="0">
                <a:solidFill>
                  <a:srgbClr val="333333"/>
                </a:solidFill>
              </a:rPr>
            </a:br>
            <a:r>
              <a:rPr lang="en-US" sz="2200" dirty="0">
                <a:solidFill>
                  <a:srgbClr val="333333"/>
                </a:solidFill>
              </a:rPr>
              <a:t>N</a:t>
            </a:r>
            <a:r>
              <a:rPr sz="2200" dirty="0">
                <a:solidFill>
                  <a:srgbClr val="333333"/>
                </a:solidFill>
              </a:rPr>
              <a:t>ew API exposes optimal write size</a:t>
            </a:r>
            <a:endParaRPr lang="en-US" sz="2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333333"/>
                </a:solidFill>
              </a:rPr>
              <a:t>Library enables caching writes in memory until large enough size</a:t>
            </a:r>
            <a:endParaRPr sz="2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85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/>
              <a:t>Problem 2: Aging</a:t>
            </a:r>
            <a:endParaRPr sz="4000" dirty="0"/>
          </a:p>
        </p:txBody>
      </p:sp>
      <p:sp>
        <p:nvSpPr>
          <p:cNvPr id="797" name="Shape 797"/>
          <p:cNvSpPr>
            <a:spLocks noGrp="1"/>
          </p:cNvSpPr>
          <p:nvPr>
            <p:ph type="body" idx="4294967295"/>
          </p:nvPr>
        </p:nvSpPr>
        <p:spPr>
          <a:xfrm>
            <a:off x="713763" y="1169215"/>
            <a:ext cx="8348175" cy="34243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What is performance before/after </a:t>
            </a:r>
            <a:r>
              <a:rPr sz="2004" b="1" dirty="0"/>
              <a:t>aging</a:t>
            </a:r>
            <a:r>
              <a:rPr sz="2004" dirty="0"/>
              <a:t>?</a:t>
            </a:r>
            <a:endParaRPr lang="en-US" sz="2004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004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Over time, files created and deleted, new files created in newly freed space </a:t>
            </a:r>
            <a:endParaRPr sz="2004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46" dirty="0"/>
              <a:t>New FS: </a:t>
            </a:r>
            <a:r>
              <a:rPr sz="1846" b="1" dirty="0">
                <a:latin typeface="Helvetica"/>
                <a:ea typeface="Helvetica"/>
                <a:cs typeface="Helvetica"/>
                <a:sym typeface="Helvetica"/>
              </a:rPr>
              <a:t>17.5%</a:t>
            </a:r>
            <a:r>
              <a:rPr sz="1846" dirty="0"/>
              <a:t> of disk bandwidth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46" dirty="0"/>
              <a:t>Few weeks old: </a:t>
            </a:r>
            <a:r>
              <a:rPr sz="1846" b="1" dirty="0">
                <a:latin typeface="Helvetica"/>
                <a:ea typeface="Helvetica"/>
                <a:cs typeface="Helvetica"/>
                <a:sym typeface="Helvetica"/>
              </a:rPr>
              <a:t>3%</a:t>
            </a:r>
            <a:r>
              <a:rPr sz="1846" dirty="0"/>
              <a:t> of disk bandwidth</a:t>
            </a:r>
            <a:endParaRPr lang="en-US" sz="1846" dirty="0"/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004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Problem: </a:t>
            </a:r>
            <a:r>
              <a:rPr sz="2004" dirty="0"/>
              <a:t>FS </a:t>
            </a:r>
            <a:r>
              <a:rPr lang="en-US" sz="2004" dirty="0"/>
              <a:t>becomes </a:t>
            </a:r>
            <a:r>
              <a:rPr sz="2004" dirty="0"/>
              <a:t>fragmented over time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46" dirty="0"/>
              <a:t>Free list makes contiguous chunks hard to find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1846" dirty="0"/>
          </a:p>
        </p:txBody>
      </p:sp>
    </p:spTree>
    <p:extLst>
      <p:ext uri="{BB962C8B-B14F-4D97-AF65-F5344CB8AC3E}">
        <p14:creationId xmlns:p14="http://schemas.microsoft.com/office/powerpoint/2010/main" val="1076735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/>
              <a:t>Problem 2: Aging?</a:t>
            </a:r>
            <a:endParaRPr sz="4400" dirty="0"/>
          </a:p>
        </p:txBody>
      </p:sp>
      <p:sp>
        <p:nvSpPr>
          <p:cNvPr id="797" name="Shape 797"/>
          <p:cNvSpPr>
            <a:spLocks noGrp="1"/>
          </p:cNvSpPr>
          <p:nvPr>
            <p:ph type="body" idx="4294967295"/>
          </p:nvPr>
        </p:nvSpPr>
        <p:spPr>
          <a:xfrm>
            <a:off x="457200" y="1021261"/>
            <a:ext cx="5853410" cy="34243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rgbClr val="333333"/>
                </a:solidFill>
              </a:rPr>
              <a:t>Problem: </a:t>
            </a:r>
            <a:r>
              <a:rPr sz="2004" dirty="0">
                <a:solidFill>
                  <a:srgbClr val="333333"/>
                </a:solidFill>
              </a:rPr>
              <a:t>FS </a:t>
            </a:r>
            <a:r>
              <a:rPr lang="en-US" sz="2004" dirty="0">
                <a:solidFill>
                  <a:srgbClr val="333333"/>
                </a:solidFill>
              </a:rPr>
              <a:t>becomes </a:t>
            </a:r>
            <a:r>
              <a:rPr sz="2004" dirty="0">
                <a:solidFill>
                  <a:srgbClr val="333333"/>
                </a:solidFill>
              </a:rPr>
              <a:t>fragmented over time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46" dirty="0">
                <a:solidFill>
                  <a:srgbClr val="333333"/>
                </a:solidFill>
              </a:rPr>
              <a:t>Free list makes contiguous chunks hard to find</a:t>
            </a:r>
            <a:endParaRPr lang="en-US" sz="1846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1846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77" y="1921135"/>
            <a:ext cx="4341429" cy="322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1664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FS Fix?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42233"/>
            <a:ext cx="6555051" cy="233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33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004" dirty="0" err="1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Hacky</a:t>
            </a:r>
            <a:r>
              <a:rPr lang="en-US" sz="2004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 Solutions:</a:t>
            </a:r>
          </a:p>
          <a:p>
            <a:endParaRPr lang="en-US" dirty="0"/>
          </a:p>
          <a:p>
            <a:r>
              <a:rPr lang="en-US" dirty="0"/>
              <a:t>Periodically compact / defragment disk</a:t>
            </a:r>
          </a:p>
          <a:p>
            <a:pPr lvl="1"/>
            <a:r>
              <a:rPr lang="en-US" dirty="0"/>
              <a:t> Disadvantage: Disk not accessible during operation</a:t>
            </a:r>
          </a:p>
          <a:p>
            <a:endParaRPr lang="en-US" dirty="0"/>
          </a:p>
          <a:p>
            <a:r>
              <a:rPr lang="en-US" dirty="0"/>
              <a:t>Organize </a:t>
            </a:r>
            <a:r>
              <a:rPr lang="en-US" dirty="0" err="1"/>
              <a:t>freelist</a:t>
            </a:r>
            <a:r>
              <a:rPr lang="en-US" dirty="0"/>
              <a:t> by address; Disadvantages?</a:t>
            </a:r>
          </a:p>
          <a:p>
            <a:pPr lvl="1"/>
            <a:r>
              <a:rPr lang="en-US" dirty="0"/>
              <a:t>Costly to insert</a:t>
            </a:r>
          </a:p>
          <a:p>
            <a:pPr lvl="1"/>
            <a:r>
              <a:rPr lang="en-US" dirty="0"/>
              <a:t>Non-trivial to find N contiguous free blocks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70" y="2112105"/>
            <a:ext cx="3802828" cy="2822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3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4927236" y="1172629"/>
            <a:ext cx="2235985" cy="591968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87"/>
              <a:t>Data Blocks</a:t>
            </a:r>
          </a:p>
        </p:txBody>
      </p:sp>
      <p:sp>
        <p:nvSpPr>
          <p:cNvPr id="836" name="Shape 836"/>
          <p:cNvSpPr/>
          <p:nvPr/>
        </p:nvSpPr>
        <p:spPr>
          <a:xfrm>
            <a:off x="1897674" y="1172629"/>
            <a:ext cx="904374" cy="591968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87"/>
              <a:t>super block</a:t>
            </a:r>
          </a:p>
        </p:txBody>
      </p:sp>
      <p:sp>
        <p:nvSpPr>
          <p:cNvPr id="837" name="Shape 837"/>
          <p:cNvSpPr/>
          <p:nvPr/>
        </p:nvSpPr>
        <p:spPr>
          <a:xfrm>
            <a:off x="3783993" y="1172629"/>
            <a:ext cx="1110319" cy="59196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87"/>
              <a:t>inodes</a:t>
            </a:r>
          </a:p>
        </p:txBody>
      </p:sp>
      <p:sp>
        <p:nvSpPr>
          <p:cNvPr id="838" name="Shape 838"/>
          <p:cNvSpPr/>
          <p:nvPr/>
        </p:nvSpPr>
        <p:spPr>
          <a:xfrm>
            <a:off x="1799949" y="1810189"/>
            <a:ext cx="175929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/>
              <a:t>0</a:t>
            </a:r>
          </a:p>
        </p:txBody>
      </p:sp>
      <p:sp>
        <p:nvSpPr>
          <p:cNvPr id="839" name="Shape 839"/>
          <p:cNvSpPr/>
          <p:nvPr/>
        </p:nvSpPr>
        <p:spPr>
          <a:xfrm>
            <a:off x="7023809" y="1810189"/>
            <a:ext cx="244859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/>
              <a:t>N</a:t>
            </a:r>
          </a:p>
        </p:txBody>
      </p:sp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xfrm>
            <a:off x="1455780" y="47065"/>
            <a:ext cx="6121869" cy="962375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/>
              <a:t>Solution</a:t>
            </a:r>
            <a:r>
              <a:rPr sz="4400" dirty="0"/>
              <a:t>:</a:t>
            </a:r>
            <a:r>
              <a:rPr lang="en-US" sz="4400" dirty="0"/>
              <a:t> </a:t>
            </a:r>
            <a:r>
              <a:rPr sz="4400" dirty="0"/>
              <a:t>Bitmaps</a:t>
            </a:r>
          </a:p>
        </p:txBody>
      </p:sp>
      <p:sp>
        <p:nvSpPr>
          <p:cNvPr id="841" name="Shape 841"/>
          <p:cNvSpPr/>
          <p:nvPr/>
        </p:nvSpPr>
        <p:spPr>
          <a:xfrm>
            <a:off x="638315" y="2036295"/>
            <a:ext cx="7822125" cy="226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Bitmap 100100001101101011111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Use bitmaps </a:t>
            </a:r>
            <a:r>
              <a:rPr lang="en-US" sz="1898" dirty="0"/>
              <a:t>(for </a:t>
            </a:r>
            <a:r>
              <a:rPr lang="en-US" sz="1898" dirty="0" err="1"/>
              <a:t>inodes</a:t>
            </a:r>
            <a:r>
              <a:rPr lang="en-US" sz="1898" dirty="0"/>
              <a:t> and data blocks) </a:t>
            </a:r>
            <a:r>
              <a:rPr sz="1898" dirty="0"/>
              <a:t>instead of free list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Bitmaps p</a:t>
            </a:r>
            <a:r>
              <a:rPr sz="1898" dirty="0"/>
              <a:t>rovides </a:t>
            </a:r>
            <a:r>
              <a:rPr lang="en-US" sz="1898" dirty="0"/>
              <a:t>better speed</a:t>
            </a:r>
            <a:r>
              <a:rPr sz="1898" dirty="0"/>
              <a:t>, with more global view</a:t>
            </a:r>
            <a:endParaRPr lang="en-US" sz="1898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949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Fast to update: Just flip single bit to change state from free to allocated or back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	No sorting needed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Fast to do lookups: Reading one bitmap block gives state of many data blocks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	Quickly find contiguous free blocks</a:t>
            </a:r>
            <a:endParaRPr sz="1898" dirty="0"/>
          </a:p>
        </p:txBody>
      </p:sp>
      <p:sp>
        <p:nvSpPr>
          <p:cNvPr id="842" name="Shape 842"/>
          <p:cNvSpPr/>
          <p:nvPr/>
        </p:nvSpPr>
        <p:spPr>
          <a:xfrm>
            <a:off x="2844182" y="1172629"/>
            <a:ext cx="904374" cy="591968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87"/>
              <a:t>bitmaps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A1B665-D6AD-1446-A0ED-AB93B91E8D56}"/>
              </a:ext>
            </a:extLst>
          </p:cNvPr>
          <p:cNvSpPr txBox="1"/>
          <p:nvPr/>
        </p:nvSpPr>
        <p:spPr>
          <a:xfrm>
            <a:off x="621332" y="4288786"/>
            <a:ext cx="652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bits can be stored in one 4KB block?</a:t>
            </a:r>
          </a:p>
          <a:p>
            <a:r>
              <a:rPr lang="en-US" dirty="0"/>
              <a:t>	4KB * 8 bits / Byte = 4096 * 8 = 32768</a:t>
            </a:r>
          </a:p>
          <a:p>
            <a:r>
              <a:rPr lang="en-US" dirty="0"/>
              <a:t>	1 bitmap block gives state of 32768 data blocks</a:t>
            </a:r>
          </a:p>
        </p:txBody>
      </p:sp>
    </p:spTree>
    <p:extLst>
      <p:ext uri="{BB962C8B-B14F-4D97-AF65-F5344CB8AC3E}">
        <p14:creationId xmlns:p14="http://schemas.microsoft.com/office/powerpoint/2010/main" val="2102974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3: Block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50" y="1383324"/>
            <a:ext cx="5934671" cy="3223022"/>
          </a:xfr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67" dirty="0">
                <a:solidFill>
                  <a:srgbClr val="333333"/>
                </a:solidFill>
              </a:rPr>
              <a:t>Blocks laid out poorly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56" dirty="0">
                <a:solidFill>
                  <a:srgbClr val="333333"/>
                </a:solidFill>
              </a:rPr>
              <a:t> long distance between </a:t>
            </a:r>
            <a:r>
              <a:rPr lang="en-US" sz="2056" dirty="0" err="1">
                <a:solidFill>
                  <a:srgbClr val="333333"/>
                </a:solidFill>
              </a:rPr>
              <a:t>inodes</a:t>
            </a:r>
            <a:r>
              <a:rPr lang="en-US" sz="2056" dirty="0">
                <a:solidFill>
                  <a:srgbClr val="333333"/>
                </a:solidFill>
              </a:rPr>
              <a:t> / 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56" dirty="0">
                <a:solidFill>
                  <a:srgbClr val="333333"/>
                </a:solidFill>
              </a:rPr>
              <a:t> related </a:t>
            </a:r>
            <a:r>
              <a:rPr lang="en-US" sz="2056" dirty="0" err="1">
                <a:solidFill>
                  <a:srgbClr val="333333"/>
                </a:solidFill>
              </a:rPr>
              <a:t>inodes</a:t>
            </a:r>
            <a:r>
              <a:rPr lang="en-US" sz="2056" dirty="0">
                <a:solidFill>
                  <a:srgbClr val="333333"/>
                </a:solidFill>
              </a:rPr>
              <a:t> not close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5130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/>
              <a:t>Layout </a:t>
            </a:r>
            <a:r>
              <a:rPr sz="4100" dirty="0"/>
              <a:t>Technique: Groups</a:t>
            </a:r>
          </a:p>
        </p:txBody>
      </p:sp>
      <p:grpSp>
        <p:nvGrpSpPr>
          <p:cNvPr id="936" name="Group 936"/>
          <p:cNvGrpSpPr/>
          <p:nvPr/>
        </p:nvGrpSpPr>
        <p:grpSpPr>
          <a:xfrm>
            <a:off x="296713" y="1619024"/>
            <a:ext cx="2684213" cy="591967"/>
            <a:chOff x="0" y="0"/>
            <a:chExt cx="3817546" cy="1122544"/>
          </a:xfrm>
        </p:grpSpPr>
        <p:sp>
          <p:nvSpPr>
            <p:cNvPr id="932" name="Shape 932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33" name="Shape 933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934" name="Shape 934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35" name="Shape 935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38" name="Shape 938"/>
          <p:cNvSpPr/>
          <p:nvPr/>
        </p:nvSpPr>
        <p:spPr>
          <a:xfrm>
            <a:off x="1132104" y="2249696"/>
            <a:ext cx="826418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00"/>
              <a:t>group 1</a:t>
            </a:r>
          </a:p>
        </p:txBody>
      </p:sp>
      <p:sp>
        <p:nvSpPr>
          <p:cNvPr id="939" name="Shape 939"/>
          <p:cNvSpPr/>
          <p:nvPr/>
        </p:nvSpPr>
        <p:spPr>
          <a:xfrm>
            <a:off x="149792" y="2172038"/>
            <a:ext cx="211873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0" name="Shape 940"/>
          <p:cNvSpPr/>
          <p:nvPr/>
        </p:nvSpPr>
        <p:spPr>
          <a:xfrm>
            <a:off x="2833059" y="2172038"/>
            <a:ext cx="282731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945" name="Group 945"/>
          <p:cNvGrpSpPr/>
          <p:nvPr/>
        </p:nvGrpSpPr>
        <p:grpSpPr>
          <a:xfrm>
            <a:off x="3034364" y="1619024"/>
            <a:ext cx="2684213" cy="591967"/>
            <a:chOff x="0" y="0"/>
            <a:chExt cx="3817546" cy="1122544"/>
          </a:xfrm>
        </p:grpSpPr>
        <p:sp>
          <p:nvSpPr>
            <p:cNvPr id="941" name="Shape 941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42" name="Shape 942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46" name="Shape 946"/>
          <p:cNvSpPr/>
          <p:nvPr/>
        </p:nvSpPr>
        <p:spPr>
          <a:xfrm>
            <a:off x="5414418" y="2172038"/>
            <a:ext cx="43020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chemeClr val="tx1"/>
                </a:solidFill>
              </a:rPr>
              <a:t>2G</a:t>
            </a:r>
          </a:p>
        </p:txBody>
      </p:sp>
      <p:grpSp>
        <p:nvGrpSpPr>
          <p:cNvPr id="951" name="Group 951"/>
          <p:cNvGrpSpPr/>
          <p:nvPr/>
        </p:nvGrpSpPr>
        <p:grpSpPr>
          <a:xfrm>
            <a:off x="5772015" y="1619024"/>
            <a:ext cx="2684213" cy="591967"/>
            <a:chOff x="0" y="0"/>
            <a:chExt cx="3817546" cy="1122544"/>
          </a:xfrm>
        </p:grpSpPr>
        <p:sp>
          <p:nvSpPr>
            <p:cNvPr id="947" name="Shape 947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50" name="Shape 950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52" name="Shape 952"/>
          <p:cNvSpPr/>
          <p:nvPr/>
        </p:nvSpPr>
        <p:spPr>
          <a:xfrm>
            <a:off x="8174514" y="2172038"/>
            <a:ext cx="43020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chemeClr val="tx1"/>
                </a:solidFill>
              </a:rPr>
              <a:t>3G</a:t>
            </a:r>
          </a:p>
        </p:txBody>
      </p:sp>
      <p:sp>
        <p:nvSpPr>
          <p:cNvPr id="953" name="Shape 953"/>
          <p:cNvSpPr/>
          <p:nvPr/>
        </p:nvSpPr>
        <p:spPr>
          <a:xfrm>
            <a:off x="3869755" y="2249696"/>
            <a:ext cx="826418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00"/>
              <a:t>group 2</a:t>
            </a:r>
          </a:p>
        </p:txBody>
      </p:sp>
      <p:sp>
        <p:nvSpPr>
          <p:cNvPr id="954" name="Shape 954"/>
          <p:cNvSpPr/>
          <p:nvPr/>
        </p:nvSpPr>
        <p:spPr>
          <a:xfrm>
            <a:off x="6607406" y="2249696"/>
            <a:ext cx="826418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00"/>
              <a:t>group 3</a:t>
            </a:r>
          </a:p>
        </p:txBody>
      </p:sp>
      <p:sp>
        <p:nvSpPr>
          <p:cNvPr id="955" name="Shape 955"/>
          <p:cNvSpPr/>
          <p:nvPr/>
        </p:nvSpPr>
        <p:spPr>
          <a:xfrm>
            <a:off x="8509667" y="1573953"/>
            <a:ext cx="423469" cy="495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44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941" y="2915560"/>
            <a:ext cx="5675596" cy="340839"/>
          </a:xfrm>
          <a:prstGeom prst="rect">
            <a:avLst/>
          </a:prstGeom>
          <a:noFill/>
        </p:spPr>
        <p:txBody>
          <a:bodyPr wrap="square" lIns="57397" tIns="28698" rIns="57397" bIns="28698" rtlCol="0">
            <a:spAutoFit/>
          </a:bodyPr>
          <a:lstStyle/>
          <a:p>
            <a:r>
              <a:rPr lang="en-US" dirty="0"/>
              <a:t>Key idea: Keep </a:t>
            </a:r>
            <a:r>
              <a:rPr lang="en-US" dirty="0" err="1"/>
              <a:t>inode</a:t>
            </a:r>
            <a:r>
              <a:rPr lang="en-US" dirty="0"/>
              <a:t> close to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3254" y="3652644"/>
            <a:ext cx="5675596" cy="334955"/>
          </a:xfrm>
          <a:prstGeom prst="rect">
            <a:avLst/>
          </a:prstGeom>
          <a:noFill/>
        </p:spPr>
        <p:txBody>
          <a:bodyPr wrap="square" lIns="57397" tIns="28698" rIns="57397" bIns="28698" rtlCol="0">
            <a:spAutoFit/>
          </a:bodyPr>
          <a:lstStyle/>
          <a:p>
            <a:r>
              <a:rPr lang="en-US" dirty="0"/>
              <a:t>Use groups across disks </a:t>
            </a:r>
          </a:p>
        </p:txBody>
      </p:sp>
      <p:sp>
        <p:nvSpPr>
          <p:cNvPr id="29" name="Shape 963"/>
          <p:cNvSpPr/>
          <p:nvPr/>
        </p:nvSpPr>
        <p:spPr>
          <a:xfrm>
            <a:off x="818013" y="3987599"/>
            <a:ext cx="5945366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trategy: allocate inodes and </a:t>
            </a:r>
            <a:r>
              <a:rPr lang="en-US" dirty="0">
                <a:solidFill>
                  <a:srgbClr val="000000"/>
                </a:solidFill>
              </a:rPr>
              <a:t>related </a:t>
            </a:r>
            <a:r>
              <a:rPr dirty="0">
                <a:solidFill>
                  <a:srgbClr val="000000"/>
                </a:solidFill>
              </a:rPr>
              <a:t>data blocks in same group</a:t>
            </a:r>
          </a:p>
        </p:txBody>
      </p:sp>
    </p:spTree>
    <p:extLst>
      <p:ext uri="{BB962C8B-B14F-4D97-AF65-F5344CB8AC3E}">
        <p14:creationId xmlns:p14="http://schemas.microsoft.com/office/powerpoint/2010/main" val="24955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/>
              <a:t>Layout Technique: </a:t>
            </a:r>
            <a:r>
              <a:rPr sz="4100" dirty="0"/>
              <a:t>Groups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body" idx="4294967295"/>
          </p:nvPr>
        </p:nvSpPr>
        <p:spPr>
          <a:xfrm>
            <a:off x="457200" y="1360434"/>
            <a:ext cx="4964368" cy="2107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In FFS, groups were ranges of cylinders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called cylinder group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In ext2</a:t>
            </a:r>
            <a:r>
              <a:rPr lang="en-US" dirty="0">
                <a:solidFill>
                  <a:srgbClr val="333333"/>
                </a:solidFill>
              </a:rPr>
              <a:t>, ext3, ext</a:t>
            </a:r>
            <a:r>
              <a:rPr dirty="0">
                <a:solidFill>
                  <a:srgbClr val="333333"/>
                </a:solidFill>
              </a:rPr>
              <a:t>4 groups are ranges of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	</a:t>
            </a:r>
            <a:r>
              <a:rPr dirty="0">
                <a:solidFill>
                  <a:srgbClr val="333333"/>
                </a:solidFill>
              </a:rPr>
              <a:t>called block group</a:t>
            </a:r>
          </a:p>
        </p:txBody>
      </p:sp>
      <p:grpSp>
        <p:nvGrpSpPr>
          <p:cNvPr id="1045" name="Group 1045"/>
          <p:cNvGrpSpPr/>
          <p:nvPr/>
        </p:nvGrpSpPr>
        <p:grpSpPr>
          <a:xfrm>
            <a:off x="5932045" y="2082111"/>
            <a:ext cx="2425423" cy="845332"/>
            <a:chOff x="0" y="0"/>
            <a:chExt cx="3449490" cy="1602999"/>
          </a:xfrm>
        </p:grpSpPr>
        <p:grpSp>
          <p:nvGrpSpPr>
            <p:cNvPr id="1035" name="Group 1035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032" name="Shape 1032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036" name="Shape 1036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059" name="Group 1059"/>
          <p:cNvGrpSpPr/>
          <p:nvPr/>
        </p:nvGrpSpPr>
        <p:grpSpPr>
          <a:xfrm>
            <a:off x="5932045" y="1881193"/>
            <a:ext cx="2425423" cy="845332"/>
            <a:chOff x="0" y="0"/>
            <a:chExt cx="3449490" cy="1602999"/>
          </a:xfrm>
        </p:grpSpPr>
        <p:grpSp>
          <p:nvGrpSpPr>
            <p:cNvPr id="1049" name="Group 1049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046" name="Shape 1046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050" name="Shape 1050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073" name="Group 1073"/>
          <p:cNvGrpSpPr/>
          <p:nvPr/>
        </p:nvGrpSpPr>
        <p:grpSpPr>
          <a:xfrm>
            <a:off x="5932045" y="1613302"/>
            <a:ext cx="2425423" cy="845332"/>
            <a:chOff x="0" y="0"/>
            <a:chExt cx="3449490" cy="1602999"/>
          </a:xfrm>
        </p:grpSpPr>
        <p:grpSp>
          <p:nvGrpSpPr>
            <p:cNvPr id="1063" name="Group 1063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064" name="Shape 1064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6972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08" name="Oval 24"/>
          <p:cNvSpPr>
            <a:spLocks noChangeArrowheads="1"/>
          </p:cNvSpPr>
          <p:nvPr/>
        </p:nvSpPr>
        <p:spPr bwMode="auto">
          <a:xfrm>
            <a:off x="1794510" y="2617470"/>
            <a:ext cx="3200400" cy="971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E8241C"/>
              </a:solidFill>
            </a:endParaRPr>
          </a:p>
        </p:txBody>
      </p:sp>
      <p:sp>
        <p:nvSpPr>
          <p:cNvPr id="349209" name="Oval 25"/>
          <p:cNvSpPr>
            <a:spLocks noChangeArrowheads="1"/>
          </p:cNvSpPr>
          <p:nvPr/>
        </p:nvSpPr>
        <p:spPr bwMode="auto">
          <a:xfrm>
            <a:off x="1965960" y="2731770"/>
            <a:ext cx="2800350" cy="7429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10" name="Oval 26"/>
          <p:cNvSpPr>
            <a:spLocks noChangeArrowheads="1"/>
          </p:cNvSpPr>
          <p:nvPr/>
        </p:nvSpPr>
        <p:spPr bwMode="auto">
          <a:xfrm>
            <a:off x="2194560" y="2846070"/>
            <a:ext cx="2343150" cy="514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11" name="Oval 27"/>
          <p:cNvSpPr>
            <a:spLocks noChangeArrowheads="1"/>
          </p:cNvSpPr>
          <p:nvPr/>
        </p:nvSpPr>
        <p:spPr bwMode="auto">
          <a:xfrm>
            <a:off x="2537460" y="2960370"/>
            <a:ext cx="1771650" cy="2857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12" name="Oval 28"/>
          <p:cNvSpPr>
            <a:spLocks noChangeArrowheads="1"/>
          </p:cNvSpPr>
          <p:nvPr/>
        </p:nvSpPr>
        <p:spPr bwMode="auto">
          <a:xfrm>
            <a:off x="2994660" y="3017520"/>
            <a:ext cx="914400" cy="1714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02" name="Oval 18"/>
          <p:cNvSpPr>
            <a:spLocks noChangeArrowheads="1"/>
          </p:cNvSpPr>
          <p:nvPr/>
        </p:nvSpPr>
        <p:spPr bwMode="auto">
          <a:xfrm>
            <a:off x="1794510" y="2160270"/>
            <a:ext cx="3200400" cy="97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03" name="Oval 19"/>
          <p:cNvSpPr>
            <a:spLocks noChangeArrowheads="1"/>
          </p:cNvSpPr>
          <p:nvPr/>
        </p:nvSpPr>
        <p:spPr bwMode="auto">
          <a:xfrm>
            <a:off x="1965960" y="2274570"/>
            <a:ext cx="2800350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04" name="Oval 20"/>
          <p:cNvSpPr>
            <a:spLocks noChangeArrowheads="1"/>
          </p:cNvSpPr>
          <p:nvPr/>
        </p:nvSpPr>
        <p:spPr bwMode="auto">
          <a:xfrm>
            <a:off x="2194560" y="2388870"/>
            <a:ext cx="2343150" cy="514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05" name="Oval 21"/>
          <p:cNvSpPr>
            <a:spLocks noChangeArrowheads="1"/>
          </p:cNvSpPr>
          <p:nvPr/>
        </p:nvSpPr>
        <p:spPr bwMode="auto">
          <a:xfrm>
            <a:off x="2537460" y="2503170"/>
            <a:ext cx="17716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06" name="Oval 22"/>
          <p:cNvSpPr>
            <a:spLocks noChangeArrowheads="1"/>
          </p:cNvSpPr>
          <p:nvPr/>
        </p:nvSpPr>
        <p:spPr bwMode="auto">
          <a:xfrm>
            <a:off x="2994660" y="2560320"/>
            <a:ext cx="91440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196" name="Oval 12"/>
          <p:cNvSpPr>
            <a:spLocks noChangeArrowheads="1"/>
          </p:cNvSpPr>
          <p:nvPr/>
        </p:nvSpPr>
        <p:spPr bwMode="auto">
          <a:xfrm>
            <a:off x="1851660" y="1703070"/>
            <a:ext cx="3200400" cy="9715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197" name="Oval 13"/>
          <p:cNvSpPr>
            <a:spLocks noChangeArrowheads="1"/>
          </p:cNvSpPr>
          <p:nvPr/>
        </p:nvSpPr>
        <p:spPr bwMode="auto">
          <a:xfrm>
            <a:off x="2023110" y="1817370"/>
            <a:ext cx="2800350" cy="7429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198" name="Oval 14"/>
          <p:cNvSpPr>
            <a:spLocks noChangeArrowheads="1"/>
          </p:cNvSpPr>
          <p:nvPr/>
        </p:nvSpPr>
        <p:spPr bwMode="auto">
          <a:xfrm>
            <a:off x="2251710" y="1931670"/>
            <a:ext cx="2343150" cy="514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199" name="Oval 15"/>
          <p:cNvSpPr>
            <a:spLocks noChangeArrowheads="1"/>
          </p:cNvSpPr>
          <p:nvPr/>
        </p:nvSpPr>
        <p:spPr bwMode="auto">
          <a:xfrm>
            <a:off x="2594610" y="2045970"/>
            <a:ext cx="1771650" cy="2857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Terminology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851660" y="960120"/>
            <a:ext cx="3200400" cy="1314450"/>
            <a:chOff x="1488" y="912"/>
            <a:chExt cx="2688" cy="1104"/>
          </a:xfrm>
        </p:grpSpPr>
        <p:sp>
          <p:nvSpPr>
            <p:cNvPr id="349200" name="Oval 16"/>
            <p:cNvSpPr>
              <a:spLocks noChangeArrowheads="1"/>
            </p:cNvSpPr>
            <p:nvPr/>
          </p:nvSpPr>
          <p:spPr bwMode="auto">
            <a:xfrm>
              <a:off x="2496" y="1872"/>
              <a:ext cx="768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189" name="Oval 5"/>
            <p:cNvSpPr>
              <a:spLocks noChangeArrowheads="1"/>
            </p:cNvSpPr>
            <p:nvPr/>
          </p:nvSpPr>
          <p:spPr bwMode="auto">
            <a:xfrm>
              <a:off x="1488" y="1200"/>
              <a:ext cx="2688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190" name="Oval 6"/>
            <p:cNvSpPr>
              <a:spLocks noChangeArrowheads="1"/>
            </p:cNvSpPr>
            <p:nvPr/>
          </p:nvSpPr>
          <p:spPr bwMode="auto">
            <a:xfrm>
              <a:off x="1632" y="1296"/>
              <a:ext cx="2352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191" name="Oval 7"/>
            <p:cNvSpPr>
              <a:spLocks noChangeArrowheads="1"/>
            </p:cNvSpPr>
            <p:nvPr/>
          </p:nvSpPr>
          <p:spPr bwMode="auto">
            <a:xfrm>
              <a:off x="1824" y="1392"/>
              <a:ext cx="1968" cy="43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192" name="Oval 8"/>
            <p:cNvSpPr>
              <a:spLocks noChangeArrowheads="1"/>
            </p:cNvSpPr>
            <p:nvPr/>
          </p:nvSpPr>
          <p:spPr bwMode="auto">
            <a:xfrm>
              <a:off x="2112" y="1488"/>
              <a:ext cx="14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193" name="Oval 9"/>
            <p:cNvSpPr>
              <a:spLocks noChangeArrowheads="1"/>
            </p:cNvSpPr>
            <p:nvPr/>
          </p:nvSpPr>
          <p:spPr bwMode="auto">
            <a:xfrm>
              <a:off x="2496" y="1536"/>
              <a:ext cx="76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213" name="Line 29"/>
            <p:cNvSpPr>
              <a:spLocks noChangeShapeType="1"/>
            </p:cNvSpPr>
            <p:nvPr/>
          </p:nvSpPr>
          <p:spPr bwMode="auto">
            <a:xfrm>
              <a:off x="2880" y="9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49214" name="Line 30"/>
          <p:cNvSpPr>
            <a:spLocks noChangeShapeType="1"/>
          </p:cNvSpPr>
          <p:nvPr/>
        </p:nvSpPr>
        <p:spPr bwMode="auto">
          <a:xfrm>
            <a:off x="3451860" y="358902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51460" y="1417320"/>
            <a:ext cx="1657350" cy="457200"/>
            <a:chOff x="144" y="1296"/>
            <a:chExt cx="1392" cy="528"/>
          </a:xfrm>
        </p:grpSpPr>
        <p:sp>
          <p:nvSpPr>
            <p:cNvPr id="349215" name="Rectangle 31"/>
            <p:cNvSpPr>
              <a:spLocks noChangeArrowheads="1"/>
            </p:cNvSpPr>
            <p:nvPr/>
          </p:nvSpPr>
          <p:spPr bwMode="auto">
            <a:xfrm>
              <a:off x="144" y="1488"/>
              <a:ext cx="1200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220" name="AutoShape 3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plus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221" name="AutoShape 37"/>
            <p:cNvSpPr>
              <a:spLocks noChangeArrowheads="1"/>
            </p:cNvSpPr>
            <p:nvPr/>
          </p:nvSpPr>
          <p:spPr bwMode="auto">
            <a:xfrm>
              <a:off x="1344" y="1296"/>
              <a:ext cx="192" cy="192"/>
            </a:xfrm>
            <a:prstGeom prst="plus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51460" y="1988820"/>
            <a:ext cx="1657350" cy="457200"/>
            <a:chOff x="144" y="1296"/>
            <a:chExt cx="1392" cy="528"/>
          </a:xfrm>
        </p:grpSpPr>
        <p:sp>
          <p:nvSpPr>
            <p:cNvPr id="349224" name="Rectangle 40"/>
            <p:cNvSpPr>
              <a:spLocks noChangeArrowheads="1"/>
            </p:cNvSpPr>
            <p:nvPr/>
          </p:nvSpPr>
          <p:spPr bwMode="auto">
            <a:xfrm>
              <a:off x="144" y="1488"/>
              <a:ext cx="1200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225" name="AutoShape 41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plus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226" name="AutoShape 42"/>
            <p:cNvSpPr>
              <a:spLocks noChangeArrowheads="1"/>
            </p:cNvSpPr>
            <p:nvPr/>
          </p:nvSpPr>
          <p:spPr bwMode="auto">
            <a:xfrm>
              <a:off x="1344" y="1296"/>
              <a:ext cx="192" cy="192"/>
            </a:xfrm>
            <a:prstGeom prst="plus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51460" y="2503170"/>
            <a:ext cx="1657350" cy="457200"/>
            <a:chOff x="144" y="1296"/>
            <a:chExt cx="1392" cy="528"/>
          </a:xfrm>
        </p:grpSpPr>
        <p:sp>
          <p:nvSpPr>
            <p:cNvPr id="349228" name="Rectangle 44"/>
            <p:cNvSpPr>
              <a:spLocks noChangeArrowheads="1"/>
            </p:cNvSpPr>
            <p:nvPr/>
          </p:nvSpPr>
          <p:spPr bwMode="auto">
            <a:xfrm>
              <a:off x="144" y="1488"/>
              <a:ext cx="1200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229" name="AutoShape 4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plus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230" name="AutoShape 46"/>
            <p:cNvSpPr>
              <a:spLocks noChangeArrowheads="1"/>
            </p:cNvSpPr>
            <p:nvPr/>
          </p:nvSpPr>
          <p:spPr bwMode="auto">
            <a:xfrm>
              <a:off x="1344" y="1296"/>
              <a:ext cx="192" cy="192"/>
            </a:xfrm>
            <a:prstGeom prst="plus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1460" y="3017520"/>
            <a:ext cx="1657350" cy="457200"/>
            <a:chOff x="144" y="1296"/>
            <a:chExt cx="1392" cy="528"/>
          </a:xfrm>
        </p:grpSpPr>
        <p:sp>
          <p:nvSpPr>
            <p:cNvPr id="349232" name="Rectangle 48"/>
            <p:cNvSpPr>
              <a:spLocks noChangeArrowheads="1"/>
            </p:cNvSpPr>
            <p:nvPr/>
          </p:nvSpPr>
          <p:spPr bwMode="auto">
            <a:xfrm>
              <a:off x="144" y="1488"/>
              <a:ext cx="1200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233" name="AutoShape 49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plus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234" name="AutoShape 50"/>
            <p:cNvSpPr>
              <a:spLocks noChangeArrowheads="1"/>
            </p:cNvSpPr>
            <p:nvPr/>
          </p:nvSpPr>
          <p:spPr bwMode="auto">
            <a:xfrm>
              <a:off x="1344" y="1296"/>
              <a:ext cx="192" cy="192"/>
            </a:xfrm>
            <a:prstGeom prst="plus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49235" name="Text Box 51"/>
          <p:cNvSpPr txBox="1">
            <a:spLocks noChangeArrowheads="1"/>
          </p:cNvSpPr>
          <p:nvPr/>
        </p:nvSpPr>
        <p:spPr bwMode="auto">
          <a:xfrm>
            <a:off x="3509011" y="845820"/>
            <a:ext cx="7232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spindle</a:t>
            </a:r>
          </a:p>
        </p:txBody>
      </p:sp>
      <p:sp>
        <p:nvSpPr>
          <p:cNvPr id="349236" name="Text Box 52"/>
          <p:cNvSpPr txBox="1">
            <a:spLocks noChangeArrowheads="1"/>
          </p:cNvSpPr>
          <p:nvPr/>
        </p:nvSpPr>
        <p:spPr bwMode="auto">
          <a:xfrm>
            <a:off x="5268754" y="1310164"/>
            <a:ext cx="70083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platter</a:t>
            </a:r>
          </a:p>
        </p:txBody>
      </p:sp>
      <p:sp>
        <p:nvSpPr>
          <p:cNvPr id="349237" name="Text Box 53"/>
          <p:cNvSpPr txBox="1">
            <a:spLocks noChangeArrowheads="1"/>
          </p:cNvSpPr>
          <p:nvPr/>
        </p:nvSpPr>
        <p:spPr bwMode="auto">
          <a:xfrm>
            <a:off x="5383054" y="2110264"/>
            <a:ext cx="73770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surface</a:t>
            </a:r>
          </a:p>
        </p:txBody>
      </p:sp>
      <p:sp>
        <p:nvSpPr>
          <p:cNvPr id="349238" name="Text Box 54"/>
          <p:cNvSpPr txBox="1">
            <a:spLocks noChangeArrowheads="1"/>
          </p:cNvSpPr>
          <p:nvPr/>
        </p:nvSpPr>
        <p:spPr bwMode="auto">
          <a:xfrm>
            <a:off x="4903470" y="3327157"/>
            <a:ext cx="58381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accent3"/>
                </a:solidFill>
              </a:rPr>
              <a:t>track</a:t>
            </a:r>
          </a:p>
        </p:txBody>
      </p:sp>
      <p:sp>
        <p:nvSpPr>
          <p:cNvPr id="349239" name="Text Box 55"/>
          <p:cNvSpPr txBox="1">
            <a:spLocks noChangeArrowheads="1"/>
          </p:cNvSpPr>
          <p:nvPr/>
        </p:nvSpPr>
        <p:spPr bwMode="auto">
          <a:xfrm>
            <a:off x="2137411" y="3589020"/>
            <a:ext cx="80021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cylinder</a:t>
            </a:r>
          </a:p>
        </p:txBody>
      </p:sp>
      <p:sp>
        <p:nvSpPr>
          <p:cNvPr id="349241" name="Text Box 57"/>
          <p:cNvSpPr txBox="1">
            <a:spLocks noChangeArrowheads="1"/>
          </p:cNvSpPr>
          <p:nvPr/>
        </p:nvSpPr>
        <p:spPr bwMode="auto">
          <a:xfrm>
            <a:off x="5052060" y="2560320"/>
            <a:ext cx="160948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hlink"/>
                </a:solidFill>
              </a:rPr>
              <a:t>sector (512 bytes)</a:t>
            </a:r>
          </a:p>
        </p:txBody>
      </p:sp>
      <p:sp>
        <p:nvSpPr>
          <p:cNvPr id="349242" name="Text Box 58"/>
          <p:cNvSpPr txBox="1">
            <a:spLocks noChangeArrowheads="1"/>
          </p:cNvSpPr>
          <p:nvPr/>
        </p:nvSpPr>
        <p:spPr bwMode="auto">
          <a:xfrm>
            <a:off x="365761" y="1074420"/>
            <a:ext cx="14151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read/write head</a:t>
            </a:r>
          </a:p>
        </p:txBody>
      </p:sp>
      <p:sp>
        <p:nvSpPr>
          <p:cNvPr id="349243" name="Freeform 59"/>
          <p:cNvSpPr>
            <a:spLocks/>
          </p:cNvSpPr>
          <p:nvPr/>
        </p:nvSpPr>
        <p:spPr bwMode="auto">
          <a:xfrm>
            <a:off x="5052060" y="1531620"/>
            <a:ext cx="457200" cy="17145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0" y="144"/>
              </a:cxn>
            </a:cxnLst>
            <a:rect l="0" t="0" r="r" b="b"/>
            <a:pathLst>
              <a:path w="384" h="144">
                <a:moveTo>
                  <a:pt x="384" y="0"/>
                </a:moveTo>
                <a:cubicBezTo>
                  <a:pt x="224" y="60"/>
                  <a:pt x="64" y="120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44" name="Freeform 60"/>
          <p:cNvSpPr>
            <a:spLocks/>
          </p:cNvSpPr>
          <p:nvPr/>
        </p:nvSpPr>
        <p:spPr bwMode="auto">
          <a:xfrm>
            <a:off x="4823460" y="1979295"/>
            <a:ext cx="857250" cy="238125"/>
          </a:xfrm>
          <a:custGeom>
            <a:avLst/>
            <a:gdLst/>
            <a:ahLst/>
            <a:cxnLst>
              <a:cxn ang="0">
                <a:pos x="720" y="200"/>
              </a:cxn>
              <a:cxn ang="0">
                <a:pos x="624" y="56"/>
              </a:cxn>
              <a:cxn ang="0">
                <a:pos x="480" y="8"/>
              </a:cxn>
              <a:cxn ang="0">
                <a:pos x="288" y="8"/>
              </a:cxn>
              <a:cxn ang="0">
                <a:pos x="96" y="56"/>
              </a:cxn>
              <a:cxn ang="0">
                <a:pos x="0" y="152"/>
              </a:cxn>
            </a:cxnLst>
            <a:rect l="0" t="0" r="r" b="b"/>
            <a:pathLst>
              <a:path w="720" h="200">
                <a:moveTo>
                  <a:pt x="720" y="200"/>
                </a:moveTo>
                <a:cubicBezTo>
                  <a:pt x="692" y="144"/>
                  <a:pt x="664" y="88"/>
                  <a:pt x="624" y="56"/>
                </a:cubicBezTo>
                <a:cubicBezTo>
                  <a:pt x="584" y="24"/>
                  <a:pt x="536" y="16"/>
                  <a:pt x="480" y="8"/>
                </a:cubicBezTo>
                <a:cubicBezTo>
                  <a:pt x="424" y="0"/>
                  <a:pt x="352" y="0"/>
                  <a:pt x="288" y="8"/>
                </a:cubicBezTo>
                <a:cubicBezTo>
                  <a:pt x="224" y="16"/>
                  <a:pt x="144" y="32"/>
                  <a:pt x="96" y="56"/>
                </a:cubicBezTo>
                <a:cubicBezTo>
                  <a:pt x="48" y="80"/>
                  <a:pt x="16" y="136"/>
                  <a:pt x="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45" name="Rectangle 61"/>
          <p:cNvSpPr>
            <a:spLocks noChangeArrowheads="1"/>
          </p:cNvSpPr>
          <p:nvPr/>
        </p:nvSpPr>
        <p:spPr bwMode="auto">
          <a:xfrm>
            <a:off x="4766310" y="2617470"/>
            <a:ext cx="2286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9246" name="Text Box 62"/>
          <p:cNvSpPr txBox="1">
            <a:spLocks noChangeArrowheads="1"/>
          </p:cNvSpPr>
          <p:nvPr/>
        </p:nvSpPr>
        <p:spPr bwMode="auto">
          <a:xfrm>
            <a:off x="156837" y="4152215"/>
            <a:ext cx="4329438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/>
              <a:t>Blocks: Group of consecutive sectors</a:t>
            </a:r>
          </a:p>
          <a:p>
            <a:r>
              <a:rPr lang="en-US" sz="1350"/>
              <a:t>Sector also has overhead information</a:t>
            </a:r>
          </a:p>
          <a:p>
            <a:pPr lvl="1"/>
            <a:r>
              <a:rPr lang="en-US" sz="1350"/>
              <a:t>Error Correcting Codes (ECC)</a:t>
            </a:r>
          </a:p>
          <a:p>
            <a:pPr lvl="1"/>
            <a:r>
              <a:rPr lang="en-US" sz="1350"/>
              <a:t>Servo fields to properly position the head</a:t>
            </a:r>
          </a:p>
          <a:p>
            <a:endParaRPr lang="en-US" dirty="0"/>
          </a:p>
        </p:txBody>
      </p: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1317133" y="1117238"/>
            <a:ext cx="34496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1?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3088783" y="883710"/>
            <a:ext cx="34496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2?</a:t>
            </a: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4994910" y="1298093"/>
            <a:ext cx="34496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3?</a:t>
            </a: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5661724" y="1895929"/>
            <a:ext cx="34496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4?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2013022" y="3360420"/>
            <a:ext cx="34496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6?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4631833" y="3324679"/>
            <a:ext cx="34496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accent3"/>
                </a:solidFill>
              </a:rPr>
              <a:t>5?</a:t>
            </a: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5019977" y="2388870"/>
            <a:ext cx="34496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7?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AD6062-1747-AD49-BFD6-EF253D6E26F7}"/>
              </a:ext>
            </a:extLst>
          </p:cNvPr>
          <p:cNvSpPr/>
          <p:nvPr/>
        </p:nvSpPr>
        <p:spPr>
          <a:xfrm>
            <a:off x="6186281" y="91169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Typical configurations: </a:t>
            </a:r>
            <a:br>
              <a:rPr lang="en-US" sz="1400" dirty="0"/>
            </a:br>
            <a:r>
              <a:rPr lang="en-US" sz="1400" dirty="0"/>
              <a:t>Platter diameters: 3.7”, 3.3”, 2.6”, 0.75”</a:t>
            </a:r>
            <a:br>
              <a:rPr lang="en-US" sz="1400" dirty="0"/>
            </a:br>
            <a:r>
              <a:rPr lang="en-US" sz="1400" dirty="0"/>
              <a:t>RPMs: 5400, 7200, 10000, 15000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Number of platters: 1-5</a:t>
            </a:r>
          </a:p>
          <a:p>
            <a:pPr>
              <a:lnSpc>
                <a:spcPct val="80000"/>
              </a:lnSpc>
            </a:pP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8F4703-F9B0-E948-88F8-DA6A89BD415F}"/>
              </a:ext>
            </a:extLst>
          </p:cNvPr>
          <p:cNvSpPr/>
          <p:nvPr/>
        </p:nvSpPr>
        <p:spPr>
          <a:xfrm>
            <a:off x="6217920" y="3683585"/>
            <a:ext cx="4572000" cy="14711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Hypothetical disk: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# surfaces: 4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# tracks/surface: 16K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# sectors/track: 256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# bytes/sector: 512 bytes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accent2"/>
                </a:solidFill>
              </a:rPr>
              <a:t>What is the capacity?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4*16K*256*512 = 8GB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0660" y="10858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35" grpId="0"/>
      <p:bldP spid="349236" grpId="0"/>
      <p:bldP spid="349237" grpId="0"/>
      <p:bldP spid="349238" grpId="0"/>
      <p:bldP spid="349239" grpId="0"/>
      <p:bldP spid="349241" grpId="0"/>
      <p:bldP spid="34924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7" grpId="0"/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>
            <a:spLocks noGrp="1"/>
          </p:cNvSpPr>
          <p:nvPr>
            <p:ph type="title"/>
          </p:nvPr>
        </p:nvSpPr>
        <p:spPr>
          <a:xfrm>
            <a:off x="408897" y="68797"/>
            <a:ext cx="7954055" cy="96237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Replicated Super Blocks</a:t>
            </a:r>
            <a:endParaRPr sz="4100" dirty="0">
              <a:solidFill>
                <a:srgbClr val="000000"/>
              </a:solidFill>
            </a:endParaRPr>
          </a:p>
        </p:txBody>
      </p:sp>
      <p:grpSp>
        <p:nvGrpSpPr>
          <p:cNvPr id="1083" name="Group 1083"/>
          <p:cNvGrpSpPr/>
          <p:nvPr/>
        </p:nvGrpSpPr>
        <p:grpSpPr>
          <a:xfrm>
            <a:off x="296713" y="1619024"/>
            <a:ext cx="2684213" cy="591967"/>
            <a:chOff x="0" y="0"/>
            <a:chExt cx="3817546" cy="1122544"/>
          </a:xfrm>
        </p:grpSpPr>
        <p:sp>
          <p:nvSpPr>
            <p:cNvPr id="1079" name="Shape 1079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1084" name="Shape 1084"/>
          <p:cNvSpPr/>
          <p:nvPr/>
        </p:nvSpPr>
        <p:spPr>
          <a:xfrm>
            <a:off x="1132104" y="2249696"/>
            <a:ext cx="826418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0000"/>
                </a:solidFill>
              </a:rPr>
              <a:t>group 1</a:t>
            </a:r>
          </a:p>
        </p:txBody>
      </p:sp>
      <p:sp>
        <p:nvSpPr>
          <p:cNvPr id="1085" name="Shape 1085"/>
          <p:cNvSpPr/>
          <p:nvPr/>
        </p:nvSpPr>
        <p:spPr>
          <a:xfrm>
            <a:off x="149792" y="2172038"/>
            <a:ext cx="211873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/>
              <a:t>0</a:t>
            </a:r>
          </a:p>
        </p:txBody>
      </p:sp>
      <p:sp>
        <p:nvSpPr>
          <p:cNvPr id="1086" name="Shape 1086"/>
          <p:cNvSpPr/>
          <p:nvPr/>
        </p:nvSpPr>
        <p:spPr>
          <a:xfrm>
            <a:off x="2833059" y="2172038"/>
            <a:ext cx="282731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/>
              <a:t>G</a:t>
            </a:r>
          </a:p>
        </p:txBody>
      </p:sp>
      <p:grpSp>
        <p:nvGrpSpPr>
          <p:cNvPr id="1091" name="Group 1091"/>
          <p:cNvGrpSpPr/>
          <p:nvPr/>
        </p:nvGrpSpPr>
        <p:grpSpPr>
          <a:xfrm>
            <a:off x="3034364" y="1619024"/>
            <a:ext cx="2684213" cy="591967"/>
            <a:chOff x="0" y="0"/>
            <a:chExt cx="3817546" cy="1122544"/>
          </a:xfrm>
        </p:grpSpPr>
        <p:sp>
          <p:nvSpPr>
            <p:cNvPr id="1087" name="Shape 1087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1092" name="Shape 1092"/>
          <p:cNvSpPr/>
          <p:nvPr/>
        </p:nvSpPr>
        <p:spPr>
          <a:xfrm>
            <a:off x="5414418" y="2172038"/>
            <a:ext cx="43020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/>
              <a:t>2G</a:t>
            </a:r>
          </a:p>
        </p:txBody>
      </p:sp>
      <p:grpSp>
        <p:nvGrpSpPr>
          <p:cNvPr id="1097" name="Group 1097"/>
          <p:cNvGrpSpPr/>
          <p:nvPr/>
        </p:nvGrpSpPr>
        <p:grpSpPr>
          <a:xfrm>
            <a:off x="5772015" y="1619024"/>
            <a:ext cx="2684213" cy="591967"/>
            <a:chOff x="0" y="0"/>
            <a:chExt cx="3817546" cy="1122544"/>
          </a:xfrm>
        </p:grpSpPr>
        <p:sp>
          <p:nvSpPr>
            <p:cNvPr id="1093" name="Shape 1093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1098" name="Shape 1098"/>
          <p:cNvSpPr/>
          <p:nvPr/>
        </p:nvSpPr>
        <p:spPr>
          <a:xfrm>
            <a:off x="8174514" y="2172038"/>
            <a:ext cx="43020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/>
              <a:t>3G</a:t>
            </a:r>
          </a:p>
        </p:txBody>
      </p:sp>
      <p:sp>
        <p:nvSpPr>
          <p:cNvPr id="1099" name="Shape 1099"/>
          <p:cNvSpPr/>
          <p:nvPr/>
        </p:nvSpPr>
        <p:spPr>
          <a:xfrm>
            <a:off x="3869755" y="2249696"/>
            <a:ext cx="826418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/>
              <a:t>group 2</a:t>
            </a:r>
          </a:p>
        </p:txBody>
      </p:sp>
      <p:sp>
        <p:nvSpPr>
          <p:cNvPr id="1100" name="Shape 1100"/>
          <p:cNvSpPr/>
          <p:nvPr/>
        </p:nvSpPr>
        <p:spPr>
          <a:xfrm>
            <a:off x="6607406" y="2249696"/>
            <a:ext cx="826418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group 3</a:t>
            </a:r>
          </a:p>
        </p:txBody>
      </p:sp>
      <p:sp>
        <p:nvSpPr>
          <p:cNvPr id="1101" name="Shape 1101"/>
          <p:cNvSpPr/>
          <p:nvPr/>
        </p:nvSpPr>
        <p:spPr>
          <a:xfrm>
            <a:off x="8509667" y="1573953"/>
            <a:ext cx="423469" cy="495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44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Shape 1109"/>
          <p:cNvSpPr/>
          <p:nvPr/>
        </p:nvSpPr>
        <p:spPr>
          <a:xfrm>
            <a:off x="1575107" y="2834006"/>
            <a:ext cx="494133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 dirty="0"/>
              <a:t>Is it useful to have multiple super blocks?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EC0B0BA-5074-7E4E-9CFC-5EBF3D85874A}"/>
              </a:ext>
            </a:extLst>
          </p:cNvPr>
          <p:cNvSpPr/>
          <p:nvPr/>
        </p:nvSpPr>
        <p:spPr>
          <a:xfrm>
            <a:off x="2173970" y="3479871"/>
            <a:ext cx="41962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Yes, if some blocks (but not all) fail.</a:t>
            </a:r>
          </a:p>
        </p:txBody>
      </p:sp>
    </p:spTree>
    <p:extLst>
      <p:ext uri="{BB962C8B-B14F-4D97-AF65-F5344CB8AC3E}">
        <p14:creationId xmlns:p14="http://schemas.microsoft.com/office/powerpoint/2010/main" val="416260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1247" name="Shape 1247"/>
          <p:cNvSpPr/>
          <p:nvPr/>
        </p:nvSpPr>
        <p:spPr>
          <a:xfrm>
            <a:off x="457200" y="3164761"/>
            <a:ext cx="8068395" cy="895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/>
              <a:t>Old FS: </a:t>
            </a:r>
            <a:r>
              <a:rPr dirty="0"/>
              <a:t>All super-block</a:t>
            </a:r>
            <a:r>
              <a:rPr lang="en-US" dirty="0"/>
              <a:t> </a:t>
            </a:r>
            <a:r>
              <a:rPr dirty="0"/>
              <a:t>copies are on</a:t>
            </a:r>
            <a:r>
              <a:rPr lang="en-US" dirty="0"/>
              <a:t> </a:t>
            </a:r>
            <a:r>
              <a:rPr dirty="0"/>
              <a:t>the top platter</a:t>
            </a:r>
            <a:r>
              <a:rPr lang="en-US" dirty="0"/>
              <a:t/>
            </a:r>
            <a:br>
              <a:rPr lang="en-US" dirty="0"/>
            </a:br>
            <a:endParaRPr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/>
              <a:t>Correlated failures!  </a:t>
            </a:r>
            <a:r>
              <a:rPr dirty="0"/>
              <a:t>What if </a:t>
            </a:r>
            <a:r>
              <a:rPr lang="en-US" dirty="0"/>
              <a:t> top platter damage?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3496448" y="1051222"/>
            <a:ext cx="2942235" cy="1664017"/>
            <a:chOff x="3359288" y="936922"/>
            <a:chExt cx="2942235" cy="1664017"/>
          </a:xfrm>
        </p:grpSpPr>
        <p:grpSp>
          <p:nvGrpSpPr>
            <p:cNvPr id="1219" name="Group 1219"/>
            <p:cNvGrpSpPr/>
            <p:nvPr/>
          </p:nvGrpSpPr>
          <p:grpSpPr>
            <a:xfrm>
              <a:off x="3359288" y="1755607"/>
              <a:ext cx="2425424" cy="845332"/>
              <a:chOff x="0" y="0"/>
              <a:chExt cx="3449490" cy="1602999"/>
            </a:xfrm>
          </p:grpSpPr>
          <p:grpSp>
            <p:nvGrpSpPr>
              <p:cNvPr id="1209" name="Group 1209"/>
              <p:cNvGrpSpPr/>
              <p:nvPr/>
            </p:nvGrpSpPr>
            <p:grpSpPr>
              <a:xfrm>
                <a:off x="0" y="-1"/>
                <a:ext cx="3449491" cy="1603001"/>
                <a:chOff x="0" y="0"/>
                <a:chExt cx="3449490" cy="1602999"/>
              </a:xfrm>
            </p:grpSpPr>
            <p:sp>
              <p:nvSpPr>
                <p:cNvPr id="1206" name="Shape 1206"/>
                <p:cNvSpPr/>
                <p:nvPr/>
              </p:nvSpPr>
              <p:spPr>
                <a:xfrm>
                  <a:off x="0" y="63500"/>
                  <a:ext cx="3449491" cy="15395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A6AAA8"/>
                </a:solidFill>
                <a:ln w="50800" cap="flat">
                  <a:solidFill>
                    <a:srgbClr val="A6AAA8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207" name="Shape 1207"/>
                <p:cNvSpPr/>
                <p:nvPr/>
              </p:nvSpPr>
              <p:spPr>
                <a:xfrm>
                  <a:off x="0" y="0"/>
                  <a:ext cx="3449491" cy="15395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53585F"/>
                </a:solidFill>
                <a:ln w="50800" cap="flat">
                  <a:solidFill>
                    <a:srgbClr val="A6AAA8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208" name="Shape 1208"/>
                <p:cNvSpPr/>
                <p:nvPr/>
              </p:nvSpPr>
              <p:spPr>
                <a:xfrm>
                  <a:off x="1400895" y="606881"/>
                  <a:ext cx="647701" cy="3257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  <p:sp>
            <p:nvSpPr>
              <p:cNvPr id="1210" name="Shape 1210"/>
              <p:cNvSpPr/>
              <p:nvPr/>
            </p:nvSpPr>
            <p:spPr>
              <a:xfrm>
                <a:off x="179146" y="122010"/>
                <a:ext cx="3091198" cy="1358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08B16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306146" y="177843"/>
                <a:ext cx="2837199" cy="1247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410250" y="223610"/>
                <a:ext cx="2628990" cy="1155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509265" y="267140"/>
                <a:ext cx="2430960" cy="1068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589641" y="302475"/>
                <a:ext cx="2270208" cy="998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664250" y="335276"/>
                <a:ext cx="2120990" cy="932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791250" y="391109"/>
                <a:ext cx="1866990" cy="820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941146" y="457007"/>
                <a:ext cx="1567199" cy="68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1400894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grpSp>
          <p:nvGrpSpPr>
            <p:cNvPr id="1233" name="Group 1233"/>
            <p:cNvGrpSpPr/>
            <p:nvPr/>
          </p:nvGrpSpPr>
          <p:grpSpPr>
            <a:xfrm>
              <a:off x="3359288" y="1554689"/>
              <a:ext cx="2425424" cy="845332"/>
              <a:chOff x="0" y="0"/>
              <a:chExt cx="3449490" cy="1602999"/>
            </a:xfrm>
          </p:grpSpPr>
          <p:grpSp>
            <p:nvGrpSpPr>
              <p:cNvPr id="1223" name="Group 1223"/>
              <p:cNvGrpSpPr/>
              <p:nvPr/>
            </p:nvGrpSpPr>
            <p:grpSpPr>
              <a:xfrm>
                <a:off x="0" y="-1"/>
                <a:ext cx="3449491" cy="1603001"/>
                <a:chOff x="0" y="0"/>
                <a:chExt cx="3449490" cy="1602999"/>
              </a:xfrm>
            </p:grpSpPr>
            <p:sp>
              <p:nvSpPr>
                <p:cNvPr id="1220" name="Shape 1220"/>
                <p:cNvSpPr/>
                <p:nvPr/>
              </p:nvSpPr>
              <p:spPr>
                <a:xfrm>
                  <a:off x="0" y="63500"/>
                  <a:ext cx="3449491" cy="15395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A6AAA8"/>
                </a:solidFill>
                <a:ln w="50800" cap="flat">
                  <a:solidFill>
                    <a:srgbClr val="A6AAA8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221" name="Shape 1221"/>
                <p:cNvSpPr/>
                <p:nvPr/>
              </p:nvSpPr>
              <p:spPr>
                <a:xfrm>
                  <a:off x="0" y="0"/>
                  <a:ext cx="3449491" cy="15395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53585F"/>
                </a:solidFill>
                <a:ln w="50800" cap="flat">
                  <a:solidFill>
                    <a:srgbClr val="A6AAA8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222" name="Shape 1222"/>
                <p:cNvSpPr/>
                <p:nvPr/>
              </p:nvSpPr>
              <p:spPr>
                <a:xfrm>
                  <a:off x="1400895" y="606881"/>
                  <a:ext cx="647701" cy="3257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  <p:sp>
            <p:nvSpPr>
              <p:cNvPr id="1224" name="Shape 1224"/>
              <p:cNvSpPr/>
              <p:nvPr/>
            </p:nvSpPr>
            <p:spPr>
              <a:xfrm>
                <a:off x="179146" y="122010"/>
                <a:ext cx="3091198" cy="1358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08B16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306146" y="177843"/>
                <a:ext cx="2837199" cy="1247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410250" y="223610"/>
                <a:ext cx="2628990" cy="1155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509265" y="267140"/>
                <a:ext cx="2430960" cy="1068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589641" y="302475"/>
                <a:ext cx="2270208" cy="998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664250" y="335276"/>
                <a:ext cx="2120990" cy="932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30" name="Shape 1230"/>
              <p:cNvSpPr/>
              <p:nvPr/>
            </p:nvSpPr>
            <p:spPr>
              <a:xfrm>
                <a:off x="791250" y="391109"/>
                <a:ext cx="1866990" cy="820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31" name="Shape 1231"/>
              <p:cNvSpPr/>
              <p:nvPr/>
            </p:nvSpPr>
            <p:spPr>
              <a:xfrm>
                <a:off x="941146" y="457007"/>
                <a:ext cx="1567199" cy="68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1400894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grpSp>
          <p:nvGrpSpPr>
            <p:cNvPr id="1237" name="Group 1237"/>
            <p:cNvGrpSpPr/>
            <p:nvPr/>
          </p:nvGrpSpPr>
          <p:grpSpPr>
            <a:xfrm>
              <a:off x="3359288" y="1286798"/>
              <a:ext cx="2425424" cy="845332"/>
              <a:chOff x="0" y="0"/>
              <a:chExt cx="3449490" cy="1602999"/>
            </a:xfrm>
          </p:grpSpPr>
          <p:sp>
            <p:nvSpPr>
              <p:cNvPr id="1234" name="Shape 1234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238" name="Shape 1238"/>
            <p:cNvSpPr/>
            <p:nvPr/>
          </p:nvSpPr>
          <p:spPr>
            <a:xfrm>
              <a:off x="3485251" y="1351140"/>
              <a:ext cx="2173499" cy="71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71817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3574547" y="1380583"/>
              <a:ext cx="1994906" cy="65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3647746" y="1404718"/>
              <a:ext cx="1848509" cy="609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3717366" y="1427673"/>
              <a:ext cx="1709269" cy="56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3773880" y="1446307"/>
              <a:ext cx="1596240" cy="526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3826340" y="1463604"/>
              <a:ext cx="1491321" cy="491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3915637" y="1493047"/>
              <a:ext cx="1312727" cy="4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021032" y="1527798"/>
              <a:ext cx="1101937" cy="36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344293" y="1606833"/>
              <a:ext cx="455415" cy="1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 flipH="1">
              <a:off x="5360188" y="936922"/>
              <a:ext cx="941335" cy="491681"/>
            </a:xfrm>
            <a:prstGeom prst="line">
              <a:avLst/>
            </a:prstGeom>
            <a:ln w="76200">
              <a:solidFill>
                <a:srgbClr val="971817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46" name="Shape 1294"/>
          <p:cNvSpPr/>
          <p:nvPr/>
        </p:nvSpPr>
        <p:spPr>
          <a:xfrm>
            <a:off x="446955" y="4401302"/>
            <a:ext cx="566952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olution: for each group, store super-block at different offset</a:t>
            </a:r>
          </a:p>
        </p:txBody>
      </p:sp>
      <p:sp>
        <p:nvSpPr>
          <p:cNvPr id="51" name="Shape 1078">
            <a:extLst>
              <a:ext uri="{FF2B5EF4-FFF2-40B4-BE49-F238E27FC236}">
                <a16:creationId xmlns:a16="http://schemas.microsoft.com/office/drawing/2014/main" xmlns="" id="{1D2C7778-C931-3B4E-81A3-3A4F5F40F436}"/>
              </a:ext>
            </a:extLst>
          </p:cNvPr>
          <p:cNvSpPr txBox="1">
            <a:spLocks/>
          </p:cNvSpPr>
          <p:nvPr/>
        </p:nvSpPr>
        <p:spPr>
          <a:xfrm>
            <a:off x="408897" y="68797"/>
            <a:ext cx="7954055" cy="96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73201" rtl="0" eaLnBrk="1" latinLnBrk="0" hangingPunct="1">
              <a:spcBef>
                <a:spcPct val="0"/>
              </a:spcBef>
              <a:buNone/>
              <a:defRPr sz="6480" kern="1200">
                <a:solidFill>
                  <a:schemeClr val="tx1"/>
                </a:solidFill>
                <a:latin typeface="Bebas Neue Regular"/>
                <a:ea typeface="+mj-ea"/>
                <a:cs typeface="Bebas Neue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Replicated Super Blocks</a:t>
            </a:r>
          </a:p>
        </p:txBody>
      </p:sp>
    </p:spTree>
    <p:extLst>
      <p:ext uri="{BB962C8B-B14F-4D97-AF65-F5344CB8AC3E}">
        <p14:creationId xmlns:p14="http://schemas.microsoft.com/office/powerpoint/2010/main" val="34508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000000"/>
                </a:solidFill>
              </a:rPr>
              <a:t>Smart Policy</a:t>
            </a:r>
          </a:p>
        </p:txBody>
      </p:sp>
      <p:grpSp>
        <p:nvGrpSpPr>
          <p:cNvPr id="1454" name="Group 1454"/>
          <p:cNvGrpSpPr/>
          <p:nvPr/>
        </p:nvGrpSpPr>
        <p:grpSpPr>
          <a:xfrm>
            <a:off x="296713" y="1619024"/>
            <a:ext cx="2684213" cy="591967"/>
            <a:chOff x="0" y="0"/>
            <a:chExt cx="3817546" cy="1122544"/>
          </a:xfrm>
        </p:grpSpPr>
        <p:sp>
          <p:nvSpPr>
            <p:cNvPr id="1450" name="Shape 1450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55" name="Shape 1455"/>
          <p:cNvSpPr/>
          <p:nvPr/>
        </p:nvSpPr>
        <p:spPr>
          <a:xfrm>
            <a:off x="1735765" y="3025887"/>
            <a:ext cx="5615784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000000"/>
                </a:solidFill>
              </a:rPr>
              <a:t>Where should new inodes and data blocks go?</a:t>
            </a:r>
          </a:p>
        </p:txBody>
      </p:sp>
      <p:sp>
        <p:nvSpPr>
          <p:cNvPr id="1456" name="Shape 1456"/>
          <p:cNvSpPr/>
          <p:nvPr/>
        </p:nvSpPr>
        <p:spPr>
          <a:xfrm>
            <a:off x="1132104" y="2249696"/>
            <a:ext cx="826418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0000"/>
                </a:solidFill>
              </a:rPr>
              <a:t>group 1</a:t>
            </a:r>
          </a:p>
        </p:txBody>
      </p:sp>
      <p:sp>
        <p:nvSpPr>
          <p:cNvPr id="1457" name="Shape 1457"/>
          <p:cNvSpPr/>
          <p:nvPr/>
        </p:nvSpPr>
        <p:spPr>
          <a:xfrm>
            <a:off x="149792" y="2172038"/>
            <a:ext cx="211873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458" name="Shape 1458"/>
          <p:cNvSpPr/>
          <p:nvPr/>
        </p:nvSpPr>
        <p:spPr>
          <a:xfrm>
            <a:off x="2833059" y="2172038"/>
            <a:ext cx="282731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0000"/>
                </a:solidFill>
              </a:rPr>
              <a:t>G</a:t>
            </a:r>
          </a:p>
        </p:txBody>
      </p:sp>
      <p:grpSp>
        <p:nvGrpSpPr>
          <p:cNvPr id="1463" name="Group 1463"/>
          <p:cNvGrpSpPr/>
          <p:nvPr/>
        </p:nvGrpSpPr>
        <p:grpSpPr>
          <a:xfrm>
            <a:off x="3034364" y="1619024"/>
            <a:ext cx="2684213" cy="591967"/>
            <a:chOff x="0" y="0"/>
            <a:chExt cx="3817546" cy="1122544"/>
          </a:xfrm>
        </p:grpSpPr>
        <p:sp>
          <p:nvSpPr>
            <p:cNvPr id="1459" name="Shape 1459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64" name="Shape 1464"/>
          <p:cNvSpPr/>
          <p:nvPr/>
        </p:nvSpPr>
        <p:spPr>
          <a:xfrm>
            <a:off x="5414418" y="2172038"/>
            <a:ext cx="43020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0000"/>
                </a:solidFill>
              </a:rPr>
              <a:t>2G</a:t>
            </a:r>
          </a:p>
        </p:txBody>
      </p:sp>
      <p:grpSp>
        <p:nvGrpSpPr>
          <p:cNvPr id="1469" name="Group 1469"/>
          <p:cNvGrpSpPr/>
          <p:nvPr/>
        </p:nvGrpSpPr>
        <p:grpSpPr>
          <a:xfrm>
            <a:off x="5772015" y="1619024"/>
            <a:ext cx="2684213" cy="591967"/>
            <a:chOff x="0" y="0"/>
            <a:chExt cx="3817546" cy="1122544"/>
          </a:xfrm>
        </p:grpSpPr>
        <p:sp>
          <p:nvSpPr>
            <p:cNvPr id="1465" name="Shape 1465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70" name="Shape 1470"/>
          <p:cNvSpPr/>
          <p:nvPr/>
        </p:nvSpPr>
        <p:spPr>
          <a:xfrm>
            <a:off x="8174514" y="2172038"/>
            <a:ext cx="43020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0000"/>
                </a:solidFill>
              </a:rPr>
              <a:t>3G</a:t>
            </a:r>
          </a:p>
        </p:txBody>
      </p:sp>
      <p:sp>
        <p:nvSpPr>
          <p:cNvPr id="1471" name="Shape 1471"/>
          <p:cNvSpPr/>
          <p:nvPr/>
        </p:nvSpPr>
        <p:spPr>
          <a:xfrm>
            <a:off x="3869755" y="2249696"/>
            <a:ext cx="826418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0000"/>
                </a:solidFill>
              </a:rPr>
              <a:t>group 2</a:t>
            </a:r>
          </a:p>
        </p:txBody>
      </p:sp>
      <p:sp>
        <p:nvSpPr>
          <p:cNvPr id="1472" name="Shape 1472"/>
          <p:cNvSpPr/>
          <p:nvPr/>
        </p:nvSpPr>
        <p:spPr>
          <a:xfrm>
            <a:off x="6607406" y="2249696"/>
            <a:ext cx="826418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0000"/>
                </a:solidFill>
              </a:rPr>
              <a:t>group 3</a:t>
            </a:r>
          </a:p>
        </p:txBody>
      </p:sp>
      <p:sp>
        <p:nvSpPr>
          <p:cNvPr id="1473" name="Shape 1473"/>
          <p:cNvSpPr/>
          <p:nvPr/>
        </p:nvSpPr>
        <p:spPr>
          <a:xfrm>
            <a:off x="8509667" y="1573953"/>
            <a:ext cx="423469" cy="49528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44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8998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Layout </a:t>
            </a:r>
            <a:r>
              <a:rPr sz="4100" dirty="0">
                <a:solidFill>
                  <a:srgbClr val="000000"/>
                </a:solidFill>
              </a:rPr>
              <a:t>Strategy</a:t>
            </a:r>
          </a:p>
        </p:txBody>
      </p:sp>
      <p:sp>
        <p:nvSpPr>
          <p:cNvPr id="1482" name="Shape 1482"/>
          <p:cNvSpPr>
            <a:spLocks noGrp="1"/>
          </p:cNvSpPr>
          <p:nvPr>
            <p:ph type="body" idx="4294967295"/>
          </p:nvPr>
        </p:nvSpPr>
        <p:spPr>
          <a:xfrm>
            <a:off x="318413" y="1173284"/>
            <a:ext cx="8613205" cy="372232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</a:rPr>
              <a:t>Put related pieces of data near each other</a:t>
            </a:r>
            <a:r>
              <a:rPr lang="en-US" sz="1800" dirty="0">
                <a:solidFill>
                  <a:srgbClr val="000000"/>
                </a:solidFill>
              </a:rPr>
              <a:t> (i.e., in same group)</a:t>
            </a:r>
            <a:endParaRPr sz="1800"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</a:rPr>
              <a:t>Rules:</a:t>
            </a: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</a:rPr>
              <a:t>1. Put data blocks near </a:t>
            </a:r>
            <a:r>
              <a:rPr sz="1800" dirty="0" err="1">
                <a:solidFill>
                  <a:srgbClr val="000000"/>
                </a:solidFill>
              </a:rPr>
              <a:t>inodes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2. Put </a:t>
            </a:r>
            <a:r>
              <a:rPr lang="en-US" sz="1800" dirty="0" err="1">
                <a:solidFill>
                  <a:srgbClr val="000000"/>
                </a:solidFill>
              </a:rPr>
              <a:t>inodes</a:t>
            </a:r>
            <a:r>
              <a:rPr lang="en-US" sz="1800" dirty="0">
                <a:solidFill>
                  <a:srgbClr val="000000"/>
                </a:solidFill>
              </a:rPr>
              <a:t> near directory entries</a:t>
            </a: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Problem: File system is one big tree</a:t>
            </a: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All directories and files have a common root.</a:t>
            </a: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All data in same FS is related in some way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Trying to put everything near everything else doesn’t make any choices!</a:t>
            </a:r>
          </a:p>
        </p:txBody>
      </p:sp>
    </p:spTree>
    <p:extLst>
      <p:ext uri="{BB962C8B-B14F-4D97-AF65-F5344CB8AC3E}">
        <p14:creationId xmlns:p14="http://schemas.microsoft.com/office/powerpoint/2010/main" val="2309660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/>
          <p:nvPr/>
        </p:nvSpPr>
        <p:spPr>
          <a:xfrm>
            <a:off x="3221077" y="1715252"/>
            <a:ext cx="605940" cy="248898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66" dirty="0">
                <a:solidFill>
                  <a:schemeClr val="bg1"/>
                </a:solidFill>
              </a:rPr>
              <a:t>dir data</a:t>
            </a:r>
            <a:endParaRPr sz="1266" dirty="0">
              <a:solidFill>
                <a:schemeClr val="bg1"/>
              </a:solidFill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4179314" y="1091916"/>
            <a:ext cx="954989" cy="34616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bg1"/>
                </a:solidFill>
              </a:rPr>
              <a:t>file inode</a:t>
            </a:r>
          </a:p>
        </p:txBody>
      </p:sp>
      <p:sp>
        <p:nvSpPr>
          <p:cNvPr id="1558" name="Shape 1558"/>
          <p:cNvSpPr/>
          <p:nvPr/>
        </p:nvSpPr>
        <p:spPr>
          <a:xfrm>
            <a:off x="4179315" y="2550470"/>
            <a:ext cx="943768" cy="346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dir inode</a:t>
            </a:r>
          </a:p>
        </p:txBody>
      </p:sp>
      <p:sp>
        <p:nvSpPr>
          <p:cNvPr id="1559" name="Shape 1559"/>
          <p:cNvSpPr/>
          <p:nvPr/>
        </p:nvSpPr>
        <p:spPr>
          <a:xfrm>
            <a:off x="5845838" y="224806"/>
            <a:ext cx="421033" cy="4210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371" dirty="0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560" name="Shape 1560"/>
          <p:cNvSpPr/>
          <p:nvPr/>
        </p:nvSpPr>
        <p:spPr>
          <a:xfrm>
            <a:off x="5845838" y="920539"/>
            <a:ext cx="421033" cy="4210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371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561" name="Shape 1561"/>
          <p:cNvSpPr/>
          <p:nvPr/>
        </p:nvSpPr>
        <p:spPr>
          <a:xfrm>
            <a:off x="5845838" y="1616271"/>
            <a:ext cx="421033" cy="4210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371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1562" name="Shape 1562"/>
          <p:cNvSpPr/>
          <p:nvPr/>
        </p:nvSpPr>
        <p:spPr>
          <a:xfrm>
            <a:off x="5845838" y="2312004"/>
            <a:ext cx="421033" cy="4210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371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563" name="Shape 1563"/>
          <p:cNvSpPr/>
          <p:nvPr/>
        </p:nvSpPr>
        <p:spPr>
          <a:xfrm>
            <a:off x="5845838" y="3007737"/>
            <a:ext cx="421033" cy="4210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371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564" name="Shape 1564"/>
          <p:cNvSpPr/>
          <p:nvPr/>
        </p:nvSpPr>
        <p:spPr>
          <a:xfrm flipV="1">
            <a:off x="5204165" y="672067"/>
            <a:ext cx="613736" cy="535469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5" name="Shape 1565"/>
          <p:cNvSpPr/>
          <p:nvPr/>
        </p:nvSpPr>
        <p:spPr>
          <a:xfrm flipV="1">
            <a:off x="5217560" y="1133167"/>
            <a:ext cx="576526" cy="141342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6" name="Shape 1566"/>
          <p:cNvSpPr/>
          <p:nvPr/>
        </p:nvSpPr>
        <p:spPr>
          <a:xfrm>
            <a:off x="5217559" y="1341481"/>
            <a:ext cx="585917" cy="34355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7" name="Shape 1567"/>
          <p:cNvSpPr/>
          <p:nvPr/>
        </p:nvSpPr>
        <p:spPr>
          <a:xfrm flipV="1">
            <a:off x="5225950" y="2472362"/>
            <a:ext cx="569889" cy="24817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8" name="Shape 1568"/>
          <p:cNvSpPr/>
          <p:nvPr/>
        </p:nvSpPr>
        <p:spPr>
          <a:xfrm>
            <a:off x="5239344" y="2787505"/>
            <a:ext cx="576173" cy="321626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9" name="Shape 1569"/>
          <p:cNvSpPr/>
          <p:nvPr/>
        </p:nvSpPr>
        <p:spPr>
          <a:xfrm>
            <a:off x="6056354" y="588185"/>
            <a:ext cx="1" cy="341561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0" name="Shape 1570"/>
          <p:cNvSpPr/>
          <p:nvPr/>
        </p:nvSpPr>
        <p:spPr>
          <a:xfrm>
            <a:off x="6056354" y="1281352"/>
            <a:ext cx="1" cy="341561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1" name="Shape 1571"/>
          <p:cNvSpPr/>
          <p:nvPr/>
        </p:nvSpPr>
        <p:spPr>
          <a:xfrm>
            <a:off x="6056354" y="2666012"/>
            <a:ext cx="1" cy="341561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2" name="Shape 1572"/>
          <p:cNvSpPr/>
          <p:nvPr/>
        </p:nvSpPr>
        <p:spPr>
          <a:xfrm flipV="1">
            <a:off x="3614619" y="1392189"/>
            <a:ext cx="567136" cy="41925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3" name="Shape 1573"/>
          <p:cNvSpPr/>
          <p:nvPr/>
        </p:nvSpPr>
        <p:spPr>
          <a:xfrm>
            <a:off x="3614619" y="1945384"/>
            <a:ext cx="585564" cy="702196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4" name="Shape 1574"/>
          <p:cNvSpPr/>
          <p:nvPr/>
        </p:nvSpPr>
        <p:spPr>
          <a:xfrm>
            <a:off x="2617338" y="1858319"/>
            <a:ext cx="567190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5" name="Shape 1575"/>
          <p:cNvSpPr/>
          <p:nvPr/>
        </p:nvSpPr>
        <p:spPr>
          <a:xfrm>
            <a:off x="1324765" y="1858319"/>
            <a:ext cx="567190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6" name="Shape 1576"/>
          <p:cNvSpPr/>
          <p:nvPr/>
        </p:nvSpPr>
        <p:spPr>
          <a:xfrm>
            <a:off x="1302713" y="98753"/>
            <a:ext cx="3224777" cy="63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98" dirty="0"/>
              <a:t>Where to cut the tree and start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98" dirty="0"/>
              <a:t>growing into another group?</a:t>
            </a:r>
          </a:p>
        </p:txBody>
      </p:sp>
      <p:sp>
        <p:nvSpPr>
          <p:cNvPr id="1577" name="Shape 1577"/>
          <p:cNvSpPr/>
          <p:nvPr/>
        </p:nvSpPr>
        <p:spPr>
          <a:xfrm>
            <a:off x="1831020" y="3198677"/>
            <a:ext cx="854684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8" name="Shape 1578"/>
          <p:cNvSpPr/>
          <p:nvPr/>
        </p:nvSpPr>
        <p:spPr>
          <a:xfrm>
            <a:off x="1827357" y="3517268"/>
            <a:ext cx="854684" cy="1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9" name="Shape 1579"/>
          <p:cNvSpPr/>
          <p:nvPr/>
        </p:nvSpPr>
        <p:spPr>
          <a:xfrm>
            <a:off x="1962161" y="2894637"/>
            <a:ext cx="579886" cy="26505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/>
              <a:t>pointer</a:t>
            </a:r>
          </a:p>
        </p:txBody>
      </p:sp>
      <p:sp>
        <p:nvSpPr>
          <p:cNvPr id="1580" name="Shape 1580"/>
          <p:cNvSpPr/>
          <p:nvPr/>
        </p:nvSpPr>
        <p:spPr>
          <a:xfrm>
            <a:off x="1974841" y="3251099"/>
            <a:ext cx="552315" cy="26505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/>
              <a:t>related</a:t>
            </a:r>
          </a:p>
        </p:txBody>
      </p:sp>
      <p:sp>
        <p:nvSpPr>
          <p:cNvPr id="1581" name="Shape 1581"/>
          <p:cNvSpPr/>
          <p:nvPr/>
        </p:nvSpPr>
        <p:spPr>
          <a:xfrm>
            <a:off x="1342585" y="2223127"/>
            <a:ext cx="2025495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82" name="Shape 1582"/>
          <p:cNvSpPr/>
          <p:nvPr/>
        </p:nvSpPr>
        <p:spPr>
          <a:xfrm flipH="1" flipV="1">
            <a:off x="1250247" y="2119005"/>
            <a:ext cx="92338" cy="10412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83" name="Shape 1583"/>
          <p:cNvSpPr/>
          <p:nvPr/>
        </p:nvSpPr>
        <p:spPr>
          <a:xfrm flipV="1">
            <a:off x="3370718" y="2116143"/>
            <a:ext cx="92338" cy="10412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84" name="Shape 1584"/>
          <p:cNvSpPr/>
          <p:nvPr/>
        </p:nvSpPr>
        <p:spPr>
          <a:xfrm>
            <a:off x="2020401" y="2256849"/>
            <a:ext cx="427280" cy="26505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1"/>
                </a:solidFill>
              </a:rPr>
              <a:t>many</a:t>
            </a:r>
          </a:p>
        </p:txBody>
      </p:sp>
      <p:sp>
        <p:nvSpPr>
          <p:cNvPr id="32" name="Shape 1606"/>
          <p:cNvSpPr/>
          <p:nvPr/>
        </p:nvSpPr>
        <p:spPr>
          <a:xfrm>
            <a:off x="1342585" y="3862492"/>
            <a:ext cx="3848151" cy="29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98" dirty="0"/>
              <a:t>FFS puts dir inodes</a:t>
            </a:r>
            <a:r>
              <a:rPr lang="en-US" sz="1898" dirty="0"/>
              <a:t> </a:t>
            </a:r>
            <a:r>
              <a:rPr sz="1898" dirty="0"/>
              <a:t>in a new group</a:t>
            </a:r>
          </a:p>
        </p:txBody>
      </p:sp>
      <p:sp>
        <p:nvSpPr>
          <p:cNvPr id="33" name="Shape 1617"/>
          <p:cNvSpPr/>
          <p:nvPr/>
        </p:nvSpPr>
        <p:spPr>
          <a:xfrm>
            <a:off x="3907401" y="2124321"/>
            <a:ext cx="45292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 i="1">
                <a:solidFill>
                  <a:srgbClr val="1497FC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34" name="Shape 1639"/>
          <p:cNvSpPr/>
          <p:nvPr/>
        </p:nvSpPr>
        <p:spPr>
          <a:xfrm>
            <a:off x="1362611" y="4381644"/>
            <a:ext cx="5634335" cy="29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98" dirty="0"/>
              <a:t>“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ls</a:t>
            </a:r>
            <a:r>
              <a:rPr lang="en-US" sz="1898" dirty="0">
                <a:latin typeface="Courier"/>
                <a:ea typeface="Courier"/>
                <a:cs typeface="Courier"/>
                <a:sym typeface="Courier"/>
              </a:rPr>
              <a:t> -l</a:t>
            </a:r>
            <a:r>
              <a:rPr sz="1898" dirty="0"/>
              <a:t>” is fast on directories</a:t>
            </a:r>
            <a:r>
              <a:rPr lang="en-US" sz="1898" dirty="0"/>
              <a:t> </a:t>
            </a:r>
            <a:r>
              <a:rPr sz="1898" dirty="0"/>
              <a:t>with many </a:t>
            </a:r>
            <a:r>
              <a:rPr sz="1898" b="1" dirty="0"/>
              <a:t>files</a:t>
            </a:r>
          </a:p>
        </p:txBody>
      </p:sp>
      <p:sp>
        <p:nvSpPr>
          <p:cNvPr id="35" name="Shape 1558"/>
          <p:cNvSpPr/>
          <p:nvPr/>
        </p:nvSpPr>
        <p:spPr>
          <a:xfrm>
            <a:off x="1907219" y="1647347"/>
            <a:ext cx="943768" cy="346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dir inode</a:t>
            </a:r>
          </a:p>
        </p:txBody>
      </p:sp>
    </p:spTree>
    <p:extLst>
      <p:ext uri="{BB962C8B-B14F-4D97-AF65-F5344CB8AC3E}">
        <p14:creationId xmlns:p14="http://schemas.microsoft.com/office/powerpoint/2010/main" val="699511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Layout Strategy</a:t>
            </a:r>
            <a:endParaRPr sz="4100" dirty="0">
              <a:solidFill>
                <a:srgbClr val="000000"/>
              </a:solidFill>
            </a:endParaRPr>
          </a:p>
        </p:txBody>
      </p:sp>
      <p:sp>
        <p:nvSpPr>
          <p:cNvPr id="1653" name="Shape 1653"/>
          <p:cNvSpPr>
            <a:spLocks noGrp="1"/>
          </p:cNvSpPr>
          <p:nvPr>
            <p:ph type="body" idx="4294967295"/>
          </p:nvPr>
        </p:nvSpPr>
        <p:spPr>
          <a:xfrm>
            <a:off x="145363" y="1266732"/>
            <a:ext cx="8699372" cy="288652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File inodes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: allocate in </a:t>
            </a:r>
            <a:r>
              <a:rPr u="sng" dirty="0">
                <a:solidFill>
                  <a:schemeClr val="accent2"/>
                </a:solidFill>
                <a:latin typeface="Gill Sans"/>
                <a:cs typeface="Gill Sans"/>
              </a:rPr>
              <a:t>same</a:t>
            </a:r>
            <a:r>
              <a:rPr dirty="0">
                <a:solidFill>
                  <a:schemeClr val="accent2"/>
                </a:solidFill>
                <a:latin typeface="Gill Sans"/>
                <a:cs typeface="Gill Sans"/>
              </a:rPr>
              <a:t> 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group with dir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Dir inodes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: allocate in </a:t>
            </a:r>
            <a:r>
              <a:rPr u="sng" dirty="0">
                <a:solidFill>
                  <a:srgbClr val="C0504D"/>
                </a:solidFill>
                <a:latin typeface="Gill Sans"/>
                <a:cs typeface="Gill Sans"/>
              </a:rPr>
              <a:t>new</a:t>
            </a:r>
            <a:r>
              <a:rPr dirty="0">
                <a:solidFill>
                  <a:srgbClr val="C0504D"/>
                </a:solidFill>
                <a:latin typeface="Gill Sans"/>
                <a:cs typeface="Gill Sans"/>
              </a:rPr>
              <a:t> 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group 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	Which group to pick?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	One with 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with fewer </a:t>
            </a: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used 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inodes than average group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First data block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: allocate near </a:t>
            </a:r>
            <a:r>
              <a:rPr dirty="0" err="1">
                <a:solidFill>
                  <a:srgbClr val="000000"/>
                </a:solidFill>
                <a:latin typeface="Gill Sans"/>
                <a:cs typeface="Gill Sans"/>
              </a:rPr>
              <a:t>inode</a:t>
            </a: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 (same group)</a:t>
            </a:r>
            <a:endParaRPr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Other data blocks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: allocate near previous block</a:t>
            </a: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 (in case had to move groups)</a:t>
            </a:r>
            <a:endParaRPr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09813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000000"/>
                </a:solidFill>
              </a:rPr>
              <a:t>Problem: Large Files</a:t>
            </a:r>
          </a:p>
        </p:txBody>
      </p:sp>
      <p:sp>
        <p:nvSpPr>
          <p:cNvPr id="1656" name="Shape 1656"/>
          <p:cNvSpPr>
            <a:spLocks noGrp="1"/>
          </p:cNvSpPr>
          <p:nvPr>
            <p:ph type="body" idx="4294967295"/>
          </p:nvPr>
        </p:nvSpPr>
        <p:spPr>
          <a:xfrm>
            <a:off x="166129" y="1178476"/>
            <a:ext cx="9532382" cy="77888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S</a:t>
            </a:r>
            <a:r>
              <a:rPr dirty="0"/>
              <a:t>ingle large file can </a:t>
            </a:r>
            <a:r>
              <a:rPr lang="en-US" dirty="0"/>
              <a:t>fill </a:t>
            </a:r>
            <a:r>
              <a:rPr dirty="0"/>
              <a:t>nearly all of a group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D</a:t>
            </a:r>
            <a:r>
              <a:rPr dirty="0"/>
              <a:t>isplaces data for many small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545"/>
            <a:ext cx="9144000" cy="16698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945" y="3794132"/>
            <a:ext cx="6001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dirty="0"/>
              <a:t>Most files are small!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dirty="0"/>
              <a:t>Better to do one seek for one large file than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dirty="0"/>
              <a:t>one seek for each of many small files</a:t>
            </a:r>
          </a:p>
        </p:txBody>
      </p:sp>
    </p:spTree>
    <p:extLst>
      <p:ext uri="{BB962C8B-B14F-4D97-AF65-F5344CB8AC3E}">
        <p14:creationId xmlns:p14="http://schemas.microsoft.com/office/powerpoint/2010/main" val="3302888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Large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6" y="975618"/>
            <a:ext cx="7486446" cy="2213384"/>
          </a:xfrm>
          <a:prstGeom prst="rect">
            <a:avLst/>
          </a:prstGeom>
        </p:spPr>
      </p:pic>
      <p:sp>
        <p:nvSpPr>
          <p:cNvPr id="4" name="Shape 1726"/>
          <p:cNvSpPr/>
          <p:nvPr/>
        </p:nvSpPr>
        <p:spPr>
          <a:xfrm>
            <a:off x="2359317" y="3088038"/>
            <a:ext cx="407803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</a:rPr>
              <a:t>Define “large” as requiring an indirect</a:t>
            </a:r>
            <a:r>
              <a:rPr lang="en-US" dirty="0">
                <a:solidFill>
                  <a:srgbClr val="000000"/>
                </a:solidFill>
              </a:rPr>
              <a:t> block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Shape 1767"/>
          <p:cNvSpPr/>
          <p:nvPr/>
        </p:nvSpPr>
        <p:spPr>
          <a:xfrm>
            <a:off x="1174259" y="3432665"/>
            <a:ext cx="72062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</a:rPr>
              <a:t>Starting at indirect (e.g., after </a:t>
            </a:r>
            <a:r>
              <a:rPr lang="en-US" dirty="0">
                <a:solidFill>
                  <a:srgbClr val="000000"/>
                </a:solidFill>
              </a:rPr>
              <a:t>first </a:t>
            </a:r>
            <a:r>
              <a:rPr dirty="0">
                <a:solidFill>
                  <a:srgbClr val="000000"/>
                </a:solidFill>
              </a:rPr>
              <a:t>48 KB)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put blocks in a new block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147" y="3874953"/>
            <a:ext cx="639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chunk corresponds to one indirect block</a:t>
            </a:r>
          </a:p>
          <a:p>
            <a:r>
              <a:rPr lang="en-US" dirty="0"/>
              <a:t>Block size 4KB, 4 byte per address =&gt; 1024 address per indirect</a:t>
            </a:r>
          </a:p>
          <a:p>
            <a:r>
              <a:rPr lang="en-US" dirty="0"/>
              <a:t>1024*4KB = 4MB contiguous “chunk”</a:t>
            </a:r>
          </a:p>
        </p:txBody>
      </p:sp>
    </p:spTree>
    <p:extLst>
      <p:ext uri="{BB962C8B-B14F-4D97-AF65-F5344CB8AC3E}">
        <p14:creationId xmlns:p14="http://schemas.microsoft.com/office/powerpoint/2010/main" val="32966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/>
          <p:nvPr/>
        </p:nvSpPr>
        <p:spPr>
          <a:xfrm>
            <a:off x="3221077" y="1715252"/>
            <a:ext cx="605940" cy="248898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/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266" dirty="0">
                <a:solidFill>
                  <a:schemeClr val="bg1"/>
                </a:solidFill>
              </a:rPr>
              <a:t>dir data</a:t>
            </a:r>
            <a:endParaRPr sz="1266" dirty="0">
              <a:solidFill>
                <a:schemeClr val="bg1"/>
              </a:solidFill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4179314" y="1091916"/>
            <a:ext cx="954989" cy="34616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bg1"/>
                </a:solidFill>
              </a:rPr>
              <a:t>file </a:t>
            </a:r>
            <a:r>
              <a:rPr sz="1898" dirty="0" err="1">
                <a:solidFill>
                  <a:schemeClr val="bg1"/>
                </a:solidFill>
              </a:rPr>
              <a:t>inode</a:t>
            </a:r>
            <a:endParaRPr sz="1898" dirty="0">
              <a:solidFill>
                <a:schemeClr val="bg1"/>
              </a:solidFill>
            </a:endParaRPr>
          </a:p>
        </p:txBody>
      </p:sp>
      <p:sp>
        <p:nvSpPr>
          <p:cNvPr id="1558" name="Shape 1558"/>
          <p:cNvSpPr/>
          <p:nvPr/>
        </p:nvSpPr>
        <p:spPr>
          <a:xfrm>
            <a:off x="4179315" y="2550470"/>
            <a:ext cx="943768" cy="346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dir inode</a:t>
            </a:r>
          </a:p>
        </p:txBody>
      </p:sp>
      <p:sp>
        <p:nvSpPr>
          <p:cNvPr id="1559" name="Shape 1559"/>
          <p:cNvSpPr/>
          <p:nvPr/>
        </p:nvSpPr>
        <p:spPr>
          <a:xfrm>
            <a:off x="5845838" y="224806"/>
            <a:ext cx="421033" cy="421033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371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560" name="Shape 1560"/>
          <p:cNvSpPr/>
          <p:nvPr/>
        </p:nvSpPr>
        <p:spPr>
          <a:xfrm>
            <a:off x="5845838" y="920539"/>
            <a:ext cx="421033" cy="4210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371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561" name="Shape 1561"/>
          <p:cNvSpPr/>
          <p:nvPr/>
        </p:nvSpPr>
        <p:spPr>
          <a:xfrm>
            <a:off x="5845838" y="1616271"/>
            <a:ext cx="421033" cy="421033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371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562" name="Shape 1562"/>
          <p:cNvSpPr/>
          <p:nvPr/>
        </p:nvSpPr>
        <p:spPr>
          <a:xfrm>
            <a:off x="5845838" y="2312004"/>
            <a:ext cx="421033" cy="4210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371">
                <a:solidFill>
                  <a:schemeClr val="bg1"/>
                </a:solidFill>
              </a:rPr>
              <a:t>B1</a:t>
            </a:r>
          </a:p>
        </p:txBody>
      </p:sp>
      <p:sp>
        <p:nvSpPr>
          <p:cNvPr id="1563" name="Shape 1563"/>
          <p:cNvSpPr/>
          <p:nvPr/>
        </p:nvSpPr>
        <p:spPr>
          <a:xfrm>
            <a:off x="5845838" y="3007737"/>
            <a:ext cx="421033" cy="4210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371">
                <a:solidFill>
                  <a:schemeClr val="bg1"/>
                </a:solidFill>
              </a:rPr>
              <a:t>B2</a:t>
            </a:r>
          </a:p>
        </p:txBody>
      </p:sp>
      <p:sp>
        <p:nvSpPr>
          <p:cNvPr id="1564" name="Shape 1564"/>
          <p:cNvSpPr/>
          <p:nvPr/>
        </p:nvSpPr>
        <p:spPr>
          <a:xfrm flipV="1">
            <a:off x="5204165" y="672067"/>
            <a:ext cx="613736" cy="535469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5" name="Shape 1565"/>
          <p:cNvSpPr/>
          <p:nvPr/>
        </p:nvSpPr>
        <p:spPr>
          <a:xfrm flipV="1">
            <a:off x="5217560" y="1133167"/>
            <a:ext cx="576526" cy="141342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6" name="Shape 1566"/>
          <p:cNvSpPr/>
          <p:nvPr/>
        </p:nvSpPr>
        <p:spPr>
          <a:xfrm>
            <a:off x="5217559" y="1341481"/>
            <a:ext cx="585917" cy="34355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7" name="Shape 1567"/>
          <p:cNvSpPr/>
          <p:nvPr/>
        </p:nvSpPr>
        <p:spPr>
          <a:xfrm flipV="1">
            <a:off x="5225950" y="2472362"/>
            <a:ext cx="569889" cy="24817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8" name="Shape 1568"/>
          <p:cNvSpPr/>
          <p:nvPr/>
        </p:nvSpPr>
        <p:spPr>
          <a:xfrm>
            <a:off x="5239344" y="2787505"/>
            <a:ext cx="576173" cy="321626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69" name="Shape 1569"/>
          <p:cNvSpPr/>
          <p:nvPr/>
        </p:nvSpPr>
        <p:spPr>
          <a:xfrm>
            <a:off x="6056354" y="588185"/>
            <a:ext cx="1" cy="341561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0" name="Shape 1570"/>
          <p:cNvSpPr/>
          <p:nvPr/>
        </p:nvSpPr>
        <p:spPr>
          <a:xfrm>
            <a:off x="6056354" y="1281352"/>
            <a:ext cx="1004590" cy="308914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1" name="Shape 1571"/>
          <p:cNvSpPr/>
          <p:nvPr/>
        </p:nvSpPr>
        <p:spPr>
          <a:xfrm>
            <a:off x="6056354" y="2666012"/>
            <a:ext cx="1" cy="341561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2" name="Shape 1572"/>
          <p:cNvSpPr/>
          <p:nvPr/>
        </p:nvSpPr>
        <p:spPr>
          <a:xfrm flipV="1">
            <a:off x="3614619" y="1392189"/>
            <a:ext cx="567136" cy="41925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3" name="Shape 1573"/>
          <p:cNvSpPr/>
          <p:nvPr/>
        </p:nvSpPr>
        <p:spPr>
          <a:xfrm>
            <a:off x="3614619" y="1945384"/>
            <a:ext cx="585564" cy="702196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4" name="Shape 1574"/>
          <p:cNvSpPr/>
          <p:nvPr/>
        </p:nvSpPr>
        <p:spPr>
          <a:xfrm>
            <a:off x="2617338" y="1858319"/>
            <a:ext cx="567190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5" name="Shape 1575"/>
          <p:cNvSpPr/>
          <p:nvPr/>
        </p:nvSpPr>
        <p:spPr>
          <a:xfrm>
            <a:off x="1324765" y="1858319"/>
            <a:ext cx="567190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6" name="Shape 1576"/>
          <p:cNvSpPr/>
          <p:nvPr/>
        </p:nvSpPr>
        <p:spPr>
          <a:xfrm>
            <a:off x="477005" y="124088"/>
            <a:ext cx="4006658" cy="608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dirty="0"/>
              <a:t>Large files: wh</a:t>
            </a:r>
            <a:r>
              <a:rPr dirty="0"/>
              <a:t>ere to cut the tree and start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/>
              <a:t>growing into another group?</a:t>
            </a:r>
          </a:p>
        </p:txBody>
      </p:sp>
      <p:sp>
        <p:nvSpPr>
          <p:cNvPr id="1577" name="Shape 1577"/>
          <p:cNvSpPr/>
          <p:nvPr/>
        </p:nvSpPr>
        <p:spPr>
          <a:xfrm>
            <a:off x="1831020" y="3198677"/>
            <a:ext cx="854684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8" name="Shape 1578"/>
          <p:cNvSpPr/>
          <p:nvPr/>
        </p:nvSpPr>
        <p:spPr>
          <a:xfrm>
            <a:off x="1827357" y="3517268"/>
            <a:ext cx="854684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79" name="Shape 1579"/>
          <p:cNvSpPr/>
          <p:nvPr/>
        </p:nvSpPr>
        <p:spPr>
          <a:xfrm>
            <a:off x="1962161" y="2894637"/>
            <a:ext cx="579886" cy="26505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/>
              <a:t>pointer</a:t>
            </a:r>
          </a:p>
        </p:txBody>
      </p:sp>
      <p:sp>
        <p:nvSpPr>
          <p:cNvPr id="1580" name="Shape 1580"/>
          <p:cNvSpPr/>
          <p:nvPr/>
        </p:nvSpPr>
        <p:spPr>
          <a:xfrm>
            <a:off x="1974841" y="3251099"/>
            <a:ext cx="552315" cy="26505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/>
              <a:t>related</a:t>
            </a:r>
          </a:p>
        </p:txBody>
      </p:sp>
      <p:sp>
        <p:nvSpPr>
          <p:cNvPr id="1581" name="Shape 1581"/>
          <p:cNvSpPr/>
          <p:nvPr/>
        </p:nvSpPr>
        <p:spPr>
          <a:xfrm>
            <a:off x="1342585" y="2223127"/>
            <a:ext cx="2025495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82" name="Shape 1582"/>
          <p:cNvSpPr/>
          <p:nvPr/>
        </p:nvSpPr>
        <p:spPr>
          <a:xfrm flipH="1" flipV="1">
            <a:off x="1250247" y="2119005"/>
            <a:ext cx="92338" cy="104122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83" name="Shape 1583"/>
          <p:cNvSpPr/>
          <p:nvPr/>
        </p:nvSpPr>
        <p:spPr>
          <a:xfrm flipV="1">
            <a:off x="3370718" y="2116143"/>
            <a:ext cx="92338" cy="104122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584" name="Shape 1584"/>
          <p:cNvSpPr/>
          <p:nvPr/>
        </p:nvSpPr>
        <p:spPr>
          <a:xfrm>
            <a:off x="2020401" y="2256849"/>
            <a:ext cx="427280" cy="26505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1"/>
                </a:solidFill>
              </a:rPr>
              <a:t>many</a:t>
            </a:r>
          </a:p>
        </p:txBody>
      </p:sp>
      <p:sp>
        <p:nvSpPr>
          <p:cNvPr id="33" name="Shape 1617"/>
          <p:cNvSpPr/>
          <p:nvPr/>
        </p:nvSpPr>
        <p:spPr>
          <a:xfrm>
            <a:off x="3752767" y="2223362"/>
            <a:ext cx="452928" cy="26505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 i="1">
                <a:solidFill>
                  <a:srgbClr val="1497FC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35" name="Shape 1696"/>
          <p:cNvSpPr/>
          <p:nvPr/>
        </p:nvSpPr>
        <p:spPr>
          <a:xfrm>
            <a:off x="5845838" y="1616271"/>
            <a:ext cx="421033" cy="421033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371">
                <a:solidFill>
                  <a:schemeClr val="bg1"/>
                </a:solidFill>
              </a:rPr>
              <a:t>Ind</a:t>
            </a:r>
          </a:p>
        </p:txBody>
      </p:sp>
      <p:sp>
        <p:nvSpPr>
          <p:cNvPr id="36" name="Shape 1717"/>
          <p:cNvSpPr/>
          <p:nvPr/>
        </p:nvSpPr>
        <p:spPr>
          <a:xfrm>
            <a:off x="6850428" y="1590265"/>
            <a:ext cx="421033" cy="421033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371">
                <a:solidFill>
                  <a:schemeClr val="bg1"/>
                </a:solidFill>
              </a:rPr>
              <a:t>B3</a:t>
            </a:r>
          </a:p>
        </p:txBody>
      </p:sp>
      <p:sp>
        <p:nvSpPr>
          <p:cNvPr id="37" name="Shape 1719"/>
          <p:cNvSpPr/>
          <p:nvPr/>
        </p:nvSpPr>
        <p:spPr>
          <a:xfrm>
            <a:off x="6850428" y="2273386"/>
            <a:ext cx="421033" cy="421033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371">
                <a:solidFill>
                  <a:schemeClr val="bg1"/>
                </a:solidFill>
              </a:rPr>
              <a:t>B4</a:t>
            </a:r>
          </a:p>
        </p:txBody>
      </p:sp>
      <p:sp>
        <p:nvSpPr>
          <p:cNvPr id="38" name="Shape 1720"/>
          <p:cNvSpPr/>
          <p:nvPr/>
        </p:nvSpPr>
        <p:spPr>
          <a:xfrm>
            <a:off x="7060944" y="1941032"/>
            <a:ext cx="1" cy="341561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39" name="Shape 1724"/>
          <p:cNvSpPr/>
          <p:nvPr/>
        </p:nvSpPr>
        <p:spPr>
          <a:xfrm flipV="1">
            <a:off x="6287091" y="1803379"/>
            <a:ext cx="549650" cy="18635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40" name="Shape 1725"/>
          <p:cNvSpPr/>
          <p:nvPr/>
        </p:nvSpPr>
        <p:spPr>
          <a:xfrm>
            <a:off x="6287091" y="1888986"/>
            <a:ext cx="552601" cy="484687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41" name="Shape 1726"/>
          <p:cNvSpPr/>
          <p:nvPr/>
        </p:nvSpPr>
        <p:spPr>
          <a:xfrm>
            <a:off x="1281572" y="3748279"/>
            <a:ext cx="3820020" cy="259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Define “large” as requiring an indirect</a:t>
            </a:r>
            <a:r>
              <a:rPr lang="en-US" sz="1687" dirty="0"/>
              <a:t> block</a:t>
            </a:r>
            <a:endParaRPr sz="1687" dirty="0"/>
          </a:p>
        </p:txBody>
      </p:sp>
      <p:sp>
        <p:nvSpPr>
          <p:cNvPr id="42" name="Shape 1766"/>
          <p:cNvSpPr/>
          <p:nvPr/>
        </p:nvSpPr>
        <p:spPr>
          <a:xfrm rot="16200000">
            <a:off x="5363996" y="1425155"/>
            <a:ext cx="45292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600" i="1">
                <a:solidFill>
                  <a:srgbClr val="1497FC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43" name="Shape 1767"/>
          <p:cNvSpPr/>
          <p:nvPr/>
        </p:nvSpPr>
        <p:spPr>
          <a:xfrm>
            <a:off x="1002496" y="4409281"/>
            <a:ext cx="7297405" cy="29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98" dirty="0"/>
              <a:t>Starting at indirect (e.g., after 48 KB)</a:t>
            </a:r>
            <a:r>
              <a:rPr lang="en-US" sz="949" dirty="0"/>
              <a:t> </a:t>
            </a:r>
            <a:r>
              <a:rPr sz="1898" dirty="0"/>
              <a:t>put blocks in a new block group</a:t>
            </a:r>
          </a:p>
        </p:txBody>
      </p:sp>
      <p:sp>
        <p:nvSpPr>
          <p:cNvPr id="44" name="Shape 1558"/>
          <p:cNvSpPr/>
          <p:nvPr/>
        </p:nvSpPr>
        <p:spPr>
          <a:xfrm>
            <a:off x="1898742" y="1666616"/>
            <a:ext cx="943768" cy="346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dir inode</a:t>
            </a:r>
          </a:p>
        </p:txBody>
      </p:sp>
    </p:spTree>
    <p:extLst>
      <p:ext uri="{BB962C8B-B14F-4D97-AF65-F5344CB8AC3E}">
        <p14:creationId xmlns:p14="http://schemas.microsoft.com/office/powerpoint/2010/main" val="1881996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Shape 17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/>
              <a:t>Layout Policy Summary</a:t>
            </a:r>
            <a:endParaRPr sz="4100" dirty="0"/>
          </a:p>
        </p:txBody>
      </p:sp>
      <p:sp>
        <p:nvSpPr>
          <p:cNvPr id="1773" name="Shape 1773"/>
          <p:cNvSpPr>
            <a:spLocks noGrp="1"/>
          </p:cNvSpPr>
          <p:nvPr>
            <p:ph type="body" idx="4294967295"/>
          </p:nvPr>
        </p:nvSpPr>
        <p:spPr>
          <a:xfrm>
            <a:off x="228426" y="1157709"/>
            <a:ext cx="8789618" cy="37119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Gill Sans"/>
                <a:ea typeface="Helvetica"/>
                <a:cs typeface="Gill Sans"/>
                <a:sym typeface="Helvetica"/>
              </a:rPr>
              <a:t>File inodes</a:t>
            </a:r>
            <a:r>
              <a:rPr sz="1800" dirty="0">
                <a:latin typeface="Gill Sans"/>
                <a:cs typeface="Gill Sans"/>
              </a:rPr>
              <a:t>: allocate in same group with dir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Gill Sans"/>
                <a:ea typeface="Helvetica"/>
                <a:cs typeface="Gill Sans"/>
                <a:sym typeface="Helvetica"/>
              </a:rPr>
              <a:t>Dir inod</a:t>
            </a:r>
            <a:r>
              <a:rPr lang="en-US" sz="1800" dirty="0">
                <a:latin typeface="Gill Sans"/>
                <a:ea typeface="Helvetica"/>
                <a:cs typeface="Gill Sans"/>
                <a:sym typeface="Helvetica"/>
              </a:rPr>
              <a:t>e</a:t>
            </a:r>
            <a:r>
              <a:rPr sz="1800" dirty="0">
                <a:latin typeface="Gill Sans"/>
                <a:ea typeface="Helvetica"/>
                <a:cs typeface="Gill Sans"/>
                <a:sym typeface="Helvetica"/>
              </a:rPr>
              <a:t>s</a:t>
            </a:r>
            <a:r>
              <a:rPr sz="1800" dirty="0">
                <a:latin typeface="Gill Sans"/>
                <a:cs typeface="Gill Sans"/>
              </a:rPr>
              <a:t>: allocate in new group with </a:t>
            </a:r>
            <a:r>
              <a:rPr sz="1800" dirty="0">
                <a:solidFill>
                  <a:srgbClr val="C0504D"/>
                </a:solidFill>
                <a:latin typeface="Gill Sans"/>
                <a:cs typeface="Gill Sans"/>
              </a:rPr>
              <a:t>fewer </a:t>
            </a:r>
            <a:r>
              <a:rPr lang="en-US" sz="1800" dirty="0">
                <a:solidFill>
                  <a:srgbClr val="C0504D"/>
                </a:solidFill>
                <a:latin typeface="Gill Sans"/>
                <a:cs typeface="Gill Sans"/>
              </a:rPr>
              <a:t>used </a:t>
            </a:r>
            <a:r>
              <a:rPr sz="1800" dirty="0">
                <a:solidFill>
                  <a:srgbClr val="C0504D"/>
                </a:solidFill>
                <a:latin typeface="Gill Sans"/>
                <a:cs typeface="Gill Sans"/>
              </a:rPr>
              <a:t>inodes than average group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1800" dirty="0"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Gill Sans"/>
                <a:ea typeface="Helvetica"/>
                <a:cs typeface="Gill Sans"/>
                <a:sym typeface="Helvetica"/>
              </a:rPr>
              <a:t>First data block</a:t>
            </a:r>
            <a:r>
              <a:rPr sz="1800" dirty="0">
                <a:latin typeface="Gill Sans"/>
                <a:cs typeface="Gill Sans"/>
              </a:rPr>
              <a:t>: allocate near inode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Gill Sans"/>
                <a:ea typeface="Helvetica"/>
                <a:cs typeface="Gill Sans"/>
                <a:sym typeface="Helvetica"/>
              </a:rPr>
              <a:t>Other data blocks</a:t>
            </a:r>
            <a:r>
              <a:rPr sz="1800" dirty="0">
                <a:latin typeface="Gill Sans"/>
                <a:cs typeface="Gill Sans"/>
              </a:rPr>
              <a:t>: allocate near previous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1800" dirty="0"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Gill Sans"/>
                <a:ea typeface="Helvetica"/>
                <a:cs typeface="Gill Sans"/>
                <a:sym typeface="Helvetica"/>
              </a:rPr>
              <a:t>Large file data blocks</a:t>
            </a:r>
            <a:r>
              <a:rPr sz="1800" dirty="0">
                <a:latin typeface="Gill Sans"/>
                <a:cs typeface="Gill Sans"/>
              </a:rPr>
              <a:t>: after 48KB, go to </a:t>
            </a:r>
            <a:r>
              <a:rPr sz="1800" dirty="0">
                <a:solidFill>
                  <a:srgbClr val="C0504D"/>
                </a:solidFill>
                <a:latin typeface="Gill Sans"/>
                <a:cs typeface="Gill Sans"/>
              </a:rPr>
              <a:t>new </a:t>
            </a:r>
            <a:r>
              <a:rPr sz="1800" dirty="0">
                <a:latin typeface="Gill Sans"/>
                <a:cs typeface="Gill Sans"/>
              </a:rPr>
              <a:t>group.  </a:t>
            </a:r>
            <a:endParaRPr lang="en-US" sz="1800" dirty="0"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Gill Sans"/>
                <a:cs typeface="Gill Sans"/>
              </a:rPr>
              <a:t>Move to another group (w/ </a:t>
            </a:r>
            <a:r>
              <a:rPr sz="1800" dirty="0">
                <a:solidFill>
                  <a:srgbClr val="C0504D"/>
                </a:solidFill>
                <a:latin typeface="Gill Sans"/>
                <a:cs typeface="Gill Sans"/>
              </a:rPr>
              <a:t>fewer than avg blocks</a:t>
            </a:r>
            <a:r>
              <a:rPr sz="1800" dirty="0">
                <a:latin typeface="Gill Sans"/>
                <a:cs typeface="Gill Sans"/>
              </a:rPr>
              <a:t>) every subsequent </a:t>
            </a:r>
            <a:r>
              <a:rPr lang="en-US" sz="1800" dirty="0">
                <a:latin typeface="Gill Sans"/>
                <a:cs typeface="Gill Sans"/>
              </a:rPr>
              <a:t>chunk </a:t>
            </a:r>
            <a:br>
              <a:rPr lang="en-US" sz="1800" dirty="0">
                <a:latin typeface="Gill Sans"/>
                <a:cs typeface="Gill Sans"/>
              </a:rPr>
            </a:br>
            <a:r>
              <a:rPr lang="en-US" sz="1800" dirty="0">
                <a:latin typeface="Gill Sans"/>
                <a:cs typeface="Gill Sans"/>
              </a:rPr>
              <a:t>(e.g., </a:t>
            </a:r>
            <a:r>
              <a:rPr sz="1800" dirty="0">
                <a:latin typeface="Gill Sans"/>
                <a:cs typeface="Gill Sans"/>
              </a:rPr>
              <a:t>1MB</a:t>
            </a:r>
            <a:r>
              <a:rPr lang="en-US" sz="1800" dirty="0">
                <a:latin typeface="Gill Sans"/>
                <a:cs typeface="Gill Sans"/>
              </a:rPr>
              <a:t> or 4MB)</a:t>
            </a:r>
            <a:r>
              <a:rPr sz="1800" dirty="0">
                <a:latin typeface="Gill Sans"/>
                <a:cs typeface="Gill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040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" y="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Why is Capacity Increasing?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41894" y="999105"/>
            <a:ext cx="6676466" cy="3495171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/>
              <a:t>Density is increasing;  what else increases with density?</a:t>
            </a:r>
          </a:p>
          <a:p>
            <a:pPr lvl="1"/>
            <a:r>
              <a:rPr lang="en-US" sz="2100" dirty="0"/>
              <a:t>Density determines capacity and performance</a:t>
            </a:r>
          </a:p>
          <a:p>
            <a:pPr lvl="1"/>
            <a:r>
              <a:rPr lang="en-US" sz="2100" dirty="0"/>
              <a:t>How is density measured?</a:t>
            </a:r>
          </a:p>
          <a:p>
            <a:pPr lvl="2"/>
            <a:r>
              <a:rPr lang="en-US" sz="1400" dirty="0"/>
              <a:t>Linear density (Bits/inch or BPI)</a:t>
            </a:r>
          </a:p>
          <a:p>
            <a:pPr lvl="2"/>
            <a:r>
              <a:rPr lang="en-US" sz="1400" dirty="0"/>
              <a:t>Track density (Tracks/inch or TPI)</a:t>
            </a:r>
          </a:p>
          <a:p>
            <a:pPr lvl="2"/>
            <a:r>
              <a:rPr lang="en-US" sz="1400" dirty="0"/>
              <a:t>Areal Density = </a:t>
            </a:r>
            <a:r>
              <a:rPr lang="en-US" sz="1400" dirty="0" err="1"/>
              <a:t>BPIxTPI</a:t>
            </a:r>
            <a:endParaRPr lang="en-US" sz="1400" dirty="0"/>
          </a:p>
        </p:txBody>
      </p:sp>
      <p:pic>
        <p:nvPicPr>
          <p:cNvPr id="16" name="Picture 15" descr="400px-Perpendicular_Recording_Diagram.svg.png">
            <a:extLst>
              <a:ext uri="{FF2B5EF4-FFF2-40B4-BE49-F238E27FC236}">
                <a16:creationId xmlns:a16="http://schemas.microsoft.com/office/drawing/2014/main" xmlns="" id="{3F3EB148-FFD9-2149-884E-E658D9FA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41" y="1810290"/>
            <a:ext cx="4059341" cy="2943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5FCE47D-E107-D546-878C-D6F343212A39}"/>
              </a:ext>
            </a:extLst>
          </p:cNvPr>
          <p:cNvSpPr/>
          <p:nvPr/>
        </p:nvSpPr>
        <p:spPr>
          <a:xfrm>
            <a:off x="144616" y="3360959"/>
            <a:ext cx="626761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Arial" pitchFamily="8" charset="0"/>
              </a:rPr>
              <a:t>Magnetic domains oriented in the direction in which head travels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A6632B0-CB3D-9848-A2D2-45922E11C796}"/>
              </a:ext>
            </a:extLst>
          </p:cNvPr>
          <p:cNvSpPr/>
          <p:nvPr/>
        </p:nvSpPr>
        <p:spPr>
          <a:xfrm>
            <a:off x="144616" y="4779673"/>
            <a:ext cx="741867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333333"/>
                </a:solidFill>
                <a:latin typeface="Arial" pitchFamily="8" charset="0"/>
              </a:rPr>
              <a:t>Soft </a:t>
            </a:r>
            <a:r>
              <a:rPr lang="en-US" sz="1350" b="1" dirty="0" err="1">
                <a:solidFill>
                  <a:srgbClr val="333333"/>
                </a:solidFill>
                <a:latin typeface="Arial" pitchFamily="8" charset="0"/>
              </a:rPr>
              <a:t>underlayer</a:t>
            </a:r>
            <a:r>
              <a:rPr lang="en-US" sz="1350" b="1" dirty="0">
                <a:solidFill>
                  <a:srgbClr val="333333"/>
                </a:solidFill>
                <a:latin typeface="Arial" pitchFamily="8" charset="0"/>
              </a:rPr>
              <a:t> (mirrors) write field and allows domains to be closer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517721F-7B00-E04F-8F41-277EDEE1207E}"/>
              </a:ext>
            </a:extLst>
          </p:cNvPr>
          <p:cNvSpPr txBox="1"/>
          <p:nvPr/>
        </p:nvSpPr>
        <p:spPr>
          <a:xfrm>
            <a:off x="144616" y="3102788"/>
            <a:ext cx="209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Longitudinal Recording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06E4A1A-0AB3-794E-B5C3-5BA66D8DFE6A}"/>
              </a:ext>
            </a:extLst>
          </p:cNvPr>
          <p:cNvSpPr txBox="1"/>
          <p:nvPr/>
        </p:nvSpPr>
        <p:spPr>
          <a:xfrm>
            <a:off x="144616" y="4505715"/>
            <a:ext cx="603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Perpendicular Recording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292340" y="756369"/>
            <a:ext cx="1517452" cy="1519475"/>
            <a:chOff x="5029200" y="1752600"/>
            <a:chExt cx="3427413" cy="3886200"/>
          </a:xfrm>
        </p:grpSpPr>
        <p:sp>
          <p:nvSpPr>
            <p:cNvPr id="56325" name="Oval 5"/>
            <p:cNvSpPr>
              <a:spLocks noChangeArrowheads="1"/>
            </p:cNvSpPr>
            <p:nvPr/>
          </p:nvSpPr>
          <p:spPr bwMode="auto">
            <a:xfrm>
              <a:off x="5029200" y="2209800"/>
              <a:ext cx="3427413" cy="3429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326" name="Oval 6"/>
            <p:cNvSpPr>
              <a:spLocks noChangeAspect="1" noChangeArrowheads="1"/>
            </p:cNvSpPr>
            <p:nvPr/>
          </p:nvSpPr>
          <p:spPr bwMode="auto">
            <a:xfrm>
              <a:off x="5370513" y="2563813"/>
              <a:ext cx="2740025" cy="27416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327" name="Oval 7"/>
            <p:cNvSpPr>
              <a:spLocks noChangeAspect="1" noChangeArrowheads="1"/>
            </p:cNvSpPr>
            <p:nvPr/>
          </p:nvSpPr>
          <p:spPr bwMode="auto">
            <a:xfrm>
              <a:off x="5715000" y="2895600"/>
              <a:ext cx="2057400" cy="20589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328" name="Oval 8"/>
            <p:cNvSpPr>
              <a:spLocks noChangeAspect="1" noChangeArrowheads="1"/>
            </p:cNvSpPr>
            <p:nvPr/>
          </p:nvSpPr>
          <p:spPr bwMode="auto">
            <a:xfrm>
              <a:off x="6053138" y="3228975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H="1" flipV="1">
              <a:off x="5867400" y="2438400"/>
              <a:ext cx="838200" cy="144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V="1">
              <a:off x="6705600" y="2209800"/>
              <a:ext cx="381000" cy="167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cxnSp>
          <p:nvCxnSpPr>
            <p:cNvPr id="56331" name="AutoShape 11"/>
            <p:cNvCxnSpPr>
              <a:cxnSpLocks noChangeShapeType="1"/>
            </p:cNvCxnSpPr>
            <p:nvPr/>
          </p:nvCxnSpPr>
          <p:spPr bwMode="auto">
            <a:xfrm rot="16200000">
              <a:off x="6362700" y="1638300"/>
              <a:ext cx="228600" cy="1219200"/>
            </a:xfrm>
            <a:prstGeom prst="curvedConnector3">
              <a:avLst>
                <a:gd name="adj1" fmla="val 131250"/>
              </a:avLst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5867400" y="1752600"/>
              <a:ext cx="1066799" cy="44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b="1">
                  <a:latin typeface="Arial" pitchFamily="8" charset="0"/>
                  <a:ea typeface="Arial" pitchFamily="8" charset="0"/>
                  <a:cs typeface="Arial" pitchFamily="8" charset="0"/>
                </a:rPr>
                <a:t>BPI</a:t>
              </a:r>
            </a:p>
          </p:txBody>
        </p:sp>
        <p:cxnSp>
          <p:nvCxnSpPr>
            <p:cNvPr id="56333" name="AutoShape 13"/>
            <p:cNvCxnSpPr>
              <a:cxnSpLocks noChangeShapeType="1"/>
              <a:stCxn id="56328" idx="7"/>
              <a:endCxn id="56326" idx="7"/>
            </p:cNvCxnSpPr>
            <p:nvPr/>
          </p:nvCxnSpPr>
          <p:spPr bwMode="auto">
            <a:xfrm flipV="1">
              <a:off x="7223125" y="2955925"/>
              <a:ext cx="485775" cy="465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7162800" y="3048000"/>
              <a:ext cx="1066799" cy="44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350" b="1">
                  <a:latin typeface="Arial" pitchFamily="8" charset="0"/>
                  <a:ea typeface="Arial" pitchFamily="8" charset="0"/>
                  <a:cs typeface="Arial" pitchFamily="8" charset="0"/>
                </a:rPr>
                <a:t>TPI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  <p:bldP spid="17" grpId="0"/>
      <p:bldP spid="18" grpId="0"/>
      <p:bldP spid="19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Shape 1783"/>
          <p:cNvSpPr/>
          <p:nvPr/>
        </p:nvSpPr>
        <p:spPr>
          <a:xfrm>
            <a:off x="5246725" y="1825949"/>
            <a:ext cx="2235985" cy="591968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87"/>
              <a:t>Data Blocks</a:t>
            </a:r>
          </a:p>
        </p:txBody>
      </p:sp>
      <p:sp>
        <p:nvSpPr>
          <p:cNvPr id="1784" name="Shape 1784"/>
          <p:cNvSpPr/>
          <p:nvPr/>
        </p:nvSpPr>
        <p:spPr>
          <a:xfrm>
            <a:off x="1413491" y="1825949"/>
            <a:ext cx="904374" cy="591968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87"/>
              <a:t>super block</a:t>
            </a:r>
          </a:p>
        </p:txBody>
      </p:sp>
      <p:sp>
        <p:nvSpPr>
          <p:cNvPr id="1785" name="Shape 1785"/>
          <p:cNvSpPr/>
          <p:nvPr/>
        </p:nvSpPr>
        <p:spPr>
          <a:xfrm>
            <a:off x="4103482" y="1825949"/>
            <a:ext cx="1110319" cy="59196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87"/>
              <a:t>inodes</a:t>
            </a:r>
          </a:p>
        </p:txBody>
      </p:sp>
      <p:sp>
        <p:nvSpPr>
          <p:cNvPr id="1786" name="Shape 1786"/>
          <p:cNvSpPr/>
          <p:nvPr/>
        </p:nvSpPr>
        <p:spPr>
          <a:xfrm>
            <a:off x="1315766" y="2463509"/>
            <a:ext cx="175929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/>
              <a:t>0</a:t>
            </a:r>
          </a:p>
        </p:txBody>
      </p:sp>
      <p:sp>
        <p:nvSpPr>
          <p:cNvPr id="1787" name="Shape 1787"/>
          <p:cNvSpPr/>
          <p:nvPr/>
        </p:nvSpPr>
        <p:spPr>
          <a:xfrm>
            <a:off x="7336547" y="2463509"/>
            <a:ext cx="23363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98"/>
              <a:t>G</a:t>
            </a:r>
          </a:p>
        </p:txBody>
      </p:sp>
      <p:sp>
        <p:nvSpPr>
          <p:cNvPr id="1788" name="Shape 17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Group Descriptor </a:t>
            </a:r>
            <a:r>
              <a:rPr lang="en-US" sz="4200" dirty="0"/>
              <a:t> </a:t>
            </a:r>
            <a:r>
              <a:rPr sz="4200" dirty="0"/>
              <a:t>(aka Summary Block)</a:t>
            </a:r>
          </a:p>
        </p:txBody>
      </p:sp>
      <p:sp>
        <p:nvSpPr>
          <p:cNvPr id="1789" name="Shape 1789"/>
          <p:cNvSpPr/>
          <p:nvPr/>
        </p:nvSpPr>
        <p:spPr>
          <a:xfrm>
            <a:off x="3163671" y="1825949"/>
            <a:ext cx="904374" cy="591968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87"/>
              <a:t>bitmaps</a:t>
            </a:r>
          </a:p>
        </p:txBody>
      </p:sp>
      <p:sp>
        <p:nvSpPr>
          <p:cNvPr id="1790" name="Shape 1790"/>
          <p:cNvSpPr/>
          <p:nvPr/>
        </p:nvSpPr>
        <p:spPr>
          <a:xfrm>
            <a:off x="2359999" y="1825949"/>
            <a:ext cx="761538" cy="591968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2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1791" name="Shape 1791"/>
          <p:cNvSpPr/>
          <p:nvPr/>
        </p:nvSpPr>
        <p:spPr>
          <a:xfrm>
            <a:off x="2012687" y="3541161"/>
            <a:ext cx="4538470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Tracks number of </a:t>
            </a:r>
            <a:r>
              <a:rPr sz="1898" dirty="0"/>
              <a:t>free </a:t>
            </a:r>
            <a:r>
              <a:rPr sz="1898" dirty="0" err="1"/>
              <a:t>inodes</a:t>
            </a:r>
            <a:r>
              <a:rPr lang="en-US" sz="1898" dirty="0"/>
              <a:t> and </a:t>
            </a:r>
            <a:r>
              <a:rPr sz="1898" dirty="0"/>
              <a:t>data blocks</a:t>
            </a:r>
            <a:endParaRPr lang="en-US" sz="1898" dirty="0"/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Something else to update on writes</a:t>
            </a:r>
            <a:endParaRPr sz="2847" dirty="0"/>
          </a:p>
        </p:txBody>
      </p:sp>
      <p:sp>
        <p:nvSpPr>
          <p:cNvPr id="2" name="TextBox 1"/>
          <p:cNvSpPr txBox="1"/>
          <p:nvPr/>
        </p:nvSpPr>
        <p:spPr>
          <a:xfrm>
            <a:off x="383603" y="1233007"/>
            <a:ext cx="523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How does file system know which new group to pick?</a:t>
            </a:r>
          </a:p>
        </p:txBody>
      </p:sp>
    </p:spTree>
    <p:extLst>
      <p:ext uri="{BB962C8B-B14F-4D97-AF65-F5344CB8AC3E}">
        <p14:creationId xmlns:p14="http://schemas.microsoft.com/office/powerpoint/2010/main" val="4188860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OTHER FFS FEATURES</a:t>
            </a:r>
            <a:endParaRPr sz="4100" dirty="0">
              <a:solidFill>
                <a:srgbClr val="000000"/>
              </a:solidFill>
            </a:endParaRPr>
          </a:p>
        </p:txBody>
      </p:sp>
      <p:sp>
        <p:nvSpPr>
          <p:cNvPr id="1444" name="Shape 1444"/>
          <p:cNvSpPr>
            <a:spLocks noGrp="1"/>
          </p:cNvSpPr>
          <p:nvPr>
            <p:ph type="body" idx="4294967295"/>
          </p:nvPr>
        </p:nvSpPr>
        <p:spPr>
          <a:xfrm>
            <a:off x="221505" y="1136943"/>
            <a:ext cx="7804547" cy="27751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FFS also introduced several new features: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long file names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atomic rename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symbolic links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large blocks (with </a:t>
            </a:r>
            <a:r>
              <a:rPr lang="en-US" sz="1800" dirty="0" err="1">
                <a:solidFill>
                  <a:srgbClr val="000000"/>
                </a:solidFill>
              </a:rPr>
              <a:t>libc</a:t>
            </a:r>
            <a:r>
              <a:rPr lang="en-US" sz="1800" dirty="0">
                <a:solidFill>
                  <a:srgbClr val="000000"/>
                </a:solidFill>
              </a:rPr>
              <a:t> buffering / fragments)</a:t>
            </a:r>
          </a:p>
        </p:txBody>
      </p:sp>
    </p:spTree>
    <p:extLst>
      <p:ext uri="{BB962C8B-B14F-4D97-AF65-F5344CB8AC3E}">
        <p14:creationId xmlns:p14="http://schemas.microsoft.com/office/powerpoint/2010/main" val="2284644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FFS: SECTOR placement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06" y="1111693"/>
            <a:ext cx="4209076" cy="2227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57653" y="1591984"/>
            <a:ext cx="1929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 to track skew in disks chapter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7653" y="2692627"/>
            <a:ext cx="186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disks:</a:t>
            </a:r>
          </a:p>
          <a:p>
            <a:pPr algn="ctr"/>
            <a:r>
              <a:rPr lang="en-US" dirty="0"/>
              <a:t>Disk cache</a:t>
            </a:r>
          </a:p>
        </p:txBody>
      </p:sp>
    </p:spTree>
    <p:extLst>
      <p:ext uri="{BB962C8B-B14F-4D97-AF65-F5344CB8AC3E}">
        <p14:creationId xmlns:p14="http://schemas.microsoft.com/office/powerpoint/2010/main" val="396810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Shape 1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FFS Summary</a:t>
            </a:r>
            <a:endParaRPr sz="4100" dirty="0">
              <a:solidFill>
                <a:srgbClr val="0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5704A51-C06A-B44E-9E2E-DA69799A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260"/>
            <a:ext cx="82296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Met performance goal: Achieved 20-40% of disk bandwidth on large files</a:t>
            </a:r>
          </a:p>
          <a:p>
            <a:pPr lvl="1"/>
            <a:r>
              <a:rPr lang="en-US" sz="1600" dirty="0"/>
              <a:t>10x improvement over original Unix file system</a:t>
            </a:r>
          </a:p>
          <a:p>
            <a:pPr lvl="1"/>
            <a:r>
              <a:rPr lang="en-US" sz="1600" dirty="0"/>
              <a:t>Does not change over lifetime of FS</a:t>
            </a:r>
          </a:p>
          <a:p>
            <a:pPr lvl="1"/>
            <a:r>
              <a:rPr lang="en-US" sz="1600" dirty="0"/>
              <a:t>Especially good considering skip-sector allocation</a:t>
            </a:r>
          </a:p>
          <a:p>
            <a:pPr lvl="2"/>
            <a:r>
              <a:rPr lang="en-US" sz="1600" dirty="0"/>
              <a:t>Could not achieve better than 50% of peak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1600"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000000"/>
                </a:solidFill>
              </a:rPr>
              <a:t>First disk-aware file system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000000"/>
                </a:solidFill>
              </a:rPr>
              <a:t>Bitmaps, Locality groups, Smart allocation policy, Rotated superblocks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000000"/>
                </a:solidFill>
              </a:rPr>
              <a:t>Inspired modern files systems, including ext2 and ext3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General</a:t>
            </a:r>
          </a:p>
          <a:p>
            <a:pPr lvl="1"/>
            <a:r>
              <a:rPr lang="en-US" sz="1600" dirty="0"/>
              <a:t>Know performance/reliability of underlying components</a:t>
            </a:r>
          </a:p>
          <a:p>
            <a:pPr lvl="1"/>
            <a:r>
              <a:rPr lang="en-US" sz="1600" dirty="0"/>
              <a:t>Measure your system to improve it!</a:t>
            </a:r>
          </a:p>
        </p:txBody>
      </p:sp>
    </p:spTree>
    <p:extLst>
      <p:ext uri="{BB962C8B-B14F-4D97-AF65-F5344CB8AC3E}">
        <p14:creationId xmlns:p14="http://schemas.microsoft.com/office/powerpoint/2010/main" val="44841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D9995A-EE05-B746-932E-38D4F0DE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Break for Reading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E9D531-BAD5-C047-931F-8647E770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223011"/>
            <a:ext cx="8549640" cy="339447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Random group of about 6 people</a:t>
            </a:r>
          </a:p>
          <a:p>
            <a:r>
              <a:rPr lang="en-US" dirty="0">
                <a:solidFill>
                  <a:schemeClr val="accent1"/>
                </a:solidFill>
              </a:rPr>
              <a:t>Meet with at least one of these people each week for next two weeks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meet with more than one person at a time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meet with different people in group different times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meet once per week or more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meet before or after lecture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List who you met with in Canvas (due each week by Tuesday)</a:t>
            </a:r>
          </a:p>
          <a:p>
            <a:r>
              <a:rPr lang="en-US" dirty="0">
                <a:solidFill>
                  <a:schemeClr val="accent1"/>
                </a:solidFill>
              </a:rPr>
              <a:t>New random group in 2 weeks</a:t>
            </a:r>
          </a:p>
        </p:txBody>
      </p:sp>
    </p:spTree>
    <p:extLst>
      <p:ext uri="{BB962C8B-B14F-4D97-AF65-F5344CB8AC3E}">
        <p14:creationId xmlns:p14="http://schemas.microsoft.com/office/powerpoint/2010/main" val="23835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069580" cy="4194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effectLst/>
              </a:rPr>
              <a:t>Mendel Rosenblum, John K. </a:t>
            </a:r>
            <a:r>
              <a:rPr lang="en-US" sz="1800" dirty="0" err="1">
                <a:effectLst/>
              </a:rPr>
              <a:t>Ousterhout</a:t>
            </a:r>
            <a:r>
              <a:rPr lang="en-US" sz="1800" dirty="0">
                <a:effectLst/>
              </a:rPr>
              <a:t>. 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  <a:hlinkClick r:id="rId2"/>
              </a:rPr>
              <a:t>The Design and Implementation of a Log-Structured File System</a:t>
            </a:r>
            <a:r>
              <a:rPr lang="en-US" sz="1800" dirty="0">
                <a:effectLst/>
              </a:rPr>
              <a:t> 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ACM TOCS 10(1), Feb </a:t>
            </a:r>
            <a:r>
              <a:rPr lang="en-US" sz="1800" dirty="0">
                <a:solidFill>
                  <a:schemeClr val="tx2"/>
                </a:solidFill>
                <a:effectLst/>
              </a:rPr>
              <a:t>1992</a:t>
            </a:r>
            <a:r>
              <a:rPr lang="en-US" sz="1800" dirty="0">
                <a:effectLst/>
              </a:rPr>
              <a:t>, pp 26--52.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Why this paper?</a:t>
            </a:r>
          </a:p>
          <a:p>
            <a:pPr lvl="1"/>
            <a:r>
              <a:rPr lang="en-US" sz="1800" dirty="0">
                <a:effectLst/>
              </a:rPr>
              <a:t>SIGOPS Hall of Fame</a:t>
            </a:r>
            <a:endParaRPr lang="en-US" sz="1800" dirty="0"/>
          </a:p>
          <a:p>
            <a:pPr lvl="2"/>
            <a:r>
              <a:rPr lang="en-US" sz="1800" i="1" dirty="0">
                <a:effectLst/>
              </a:rPr>
              <a:t>The paper introduces log-structured file storage, where data is written sequentially to a log and continuously de-fragmented. The underlying ideas have influenced many modern file and storage systems like NetApp's WAFL file systems, Facebook's picture store, aspects of Google's </a:t>
            </a:r>
            <a:r>
              <a:rPr lang="en-US" sz="1800" i="1" dirty="0" err="1">
                <a:effectLst/>
              </a:rPr>
              <a:t>BigTable</a:t>
            </a:r>
            <a:r>
              <a:rPr lang="en-US" sz="1800" i="1" dirty="0">
                <a:effectLst/>
              </a:rPr>
              <a:t>, and the Flash translation layers found in SSDs.</a:t>
            </a:r>
          </a:p>
          <a:p>
            <a:pPr lvl="1"/>
            <a:r>
              <a:rPr lang="en-US" sz="1800" dirty="0">
                <a:effectLst/>
              </a:rPr>
              <a:t>Log structures are great match for devices that perform well for sequential writes (or large batched writes)</a:t>
            </a:r>
          </a:p>
          <a:p>
            <a:pPr lvl="1"/>
            <a:r>
              <a:rPr lang="en-US" sz="1800" dirty="0">
                <a:solidFill>
                  <a:srgbClr val="333333"/>
                </a:solidFill>
              </a:rPr>
              <a:t>Other copy-on-write (COW) file systems:  WAFL, ZFS, </a:t>
            </a:r>
            <a:r>
              <a:rPr lang="en-US" sz="1800" dirty="0" err="1">
                <a:solidFill>
                  <a:srgbClr val="333333"/>
                </a:solidFill>
              </a:rPr>
              <a:t>btrfs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436"/>
            <a:ext cx="8675370" cy="37296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Technology motivation (1990s)?</a:t>
            </a:r>
          </a:p>
          <a:p>
            <a:pPr lvl="1"/>
            <a:r>
              <a:rPr lang="en-US" dirty="0"/>
              <a:t>Processors faster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more pressure on I/O</a:t>
            </a:r>
          </a:p>
          <a:p>
            <a:pPr lvl="1"/>
            <a:r>
              <a:rPr lang="en-US" dirty="0"/>
              <a:t>Seek time is not improving</a:t>
            </a:r>
          </a:p>
          <a:p>
            <a:pPr lvl="1"/>
            <a:r>
              <a:rPr lang="en-US" dirty="0"/>
              <a:t>Main memory is increasing </a:t>
            </a:r>
            <a:r>
              <a:rPr lang="en-US" dirty="0">
                <a:sym typeface="Wingdings"/>
              </a:rPr>
              <a:t> buffer cache</a:t>
            </a:r>
          </a:p>
          <a:p>
            <a:pPr lvl="2"/>
            <a:r>
              <a:rPr lang="en-US" dirty="0">
                <a:sym typeface="Wingdings"/>
              </a:rPr>
              <a:t>Absorbs many reads from disk</a:t>
            </a:r>
          </a:p>
          <a:p>
            <a:pPr lvl="2"/>
            <a:r>
              <a:rPr lang="en-US" dirty="0">
                <a:sym typeface="Wingdings"/>
              </a:rPr>
              <a:t>Perform writes in group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Workload motivation?</a:t>
            </a:r>
          </a:p>
          <a:p>
            <a:pPr lvl="1"/>
            <a:r>
              <a:rPr lang="en-US" dirty="0"/>
              <a:t>Many small files, many small meta-data intensive I/</a:t>
            </a:r>
            <a:r>
              <a:rPr lang="en-US" dirty="0" err="1"/>
              <a:t>Os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(creating and deleting files)</a:t>
            </a:r>
          </a:p>
          <a:p>
            <a:pPr marL="0" indent="0">
              <a:buNone/>
            </a:pPr>
            <a:r>
              <a:rPr lang="en-US" dirty="0"/>
              <a:t>Weaknesses of existing </a:t>
            </a:r>
            <a:r>
              <a:rPr lang="en-US" dirty="0" smtClean="0"/>
              <a:t>“in-place” file </a:t>
            </a:r>
            <a:r>
              <a:rPr lang="en-US" dirty="0"/>
              <a:t>systems?</a:t>
            </a:r>
          </a:p>
          <a:p>
            <a:pPr marL="462516" lvl="1" indent="-241082"/>
            <a:r>
              <a:rPr lang="en-US" dirty="0"/>
              <a:t>Info allocated across disk (many seeks)</a:t>
            </a:r>
          </a:p>
          <a:p>
            <a:pPr marL="462516" lvl="1" indent="-241082"/>
            <a:r>
              <a:rPr lang="en-US" dirty="0"/>
              <a:t>Synchronous writes to meta-data are expensive</a:t>
            </a:r>
          </a:p>
        </p:txBody>
      </p:sp>
    </p:spTree>
    <p:extLst>
      <p:ext uri="{BB962C8B-B14F-4D97-AF65-F5344CB8AC3E}">
        <p14:creationId xmlns:p14="http://schemas.microsoft.com/office/powerpoint/2010/main" val="3930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17" dirty="0"/>
              <a:t>LFS </a:t>
            </a:r>
            <a:r>
              <a:rPr sz="3417" dirty="0"/>
              <a:t>Performance Goal</a:t>
            </a:r>
          </a:p>
        </p:txBody>
      </p:sp>
      <p:sp>
        <p:nvSpPr>
          <p:cNvPr id="627" name="Shape 627"/>
          <p:cNvSpPr>
            <a:spLocks noGrp="1"/>
          </p:cNvSpPr>
          <p:nvPr>
            <p:ph type="body" idx="4294967295"/>
          </p:nvPr>
        </p:nvSpPr>
        <p:spPr>
          <a:xfrm>
            <a:off x="650674" y="1057893"/>
            <a:ext cx="7830385" cy="373477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Motivation: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Growing gap between sequential and random I/O performance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RAID-5 especially bad with small </a:t>
            </a:r>
            <a:r>
              <a:rPr lang="en-US" sz="1687" b="1" dirty="0"/>
              <a:t>random writes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Idea: use disk purely sequentially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Easy for writes to use disk sequentially – why?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46" dirty="0"/>
              <a:t>Can do all writes near each other to empty space – new copy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24" dirty="0"/>
              <a:t>Works well with RAID-5 (large sequential writes)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004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Hard for reads – why?</a:t>
            </a:r>
            <a:endParaRPr lang="en-US" sz="2004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46" dirty="0"/>
              <a:t>U</a:t>
            </a:r>
            <a:r>
              <a:rPr sz="1846" dirty="0"/>
              <a:t>ser might read files X and Y not near each other</a:t>
            </a:r>
            <a:r>
              <a:rPr lang="en-US" sz="1846" dirty="0"/>
              <a:t> on disk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24" dirty="0"/>
              <a:t>Maybe not be too bad if disk reads are slow – why?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846" dirty="0"/>
              <a:t> Memory sizes are growing (cache more reads)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4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4" dirty="0"/>
          </a:p>
        </p:txBody>
      </p:sp>
    </p:spTree>
    <p:extLst>
      <p:ext uri="{BB962C8B-B14F-4D97-AF65-F5344CB8AC3E}">
        <p14:creationId xmlns:p14="http://schemas.microsoft.com/office/powerpoint/2010/main" val="421494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/>
              <a:t>LFS Strategy</a:t>
            </a:r>
          </a:p>
        </p:txBody>
      </p:sp>
      <p:sp>
        <p:nvSpPr>
          <p:cNvPr id="633" name="Shape 633"/>
          <p:cNvSpPr>
            <a:spLocks noGrp="1"/>
          </p:cNvSpPr>
          <p:nvPr>
            <p:ph type="body" idx="4294967295"/>
          </p:nvPr>
        </p:nvSpPr>
        <p:spPr>
          <a:xfrm>
            <a:off x="640080" y="885066"/>
            <a:ext cx="7406640" cy="37174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File system buffers writes in main memory until “enough” 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46" dirty="0"/>
              <a:t>How much is enough? 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46" dirty="0"/>
              <a:t>Enough to get good sequential bandwidth from disk (MB)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2"/>
                </a:solidFill>
              </a:rPr>
              <a:t>When might need to write out smaller segments?</a:t>
            </a:r>
            <a:endParaRPr lang="en-US" sz="2004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Write buffered </a:t>
            </a:r>
            <a:r>
              <a:rPr sz="2004" dirty="0"/>
              <a:t>data sequentially to new </a:t>
            </a:r>
            <a:r>
              <a:rPr sz="2004" b="1" dirty="0"/>
              <a:t>segment</a:t>
            </a:r>
            <a:r>
              <a:rPr lang="en-US" sz="2004" dirty="0"/>
              <a:t> on disk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46" dirty="0"/>
              <a:t>Segment is some contiguous region of blocks</a:t>
            </a:r>
            <a:endParaRPr sz="1846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4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/>
              <a:t>Never overwrite</a:t>
            </a:r>
            <a:r>
              <a:rPr lang="en-US" sz="2004" dirty="0"/>
              <a:t> old info: old copies left behind</a:t>
            </a:r>
            <a:endParaRPr sz="2004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4" dirty="0"/>
          </a:p>
        </p:txBody>
      </p:sp>
      <p:sp>
        <p:nvSpPr>
          <p:cNvPr id="4" name="Shape 701">
            <a:extLst>
              <a:ext uri="{FF2B5EF4-FFF2-40B4-BE49-F238E27FC236}">
                <a16:creationId xmlns:a16="http://schemas.microsoft.com/office/drawing/2014/main" xmlns="" id="{F26B74A0-CDE5-D647-BCCE-C6DD164DE250}"/>
              </a:ext>
            </a:extLst>
          </p:cNvPr>
          <p:cNvSpPr/>
          <p:nvPr/>
        </p:nvSpPr>
        <p:spPr>
          <a:xfrm>
            <a:off x="2485443" y="4002779"/>
            <a:ext cx="566975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5" name="Shape 702">
            <a:extLst>
              <a:ext uri="{FF2B5EF4-FFF2-40B4-BE49-F238E27FC236}">
                <a16:creationId xmlns:a16="http://schemas.microsoft.com/office/drawing/2014/main" xmlns="" id="{5E33787D-A49A-5B44-B723-EBB5E359B31E}"/>
              </a:ext>
            </a:extLst>
          </p:cNvPr>
          <p:cNvSpPr/>
          <p:nvPr/>
        </p:nvSpPr>
        <p:spPr>
          <a:xfrm>
            <a:off x="3063585" y="4539331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" name="Shape 704">
            <a:extLst>
              <a:ext uri="{FF2B5EF4-FFF2-40B4-BE49-F238E27FC236}">
                <a16:creationId xmlns:a16="http://schemas.microsoft.com/office/drawing/2014/main" xmlns="" id="{F7A9899F-8D7E-3E4B-BA1A-83941DD9CEF5}"/>
              </a:ext>
            </a:extLst>
          </p:cNvPr>
          <p:cNvSpPr/>
          <p:nvPr/>
        </p:nvSpPr>
        <p:spPr>
          <a:xfrm>
            <a:off x="2478663" y="4002779"/>
            <a:ext cx="566975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" name="Shape 705">
            <a:extLst>
              <a:ext uri="{FF2B5EF4-FFF2-40B4-BE49-F238E27FC236}">
                <a16:creationId xmlns:a16="http://schemas.microsoft.com/office/drawing/2014/main" xmlns="" id="{87D60E7E-3EF5-9949-9921-306075F9253B}"/>
              </a:ext>
            </a:extLst>
          </p:cNvPr>
          <p:cNvSpPr/>
          <p:nvPr/>
        </p:nvSpPr>
        <p:spPr>
          <a:xfrm>
            <a:off x="1639823" y="4031125"/>
            <a:ext cx="60713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RAM:</a:t>
            </a:r>
            <a:endParaRPr sz="1898" dirty="0"/>
          </a:p>
        </p:txBody>
      </p:sp>
      <p:sp>
        <p:nvSpPr>
          <p:cNvPr id="8" name="Shape 706">
            <a:extLst>
              <a:ext uri="{FF2B5EF4-FFF2-40B4-BE49-F238E27FC236}">
                <a16:creationId xmlns:a16="http://schemas.microsoft.com/office/drawing/2014/main" xmlns="" id="{5C9D9273-AE0B-824B-8EB8-EC0CBF5268C5}"/>
              </a:ext>
            </a:extLst>
          </p:cNvPr>
          <p:cNvSpPr/>
          <p:nvPr/>
        </p:nvSpPr>
        <p:spPr>
          <a:xfrm>
            <a:off x="2478663" y="4539331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" name="Shape 707">
            <a:extLst>
              <a:ext uri="{FF2B5EF4-FFF2-40B4-BE49-F238E27FC236}">
                <a16:creationId xmlns:a16="http://schemas.microsoft.com/office/drawing/2014/main" xmlns="" id="{0CD8B3E4-1250-4B4B-AEE2-F0EB2C6CF72A}"/>
              </a:ext>
            </a:extLst>
          </p:cNvPr>
          <p:cNvSpPr/>
          <p:nvPr/>
        </p:nvSpPr>
        <p:spPr>
          <a:xfrm>
            <a:off x="1900336" y="4567678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disk:</a:t>
            </a:r>
          </a:p>
        </p:txBody>
      </p:sp>
      <p:sp>
        <p:nvSpPr>
          <p:cNvPr id="10" name="Shape 708">
            <a:extLst>
              <a:ext uri="{FF2B5EF4-FFF2-40B4-BE49-F238E27FC236}">
                <a16:creationId xmlns:a16="http://schemas.microsoft.com/office/drawing/2014/main" xmlns="" id="{9FB15B73-B119-E941-A8CC-05E9C3C2F768}"/>
              </a:ext>
            </a:extLst>
          </p:cNvPr>
          <p:cNvSpPr/>
          <p:nvPr/>
        </p:nvSpPr>
        <p:spPr>
          <a:xfrm>
            <a:off x="2478663" y="4539331"/>
            <a:ext cx="3729475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" name="Shape 716">
            <a:extLst>
              <a:ext uri="{FF2B5EF4-FFF2-40B4-BE49-F238E27FC236}">
                <a16:creationId xmlns:a16="http://schemas.microsoft.com/office/drawing/2014/main" xmlns="" id="{F12E87D9-DDB5-284C-BD5F-6803CB3E42E6}"/>
              </a:ext>
            </a:extLst>
          </p:cNvPr>
          <p:cNvSpPr/>
          <p:nvPr/>
        </p:nvSpPr>
        <p:spPr>
          <a:xfrm>
            <a:off x="3655204" y="4567678"/>
            <a:ext cx="566975" cy="374516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</p:spTree>
    <p:extLst>
      <p:ext uri="{BB962C8B-B14F-4D97-AF65-F5344CB8AC3E}">
        <p14:creationId xmlns:p14="http://schemas.microsoft.com/office/powerpoint/2010/main" val="46755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" grpId="0" uiExpand="1" build="p"/>
      <p:bldP spid="4" grpId="0" animBg="1"/>
      <p:bldP spid="4" grpId="1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17" dirty="0"/>
              <a:t>LFS </a:t>
            </a:r>
            <a:r>
              <a:rPr sz="3417" dirty="0"/>
              <a:t>Data Structures (attempt 1)</a:t>
            </a:r>
          </a:p>
        </p:txBody>
      </p:sp>
      <p:sp>
        <p:nvSpPr>
          <p:cNvPr id="761" name="Shape 761"/>
          <p:cNvSpPr>
            <a:spLocks noGrp="1"/>
          </p:cNvSpPr>
          <p:nvPr>
            <p:ph type="body" idx="4294967295"/>
          </p:nvPr>
        </p:nvSpPr>
        <p:spPr>
          <a:xfrm>
            <a:off x="680016" y="2045966"/>
            <a:ext cx="8143944" cy="269564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/>
              <a:t>What file system info is harder to find on disk now?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87" dirty="0"/>
              <a:t>Inodes are no longer at fixed offset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Strawman Attempt 1: </a:t>
            </a:r>
            <a:br>
              <a:rPr lang="en-US" sz="1687" dirty="0"/>
            </a:br>
            <a:r>
              <a:rPr lang="en-US" sz="1687" dirty="0"/>
              <a:t>U</a:t>
            </a:r>
            <a:r>
              <a:rPr sz="1687" dirty="0"/>
              <a:t>se</a:t>
            </a:r>
            <a:r>
              <a:rPr lang="en-US" sz="1687" b="1" dirty="0"/>
              <a:t> location</a:t>
            </a:r>
            <a:r>
              <a:rPr sz="1687" b="1" dirty="0"/>
              <a:t> </a:t>
            </a:r>
            <a:r>
              <a:rPr lang="en-US" sz="1687" b="1" dirty="0"/>
              <a:t>on disk of </a:t>
            </a:r>
            <a:r>
              <a:rPr lang="en-US" sz="1687" b="1" dirty="0" err="1"/>
              <a:t>inode</a:t>
            </a:r>
            <a:r>
              <a:rPr lang="en-US" sz="1687" b="1" dirty="0"/>
              <a:t> </a:t>
            </a:r>
            <a:r>
              <a:rPr lang="en-US" sz="1687" dirty="0"/>
              <a:t>instead of </a:t>
            </a:r>
            <a:r>
              <a:rPr lang="en-US" sz="1687" dirty="0" err="1"/>
              <a:t>inode</a:t>
            </a:r>
            <a:r>
              <a:rPr lang="en-US" sz="1687" dirty="0"/>
              <a:t> num in </a:t>
            </a:r>
            <a:r>
              <a:rPr lang="en-US" sz="1687" dirty="0" err="1"/>
              <a:t>dir</a:t>
            </a:r>
            <a:r>
              <a:rPr lang="en-US" sz="1687" dirty="0"/>
              <a:t> entry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Not</a:t>
            </a:r>
            <a:r>
              <a:rPr sz="1687" dirty="0"/>
              <a:t>e: </a:t>
            </a:r>
            <a:r>
              <a:rPr lang="en-US" sz="1687" dirty="0"/>
              <a:t>when update</a:t>
            </a:r>
            <a:r>
              <a:rPr sz="1687" dirty="0"/>
              <a:t> </a:t>
            </a:r>
            <a:r>
              <a:rPr sz="1687" dirty="0" err="1"/>
              <a:t>inode</a:t>
            </a:r>
            <a:r>
              <a:rPr sz="1687" dirty="0"/>
              <a:t>, </a:t>
            </a:r>
            <a:r>
              <a:rPr sz="1687" dirty="0" err="1"/>
              <a:t>inode</a:t>
            </a:r>
            <a:r>
              <a:rPr sz="1687" dirty="0"/>
              <a:t> n</a:t>
            </a:r>
            <a:r>
              <a:rPr lang="en-US" sz="1687" dirty="0"/>
              <a:t>ame</a:t>
            </a:r>
            <a:r>
              <a:rPr sz="1687" dirty="0"/>
              <a:t> </a:t>
            </a:r>
            <a:r>
              <a:rPr lang="en-US" sz="1687" dirty="0"/>
              <a:t>(location of </a:t>
            </a:r>
            <a:r>
              <a:rPr lang="en-US" sz="1687" dirty="0" err="1"/>
              <a:t>inode</a:t>
            </a:r>
            <a:r>
              <a:rPr lang="en-US" sz="1687" dirty="0"/>
              <a:t>) </a:t>
            </a:r>
            <a:r>
              <a:rPr sz="1687" dirty="0"/>
              <a:t>changes</a:t>
            </a:r>
            <a:r>
              <a:rPr lang="en-US" sz="1687" dirty="0"/>
              <a:t>!!</a:t>
            </a:r>
            <a:endParaRPr sz="1687" dirty="0"/>
          </a:p>
        </p:txBody>
      </p:sp>
      <p:sp>
        <p:nvSpPr>
          <p:cNvPr id="4" name="Shape 739"/>
          <p:cNvSpPr/>
          <p:nvPr/>
        </p:nvSpPr>
        <p:spPr>
          <a:xfrm>
            <a:off x="3292185" y="1346847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5" name="Shape 743"/>
          <p:cNvSpPr/>
          <p:nvPr/>
        </p:nvSpPr>
        <p:spPr>
          <a:xfrm>
            <a:off x="2707263" y="1346847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6" name="Shape 745"/>
          <p:cNvSpPr/>
          <p:nvPr/>
        </p:nvSpPr>
        <p:spPr>
          <a:xfrm>
            <a:off x="4475424" y="1346847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7" name="Shape 746"/>
          <p:cNvSpPr/>
          <p:nvPr/>
        </p:nvSpPr>
        <p:spPr>
          <a:xfrm>
            <a:off x="3883804" y="1346847"/>
            <a:ext cx="566975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8" name="Shape 747"/>
          <p:cNvSpPr/>
          <p:nvPr/>
        </p:nvSpPr>
        <p:spPr>
          <a:xfrm>
            <a:off x="2707263" y="1346847"/>
            <a:ext cx="3729475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</p:spTree>
    <p:extLst>
      <p:ext uri="{BB962C8B-B14F-4D97-AF65-F5344CB8AC3E}">
        <p14:creationId xmlns:p14="http://schemas.microsoft.com/office/powerpoint/2010/main" val="112206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Capacity with Shingled Disks</a:t>
            </a:r>
          </a:p>
        </p:txBody>
      </p:sp>
      <p:pic>
        <p:nvPicPr>
          <p:cNvPr id="4" name="Content Placeholder 3" descr="shingled_writing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312" r="-4312"/>
          <a:stretch>
            <a:fillRect/>
          </a:stretch>
        </p:blipFill>
        <p:spPr>
          <a:xfrm>
            <a:off x="4432343" y="2183950"/>
            <a:ext cx="4461542" cy="2410910"/>
          </a:xfrm>
        </p:spPr>
      </p:pic>
      <p:sp>
        <p:nvSpPr>
          <p:cNvPr id="5" name="TextBox 4"/>
          <p:cNvSpPr txBox="1"/>
          <p:nvPr/>
        </p:nvSpPr>
        <p:spPr>
          <a:xfrm>
            <a:off x="364415" y="1085850"/>
            <a:ext cx="7522285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 </a:t>
            </a:r>
            <a:br>
              <a:rPr lang="en-US" dirty="0"/>
            </a:br>
            <a:r>
              <a:rPr lang="en-US" dirty="0"/>
              <a:t>Writes are wider than reads and require gap to not interfere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SMR: Shingled Magnetic Recording </a:t>
            </a:r>
            <a:r>
              <a:rPr lang="en-US" dirty="0"/>
              <a:t>– Increase density further</a:t>
            </a:r>
          </a:p>
          <a:p>
            <a:r>
              <a:rPr lang="en-US" dirty="0"/>
              <a:t>	Allow writes to overlap one another </a:t>
            </a:r>
          </a:p>
          <a:p>
            <a:r>
              <a:rPr lang="en-US" dirty="0"/>
              <a:t>	Must write to larger group (e.g., 256 MB)</a:t>
            </a:r>
          </a:p>
          <a:p>
            <a:r>
              <a:rPr lang="en-US" dirty="0"/>
              <a:t>	Can still read smaller amount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Change interface </a:t>
            </a:r>
            <a:r>
              <a:rPr lang="en-US" dirty="0">
                <a:sym typeface="Wingdings"/>
              </a:rPr>
              <a:t>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Change local file systems too?</a:t>
            </a:r>
            <a:endParaRPr lang="en-US" dirty="0"/>
          </a:p>
          <a:p>
            <a:endParaRPr lang="en-US" sz="13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836"/>
          <p:cNvSpPr/>
          <p:nvPr/>
        </p:nvSpPr>
        <p:spPr>
          <a:xfrm>
            <a:off x="3860368" y="1891803"/>
            <a:ext cx="385909" cy="40286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0" dirty="0"/>
              <a:t>D’</a:t>
            </a:r>
          </a:p>
        </p:txBody>
      </p:sp>
      <p:sp>
        <p:nvSpPr>
          <p:cNvPr id="778" name="Shape 778"/>
          <p:cNvSpPr/>
          <p:nvPr/>
        </p:nvSpPr>
        <p:spPr>
          <a:xfrm>
            <a:off x="2186051" y="1891803"/>
            <a:ext cx="385909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0"/>
              <a:t>I2</a:t>
            </a:r>
          </a:p>
        </p:txBody>
      </p:sp>
      <p:sp>
        <p:nvSpPr>
          <p:cNvPr id="779" name="Shape 779"/>
          <p:cNvSpPr/>
          <p:nvPr/>
        </p:nvSpPr>
        <p:spPr>
          <a:xfrm>
            <a:off x="2601282" y="1891803"/>
            <a:ext cx="385909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0" dirty="0"/>
              <a:t>D</a:t>
            </a:r>
            <a:r>
              <a:rPr lang="en-US" sz="1400" dirty="0"/>
              <a:t>ir</a:t>
            </a:r>
            <a:endParaRPr sz="1400" dirty="0"/>
          </a:p>
        </p:txBody>
      </p:sp>
      <p:sp>
        <p:nvSpPr>
          <p:cNvPr id="780" name="Shape 780"/>
          <p:cNvSpPr/>
          <p:nvPr/>
        </p:nvSpPr>
        <p:spPr>
          <a:xfrm>
            <a:off x="3016512" y="1891803"/>
            <a:ext cx="385909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0"/>
              <a:t>I9</a:t>
            </a:r>
          </a:p>
        </p:txBody>
      </p:sp>
      <p:sp>
        <p:nvSpPr>
          <p:cNvPr id="781" name="Shape 781"/>
          <p:cNvSpPr/>
          <p:nvPr/>
        </p:nvSpPr>
        <p:spPr>
          <a:xfrm>
            <a:off x="3438440" y="1891803"/>
            <a:ext cx="385909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0"/>
              <a:t>D</a:t>
            </a:r>
          </a:p>
        </p:txBody>
      </p:sp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797" dirty="0"/>
              <a:t>Attempt 1: </a:t>
            </a:r>
            <a:r>
              <a:rPr lang="en-US" sz="3797" dirty="0" err="1"/>
              <a:t>Inode</a:t>
            </a:r>
            <a:r>
              <a:rPr lang="en-US" sz="3797" dirty="0"/>
              <a:t> Number is disk offset</a:t>
            </a:r>
            <a:endParaRPr sz="3797" dirty="0"/>
          </a:p>
        </p:txBody>
      </p:sp>
      <p:sp>
        <p:nvSpPr>
          <p:cNvPr id="783" name="Shape 783"/>
          <p:cNvSpPr/>
          <p:nvPr/>
        </p:nvSpPr>
        <p:spPr>
          <a:xfrm>
            <a:off x="2186051" y="1891803"/>
            <a:ext cx="4771898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89" name="Shape 789"/>
          <p:cNvSpPr/>
          <p:nvPr/>
        </p:nvSpPr>
        <p:spPr>
          <a:xfrm>
            <a:off x="2398231" y="1599179"/>
            <a:ext cx="288653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790" name="Shape 790"/>
          <p:cNvSpPr/>
          <p:nvPr/>
        </p:nvSpPr>
        <p:spPr>
          <a:xfrm>
            <a:off x="2867039" y="1599179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791" name="Shape 791"/>
          <p:cNvSpPr/>
          <p:nvPr/>
        </p:nvSpPr>
        <p:spPr>
          <a:xfrm>
            <a:off x="3268875" y="1599179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787" name="Shape 787"/>
          <p:cNvSpPr/>
          <p:nvPr/>
        </p:nvSpPr>
        <p:spPr>
          <a:xfrm flipV="1">
            <a:off x="2780842" y="2345845"/>
            <a:ext cx="0" cy="49041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3" name="Shape 772"/>
          <p:cNvSpPr/>
          <p:nvPr/>
        </p:nvSpPr>
        <p:spPr>
          <a:xfrm flipV="1">
            <a:off x="2379006" y="2345846"/>
            <a:ext cx="1" cy="16764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4" name="Shape 773"/>
          <p:cNvSpPr/>
          <p:nvPr/>
        </p:nvSpPr>
        <p:spPr>
          <a:xfrm>
            <a:off x="1898410" y="2540138"/>
            <a:ext cx="937292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 dirty="0"/>
              <a:t>root inode</a:t>
            </a:r>
          </a:p>
        </p:txBody>
      </p:sp>
      <p:sp>
        <p:nvSpPr>
          <p:cNvPr id="15" name="Shape 802"/>
          <p:cNvSpPr/>
          <p:nvPr/>
        </p:nvSpPr>
        <p:spPr>
          <a:xfrm flipV="1">
            <a:off x="3209466" y="2345845"/>
            <a:ext cx="1" cy="78509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6" name="Shape 803"/>
          <p:cNvSpPr/>
          <p:nvPr/>
        </p:nvSpPr>
        <p:spPr>
          <a:xfrm>
            <a:off x="2717992" y="3127332"/>
            <a:ext cx="809116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 dirty="0"/>
              <a:t>file inode</a:t>
            </a:r>
          </a:p>
        </p:txBody>
      </p:sp>
      <p:sp>
        <p:nvSpPr>
          <p:cNvPr id="17" name="Shape 817"/>
          <p:cNvSpPr/>
          <p:nvPr/>
        </p:nvSpPr>
        <p:spPr>
          <a:xfrm flipV="1">
            <a:off x="3618000" y="2345845"/>
            <a:ext cx="0" cy="1170518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8" name="Shape 818"/>
          <p:cNvSpPr/>
          <p:nvPr/>
        </p:nvSpPr>
        <p:spPr>
          <a:xfrm>
            <a:off x="3268875" y="3422012"/>
            <a:ext cx="693700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 dirty="0"/>
              <a:t>file data</a:t>
            </a:r>
          </a:p>
        </p:txBody>
      </p:sp>
      <p:sp>
        <p:nvSpPr>
          <p:cNvPr id="788" name="Shape 788"/>
          <p:cNvSpPr/>
          <p:nvPr/>
        </p:nvSpPr>
        <p:spPr>
          <a:xfrm>
            <a:off x="1914221" y="2834818"/>
            <a:ext cx="4483712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 dirty="0"/>
              <a:t>root directory entries</a:t>
            </a:r>
            <a:r>
              <a:rPr lang="en-US" sz="1582" dirty="0"/>
              <a:t> (</a:t>
            </a:r>
            <a:r>
              <a:rPr lang="en-US" sz="1582" dirty="0" err="1"/>
              <a:t>inode</a:t>
            </a:r>
            <a:r>
              <a:rPr lang="en-US" sz="1582" dirty="0"/>
              <a:t> </a:t>
            </a:r>
            <a:r>
              <a:rPr lang="en-US" sz="1582" dirty="0" err="1"/>
              <a:t>ptrs</a:t>
            </a:r>
            <a:r>
              <a:rPr lang="en-US" sz="1582" dirty="0"/>
              <a:t> are block numbers)</a:t>
            </a:r>
            <a:endParaRPr sz="1582" dirty="0"/>
          </a:p>
        </p:txBody>
      </p:sp>
      <p:sp>
        <p:nvSpPr>
          <p:cNvPr id="20" name="TextBox 19"/>
          <p:cNvSpPr txBox="1"/>
          <p:nvPr/>
        </p:nvSpPr>
        <p:spPr>
          <a:xfrm>
            <a:off x="2186051" y="4092837"/>
            <a:ext cx="450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update </a:t>
            </a:r>
            <a:r>
              <a:rPr lang="en-US" dirty="0" err="1"/>
              <a:t>Inode</a:t>
            </a:r>
            <a:r>
              <a:rPr lang="en-US" dirty="0"/>
              <a:t> 9 to point to new D’ ???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" y="1211298"/>
            <a:ext cx="4981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Overwrite data in  /</a:t>
            </a:r>
            <a:r>
              <a:rPr lang="en-US" dirty="0" err="1"/>
              <a:t>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4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8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88" grpId="0" animBg="1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/>
        </p:nvSpPr>
        <p:spPr>
          <a:xfrm>
            <a:off x="3860368" y="1891803"/>
            <a:ext cx="385909" cy="40286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/>
              <a:t>D’</a:t>
            </a:r>
          </a:p>
        </p:txBody>
      </p:sp>
      <p:sp>
        <p:nvSpPr>
          <p:cNvPr id="851" name="Shape 851"/>
          <p:cNvSpPr/>
          <p:nvPr/>
        </p:nvSpPr>
        <p:spPr>
          <a:xfrm>
            <a:off x="2186051" y="1891803"/>
            <a:ext cx="385909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/>
              <a:t>I2</a:t>
            </a:r>
          </a:p>
        </p:txBody>
      </p:sp>
      <p:sp>
        <p:nvSpPr>
          <p:cNvPr id="852" name="Shape 852"/>
          <p:cNvSpPr/>
          <p:nvPr/>
        </p:nvSpPr>
        <p:spPr>
          <a:xfrm>
            <a:off x="2601282" y="1891803"/>
            <a:ext cx="385909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 dirty="0"/>
              <a:t>D</a:t>
            </a:r>
            <a:r>
              <a:rPr lang="en-US" sz="1582" dirty="0"/>
              <a:t>ir</a:t>
            </a:r>
            <a:endParaRPr sz="1582" dirty="0"/>
          </a:p>
        </p:txBody>
      </p:sp>
      <p:sp>
        <p:nvSpPr>
          <p:cNvPr id="853" name="Shape 853"/>
          <p:cNvSpPr/>
          <p:nvPr/>
        </p:nvSpPr>
        <p:spPr>
          <a:xfrm>
            <a:off x="3016512" y="1891803"/>
            <a:ext cx="385909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/>
              <a:t>I9</a:t>
            </a:r>
          </a:p>
        </p:txBody>
      </p:sp>
      <p:sp>
        <p:nvSpPr>
          <p:cNvPr id="854" name="Shape 854"/>
          <p:cNvSpPr/>
          <p:nvPr/>
        </p:nvSpPr>
        <p:spPr>
          <a:xfrm>
            <a:off x="3438440" y="1891803"/>
            <a:ext cx="385909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/>
              <a:t>D</a:t>
            </a:r>
          </a:p>
        </p:txBody>
      </p:sp>
      <p:sp>
        <p:nvSpPr>
          <p:cNvPr id="855" name="Shape 8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797" dirty="0"/>
              <a:t>Attempt 1: </a:t>
            </a:r>
            <a:r>
              <a:rPr lang="en-US" sz="3797" dirty="0" err="1"/>
              <a:t>Inode</a:t>
            </a:r>
            <a:r>
              <a:rPr lang="en-US" sz="3797" dirty="0"/>
              <a:t> number is disk offset</a:t>
            </a:r>
            <a:endParaRPr sz="3480" dirty="0"/>
          </a:p>
        </p:txBody>
      </p:sp>
      <p:sp>
        <p:nvSpPr>
          <p:cNvPr id="856" name="Shape 856"/>
          <p:cNvSpPr/>
          <p:nvPr/>
        </p:nvSpPr>
        <p:spPr>
          <a:xfrm>
            <a:off x="2186051" y="1891803"/>
            <a:ext cx="4771898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61" name="Shape 861"/>
          <p:cNvSpPr/>
          <p:nvPr/>
        </p:nvSpPr>
        <p:spPr>
          <a:xfrm>
            <a:off x="2398231" y="1599179"/>
            <a:ext cx="288653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862" name="Shape 862"/>
          <p:cNvSpPr/>
          <p:nvPr/>
        </p:nvSpPr>
        <p:spPr>
          <a:xfrm>
            <a:off x="2867039" y="1599179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863" name="Shape 863"/>
          <p:cNvSpPr/>
          <p:nvPr/>
        </p:nvSpPr>
        <p:spPr>
          <a:xfrm>
            <a:off x="3268875" y="1597089"/>
            <a:ext cx="745392" cy="303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11281" y="-4692"/>
                  <a:pt x="18481" y="-5382"/>
                  <a:pt x="21600" y="14149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860" name="Shape 860"/>
          <p:cNvSpPr/>
          <p:nvPr/>
        </p:nvSpPr>
        <p:spPr>
          <a:xfrm>
            <a:off x="2247517" y="2663377"/>
            <a:ext cx="4426645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Can LFS update </a:t>
            </a:r>
            <a:r>
              <a:rPr lang="en-US" sz="1898" dirty="0" err="1"/>
              <a:t>Inode</a:t>
            </a:r>
            <a:r>
              <a:rPr lang="en-US" sz="1898" dirty="0"/>
              <a:t> 9 to point to new D’?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67039" y="3290675"/>
            <a:ext cx="3335272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NO!  This would be a random write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5114" y="1149874"/>
            <a:ext cx="4981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Overwrite data in  /</a:t>
            </a:r>
            <a:r>
              <a:rPr lang="en-US" dirty="0" err="1"/>
              <a:t>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6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5139546" y="1891803"/>
            <a:ext cx="385909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 dirty="0"/>
              <a:t>I2</a:t>
            </a:r>
            <a:r>
              <a:rPr lang="en-US" sz="1582" dirty="0"/>
              <a:t>'</a:t>
            </a:r>
            <a:endParaRPr sz="1582" dirty="0"/>
          </a:p>
        </p:txBody>
      </p:sp>
      <p:sp>
        <p:nvSpPr>
          <p:cNvPr id="926" name="Shape 926"/>
          <p:cNvSpPr/>
          <p:nvPr/>
        </p:nvSpPr>
        <p:spPr>
          <a:xfrm>
            <a:off x="4717618" y="1891803"/>
            <a:ext cx="385909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 dirty="0"/>
              <a:t>D</a:t>
            </a:r>
            <a:r>
              <a:rPr lang="en-US" sz="1582" dirty="0"/>
              <a:t>r’</a:t>
            </a:r>
            <a:endParaRPr sz="1582" dirty="0"/>
          </a:p>
        </p:txBody>
      </p:sp>
      <p:sp>
        <p:nvSpPr>
          <p:cNvPr id="927" name="Shape 927"/>
          <p:cNvSpPr/>
          <p:nvPr/>
        </p:nvSpPr>
        <p:spPr>
          <a:xfrm>
            <a:off x="4288993" y="1891803"/>
            <a:ext cx="385909" cy="40286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 dirty="0"/>
              <a:t>I9</a:t>
            </a:r>
            <a:r>
              <a:rPr lang="en-US" sz="1582" dirty="0"/>
              <a:t>'</a:t>
            </a:r>
            <a:endParaRPr sz="1582" dirty="0"/>
          </a:p>
        </p:txBody>
      </p:sp>
      <p:sp>
        <p:nvSpPr>
          <p:cNvPr id="928" name="Shape 928"/>
          <p:cNvSpPr/>
          <p:nvPr/>
        </p:nvSpPr>
        <p:spPr>
          <a:xfrm>
            <a:off x="3860368" y="1891803"/>
            <a:ext cx="385909" cy="40286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/>
              <a:t>D’</a:t>
            </a:r>
          </a:p>
        </p:txBody>
      </p:sp>
      <p:sp>
        <p:nvSpPr>
          <p:cNvPr id="929" name="Shape 929"/>
          <p:cNvSpPr/>
          <p:nvPr/>
        </p:nvSpPr>
        <p:spPr>
          <a:xfrm>
            <a:off x="2186051" y="1891803"/>
            <a:ext cx="385909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/>
              <a:t>I2</a:t>
            </a:r>
          </a:p>
        </p:txBody>
      </p:sp>
      <p:sp>
        <p:nvSpPr>
          <p:cNvPr id="930" name="Shape 930"/>
          <p:cNvSpPr/>
          <p:nvPr/>
        </p:nvSpPr>
        <p:spPr>
          <a:xfrm>
            <a:off x="2601282" y="1891803"/>
            <a:ext cx="385909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 dirty="0"/>
              <a:t>D</a:t>
            </a:r>
            <a:r>
              <a:rPr lang="en-US" sz="1582" dirty="0"/>
              <a:t>ir</a:t>
            </a:r>
            <a:endParaRPr sz="1582" dirty="0"/>
          </a:p>
        </p:txBody>
      </p:sp>
      <p:sp>
        <p:nvSpPr>
          <p:cNvPr id="931" name="Shape 931"/>
          <p:cNvSpPr/>
          <p:nvPr/>
        </p:nvSpPr>
        <p:spPr>
          <a:xfrm>
            <a:off x="3016512" y="1891803"/>
            <a:ext cx="385909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/>
              <a:t>I9</a:t>
            </a:r>
          </a:p>
        </p:txBody>
      </p:sp>
      <p:sp>
        <p:nvSpPr>
          <p:cNvPr id="932" name="Shape 932"/>
          <p:cNvSpPr/>
          <p:nvPr/>
        </p:nvSpPr>
        <p:spPr>
          <a:xfrm>
            <a:off x="3438440" y="1891803"/>
            <a:ext cx="385909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/>
              <a:t>D</a:t>
            </a:r>
          </a:p>
        </p:txBody>
      </p:sp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797" dirty="0"/>
              <a:t>Attempt 1: </a:t>
            </a:r>
            <a:r>
              <a:rPr lang="en-US" sz="3797" dirty="0" err="1"/>
              <a:t>Inode</a:t>
            </a:r>
            <a:r>
              <a:rPr lang="en-US" sz="3797" dirty="0"/>
              <a:t> number is disk offset</a:t>
            </a:r>
            <a:endParaRPr sz="3797" dirty="0"/>
          </a:p>
        </p:txBody>
      </p:sp>
      <p:sp>
        <p:nvSpPr>
          <p:cNvPr id="934" name="Shape 934"/>
          <p:cNvSpPr/>
          <p:nvPr/>
        </p:nvSpPr>
        <p:spPr>
          <a:xfrm>
            <a:off x="2186051" y="1891803"/>
            <a:ext cx="4771898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49" name="Shape 949"/>
          <p:cNvSpPr/>
          <p:nvPr/>
        </p:nvSpPr>
        <p:spPr>
          <a:xfrm>
            <a:off x="2398231" y="1599179"/>
            <a:ext cx="288653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950" name="Shape 950"/>
          <p:cNvSpPr/>
          <p:nvPr/>
        </p:nvSpPr>
        <p:spPr>
          <a:xfrm>
            <a:off x="2867039" y="1599179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951" name="Shape 951"/>
          <p:cNvSpPr/>
          <p:nvPr/>
        </p:nvSpPr>
        <p:spPr>
          <a:xfrm>
            <a:off x="3268875" y="1599179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952" name="Shape 952"/>
          <p:cNvSpPr/>
          <p:nvPr/>
        </p:nvSpPr>
        <p:spPr>
          <a:xfrm>
            <a:off x="4139519" y="1599179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953" name="Shape 953"/>
          <p:cNvSpPr/>
          <p:nvPr/>
        </p:nvSpPr>
        <p:spPr>
          <a:xfrm>
            <a:off x="4601631" y="1599179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954" name="Shape 954"/>
          <p:cNvSpPr/>
          <p:nvPr/>
        </p:nvSpPr>
        <p:spPr>
          <a:xfrm>
            <a:off x="5003466" y="1599179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grpSp>
        <p:nvGrpSpPr>
          <p:cNvPr id="26" name="Group 25"/>
          <p:cNvGrpSpPr/>
          <p:nvPr/>
        </p:nvGrpSpPr>
        <p:grpSpPr>
          <a:xfrm>
            <a:off x="2171582" y="2375579"/>
            <a:ext cx="3335289" cy="516421"/>
            <a:chOff x="1950496" y="4504801"/>
            <a:chExt cx="6324696" cy="979287"/>
          </a:xfrm>
        </p:grpSpPr>
        <p:sp>
          <p:nvSpPr>
            <p:cNvPr id="941" name="Shape 941"/>
            <p:cNvSpPr/>
            <p:nvPr/>
          </p:nvSpPr>
          <p:spPr>
            <a:xfrm>
              <a:off x="2026791" y="4604391"/>
              <a:ext cx="2922944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/>
            </a:p>
          </p:txBody>
        </p:sp>
        <p:sp>
          <p:nvSpPr>
            <p:cNvPr id="942" name="Shape 942"/>
            <p:cNvSpPr/>
            <p:nvPr/>
          </p:nvSpPr>
          <p:spPr>
            <a:xfrm flipH="1" flipV="1">
              <a:off x="1950496" y="4504801"/>
              <a:ext cx="76296" cy="9959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/>
            </a:p>
          </p:txBody>
        </p:sp>
        <p:sp>
          <p:nvSpPr>
            <p:cNvPr id="943" name="Shape 943"/>
            <p:cNvSpPr/>
            <p:nvPr/>
          </p:nvSpPr>
          <p:spPr>
            <a:xfrm flipV="1">
              <a:off x="4947696" y="4504801"/>
              <a:ext cx="76296" cy="9959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/>
            </a:p>
          </p:txBody>
        </p:sp>
        <p:sp>
          <p:nvSpPr>
            <p:cNvPr id="944" name="Shape 944"/>
            <p:cNvSpPr/>
            <p:nvPr/>
          </p:nvSpPr>
          <p:spPr>
            <a:xfrm>
              <a:off x="5277991" y="4604391"/>
              <a:ext cx="2922944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/>
            </a:p>
          </p:txBody>
        </p:sp>
        <p:sp>
          <p:nvSpPr>
            <p:cNvPr id="945" name="Shape 945"/>
            <p:cNvSpPr/>
            <p:nvPr/>
          </p:nvSpPr>
          <p:spPr>
            <a:xfrm flipH="1" flipV="1">
              <a:off x="5201696" y="4504801"/>
              <a:ext cx="76296" cy="9959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/>
            </a:p>
          </p:txBody>
        </p:sp>
        <p:sp>
          <p:nvSpPr>
            <p:cNvPr id="946" name="Shape 946"/>
            <p:cNvSpPr/>
            <p:nvPr/>
          </p:nvSpPr>
          <p:spPr>
            <a:xfrm flipV="1">
              <a:off x="8198897" y="4504801"/>
              <a:ext cx="76295" cy="9959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/>
            </a:p>
          </p:txBody>
        </p:sp>
        <p:sp>
          <p:nvSpPr>
            <p:cNvPr id="947" name="Shape 947"/>
            <p:cNvSpPr/>
            <p:nvPr/>
          </p:nvSpPr>
          <p:spPr>
            <a:xfrm>
              <a:off x="3113587" y="4827649"/>
              <a:ext cx="692307" cy="656439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old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6261631" y="4827649"/>
              <a:ext cx="879923" cy="656439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98"/>
                <a:t>new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27598" y="3404186"/>
            <a:ext cx="593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Must update all structures in sequential order to log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1148934"/>
            <a:ext cx="4981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Overwrite data in  /</a:t>
            </a:r>
            <a:r>
              <a:rPr lang="en-US" dirty="0" err="1"/>
              <a:t>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5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 animBg="1"/>
      <p:bldP spid="926" grpId="0" animBg="1"/>
      <p:bldP spid="927" grpId="0" animBg="1"/>
      <p:bldP spid="952" grpId="0" animBg="1"/>
      <p:bldP spid="953" grpId="0" animBg="1"/>
      <p:bldP spid="95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17" dirty="0"/>
              <a:t>Attempt 1: Problem </a:t>
            </a:r>
            <a:r>
              <a:rPr lang="en-US" sz="3417" dirty="0" err="1"/>
              <a:t>w</a:t>
            </a:r>
            <a:r>
              <a:rPr lang="en-US" sz="3417" dirty="0"/>
              <a:t>/ </a:t>
            </a:r>
            <a:r>
              <a:rPr sz="3417" dirty="0" err="1"/>
              <a:t>Inode</a:t>
            </a:r>
            <a:r>
              <a:rPr sz="3417" dirty="0"/>
              <a:t> Numbers</a:t>
            </a:r>
          </a:p>
        </p:txBody>
      </p:sp>
      <p:sp>
        <p:nvSpPr>
          <p:cNvPr id="960" name="Shape 960"/>
          <p:cNvSpPr>
            <a:spLocks noGrp="1"/>
          </p:cNvSpPr>
          <p:nvPr>
            <p:ph type="body" idx="4294967295"/>
          </p:nvPr>
        </p:nvSpPr>
        <p:spPr>
          <a:xfrm>
            <a:off x="457200" y="2166948"/>
            <a:ext cx="8460529" cy="283775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Problem: </a:t>
            </a:r>
            <a:r>
              <a:rPr lang="en-US" sz="2004" dirty="0">
                <a:solidFill>
                  <a:srgbClr val="333333"/>
                </a:solidFill>
              </a:rPr>
              <a:t/>
            </a:r>
            <a:br>
              <a:rPr lang="en-US" sz="2004" dirty="0">
                <a:solidFill>
                  <a:srgbClr val="333333"/>
                </a:solidFill>
              </a:rPr>
            </a:br>
            <a:r>
              <a:rPr lang="en-US" sz="2004" dirty="0">
                <a:solidFill>
                  <a:srgbClr val="333333"/>
                </a:solidFill>
              </a:rPr>
              <a:t>F</a:t>
            </a:r>
            <a:r>
              <a:rPr sz="2004" dirty="0">
                <a:solidFill>
                  <a:srgbClr val="333333"/>
                </a:solidFill>
              </a:rPr>
              <a:t>or every data update, </a:t>
            </a:r>
            <a:r>
              <a:rPr lang="en-US" sz="2004" dirty="0">
                <a:solidFill>
                  <a:srgbClr val="333333"/>
                </a:solidFill>
              </a:rPr>
              <a:t>must propagate </a:t>
            </a:r>
            <a:r>
              <a:rPr sz="2004" dirty="0">
                <a:solidFill>
                  <a:srgbClr val="333333"/>
                </a:solidFill>
              </a:rPr>
              <a:t>updates up </a:t>
            </a:r>
            <a:r>
              <a:rPr lang="en-US" sz="2004" dirty="0">
                <a:solidFill>
                  <a:srgbClr val="333333"/>
                </a:solidFill>
              </a:rPr>
              <a:t>directory t</a:t>
            </a:r>
            <a:r>
              <a:rPr sz="2004" dirty="0">
                <a:solidFill>
                  <a:srgbClr val="333333"/>
                </a:solidFill>
              </a:rPr>
              <a:t>ree</a:t>
            </a:r>
            <a:r>
              <a:rPr lang="en-US" sz="2004" dirty="0">
                <a:solidFill>
                  <a:srgbClr val="333333"/>
                </a:solidFill>
              </a:rPr>
              <a:t> to root</a:t>
            </a:r>
            <a:endParaRPr sz="200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Why? </a:t>
            </a:r>
            <a:r>
              <a:rPr lang="en-US" sz="2004" dirty="0">
                <a:solidFill>
                  <a:srgbClr val="333333"/>
                </a:solidFill>
              </a:rPr>
              <a:t/>
            </a:r>
            <a:br>
              <a:rPr lang="en-US" sz="2004" dirty="0">
                <a:solidFill>
                  <a:srgbClr val="333333"/>
                </a:solidFill>
              </a:rPr>
            </a:br>
            <a:r>
              <a:rPr lang="en-US" sz="2004" dirty="0">
                <a:solidFill>
                  <a:srgbClr val="333333"/>
                </a:solidFill>
              </a:rPr>
              <a:t>When </a:t>
            </a:r>
            <a:r>
              <a:rPr lang="en-US" sz="2004" dirty="0" err="1">
                <a:solidFill>
                  <a:srgbClr val="333333"/>
                </a:solidFill>
              </a:rPr>
              <a:t>inode</a:t>
            </a:r>
            <a:r>
              <a:rPr lang="en-US" sz="2004" dirty="0">
                <a:solidFill>
                  <a:srgbClr val="333333"/>
                </a:solidFill>
              </a:rPr>
              <a:t> copied, its location (</a:t>
            </a:r>
            <a:r>
              <a:rPr lang="en-US" sz="2004" dirty="0" err="1">
                <a:solidFill>
                  <a:srgbClr val="333333"/>
                </a:solidFill>
              </a:rPr>
              <a:t>inode</a:t>
            </a:r>
            <a:r>
              <a:rPr lang="en-US" sz="2004" dirty="0">
                <a:solidFill>
                  <a:srgbClr val="333333"/>
                </a:solidFill>
              </a:rPr>
              <a:t> name) changes</a:t>
            </a:r>
            <a:endParaRPr sz="200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Solution: </a:t>
            </a:r>
            <a:r>
              <a:rPr lang="en-US" sz="2004" dirty="0">
                <a:solidFill>
                  <a:srgbClr val="333333"/>
                </a:solidFill>
              </a:rPr>
              <a:t/>
            </a:r>
            <a:br>
              <a:rPr lang="en-US" sz="2004" dirty="0">
                <a:solidFill>
                  <a:srgbClr val="333333"/>
                </a:solidFill>
              </a:rPr>
            </a:br>
            <a:r>
              <a:rPr lang="en-US" sz="2004" dirty="0">
                <a:solidFill>
                  <a:srgbClr val="333333"/>
                </a:solidFill>
              </a:rPr>
              <a:t>K</a:t>
            </a:r>
            <a:r>
              <a:rPr sz="2004" dirty="0">
                <a:solidFill>
                  <a:srgbClr val="333333"/>
                </a:solidFill>
              </a:rPr>
              <a:t>eep inode n</a:t>
            </a:r>
            <a:r>
              <a:rPr lang="en-US" sz="2004" dirty="0">
                <a:solidFill>
                  <a:srgbClr val="333333"/>
                </a:solidFill>
              </a:rPr>
              <a:t>ames</a:t>
            </a:r>
            <a:r>
              <a:rPr sz="2004" dirty="0">
                <a:solidFill>
                  <a:srgbClr val="333333"/>
                </a:solidFill>
              </a:rPr>
              <a:t> constant</a:t>
            </a:r>
            <a:r>
              <a:rPr lang="en-US" sz="2004" dirty="0">
                <a:solidFill>
                  <a:srgbClr val="333333"/>
                </a:solidFill>
              </a:rPr>
              <a:t>; d</a:t>
            </a:r>
            <a:r>
              <a:rPr sz="2004" dirty="0">
                <a:solidFill>
                  <a:srgbClr val="333333"/>
                </a:solidFill>
              </a:rPr>
              <a:t>on’t base </a:t>
            </a:r>
            <a:r>
              <a:rPr lang="en-US" sz="2004" dirty="0">
                <a:solidFill>
                  <a:srgbClr val="333333"/>
                </a:solidFill>
              </a:rPr>
              <a:t>inode name </a:t>
            </a:r>
            <a:r>
              <a:rPr sz="2004" dirty="0">
                <a:solidFill>
                  <a:srgbClr val="333333"/>
                </a:solidFill>
              </a:rPr>
              <a:t>on offset</a:t>
            </a:r>
            <a:endParaRPr lang="en-US" sz="200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004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rgbClr val="333333"/>
                </a:solidFill>
              </a:rPr>
              <a:t>FFS found </a:t>
            </a:r>
            <a:r>
              <a:rPr lang="en-US" sz="2004" dirty="0" err="1">
                <a:solidFill>
                  <a:srgbClr val="333333"/>
                </a:solidFill>
              </a:rPr>
              <a:t>inodes</a:t>
            </a:r>
            <a:r>
              <a:rPr lang="en-US" sz="2004" dirty="0">
                <a:solidFill>
                  <a:srgbClr val="333333"/>
                </a:solidFill>
              </a:rPr>
              <a:t> with math.  </a:t>
            </a:r>
            <a:r>
              <a:rPr lang="en-US" sz="2004" dirty="0">
                <a:solidFill>
                  <a:schemeClr val="accent2"/>
                </a:solidFill>
              </a:rPr>
              <a:t>How in LFS?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4" dirty="0">
              <a:solidFill>
                <a:srgbClr val="333333"/>
              </a:solidFill>
            </a:endParaRPr>
          </a:p>
        </p:txBody>
      </p:sp>
      <p:sp>
        <p:nvSpPr>
          <p:cNvPr id="4" name="Shape 925"/>
          <p:cNvSpPr/>
          <p:nvPr/>
        </p:nvSpPr>
        <p:spPr>
          <a:xfrm>
            <a:off x="5169176" y="1507757"/>
            <a:ext cx="385909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 dirty="0">
                <a:solidFill>
                  <a:srgbClr val="FFFFFF"/>
                </a:solidFill>
              </a:rPr>
              <a:t>I2</a:t>
            </a:r>
            <a:r>
              <a:rPr lang="en-US" sz="1582" dirty="0">
                <a:solidFill>
                  <a:srgbClr val="FFFFFF"/>
                </a:solidFill>
              </a:rPr>
              <a:t>'</a:t>
            </a:r>
            <a:endParaRPr sz="1582" dirty="0">
              <a:solidFill>
                <a:srgbClr val="FFFFFF"/>
              </a:solidFill>
            </a:endParaRPr>
          </a:p>
        </p:txBody>
      </p:sp>
      <p:sp>
        <p:nvSpPr>
          <p:cNvPr id="5" name="Shape 926"/>
          <p:cNvSpPr/>
          <p:nvPr/>
        </p:nvSpPr>
        <p:spPr>
          <a:xfrm>
            <a:off x="4747249" y="1507757"/>
            <a:ext cx="385909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 dirty="0">
                <a:solidFill>
                  <a:srgbClr val="FFFFFF"/>
                </a:solidFill>
              </a:rPr>
              <a:t>D</a:t>
            </a:r>
            <a:r>
              <a:rPr lang="en-US" sz="1582" dirty="0">
                <a:solidFill>
                  <a:srgbClr val="FFFFFF"/>
                </a:solidFill>
              </a:rPr>
              <a:t>r’</a:t>
            </a:r>
            <a:endParaRPr sz="1582" dirty="0">
              <a:solidFill>
                <a:srgbClr val="FFFFFF"/>
              </a:solidFill>
            </a:endParaRPr>
          </a:p>
        </p:txBody>
      </p:sp>
      <p:sp>
        <p:nvSpPr>
          <p:cNvPr id="6" name="Shape 927"/>
          <p:cNvSpPr/>
          <p:nvPr/>
        </p:nvSpPr>
        <p:spPr>
          <a:xfrm>
            <a:off x="4318623" y="1507757"/>
            <a:ext cx="385909" cy="40286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 dirty="0">
                <a:solidFill>
                  <a:srgbClr val="FFFFFF"/>
                </a:solidFill>
              </a:rPr>
              <a:t>I9</a:t>
            </a:r>
            <a:r>
              <a:rPr lang="en-US" sz="1582" dirty="0">
                <a:solidFill>
                  <a:srgbClr val="FFFFFF"/>
                </a:solidFill>
              </a:rPr>
              <a:t>'</a:t>
            </a:r>
            <a:endParaRPr sz="1582" dirty="0">
              <a:solidFill>
                <a:srgbClr val="FFFFFF"/>
              </a:solidFill>
            </a:endParaRPr>
          </a:p>
        </p:txBody>
      </p:sp>
      <p:sp>
        <p:nvSpPr>
          <p:cNvPr id="7" name="Shape 928"/>
          <p:cNvSpPr/>
          <p:nvPr/>
        </p:nvSpPr>
        <p:spPr>
          <a:xfrm>
            <a:off x="3889998" y="1507757"/>
            <a:ext cx="385909" cy="40286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8" name="Shape 929"/>
          <p:cNvSpPr/>
          <p:nvPr/>
        </p:nvSpPr>
        <p:spPr>
          <a:xfrm>
            <a:off x="2215682" y="1507757"/>
            <a:ext cx="385909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rgbClr val="FFFFFF"/>
                </a:solidFill>
              </a:rPr>
              <a:t>I2</a:t>
            </a:r>
          </a:p>
        </p:txBody>
      </p:sp>
      <p:sp>
        <p:nvSpPr>
          <p:cNvPr id="9" name="Shape 930"/>
          <p:cNvSpPr/>
          <p:nvPr/>
        </p:nvSpPr>
        <p:spPr>
          <a:xfrm>
            <a:off x="2630912" y="1507757"/>
            <a:ext cx="385909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 dirty="0">
                <a:solidFill>
                  <a:srgbClr val="FFFFFF"/>
                </a:solidFill>
              </a:rPr>
              <a:t>D</a:t>
            </a:r>
            <a:r>
              <a:rPr lang="en-US" sz="1582" dirty="0">
                <a:solidFill>
                  <a:srgbClr val="FFFFFF"/>
                </a:solidFill>
              </a:rPr>
              <a:t>ir</a:t>
            </a:r>
            <a:endParaRPr sz="1582" dirty="0">
              <a:solidFill>
                <a:srgbClr val="FFFFFF"/>
              </a:solidFill>
            </a:endParaRPr>
          </a:p>
        </p:txBody>
      </p:sp>
      <p:sp>
        <p:nvSpPr>
          <p:cNvPr id="10" name="Shape 931"/>
          <p:cNvSpPr/>
          <p:nvPr/>
        </p:nvSpPr>
        <p:spPr>
          <a:xfrm>
            <a:off x="3046143" y="1507757"/>
            <a:ext cx="385909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rgbClr val="FFFFFF"/>
                </a:solidFill>
              </a:rPr>
              <a:t>I9</a:t>
            </a:r>
          </a:p>
        </p:txBody>
      </p:sp>
      <p:sp>
        <p:nvSpPr>
          <p:cNvPr id="11" name="Shape 932"/>
          <p:cNvSpPr/>
          <p:nvPr/>
        </p:nvSpPr>
        <p:spPr>
          <a:xfrm>
            <a:off x="3468070" y="1507757"/>
            <a:ext cx="385909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82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2" name="Shape 934"/>
          <p:cNvSpPr/>
          <p:nvPr/>
        </p:nvSpPr>
        <p:spPr>
          <a:xfrm>
            <a:off x="2215681" y="1507757"/>
            <a:ext cx="4771898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3" name="Shape 949"/>
          <p:cNvSpPr/>
          <p:nvPr/>
        </p:nvSpPr>
        <p:spPr>
          <a:xfrm>
            <a:off x="2427861" y="1215133"/>
            <a:ext cx="288653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4" name="Shape 950"/>
          <p:cNvSpPr/>
          <p:nvPr/>
        </p:nvSpPr>
        <p:spPr>
          <a:xfrm>
            <a:off x="2896669" y="1215133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5" name="Shape 951"/>
          <p:cNvSpPr/>
          <p:nvPr/>
        </p:nvSpPr>
        <p:spPr>
          <a:xfrm>
            <a:off x="3298505" y="1215133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6" name="Shape 952"/>
          <p:cNvSpPr/>
          <p:nvPr/>
        </p:nvSpPr>
        <p:spPr>
          <a:xfrm>
            <a:off x="4169150" y="1215133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7" name="Shape 953"/>
          <p:cNvSpPr/>
          <p:nvPr/>
        </p:nvSpPr>
        <p:spPr>
          <a:xfrm>
            <a:off x="4631261" y="1215133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8" name="Shape 954"/>
          <p:cNvSpPr/>
          <p:nvPr/>
        </p:nvSpPr>
        <p:spPr>
          <a:xfrm>
            <a:off x="5033097" y="1215133"/>
            <a:ext cx="288654" cy="30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</p:spTree>
    <p:extLst>
      <p:ext uri="{BB962C8B-B14F-4D97-AF65-F5344CB8AC3E}">
        <p14:creationId xmlns:p14="http://schemas.microsoft.com/office/powerpoint/2010/main" val="1334862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Data Structures (attempt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7CCF0B3-0ECA-7A44-8618-942945E7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Inodes</a:t>
            </a:r>
            <a:r>
              <a:rPr lang="en-US" dirty="0"/>
              <a:t> are no longer at fixed offset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imap</a:t>
            </a:r>
            <a:r>
              <a:rPr lang="en-US" dirty="0"/>
              <a:t> structure to map: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/>
              <a:t>inode</a:t>
            </a:r>
            <a:r>
              <a:rPr lang="en-US" dirty="0"/>
              <a:t> number =&gt; </a:t>
            </a:r>
            <a:r>
              <a:rPr lang="en-US" dirty="0" err="1"/>
              <a:t>inode</a:t>
            </a:r>
            <a:r>
              <a:rPr lang="en-US" dirty="0"/>
              <a:t> location on disk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761"/>
          <p:cNvSpPr txBox="1">
            <a:spLocks/>
          </p:cNvSpPr>
          <p:nvPr/>
        </p:nvSpPr>
        <p:spPr>
          <a:xfrm>
            <a:off x="1099146" y="1979252"/>
            <a:ext cx="6407575" cy="269564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marL="433345" lvl="1" indent="-221434" defTabSz="685733">
              <a:spcBef>
                <a:spcPts val="45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1687" dirty="0">
              <a:solidFill>
                <a:srgbClr val="333333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488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/>
        </p:nvSpPr>
        <p:spPr>
          <a:xfrm>
            <a:off x="2567679" y="1979660"/>
            <a:ext cx="689993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imap</a:t>
            </a:r>
          </a:p>
        </p:txBody>
      </p:sp>
      <p:sp>
        <p:nvSpPr>
          <p:cNvPr id="998" name="Shape 9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/>
              <a:t>Where to keep </a:t>
            </a:r>
            <a:r>
              <a:rPr lang="en-US" sz="4000" dirty="0" err="1"/>
              <a:t>i</a:t>
            </a:r>
            <a:r>
              <a:rPr sz="4000" dirty="0" err="1"/>
              <a:t>map</a:t>
            </a:r>
            <a:r>
              <a:rPr lang="en-US" sz="4000" dirty="0"/>
              <a:t>?</a:t>
            </a:r>
            <a:endParaRPr sz="4000" dirty="0"/>
          </a:p>
        </p:txBody>
      </p:sp>
      <p:sp>
        <p:nvSpPr>
          <p:cNvPr id="999" name="Shape 999"/>
          <p:cNvSpPr/>
          <p:nvPr/>
        </p:nvSpPr>
        <p:spPr>
          <a:xfrm>
            <a:off x="3869208" y="1979660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000" name="Shape 1000"/>
          <p:cNvSpPr/>
          <p:nvPr/>
        </p:nvSpPr>
        <p:spPr>
          <a:xfrm>
            <a:off x="3284287" y="1979660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001" name="Shape 1001"/>
          <p:cNvSpPr/>
          <p:nvPr/>
        </p:nvSpPr>
        <p:spPr>
          <a:xfrm>
            <a:off x="1969261" y="2008007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002" name="Shape 1002"/>
          <p:cNvSpPr/>
          <p:nvPr/>
        </p:nvSpPr>
        <p:spPr>
          <a:xfrm>
            <a:off x="5052447" y="1979660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003" name="Shape 1003"/>
          <p:cNvSpPr/>
          <p:nvPr/>
        </p:nvSpPr>
        <p:spPr>
          <a:xfrm>
            <a:off x="4460828" y="1979660"/>
            <a:ext cx="566975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004" name="Shape 1004"/>
          <p:cNvSpPr/>
          <p:nvPr/>
        </p:nvSpPr>
        <p:spPr>
          <a:xfrm>
            <a:off x="2547587" y="1979660"/>
            <a:ext cx="3729475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05" name="Shape 1005"/>
          <p:cNvSpPr/>
          <p:nvPr/>
        </p:nvSpPr>
        <p:spPr>
          <a:xfrm>
            <a:off x="3991223" y="2749052"/>
            <a:ext cx="818734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>
                <a:solidFill>
                  <a:srgbClr val="FFFFFF"/>
                </a:solidFill>
              </a:rPr>
              <a:t>segments</a:t>
            </a:r>
          </a:p>
        </p:txBody>
      </p:sp>
      <p:sp>
        <p:nvSpPr>
          <p:cNvPr id="1006" name="Shape 1006"/>
          <p:cNvSpPr/>
          <p:nvPr/>
        </p:nvSpPr>
        <p:spPr>
          <a:xfrm flipV="1">
            <a:off x="4821793" y="2441333"/>
            <a:ext cx="351636" cy="323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07" name="Shape 1007"/>
          <p:cNvSpPr/>
          <p:nvPr/>
        </p:nvSpPr>
        <p:spPr>
          <a:xfrm flipH="1" flipV="1">
            <a:off x="3750230" y="2441333"/>
            <a:ext cx="351636" cy="323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08" name="Shape 1008"/>
          <p:cNvSpPr/>
          <p:nvPr/>
        </p:nvSpPr>
        <p:spPr>
          <a:xfrm flipH="1" flipV="1">
            <a:off x="4152066" y="2441333"/>
            <a:ext cx="211333" cy="3248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09" name="Shape 1009"/>
          <p:cNvSpPr/>
          <p:nvPr/>
        </p:nvSpPr>
        <p:spPr>
          <a:xfrm flipV="1">
            <a:off x="4553902" y="2441333"/>
            <a:ext cx="211333" cy="3248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10" name="Shape 1010"/>
          <p:cNvSpPr/>
          <p:nvPr/>
        </p:nvSpPr>
        <p:spPr>
          <a:xfrm>
            <a:off x="627849" y="1524420"/>
            <a:ext cx="4277951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/>
              <a:t>table of millions of</a:t>
            </a:r>
            <a:r>
              <a:rPr lang="en-US" sz="1600" dirty="0"/>
              <a:t> </a:t>
            </a:r>
            <a:r>
              <a:rPr sz="1600" dirty="0"/>
              <a:t>entries (</a:t>
            </a:r>
            <a:r>
              <a:rPr lang="en-US" sz="1600" dirty="0"/>
              <a:t>4 bytes</a:t>
            </a:r>
            <a:r>
              <a:rPr sz="1600" dirty="0"/>
              <a:t> each</a:t>
            </a:r>
            <a:r>
              <a:rPr sz="1266" dirty="0"/>
              <a:t>)</a:t>
            </a:r>
          </a:p>
        </p:txBody>
      </p:sp>
      <p:sp>
        <p:nvSpPr>
          <p:cNvPr id="1011" name="Shape 1011"/>
          <p:cNvSpPr/>
          <p:nvPr/>
        </p:nvSpPr>
        <p:spPr>
          <a:xfrm>
            <a:off x="2912675" y="1816870"/>
            <a:ext cx="1" cy="2126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8" name="Rectangle 17"/>
          <p:cNvSpPr/>
          <p:nvPr/>
        </p:nvSpPr>
        <p:spPr>
          <a:xfrm>
            <a:off x="461805" y="2747160"/>
            <a:ext cx="8318741" cy="190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rgbClr val="333333"/>
                </a:solidFill>
              </a:rPr>
              <a:t>Where can </a:t>
            </a:r>
            <a:r>
              <a:rPr lang="en-US" sz="1687" dirty="0" err="1">
                <a:solidFill>
                  <a:srgbClr val="333333"/>
                </a:solidFill>
              </a:rPr>
              <a:t>imap</a:t>
            </a:r>
            <a:r>
              <a:rPr lang="en-US" sz="1687" dirty="0">
                <a:solidFill>
                  <a:srgbClr val="333333"/>
                </a:solidFill>
              </a:rPr>
              <a:t> be stored???? Dilemma: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rgbClr val="333333"/>
                </a:solidFill>
              </a:rPr>
              <a:t>1. </a:t>
            </a:r>
            <a:r>
              <a:rPr lang="en-US" sz="1687" dirty="0" err="1">
                <a:solidFill>
                  <a:srgbClr val="333333"/>
                </a:solidFill>
              </a:rPr>
              <a:t>imap</a:t>
            </a:r>
            <a:r>
              <a:rPr lang="en-US" sz="1687" dirty="0">
                <a:solidFill>
                  <a:srgbClr val="333333"/>
                </a:solidFill>
              </a:rPr>
              <a:t> too large to keep in memory (and must be persistent)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rgbClr val="333333"/>
                </a:solidFill>
              </a:rPr>
              <a:t>2. don’t want random writes for </a:t>
            </a:r>
            <a:r>
              <a:rPr lang="en-US" sz="1687" dirty="0" err="1">
                <a:solidFill>
                  <a:srgbClr val="333333"/>
                </a:solidFill>
              </a:rPr>
              <a:t>imap</a:t>
            </a:r>
            <a:r>
              <a:rPr lang="en-US" sz="1687" dirty="0">
                <a:solidFill>
                  <a:srgbClr val="333333"/>
                </a:solidFill>
              </a:rPr>
              <a:t>  (don’t go to beginning of disk each time)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687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Solution: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Write </a:t>
            </a:r>
            <a:r>
              <a:rPr lang="en-US" sz="1687" dirty="0" err="1"/>
              <a:t>imap</a:t>
            </a:r>
            <a:r>
              <a:rPr lang="en-US" sz="1687" dirty="0"/>
              <a:t> in segments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Keep pointers to pieces of </a:t>
            </a:r>
            <a:r>
              <a:rPr lang="en-US" sz="1687" dirty="0" err="1"/>
              <a:t>imap</a:t>
            </a:r>
            <a:r>
              <a:rPr lang="en-US" sz="1687" dirty="0"/>
              <a:t> in memory (crash? fix this later!)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10076" y="925879"/>
            <a:ext cx="486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imap</a:t>
            </a:r>
            <a:r>
              <a:rPr lang="en-US" dirty="0">
                <a:solidFill>
                  <a:srgbClr val="333333"/>
                </a:solidFill>
              </a:rPr>
              <a:t>: </a:t>
            </a:r>
            <a:r>
              <a:rPr lang="en-US" dirty="0" err="1">
                <a:solidFill>
                  <a:srgbClr val="333333"/>
                </a:solidFill>
              </a:rPr>
              <a:t>inode</a:t>
            </a:r>
            <a:r>
              <a:rPr lang="en-US" dirty="0">
                <a:solidFill>
                  <a:srgbClr val="333333"/>
                </a:solidFill>
              </a:rPr>
              <a:t> number =&gt; </a:t>
            </a:r>
            <a:r>
              <a:rPr lang="en-US" dirty="0" err="1">
                <a:solidFill>
                  <a:srgbClr val="333333"/>
                </a:solidFill>
              </a:rPr>
              <a:t>inode</a:t>
            </a:r>
            <a:r>
              <a:rPr lang="en-US" dirty="0">
                <a:solidFill>
                  <a:srgbClr val="333333"/>
                </a:solidFill>
              </a:rPr>
              <a:t> location on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2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/>
              <a:t>Solution: </a:t>
            </a:r>
            <a:r>
              <a:rPr lang="en-US" sz="4400" dirty="0" err="1"/>
              <a:t>i</a:t>
            </a:r>
            <a:r>
              <a:rPr sz="4400" dirty="0" err="1"/>
              <a:t>map</a:t>
            </a:r>
            <a:r>
              <a:rPr lang="en-US" sz="4400" dirty="0"/>
              <a:t> in Segments</a:t>
            </a:r>
            <a:endParaRPr sz="4400" dirty="0"/>
          </a:p>
        </p:txBody>
      </p:sp>
      <p:sp>
        <p:nvSpPr>
          <p:cNvPr id="1048" name="Shape 1048"/>
          <p:cNvSpPr/>
          <p:nvPr/>
        </p:nvSpPr>
        <p:spPr>
          <a:xfrm>
            <a:off x="3524380" y="2448810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939458" y="2448810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2347737" y="2477157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disk:</a:t>
            </a:r>
          </a:p>
        </p:txBody>
      </p:sp>
      <p:sp>
        <p:nvSpPr>
          <p:cNvPr id="1051" name="Shape 1051"/>
          <p:cNvSpPr/>
          <p:nvPr/>
        </p:nvSpPr>
        <p:spPr>
          <a:xfrm>
            <a:off x="4707619" y="2448810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052" name="Shape 1052"/>
          <p:cNvSpPr/>
          <p:nvPr/>
        </p:nvSpPr>
        <p:spPr>
          <a:xfrm>
            <a:off x="4115999" y="2448810"/>
            <a:ext cx="566975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053" name="Shape 1053"/>
          <p:cNvSpPr/>
          <p:nvPr/>
        </p:nvSpPr>
        <p:spPr>
          <a:xfrm>
            <a:off x="2926063" y="2448810"/>
            <a:ext cx="3729475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55" name="Shape 1055"/>
          <p:cNvSpPr/>
          <p:nvPr/>
        </p:nvSpPr>
        <p:spPr>
          <a:xfrm flipV="1">
            <a:off x="4476964" y="2910483"/>
            <a:ext cx="351636" cy="323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56" name="Shape 1056"/>
          <p:cNvSpPr/>
          <p:nvPr/>
        </p:nvSpPr>
        <p:spPr>
          <a:xfrm flipH="1" flipV="1">
            <a:off x="3405402" y="2910483"/>
            <a:ext cx="351636" cy="323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57" name="Shape 1057"/>
          <p:cNvSpPr/>
          <p:nvPr/>
        </p:nvSpPr>
        <p:spPr>
          <a:xfrm flipH="1" flipV="1">
            <a:off x="3807238" y="2910483"/>
            <a:ext cx="211333" cy="3248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58" name="Shape 1058"/>
          <p:cNvSpPr/>
          <p:nvPr/>
        </p:nvSpPr>
        <p:spPr>
          <a:xfrm flipV="1">
            <a:off x="4209074" y="2910483"/>
            <a:ext cx="211333" cy="3248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2964757" y="2329719"/>
            <a:ext cx="86623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3045125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2964758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62" name="Shape 1062"/>
          <p:cNvSpPr/>
          <p:nvPr/>
        </p:nvSpPr>
        <p:spPr>
          <a:xfrm flipH="1">
            <a:off x="3003566" y="1884767"/>
            <a:ext cx="939520" cy="42296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63" name="Shape 1063"/>
          <p:cNvSpPr/>
          <p:nvPr/>
        </p:nvSpPr>
        <p:spPr>
          <a:xfrm>
            <a:off x="3366593" y="2329719"/>
            <a:ext cx="86623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64" name="Shape 1064"/>
          <p:cNvSpPr/>
          <p:nvPr/>
        </p:nvSpPr>
        <p:spPr>
          <a:xfrm>
            <a:off x="3446961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65" name="Shape 1065"/>
          <p:cNvSpPr/>
          <p:nvPr/>
        </p:nvSpPr>
        <p:spPr>
          <a:xfrm>
            <a:off x="3366593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66" name="Shape 1066"/>
          <p:cNvSpPr/>
          <p:nvPr/>
        </p:nvSpPr>
        <p:spPr>
          <a:xfrm flipH="1">
            <a:off x="3405402" y="1883655"/>
            <a:ext cx="624612" cy="42407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67" name="Shape 1067"/>
          <p:cNvSpPr/>
          <p:nvPr/>
        </p:nvSpPr>
        <p:spPr>
          <a:xfrm>
            <a:off x="3902374" y="2329719"/>
            <a:ext cx="86623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3982742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3902375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70" name="Shape 1070"/>
          <p:cNvSpPr/>
          <p:nvPr/>
        </p:nvSpPr>
        <p:spPr>
          <a:xfrm flipH="1">
            <a:off x="3941183" y="1881914"/>
            <a:ext cx="156536" cy="42581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71" name="Shape 1071"/>
          <p:cNvSpPr/>
          <p:nvPr/>
        </p:nvSpPr>
        <p:spPr>
          <a:xfrm>
            <a:off x="4170265" y="2329719"/>
            <a:ext cx="86623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4250633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73" name="Shape 1073"/>
          <p:cNvSpPr/>
          <p:nvPr/>
        </p:nvSpPr>
        <p:spPr>
          <a:xfrm>
            <a:off x="4170265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4209074" y="1878063"/>
            <a:ext cx="1" cy="42966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75" name="Shape 1075"/>
          <p:cNvSpPr/>
          <p:nvPr/>
        </p:nvSpPr>
        <p:spPr>
          <a:xfrm>
            <a:off x="5061002" y="2329719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5141369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5061002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4472993" y="1883421"/>
            <a:ext cx="626818" cy="424308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79" name="Shape 1079"/>
          <p:cNvSpPr/>
          <p:nvPr/>
        </p:nvSpPr>
        <p:spPr>
          <a:xfrm>
            <a:off x="4860084" y="2329719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80" name="Shape 1080"/>
          <p:cNvSpPr/>
          <p:nvPr/>
        </p:nvSpPr>
        <p:spPr>
          <a:xfrm>
            <a:off x="4940451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4860084" y="2329719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 algn="ctr">
              <a:defRPr sz="2600"/>
            </a:pPr>
            <a:endParaRPr sz="1371">
              <a:solidFill>
                <a:schemeClr val="bg1"/>
              </a:solidFill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4269162" y="1883606"/>
            <a:ext cx="629731" cy="424124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83" name="Shape 1083"/>
          <p:cNvSpPr/>
          <p:nvPr/>
        </p:nvSpPr>
        <p:spPr>
          <a:xfrm>
            <a:off x="3741560" y="1427146"/>
            <a:ext cx="897153" cy="48498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/>
              <a:t>ptrs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/>
              <a:t>imap pieces</a:t>
            </a:r>
          </a:p>
        </p:txBody>
      </p:sp>
      <p:sp>
        <p:nvSpPr>
          <p:cNvPr id="1084" name="Shape 1084"/>
          <p:cNvSpPr/>
          <p:nvPr/>
        </p:nvSpPr>
        <p:spPr>
          <a:xfrm>
            <a:off x="2499214" y="1506053"/>
            <a:ext cx="944601" cy="34616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memory:</a:t>
            </a:r>
          </a:p>
        </p:txBody>
      </p:sp>
      <p:sp>
        <p:nvSpPr>
          <p:cNvPr id="1085" name="Shape 1085"/>
          <p:cNvSpPr/>
          <p:nvPr/>
        </p:nvSpPr>
        <p:spPr>
          <a:xfrm>
            <a:off x="3553087" y="1477707"/>
            <a:ext cx="1390440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41" name="Rectangle 40"/>
          <p:cNvSpPr/>
          <p:nvPr/>
        </p:nvSpPr>
        <p:spPr>
          <a:xfrm>
            <a:off x="837874" y="3678269"/>
            <a:ext cx="6128999" cy="113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Solution: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Write </a:t>
            </a:r>
            <a:r>
              <a:rPr lang="en-US" sz="1687" dirty="0" err="1"/>
              <a:t>imap</a:t>
            </a:r>
            <a:r>
              <a:rPr lang="en-US" sz="1687" dirty="0"/>
              <a:t> in segments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In memory: Keep pointers to pieces of </a:t>
            </a:r>
            <a:r>
              <a:rPr lang="en-US" sz="1687" dirty="0" err="1"/>
              <a:t>imap</a:t>
            </a:r>
            <a:r>
              <a:rPr lang="en-US" sz="1687" dirty="0"/>
              <a:t> (crash? fix this later!)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rgbClr val="333333"/>
                </a:solidFill>
              </a:rPr>
              <a:t>In memory: Keep recent accesses to </a:t>
            </a:r>
            <a:r>
              <a:rPr lang="en-US" sz="1687" dirty="0" err="1">
                <a:solidFill>
                  <a:srgbClr val="333333"/>
                </a:solidFill>
              </a:rPr>
              <a:t>imap</a:t>
            </a:r>
            <a:r>
              <a:rPr lang="en-US" sz="1687" dirty="0">
                <a:solidFill>
                  <a:srgbClr val="333333"/>
                </a:solidFill>
              </a:rPr>
              <a:t> cached</a:t>
            </a:r>
          </a:p>
        </p:txBody>
      </p:sp>
      <p:sp>
        <p:nvSpPr>
          <p:cNvPr id="42" name="Shape 1085"/>
          <p:cNvSpPr/>
          <p:nvPr/>
        </p:nvSpPr>
        <p:spPr>
          <a:xfrm>
            <a:off x="4952023" y="1476335"/>
            <a:ext cx="1390440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45" name="Shape 1083"/>
          <p:cNvSpPr/>
          <p:nvPr/>
        </p:nvSpPr>
        <p:spPr>
          <a:xfrm>
            <a:off x="5035197" y="1422983"/>
            <a:ext cx="1255136" cy="48498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Cached portion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of </a:t>
            </a:r>
            <a:r>
              <a:rPr lang="en-US" sz="1400" dirty="0" err="1"/>
              <a:t>imap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97111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WHERE DO INODES GO?</a:t>
            </a:r>
            <a:endParaRPr sz="41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9" y="1053691"/>
            <a:ext cx="6255628" cy="1264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08" y="2623730"/>
            <a:ext cx="5983459" cy="1309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AE9057-FB13-D04A-83F9-6E2C5B6A8911}"/>
              </a:ext>
            </a:extLst>
          </p:cNvPr>
          <p:cNvSpPr txBox="1"/>
          <p:nvPr/>
        </p:nvSpPr>
        <p:spPr>
          <a:xfrm>
            <a:off x="1336430" y="4239238"/>
            <a:ext cx="6442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Will need to change pointers in </a:t>
            </a:r>
            <a:r>
              <a:rPr lang="en-US" dirty="0" err="1"/>
              <a:t>inode</a:t>
            </a:r>
            <a:r>
              <a:rPr lang="en-US" dirty="0"/>
              <a:t> if write data to new location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A260CB-CAD2-FC45-BABE-41DBAB82746A}"/>
              </a:ext>
            </a:extLst>
          </p:cNvPr>
          <p:cNvSpPr txBox="1"/>
          <p:nvPr/>
        </p:nvSpPr>
        <p:spPr>
          <a:xfrm>
            <a:off x="6413927" y="531715"/>
            <a:ext cx="2730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out new copy of data, even if already allocated and just “overwriting” block of file with new data</a:t>
            </a:r>
          </a:p>
          <a:p>
            <a:endParaRPr lang="en-US" dirty="0"/>
          </a:p>
          <a:p>
            <a:r>
              <a:rPr lang="en-US" dirty="0"/>
              <a:t>(Would have been a simple data overwrite in FFS)</a:t>
            </a:r>
          </a:p>
        </p:txBody>
      </p:sp>
    </p:spTree>
    <p:extLst>
      <p:ext uri="{BB962C8B-B14F-4D97-AF65-F5344CB8AC3E}">
        <p14:creationId xmlns:p14="http://schemas.microsoft.com/office/powerpoint/2010/main" val="1880362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BUFFERED WRITES to segment</a:t>
            </a:r>
            <a:endParaRPr sz="41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39" y="1722831"/>
            <a:ext cx="6630836" cy="172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265ACE-5FBB-B048-9933-087129EF8F09}"/>
              </a:ext>
            </a:extLst>
          </p:cNvPr>
          <p:cNvSpPr txBox="1"/>
          <p:nvPr/>
        </p:nvSpPr>
        <p:spPr>
          <a:xfrm>
            <a:off x="1042803" y="4092497"/>
            <a:ext cx="719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some data in file has not changed, those data blocks will not be re-written</a:t>
            </a:r>
          </a:p>
          <a:p>
            <a:r>
              <a:rPr lang="en-US" dirty="0"/>
              <a:t>Pointers in </a:t>
            </a:r>
            <a:r>
              <a:rPr lang="en-US" dirty="0" err="1"/>
              <a:t>inode</a:t>
            </a:r>
            <a:r>
              <a:rPr lang="en-US" dirty="0"/>
              <a:t> may point to old data in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264456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IMAP EXPLAINED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8656"/>
            <a:ext cx="5983459" cy="130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826549"/>
            <a:ext cx="5846612" cy="14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Performance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098" y="1008821"/>
            <a:ext cx="6343650" cy="3607905"/>
          </a:xfrm>
        </p:spPr>
        <p:txBody>
          <a:bodyPr>
            <a:noAutofit/>
          </a:bodyPr>
          <a:lstStyle/>
          <a:p>
            <a:r>
              <a:rPr lang="en-US" sz="2000" dirty="0"/>
              <a:t>How long to read or write </a:t>
            </a:r>
            <a:r>
              <a:rPr lang="en-US" sz="2000" dirty="0" err="1"/>
              <a:t>n</a:t>
            </a:r>
            <a:r>
              <a:rPr lang="en-US" sz="2000" dirty="0"/>
              <a:t> sectors?</a:t>
            </a:r>
          </a:p>
          <a:p>
            <a:pPr lvl="1"/>
            <a:r>
              <a:rPr lang="en-US" sz="1600" dirty="0"/>
              <a:t>Positioning time + Transfer time (</a:t>
            </a:r>
            <a:r>
              <a:rPr lang="en-US" sz="1600" dirty="0" err="1"/>
              <a:t>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Question:  What is positioning time?</a:t>
            </a:r>
          </a:p>
          <a:p>
            <a:pPr lvl="2"/>
            <a:r>
              <a:rPr lang="en-US" sz="1400" dirty="0"/>
              <a:t>Positioning time: Seek time + Rotational Delay</a:t>
            </a:r>
          </a:p>
          <a:p>
            <a:pPr lvl="2"/>
            <a:r>
              <a:rPr lang="en-US" sz="1400" dirty="0"/>
              <a:t>Seek: Time to position head over destination cylinder</a:t>
            </a:r>
          </a:p>
          <a:p>
            <a:pPr lvl="2"/>
            <a:r>
              <a:rPr lang="en-US" sz="1400" dirty="0"/>
              <a:t>Rotation:  Wait for sector to rotate underneath head</a:t>
            </a:r>
            <a:endParaRPr lang="en-US" sz="1600" dirty="0"/>
          </a:p>
          <a:p>
            <a:pPr lvl="1"/>
            <a:r>
              <a:rPr lang="en-US" sz="1600" dirty="0"/>
              <a:t>What is transfer time?</a:t>
            </a:r>
          </a:p>
          <a:p>
            <a:pPr lvl="2"/>
            <a:r>
              <a:rPr lang="en-US" sz="1400" dirty="0"/>
              <a:t>Transfer time: </a:t>
            </a:r>
            <a:r>
              <a:rPr lang="en-US" sz="1400" dirty="0" err="1"/>
              <a:t>n</a:t>
            </a:r>
            <a:r>
              <a:rPr lang="en-US" sz="1400" dirty="0"/>
              <a:t> / (RPM * bytes/track)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Typical access time?</a:t>
            </a:r>
          </a:p>
          <a:p>
            <a:pPr lvl="1"/>
            <a:r>
              <a:rPr lang="en-US" sz="1600" dirty="0"/>
              <a:t>Order of milliseconds (RAM? Nanoseconds!)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5794193" y="3573118"/>
            <a:ext cx="2971800" cy="1200150"/>
            <a:chOff x="1905000" y="4419600"/>
            <a:chExt cx="4267200" cy="1752600"/>
          </a:xfrm>
        </p:grpSpPr>
        <p:sp>
          <p:nvSpPr>
            <p:cNvPr id="352261" name="Oval 5"/>
            <p:cNvSpPr>
              <a:spLocks noChangeArrowheads="1"/>
            </p:cNvSpPr>
            <p:nvPr/>
          </p:nvSpPr>
          <p:spPr bwMode="auto">
            <a:xfrm>
              <a:off x="3505200" y="5943600"/>
              <a:ext cx="12192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262" name="Oval 6"/>
            <p:cNvSpPr>
              <a:spLocks noChangeArrowheads="1"/>
            </p:cNvSpPr>
            <p:nvPr/>
          </p:nvSpPr>
          <p:spPr bwMode="auto">
            <a:xfrm>
              <a:off x="1905000" y="4876800"/>
              <a:ext cx="4267200" cy="12954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263" name="Oval 7"/>
            <p:cNvSpPr>
              <a:spLocks noChangeArrowheads="1"/>
            </p:cNvSpPr>
            <p:nvPr/>
          </p:nvSpPr>
          <p:spPr bwMode="auto">
            <a:xfrm>
              <a:off x="2133600" y="5029200"/>
              <a:ext cx="37338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264" name="Oval 8"/>
            <p:cNvSpPr>
              <a:spLocks noChangeArrowheads="1"/>
            </p:cNvSpPr>
            <p:nvPr/>
          </p:nvSpPr>
          <p:spPr bwMode="auto">
            <a:xfrm>
              <a:off x="2438400" y="5181600"/>
              <a:ext cx="3124200" cy="685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265" name="Oval 9"/>
            <p:cNvSpPr>
              <a:spLocks noChangeArrowheads="1"/>
            </p:cNvSpPr>
            <p:nvPr/>
          </p:nvSpPr>
          <p:spPr bwMode="auto">
            <a:xfrm>
              <a:off x="2895600" y="5334000"/>
              <a:ext cx="2362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266" name="Oval 10"/>
            <p:cNvSpPr>
              <a:spLocks noChangeArrowheads="1"/>
            </p:cNvSpPr>
            <p:nvPr/>
          </p:nvSpPr>
          <p:spPr bwMode="auto">
            <a:xfrm>
              <a:off x="3505200" y="5410200"/>
              <a:ext cx="12192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>
              <a:off x="4114800" y="4419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272" name="Rectangle 16"/>
            <p:cNvSpPr>
              <a:spLocks noChangeArrowheads="1"/>
            </p:cNvSpPr>
            <p:nvPr/>
          </p:nvSpPr>
          <p:spPr bwMode="auto">
            <a:xfrm>
              <a:off x="3429000" y="5181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273" name="Rectangle 17"/>
            <p:cNvSpPr>
              <a:spLocks noChangeArrowheads="1"/>
            </p:cNvSpPr>
            <p:nvPr/>
          </p:nvSpPr>
          <p:spPr bwMode="auto">
            <a:xfrm>
              <a:off x="4800600" y="5943600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206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LFS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46" y="967067"/>
            <a:ext cx="5294016" cy="13573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93" y="2738349"/>
            <a:ext cx="557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Read the Checkpoint region</a:t>
            </a:r>
          </a:p>
          <a:p>
            <a:pPr marL="342900" indent="-342900">
              <a:buAutoNum type="arabicPeriod"/>
            </a:pPr>
            <a:r>
              <a:rPr lang="en-US" dirty="0"/>
              <a:t>Read all </a:t>
            </a:r>
            <a:r>
              <a:rPr lang="en-US" dirty="0" err="1"/>
              <a:t>imap</a:t>
            </a:r>
            <a:r>
              <a:rPr lang="en-US" dirty="0"/>
              <a:t> pointers, cache portion of </a:t>
            </a:r>
            <a:r>
              <a:rPr lang="en-US" dirty="0" err="1"/>
              <a:t>imap</a:t>
            </a:r>
            <a:r>
              <a:rPr lang="en-US" dirty="0"/>
              <a:t> in mem</a:t>
            </a:r>
          </a:p>
          <a:p>
            <a:pPr marL="342900" indent="-342900">
              <a:buAutoNum type="arabicPeriod"/>
            </a:pPr>
            <a:r>
              <a:rPr lang="en-US" dirty="0"/>
              <a:t>To read a file:</a:t>
            </a:r>
          </a:p>
          <a:p>
            <a:pPr marL="800100" lvl="1" indent="-342900">
              <a:buAutoNum type="arabicPeriod"/>
            </a:pPr>
            <a:r>
              <a:rPr lang="en-US" dirty="0"/>
              <a:t>Lookup </a:t>
            </a:r>
            <a:r>
              <a:rPr lang="en-US" dirty="0" err="1"/>
              <a:t>inode</a:t>
            </a:r>
            <a:r>
              <a:rPr lang="en-US" dirty="0"/>
              <a:t> location in </a:t>
            </a:r>
            <a:r>
              <a:rPr lang="en-US" dirty="0" err="1"/>
              <a:t>imap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Read </a:t>
            </a:r>
            <a:r>
              <a:rPr lang="en-US" dirty="0" err="1"/>
              <a:t>inode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Read the file block</a:t>
            </a:r>
          </a:p>
        </p:txBody>
      </p:sp>
    </p:spTree>
    <p:extLst>
      <p:ext uri="{BB962C8B-B14F-4D97-AF65-F5344CB8AC3E}">
        <p14:creationId xmlns:p14="http://schemas.microsoft.com/office/powerpoint/2010/main" val="388245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Other Issues</a:t>
            </a:r>
          </a:p>
        </p:txBody>
      </p:sp>
      <p:sp>
        <p:nvSpPr>
          <p:cNvPr id="1120" name="Shape 1120"/>
          <p:cNvSpPr>
            <a:spLocks noGrp="1"/>
          </p:cNvSpPr>
          <p:nvPr>
            <p:ph type="body" idx="4294967295"/>
          </p:nvPr>
        </p:nvSpPr>
        <p:spPr>
          <a:xfrm>
            <a:off x="814041" y="1293399"/>
            <a:ext cx="5853410" cy="312343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Crashes</a:t>
            </a:r>
            <a:endParaRPr lang="en-US" sz="200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606172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Crash Recovery</a:t>
            </a:r>
          </a:p>
        </p:txBody>
      </p:sp>
      <p:sp>
        <p:nvSpPr>
          <p:cNvPr id="1129" name="Shape 1129"/>
          <p:cNvSpPr>
            <a:spLocks noGrp="1"/>
          </p:cNvSpPr>
          <p:nvPr>
            <p:ph type="body" idx="4294967295"/>
          </p:nvPr>
        </p:nvSpPr>
        <p:spPr>
          <a:xfrm>
            <a:off x="457200" y="1033061"/>
            <a:ext cx="8474927" cy="38585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rgbClr val="333333"/>
                </a:solidFill>
              </a:rPr>
              <a:t>What data needs to be recovered after a crash?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46" dirty="0">
                <a:solidFill>
                  <a:srgbClr val="333333"/>
                </a:solidFill>
              </a:rPr>
              <a:t>Need </a:t>
            </a:r>
            <a:r>
              <a:rPr lang="en-US" sz="1846" dirty="0" err="1">
                <a:solidFill>
                  <a:srgbClr val="333333"/>
                </a:solidFill>
              </a:rPr>
              <a:t>imap</a:t>
            </a:r>
            <a:r>
              <a:rPr lang="en-US" sz="1846" dirty="0">
                <a:solidFill>
                  <a:srgbClr val="333333"/>
                </a:solidFill>
              </a:rPr>
              <a:t> (lost in volatile memory)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Naive approach</a:t>
            </a:r>
            <a:r>
              <a:rPr lang="en-US" sz="2004" dirty="0">
                <a:solidFill>
                  <a:srgbClr val="333333"/>
                </a:solidFill>
              </a:rPr>
              <a:t>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46" b="1" dirty="0">
                <a:solidFill>
                  <a:srgbClr val="333333"/>
                </a:solidFill>
              </a:rPr>
              <a:t>S</a:t>
            </a:r>
            <a:r>
              <a:rPr sz="1846" b="1" dirty="0">
                <a:solidFill>
                  <a:srgbClr val="333333"/>
                </a:solidFill>
              </a:rPr>
              <a:t>can</a:t>
            </a:r>
            <a:r>
              <a:rPr sz="1846" dirty="0">
                <a:solidFill>
                  <a:srgbClr val="333333"/>
                </a:solidFill>
              </a:rPr>
              <a:t> entire </a:t>
            </a:r>
            <a:r>
              <a:rPr lang="en-US" sz="1846" dirty="0">
                <a:solidFill>
                  <a:srgbClr val="333333"/>
                </a:solidFill>
              </a:rPr>
              <a:t>disk</a:t>
            </a:r>
            <a:r>
              <a:rPr sz="1846" dirty="0">
                <a:solidFill>
                  <a:srgbClr val="333333"/>
                </a:solidFill>
              </a:rPr>
              <a:t> to reconstruct </a:t>
            </a:r>
            <a:r>
              <a:rPr sz="1846" dirty="0" err="1">
                <a:solidFill>
                  <a:srgbClr val="333333"/>
                </a:solidFill>
              </a:rPr>
              <a:t>imap</a:t>
            </a:r>
            <a:r>
              <a:rPr sz="1846" dirty="0">
                <a:solidFill>
                  <a:srgbClr val="333333"/>
                </a:solidFill>
              </a:rPr>
              <a:t> pieces.  Slow!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Better approach</a:t>
            </a:r>
            <a:r>
              <a:rPr lang="en-US" sz="2004" dirty="0">
                <a:solidFill>
                  <a:srgbClr val="333333"/>
                </a:solidFill>
              </a:rPr>
              <a:t>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46" dirty="0">
                <a:solidFill>
                  <a:srgbClr val="333333"/>
                </a:solidFill>
              </a:rPr>
              <a:t>O</a:t>
            </a:r>
            <a:r>
              <a:rPr sz="1846" dirty="0">
                <a:solidFill>
                  <a:srgbClr val="333333"/>
                </a:solidFill>
              </a:rPr>
              <a:t>ccasionally </a:t>
            </a:r>
            <a:r>
              <a:rPr sz="1846" b="1" dirty="0">
                <a:solidFill>
                  <a:srgbClr val="333333"/>
                </a:solidFill>
              </a:rPr>
              <a:t>checkpoint</a:t>
            </a:r>
            <a:r>
              <a:rPr sz="1846" dirty="0">
                <a:solidFill>
                  <a:srgbClr val="333333"/>
                </a:solidFill>
              </a:rPr>
              <a:t> </a:t>
            </a:r>
            <a:r>
              <a:rPr lang="en-US" sz="1846" dirty="0">
                <a:solidFill>
                  <a:srgbClr val="333333"/>
                </a:solidFill>
              </a:rPr>
              <a:t>to known on-disk location </a:t>
            </a:r>
            <a:r>
              <a:rPr sz="1846" dirty="0">
                <a:solidFill>
                  <a:srgbClr val="333333"/>
                </a:solidFill>
              </a:rPr>
              <a:t>pointers to imap pieces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4" dirty="0">
                <a:solidFill>
                  <a:srgbClr val="333333"/>
                </a:solidFill>
              </a:rPr>
              <a:t>How often to checkpoint?</a:t>
            </a:r>
            <a:endParaRPr sz="2004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46" dirty="0">
                <a:solidFill>
                  <a:srgbClr val="333333"/>
                </a:solidFill>
              </a:rPr>
              <a:t>Checkpoint often: random I/O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46" dirty="0">
                <a:solidFill>
                  <a:srgbClr val="333333"/>
                </a:solidFill>
              </a:rPr>
              <a:t>Checkpoint rarely: </a:t>
            </a:r>
            <a:r>
              <a:rPr lang="en-US" sz="1846" dirty="0">
                <a:solidFill>
                  <a:srgbClr val="333333"/>
                </a:solidFill>
              </a:rPr>
              <a:t>lose more data, </a:t>
            </a:r>
            <a:r>
              <a:rPr sz="1846" dirty="0">
                <a:solidFill>
                  <a:srgbClr val="333333"/>
                </a:solidFill>
              </a:rPr>
              <a:t>recovery takes longer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46" dirty="0">
                <a:solidFill>
                  <a:srgbClr val="333333"/>
                </a:solidFill>
              </a:rPr>
              <a:t>Example: checkpoint every 30</a:t>
            </a:r>
            <a:r>
              <a:rPr lang="en-US" sz="1846" dirty="0">
                <a:solidFill>
                  <a:srgbClr val="333333"/>
                </a:solidFill>
              </a:rPr>
              <a:t> </a:t>
            </a:r>
            <a:r>
              <a:rPr sz="1846" dirty="0">
                <a:solidFill>
                  <a:srgbClr val="333333"/>
                </a:solidFill>
              </a:rPr>
              <a:t>s</a:t>
            </a:r>
            <a:r>
              <a:rPr lang="en-US" sz="1846" dirty="0">
                <a:solidFill>
                  <a:srgbClr val="333333"/>
                </a:solidFill>
              </a:rPr>
              <a:t>ecs</a:t>
            </a:r>
            <a:endParaRPr sz="1846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07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/>
              <a:t>Checkpoint</a:t>
            </a:r>
          </a:p>
        </p:txBody>
      </p:sp>
      <p:sp>
        <p:nvSpPr>
          <p:cNvPr id="1168" name="Shape 1168"/>
          <p:cNvSpPr/>
          <p:nvPr/>
        </p:nvSpPr>
        <p:spPr>
          <a:xfrm>
            <a:off x="4764539" y="1943579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169" name="Shape 1169"/>
          <p:cNvSpPr/>
          <p:nvPr/>
        </p:nvSpPr>
        <p:spPr>
          <a:xfrm>
            <a:off x="4179617" y="1943579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170" name="Shape 1170"/>
          <p:cNvSpPr/>
          <p:nvPr/>
        </p:nvSpPr>
        <p:spPr>
          <a:xfrm>
            <a:off x="2248614" y="1946846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disk:</a:t>
            </a:r>
          </a:p>
        </p:txBody>
      </p:sp>
      <p:sp>
        <p:nvSpPr>
          <p:cNvPr id="1171" name="Shape 1171"/>
          <p:cNvSpPr/>
          <p:nvPr/>
        </p:nvSpPr>
        <p:spPr>
          <a:xfrm>
            <a:off x="5947778" y="1943579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172" name="Shape 1172"/>
          <p:cNvSpPr/>
          <p:nvPr/>
        </p:nvSpPr>
        <p:spPr>
          <a:xfrm>
            <a:off x="5356158" y="1943579"/>
            <a:ext cx="566975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73" name="Shape 1173"/>
          <p:cNvSpPr/>
          <p:nvPr/>
        </p:nvSpPr>
        <p:spPr>
          <a:xfrm>
            <a:off x="3027687" y="1943579"/>
            <a:ext cx="3729475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4" name="Shape 1174"/>
          <p:cNvSpPr/>
          <p:nvPr/>
        </p:nvSpPr>
        <p:spPr>
          <a:xfrm>
            <a:off x="4204916" y="1824488"/>
            <a:ext cx="86623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5" name="Shape 1175"/>
          <p:cNvSpPr/>
          <p:nvPr/>
        </p:nvSpPr>
        <p:spPr>
          <a:xfrm>
            <a:off x="4285284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6" name="Shape 1176"/>
          <p:cNvSpPr/>
          <p:nvPr/>
        </p:nvSpPr>
        <p:spPr>
          <a:xfrm>
            <a:off x="4204917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7" name="Shape 1177"/>
          <p:cNvSpPr/>
          <p:nvPr/>
        </p:nvSpPr>
        <p:spPr>
          <a:xfrm flipH="1">
            <a:off x="4243725" y="1379536"/>
            <a:ext cx="939520" cy="42296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8" name="Shape 1178"/>
          <p:cNvSpPr/>
          <p:nvPr/>
        </p:nvSpPr>
        <p:spPr>
          <a:xfrm>
            <a:off x="4606753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9" name="Shape 1179"/>
          <p:cNvSpPr/>
          <p:nvPr/>
        </p:nvSpPr>
        <p:spPr>
          <a:xfrm>
            <a:off x="4687120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0" name="Shape 1180"/>
          <p:cNvSpPr/>
          <p:nvPr/>
        </p:nvSpPr>
        <p:spPr>
          <a:xfrm>
            <a:off x="4606753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1" name="Shape 1181"/>
          <p:cNvSpPr/>
          <p:nvPr/>
        </p:nvSpPr>
        <p:spPr>
          <a:xfrm flipH="1">
            <a:off x="4645561" y="1378423"/>
            <a:ext cx="624612" cy="42407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2" name="Shape 1182"/>
          <p:cNvSpPr/>
          <p:nvPr/>
        </p:nvSpPr>
        <p:spPr>
          <a:xfrm>
            <a:off x="5142535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3" name="Shape 1183"/>
          <p:cNvSpPr/>
          <p:nvPr/>
        </p:nvSpPr>
        <p:spPr>
          <a:xfrm>
            <a:off x="5222901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4" name="Shape 1184"/>
          <p:cNvSpPr/>
          <p:nvPr/>
        </p:nvSpPr>
        <p:spPr>
          <a:xfrm>
            <a:off x="5142534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5" name="Shape 1185"/>
          <p:cNvSpPr/>
          <p:nvPr/>
        </p:nvSpPr>
        <p:spPr>
          <a:xfrm flipH="1">
            <a:off x="5181342" y="1376683"/>
            <a:ext cx="156536" cy="42581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6" name="Shape 1186"/>
          <p:cNvSpPr/>
          <p:nvPr/>
        </p:nvSpPr>
        <p:spPr>
          <a:xfrm>
            <a:off x="5410425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7" name="Shape 1187"/>
          <p:cNvSpPr/>
          <p:nvPr/>
        </p:nvSpPr>
        <p:spPr>
          <a:xfrm>
            <a:off x="5490792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8" name="Shape 1188"/>
          <p:cNvSpPr/>
          <p:nvPr/>
        </p:nvSpPr>
        <p:spPr>
          <a:xfrm>
            <a:off x="5410425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9" name="Shape 1189"/>
          <p:cNvSpPr/>
          <p:nvPr/>
        </p:nvSpPr>
        <p:spPr>
          <a:xfrm>
            <a:off x="5449233" y="1372831"/>
            <a:ext cx="1" cy="42966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93" name="Shape 1193"/>
          <p:cNvSpPr/>
          <p:nvPr/>
        </p:nvSpPr>
        <p:spPr>
          <a:xfrm>
            <a:off x="5713152" y="1378190"/>
            <a:ext cx="626818" cy="424308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grpSp>
        <p:nvGrpSpPr>
          <p:cNvPr id="3" name="Group 2"/>
          <p:cNvGrpSpPr/>
          <p:nvPr/>
        </p:nvGrpSpPr>
        <p:grpSpPr>
          <a:xfrm>
            <a:off x="5509321" y="1378374"/>
            <a:ext cx="878462" cy="514139"/>
            <a:chOff x="8279837" y="2613806"/>
            <a:chExt cx="1665825" cy="974959"/>
          </a:xfrm>
        </p:grpSpPr>
        <p:sp>
          <p:nvSpPr>
            <p:cNvPr id="1194" name="Shape 1194"/>
            <p:cNvSpPr/>
            <p:nvPr/>
          </p:nvSpPr>
          <p:spPr>
            <a:xfrm>
              <a:off x="9400401" y="3459769"/>
              <a:ext cx="164261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279837" y="2613806"/>
              <a:ext cx="1665825" cy="974959"/>
              <a:chOff x="8279837" y="2613806"/>
              <a:chExt cx="1665825" cy="974959"/>
            </a:xfrm>
          </p:grpSpPr>
          <p:sp>
            <p:nvSpPr>
              <p:cNvPr id="1190" name="Shape 1190"/>
              <p:cNvSpPr/>
              <p:nvPr/>
            </p:nvSpPr>
            <p:spPr>
              <a:xfrm>
                <a:off x="9781401" y="3459769"/>
                <a:ext cx="164261" cy="1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99338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97814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95528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94004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8279837" y="2613806"/>
                <a:ext cx="1194158" cy="804264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  <a:tailEnd type="triangle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</p:grpSp>
      </p:grpSp>
      <p:sp>
        <p:nvSpPr>
          <p:cNvPr id="1198" name="Shape 1198"/>
          <p:cNvSpPr/>
          <p:nvPr/>
        </p:nvSpPr>
        <p:spPr>
          <a:xfrm>
            <a:off x="4981719" y="942561"/>
            <a:ext cx="815528" cy="44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 err="1"/>
              <a:t>ptrs</a:t>
            </a:r>
            <a:r>
              <a:rPr sz="1266" dirty="0"/>
              <a:t>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 err="1"/>
              <a:t>imap</a:t>
            </a:r>
            <a:r>
              <a:rPr sz="1266" dirty="0"/>
              <a:t> pieces</a:t>
            </a:r>
          </a:p>
        </p:txBody>
      </p:sp>
      <p:sp>
        <p:nvSpPr>
          <p:cNvPr id="1199" name="Shape 1199"/>
          <p:cNvSpPr/>
          <p:nvPr/>
        </p:nvSpPr>
        <p:spPr>
          <a:xfrm>
            <a:off x="3739373" y="1000822"/>
            <a:ext cx="944601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memory:</a:t>
            </a:r>
          </a:p>
        </p:txBody>
      </p:sp>
      <p:sp>
        <p:nvSpPr>
          <p:cNvPr id="1200" name="Shape 1200"/>
          <p:cNvSpPr/>
          <p:nvPr/>
        </p:nvSpPr>
        <p:spPr>
          <a:xfrm>
            <a:off x="4793246" y="972475"/>
            <a:ext cx="1390440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1" name="Shape 1201"/>
          <p:cNvSpPr/>
          <p:nvPr/>
        </p:nvSpPr>
        <p:spPr>
          <a:xfrm flipV="1">
            <a:off x="331252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2" name="Shape 1202"/>
          <p:cNvSpPr/>
          <p:nvPr/>
        </p:nvSpPr>
        <p:spPr>
          <a:xfrm flipV="1">
            <a:off x="359827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3" name="Shape 1203"/>
          <p:cNvSpPr/>
          <p:nvPr/>
        </p:nvSpPr>
        <p:spPr>
          <a:xfrm flipV="1">
            <a:off x="388402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grpSp>
        <p:nvGrpSpPr>
          <p:cNvPr id="45" name="Group 44"/>
          <p:cNvGrpSpPr/>
          <p:nvPr/>
        </p:nvGrpSpPr>
        <p:grpSpPr>
          <a:xfrm>
            <a:off x="3041081" y="1672322"/>
            <a:ext cx="2447892" cy="1663029"/>
            <a:chOff x="3599325" y="3171218"/>
            <a:chExt cx="4641928" cy="3153596"/>
          </a:xfrm>
        </p:grpSpPr>
        <p:sp>
          <p:nvSpPr>
            <p:cNvPr id="1166" name="Shape 1166"/>
            <p:cNvSpPr/>
            <p:nvPr/>
          </p:nvSpPr>
          <p:spPr>
            <a:xfrm>
              <a:off x="3599325" y="3685601"/>
              <a:ext cx="2101741" cy="763948"/>
            </a:xfrm>
            <a:prstGeom prst="rect">
              <a:avLst/>
            </a:prstGeom>
            <a:solidFill>
              <a:srgbClr val="53585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371"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629395" y="3171218"/>
              <a:ext cx="1807902" cy="5642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checkpoint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5440062" y="4499006"/>
              <a:ext cx="1141903" cy="68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0"/>
                  </a:moveTo>
                  <a:cubicBezTo>
                    <a:pt x="8705" y="21462"/>
                    <a:pt x="15905" y="21600"/>
                    <a:pt x="21600" y="414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903554" y="4460954"/>
              <a:ext cx="2771521" cy="129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606"/>
                  </a:moveTo>
                  <a:cubicBezTo>
                    <a:pt x="10295" y="21600"/>
                    <a:pt x="17495" y="21398"/>
                    <a:pt x="21600" y="0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382148" y="4475522"/>
              <a:ext cx="3859105" cy="184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10111" y="21559"/>
                    <a:pt x="17311" y="21600"/>
                    <a:pt x="21600" y="122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853269" y="4492853"/>
              <a:ext cx="2054418" cy="128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9994" y="21568"/>
                    <a:pt x="17194" y="21600"/>
                    <a:pt x="21600" y="97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</p:grpSp>
      <p:sp>
        <p:nvSpPr>
          <p:cNvPr id="46" name="Shape 1257"/>
          <p:cNvSpPr/>
          <p:nvPr/>
        </p:nvSpPr>
        <p:spPr>
          <a:xfrm>
            <a:off x="5899326" y="1648786"/>
            <a:ext cx="669727" cy="356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47" name="Shape 1258"/>
          <p:cNvSpPr/>
          <p:nvPr/>
        </p:nvSpPr>
        <p:spPr>
          <a:xfrm>
            <a:off x="6583420" y="1228250"/>
            <a:ext cx="953386" cy="541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 dirty="0"/>
              <a:t>after last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 dirty="0"/>
              <a:t>checkpoint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54911" y="1927524"/>
            <a:ext cx="3819256" cy="1696047"/>
            <a:chOff x="3218325" y="3685601"/>
            <a:chExt cx="7242441" cy="3216207"/>
          </a:xfrm>
        </p:grpSpPr>
        <p:sp>
          <p:nvSpPr>
            <p:cNvPr id="49" name="Shape 1312"/>
            <p:cNvSpPr/>
            <p:nvPr/>
          </p:nvSpPr>
          <p:spPr>
            <a:xfrm>
              <a:off x="3218325" y="3685601"/>
              <a:ext cx="342768" cy="763948"/>
            </a:xfrm>
            <a:prstGeom prst="rect">
              <a:avLst/>
            </a:prstGeom>
            <a:solidFill>
              <a:srgbClr val="0065C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371"/>
            </a:p>
          </p:txBody>
        </p:sp>
        <p:sp>
          <p:nvSpPr>
            <p:cNvPr id="50" name="Shape 1363"/>
            <p:cNvSpPr/>
            <p:nvPr/>
          </p:nvSpPr>
          <p:spPr>
            <a:xfrm>
              <a:off x="3416948" y="4451032"/>
              <a:ext cx="5590198" cy="245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"/>
                  </a:moveTo>
                  <a:cubicBezTo>
                    <a:pt x="8168" y="21600"/>
                    <a:pt x="15368" y="21546"/>
                    <a:pt x="21600" y="0"/>
                  </a:cubicBezTo>
                </a:path>
              </a:pathLst>
            </a:custGeom>
            <a:ln w="25400">
              <a:solidFill>
                <a:srgbClr val="1497FC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51" name="Shape 1358"/>
            <p:cNvSpPr/>
            <p:nvPr/>
          </p:nvSpPr>
          <p:spPr>
            <a:xfrm>
              <a:off x="8430961" y="5580251"/>
              <a:ext cx="2029805" cy="10259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tail after last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checkpoint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599068" y="3298787"/>
            <a:ext cx="737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Crash!</a:t>
            </a:r>
          </a:p>
        </p:txBody>
      </p:sp>
    </p:spTree>
    <p:extLst>
      <p:ext uri="{BB962C8B-B14F-4D97-AF65-F5344CB8AC3E}">
        <p14:creationId xmlns:p14="http://schemas.microsoft.com/office/powerpoint/2010/main" val="3153470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" grpId="0" animBg="1"/>
      <p:bldP spid="1193" grpId="0" animBg="1"/>
      <p:bldP spid="46" grpId="0" animBg="1"/>
      <p:bldP spid="46" grpId="1" animBg="1"/>
      <p:bldP spid="47" grpId="0" animBg="1"/>
      <p:bldP spid="47" grpId="1" animBg="1"/>
      <p:bldP spid="5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17" dirty="0"/>
              <a:t>Reboot</a:t>
            </a:r>
            <a:endParaRPr sz="3417" dirty="0"/>
          </a:p>
        </p:txBody>
      </p:sp>
      <p:sp>
        <p:nvSpPr>
          <p:cNvPr id="1168" name="Shape 1168"/>
          <p:cNvSpPr/>
          <p:nvPr/>
        </p:nvSpPr>
        <p:spPr>
          <a:xfrm>
            <a:off x="4764539" y="1943579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169" name="Shape 1169"/>
          <p:cNvSpPr/>
          <p:nvPr/>
        </p:nvSpPr>
        <p:spPr>
          <a:xfrm>
            <a:off x="4179617" y="1943579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170" name="Shape 1170"/>
          <p:cNvSpPr/>
          <p:nvPr/>
        </p:nvSpPr>
        <p:spPr>
          <a:xfrm>
            <a:off x="2248614" y="1946846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disk:</a:t>
            </a:r>
          </a:p>
        </p:txBody>
      </p:sp>
      <p:sp>
        <p:nvSpPr>
          <p:cNvPr id="1171" name="Shape 1171"/>
          <p:cNvSpPr/>
          <p:nvPr/>
        </p:nvSpPr>
        <p:spPr>
          <a:xfrm>
            <a:off x="5947778" y="1943579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172" name="Shape 1172"/>
          <p:cNvSpPr/>
          <p:nvPr/>
        </p:nvSpPr>
        <p:spPr>
          <a:xfrm>
            <a:off x="5356158" y="1943579"/>
            <a:ext cx="566975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73" name="Shape 1173"/>
          <p:cNvSpPr/>
          <p:nvPr/>
        </p:nvSpPr>
        <p:spPr>
          <a:xfrm>
            <a:off x="3027687" y="1943579"/>
            <a:ext cx="3729475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4" name="Shape 1174"/>
          <p:cNvSpPr/>
          <p:nvPr/>
        </p:nvSpPr>
        <p:spPr>
          <a:xfrm>
            <a:off x="4204916" y="1824488"/>
            <a:ext cx="86623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5" name="Shape 1175"/>
          <p:cNvSpPr/>
          <p:nvPr/>
        </p:nvSpPr>
        <p:spPr>
          <a:xfrm>
            <a:off x="4285284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6" name="Shape 1176"/>
          <p:cNvSpPr/>
          <p:nvPr/>
        </p:nvSpPr>
        <p:spPr>
          <a:xfrm>
            <a:off x="4204917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8" name="Shape 1178"/>
          <p:cNvSpPr/>
          <p:nvPr/>
        </p:nvSpPr>
        <p:spPr>
          <a:xfrm>
            <a:off x="4606753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9" name="Shape 1179"/>
          <p:cNvSpPr/>
          <p:nvPr/>
        </p:nvSpPr>
        <p:spPr>
          <a:xfrm>
            <a:off x="4687120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0" name="Shape 1180"/>
          <p:cNvSpPr/>
          <p:nvPr/>
        </p:nvSpPr>
        <p:spPr>
          <a:xfrm>
            <a:off x="4606753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2" name="Shape 1182"/>
          <p:cNvSpPr/>
          <p:nvPr/>
        </p:nvSpPr>
        <p:spPr>
          <a:xfrm>
            <a:off x="5142535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3" name="Shape 1183"/>
          <p:cNvSpPr/>
          <p:nvPr/>
        </p:nvSpPr>
        <p:spPr>
          <a:xfrm>
            <a:off x="5222901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4" name="Shape 1184"/>
          <p:cNvSpPr/>
          <p:nvPr/>
        </p:nvSpPr>
        <p:spPr>
          <a:xfrm>
            <a:off x="5142534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6" name="Shape 1186"/>
          <p:cNvSpPr/>
          <p:nvPr/>
        </p:nvSpPr>
        <p:spPr>
          <a:xfrm>
            <a:off x="5410425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7" name="Shape 1187"/>
          <p:cNvSpPr/>
          <p:nvPr/>
        </p:nvSpPr>
        <p:spPr>
          <a:xfrm>
            <a:off x="5490792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8" name="Shape 1188"/>
          <p:cNvSpPr/>
          <p:nvPr/>
        </p:nvSpPr>
        <p:spPr>
          <a:xfrm>
            <a:off x="5410425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grpSp>
        <p:nvGrpSpPr>
          <p:cNvPr id="3" name="Group 2"/>
          <p:cNvGrpSpPr/>
          <p:nvPr/>
        </p:nvGrpSpPr>
        <p:grpSpPr>
          <a:xfrm>
            <a:off x="6100246" y="1824480"/>
            <a:ext cx="287540" cy="68025"/>
            <a:chOff x="9400401" y="3459769"/>
            <a:chExt cx="545261" cy="128996"/>
          </a:xfrm>
        </p:grpSpPr>
        <p:sp>
          <p:nvSpPr>
            <p:cNvPr id="1194" name="Shape 1194"/>
            <p:cNvSpPr/>
            <p:nvPr/>
          </p:nvSpPr>
          <p:spPr>
            <a:xfrm>
              <a:off x="9400401" y="3459769"/>
              <a:ext cx="164261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400402" y="3459769"/>
              <a:ext cx="545260" cy="128996"/>
              <a:chOff x="9400402" y="3459769"/>
              <a:chExt cx="545260" cy="128996"/>
            </a:xfrm>
          </p:grpSpPr>
          <p:sp>
            <p:nvSpPr>
              <p:cNvPr id="1190" name="Shape 1190"/>
              <p:cNvSpPr/>
              <p:nvPr/>
            </p:nvSpPr>
            <p:spPr>
              <a:xfrm>
                <a:off x="9781401" y="3459769"/>
                <a:ext cx="164261" cy="1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99338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97814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95528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94004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</p:grpSp>
      </p:grpSp>
      <p:sp>
        <p:nvSpPr>
          <p:cNvPr id="1198" name="Shape 1198"/>
          <p:cNvSpPr/>
          <p:nvPr/>
        </p:nvSpPr>
        <p:spPr>
          <a:xfrm>
            <a:off x="4981719" y="942561"/>
            <a:ext cx="815528" cy="44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 err="1"/>
              <a:t>ptrs</a:t>
            </a:r>
            <a:r>
              <a:rPr sz="1266" dirty="0"/>
              <a:t>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 err="1"/>
              <a:t>imap</a:t>
            </a:r>
            <a:r>
              <a:rPr sz="1266" dirty="0"/>
              <a:t> pieces</a:t>
            </a:r>
          </a:p>
        </p:txBody>
      </p:sp>
      <p:sp>
        <p:nvSpPr>
          <p:cNvPr id="1199" name="Shape 1199"/>
          <p:cNvSpPr/>
          <p:nvPr/>
        </p:nvSpPr>
        <p:spPr>
          <a:xfrm>
            <a:off x="3739373" y="1000822"/>
            <a:ext cx="944601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memory:</a:t>
            </a:r>
          </a:p>
        </p:txBody>
      </p:sp>
      <p:sp>
        <p:nvSpPr>
          <p:cNvPr id="1200" name="Shape 1200"/>
          <p:cNvSpPr/>
          <p:nvPr/>
        </p:nvSpPr>
        <p:spPr>
          <a:xfrm>
            <a:off x="4793246" y="972475"/>
            <a:ext cx="1390440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1" name="Shape 1201"/>
          <p:cNvSpPr/>
          <p:nvPr/>
        </p:nvSpPr>
        <p:spPr>
          <a:xfrm flipV="1">
            <a:off x="331252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2" name="Shape 1202"/>
          <p:cNvSpPr/>
          <p:nvPr/>
        </p:nvSpPr>
        <p:spPr>
          <a:xfrm flipV="1">
            <a:off x="359827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3" name="Shape 1203"/>
          <p:cNvSpPr/>
          <p:nvPr/>
        </p:nvSpPr>
        <p:spPr>
          <a:xfrm flipV="1">
            <a:off x="388402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grpSp>
        <p:nvGrpSpPr>
          <p:cNvPr id="45" name="Group 44"/>
          <p:cNvGrpSpPr/>
          <p:nvPr/>
        </p:nvGrpSpPr>
        <p:grpSpPr>
          <a:xfrm>
            <a:off x="3041081" y="1672322"/>
            <a:ext cx="2447892" cy="1663029"/>
            <a:chOff x="3599325" y="3171218"/>
            <a:chExt cx="4641928" cy="3153596"/>
          </a:xfrm>
        </p:grpSpPr>
        <p:sp>
          <p:nvSpPr>
            <p:cNvPr id="1166" name="Shape 1166"/>
            <p:cNvSpPr/>
            <p:nvPr/>
          </p:nvSpPr>
          <p:spPr>
            <a:xfrm>
              <a:off x="3599325" y="3685601"/>
              <a:ext cx="2101741" cy="763948"/>
            </a:xfrm>
            <a:prstGeom prst="rect">
              <a:avLst/>
            </a:prstGeom>
            <a:solidFill>
              <a:srgbClr val="53585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371"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629395" y="3171218"/>
              <a:ext cx="1807902" cy="5642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checkpoint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5440062" y="4499006"/>
              <a:ext cx="1141903" cy="68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0"/>
                  </a:moveTo>
                  <a:cubicBezTo>
                    <a:pt x="8705" y="21462"/>
                    <a:pt x="15905" y="21600"/>
                    <a:pt x="21600" y="414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903554" y="4460954"/>
              <a:ext cx="2771521" cy="129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606"/>
                  </a:moveTo>
                  <a:cubicBezTo>
                    <a:pt x="10295" y="21600"/>
                    <a:pt x="17495" y="21398"/>
                    <a:pt x="21600" y="0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382148" y="4475522"/>
              <a:ext cx="3859105" cy="184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10111" y="21559"/>
                    <a:pt x="17311" y="21600"/>
                    <a:pt x="21600" y="122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853269" y="4492853"/>
              <a:ext cx="2054418" cy="128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9994" y="21568"/>
                    <a:pt x="17194" y="21600"/>
                    <a:pt x="21600" y="97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54911" y="1927524"/>
            <a:ext cx="3819256" cy="1696047"/>
            <a:chOff x="3218325" y="3685601"/>
            <a:chExt cx="7242441" cy="3216207"/>
          </a:xfrm>
        </p:grpSpPr>
        <p:sp>
          <p:nvSpPr>
            <p:cNvPr id="49" name="Shape 1312"/>
            <p:cNvSpPr/>
            <p:nvPr/>
          </p:nvSpPr>
          <p:spPr>
            <a:xfrm>
              <a:off x="3218325" y="3685601"/>
              <a:ext cx="342768" cy="763948"/>
            </a:xfrm>
            <a:prstGeom prst="rect">
              <a:avLst/>
            </a:prstGeom>
            <a:solidFill>
              <a:srgbClr val="0065C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371"/>
            </a:p>
          </p:txBody>
        </p:sp>
        <p:sp>
          <p:nvSpPr>
            <p:cNvPr id="50" name="Shape 1363"/>
            <p:cNvSpPr/>
            <p:nvPr/>
          </p:nvSpPr>
          <p:spPr>
            <a:xfrm>
              <a:off x="3416948" y="4451032"/>
              <a:ext cx="5590198" cy="245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"/>
                  </a:moveTo>
                  <a:cubicBezTo>
                    <a:pt x="8168" y="21600"/>
                    <a:pt x="15368" y="21546"/>
                    <a:pt x="21600" y="0"/>
                  </a:cubicBezTo>
                </a:path>
              </a:pathLst>
            </a:custGeom>
            <a:ln w="25400">
              <a:solidFill>
                <a:srgbClr val="1497FC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51" name="Shape 1358"/>
            <p:cNvSpPr/>
            <p:nvPr/>
          </p:nvSpPr>
          <p:spPr>
            <a:xfrm>
              <a:off x="8430961" y="5580251"/>
              <a:ext cx="2029805" cy="10259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tail after last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checkpoint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453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17" dirty="0"/>
              <a:t>Reboot</a:t>
            </a:r>
            <a:endParaRPr sz="3417" dirty="0"/>
          </a:p>
        </p:txBody>
      </p:sp>
      <p:sp>
        <p:nvSpPr>
          <p:cNvPr id="1168" name="Shape 1168"/>
          <p:cNvSpPr/>
          <p:nvPr/>
        </p:nvSpPr>
        <p:spPr>
          <a:xfrm>
            <a:off x="4764539" y="1943579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169" name="Shape 1169"/>
          <p:cNvSpPr/>
          <p:nvPr/>
        </p:nvSpPr>
        <p:spPr>
          <a:xfrm>
            <a:off x="4179617" y="1943579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170" name="Shape 1170"/>
          <p:cNvSpPr/>
          <p:nvPr/>
        </p:nvSpPr>
        <p:spPr>
          <a:xfrm>
            <a:off x="2248614" y="1946846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disk:</a:t>
            </a:r>
          </a:p>
        </p:txBody>
      </p:sp>
      <p:sp>
        <p:nvSpPr>
          <p:cNvPr id="1171" name="Shape 1171"/>
          <p:cNvSpPr/>
          <p:nvPr/>
        </p:nvSpPr>
        <p:spPr>
          <a:xfrm>
            <a:off x="5947778" y="1943579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172" name="Shape 1172"/>
          <p:cNvSpPr/>
          <p:nvPr/>
        </p:nvSpPr>
        <p:spPr>
          <a:xfrm>
            <a:off x="5356158" y="1943579"/>
            <a:ext cx="566975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73" name="Shape 1173"/>
          <p:cNvSpPr/>
          <p:nvPr/>
        </p:nvSpPr>
        <p:spPr>
          <a:xfrm>
            <a:off x="3027687" y="1943579"/>
            <a:ext cx="3729475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4" name="Shape 1174"/>
          <p:cNvSpPr/>
          <p:nvPr/>
        </p:nvSpPr>
        <p:spPr>
          <a:xfrm>
            <a:off x="4204916" y="1824488"/>
            <a:ext cx="86623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5" name="Shape 1175"/>
          <p:cNvSpPr/>
          <p:nvPr/>
        </p:nvSpPr>
        <p:spPr>
          <a:xfrm>
            <a:off x="4285284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6" name="Shape 1176"/>
          <p:cNvSpPr/>
          <p:nvPr/>
        </p:nvSpPr>
        <p:spPr>
          <a:xfrm>
            <a:off x="4204917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7" name="Shape 1177"/>
          <p:cNvSpPr/>
          <p:nvPr/>
        </p:nvSpPr>
        <p:spPr>
          <a:xfrm flipH="1">
            <a:off x="4243725" y="1379536"/>
            <a:ext cx="939520" cy="42296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8" name="Shape 1178"/>
          <p:cNvSpPr/>
          <p:nvPr/>
        </p:nvSpPr>
        <p:spPr>
          <a:xfrm>
            <a:off x="4606753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9" name="Shape 1179"/>
          <p:cNvSpPr/>
          <p:nvPr/>
        </p:nvSpPr>
        <p:spPr>
          <a:xfrm>
            <a:off x="4687120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0" name="Shape 1180"/>
          <p:cNvSpPr/>
          <p:nvPr/>
        </p:nvSpPr>
        <p:spPr>
          <a:xfrm>
            <a:off x="4606753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1" name="Shape 1181"/>
          <p:cNvSpPr/>
          <p:nvPr/>
        </p:nvSpPr>
        <p:spPr>
          <a:xfrm flipH="1">
            <a:off x="4645561" y="1378423"/>
            <a:ext cx="624612" cy="42407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2" name="Shape 1182"/>
          <p:cNvSpPr/>
          <p:nvPr/>
        </p:nvSpPr>
        <p:spPr>
          <a:xfrm>
            <a:off x="5142535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3" name="Shape 1183"/>
          <p:cNvSpPr/>
          <p:nvPr/>
        </p:nvSpPr>
        <p:spPr>
          <a:xfrm>
            <a:off x="5222901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4" name="Shape 1184"/>
          <p:cNvSpPr/>
          <p:nvPr/>
        </p:nvSpPr>
        <p:spPr>
          <a:xfrm>
            <a:off x="5142534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5" name="Shape 1185"/>
          <p:cNvSpPr/>
          <p:nvPr/>
        </p:nvSpPr>
        <p:spPr>
          <a:xfrm flipH="1">
            <a:off x="5181342" y="1376683"/>
            <a:ext cx="156536" cy="42581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6" name="Shape 1186"/>
          <p:cNvSpPr/>
          <p:nvPr/>
        </p:nvSpPr>
        <p:spPr>
          <a:xfrm>
            <a:off x="5410425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7" name="Shape 1187"/>
          <p:cNvSpPr/>
          <p:nvPr/>
        </p:nvSpPr>
        <p:spPr>
          <a:xfrm>
            <a:off x="5490792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8" name="Shape 1188"/>
          <p:cNvSpPr/>
          <p:nvPr/>
        </p:nvSpPr>
        <p:spPr>
          <a:xfrm>
            <a:off x="5410425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9" name="Shape 1189"/>
          <p:cNvSpPr/>
          <p:nvPr/>
        </p:nvSpPr>
        <p:spPr>
          <a:xfrm>
            <a:off x="5449233" y="1372831"/>
            <a:ext cx="1" cy="42966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98" name="Shape 1198"/>
          <p:cNvSpPr/>
          <p:nvPr/>
        </p:nvSpPr>
        <p:spPr>
          <a:xfrm>
            <a:off x="4981719" y="942561"/>
            <a:ext cx="815528" cy="44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 err="1"/>
              <a:t>ptrs</a:t>
            </a:r>
            <a:r>
              <a:rPr sz="1266" dirty="0"/>
              <a:t>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 err="1"/>
              <a:t>imap</a:t>
            </a:r>
            <a:r>
              <a:rPr sz="1266" dirty="0"/>
              <a:t> pieces</a:t>
            </a:r>
          </a:p>
        </p:txBody>
      </p:sp>
      <p:sp>
        <p:nvSpPr>
          <p:cNvPr id="1199" name="Shape 1199"/>
          <p:cNvSpPr/>
          <p:nvPr/>
        </p:nvSpPr>
        <p:spPr>
          <a:xfrm>
            <a:off x="3739373" y="1000822"/>
            <a:ext cx="944601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memory:</a:t>
            </a:r>
          </a:p>
        </p:txBody>
      </p:sp>
      <p:sp>
        <p:nvSpPr>
          <p:cNvPr id="1200" name="Shape 1200"/>
          <p:cNvSpPr/>
          <p:nvPr/>
        </p:nvSpPr>
        <p:spPr>
          <a:xfrm>
            <a:off x="4793246" y="972475"/>
            <a:ext cx="1390440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1" name="Shape 1201"/>
          <p:cNvSpPr/>
          <p:nvPr/>
        </p:nvSpPr>
        <p:spPr>
          <a:xfrm flipV="1">
            <a:off x="331252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2" name="Shape 1202"/>
          <p:cNvSpPr/>
          <p:nvPr/>
        </p:nvSpPr>
        <p:spPr>
          <a:xfrm flipV="1">
            <a:off x="359827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3" name="Shape 1203"/>
          <p:cNvSpPr/>
          <p:nvPr/>
        </p:nvSpPr>
        <p:spPr>
          <a:xfrm flipV="1">
            <a:off x="388402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grpSp>
        <p:nvGrpSpPr>
          <p:cNvPr id="45" name="Group 44"/>
          <p:cNvGrpSpPr/>
          <p:nvPr/>
        </p:nvGrpSpPr>
        <p:grpSpPr>
          <a:xfrm>
            <a:off x="3041081" y="1672322"/>
            <a:ext cx="2447892" cy="1663029"/>
            <a:chOff x="3599325" y="3171218"/>
            <a:chExt cx="4641928" cy="3153596"/>
          </a:xfrm>
        </p:grpSpPr>
        <p:sp>
          <p:nvSpPr>
            <p:cNvPr id="1166" name="Shape 1166"/>
            <p:cNvSpPr/>
            <p:nvPr/>
          </p:nvSpPr>
          <p:spPr>
            <a:xfrm>
              <a:off x="3599325" y="3685601"/>
              <a:ext cx="2101741" cy="763948"/>
            </a:xfrm>
            <a:prstGeom prst="rect">
              <a:avLst/>
            </a:prstGeom>
            <a:solidFill>
              <a:srgbClr val="53585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371"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629395" y="3171218"/>
              <a:ext cx="1807902" cy="5642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checkpoint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5440062" y="4499006"/>
              <a:ext cx="1141903" cy="68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0"/>
                  </a:moveTo>
                  <a:cubicBezTo>
                    <a:pt x="8705" y="21462"/>
                    <a:pt x="15905" y="21600"/>
                    <a:pt x="21600" y="414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903554" y="4460954"/>
              <a:ext cx="2771521" cy="129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606"/>
                  </a:moveTo>
                  <a:cubicBezTo>
                    <a:pt x="10295" y="21600"/>
                    <a:pt x="17495" y="21398"/>
                    <a:pt x="21600" y="0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382148" y="4475522"/>
              <a:ext cx="3859105" cy="184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10111" y="21559"/>
                    <a:pt x="17311" y="21600"/>
                    <a:pt x="21600" y="122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853269" y="4492853"/>
              <a:ext cx="2054418" cy="128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9994" y="21568"/>
                    <a:pt x="17194" y="21600"/>
                    <a:pt x="21600" y="97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</p:grpSp>
      <p:sp>
        <p:nvSpPr>
          <p:cNvPr id="47" name="Shape 1258"/>
          <p:cNvSpPr/>
          <p:nvPr/>
        </p:nvSpPr>
        <p:spPr>
          <a:xfrm>
            <a:off x="6583420" y="1228250"/>
            <a:ext cx="1616773" cy="541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82" dirty="0"/>
              <a:t>Get pointers from </a:t>
            </a:r>
            <a:endParaRPr sz="1582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82" dirty="0"/>
              <a:t>checkpoint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54911" y="1927524"/>
            <a:ext cx="3819256" cy="1696047"/>
            <a:chOff x="3218325" y="3685601"/>
            <a:chExt cx="7242441" cy="3216207"/>
          </a:xfrm>
        </p:grpSpPr>
        <p:sp>
          <p:nvSpPr>
            <p:cNvPr id="49" name="Shape 1312"/>
            <p:cNvSpPr/>
            <p:nvPr/>
          </p:nvSpPr>
          <p:spPr>
            <a:xfrm>
              <a:off x="3218325" y="3685601"/>
              <a:ext cx="342768" cy="763948"/>
            </a:xfrm>
            <a:prstGeom prst="rect">
              <a:avLst/>
            </a:prstGeom>
            <a:solidFill>
              <a:srgbClr val="0065C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371"/>
            </a:p>
          </p:txBody>
        </p:sp>
        <p:sp>
          <p:nvSpPr>
            <p:cNvPr id="50" name="Shape 1363"/>
            <p:cNvSpPr/>
            <p:nvPr/>
          </p:nvSpPr>
          <p:spPr>
            <a:xfrm>
              <a:off x="3416948" y="4451032"/>
              <a:ext cx="5590198" cy="245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"/>
                  </a:moveTo>
                  <a:cubicBezTo>
                    <a:pt x="8168" y="21600"/>
                    <a:pt x="15368" y="21546"/>
                    <a:pt x="21600" y="0"/>
                  </a:cubicBezTo>
                </a:path>
              </a:pathLst>
            </a:custGeom>
            <a:ln w="25400">
              <a:solidFill>
                <a:srgbClr val="1497FC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51" name="Shape 1358"/>
            <p:cNvSpPr/>
            <p:nvPr/>
          </p:nvSpPr>
          <p:spPr>
            <a:xfrm>
              <a:off x="8430961" y="5580251"/>
              <a:ext cx="2029805" cy="10259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tail after last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checkpoint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8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17" dirty="0"/>
              <a:t>Reboot</a:t>
            </a:r>
            <a:endParaRPr sz="3417" dirty="0"/>
          </a:p>
        </p:txBody>
      </p:sp>
      <p:sp>
        <p:nvSpPr>
          <p:cNvPr id="1168" name="Shape 1168"/>
          <p:cNvSpPr/>
          <p:nvPr/>
        </p:nvSpPr>
        <p:spPr>
          <a:xfrm>
            <a:off x="4764539" y="1943579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169" name="Shape 1169"/>
          <p:cNvSpPr/>
          <p:nvPr/>
        </p:nvSpPr>
        <p:spPr>
          <a:xfrm>
            <a:off x="4179617" y="1943579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170" name="Shape 1170"/>
          <p:cNvSpPr/>
          <p:nvPr/>
        </p:nvSpPr>
        <p:spPr>
          <a:xfrm>
            <a:off x="2248614" y="1946846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disk:</a:t>
            </a:r>
          </a:p>
        </p:txBody>
      </p:sp>
      <p:sp>
        <p:nvSpPr>
          <p:cNvPr id="1171" name="Shape 1171"/>
          <p:cNvSpPr/>
          <p:nvPr/>
        </p:nvSpPr>
        <p:spPr>
          <a:xfrm>
            <a:off x="5947778" y="1943579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172" name="Shape 1172"/>
          <p:cNvSpPr/>
          <p:nvPr/>
        </p:nvSpPr>
        <p:spPr>
          <a:xfrm>
            <a:off x="5356158" y="1943579"/>
            <a:ext cx="566975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73" name="Shape 1173"/>
          <p:cNvSpPr/>
          <p:nvPr/>
        </p:nvSpPr>
        <p:spPr>
          <a:xfrm>
            <a:off x="3027687" y="1943579"/>
            <a:ext cx="3729475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4" name="Shape 1174"/>
          <p:cNvSpPr/>
          <p:nvPr/>
        </p:nvSpPr>
        <p:spPr>
          <a:xfrm>
            <a:off x="4204916" y="1824488"/>
            <a:ext cx="86623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5" name="Shape 1175"/>
          <p:cNvSpPr/>
          <p:nvPr/>
        </p:nvSpPr>
        <p:spPr>
          <a:xfrm>
            <a:off x="4285284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6" name="Shape 1176"/>
          <p:cNvSpPr/>
          <p:nvPr/>
        </p:nvSpPr>
        <p:spPr>
          <a:xfrm>
            <a:off x="4204917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7" name="Shape 1177"/>
          <p:cNvSpPr/>
          <p:nvPr/>
        </p:nvSpPr>
        <p:spPr>
          <a:xfrm flipH="1">
            <a:off x="4243725" y="1379536"/>
            <a:ext cx="939520" cy="42296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8" name="Shape 1178"/>
          <p:cNvSpPr/>
          <p:nvPr/>
        </p:nvSpPr>
        <p:spPr>
          <a:xfrm>
            <a:off x="4606753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79" name="Shape 1179"/>
          <p:cNvSpPr/>
          <p:nvPr/>
        </p:nvSpPr>
        <p:spPr>
          <a:xfrm>
            <a:off x="4687120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0" name="Shape 1180"/>
          <p:cNvSpPr/>
          <p:nvPr/>
        </p:nvSpPr>
        <p:spPr>
          <a:xfrm>
            <a:off x="4606753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1" name="Shape 1181"/>
          <p:cNvSpPr/>
          <p:nvPr/>
        </p:nvSpPr>
        <p:spPr>
          <a:xfrm flipH="1">
            <a:off x="4645561" y="1378423"/>
            <a:ext cx="624612" cy="42407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2" name="Shape 1182"/>
          <p:cNvSpPr/>
          <p:nvPr/>
        </p:nvSpPr>
        <p:spPr>
          <a:xfrm>
            <a:off x="5142535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3" name="Shape 1183"/>
          <p:cNvSpPr/>
          <p:nvPr/>
        </p:nvSpPr>
        <p:spPr>
          <a:xfrm>
            <a:off x="5222901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4" name="Shape 1184"/>
          <p:cNvSpPr/>
          <p:nvPr/>
        </p:nvSpPr>
        <p:spPr>
          <a:xfrm>
            <a:off x="5142534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5" name="Shape 1185"/>
          <p:cNvSpPr/>
          <p:nvPr/>
        </p:nvSpPr>
        <p:spPr>
          <a:xfrm flipH="1">
            <a:off x="5181342" y="1376683"/>
            <a:ext cx="156536" cy="42581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6" name="Shape 1186"/>
          <p:cNvSpPr/>
          <p:nvPr/>
        </p:nvSpPr>
        <p:spPr>
          <a:xfrm>
            <a:off x="5410425" y="1824488"/>
            <a:ext cx="8662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7" name="Shape 1187"/>
          <p:cNvSpPr/>
          <p:nvPr/>
        </p:nvSpPr>
        <p:spPr>
          <a:xfrm>
            <a:off x="5490792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8" name="Shape 1188"/>
          <p:cNvSpPr/>
          <p:nvPr/>
        </p:nvSpPr>
        <p:spPr>
          <a:xfrm>
            <a:off x="5410425" y="1824488"/>
            <a:ext cx="1" cy="6802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89" name="Shape 1189"/>
          <p:cNvSpPr/>
          <p:nvPr/>
        </p:nvSpPr>
        <p:spPr>
          <a:xfrm>
            <a:off x="5449233" y="1372831"/>
            <a:ext cx="1" cy="429667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193" name="Shape 1193"/>
          <p:cNvSpPr/>
          <p:nvPr/>
        </p:nvSpPr>
        <p:spPr>
          <a:xfrm>
            <a:off x="5713152" y="1378190"/>
            <a:ext cx="626818" cy="424308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grpSp>
        <p:nvGrpSpPr>
          <p:cNvPr id="3" name="Group 2"/>
          <p:cNvGrpSpPr/>
          <p:nvPr/>
        </p:nvGrpSpPr>
        <p:grpSpPr>
          <a:xfrm>
            <a:off x="5509321" y="1378374"/>
            <a:ext cx="878462" cy="514139"/>
            <a:chOff x="8279837" y="2613806"/>
            <a:chExt cx="1665825" cy="974959"/>
          </a:xfrm>
        </p:grpSpPr>
        <p:sp>
          <p:nvSpPr>
            <p:cNvPr id="1194" name="Shape 1194"/>
            <p:cNvSpPr/>
            <p:nvPr/>
          </p:nvSpPr>
          <p:spPr>
            <a:xfrm>
              <a:off x="9400401" y="3459769"/>
              <a:ext cx="164261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lvl="0">
                <a:defRPr sz="2600"/>
              </a:pPr>
              <a:endParaRPr sz="1371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279837" y="2613806"/>
              <a:ext cx="1665825" cy="974959"/>
              <a:chOff x="8279837" y="2613806"/>
              <a:chExt cx="1665825" cy="974959"/>
            </a:xfrm>
          </p:grpSpPr>
          <p:sp>
            <p:nvSpPr>
              <p:cNvPr id="1190" name="Shape 1190"/>
              <p:cNvSpPr/>
              <p:nvPr/>
            </p:nvSpPr>
            <p:spPr>
              <a:xfrm>
                <a:off x="9781401" y="3459769"/>
                <a:ext cx="164261" cy="1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99338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97814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95528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9400402" y="3459769"/>
                <a:ext cx="1" cy="128996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8279837" y="2613806"/>
                <a:ext cx="1194158" cy="804264"/>
              </a:xfrm>
              <a:prstGeom prst="line">
                <a:avLst/>
              </a:prstGeom>
              <a:ln w="25400">
                <a:solidFill>
                  <a:schemeClr val="tx1"/>
                </a:solidFill>
                <a:miter lim="400000"/>
                <a:tailEnd type="triangle"/>
              </a:ln>
            </p:spPr>
            <p:txBody>
              <a:bodyPr lIns="26789" tIns="26789" rIns="26789" bIns="26789" anchor="ctr"/>
              <a:lstStyle/>
              <a:p>
                <a:pPr lvl="0">
                  <a:defRPr sz="2600"/>
                </a:pPr>
                <a:endParaRPr sz="1371"/>
              </a:p>
            </p:txBody>
          </p:sp>
        </p:grpSp>
      </p:grpSp>
      <p:sp>
        <p:nvSpPr>
          <p:cNvPr id="1198" name="Shape 1198"/>
          <p:cNvSpPr/>
          <p:nvPr/>
        </p:nvSpPr>
        <p:spPr>
          <a:xfrm>
            <a:off x="4981719" y="942561"/>
            <a:ext cx="815528" cy="44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 err="1"/>
              <a:t>ptrs</a:t>
            </a:r>
            <a:r>
              <a:rPr sz="1266" dirty="0"/>
              <a:t>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 err="1"/>
              <a:t>imap</a:t>
            </a:r>
            <a:r>
              <a:rPr sz="1266" dirty="0"/>
              <a:t> pieces</a:t>
            </a:r>
          </a:p>
        </p:txBody>
      </p:sp>
      <p:sp>
        <p:nvSpPr>
          <p:cNvPr id="1199" name="Shape 1199"/>
          <p:cNvSpPr/>
          <p:nvPr/>
        </p:nvSpPr>
        <p:spPr>
          <a:xfrm>
            <a:off x="3739373" y="1000822"/>
            <a:ext cx="944601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memory:</a:t>
            </a:r>
          </a:p>
        </p:txBody>
      </p:sp>
      <p:sp>
        <p:nvSpPr>
          <p:cNvPr id="1200" name="Shape 1200"/>
          <p:cNvSpPr/>
          <p:nvPr/>
        </p:nvSpPr>
        <p:spPr>
          <a:xfrm>
            <a:off x="4793246" y="972475"/>
            <a:ext cx="1390440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1" name="Shape 1201"/>
          <p:cNvSpPr/>
          <p:nvPr/>
        </p:nvSpPr>
        <p:spPr>
          <a:xfrm flipV="1">
            <a:off x="331252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2" name="Shape 1202"/>
          <p:cNvSpPr/>
          <p:nvPr/>
        </p:nvSpPr>
        <p:spPr>
          <a:xfrm flipV="1">
            <a:off x="359827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203" name="Shape 1203"/>
          <p:cNvSpPr/>
          <p:nvPr/>
        </p:nvSpPr>
        <p:spPr>
          <a:xfrm flipV="1">
            <a:off x="3884026" y="1960112"/>
            <a:ext cx="1" cy="36979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grpSp>
        <p:nvGrpSpPr>
          <p:cNvPr id="45" name="Group 44"/>
          <p:cNvGrpSpPr/>
          <p:nvPr/>
        </p:nvGrpSpPr>
        <p:grpSpPr>
          <a:xfrm>
            <a:off x="3041081" y="1672322"/>
            <a:ext cx="2447892" cy="1663029"/>
            <a:chOff x="3599325" y="3171218"/>
            <a:chExt cx="4641928" cy="3153596"/>
          </a:xfrm>
        </p:grpSpPr>
        <p:sp>
          <p:nvSpPr>
            <p:cNvPr id="1166" name="Shape 1166"/>
            <p:cNvSpPr/>
            <p:nvPr/>
          </p:nvSpPr>
          <p:spPr>
            <a:xfrm>
              <a:off x="3599325" y="3685601"/>
              <a:ext cx="2101741" cy="763948"/>
            </a:xfrm>
            <a:prstGeom prst="rect">
              <a:avLst/>
            </a:prstGeom>
            <a:solidFill>
              <a:srgbClr val="53585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371"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629395" y="3171218"/>
              <a:ext cx="1807902" cy="5642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checkpoint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5440062" y="4499006"/>
              <a:ext cx="1141903" cy="68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0"/>
                  </a:moveTo>
                  <a:cubicBezTo>
                    <a:pt x="8705" y="21462"/>
                    <a:pt x="15905" y="21600"/>
                    <a:pt x="21600" y="414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903554" y="4460954"/>
              <a:ext cx="2771521" cy="129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606"/>
                  </a:moveTo>
                  <a:cubicBezTo>
                    <a:pt x="10295" y="21600"/>
                    <a:pt x="17495" y="21398"/>
                    <a:pt x="21600" y="0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382148" y="4475522"/>
              <a:ext cx="3859105" cy="184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10111" y="21559"/>
                    <a:pt x="17311" y="21600"/>
                    <a:pt x="21600" y="122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853269" y="4492853"/>
              <a:ext cx="2054418" cy="128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9994" y="21568"/>
                    <a:pt x="17194" y="21600"/>
                    <a:pt x="21600" y="97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</p:grpSp>
      <p:sp>
        <p:nvSpPr>
          <p:cNvPr id="46" name="Shape 1257"/>
          <p:cNvSpPr/>
          <p:nvPr/>
        </p:nvSpPr>
        <p:spPr>
          <a:xfrm>
            <a:off x="5899326" y="1648786"/>
            <a:ext cx="669727" cy="356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47" name="Shape 1258"/>
          <p:cNvSpPr/>
          <p:nvPr/>
        </p:nvSpPr>
        <p:spPr>
          <a:xfrm>
            <a:off x="6745691" y="711320"/>
            <a:ext cx="2041568" cy="784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582" dirty="0"/>
              <a:t>Scan segments after tail</a:t>
            </a:r>
            <a:br>
              <a:rPr lang="en-US" sz="1582" dirty="0"/>
            </a:br>
            <a:r>
              <a:rPr lang="en-US" sz="1582" dirty="0"/>
              <a:t>looking for </a:t>
            </a:r>
            <a:r>
              <a:rPr lang="en-US" sz="1582" dirty="0" err="1"/>
              <a:t>imap</a:t>
            </a:r>
            <a:r>
              <a:rPr lang="en-US" sz="1582" dirty="0"/>
              <a:t> pieces; </a:t>
            </a:r>
            <a:br>
              <a:rPr lang="en-US" sz="1582" dirty="0"/>
            </a:br>
            <a:r>
              <a:rPr lang="en-US" sz="1582" dirty="0">
                <a:sym typeface="Wingdings" pitchFamily="2" charset="2"/>
              </a:rPr>
              <a:t> roll forward</a:t>
            </a:r>
            <a:endParaRPr sz="1582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54911" y="1927524"/>
            <a:ext cx="3819256" cy="1696047"/>
            <a:chOff x="3218325" y="3685601"/>
            <a:chExt cx="7242441" cy="3216207"/>
          </a:xfrm>
        </p:grpSpPr>
        <p:sp>
          <p:nvSpPr>
            <p:cNvPr id="49" name="Shape 1312"/>
            <p:cNvSpPr/>
            <p:nvPr/>
          </p:nvSpPr>
          <p:spPr>
            <a:xfrm>
              <a:off x="3218325" y="3685601"/>
              <a:ext cx="342768" cy="763948"/>
            </a:xfrm>
            <a:prstGeom prst="rect">
              <a:avLst/>
            </a:prstGeom>
            <a:solidFill>
              <a:srgbClr val="0065C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371"/>
            </a:p>
          </p:txBody>
        </p:sp>
        <p:sp>
          <p:nvSpPr>
            <p:cNvPr id="50" name="Shape 1363"/>
            <p:cNvSpPr/>
            <p:nvPr/>
          </p:nvSpPr>
          <p:spPr>
            <a:xfrm>
              <a:off x="3416948" y="4451032"/>
              <a:ext cx="5590198" cy="245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"/>
                  </a:moveTo>
                  <a:cubicBezTo>
                    <a:pt x="8168" y="21600"/>
                    <a:pt x="15368" y="21546"/>
                    <a:pt x="21600" y="0"/>
                  </a:cubicBezTo>
                </a:path>
              </a:pathLst>
            </a:custGeom>
            <a:ln w="25400">
              <a:solidFill>
                <a:srgbClr val="1497FC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949"/>
            </a:p>
          </p:txBody>
        </p:sp>
        <p:sp>
          <p:nvSpPr>
            <p:cNvPr id="51" name="Shape 1358"/>
            <p:cNvSpPr/>
            <p:nvPr/>
          </p:nvSpPr>
          <p:spPr>
            <a:xfrm>
              <a:off x="8430961" y="5580251"/>
              <a:ext cx="2029805" cy="10259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tail after last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82" dirty="0"/>
                <a:t>checkpoint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153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Shape 1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/>
              <a:t>Checkpoint </a:t>
            </a:r>
            <a:r>
              <a:rPr lang="en-US" sz="4000" dirty="0"/>
              <a:t>Summary</a:t>
            </a:r>
            <a:endParaRPr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9971" y="1196447"/>
            <a:ext cx="6550015" cy="3552764"/>
          </a:xfr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Checkpoint occasionally (e.g., every 30s)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1898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Upon recovery: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 - read checkpoint to find most </a:t>
            </a:r>
            <a:r>
              <a:rPr lang="en-US" sz="1898" dirty="0" err="1"/>
              <a:t>imap</a:t>
            </a:r>
            <a:r>
              <a:rPr lang="en-US" sz="1898" dirty="0"/>
              <a:t> pointers and segment tail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 - find rest of </a:t>
            </a:r>
            <a:r>
              <a:rPr lang="en-US" sz="1898" dirty="0" err="1"/>
              <a:t>imap</a:t>
            </a:r>
            <a:r>
              <a:rPr lang="en-US" sz="1898" dirty="0"/>
              <a:t> pointers by reading past tail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1898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98" dirty="0"/>
              <a:t>What if crash </a:t>
            </a:r>
            <a:r>
              <a:rPr lang="en-US" sz="1898" u="sng" dirty="0"/>
              <a:t>during</a:t>
            </a:r>
            <a:r>
              <a:rPr lang="en-US" sz="1898" dirty="0"/>
              <a:t> checkpoint?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79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3511249" y="2479360"/>
            <a:ext cx="613301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29">
                <a:solidFill>
                  <a:srgbClr val="FFFFFF"/>
                </a:solidFill>
              </a:rPr>
              <a:t>v2</a:t>
            </a:r>
          </a:p>
        </p:txBody>
      </p:sp>
      <p:sp>
        <p:nvSpPr>
          <p:cNvPr id="1604" name="Shape 1604"/>
          <p:cNvSpPr/>
          <p:nvPr/>
        </p:nvSpPr>
        <p:spPr>
          <a:xfrm>
            <a:off x="2854917" y="2479360"/>
            <a:ext cx="613301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529">
                <a:solidFill>
                  <a:srgbClr val="FFFFFF"/>
                </a:solidFill>
              </a:rPr>
              <a:t>???</a:t>
            </a:r>
          </a:p>
        </p:txBody>
      </p:sp>
      <p:sp>
        <p:nvSpPr>
          <p:cNvPr id="1605" name="Shape 16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 dirty="0"/>
              <a:t>Checkpoint Strategy</a:t>
            </a:r>
          </a:p>
        </p:txBody>
      </p:sp>
      <p:sp>
        <p:nvSpPr>
          <p:cNvPr id="1606" name="Shape 1606"/>
          <p:cNvSpPr>
            <a:spLocks noGrp="1"/>
          </p:cNvSpPr>
          <p:nvPr>
            <p:ph type="body" idx="4294967295"/>
          </p:nvPr>
        </p:nvSpPr>
        <p:spPr>
          <a:xfrm>
            <a:off x="584544" y="1122419"/>
            <a:ext cx="5853410" cy="112011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Have two checkpoint</a:t>
            </a:r>
            <a:r>
              <a:rPr lang="en-US" sz="2004" dirty="0">
                <a:solidFill>
                  <a:srgbClr val="333333"/>
                </a:solidFill>
              </a:rPr>
              <a:t> regions</a:t>
            </a:r>
            <a:endParaRPr sz="200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Only overwrite one </a:t>
            </a:r>
            <a:r>
              <a:rPr lang="en-US" sz="2004" dirty="0">
                <a:solidFill>
                  <a:srgbClr val="333333"/>
                </a:solidFill>
              </a:rPr>
              <a:t>checkpoint </a:t>
            </a:r>
            <a:r>
              <a:rPr sz="2004" dirty="0">
                <a:solidFill>
                  <a:srgbClr val="333333"/>
                </a:solidFill>
              </a:rPr>
              <a:t>at a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Use checksum/timestamps to identify newest</a:t>
            </a:r>
            <a:r>
              <a:rPr lang="en-US" sz="2004" dirty="0">
                <a:solidFill>
                  <a:srgbClr val="333333"/>
                </a:solidFill>
              </a:rPr>
              <a:t> checkpoint</a:t>
            </a:r>
            <a:endParaRPr sz="2004" dirty="0">
              <a:solidFill>
                <a:srgbClr val="333333"/>
              </a:solidFill>
            </a:endParaRPr>
          </a:p>
        </p:txBody>
      </p:sp>
      <p:sp>
        <p:nvSpPr>
          <p:cNvPr id="1607" name="Shape 1607"/>
          <p:cNvSpPr/>
          <p:nvPr/>
        </p:nvSpPr>
        <p:spPr>
          <a:xfrm>
            <a:off x="4764539" y="2479360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S1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179617" y="2479360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S0</a:t>
            </a:r>
          </a:p>
        </p:txBody>
      </p:sp>
      <p:sp>
        <p:nvSpPr>
          <p:cNvPr id="1609" name="Shape 1609"/>
          <p:cNvSpPr/>
          <p:nvPr/>
        </p:nvSpPr>
        <p:spPr>
          <a:xfrm>
            <a:off x="2315416" y="2507706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disk:</a:t>
            </a:r>
          </a:p>
        </p:txBody>
      </p:sp>
      <p:sp>
        <p:nvSpPr>
          <p:cNvPr id="1610" name="Shape 1610"/>
          <p:cNvSpPr/>
          <p:nvPr/>
        </p:nvSpPr>
        <p:spPr>
          <a:xfrm>
            <a:off x="5947778" y="2479360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1611" name="Shape 1611"/>
          <p:cNvSpPr/>
          <p:nvPr/>
        </p:nvSpPr>
        <p:spPr>
          <a:xfrm>
            <a:off x="5356158" y="2479360"/>
            <a:ext cx="566975" cy="402863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S2</a:t>
            </a:r>
          </a:p>
        </p:txBody>
      </p:sp>
      <p:sp>
        <p:nvSpPr>
          <p:cNvPr id="1612" name="Shape 1612"/>
          <p:cNvSpPr/>
          <p:nvPr/>
        </p:nvSpPr>
        <p:spPr>
          <a:xfrm>
            <a:off x="2844700" y="2479360"/>
            <a:ext cx="3912462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613" name="Shape 1613"/>
          <p:cNvSpPr/>
          <p:nvPr/>
        </p:nvSpPr>
        <p:spPr>
          <a:xfrm>
            <a:off x="2774955" y="3210135"/>
            <a:ext cx="73858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writing</a:t>
            </a:r>
          </a:p>
        </p:txBody>
      </p:sp>
      <p:sp>
        <p:nvSpPr>
          <p:cNvPr id="1614" name="Shape 1614"/>
          <p:cNvSpPr/>
          <p:nvPr/>
        </p:nvSpPr>
        <p:spPr>
          <a:xfrm flipV="1">
            <a:off x="3161682" y="2927644"/>
            <a:ext cx="1" cy="28181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</p:spTree>
    <p:extLst>
      <p:ext uri="{BB962C8B-B14F-4D97-AF65-F5344CB8AC3E}">
        <p14:creationId xmlns:p14="http://schemas.microsoft.com/office/powerpoint/2010/main" val="3235114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Other Issues</a:t>
            </a:r>
          </a:p>
        </p:txBody>
      </p:sp>
      <p:sp>
        <p:nvSpPr>
          <p:cNvPr id="1120" name="Shape 1120"/>
          <p:cNvSpPr>
            <a:spLocks noGrp="1"/>
          </p:cNvSpPr>
          <p:nvPr>
            <p:ph type="body" idx="4294967295"/>
          </p:nvPr>
        </p:nvSpPr>
        <p:spPr>
          <a:xfrm>
            <a:off x="814041" y="1293399"/>
            <a:ext cx="5853410" cy="312343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strike="sngStrike" dirty="0">
                <a:solidFill>
                  <a:srgbClr val="333333"/>
                </a:solidFill>
              </a:rPr>
              <a:t>Crashes</a:t>
            </a:r>
            <a:endParaRPr lang="en-US" sz="2004" strike="sngStrike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4" dirty="0">
                <a:solidFill>
                  <a:srgbClr val="333333"/>
                </a:solidFill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4439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to seek?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363" y="1558154"/>
            <a:ext cx="5521328" cy="290414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Components of a seek: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Speedup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Arm accelerates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Coast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Arm moving at maximum velocity</a:t>
            </a:r>
            <a:br>
              <a:rPr lang="en-US" sz="1600" dirty="0"/>
            </a:b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Slowdown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Arm brought to rest near desired track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Settle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Head is adjusted to access desired location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071" y="1548632"/>
            <a:ext cx="3260407" cy="280061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Very short seeks (2-4 cylinders)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Dominates? 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Short seeks (200-400 cylinders)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Dominates?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Longer seeks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Dominates?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With smaller platter-sizes and higher TPI?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Settle-time becoming more important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363" y="1135662"/>
            <a:ext cx="668940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Simple seek model – Linear in distance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4505" y="1788143"/>
            <a:ext cx="95250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Settle-time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43715" y="2334113"/>
            <a:ext cx="19734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Speedup/Slowdown-time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5427" y="2710146"/>
            <a:ext cx="97013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Coast-time</a:t>
            </a:r>
          </a:p>
        </p:txBody>
      </p:sp>
    </p:spTree>
    <p:extLst>
      <p:ext uri="{BB962C8B-B14F-4D97-AF65-F5344CB8AC3E}">
        <p14:creationId xmlns:p14="http://schemas.microsoft.com/office/powerpoint/2010/main" val="25546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What to do with old data?</a:t>
            </a:r>
            <a:endParaRPr sz="4100" dirty="0">
              <a:solidFill>
                <a:srgbClr val="000000"/>
              </a:solidFill>
            </a:endParaRPr>
          </a:p>
        </p:txBody>
      </p:sp>
      <p:sp>
        <p:nvSpPr>
          <p:cNvPr id="1682" name="Shape 1682"/>
          <p:cNvSpPr>
            <a:spLocks noGrp="1"/>
          </p:cNvSpPr>
          <p:nvPr>
            <p:ph type="body" idx="4294967295"/>
          </p:nvPr>
        </p:nvSpPr>
        <p:spPr>
          <a:xfrm>
            <a:off x="368817" y="1274045"/>
            <a:ext cx="6159895" cy="370522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Old versions of files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000000"/>
                </a:solidFill>
              </a:rPr>
              <a:t> garbage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Approach 1: </a:t>
            </a:r>
            <a:r>
              <a:rPr sz="1800" dirty="0">
                <a:solidFill>
                  <a:srgbClr val="000000"/>
                </a:solidFill>
              </a:rPr>
              <a:t>garbage is a feature!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000000"/>
                </a:solidFill>
              </a:rPr>
              <a:t>Keep old versions in case user wants to revert files later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Versioning file systems</a:t>
            </a:r>
            <a:endParaRPr sz="1800" dirty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Example:</a:t>
            </a:r>
            <a:r>
              <a:rPr sz="1800" dirty="0">
                <a:solidFill>
                  <a:srgbClr val="000000"/>
                </a:solidFill>
              </a:rPr>
              <a:t> Dropbox</a:t>
            </a:r>
            <a:endParaRPr lang="en-US" sz="1800"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000000"/>
                </a:solidFill>
              </a:rPr>
              <a:t>Approach 2: garbage collection</a:t>
            </a:r>
            <a:endParaRPr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02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685" name="Shape 1685"/>
          <p:cNvSpPr>
            <a:spLocks noGrp="1"/>
          </p:cNvSpPr>
          <p:nvPr>
            <p:ph type="body" idx="4294967295"/>
          </p:nvPr>
        </p:nvSpPr>
        <p:spPr>
          <a:xfrm>
            <a:off x="252348" y="1201242"/>
            <a:ext cx="8550738" cy="31234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</a:rPr>
              <a:t>Need to reclaim space: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</a:rPr>
              <a:t>1. </a:t>
            </a:r>
            <a:r>
              <a:rPr lang="en-US" dirty="0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hen no more references (any file system)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</a:rPr>
              <a:t>2. After newer copy is created (COW file system)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</a:rPr>
              <a:t>LFS </a:t>
            </a:r>
            <a:r>
              <a:rPr dirty="0">
                <a:solidFill>
                  <a:srgbClr val="000000"/>
                </a:solidFill>
              </a:rPr>
              <a:t>reclaim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0000"/>
                </a:solidFill>
              </a:rPr>
              <a:t>segments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(not individual </a:t>
            </a:r>
            <a:r>
              <a:rPr lang="en-US" dirty="0" err="1">
                <a:solidFill>
                  <a:srgbClr val="000000"/>
                </a:solidFill>
              </a:rPr>
              <a:t>inodes</a:t>
            </a:r>
            <a:r>
              <a:rPr lang="en-US" dirty="0">
                <a:solidFill>
                  <a:srgbClr val="000000"/>
                </a:solidFill>
              </a:rPr>
              <a:t> and data blocks)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00"/>
                </a:solidFill>
              </a:rPr>
              <a:t> - </a:t>
            </a:r>
            <a:r>
              <a:rPr lang="en-US" dirty="0">
                <a:solidFill>
                  <a:srgbClr val="000000"/>
                </a:solidFill>
              </a:rPr>
              <a:t>Want future </a:t>
            </a:r>
            <a:r>
              <a:rPr lang="en-US" dirty="0" err="1">
                <a:solidFill>
                  <a:srgbClr val="000000"/>
                </a:solidFill>
              </a:rPr>
              <a:t>overwites</a:t>
            </a:r>
            <a:r>
              <a:rPr lang="en-US" dirty="0">
                <a:solidFill>
                  <a:srgbClr val="000000"/>
                </a:solidFill>
              </a:rPr>
              <a:t> to be to sequential areas</a:t>
            </a:r>
            <a:endParaRPr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</a:rPr>
              <a:t> -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ricky, </a:t>
            </a:r>
            <a:r>
              <a:rPr lang="en-US" dirty="0">
                <a:solidFill>
                  <a:srgbClr val="000000"/>
                </a:solidFill>
              </a:rPr>
              <a:t>since</a:t>
            </a:r>
            <a:r>
              <a:rPr dirty="0">
                <a:solidFill>
                  <a:srgbClr val="000000"/>
                </a:solidFill>
              </a:rPr>
              <a:t> segments are usually partly valid</a:t>
            </a:r>
          </a:p>
        </p:txBody>
      </p:sp>
    </p:spTree>
    <p:extLst>
      <p:ext uri="{BB962C8B-B14F-4D97-AF65-F5344CB8AC3E}">
        <p14:creationId xmlns:p14="http://schemas.microsoft.com/office/powerpoint/2010/main" val="338615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Shape 1697"/>
          <p:cNvSpPr/>
          <p:nvPr/>
        </p:nvSpPr>
        <p:spPr>
          <a:xfrm>
            <a:off x="7329533" y="1766403"/>
            <a:ext cx="755967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98" name="Shape 1698"/>
          <p:cNvSpPr/>
          <p:nvPr/>
        </p:nvSpPr>
        <p:spPr>
          <a:xfrm>
            <a:off x="6522848" y="1766403"/>
            <a:ext cx="755967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99" name="Shape 1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700" name="Shape 1700"/>
          <p:cNvSpPr/>
          <p:nvPr/>
        </p:nvSpPr>
        <p:spPr>
          <a:xfrm>
            <a:off x="4117748" y="1766403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01" name="Shape 1701"/>
          <p:cNvSpPr/>
          <p:nvPr/>
        </p:nvSpPr>
        <p:spPr>
          <a:xfrm>
            <a:off x="3319993" y="1766403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02" name="Shape 1702"/>
          <p:cNvSpPr/>
          <p:nvPr/>
        </p:nvSpPr>
        <p:spPr>
          <a:xfrm>
            <a:off x="1509366" y="1758665"/>
            <a:ext cx="1759798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0000"/>
                </a:solidFill>
              </a:rPr>
              <a:t>disk segments:</a:t>
            </a:r>
          </a:p>
        </p:txBody>
      </p:sp>
      <p:sp>
        <p:nvSpPr>
          <p:cNvPr id="1703" name="Shape 1703"/>
          <p:cNvSpPr/>
          <p:nvPr/>
        </p:nvSpPr>
        <p:spPr>
          <a:xfrm>
            <a:off x="5713259" y="1766403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04" name="Shape 1704"/>
          <p:cNvSpPr/>
          <p:nvPr/>
        </p:nvSpPr>
        <p:spPr>
          <a:xfrm>
            <a:off x="4915504" y="1766403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05" name="Shape 1705"/>
          <p:cNvSpPr/>
          <p:nvPr/>
        </p:nvSpPr>
        <p:spPr>
          <a:xfrm>
            <a:off x="3317111" y="1766403"/>
            <a:ext cx="4799471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06" name="Shape 1706"/>
          <p:cNvSpPr/>
          <p:nvPr/>
        </p:nvSpPr>
        <p:spPr>
          <a:xfrm>
            <a:off x="3367379" y="1390660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1707" name="Shape 1707"/>
          <p:cNvSpPr/>
          <p:nvPr/>
        </p:nvSpPr>
        <p:spPr>
          <a:xfrm>
            <a:off x="4169654" y="1390660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00"/>
                </a:solidFill>
              </a:rPr>
              <a:t>10%</a:t>
            </a:r>
          </a:p>
        </p:txBody>
      </p:sp>
      <p:sp>
        <p:nvSpPr>
          <p:cNvPr id="1708" name="Shape 1708"/>
          <p:cNvSpPr/>
          <p:nvPr/>
        </p:nvSpPr>
        <p:spPr>
          <a:xfrm>
            <a:off x="4973271" y="1390660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00"/>
                </a:solidFill>
              </a:rPr>
              <a:t>95%</a:t>
            </a:r>
          </a:p>
        </p:txBody>
      </p:sp>
      <p:sp>
        <p:nvSpPr>
          <p:cNvPr id="1709" name="Shape 1709"/>
          <p:cNvSpPr/>
          <p:nvPr/>
        </p:nvSpPr>
        <p:spPr>
          <a:xfrm>
            <a:off x="5765166" y="1390660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00"/>
                </a:solidFill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394343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/>
          <p:nvPr/>
        </p:nvSpPr>
        <p:spPr>
          <a:xfrm>
            <a:off x="7329533" y="1766403"/>
            <a:ext cx="755967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FREE</a:t>
            </a:r>
          </a:p>
        </p:txBody>
      </p:sp>
      <p:sp>
        <p:nvSpPr>
          <p:cNvPr id="1745" name="Shape 1745"/>
          <p:cNvSpPr/>
          <p:nvPr/>
        </p:nvSpPr>
        <p:spPr>
          <a:xfrm>
            <a:off x="6522848" y="1766403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/>
              <a:t>Garbage Collection</a:t>
            </a:r>
          </a:p>
        </p:txBody>
      </p:sp>
      <p:sp>
        <p:nvSpPr>
          <p:cNvPr id="1747" name="Shape 1747"/>
          <p:cNvSpPr/>
          <p:nvPr/>
        </p:nvSpPr>
        <p:spPr>
          <a:xfrm>
            <a:off x="4117748" y="1766403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48" name="Shape 1748"/>
          <p:cNvSpPr/>
          <p:nvPr/>
        </p:nvSpPr>
        <p:spPr>
          <a:xfrm>
            <a:off x="3319993" y="1766403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49" name="Shape 1749"/>
          <p:cNvSpPr/>
          <p:nvPr/>
        </p:nvSpPr>
        <p:spPr>
          <a:xfrm>
            <a:off x="1871069" y="1797136"/>
            <a:ext cx="139809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</a:rPr>
              <a:t>disk segments:</a:t>
            </a:r>
          </a:p>
        </p:txBody>
      </p:sp>
      <p:sp>
        <p:nvSpPr>
          <p:cNvPr id="1750" name="Shape 1750"/>
          <p:cNvSpPr/>
          <p:nvPr/>
        </p:nvSpPr>
        <p:spPr>
          <a:xfrm>
            <a:off x="5713259" y="1766403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51" name="Shape 1751"/>
          <p:cNvSpPr/>
          <p:nvPr/>
        </p:nvSpPr>
        <p:spPr>
          <a:xfrm>
            <a:off x="4915504" y="1766403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1752" name="Shape 1752"/>
          <p:cNvSpPr/>
          <p:nvPr/>
        </p:nvSpPr>
        <p:spPr>
          <a:xfrm>
            <a:off x="3317111" y="1766403"/>
            <a:ext cx="4799471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53" name="Shape 1753"/>
          <p:cNvSpPr/>
          <p:nvPr/>
        </p:nvSpPr>
        <p:spPr>
          <a:xfrm>
            <a:off x="3367379" y="1390660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60%</a:t>
            </a:r>
          </a:p>
        </p:txBody>
      </p:sp>
      <p:sp>
        <p:nvSpPr>
          <p:cNvPr id="1754" name="Shape 1754"/>
          <p:cNvSpPr/>
          <p:nvPr/>
        </p:nvSpPr>
        <p:spPr>
          <a:xfrm>
            <a:off x="4169654" y="1390660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10%</a:t>
            </a:r>
          </a:p>
        </p:txBody>
      </p:sp>
      <p:sp>
        <p:nvSpPr>
          <p:cNvPr id="1755" name="Shape 1755"/>
          <p:cNvSpPr/>
          <p:nvPr/>
        </p:nvSpPr>
        <p:spPr>
          <a:xfrm>
            <a:off x="4973271" y="1390660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95%</a:t>
            </a:r>
          </a:p>
        </p:txBody>
      </p:sp>
      <p:sp>
        <p:nvSpPr>
          <p:cNvPr id="1756" name="Shape 1756"/>
          <p:cNvSpPr/>
          <p:nvPr/>
        </p:nvSpPr>
        <p:spPr>
          <a:xfrm>
            <a:off x="5765166" y="1390660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35%</a:t>
            </a:r>
          </a:p>
        </p:txBody>
      </p:sp>
      <p:sp>
        <p:nvSpPr>
          <p:cNvPr id="1761" name="Shape 1761"/>
          <p:cNvSpPr/>
          <p:nvPr/>
        </p:nvSpPr>
        <p:spPr>
          <a:xfrm>
            <a:off x="6155218" y="2164776"/>
            <a:ext cx="537592" cy="349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0"/>
                </a:moveTo>
                <a:cubicBezTo>
                  <a:pt x="8874" y="21210"/>
                  <a:pt x="16074" y="21600"/>
                  <a:pt x="21600" y="117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7397" tIns="28698" rIns="57397" bIns="28698"/>
          <a:lstStyle/>
          <a:p>
            <a:pPr lvl="0"/>
            <a:endParaRPr/>
          </a:p>
        </p:txBody>
      </p:sp>
      <p:sp>
        <p:nvSpPr>
          <p:cNvPr id="1762" name="Shape 1762"/>
          <p:cNvSpPr/>
          <p:nvPr/>
        </p:nvSpPr>
        <p:spPr>
          <a:xfrm>
            <a:off x="3654905" y="2163881"/>
            <a:ext cx="3339991" cy="601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24"/>
                </a:moveTo>
                <a:cubicBezTo>
                  <a:pt x="13663" y="21600"/>
                  <a:pt x="20863" y="21592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7397" tIns="28698" rIns="57397" bIns="28698"/>
          <a:lstStyle/>
          <a:p>
            <a:pPr lvl="0"/>
            <a:endParaRPr>
              <a:solidFill>
                <a:srgbClr val="000000"/>
              </a:solidFill>
            </a:endParaRPr>
          </a:p>
        </p:txBody>
      </p:sp>
      <p:sp>
        <p:nvSpPr>
          <p:cNvPr id="1759" name="Shape 1759"/>
          <p:cNvSpPr/>
          <p:nvPr/>
        </p:nvSpPr>
        <p:spPr>
          <a:xfrm>
            <a:off x="6557061" y="1390660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95%</a:t>
            </a:r>
          </a:p>
        </p:txBody>
      </p:sp>
      <p:sp>
        <p:nvSpPr>
          <p:cNvPr id="1760" name="Shape 1760"/>
          <p:cNvSpPr/>
          <p:nvPr/>
        </p:nvSpPr>
        <p:spPr>
          <a:xfrm>
            <a:off x="3945830" y="2894386"/>
            <a:ext cx="2659796" cy="3413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0000"/>
                </a:solidFill>
              </a:rPr>
              <a:t>compact 2 segments to 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464" y="3586192"/>
            <a:ext cx="5389444" cy="611954"/>
          </a:xfrm>
          <a:prstGeom prst="rect">
            <a:avLst/>
          </a:prstGeom>
          <a:noFill/>
        </p:spPr>
        <p:txBody>
          <a:bodyPr wrap="none" lIns="57397" tIns="28698" rIns="57397" bIns="28698" rtlCol="0">
            <a:spAutoFit/>
          </a:bodyPr>
          <a:lstStyle/>
          <a:p>
            <a:r>
              <a:rPr lang="en-US" dirty="0"/>
              <a:t>When moving data blocks, copy new </a:t>
            </a:r>
            <a:r>
              <a:rPr lang="en-US" dirty="0" err="1"/>
              <a:t>inode</a:t>
            </a:r>
            <a:r>
              <a:rPr lang="en-US" dirty="0"/>
              <a:t> to point to it</a:t>
            </a:r>
          </a:p>
          <a:p>
            <a:r>
              <a:rPr lang="en-US" dirty="0"/>
              <a:t>When move </a:t>
            </a:r>
            <a:r>
              <a:rPr lang="en-US" dirty="0" err="1"/>
              <a:t>inode</a:t>
            </a:r>
            <a:r>
              <a:rPr lang="en-US" dirty="0"/>
              <a:t>, update </a:t>
            </a:r>
            <a:r>
              <a:rPr lang="en-US" dirty="0" err="1"/>
              <a:t>imap</a:t>
            </a:r>
            <a:r>
              <a:rPr lang="en-US" dirty="0"/>
              <a:t> to point to it </a:t>
            </a:r>
          </a:p>
        </p:txBody>
      </p:sp>
    </p:spTree>
    <p:extLst>
      <p:ext uri="{BB962C8B-B14F-4D97-AF65-F5344CB8AC3E}">
        <p14:creationId xmlns:p14="http://schemas.microsoft.com/office/powerpoint/2010/main" val="2815867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779" name="Shape 1779"/>
          <p:cNvSpPr>
            <a:spLocks noGrp="1"/>
          </p:cNvSpPr>
          <p:nvPr>
            <p:ph type="body" idx="4294967295"/>
          </p:nvPr>
        </p:nvSpPr>
        <p:spPr>
          <a:xfrm>
            <a:off x="417346" y="1223083"/>
            <a:ext cx="8395446" cy="31234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General operation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:</a:t>
            </a: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P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ick </a:t>
            </a: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M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 segments, compact into </a:t>
            </a: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N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 (where </a:t>
            </a: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N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 &lt; </a:t>
            </a: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M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).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Mechanism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: </a:t>
            </a: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H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ow do</a:t>
            </a: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es LFS 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know whether data in segments is valid?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0000"/>
                </a:solidFill>
                <a:latin typeface="Gill Sans"/>
                <a:ea typeface="Helvetica"/>
                <a:cs typeface="Gill Sans"/>
                <a:sym typeface="Helvetica"/>
              </a:rPr>
              <a:t>Policy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: </a:t>
            </a: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W</a:t>
            </a:r>
            <a:r>
              <a:rPr dirty="0">
                <a:solidFill>
                  <a:srgbClr val="000000"/>
                </a:solidFill>
                <a:latin typeface="Gill Sans"/>
                <a:cs typeface="Gill Sans"/>
              </a:rPr>
              <a:t>hich segments to compact?</a:t>
            </a:r>
          </a:p>
        </p:txBody>
      </p:sp>
    </p:spTree>
    <p:extLst>
      <p:ext uri="{BB962C8B-B14F-4D97-AF65-F5344CB8AC3E}">
        <p14:creationId xmlns:p14="http://schemas.microsoft.com/office/powerpoint/2010/main" val="332454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42" y="1308629"/>
            <a:ext cx="5038709" cy="13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1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Shape 17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100" dirty="0">
                <a:solidFill>
                  <a:srgbClr val="000000"/>
                </a:solidFill>
              </a:rPr>
              <a:t>Garbage Collection </a:t>
            </a:r>
            <a:r>
              <a:rPr sz="4100" dirty="0">
                <a:solidFill>
                  <a:srgbClr val="000000"/>
                </a:solidFill>
              </a:rPr>
              <a:t>Mechanism</a:t>
            </a:r>
          </a:p>
        </p:txBody>
      </p:sp>
      <p:sp>
        <p:nvSpPr>
          <p:cNvPr id="1785" name="Shape 1785"/>
          <p:cNvSpPr>
            <a:spLocks noGrp="1"/>
          </p:cNvSpPr>
          <p:nvPr>
            <p:ph type="body" idx="4294967295"/>
          </p:nvPr>
        </p:nvSpPr>
        <p:spPr>
          <a:xfrm>
            <a:off x="344092" y="1223082"/>
            <a:ext cx="8018859" cy="366924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</a:rPr>
              <a:t>Is an inode the latest version?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</a:rPr>
              <a:t>Check imap to see if </a:t>
            </a:r>
            <a:r>
              <a:rPr lang="en-US" sz="2000" dirty="0">
                <a:solidFill>
                  <a:srgbClr val="000000"/>
                </a:solidFill>
              </a:rPr>
              <a:t>this inode </a:t>
            </a:r>
            <a:r>
              <a:rPr sz="2000" dirty="0">
                <a:solidFill>
                  <a:srgbClr val="000000"/>
                </a:solidFill>
              </a:rPr>
              <a:t>is pointed to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Fast!</a:t>
            </a:r>
            <a:br>
              <a:rPr lang="en-US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</a:rPr>
              <a:t>Is a data block the latest version?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</a:rPr>
              <a:t>Scan ALL inodes to see if </a:t>
            </a:r>
            <a:r>
              <a:rPr lang="en-US" sz="2000" dirty="0">
                <a:solidFill>
                  <a:srgbClr val="000000"/>
                </a:solidFill>
              </a:rPr>
              <a:t>any point to this 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V</a:t>
            </a:r>
            <a:r>
              <a:rPr sz="2000" dirty="0">
                <a:solidFill>
                  <a:srgbClr val="000000"/>
                </a:solidFill>
              </a:rPr>
              <a:t>ery slow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  <a:endParaRPr sz="2000" dirty="0">
              <a:solidFill>
                <a:srgbClr val="0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How to track information more efficiently?</a:t>
            </a:r>
            <a:endParaRPr sz="2000" dirty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rgbClr val="000000"/>
                </a:solidFill>
              </a:rPr>
              <a:t>Segment </a:t>
            </a:r>
            <a:r>
              <a:rPr sz="2000" b="1" dirty="0">
                <a:solidFill>
                  <a:srgbClr val="000000"/>
                </a:solidFill>
              </a:rPr>
              <a:t>summary </a:t>
            </a:r>
            <a:r>
              <a:rPr sz="2000" dirty="0">
                <a:solidFill>
                  <a:srgbClr val="000000"/>
                </a:solidFill>
              </a:rPr>
              <a:t>lists </a:t>
            </a:r>
            <a:r>
              <a:rPr sz="2000" dirty="0" err="1">
                <a:solidFill>
                  <a:srgbClr val="000000"/>
                </a:solidFill>
              </a:rPr>
              <a:t>inode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and data offset </a:t>
            </a:r>
            <a:r>
              <a:rPr sz="2000" dirty="0">
                <a:solidFill>
                  <a:srgbClr val="000000"/>
                </a:solidFill>
              </a:rPr>
              <a:t>corresponding to each data block</a:t>
            </a:r>
            <a:r>
              <a:rPr lang="en-US" sz="2000" dirty="0">
                <a:solidFill>
                  <a:srgbClr val="000000"/>
                </a:solidFill>
              </a:rPr>
              <a:t> in segment (reverse pointers)</a:t>
            </a:r>
            <a:endParaRPr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48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" grpId="0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Shape 1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 dirty="0"/>
              <a:t>Block Liveness</a:t>
            </a:r>
          </a:p>
        </p:txBody>
      </p:sp>
      <p:sp>
        <p:nvSpPr>
          <p:cNvPr id="1797" name="Shape 1797"/>
          <p:cNvSpPr/>
          <p:nvPr/>
        </p:nvSpPr>
        <p:spPr>
          <a:xfrm>
            <a:off x="2371355" y="2278442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:D</a:t>
            </a:r>
          </a:p>
        </p:txBody>
      </p:sp>
      <p:sp>
        <p:nvSpPr>
          <p:cNvPr id="1798" name="Shape 1798"/>
          <p:cNvSpPr/>
          <p:nvPr/>
        </p:nvSpPr>
        <p:spPr>
          <a:xfrm>
            <a:off x="1377798" y="2306789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disk:</a:t>
            </a:r>
          </a:p>
        </p:txBody>
      </p:sp>
      <p:sp>
        <p:nvSpPr>
          <p:cNvPr id="1799" name="Shape 1799"/>
          <p:cNvSpPr/>
          <p:nvPr/>
        </p:nvSpPr>
        <p:spPr>
          <a:xfrm>
            <a:off x="3402817" y="2278442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bg1"/>
                </a:solidFill>
              </a:rPr>
              <a:t>SS</a:t>
            </a:r>
          </a:p>
        </p:txBody>
      </p:sp>
      <p:sp>
        <p:nvSpPr>
          <p:cNvPr id="1800" name="Shape 1800"/>
          <p:cNvSpPr/>
          <p:nvPr/>
        </p:nvSpPr>
        <p:spPr>
          <a:xfrm>
            <a:off x="1907083" y="2278442"/>
            <a:ext cx="5441029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801" name="Shape 1801"/>
          <p:cNvSpPr/>
          <p:nvPr/>
        </p:nvSpPr>
        <p:spPr>
          <a:xfrm>
            <a:off x="1987598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…</a:t>
            </a:r>
          </a:p>
        </p:txBody>
      </p:sp>
      <p:sp>
        <p:nvSpPr>
          <p:cNvPr id="1802" name="Shape 1802"/>
          <p:cNvSpPr/>
          <p:nvPr/>
        </p:nvSpPr>
        <p:spPr>
          <a:xfrm>
            <a:off x="2998885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…</a:t>
            </a:r>
          </a:p>
        </p:txBody>
      </p:sp>
      <p:sp>
        <p:nvSpPr>
          <p:cNvPr id="1803" name="Shape 1803"/>
          <p:cNvSpPr/>
          <p:nvPr/>
        </p:nvSpPr>
        <p:spPr>
          <a:xfrm>
            <a:off x="1602622" y="1526259"/>
            <a:ext cx="1381591" cy="575783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582"/>
              <a:t>am i alive?</a:t>
            </a:r>
          </a:p>
        </p:txBody>
      </p:sp>
      <p:sp>
        <p:nvSpPr>
          <p:cNvPr id="1804" name="Shape 1804"/>
          <p:cNvSpPr/>
          <p:nvPr/>
        </p:nvSpPr>
        <p:spPr>
          <a:xfrm>
            <a:off x="4606229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2598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/>
          <p:nvPr/>
        </p:nvSpPr>
        <p:spPr>
          <a:xfrm>
            <a:off x="5501488" y="2278442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 err="1">
                <a:solidFill>
                  <a:srgbClr val="FFFFFF"/>
                </a:solidFill>
              </a:rPr>
              <a:t>inode</a:t>
            </a:r>
            <a:endParaRPr sz="1371" dirty="0">
              <a:solidFill>
                <a:srgbClr val="FFFFFF"/>
              </a:solidFill>
            </a:endParaRPr>
          </a:p>
        </p:txBody>
      </p:sp>
      <p:sp>
        <p:nvSpPr>
          <p:cNvPr id="1807" name="Shape 18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 dirty="0"/>
              <a:t>Block Liveness</a:t>
            </a:r>
          </a:p>
        </p:txBody>
      </p:sp>
      <p:sp>
        <p:nvSpPr>
          <p:cNvPr id="1808" name="Shape 1808"/>
          <p:cNvSpPr/>
          <p:nvPr/>
        </p:nvSpPr>
        <p:spPr>
          <a:xfrm>
            <a:off x="2371355" y="2278442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:D</a:t>
            </a:r>
          </a:p>
        </p:txBody>
      </p:sp>
      <p:sp>
        <p:nvSpPr>
          <p:cNvPr id="1809" name="Shape 1809"/>
          <p:cNvSpPr/>
          <p:nvPr/>
        </p:nvSpPr>
        <p:spPr>
          <a:xfrm>
            <a:off x="1377798" y="2306789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  <a:r>
              <a:rPr sz="1898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402817" y="2278442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1811" name="Shape 1811"/>
          <p:cNvSpPr/>
          <p:nvPr/>
        </p:nvSpPr>
        <p:spPr>
          <a:xfrm>
            <a:off x="1907083" y="2278442"/>
            <a:ext cx="5441029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812" name="Shape 1812"/>
          <p:cNvSpPr/>
          <p:nvPr/>
        </p:nvSpPr>
        <p:spPr>
          <a:xfrm>
            <a:off x="1987598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3" name="Shape 1813"/>
          <p:cNvSpPr/>
          <p:nvPr/>
        </p:nvSpPr>
        <p:spPr>
          <a:xfrm>
            <a:off x="2998885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4" name="Shape 1814"/>
          <p:cNvSpPr/>
          <p:nvPr/>
        </p:nvSpPr>
        <p:spPr>
          <a:xfrm>
            <a:off x="1602622" y="1526259"/>
            <a:ext cx="1381591" cy="575783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582"/>
              <a:t>am i alive?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288513" y="947393"/>
            <a:ext cx="566975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 err="1">
                <a:solidFill>
                  <a:srgbClr val="FFFFFF"/>
                </a:solidFill>
              </a:rPr>
              <a:t>imap</a:t>
            </a:r>
            <a:endParaRPr sz="1371" dirty="0">
              <a:solidFill>
                <a:srgbClr val="FFFFFF"/>
              </a:solidFill>
            </a:endParaRPr>
          </a:p>
        </p:txBody>
      </p:sp>
      <p:sp>
        <p:nvSpPr>
          <p:cNvPr id="1816" name="Shape 1816"/>
          <p:cNvSpPr/>
          <p:nvPr/>
        </p:nvSpPr>
        <p:spPr>
          <a:xfrm>
            <a:off x="4606229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8" name="Shape 1818"/>
          <p:cNvSpPr/>
          <p:nvPr/>
        </p:nvSpPr>
        <p:spPr>
          <a:xfrm>
            <a:off x="3713146" y="1273409"/>
            <a:ext cx="1932025" cy="1020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</p:spTree>
    <p:extLst>
      <p:ext uri="{BB962C8B-B14F-4D97-AF65-F5344CB8AC3E}">
        <p14:creationId xmlns:p14="http://schemas.microsoft.com/office/powerpoint/2010/main" val="2658689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/>
          <p:nvPr/>
        </p:nvSpPr>
        <p:spPr>
          <a:xfrm>
            <a:off x="5501488" y="2278442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 err="1">
                <a:solidFill>
                  <a:srgbClr val="FFFFFF"/>
                </a:solidFill>
              </a:rPr>
              <a:t>inode</a:t>
            </a:r>
            <a:endParaRPr sz="1371" dirty="0">
              <a:solidFill>
                <a:srgbClr val="FFFFFF"/>
              </a:solidFill>
            </a:endParaRPr>
          </a:p>
        </p:txBody>
      </p:sp>
      <p:sp>
        <p:nvSpPr>
          <p:cNvPr id="1807" name="Shape 18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 dirty="0"/>
              <a:t>Block Liveness</a:t>
            </a:r>
          </a:p>
        </p:txBody>
      </p:sp>
      <p:sp>
        <p:nvSpPr>
          <p:cNvPr id="1808" name="Shape 1808"/>
          <p:cNvSpPr/>
          <p:nvPr/>
        </p:nvSpPr>
        <p:spPr>
          <a:xfrm>
            <a:off x="2371355" y="2278442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:D</a:t>
            </a:r>
          </a:p>
        </p:txBody>
      </p:sp>
      <p:sp>
        <p:nvSpPr>
          <p:cNvPr id="1809" name="Shape 1809"/>
          <p:cNvSpPr/>
          <p:nvPr/>
        </p:nvSpPr>
        <p:spPr>
          <a:xfrm>
            <a:off x="1377798" y="2306789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  <a:r>
              <a:rPr sz="1898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402817" y="2278442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1811" name="Shape 1811"/>
          <p:cNvSpPr/>
          <p:nvPr/>
        </p:nvSpPr>
        <p:spPr>
          <a:xfrm>
            <a:off x="1907083" y="2278442"/>
            <a:ext cx="5441029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812" name="Shape 1812"/>
          <p:cNvSpPr/>
          <p:nvPr/>
        </p:nvSpPr>
        <p:spPr>
          <a:xfrm>
            <a:off x="1987598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3" name="Shape 1813"/>
          <p:cNvSpPr/>
          <p:nvPr/>
        </p:nvSpPr>
        <p:spPr>
          <a:xfrm>
            <a:off x="2998885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4" name="Shape 1814"/>
          <p:cNvSpPr/>
          <p:nvPr/>
        </p:nvSpPr>
        <p:spPr>
          <a:xfrm>
            <a:off x="1602622" y="1526259"/>
            <a:ext cx="1381591" cy="575783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582"/>
              <a:t>am i alive?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288513" y="947393"/>
            <a:ext cx="566975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 err="1">
                <a:solidFill>
                  <a:srgbClr val="FFFFFF"/>
                </a:solidFill>
              </a:rPr>
              <a:t>imap</a:t>
            </a:r>
            <a:endParaRPr sz="1371" dirty="0">
              <a:solidFill>
                <a:srgbClr val="FFFFFF"/>
              </a:solidFill>
            </a:endParaRPr>
          </a:p>
        </p:txBody>
      </p:sp>
      <p:sp>
        <p:nvSpPr>
          <p:cNvPr id="1816" name="Shape 1816"/>
          <p:cNvSpPr/>
          <p:nvPr/>
        </p:nvSpPr>
        <p:spPr>
          <a:xfrm>
            <a:off x="4606229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8" name="Shape 1818"/>
          <p:cNvSpPr/>
          <p:nvPr/>
        </p:nvSpPr>
        <p:spPr>
          <a:xfrm>
            <a:off x="3713146" y="1273409"/>
            <a:ext cx="1932025" cy="1020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4" name="Shape 1832">
            <a:extLst>
              <a:ext uri="{FF2B5EF4-FFF2-40B4-BE49-F238E27FC236}">
                <a16:creationId xmlns:a16="http://schemas.microsoft.com/office/drawing/2014/main" xmlns="" id="{B85F9D73-6C41-8A4B-8304-9C1335D3F3BD}"/>
              </a:ext>
            </a:extLst>
          </p:cNvPr>
          <p:cNvSpPr/>
          <p:nvPr/>
        </p:nvSpPr>
        <p:spPr>
          <a:xfrm>
            <a:off x="6529691" y="2278442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15" name="Shape 1835">
            <a:extLst>
              <a:ext uri="{FF2B5EF4-FFF2-40B4-BE49-F238E27FC236}">
                <a16:creationId xmlns:a16="http://schemas.microsoft.com/office/drawing/2014/main" xmlns="" id="{CAF8CDC3-9472-6445-8637-56C4B07A7DCD}"/>
              </a:ext>
            </a:extLst>
          </p:cNvPr>
          <p:cNvSpPr/>
          <p:nvPr/>
        </p:nvSpPr>
        <p:spPr>
          <a:xfrm>
            <a:off x="5956358" y="1889941"/>
            <a:ext cx="782943" cy="362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10640" y="-5037"/>
                  <a:pt x="17840" y="-5395"/>
                  <a:pt x="21600" y="15132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</p:spTree>
    <p:extLst>
      <p:ext uri="{BB962C8B-B14F-4D97-AF65-F5344CB8AC3E}">
        <p14:creationId xmlns:p14="http://schemas.microsoft.com/office/powerpoint/2010/main" val="2034464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Time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65735" y="1089211"/>
            <a:ext cx="8812530" cy="3747170"/>
          </a:xfrm>
        </p:spPr>
        <p:txBody>
          <a:bodyPr>
            <a:normAutofit fontScale="92500"/>
          </a:bodyPr>
          <a:lstStyle/>
          <a:p>
            <a:r>
              <a:rPr lang="en-US" dirty="0"/>
              <a:t>Head Switch: Switch data channel from one surface to next in same cylinder</a:t>
            </a:r>
          </a:p>
          <a:p>
            <a:pPr lvl="1"/>
            <a:r>
              <a:rPr lang="en-US" dirty="0"/>
              <a:t>Vertical alignment of cylinders difficult at high TPI</a:t>
            </a:r>
          </a:p>
          <a:p>
            <a:pPr lvl="1"/>
            <a:r>
              <a:rPr lang="en-US" dirty="0"/>
              <a:t>Head might need to be repositioned during the switch</a:t>
            </a:r>
          </a:p>
          <a:p>
            <a:pPr lvl="1"/>
            <a:r>
              <a:rPr lang="en-US" dirty="0"/>
              <a:t>Can be 1/3-1/2 of settle-time</a:t>
            </a:r>
          </a:p>
          <a:p>
            <a:r>
              <a:rPr lang="en-US" dirty="0"/>
              <a:t>Track Switch: Position moves from last track of cylinder to first track of next cylinder</a:t>
            </a:r>
          </a:p>
          <a:p>
            <a:pPr lvl="1"/>
            <a:r>
              <a:rPr lang="en-US" dirty="0"/>
              <a:t>Almost same amount as the settle-time</a:t>
            </a:r>
          </a:p>
          <a:p>
            <a:r>
              <a:rPr lang="en-US" dirty="0"/>
              <a:t>At high TPI, head-switching and track-switching times are nearly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5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/>
          <p:nvPr/>
        </p:nvSpPr>
        <p:spPr>
          <a:xfrm>
            <a:off x="5501488" y="2278442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 err="1">
                <a:solidFill>
                  <a:srgbClr val="FFFFFF"/>
                </a:solidFill>
              </a:rPr>
              <a:t>inode</a:t>
            </a:r>
            <a:endParaRPr sz="1371" dirty="0">
              <a:solidFill>
                <a:srgbClr val="FFFFFF"/>
              </a:solidFill>
            </a:endParaRPr>
          </a:p>
        </p:txBody>
      </p:sp>
      <p:sp>
        <p:nvSpPr>
          <p:cNvPr id="1807" name="Shape 18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 dirty="0"/>
              <a:t>Block Liveness</a:t>
            </a:r>
          </a:p>
        </p:txBody>
      </p:sp>
      <p:sp>
        <p:nvSpPr>
          <p:cNvPr id="1808" name="Shape 1808"/>
          <p:cNvSpPr/>
          <p:nvPr/>
        </p:nvSpPr>
        <p:spPr>
          <a:xfrm>
            <a:off x="2371355" y="2278442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:D</a:t>
            </a:r>
          </a:p>
        </p:txBody>
      </p:sp>
      <p:sp>
        <p:nvSpPr>
          <p:cNvPr id="1809" name="Shape 1809"/>
          <p:cNvSpPr/>
          <p:nvPr/>
        </p:nvSpPr>
        <p:spPr>
          <a:xfrm>
            <a:off x="1377798" y="2306789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  <a:r>
              <a:rPr sz="1898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402817" y="2278442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1811" name="Shape 1811"/>
          <p:cNvSpPr/>
          <p:nvPr/>
        </p:nvSpPr>
        <p:spPr>
          <a:xfrm>
            <a:off x="1907083" y="2278442"/>
            <a:ext cx="5441029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812" name="Shape 1812"/>
          <p:cNvSpPr/>
          <p:nvPr/>
        </p:nvSpPr>
        <p:spPr>
          <a:xfrm>
            <a:off x="1987598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3" name="Shape 1813"/>
          <p:cNvSpPr/>
          <p:nvPr/>
        </p:nvSpPr>
        <p:spPr>
          <a:xfrm>
            <a:off x="2998885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4" name="Shape 1814"/>
          <p:cNvSpPr/>
          <p:nvPr/>
        </p:nvSpPr>
        <p:spPr>
          <a:xfrm>
            <a:off x="1602622" y="1526259"/>
            <a:ext cx="1381591" cy="575783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582"/>
              <a:t>am i alive?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288513" y="947393"/>
            <a:ext cx="566975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 err="1">
                <a:solidFill>
                  <a:srgbClr val="FFFFFF"/>
                </a:solidFill>
              </a:rPr>
              <a:t>imap</a:t>
            </a:r>
            <a:endParaRPr sz="1371" dirty="0">
              <a:solidFill>
                <a:srgbClr val="FFFFFF"/>
              </a:solidFill>
            </a:endParaRPr>
          </a:p>
        </p:txBody>
      </p:sp>
      <p:sp>
        <p:nvSpPr>
          <p:cNvPr id="1816" name="Shape 1816"/>
          <p:cNvSpPr/>
          <p:nvPr/>
        </p:nvSpPr>
        <p:spPr>
          <a:xfrm>
            <a:off x="4606229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8" name="Shape 1818"/>
          <p:cNvSpPr/>
          <p:nvPr/>
        </p:nvSpPr>
        <p:spPr>
          <a:xfrm>
            <a:off x="3713146" y="1273409"/>
            <a:ext cx="1932025" cy="1020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4" name="Shape 1832">
            <a:extLst>
              <a:ext uri="{FF2B5EF4-FFF2-40B4-BE49-F238E27FC236}">
                <a16:creationId xmlns:a16="http://schemas.microsoft.com/office/drawing/2014/main" xmlns="" id="{B85F9D73-6C41-8A4B-8304-9C1335D3F3BD}"/>
              </a:ext>
            </a:extLst>
          </p:cNvPr>
          <p:cNvSpPr/>
          <p:nvPr/>
        </p:nvSpPr>
        <p:spPr>
          <a:xfrm>
            <a:off x="6529691" y="2278442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15" name="Shape 1835">
            <a:extLst>
              <a:ext uri="{FF2B5EF4-FFF2-40B4-BE49-F238E27FC236}">
                <a16:creationId xmlns:a16="http://schemas.microsoft.com/office/drawing/2014/main" xmlns="" id="{CAF8CDC3-9472-6445-8637-56C4B07A7DCD}"/>
              </a:ext>
            </a:extLst>
          </p:cNvPr>
          <p:cNvSpPr/>
          <p:nvPr/>
        </p:nvSpPr>
        <p:spPr>
          <a:xfrm>
            <a:off x="5956358" y="1889941"/>
            <a:ext cx="782943" cy="362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10640" y="-5037"/>
                  <a:pt x="17840" y="-5395"/>
                  <a:pt x="21600" y="15132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6" name="Shape 1869">
            <a:extLst>
              <a:ext uri="{FF2B5EF4-FFF2-40B4-BE49-F238E27FC236}">
                <a16:creationId xmlns:a16="http://schemas.microsoft.com/office/drawing/2014/main" xmlns="" id="{B808A57F-0D57-AF4F-8D4C-41451A3DA37A}"/>
              </a:ext>
            </a:extLst>
          </p:cNvPr>
          <p:cNvSpPr/>
          <p:nvPr/>
        </p:nvSpPr>
        <p:spPr>
          <a:xfrm>
            <a:off x="5331716" y="2965633"/>
            <a:ext cx="2244570" cy="575783"/>
          </a:xfrm>
          <a:prstGeom prst="wedgeEllipseCallout">
            <a:avLst>
              <a:gd name="adj1" fmla="val -27222"/>
              <a:gd name="adj2" fmla="val -105377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1582" dirty="0"/>
              <a:t>Nope!</a:t>
            </a:r>
            <a:endParaRPr sz="1582" dirty="0"/>
          </a:p>
        </p:txBody>
      </p:sp>
    </p:spTree>
    <p:extLst>
      <p:ext uri="{BB962C8B-B14F-4D97-AF65-F5344CB8AC3E}">
        <p14:creationId xmlns:p14="http://schemas.microsoft.com/office/powerpoint/2010/main" val="178342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/>
          <p:nvPr/>
        </p:nvSpPr>
        <p:spPr>
          <a:xfrm>
            <a:off x="5501488" y="2278442"/>
            <a:ext cx="566975" cy="40286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 err="1">
                <a:solidFill>
                  <a:srgbClr val="FFFFFF"/>
                </a:solidFill>
              </a:rPr>
              <a:t>inode</a:t>
            </a:r>
            <a:endParaRPr sz="1371" dirty="0">
              <a:solidFill>
                <a:srgbClr val="FFFFFF"/>
              </a:solidFill>
            </a:endParaRPr>
          </a:p>
        </p:txBody>
      </p:sp>
      <p:sp>
        <p:nvSpPr>
          <p:cNvPr id="1807" name="Shape 18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17" dirty="0"/>
              <a:t>Block Liveness</a:t>
            </a:r>
          </a:p>
        </p:txBody>
      </p:sp>
      <p:sp>
        <p:nvSpPr>
          <p:cNvPr id="1808" name="Shape 1808"/>
          <p:cNvSpPr/>
          <p:nvPr/>
        </p:nvSpPr>
        <p:spPr>
          <a:xfrm>
            <a:off x="2371355" y="2278442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371" dirty="0">
                <a:solidFill>
                  <a:srgbClr val="FFFFFF"/>
                </a:solidFill>
                <a:sym typeface="Wingdings" pitchFamily="2" charset="2"/>
              </a:rPr>
              <a:t>:(</a:t>
            </a:r>
            <a:endParaRPr sz="1371" dirty="0">
              <a:solidFill>
                <a:srgbClr val="FFFFFF"/>
              </a:solidFill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377798" y="2306789"/>
            <a:ext cx="493324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  <a:r>
              <a:rPr sz="1898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402817" y="2278442"/>
            <a:ext cx="566975" cy="402863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1811" name="Shape 1811"/>
          <p:cNvSpPr/>
          <p:nvPr/>
        </p:nvSpPr>
        <p:spPr>
          <a:xfrm>
            <a:off x="1907083" y="2278442"/>
            <a:ext cx="5441029" cy="402863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812" name="Shape 1812"/>
          <p:cNvSpPr/>
          <p:nvPr/>
        </p:nvSpPr>
        <p:spPr>
          <a:xfrm>
            <a:off x="1987598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3" name="Shape 1813"/>
          <p:cNvSpPr/>
          <p:nvPr/>
        </p:nvSpPr>
        <p:spPr>
          <a:xfrm>
            <a:off x="2998885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4" name="Shape 1814"/>
          <p:cNvSpPr/>
          <p:nvPr/>
        </p:nvSpPr>
        <p:spPr>
          <a:xfrm>
            <a:off x="1602622" y="1526259"/>
            <a:ext cx="1381591" cy="575783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582"/>
              <a:t>am i alive?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288513" y="947393"/>
            <a:ext cx="566975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 err="1">
                <a:solidFill>
                  <a:srgbClr val="FFFFFF"/>
                </a:solidFill>
              </a:rPr>
              <a:t>imap</a:t>
            </a:r>
            <a:endParaRPr sz="1371" dirty="0">
              <a:solidFill>
                <a:srgbClr val="FFFFFF"/>
              </a:solidFill>
            </a:endParaRPr>
          </a:p>
        </p:txBody>
      </p:sp>
      <p:sp>
        <p:nvSpPr>
          <p:cNvPr id="1816" name="Shape 1816"/>
          <p:cNvSpPr/>
          <p:nvPr/>
        </p:nvSpPr>
        <p:spPr>
          <a:xfrm>
            <a:off x="4606229" y="2239816"/>
            <a:ext cx="29775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…</a:t>
            </a:r>
          </a:p>
        </p:txBody>
      </p:sp>
      <p:sp>
        <p:nvSpPr>
          <p:cNvPr id="1818" name="Shape 1818"/>
          <p:cNvSpPr/>
          <p:nvPr/>
        </p:nvSpPr>
        <p:spPr>
          <a:xfrm>
            <a:off x="3713146" y="1273409"/>
            <a:ext cx="1932025" cy="1020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4" name="Shape 1832">
            <a:extLst>
              <a:ext uri="{FF2B5EF4-FFF2-40B4-BE49-F238E27FC236}">
                <a16:creationId xmlns:a16="http://schemas.microsoft.com/office/drawing/2014/main" xmlns="" id="{B85F9D73-6C41-8A4B-8304-9C1335D3F3BD}"/>
              </a:ext>
            </a:extLst>
          </p:cNvPr>
          <p:cNvSpPr/>
          <p:nvPr/>
        </p:nvSpPr>
        <p:spPr>
          <a:xfrm>
            <a:off x="6529691" y="2278442"/>
            <a:ext cx="566975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rgbClr val="FFFFFF"/>
                </a:solidFill>
              </a:rPr>
              <a:t>D’</a:t>
            </a:r>
          </a:p>
        </p:txBody>
      </p:sp>
      <p:sp>
        <p:nvSpPr>
          <p:cNvPr id="15" name="Shape 1835">
            <a:extLst>
              <a:ext uri="{FF2B5EF4-FFF2-40B4-BE49-F238E27FC236}">
                <a16:creationId xmlns:a16="http://schemas.microsoft.com/office/drawing/2014/main" xmlns="" id="{CAF8CDC3-9472-6445-8637-56C4B07A7DCD}"/>
              </a:ext>
            </a:extLst>
          </p:cNvPr>
          <p:cNvSpPr/>
          <p:nvPr/>
        </p:nvSpPr>
        <p:spPr>
          <a:xfrm>
            <a:off x="5956358" y="1889941"/>
            <a:ext cx="782943" cy="362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10640" y="-5037"/>
                  <a:pt x="17840" y="-5395"/>
                  <a:pt x="21600" y="15132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949"/>
          </a:p>
        </p:txBody>
      </p:sp>
      <p:sp>
        <p:nvSpPr>
          <p:cNvPr id="16" name="Shape 1869">
            <a:extLst>
              <a:ext uri="{FF2B5EF4-FFF2-40B4-BE49-F238E27FC236}">
                <a16:creationId xmlns:a16="http://schemas.microsoft.com/office/drawing/2014/main" xmlns="" id="{B808A57F-0D57-AF4F-8D4C-41451A3DA37A}"/>
              </a:ext>
            </a:extLst>
          </p:cNvPr>
          <p:cNvSpPr/>
          <p:nvPr/>
        </p:nvSpPr>
        <p:spPr>
          <a:xfrm>
            <a:off x="5331716" y="2965633"/>
            <a:ext cx="2244570" cy="575783"/>
          </a:xfrm>
          <a:prstGeom prst="wedgeEllipseCallout">
            <a:avLst>
              <a:gd name="adj1" fmla="val -27222"/>
              <a:gd name="adj2" fmla="val -105377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1582" dirty="0"/>
              <a:t>Nope!</a:t>
            </a:r>
            <a:endParaRPr sz="1582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069BDB9-F76A-2C45-A0BD-36EB8F5B2395}"/>
              </a:ext>
            </a:extLst>
          </p:cNvPr>
          <p:cNvSpPr txBox="1"/>
          <p:nvPr/>
        </p:nvSpPr>
        <p:spPr>
          <a:xfrm>
            <a:off x="1482182" y="4325036"/>
            <a:ext cx="609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have to copy this data block to new segment; just discard</a:t>
            </a:r>
          </a:p>
        </p:txBody>
      </p:sp>
    </p:spTree>
    <p:extLst>
      <p:ext uri="{BB962C8B-B14F-4D97-AF65-F5344CB8AC3E}">
        <p14:creationId xmlns:p14="http://schemas.microsoft.com/office/powerpoint/2010/main" val="2548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779" name="Shape 1779"/>
          <p:cNvSpPr>
            <a:spLocks noGrp="1"/>
          </p:cNvSpPr>
          <p:nvPr>
            <p:ph type="body" idx="4294967295"/>
          </p:nvPr>
        </p:nvSpPr>
        <p:spPr>
          <a:xfrm>
            <a:off x="417346" y="1223083"/>
            <a:ext cx="8395446" cy="37711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Gill Sans"/>
                <a:ea typeface="Helvetica"/>
                <a:cs typeface="Gill Sans"/>
                <a:sym typeface="Helvetica"/>
              </a:rPr>
              <a:t>General operation</a:t>
            </a:r>
            <a:r>
              <a:rPr sz="1800" dirty="0">
                <a:solidFill>
                  <a:srgbClr val="333333"/>
                </a:solidFill>
                <a:latin typeface="Gill Sans"/>
                <a:cs typeface="Gill Sans"/>
              </a:rPr>
              <a:t>:</a:t>
            </a:r>
            <a:r>
              <a:rPr lang="en-US" sz="1800" dirty="0">
                <a:solidFill>
                  <a:srgbClr val="333333"/>
                </a:solidFill>
                <a:latin typeface="Gill Sans"/>
                <a:cs typeface="Gill Sans"/>
              </a:rPr>
              <a:t/>
            </a:r>
            <a:br>
              <a:rPr lang="en-US" sz="1800" dirty="0">
                <a:solidFill>
                  <a:srgbClr val="333333"/>
                </a:solidFill>
                <a:latin typeface="Gill Sans"/>
                <a:cs typeface="Gill Sans"/>
              </a:rPr>
            </a:br>
            <a:r>
              <a:rPr lang="en-US" sz="1800" dirty="0">
                <a:solidFill>
                  <a:srgbClr val="333333"/>
                </a:solidFill>
                <a:latin typeface="Gill Sans"/>
                <a:cs typeface="Gill Sans"/>
              </a:rPr>
              <a:t>P</a:t>
            </a:r>
            <a:r>
              <a:rPr sz="1800" dirty="0">
                <a:solidFill>
                  <a:srgbClr val="333333"/>
                </a:solidFill>
                <a:latin typeface="Gill Sans"/>
                <a:cs typeface="Gill Sans"/>
              </a:rPr>
              <a:t>ick </a:t>
            </a:r>
            <a:r>
              <a:rPr sz="1800" dirty="0">
                <a:solidFill>
                  <a:srgbClr val="333333"/>
                </a:solidFill>
                <a:latin typeface="Gill Sans"/>
                <a:ea typeface="Helvetica"/>
                <a:cs typeface="Gill Sans"/>
                <a:sym typeface="Helvetica"/>
              </a:rPr>
              <a:t>M</a:t>
            </a:r>
            <a:r>
              <a:rPr sz="1800" dirty="0">
                <a:solidFill>
                  <a:srgbClr val="333333"/>
                </a:solidFill>
                <a:latin typeface="Gill Sans"/>
                <a:cs typeface="Gill Sans"/>
              </a:rPr>
              <a:t> segments, compact into </a:t>
            </a:r>
            <a:r>
              <a:rPr sz="1800" dirty="0">
                <a:solidFill>
                  <a:srgbClr val="333333"/>
                </a:solidFill>
                <a:latin typeface="Gill Sans"/>
                <a:ea typeface="Helvetica"/>
                <a:cs typeface="Gill Sans"/>
                <a:sym typeface="Helvetica"/>
              </a:rPr>
              <a:t>N</a:t>
            </a:r>
            <a:r>
              <a:rPr sz="1800" dirty="0">
                <a:solidFill>
                  <a:srgbClr val="333333"/>
                </a:solidFill>
                <a:latin typeface="Gill Sans"/>
                <a:cs typeface="Gill Sans"/>
              </a:rPr>
              <a:t> (where </a:t>
            </a:r>
            <a:r>
              <a:rPr sz="1800" dirty="0">
                <a:solidFill>
                  <a:srgbClr val="333333"/>
                </a:solidFill>
                <a:latin typeface="Gill Sans"/>
                <a:ea typeface="Helvetica"/>
                <a:cs typeface="Gill Sans"/>
                <a:sym typeface="Helvetica"/>
              </a:rPr>
              <a:t>N</a:t>
            </a:r>
            <a:r>
              <a:rPr sz="1800" dirty="0">
                <a:solidFill>
                  <a:srgbClr val="333333"/>
                </a:solidFill>
                <a:latin typeface="Gill Sans"/>
                <a:cs typeface="Gill Sans"/>
              </a:rPr>
              <a:t> &lt; </a:t>
            </a:r>
            <a:r>
              <a:rPr sz="1800" dirty="0">
                <a:solidFill>
                  <a:srgbClr val="333333"/>
                </a:solidFill>
                <a:latin typeface="Gill Sans"/>
                <a:ea typeface="Helvetica"/>
                <a:cs typeface="Gill Sans"/>
                <a:sym typeface="Helvetica"/>
              </a:rPr>
              <a:t>M</a:t>
            </a:r>
            <a:r>
              <a:rPr sz="1800" dirty="0">
                <a:solidFill>
                  <a:srgbClr val="333333"/>
                </a:solidFill>
                <a:latin typeface="Gill Sans"/>
                <a:cs typeface="Gill Sans"/>
              </a:rPr>
              <a:t>).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Gill Sans"/>
                <a:ea typeface="Helvetica"/>
                <a:cs typeface="Gill Sans"/>
                <a:sym typeface="Helvetica"/>
              </a:rPr>
              <a:t>Mechanism</a:t>
            </a:r>
            <a:r>
              <a:rPr sz="1800" dirty="0">
                <a:solidFill>
                  <a:srgbClr val="333333"/>
                </a:solidFill>
                <a:latin typeface="Gill Sans"/>
                <a:cs typeface="Gill Sans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Gill Sans"/>
                <a:cs typeface="Gill Sans"/>
              </a:rPr>
              <a:t/>
            </a:r>
            <a:br>
              <a:rPr lang="en-US" sz="1800" dirty="0">
                <a:solidFill>
                  <a:srgbClr val="333333"/>
                </a:solidFill>
                <a:latin typeface="Gill Sans"/>
                <a:cs typeface="Gill Sans"/>
              </a:rPr>
            </a:br>
            <a:r>
              <a:rPr lang="en-US" sz="1800" dirty="0">
                <a:solidFill>
                  <a:schemeClr val="accent2"/>
                </a:solidFill>
                <a:latin typeface="Gill Sans"/>
                <a:cs typeface="Gill Sans"/>
              </a:rPr>
              <a:t>Use segment summary, imap to determine liveness</a:t>
            </a:r>
            <a:endParaRPr sz="1800" dirty="0">
              <a:solidFill>
                <a:schemeClr val="accent2"/>
              </a:solidFill>
              <a:latin typeface="Gill Sans"/>
              <a:cs typeface="Gill Sans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Gill Sans"/>
                <a:ea typeface="Helvetica"/>
                <a:cs typeface="Gill Sans"/>
                <a:sym typeface="Helvetica"/>
              </a:rPr>
              <a:t>Policy</a:t>
            </a:r>
            <a:r>
              <a:rPr sz="1800" dirty="0">
                <a:solidFill>
                  <a:srgbClr val="333333"/>
                </a:solidFill>
                <a:latin typeface="Gill Sans"/>
                <a:cs typeface="Gill Sans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Gill Sans"/>
                <a:cs typeface="Gill Sans"/>
              </a:rPr>
              <a:t/>
            </a:r>
            <a:br>
              <a:rPr lang="en-US" sz="1800" dirty="0">
                <a:solidFill>
                  <a:srgbClr val="333333"/>
                </a:solidFill>
                <a:latin typeface="Gill Sans"/>
                <a:cs typeface="Gill Sans"/>
              </a:rPr>
            </a:br>
            <a:r>
              <a:rPr lang="en-US" sz="1800" dirty="0">
                <a:solidFill>
                  <a:srgbClr val="333333"/>
                </a:solidFill>
                <a:latin typeface="Gill Sans"/>
                <a:cs typeface="Gill Sans"/>
              </a:rPr>
              <a:t>W</a:t>
            </a:r>
            <a:r>
              <a:rPr sz="1800" dirty="0">
                <a:solidFill>
                  <a:srgbClr val="333333"/>
                </a:solidFill>
                <a:latin typeface="Gill Sans"/>
                <a:cs typeface="Gill Sans"/>
              </a:rPr>
              <a:t>hich segments to compact?</a:t>
            </a:r>
            <a:endParaRPr lang="en-US" sz="1800" dirty="0">
              <a:solidFill>
                <a:srgbClr val="333333"/>
              </a:solidFill>
              <a:latin typeface="Gill Sans"/>
              <a:cs typeface="Gill Sans"/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Greedy - Clean most empty first – not best simulation results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What is intuition of cost-benefit policy?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582" dirty="0"/>
              <a:t>Be lazy for hot segments (better if wait until more die): 15% u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1582" dirty="0"/>
              <a:t>Be aggressive for cold segs (wasting space for long time): 75% u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333333"/>
              </a:solidFill>
              <a:latin typeface="Gill Sans"/>
              <a:cs typeface="Gill Sans"/>
            </a:endParaRPr>
          </a:p>
        </p:txBody>
      </p:sp>
      <p:sp>
        <p:nvSpPr>
          <p:cNvPr id="4" name="Shape 1697">
            <a:extLst>
              <a:ext uri="{FF2B5EF4-FFF2-40B4-BE49-F238E27FC236}">
                <a16:creationId xmlns:a16="http://schemas.microsoft.com/office/drawing/2014/main" xmlns="" id="{CBB67E8F-CA85-3B49-90B1-03CECA813242}"/>
              </a:ext>
            </a:extLst>
          </p:cNvPr>
          <p:cNvSpPr/>
          <p:nvPr/>
        </p:nvSpPr>
        <p:spPr>
          <a:xfrm>
            <a:off x="6611791" y="4732898"/>
            <a:ext cx="755967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5" name="Shape 1698">
            <a:extLst>
              <a:ext uri="{FF2B5EF4-FFF2-40B4-BE49-F238E27FC236}">
                <a16:creationId xmlns:a16="http://schemas.microsoft.com/office/drawing/2014/main" xmlns="" id="{4D461B8D-43B1-0A42-92F0-3C1141CF11DC}"/>
              </a:ext>
            </a:extLst>
          </p:cNvPr>
          <p:cNvSpPr/>
          <p:nvPr/>
        </p:nvSpPr>
        <p:spPr>
          <a:xfrm>
            <a:off x="5805106" y="4732898"/>
            <a:ext cx="755967" cy="402863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6" name="Shape 1700">
            <a:extLst>
              <a:ext uri="{FF2B5EF4-FFF2-40B4-BE49-F238E27FC236}">
                <a16:creationId xmlns:a16="http://schemas.microsoft.com/office/drawing/2014/main" xmlns="" id="{C3C8B599-F53F-284E-AEBD-E50223AFA341}"/>
              </a:ext>
            </a:extLst>
          </p:cNvPr>
          <p:cNvSpPr/>
          <p:nvPr/>
        </p:nvSpPr>
        <p:spPr>
          <a:xfrm>
            <a:off x="3400006" y="4732898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7" name="Shape 1701">
            <a:extLst>
              <a:ext uri="{FF2B5EF4-FFF2-40B4-BE49-F238E27FC236}">
                <a16:creationId xmlns:a16="http://schemas.microsoft.com/office/drawing/2014/main" xmlns="" id="{15A20306-47CF-C049-85AD-FAAD365A97EE}"/>
              </a:ext>
            </a:extLst>
          </p:cNvPr>
          <p:cNvSpPr/>
          <p:nvPr/>
        </p:nvSpPr>
        <p:spPr>
          <a:xfrm>
            <a:off x="2602251" y="4732898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8" name="Shape 1702">
            <a:extLst>
              <a:ext uri="{FF2B5EF4-FFF2-40B4-BE49-F238E27FC236}">
                <a16:creationId xmlns:a16="http://schemas.microsoft.com/office/drawing/2014/main" xmlns="" id="{8EE52D33-6D84-E043-B78A-26B07BFB2466}"/>
              </a:ext>
            </a:extLst>
          </p:cNvPr>
          <p:cNvSpPr/>
          <p:nvPr/>
        </p:nvSpPr>
        <p:spPr>
          <a:xfrm>
            <a:off x="791624" y="4725160"/>
            <a:ext cx="1759798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0000"/>
                </a:solidFill>
              </a:rPr>
              <a:t>disk segments:</a:t>
            </a:r>
          </a:p>
        </p:txBody>
      </p:sp>
      <p:sp>
        <p:nvSpPr>
          <p:cNvPr id="9" name="Shape 1703">
            <a:extLst>
              <a:ext uri="{FF2B5EF4-FFF2-40B4-BE49-F238E27FC236}">
                <a16:creationId xmlns:a16="http://schemas.microsoft.com/office/drawing/2014/main" xmlns="" id="{C21430A4-09BA-6948-AD7E-6A3C9DCA7587}"/>
              </a:ext>
            </a:extLst>
          </p:cNvPr>
          <p:cNvSpPr/>
          <p:nvPr/>
        </p:nvSpPr>
        <p:spPr>
          <a:xfrm>
            <a:off x="4995517" y="4732898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0" name="Shape 1704">
            <a:extLst>
              <a:ext uri="{FF2B5EF4-FFF2-40B4-BE49-F238E27FC236}">
                <a16:creationId xmlns:a16="http://schemas.microsoft.com/office/drawing/2014/main" xmlns="" id="{07B75058-3581-B648-BBF2-1B7BA8387CB3}"/>
              </a:ext>
            </a:extLst>
          </p:cNvPr>
          <p:cNvSpPr/>
          <p:nvPr/>
        </p:nvSpPr>
        <p:spPr>
          <a:xfrm>
            <a:off x="4197762" y="4732898"/>
            <a:ext cx="755967" cy="402863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60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1" name="Shape 1705">
            <a:extLst>
              <a:ext uri="{FF2B5EF4-FFF2-40B4-BE49-F238E27FC236}">
                <a16:creationId xmlns:a16="http://schemas.microsoft.com/office/drawing/2014/main" xmlns="" id="{DB750C08-86C4-474C-AD04-D36B873FA62C}"/>
              </a:ext>
            </a:extLst>
          </p:cNvPr>
          <p:cNvSpPr/>
          <p:nvPr/>
        </p:nvSpPr>
        <p:spPr>
          <a:xfrm>
            <a:off x="2599369" y="4732898"/>
            <a:ext cx="4799471" cy="40286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" name="Shape 1706">
            <a:extLst>
              <a:ext uri="{FF2B5EF4-FFF2-40B4-BE49-F238E27FC236}">
                <a16:creationId xmlns:a16="http://schemas.microsoft.com/office/drawing/2014/main" xmlns="" id="{65072C26-ABFE-C141-935F-008D5774B434}"/>
              </a:ext>
            </a:extLst>
          </p:cNvPr>
          <p:cNvSpPr/>
          <p:nvPr/>
        </p:nvSpPr>
        <p:spPr>
          <a:xfrm>
            <a:off x="2649637" y="4357155"/>
            <a:ext cx="494002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4</a:t>
            </a:r>
            <a:r>
              <a:rPr sz="2000" dirty="0">
                <a:solidFill>
                  <a:srgbClr val="000000"/>
                </a:solidFill>
              </a:rPr>
              <a:t>0%</a:t>
            </a:r>
          </a:p>
        </p:txBody>
      </p:sp>
      <p:sp>
        <p:nvSpPr>
          <p:cNvPr id="13" name="Shape 1707">
            <a:extLst>
              <a:ext uri="{FF2B5EF4-FFF2-40B4-BE49-F238E27FC236}">
                <a16:creationId xmlns:a16="http://schemas.microsoft.com/office/drawing/2014/main" xmlns="" id="{0431ED82-0B9B-AB4B-9EFF-5CD2014FB0E1}"/>
              </a:ext>
            </a:extLst>
          </p:cNvPr>
          <p:cNvSpPr/>
          <p:nvPr/>
        </p:nvSpPr>
        <p:spPr>
          <a:xfrm>
            <a:off x="3451912" y="4357155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00"/>
                </a:solidFill>
              </a:rPr>
              <a:t>10%</a:t>
            </a:r>
          </a:p>
        </p:txBody>
      </p:sp>
      <p:sp>
        <p:nvSpPr>
          <p:cNvPr id="14" name="Shape 1708">
            <a:extLst>
              <a:ext uri="{FF2B5EF4-FFF2-40B4-BE49-F238E27FC236}">
                <a16:creationId xmlns:a16="http://schemas.microsoft.com/office/drawing/2014/main" xmlns="" id="{306B4540-CD27-9F43-9642-04154D4C7014}"/>
              </a:ext>
            </a:extLst>
          </p:cNvPr>
          <p:cNvSpPr/>
          <p:nvPr/>
        </p:nvSpPr>
        <p:spPr>
          <a:xfrm>
            <a:off x="4255529" y="4357155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00"/>
                </a:solidFill>
              </a:rPr>
              <a:t>95%</a:t>
            </a:r>
          </a:p>
        </p:txBody>
      </p:sp>
      <p:sp>
        <p:nvSpPr>
          <p:cNvPr id="15" name="Shape 1709">
            <a:extLst>
              <a:ext uri="{FF2B5EF4-FFF2-40B4-BE49-F238E27FC236}">
                <a16:creationId xmlns:a16="http://schemas.microsoft.com/office/drawing/2014/main" xmlns="" id="{06C2BAC1-A2C6-FE45-8B1F-19C4A8C88D80}"/>
              </a:ext>
            </a:extLst>
          </p:cNvPr>
          <p:cNvSpPr/>
          <p:nvPr/>
        </p:nvSpPr>
        <p:spPr>
          <a:xfrm>
            <a:off x="5047424" y="4357155"/>
            <a:ext cx="500414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00"/>
                </a:solidFill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472203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Small-File 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8"/>
          <a:stretch/>
        </p:blipFill>
        <p:spPr>
          <a:xfrm>
            <a:off x="1564706" y="857250"/>
            <a:ext cx="601458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913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CS 736: Advanced Operating Systems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Andrea </a:t>
            </a:r>
            <a:r>
              <a:rPr lang="en-US" sz="1800" dirty="0" err="1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Arpaci-Dusseau</a:t>
            </a:r>
            <a: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/>
            </a:r>
            <a:br>
              <a:rPr lang="en-US" sz="1800" dirty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200" dirty="0"/>
              <a:t>Lecture 2: File System Background</a:t>
            </a:r>
            <a:br>
              <a:rPr lang="en-US" sz="2200" dirty="0"/>
            </a:br>
            <a:r>
              <a:rPr lang="en-US" sz="2200" dirty="0"/>
              <a:t>Impact of Storage Characteristics on FFS, LFS</a:t>
            </a:r>
            <a:endParaRPr lang="en-US" sz="3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2930" y="2468880"/>
            <a:ext cx="7964722" cy="241570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HDDs: What are their important performance characteristics?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FFS:  What did FFS do to be disk-aware?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LFS:  How can storage be treated as a log (sequential writing)?  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Meta-goal: Everyone say something in large </a:t>
            </a:r>
            <a:r>
              <a:rPr lang="en-US" sz="14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sym typeface="Helvetica"/>
              </a:rPr>
              <a:t>group; raise hand; have camera on “most of the time”</a:t>
            </a: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  <a:sym typeface="Helvetica"/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Thursday: Read RAID and RDP </a:t>
            </a:r>
            <a:r>
              <a:rPr lang="en-US" sz="14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papers: Reliable Storage</a:t>
            </a: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Reading Groups based on Today’s Attendance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Project </a:t>
            </a: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1 </a:t>
            </a:r>
            <a:r>
              <a:rPr lang="en-US" sz="14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Available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r>
              <a:rPr lang="en-US" sz="1400" dirty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</a:rPr>
              <a:t>Project Groups based on Thursday’s Attendance</a:t>
            </a:r>
          </a:p>
          <a:p>
            <a:pPr defTabSz="685733">
              <a:spcBef>
                <a:spcPts val="450"/>
              </a:spcBef>
              <a:buClr>
                <a:srgbClr val="921F07"/>
              </a:buClr>
              <a:buSzPct val="25000"/>
              <a:defRPr/>
            </a:pPr>
            <a:endParaRPr lang="en-US" sz="1400" dirty="0">
              <a:solidFill>
                <a:srgbClr val="333333"/>
              </a:solidFill>
              <a:effectLst>
                <a:outerShdw blurRad="63500" dir="2700000" algn="tl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9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>
            <a:spLocks noGrp="1"/>
          </p:cNvSpPr>
          <p:nvPr>
            <p:ph type="title"/>
          </p:nvPr>
        </p:nvSpPr>
        <p:spPr>
          <a:xfrm>
            <a:off x="1086684" y="34290"/>
            <a:ext cx="6970632" cy="761374"/>
          </a:xfrm>
          <a:prstGeom prst="rect">
            <a:avLst/>
          </a:prstGeom>
        </p:spPr>
        <p:txBody>
          <a:bodyPr>
            <a:no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/>
              <a:t>Logical vs Temporal Locality</a:t>
            </a:r>
            <a:endParaRPr sz="4400" dirty="0"/>
          </a:p>
        </p:txBody>
      </p:sp>
      <p:sp>
        <p:nvSpPr>
          <p:cNvPr id="1883" name="Shape 1883"/>
          <p:cNvSpPr>
            <a:spLocks noGrp="1"/>
          </p:cNvSpPr>
          <p:nvPr>
            <p:ph type="body" idx="4294967295"/>
          </p:nvPr>
        </p:nvSpPr>
        <p:spPr>
          <a:xfrm>
            <a:off x="5890525" y="1022254"/>
            <a:ext cx="3139176" cy="38603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LFS:  Good random write performance;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333333"/>
                </a:solidFill>
              </a:rPr>
              <a:t>Temporal Locality – Puts data where it’s fastest to write Assume future reads cached in memory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16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SunOS /  Traditional in-place</a:t>
            </a:r>
            <a:r>
              <a:rPr sz="1600" dirty="0"/>
              <a:t>: 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Good reread sequential perf after write random; why?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Logical Locality - Put final location of </a:t>
            </a:r>
            <a:r>
              <a:rPr sz="1600" dirty="0"/>
              <a:t>data wherever </a:t>
            </a:r>
            <a:r>
              <a:rPr lang="en-US" sz="1600" dirty="0"/>
              <a:t>file system chooses </a:t>
            </a:r>
            <a:r>
              <a:rPr sz="1600" dirty="0"/>
              <a:t> </a:t>
            </a:r>
            <a:r>
              <a:rPr lang="en-US" sz="1600" dirty="0"/>
              <a:t>(u</a:t>
            </a:r>
            <a:r>
              <a:rPr sz="1600" dirty="0"/>
              <a:t>sually in a place optimized for future reads</a:t>
            </a:r>
            <a:r>
              <a:rPr lang="en-US" sz="1600" dirty="0"/>
              <a:t>)</a:t>
            </a:r>
            <a:endParaRPr sz="16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4" dirty="0">
              <a:solidFill>
                <a:srgbClr val="33333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12" y="859808"/>
            <a:ext cx="5915837" cy="34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43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374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Writing sequentially to log matches performance characteristics of many storage devices</a:t>
            </a:r>
          </a:p>
          <a:p>
            <a:pPr lvl="1"/>
            <a:r>
              <a:rPr lang="en-US" dirty="0"/>
              <a:t>Disks, flash, SMR, distributed systems</a:t>
            </a:r>
          </a:p>
          <a:p>
            <a:pPr lvl="1"/>
            <a:r>
              <a:rPr lang="en-US" dirty="0"/>
              <a:t>Good for versioning as well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Improves performance of small, random, asynchronous writes</a:t>
            </a:r>
          </a:p>
          <a:p>
            <a:pPr lvl="1"/>
            <a:r>
              <a:rPr lang="en-US" dirty="0"/>
              <a:t>Watch out for synchronous operations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Cleaning overheads always an issue</a:t>
            </a:r>
          </a:p>
        </p:txBody>
      </p:sp>
    </p:spTree>
    <p:extLst>
      <p:ext uri="{BB962C8B-B14F-4D97-AF65-F5344CB8AC3E}">
        <p14:creationId xmlns:p14="http://schemas.microsoft.com/office/powerpoint/2010/main" val="27306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40030</TotalTime>
  <Words>4414</Words>
  <Application>Microsoft Macintosh PowerPoint</Application>
  <PresentationFormat>On-screen Show (16:9)</PresentationFormat>
  <Paragraphs>1046</Paragraphs>
  <Slides>96</Slides>
  <Notes>9</Notes>
  <HiddenSlides>13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9" baseType="lpstr">
      <vt:lpstr>Bebas Neue Regular</vt:lpstr>
      <vt:lpstr>Calibri</vt:lpstr>
      <vt:lpstr>Calisto MT</vt:lpstr>
      <vt:lpstr>Courier</vt:lpstr>
      <vt:lpstr>Gill Sans</vt:lpstr>
      <vt:lpstr>Gill Sans MT</vt:lpstr>
      <vt:lpstr>Helvetica</vt:lpstr>
      <vt:lpstr>Helvetica Light</vt:lpstr>
      <vt:lpstr>Menlo</vt:lpstr>
      <vt:lpstr>ＭＳ Ｐゴシック</vt:lpstr>
      <vt:lpstr>Wingdings</vt:lpstr>
      <vt:lpstr>Arial</vt:lpstr>
      <vt:lpstr>Office Theme</vt:lpstr>
      <vt:lpstr>CS 736: Advanced Operating Systems Andrea Arpaci-Dusseau  Lecture 2: File System Background Impact of Storage Characteristics on FFS, LFS</vt:lpstr>
      <vt:lpstr>Why Understand HDDs</vt:lpstr>
      <vt:lpstr>What is in a Hard Disk Drive (HDD)?</vt:lpstr>
      <vt:lpstr>Disk Terminology</vt:lpstr>
      <vt:lpstr>Why is Capacity Increasing?</vt:lpstr>
      <vt:lpstr>Increase Capacity with Shingled Disks</vt:lpstr>
      <vt:lpstr>Disk Performance</vt:lpstr>
      <vt:lpstr>How long to seek?</vt:lpstr>
      <vt:lpstr>Switching Time </vt:lpstr>
      <vt:lpstr>How to Optimize  Settle Time?</vt:lpstr>
      <vt:lpstr>Interface: Data Layout</vt:lpstr>
      <vt:lpstr>Zoned-Bit Recording</vt:lpstr>
      <vt:lpstr>On-Disk Cache</vt:lpstr>
      <vt:lpstr>Tagged Command Queuing</vt:lpstr>
      <vt:lpstr>Drive Electronics</vt:lpstr>
      <vt:lpstr>Reliability</vt:lpstr>
      <vt:lpstr>Energy Consumption</vt:lpstr>
      <vt:lpstr>Disk in Action</vt:lpstr>
      <vt:lpstr>Fast File System: FFS</vt:lpstr>
      <vt:lpstr>FFS Motivation</vt:lpstr>
      <vt:lpstr>Why such poor performance?</vt:lpstr>
      <vt:lpstr>Problem 1: Block Size?</vt:lpstr>
      <vt:lpstr>Multi-Level Indexing</vt:lpstr>
      <vt:lpstr>Technique: Larger Blocks</vt:lpstr>
      <vt:lpstr>Cost of  Larger Blocks</vt:lpstr>
      <vt:lpstr>Large or Small blocks</vt:lpstr>
      <vt:lpstr>Solution: Fragments</vt:lpstr>
      <vt:lpstr>PowerPoint Presentation</vt:lpstr>
      <vt:lpstr>PowerPoint Presentation</vt:lpstr>
      <vt:lpstr>PowerPoint Presentation</vt:lpstr>
      <vt:lpstr>PowerPoint Presentation</vt:lpstr>
      <vt:lpstr>Information for Applications?</vt:lpstr>
      <vt:lpstr>Problem 2: Aging</vt:lpstr>
      <vt:lpstr>Problem 2: Aging?</vt:lpstr>
      <vt:lpstr>How Could FS Fix?</vt:lpstr>
      <vt:lpstr>Solution: Bitmaps</vt:lpstr>
      <vt:lpstr>Problem 3: Block Layout</vt:lpstr>
      <vt:lpstr>Layout Technique: Groups</vt:lpstr>
      <vt:lpstr>Layout Technique: Groups</vt:lpstr>
      <vt:lpstr>Replicated Super Blocks</vt:lpstr>
      <vt:lpstr>Problem</vt:lpstr>
      <vt:lpstr>Smart Policy</vt:lpstr>
      <vt:lpstr>Layout Strategy</vt:lpstr>
      <vt:lpstr>PowerPoint Presentation</vt:lpstr>
      <vt:lpstr>Layout Strategy</vt:lpstr>
      <vt:lpstr>Problem: Large Files</vt:lpstr>
      <vt:lpstr>Splitting Large Files</vt:lpstr>
      <vt:lpstr>PowerPoint Presentation</vt:lpstr>
      <vt:lpstr>Layout Policy Summary</vt:lpstr>
      <vt:lpstr>Group Descriptor  (aka Summary Block)</vt:lpstr>
      <vt:lpstr>OTHER FFS FEATURES</vt:lpstr>
      <vt:lpstr>FFS: SECTOR placement </vt:lpstr>
      <vt:lpstr>FFS Summary</vt:lpstr>
      <vt:lpstr>Break for Reading Groups</vt:lpstr>
      <vt:lpstr>LFS</vt:lpstr>
      <vt:lpstr>Motivation</vt:lpstr>
      <vt:lpstr>LFS Performance Goal</vt:lpstr>
      <vt:lpstr>LFS Strategy</vt:lpstr>
      <vt:lpstr>LFS Data Structures (attempt 1)</vt:lpstr>
      <vt:lpstr>Attempt 1: Inode Number is disk offset</vt:lpstr>
      <vt:lpstr>Attempt 1: Inode number is disk offset</vt:lpstr>
      <vt:lpstr>Attempt 1: Inode number is disk offset</vt:lpstr>
      <vt:lpstr>Attempt 1: Problem w/ Inode Numbers</vt:lpstr>
      <vt:lpstr>Data Structures (attempt 2)</vt:lpstr>
      <vt:lpstr>Where to keep imap?</vt:lpstr>
      <vt:lpstr>Solution: imap in Segments</vt:lpstr>
      <vt:lpstr>WHERE DO INODES GO?</vt:lpstr>
      <vt:lpstr>BUFFERED WRITES to segment</vt:lpstr>
      <vt:lpstr>IMAP EXPLAINED</vt:lpstr>
      <vt:lpstr>READING IN LFS</vt:lpstr>
      <vt:lpstr>Other Issues</vt:lpstr>
      <vt:lpstr>Crash Recovery</vt:lpstr>
      <vt:lpstr>Checkpoint</vt:lpstr>
      <vt:lpstr>Reboot</vt:lpstr>
      <vt:lpstr>Reboot</vt:lpstr>
      <vt:lpstr>Reboot</vt:lpstr>
      <vt:lpstr>Checkpoint Summary</vt:lpstr>
      <vt:lpstr>Checkpoint Strategy</vt:lpstr>
      <vt:lpstr>Other Issues</vt:lpstr>
      <vt:lpstr>What to do with old data?</vt:lpstr>
      <vt:lpstr>Garbage Collection</vt:lpstr>
      <vt:lpstr>Garbage Collection</vt:lpstr>
      <vt:lpstr>Garbage Collection</vt:lpstr>
      <vt:lpstr>Garbage Collection</vt:lpstr>
      <vt:lpstr>GARBAGE COLLECTION</vt:lpstr>
      <vt:lpstr>Garbage Collection Mechanism</vt:lpstr>
      <vt:lpstr>Block Liveness</vt:lpstr>
      <vt:lpstr>Block Liveness</vt:lpstr>
      <vt:lpstr>Block Liveness</vt:lpstr>
      <vt:lpstr>Block Liveness</vt:lpstr>
      <vt:lpstr>Block Liveness</vt:lpstr>
      <vt:lpstr>Garbage Collection</vt:lpstr>
      <vt:lpstr>Small-File Performance</vt:lpstr>
      <vt:lpstr>CS 736: Advanced Operating Systems Andrea Arpaci-Dusseau  Lecture 2: File System Background Impact of Storage Characteristics on FFS, LFS</vt:lpstr>
      <vt:lpstr>Logical vs Temporal Locality</vt:lpstr>
      <vt:lpstr>LFS Conclusions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ANDREA C ARPACI-DUSSEAU</cp:lastModifiedBy>
  <cp:revision>1291</cp:revision>
  <cp:lastPrinted>2019-04-11T18:59:07Z</cp:lastPrinted>
  <dcterms:created xsi:type="dcterms:W3CDTF">2010-04-12T23:12:02Z</dcterms:created>
  <dcterms:modified xsi:type="dcterms:W3CDTF">2020-09-08T17:25:42Z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