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97"/>
  </p:notesMasterIdLst>
  <p:handoutMasterIdLst>
    <p:handoutMasterId r:id="rId98"/>
  </p:handoutMasterIdLst>
  <p:sldIdLst>
    <p:sldId id="440" r:id="rId5"/>
    <p:sldId id="967" r:id="rId6"/>
    <p:sldId id="441" r:id="rId7"/>
    <p:sldId id="454" r:id="rId8"/>
    <p:sldId id="269" r:id="rId9"/>
    <p:sldId id="275" r:id="rId10"/>
    <p:sldId id="276" r:id="rId11"/>
    <p:sldId id="455" r:id="rId12"/>
    <p:sldId id="277" r:id="rId13"/>
    <p:sldId id="279" r:id="rId14"/>
    <p:sldId id="283" r:id="rId15"/>
    <p:sldId id="286" r:id="rId16"/>
    <p:sldId id="288" r:id="rId17"/>
    <p:sldId id="292" r:id="rId18"/>
    <p:sldId id="296" r:id="rId19"/>
    <p:sldId id="298" r:id="rId20"/>
    <p:sldId id="300" r:id="rId21"/>
    <p:sldId id="301" r:id="rId22"/>
    <p:sldId id="305" r:id="rId23"/>
    <p:sldId id="315" r:id="rId24"/>
    <p:sldId id="317" r:id="rId25"/>
    <p:sldId id="456" r:id="rId26"/>
    <p:sldId id="321" r:id="rId27"/>
    <p:sldId id="322" r:id="rId28"/>
    <p:sldId id="324" r:id="rId29"/>
    <p:sldId id="339" r:id="rId30"/>
    <p:sldId id="340" r:id="rId31"/>
    <p:sldId id="948" r:id="rId32"/>
    <p:sldId id="343" r:id="rId33"/>
    <p:sldId id="949" r:id="rId34"/>
    <p:sldId id="379" r:id="rId35"/>
    <p:sldId id="353" r:id="rId36"/>
    <p:sldId id="355" r:id="rId37"/>
    <p:sldId id="358" r:id="rId38"/>
    <p:sldId id="378" r:id="rId39"/>
    <p:sldId id="359" r:id="rId40"/>
    <p:sldId id="361" r:id="rId41"/>
    <p:sldId id="363" r:id="rId42"/>
    <p:sldId id="364" r:id="rId43"/>
    <p:sldId id="366" r:id="rId44"/>
    <p:sldId id="368" r:id="rId45"/>
    <p:sldId id="374" r:id="rId46"/>
    <p:sldId id="951" r:id="rId47"/>
    <p:sldId id="950" r:id="rId48"/>
    <p:sldId id="953" r:id="rId49"/>
    <p:sldId id="954" r:id="rId50"/>
    <p:sldId id="955" r:id="rId51"/>
    <p:sldId id="956" r:id="rId52"/>
    <p:sldId id="957" r:id="rId53"/>
    <p:sldId id="958" r:id="rId54"/>
    <p:sldId id="959" r:id="rId55"/>
    <p:sldId id="960" r:id="rId56"/>
    <p:sldId id="961" r:id="rId57"/>
    <p:sldId id="962" r:id="rId58"/>
    <p:sldId id="952" r:id="rId59"/>
    <p:sldId id="963" r:id="rId60"/>
    <p:sldId id="964" r:id="rId61"/>
    <p:sldId id="966" r:id="rId62"/>
    <p:sldId id="965" r:id="rId63"/>
    <p:sldId id="969" r:id="rId64"/>
    <p:sldId id="323" r:id="rId65"/>
    <p:sldId id="392" r:id="rId66"/>
    <p:sldId id="968" r:id="rId67"/>
    <p:sldId id="326" r:id="rId68"/>
    <p:sldId id="393" r:id="rId69"/>
    <p:sldId id="394" r:id="rId70"/>
    <p:sldId id="395" r:id="rId71"/>
    <p:sldId id="396" r:id="rId72"/>
    <p:sldId id="397" r:id="rId73"/>
    <p:sldId id="398" r:id="rId74"/>
    <p:sldId id="399" r:id="rId75"/>
    <p:sldId id="400" r:id="rId76"/>
    <p:sldId id="401" r:id="rId77"/>
    <p:sldId id="402" r:id="rId78"/>
    <p:sldId id="403" r:id="rId79"/>
    <p:sldId id="404" r:id="rId80"/>
    <p:sldId id="405" r:id="rId81"/>
    <p:sldId id="406" r:id="rId82"/>
    <p:sldId id="407" r:id="rId83"/>
    <p:sldId id="408" r:id="rId84"/>
    <p:sldId id="409" r:id="rId85"/>
    <p:sldId id="410" r:id="rId86"/>
    <p:sldId id="411" r:id="rId87"/>
    <p:sldId id="412" r:id="rId88"/>
    <p:sldId id="413" r:id="rId89"/>
    <p:sldId id="414" r:id="rId90"/>
    <p:sldId id="415" r:id="rId91"/>
    <p:sldId id="416" r:id="rId92"/>
    <p:sldId id="417" r:id="rId93"/>
    <p:sldId id="418" r:id="rId94"/>
    <p:sldId id="419" r:id="rId95"/>
    <p:sldId id="382" r:id="rId9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6190" autoAdjust="0"/>
  </p:normalViewPr>
  <p:slideViewPr>
    <p:cSldViewPr snapToGrid="0" snapToObjects="1">
      <p:cViewPr varScale="1">
        <p:scale>
          <a:sx n="146" d="100"/>
          <a:sy n="146" d="100"/>
        </p:scale>
        <p:origin x="176" y="4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1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tableStyles" Target="tableStyle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BA7BF-2AEB-F547-A1E6-06D904C88E3F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D935-9B61-834C-8DF5-2ACB9561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19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24377-17A6-2E43-8D32-0BA3B48F82BA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1C8C0-F658-3245-B6CE-1B0377321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92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Get everyone to speak</a:t>
            </a:r>
            <a:r>
              <a:rPr lang="en-US" baseline="0" dirty="0"/>
              <a:t> to class in first two lectures; don’t want long-winded opinions in this course, but do want people to talk and show they are involved and what they understand</a:t>
            </a:r>
          </a:p>
          <a:p>
            <a:r>
              <a:rPr lang="en-US" baseline="0" dirty="0"/>
              <a:t>Do I have about 50 straight-forward questions in here?</a:t>
            </a:r>
          </a:p>
          <a:p>
            <a:endParaRPr lang="en-US" baseline="0" dirty="0"/>
          </a:p>
          <a:p>
            <a:r>
              <a:rPr lang="en-US" baseline="0" dirty="0"/>
              <a:t>Questions in this lecture today </a:t>
            </a:r>
            <a:r>
              <a:rPr lang="en-US" baseline="0" dirty="0" err="1"/>
              <a:t>arerather</a:t>
            </a:r>
            <a:r>
              <a:rPr lang="en-US" baseline="0" dirty="0"/>
              <a:t> straight-forward and don’t even correspond exactly to reading, so don’t have to feel bad if you do or don’t know answers.  </a:t>
            </a:r>
          </a:p>
          <a:p>
            <a:r>
              <a:rPr lang="en-US" baseline="0" dirty="0"/>
              <a:t>I’m not going to track who talks today, this is really for your benefit so you feel comfortable.  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/>
          <a:lstStyle/>
          <a:p>
            <a:fld id="{16D3B1A8-C49B-1548-BEAF-0B8CCDDE2992}" type="slidenum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866277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Get everyone to speak</a:t>
            </a:r>
            <a:r>
              <a:rPr lang="en-US" baseline="0" dirty="0"/>
              <a:t> to class in first two lectures; don’t want long-winded opinions in this course, but do want people to talk and show they are involved and what they understand</a:t>
            </a:r>
          </a:p>
          <a:p>
            <a:r>
              <a:rPr lang="en-US" baseline="0" dirty="0"/>
              <a:t>Do I have about 50 straight-forward questions in here?</a:t>
            </a:r>
          </a:p>
          <a:p>
            <a:endParaRPr lang="en-US" baseline="0" dirty="0"/>
          </a:p>
          <a:p>
            <a:r>
              <a:rPr lang="en-US" baseline="0" dirty="0"/>
              <a:t>Questions in this lecture today </a:t>
            </a:r>
            <a:r>
              <a:rPr lang="en-US" baseline="0" dirty="0" err="1"/>
              <a:t>arerather</a:t>
            </a:r>
            <a:r>
              <a:rPr lang="en-US" baseline="0" dirty="0"/>
              <a:t> straight-forward and don’t even correspond exactly to reading, so don’t have to feel bad if you do or don’t know answers.  </a:t>
            </a:r>
          </a:p>
          <a:p>
            <a:r>
              <a:rPr lang="en-US" baseline="0" dirty="0"/>
              <a:t>I’m not going to track who talks today, this is really for your benefit so you feel comfortable.  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/>
          <a:lstStyle/>
          <a:p>
            <a:fld id="{16D3B1A8-C49B-1548-BEAF-0B8CCDDE2992}" type="slidenum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510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Get everyone to speak</a:t>
            </a:r>
            <a:r>
              <a:rPr lang="en-US" baseline="0" dirty="0"/>
              <a:t> to class in first two lectures; don’t want long-winded opinions in this course, but do want people to talk and show they are involved and what they understand</a:t>
            </a:r>
          </a:p>
          <a:p>
            <a:r>
              <a:rPr lang="en-US" baseline="0" dirty="0"/>
              <a:t>Do I have about 50 straight-forward questions in here?</a:t>
            </a:r>
          </a:p>
          <a:p>
            <a:endParaRPr lang="en-US" baseline="0" dirty="0"/>
          </a:p>
          <a:p>
            <a:r>
              <a:rPr lang="en-US" baseline="0" dirty="0"/>
              <a:t>Questions in this lecture today </a:t>
            </a:r>
            <a:r>
              <a:rPr lang="en-US" baseline="0" dirty="0" err="1"/>
              <a:t>arerather</a:t>
            </a:r>
            <a:r>
              <a:rPr lang="en-US" baseline="0" dirty="0"/>
              <a:t> straight-forward and don’t even correspond exactly to reading, so don’t have to feel bad if you do or don’t know answers.  </a:t>
            </a:r>
          </a:p>
          <a:p>
            <a:r>
              <a:rPr lang="en-US" baseline="0" dirty="0"/>
              <a:t>I’m not going to track who talks today, this is really for your benefit so you feel comfortable.  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/>
          <a:lstStyle/>
          <a:p>
            <a:fld id="{16D3B1A8-C49B-1548-BEAF-0B8CCDDE2992}" type="slidenum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</a:rPr>
              <a:pPr/>
              <a:t>60</a:t>
            </a:fld>
            <a:endParaRPr lang="en-US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53239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9/17/20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Bebas Neue Regular"/>
          <a:ea typeface="+mj-ea"/>
          <a:cs typeface="Bebas Neue 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dusseau/Classes/CS736/Papers/raid.p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enix.org/conference/fast-04/row-diagonal-parity-double-disk-failure-correction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29139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CS 736: Advanced Operating Systems</a:t>
            </a:r>
            <a:br>
              <a:rPr lang="en-US" sz="3000" dirty="0"/>
            </a:br>
            <a:r>
              <a:rPr lang="en-US" sz="1800" dirty="0"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Andrea </a:t>
            </a:r>
            <a:r>
              <a:rPr lang="en-US" sz="1800" dirty="0" err="1"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Arpaci-Dusseau</a:t>
            </a:r>
            <a:br>
              <a:rPr lang="en-US" sz="1800" dirty="0"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</a:br>
            <a:br>
              <a:rPr lang="en-US" sz="2000" dirty="0"/>
            </a:br>
            <a:r>
              <a:rPr lang="en-US" sz="2200" dirty="0"/>
              <a:t>Lecture 3: Reliable Storage</a:t>
            </a:r>
            <a:br>
              <a:rPr lang="en-US" sz="2200" dirty="0"/>
            </a:br>
            <a:r>
              <a:rPr lang="en-US" sz="2200" dirty="0"/>
              <a:t>RAID and Row-Diagonal Parity</a:t>
            </a:r>
            <a:endParaRPr lang="en-US" sz="3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2929" y="2377440"/>
            <a:ext cx="8334647" cy="250714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RAID:  What are the characteristics of RAID-0, 1, 4, and 5?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	Number of disk failures, effective capacity, throughput for read, write, random, sequential workloads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RDP: Why are multiple disk failures a concern?  How does it work?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Meta-goal: Everyone say something in large group; raise hand; have camera on “most of the time”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endParaRPr lang="en-US" sz="1400" dirty="0">
              <a:solidFill>
                <a:srgbClr val="333333"/>
              </a:solidFill>
              <a:effectLst>
                <a:outerShdw blurRad="63500" dir="2700000" algn="tl" rotWithShape="0">
                  <a:prstClr val="white">
                    <a:alpha val="40000"/>
                  </a:prstClr>
                </a:outerShdw>
              </a:effectLst>
            </a:endParaRP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Tuesday: Read </a:t>
            </a:r>
            <a:r>
              <a:rPr lang="en-US" sz="1400" dirty="0" err="1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iBench</a:t>
            </a: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 measurement paper (and catch up)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Reading Groups based on Tue 9/8’s Attendance;  Groups set in Canvas – Meet before class on Tuesday!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Project 1 Available:  TA Help Session tonight or tomorrow night; see Piazza; recorded; request </a:t>
            </a:r>
            <a:r>
              <a:rPr lang="en-US" sz="1400" dirty="0" err="1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CloudLab</a:t>
            </a: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 account!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Project Groups based on Thursday’s Attendance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endParaRPr lang="en-US" sz="1400" dirty="0">
              <a:solidFill>
                <a:srgbClr val="333333"/>
              </a:solidFill>
              <a:effectLst>
                <a:outerShdw blurRad="63500" dir="2700000" algn="tl" rotWithShape="0">
                  <a:prstClr val="white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1736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dirty="0"/>
              <a:t>RAID </a:t>
            </a:r>
            <a:r>
              <a:rPr sz="4800" dirty="0"/>
              <a:t>Mapping</a:t>
            </a:r>
          </a:p>
        </p:txBody>
      </p:sp>
      <p:sp>
        <p:nvSpPr>
          <p:cNvPr id="357" name="Shape 357"/>
          <p:cNvSpPr>
            <a:spLocks noGrp="1"/>
          </p:cNvSpPr>
          <p:nvPr>
            <p:ph type="body" idx="4294967295"/>
          </p:nvPr>
        </p:nvSpPr>
        <p:spPr>
          <a:xfrm>
            <a:off x="457200" y="857250"/>
            <a:ext cx="8686800" cy="381569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0" dirty="0"/>
              <a:t>How should  </a:t>
            </a:r>
            <a:r>
              <a:rPr lang="en-US" sz="2000" dirty="0"/>
              <a:t>RAID </a:t>
            </a:r>
            <a:r>
              <a:rPr sz="2000" dirty="0"/>
              <a:t>map logical </a:t>
            </a:r>
            <a:r>
              <a:rPr lang="en-US" sz="2000" dirty="0"/>
              <a:t>block addresses </a:t>
            </a:r>
            <a:r>
              <a:rPr sz="2000" dirty="0"/>
              <a:t>to physical </a:t>
            </a:r>
            <a:r>
              <a:rPr lang="en-US" sz="2000" dirty="0"/>
              <a:t>block </a:t>
            </a:r>
            <a:r>
              <a:rPr sz="2000" dirty="0"/>
              <a:t>addresses?</a:t>
            </a:r>
          </a:p>
          <a:p>
            <a:pPr marL="402246" lvl="1" indent="-180811"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Some similarity to virtual memory</a:t>
            </a:r>
          </a:p>
          <a:p>
            <a:pPr marL="402246" lvl="1" indent="-180811">
              <a:defRPr sz="1800">
                <a:solidFill>
                  <a:srgbClr val="000000"/>
                </a:solidFill>
              </a:defRPr>
            </a:pPr>
            <a:endParaRPr lang="en-US" sz="2000" dirty="0"/>
          </a:p>
          <a:p>
            <a:pPr marL="391758" indent="-391758">
              <a:buAutoNum type="arabicParenR"/>
              <a:defRPr sz="1800">
                <a:solidFill>
                  <a:srgbClr val="000000"/>
                </a:solidFill>
              </a:defRPr>
            </a:pPr>
            <a:r>
              <a:rPr sz="2000" b="1" dirty="0">
                <a:ea typeface="Helvetica"/>
                <a:cs typeface="Helvetica"/>
                <a:sym typeface="Helvetica"/>
              </a:rPr>
              <a:t>Dynamic</a:t>
            </a:r>
            <a:r>
              <a:rPr sz="2000" dirty="0"/>
              <a:t> mapping</a:t>
            </a:r>
            <a:r>
              <a:rPr lang="en-US" sz="2000" dirty="0"/>
              <a:t> (logical x sometimes maps to physical y and sometimes z)</a:t>
            </a:r>
            <a:r>
              <a:rPr sz="2000" dirty="0"/>
              <a:t>: </a:t>
            </a:r>
            <a:endParaRPr lang="en-US" sz="2000" dirty="0"/>
          </a:p>
          <a:p>
            <a:pPr marL="613192" lvl="1" indent="-391758"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Use data structure (array, hash table, tree)</a:t>
            </a:r>
          </a:p>
          <a:p>
            <a:pPr marL="522786" lvl="1" indent="-301352"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 P</a:t>
            </a:r>
            <a:r>
              <a:rPr sz="2000" dirty="0"/>
              <a:t>ag</a:t>
            </a:r>
            <a:r>
              <a:rPr lang="en-US" sz="2000" dirty="0"/>
              <a:t>e tables</a:t>
            </a:r>
            <a:br>
              <a:rPr lang="en-US" sz="2000" dirty="0"/>
            </a:br>
            <a:endParaRPr sz="20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ea typeface="Helvetica"/>
                <a:cs typeface="Helvetica"/>
                <a:sym typeface="Helvetica"/>
              </a:rPr>
              <a:t>2) </a:t>
            </a:r>
            <a:r>
              <a:rPr sz="2000" b="1" dirty="0">
                <a:ea typeface="Helvetica"/>
                <a:cs typeface="Helvetica"/>
                <a:sym typeface="Helvetica"/>
              </a:rPr>
              <a:t>Static</a:t>
            </a:r>
            <a:r>
              <a:rPr sz="2000" dirty="0"/>
              <a:t> mapping</a:t>
            </a:r>
            <a:r>
              <a:rPr lang="en-US" sz="2000" dirty="0"/>
              <a:t> (logical x always maps to physical y)</a:t>
            </a:r>
            <a:r>
              <a:rPr sz="2000" dirty="0"/>
              <a:t>: </a:t>
            </a:r>
            <a:endParaRPr lang="en-US" sz="2000" dirty="0"/>
          </a:p>
          <a:p>
            <a:pPr marL="462516" lvl="1" indent="-241082"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U</a:t>
            </a:r>
            <a:r>
              <a:rPr sz="2000" dirty="0"/>
              <a:t>se </a:t>
            </a:r>
            <a:r>
              <a:rPr lang="en-US" sz="2000" dirty="0"/>
              <a:t>simple </a:t>
            </a:r>
            <a:r>
              <a:rPr sz="2000" dirty="0"/>
              <a:t>math</a:t>
            </a:r>
            <a:endParaRPr lang="en-US" sz="2000" dirty="0"/>
          </a:p>
          <a:p>
            <a:pPr marL="522786" lvl="1" indent="-301352">
              <a:defRPr sz="1800">
                <a:solidFill>
                  <a:srgbClr val="000000"/>
                </a:solidFill>
              </a:defRPr>
            </a:pPr>
            <a:r>
              <a:rPr sz="2000" dirty="0"/>
              <a:t>RAID</a:t>
            </a:r>
          </a:p>
        </p:txBody>
      </p:sp>
    </p:spTree>
    <p:extLst>
      <p:ext uri="{BB962C8B-B14F-4D97-AF65-F5344CB8AC3E}">
        <p14:creationId xmlns:p14="http://schemas.microsoft.com/office/powerpoint/2010/main" val="136818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/>
              <a:t>Redundancy</a:t>
            </a:r>
          </a:p>
        </p:txBody>
      </p:sp>
      <p:sp>
        <p:nvSpPr>
          <p:cNvPr id="370" name="Shape 370"/>
          <p:cNvSpPr>
            <a:spLocks noGrp="1"/>
          </p:cNvSpPr>
          <p:nvPr>
            <p:ph type="body" idx="4294967295"/>
          </p:nvPr>
        </p:nvSpPr>
        <p:spPr>
          <a:xfrm>
            <a:off x="562708" y="1196189"/>
            <a:ext cx="8124091" cy="36258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How many physical </a:t>
            </a:r>
            <a:r>
              <a:rPr lang="en-US" sz="2000" b="1" dirty="0"/>
              <a:t>copies</a:t>
            </a:r>
            <a:r>
              <a:rPr lang="en-US" sz="2000" dirty="0"/>
              <a:t> should RAID keep for every logical block?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0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0" dirty="0"/>
              <a:t>Increase</a:t>
            </a:r>
            <a:r>
              <a:rPr lang="en-US" sz="2000" dirty="0"/>
              <a:t> number of copies</a:t>
            </a:r>
            <a:r>
              <a:rPr sz="2000" dirty="0"/>
              <a:t>: </a:t>
            </a:r>
            <a:endParaRPr lang="en-US" sz="2000" dirty="0"/>
          </a:p>
          <a:p>
            <a:pPr marL="462516" lvl="1" indent="-241082">
              <a:defRPr sz="1800">
                <a:solidFill>
                  <a:srgbClr val="000000"/>
                </a:solidFill>
              </a:defRPr>
            </a:pPr>
            <a:r>
              <a:rPr sz="2000" dirty="0"/>
              <a:t>improves </a:t>
            </a:r>
            <a:r>
              <a:rPr sz="2000" u="sng" dirty="0"/>
              <a:t>reliability</a:t>
            </a:r>
            <a:r>
              <a:rPr lang="en-US" sz="2000" u="sng" dirty="0"/>
              <a:t> </a:t>
            </a:r>
            <a:r>
              <a:rPr lang="en-US" sz="2000" dirty="0"/>
              <a:t>(and maybe </a:t>
            </a:r>
            <a:r>
              <a:rPr lang="en-US" sz="2000" u="sng" dirty="0"/>
              <a:t>performance)</a:t>
            </a:r>
          </a:p>
          <a:p>
            <a:pPr marL="462516" lvl="1" indent="-241082">
              <a:defRPr sz="1800">
                <a:solidFill>
                  <a:srgbClr val="000000"/>
                </a:solidFill>
              </a:defRPr>
            </a:pPr>
            <a:endParaRPr sz="20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0" dirty="0"/>
              <a:t>Decrease</a:t>
            </a:r>
            <a:r>
              <a:rPr lang="en-US" sz="2000" dirty="0"/>
              <a:t> number of copies </a:t>
            </a:r>
          </a:p>
          <a:p>
            <a:pPr marL="462516" lvl="1" indent="-241082">
              <a:defRPr sz="1800">
                <a:solidFill>
                  <a:srgbClr val="000000"/>
                </a:solidFill>
              </a:defRPr>
            </a:pPr>
            <a:r>
              <a:rPr sz="2000" dirty="0"/>
              <a:t>improves </a:t>
            </a:r>
            <a:r>
              <a:rPr sz="2000" u="sng" dirty="0"/>
              <a:t>space efficiency</a:t>
            </a:r>
            <a:endParaRPr sz="20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004" dirty="0"/>
          </a:p>
        </p:txBody>
      </p:sp>
    </p:spTree>
    <p:extLst>
      <p:ext uri="{BB962C8B-B14F-4D97-AF65-F5344CB8AC3E}">
        <p14:creationId xmlns:p14="http://schemas.microsoft.com/office/powerpoint/2010/main" val="213489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/>
              <a:t>Reasoning About RAID</a:t>
            </a:r>
          </a:p>
        </p:txBody>
      </p:sp>
      <p:sp>
        <p:nvSpPr>
          <p:cNvPr id="378" name="Shape 378"/>
          <p:cNvSpPr/>
          <p:nvPr/>
        </p:nvSpPr>
        <p:spPr>
          <a:xfrm>
            <a:off x="645459" y="1375063"/>
            <a:ext cx="7718612" cy="3230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215"/>
              </a:spcBef>
              <a:defRPr sz="1800">
                <a:solidFill>
                  <a:srgbClr val="000000"/>
                </a:solidFill>
              </a:defRPr>
            </a:pPr>
            <a:r>
              <a:rPr lang="en-US" sz="2004" b="1" dirty="0">
                <a:latin typeface="Helvetica"/>
                <a:ea typeface="Helvetica"/>
                <a:cs typeface="Helvetica"/>
                <a:sym typeface="Helvetica"/>
              </a:rPr>
              <a:t>1) RAID Level:</a:t>
            </a:r>
            <a:r>
              <a:rPr lang="en-US" sz="2004" dirty="0"/>
              <a:t> </a:t>
            </a:r>
            <a:br>
              <a:rPr lang="en-US" sz="2004" dirty="0"/>
            </a:br>
            <a:r>
              <a:rPr lang="en-US" sz="2004" dirty="0"/>
              <a:t>     system for mapping logical to physical blocks</a:t>
            </a:r>
          </a:p>
          <a:p>
            <a:pPr>
              <a:spcBef>
                <a:spcPts val="2215"/>
              </a:spcBef>
              <a:defRPr sz="1800">
                <a:solidFill>
                  <a:srgbClr val="000000"/>
                </a:solidFill>
              </a:defRPr>
            </a:pPr>
            <a:r>
              <a:rPr lang="en-US" sz="2004" b="1" dirty="0">
                <a:latin typeface="Helvetica"/>
                <a:ea typeface="Helvetica"/>
                <a:cs typeface="Helvetica"/>
                <a:sym typeface="Helvetica"/>
              </a:rPr>
              <a:t>2) </a:t>
            </a:r>
            <a:r>
              <a:rPr sz="2004" b="1" dirty="0">
                <a:latin typeface="Helvetica"/>
                <a:ea typeface="Helvetica"/>
                <a:cs typeface="Helvetica"/>
                <a:sym typeface="Helvetica"/>
              </a:rPr>
              <a:t>Workload</a:t>
            </a:r>
            <a:r>
              <a:rPr sz="2004" dirty="0"/>
              <a:t>: </a:t>
            </a:r>
            <a:br>
              <a:rPr lang="en-US" sz="2004" dirty="0"/>
            </a:br>
            <a:r>
              <a:rPr lang="en-US" sz="2004" dirty="0"/>
              <a:t>     </a:t>
            </a:r>
            <a:r>
              <a:rPr sz="2004" dirty="0"/>
              <a:t>types of reads/writes issued by </a:t>
            </a:r>
            <a:r>
              <a:rPr lang="en-US" sz="2004" dirty="0"/>
              <a:t>applications (sequential vs. random)</a:t>
            </a:r>
            <a:endParaRPr sz="2004" dirty="0"/>
          </a:p>
          <a:p>
            <a:pPr>
              <a:spcBef>
                <a:spcPts val="2215"/>
              </a:spcBef>
              <a:defRPr sz="1800">
                <a:solidFill>
                  <a:srgbClr val="000000"/>
                </a:solidFill>
              </a:defRPr>
            </a:pPr>
            <a:r>
              <a:rPr lang="en-US" sz="2004" b="1" dirty="0">
                <a:latin typeface="Helvetica"/>
                <a:ea typeface="Helvetica"/>
                <a:cs typeface="Helvetica"/>
                <a:sym typeface="Helvetica"/>
              </a:rPr>
              <a:t>3) </a:t>
            </a:r>
            <a:r>
              <a:rPr sz="2004" b="1" dirty="0">
                <a:latin typeface="Helvetica"/>
                <a:ea typeface="Helvetica"/>
                <a:cs typeface="Helvetica"/>
                <a:sym typeface="Helvetica"/>
              </a:rPr>
              <a:t>Metric</a:t>
            </a:r>
            <a:r>
              <a:rPr sz="2004" dirty="0"/>
              <a:t>: </a:t>
            </a:r>
            <a:br>
              <a:rPr lang="en-US" sz="2004" dirty="0"/>
            </a:br>
            <a:r>
              <a:rPr lang="en-US" sz="2004" dirty="0"/>
              <a:t>	</a:t>
            </a:r>
            <a:r>
              <a:rPr sz="2004" dirty="0"/>
              <a:t>capacity, reliability, performance</a:t>
            </a:r>
          </a:p>
        </p:txBody>
      </p:sp>
    </p:spTree>
    <p:extLst>
      <p:ext uri="{BB962C8B-B14F-4D97-AF65-F5344CB8AC3E}">
        <p14:creationId xmlns:p14="http://schemas.microsoft.com/office/powerpoint/2010/main" val="741459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dirty="0"/>
              <a:t>1) </a:t>
            </a:r>
            <a:r>
              <a:rPr sz="4800" dirty="0"/>
              <a:t>RAID Decisions</a:t>
            </a:r>
          </a:p>
        </p:txBody>
      </p:sp>
      <p:sp>
        <p:nvSpPr>
          <p:cNvPr id="385" name="Shape 385"/>
          <p:cNvSpPr>
            <a:spLocks noGrp="1"/>
          </p:cNvSpPr>
          <p:nvPr>
            <p:ph type="body" idx="4294967295"/>
          </p:nvPr>
        </p:nvSpPr>
        <p:spPr>
          <a:xfrm>
            <a:off x="726141" y="1317769"/>
            <a:ext cx="6861127" cy="34424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4" dirty="0"/>
              <a:t>Which logical blocks map to which physical blocks</a:t>
            </a:r>
            <a:r>
              <a:rPr lang="en-US" sz="2004" dirty="0"/>
              <a:t> on disks</a:t>
            </a:r>
            <a:r>
              <a:rPr sz="2004" dirty="0"/>
              <a:t>?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004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4" dirty="0"/>
              <a:t>How </a:t>
            </a:r>
            <a:r>
              <a:rPr lang="en-US" sz="2004" dirty="0"/>
              <a:t>to </a:t>
            </a:r>
            <a:r>
              <a:rPr sz="2004" dirty="0"/>
              <a:t>use extra physical blocks (if any)?</a:t>
            </a:r>
            <a:endParaRPr lang="en-US" sz="2004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004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004" dirty="0"/>
              <a:t>Different </a:t>
            </a:r>
            <a:r>
              <a:rPr lang="en-US" sz="2004" b="1" dirty="0"/>
              <a:t>RAID levels </a:t>
            </a:r>
            <a:r>
              <a:rPr lang="en-US" sz="2004" dirty="0"/>
              <a:t>make different trade-offs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004" dirty="0"/>
              <a:t>	RAID 0: Striping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004" dirty="0"/>
              <a:t>	RAID 1: Mirroring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004" dirty="0"/>
              <a:t>	RAID 4: Parity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004" dirty="0"/>
              <a:t>	RAID 5: Rotated Parity</a:t>
            </a:r>
            <a:endParaRPr sz="2004" dirty="0"/>
          </a:p>
        </p:txBody>
      </p:sp>
    </p:spTree>
    <p:extLst>
      <p:ext uri="{BB962C8B-B14F-4D97-AF65-F5344CB8AC3E}">
        <p14:creationId xmlns:p14="http://schemas.microsoft.com/office/powerpoint/2010/main" val="635645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dirty="0"/>
              <a:t>2) </a:t>
            </a:r>
            <a:r>
              <a:rPr sz="4800" dirty="0"/>
              <a:t>Workloads</a:t>
            </a:r>
          </a:p>
        </p:txBody>
      </p:sp>
      <p:sp>
        <p:nvSpPr>
          <p:cNvPr id="398" name="Shape 398"/>
          <p:cNvSpPr>
            <a:spLocks noGrp="1"/>
          </p:cNvSpPr>
          <p:nvPr>
            <p:ph type="body" idx="4294967295"/>
          </p:nvPr>
        </p:nvSpPr>
        <p:spPr>
          <a:xfrm>
            <a:off x="775549" y="1142836"/>
            <a:ext cx="5853410" cy="359332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defTabSz="268002">
              <a:buNone/>
              <a:defRPr sz="1800">
                <a:solidFill>
                  <a:srgbClr val="000000"/>
                </a:solidFill>
              </a:defRPr>
            </a:pPr>
            <a:r>
              <a:rPr sz="2000" dirty="0"/>
              <a:t>Reads</a:t>
            </a:r>
          </a:p>
          <a:p>
            <a:pPr marL="0" indent="0" defTabSz="268002">
              <a:buNone/>
              <a:defRPr sz="1800">
                <a:solidFill>
                  <a:srgbClr val="000000"/>
                </a:solidFill>
              </a:defRPr>
            </a:pPr>
            <a:r>
              <a:rPr sz="2000" dirty="0"/>
              <a:t>	One operation</a:t>
            </a:r>
            <a:r>
              <a:rPr lang="en-US" sz="2000" dirty="0"/>
              <a:t> (for latency)</a:t>
            </a:r>
            <a:endParaRPr sz="2000" dirty="0"/>
          </a:p>
          <a:p>
            <a:pPr marL="0" indent="0" defTabSz="268002">
              <a:buNone/>
              <a:defRPr sz="1800">
                <a:solidFill>
                  <a:srgbClr val="000000"/>
                </a:solidFill>
              </a:defRPr>
            </a:pPr>
            <a:r>
              <a:rPr sz="2000" dirty="0"/>
              <a:t>	Steady</a:t>
            </a:r>
            <a:r>
              <a:rPr lang="en-US" sz="2000" dirty="0"/>
              <a:t>-state</a:t>
            </a:r>
            <a:r>
              <a:rPr sz="2000" dirty="0"/>
              <a:t> I/O</a:t>
            </a:r>
            <a:r>
              <a:rPr lang="en-US" sz="2000" dirty="0"/>
              <a:t> (for throughput or bandwidth)</a:t>
            </a:r>
            <a:endParaRPr sz="2000" dirty="0"/>
          </a:p>
          <a:p>
            <a:pPr marL="0" indent="0" defTabSz="268002">
              <a:buNone/>
              <a:defRPr sz="1800">
                <a:solidFill>
                  <a:srgbClr val="000000"/>
                </a:solidFill>
              </a:defRPr>
            </a:pPr>
            <a:r>
              <a:rPr sz="2000" dirty="0"/>
              <a:t>		Sequential</a:t>
            </a:r>
          </a:p>
          <a:p>
            <a:pPr marL="0" indent="0" defTabSz="268002">
              <a:buNone/>
              <a:defRPr sz="1800">
                <a:solidFill>
                  <a:srgbClr val="000000"/>
                </a:solidFill>
              </a:defRPr>
            </a:pPr>
            <a:r>
              <a:rPr sz="2000" dirty="0"/>
              <a:t>		Random</a:t>
            </a:r>
            <a:br>
              <a:rPr lang="en-US" sz="2000" dirty="0"/>
            </a:br>
            <a:endParaRPr sz="2000" dirty="0"/>
          </a:p>
          <a:p>
            <a:pPr marL="0" indent="0" defTabSz="268002">
              <a:buNone/>
              <a:defRPr sz="1800">
                <a:solidFill>
                  <a:srgbClr val="000000"/>
                </a:solidFill>
              </a:defRPr>
            </a:pPr>
            <a:r>
              <a:rPr sz="2000" dirty="0"/>
              <a:t>Writes</a:t>
            </a:r>
          </a:p>
          <a:p>
            <a:pPr marL="0" indent="0" defTabSz="268002">
              <a:buNone/>
              <a:defRPr sz="1800">
                <a:solidFill>
                  <a:srgbClr val="000000"/>
                </a:solidFill>
              </a:defRPr>
            </a:pPr>
            <a:r>
              <a:rPr sz="2000" dirty="0"/>
              <a:t>	One operation</a:t>
            </a:r>
            <a:r>
              <a:rPr lang="en-US" sz="2000" dirty="0"/>
              <a:t> (for latency)</a:t>
            </a:r>
            <a:endParaRPr sz="2000" dirty="0"/>
          </a:p>
          <a:p>
            <a:pPr marL="0" indent="0" defTabSz="268002">
              <a:buNone/>
              <a:defRPr sz="1800">
                <a:solidFill>
                  <a:srgbClr val="000000"/>
                </a:solidFill>
              </a:defRPr>
            </a:pPr>
            <a:r>
              <a:rPr sz="2000" dirty="0"/>
              <a:t>	Steady</a:t>
            </a:r>
            <a:r>
              <a:rPr lang="en-US" sz="2000" dirty="0"/>
              <a:t>-state</a:t>
            </a:r>
            <a:r>
              <a:rPr sz="2000" dirty="0"/>
              <a:t> I/O</a:t>
            </a:r>
            <a:r>
              <a:rPr lang="en-US" sz="2000" dirty="0"/>
              <a:t> (for throughput or bandwidth)</a:t>
            </a:r>
            <a:endParaRPr sz="2000" dirty="0"/>
          </a:p>
          <a:p>
            <a:pPr marL="0" indent="0" defTabSz="268002">
              <a:buNone/>
              <a:defRPr sz="1800">
                <a:solidFill>
                  <a:srgbClr val="000000"/>
                </a:solidFill>
              </a:defRPr>
            </a:pPr>
            <a:r>
              <a:rPr sz="2000" dirty="0"/>
              <a:t>		Sequential</a:t>
            </a:r>
          </a:p>
          <a:p>
            <a:pPr marL="0" indent="0" defTabSz="268002">
              <a:buNone/>
              <a:defRPr sz="1800">
                <a:solidFill>
                  <a:srgbClr val="000000"/>
                </a:solidFill>
              </a:defRPr>
            </a:pPr>
            <a:r>
              <a:rPr sz="2000" dirty="0"/>
              <a:t>		Random</a:t>
            </a:r>
          </a:p>
        </p:txBody>
      </p:sp>
    </p:spTree>
    <p:extLst>
      <p:ext uri="{BB962C8B-B14F-4D97-AF65-F5344CB8AC3E}">
        <p14:creationId xmlns:p14="http://schemas.microsoft.com/office/powerpoint/2010/main" val="2878082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xfrm>
            <a:off x="457200" y="0"/>
            <a:ext cx="8169746" cy="857250"/>
          </a:xfrm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dirty="0"/>
              <a:t>3) </a:t>
            </a:r>
            <a:r>
              <a:rPr sz="4800" dirty="0"/>
              <a:t>Metrics</a:t>
            </a:r>
          </a:p>
        </p:txBody>
      </p:sp>
      <p:sp>
        <p:nvSpPr>
          <p:cNvPr id="411" name="Shape 411"/>
          <p:cNvSpPr>
            <a:spLocks noGrp="1"/>
          </p:cNvSpPr>
          <p:nvPr>
            <p:ph type="body" idx="4294967295"/>
          </p:nvPr>
        </p:nvSpPr>
        <p:spPr>
          <a:xfrm>
            <a:off x="457200" y="1216942"/>
            <a:ext cx="8541328" cy="37579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0" b="1" dirty="0">
                <a:latin typeface="Helvetica"/>
                <a:ea typeface="Helvetica"/>
                <a:cs typeface="Helvetica"/>
                <a:sym typeface="Helvetica"/>
              </a:rPr>
              <a:t>Capacity</a:t>
            </a:r>
            <a:r>
              <a:rPr sz="2000" dirty="0"/>
              <a:t>: how much space </a:t>
            </a:r>
            <a:r>
              <a:rPr lang="en-US" sz="2000" dirty="0"/>
              <a:t>is available to higher levels</a:t>
            </a:r>
            <a:r>
              <a:rPr sz="2000" dirty="0"/>
              <a:t>?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0" b="1" dirty="0">
                <a:latin typeface="Helvetica"/>
                <a:ea typeface="Helvetica"/>
                <a:cs typeface="Helvetica"/>
                <a:sym typeface="Helvetica"/>
              </a:rPr>
              <a:t>Reliability</a:t>
            </a:r>
            <a:r>
              <a:rPr sz="2000" dirty="0"/>
              <a:t>: how many disks can </a:t>
            </a:r>
            <a:r>
              <a:rPr lang="en-US" sz="2000" dirty="0"/>
              <a:t>RAID</a:t>
            </a:r>
            <a:r>
              <a:rPr sz="2000" dirty="0"/>
              <a:t> safely lose? </a:t>
            </a:r>
            <a:r>
              <a:rPr lang="en-US" sz="2000" dirty="0"/>
              <a:t>	</a:t>
            </a:r>
            <a:r>
              <a:rPr sz="2000" dirty="0"/>
              <a:t>(assume fail stop!)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0" b="1" dirty="0">
                <a:latin typeface="Helvetica"/>
                <a:ea typeface="Helvetica"/>
                <a:cs typeface="Helvetica"/>
                <a:sym typeface="Helvetica"/>
              </a:rPr>
              <a:t>Performance</a:t>
            </a:r>
            <a:r>
              <a:rPr sz="2000" dirty="0"/>
              <a:t>: how long does each workload take?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0" dirty="0"/>
              <a:t>Normalize each to characteristics of one disk</a:t>
            </a:r>
          </a:p>
        </p:txBody>
      </p:sp>
      <p:sp>
        <p:nvSpPr>
          <p:cNvPr id="4" name="Rectangle 3"/>
          <p:cNvSpPr/>
          <p:nvPr/>
        </p:nvSpPr>
        <p:spPr>
          <a:xfrm>
            <a:off x="701114" y="3095933"/>
            <a:ext cx="55321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  <a:latin typeface="Helvetica" charset="0"/>
              </a:rPr>
              <a:t>N := number of disks</a:t>
            </a:r>
          </a:p>
          <a:p>
            <a:pPr algn="l"/>
            <a:r>
              <a:rPr lang="en-US" dirty="0">
                <a:solidFill>
                  <a:schemeClr val="accent1"/>
                </a:solidFill>
                <a:latin typeface="Helvetica" charset="0"/>
              </a:rPr>
              <a:t>C := capacity of 1 disk (500 GB?)</a:t>
            </a:r>
          </a:p>
          <a:p>
            <a:pPr algn="l"/>
            <a:r>
              <a:rPr lang="en-US" dirty="0">
                <a:solidFill>
                  <a:schemeClr val="accent1"/>
                </a:solidFill>
                <a:latin typeface="Helvetica" charset="0"/>
              </a:rPr>
              <a:t>S := sequential throughput of 1 disk (100 MB/s?) </a:t>
            </a:r>
          </a:p>
          <a:p>
            <a:pPr algn="l"/>
            <a:r>
              <a:rPr lang="en-US" dirty="0">
                <a:solidFill>
                  <a:schemeClr val="accent1"/>
                </a:solidFill>
                <a:latin typeface="Helvetica" charset="0"/>
              </a:rPr>
              <a:t>R := random throughput of 1 disk (5 MB/s?)</a:t>
            </a:r>
          </a:p>
          <a:p>
            <a:pPr algn="l"/>
            <a:r>
              <a:rPr lang="en-US" dirty="0">
                <a:solidFill>
                  <a:schemeClr val="accent1"/>
                </a:solidFill>
                <a:latin typeface="Helvetica" charset="0"/>
              </a:rPr>
              <a:t>D := latency of one small I/O operation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97474-B1C6-2140-BEF2-1DEE11AC7BE6}"/>
              </a:ext>
            </a:extLst>
          </p:cNvPr>
          <p:cNvSpPr txBox="1"/>
          <p:nvPr/>
        </p:nvSpPr>
        <p:spPr>
          <a:xfrm>
            <a:off x="6327337" y="3280227"/>
            <a:ext cx="2577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Different notation than in RAID paper</a:t>
            </a:r>
          </a:p>
        </p:txBody>
      </p:sp>
    </p:spTree>
    <p:extLst>
      <p:ext uri="{BB962C8B-B14F-4D97-AF65-F5344CB8AC3E}">
        <p14:creationId xmlns:p14="http://schemas.microsoft.com/office/powerpoint/2010/main" val="1349719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/>
              <a:t>RAID-0: Striping</a:t>
            </a:r>
          </a:p>
        </p:txBody>
      </p:sp>
      <p:sp>
        <p:nvSpPr>
          <p:cNvPr id="416" name="Shape 416"/>
          <p:cNvSpPr>
            <a:spLocks noGrp="1"/>
          </p:cNvSpPr>
          <p:nvPr>
            <p:ph type="body" idx="4294967295"/>
          </p:nvPr>
        </p:nvSpPr>
        <p:spPr>
          <a:xfrm>
            <a:off x="1352653" y="1324748"/>
            <a:ext cx="6141393" cy="42360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4" dirty="0"/>
              <a:t>Optimize for capacity.  No redundancy</a:t>
            </a:r>
          </a:p>
        </p:txBody>
      </p:sp>
      <p:sp>
        <p:nvSpPr>
          <p:cNvPr id="417" name="Shape 417"/>
          <p:cNvSpPr/>
          <p:nvPr/>
        </p:nvSpPr>
        <p:spPr>
          <a:xfrm>
            <a:off x="3644614" y="2045165"/>
            <a:ext cx="433122" cy="433122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04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8" name="Shape 418"/>
          <p:cNvSpPr/>
          <p:nvPr/>
        </p:nvSpPr>
        <p:spPr>
          <a:xfrm>
            <a:off x="4097760" y="2045165"/>
            <a:ext cx="433122" cy="433122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04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9" name="Shape 419"/>
          <p:cNvSpPr/>
          <p:nvPr/>
        </p:nvSpPr>
        <p:spPr>
          <a:xfrm>
            <a:off x="4550906" y="2045165"/>
            <a:ext cx="433122" cy="433122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04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0" name="Shape 420"/>
          <p:cNvSpPr/>
          <p:nvPr/>
        </p:nvSpPr>
        <p:spPr>
          <a:xfrm>
            <a:off x="5004052" y="2045165"/>
            <a:ext cx="433122" cy="433122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04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21" name="Shape 421"/>
          <p:cNvSpPr/>
          <p:nvPr/>
        </p:nvSpPr>
        <p:spPr>
          <a:xfrm>
            <a:off x="5457198" y="2045165"/>
            <a:ext cx="433122" cy="433122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04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2" name="Shape 422"/>
          <p:cNvSpPr/>
          <p:nvPr/>
        </p:nvSpPr>
        <p:spPr>
          <a:xfrm>
            <a:off x="5910344" y="2045165"/>
            <a:ext cx="433122" cy="433122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04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23" name="Shape 423"/>
          <p:cNvSpPr/>
          <p:nvPr/>
        </p:nvSpPr>
        <p:spPr>
          <a:xfrm>
            <a:off x="6363490" y="2045165"/>
            <a:ext cx="433122" cy="433122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04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24" name="Shape 424"/>
          <p:cNvSpPr/>
          <p:nvPr/>
        </p:nvSpPr>
        <p:spPr>
          <a:xfrm>
            <a:off x="6816636" y="2045165"/>
            <a:ext cx="433122" cy="433122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04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25" name="Shape 425"/>
          <p:cNvSpPr/>
          <p:nvPr/>
        </p:nvSpPr>
        <p:spPr>
          <a:xfrm>
            <a:off x="3443696" y="2982782"/>
            <a:ext cx="433122" cy="433122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04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6" name="Shape 426"/>
          <p:cNvSpPr/>
          <p:nvPr/>
        </p:nvSpPr>
        <p:spPr>
          <a:xfrm>
            <a:off x="3896842" y="2982782"/>
            <a:ext cx="433122" cy="433122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04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7" name="Shape 427"/>
          <p:cNvSpPr/>
          <p:nvPr/>
        </p:nvSpPr>
        <p:spPr>
          <a:xfrm>
            <a:off x="4349988" y="2982782"/>
            <a:ext cx="433122" cy="433122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04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8" name="Shape 428"/>
          <p:cNvSpPr/>
          <p:nvPr/>
        </p:nvSpPr>
        <p:spPr>
          <a:xfrm>
            <a:off x="4803134" y="2982782"/>
            <a:ext cx="433122" cy="433122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04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29" name="Shape 429"/>
          <p:cNvSpPr/>
          <p:nvPr/>
        </p:nvSpPr>
        <p:spPr>
          <a:xfrm>
            <a:off x="5709426" y="2982782"/>
            <a:ext cx="433122" cy="433122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04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0" name="Shape 430"/>
          <p:cNvSpPr/>
          <p:nvPr/>
        </p:nvSpPr>
        <p:spPr>
          <a:xfrm>
            <a:off x="6162572" y="2982782"/>
            <a:ext cx="433122" cy="433122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04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1" name="Shape 431"/>
          <p:cNvSpPr/>
          <p:nvPr/>
        </p:nvSpPr>
        <p:spPr>
          <a:xfrm>
            <a:off x="6615718" y="2982782"/>
            <a:ext cx="433122" cy="433122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04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2" name="Shape 432"/>
          <p:cNvSpPr/>
          <p:nvPr/>
        </p:nvSpPr>
        <p:spPr>
          <a:xfrm>
            <a:off x="7068864" y="2982782"/>
            <a:ext cx="433122" cy="433122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04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3" name="Shape 433"/>
          <p:cNvSpPr/>
          <p:nvPr/>
        </p:nvSpPr>
        <p:spPr>
          <a:xfrm>
            <a:off x="2075225" y="2088641"/>
            <a:ext cx="1490393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Logical Blocks:</a:t>
            </a:r>
          </a:p>
        </p:txBody>
      </p:sp>
      <p:sp>
        <p:nvSpPr>
          <p:cNvPr id="434" name="Shape 434"/>
          <p:cNvSpPr/>
          <p:nvPr/>
        </p:nvSpPr>
        <p:spPr>
          <a:xfrm>
            <a:off x="3949294" y="3493415"/>
            <a:ext cx="688890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Disk 0</a:t>
            </a:r>
          </a:p>
        </p:txBody>
      </p:sp>
      <p:sp>
        <p:nvSpPr>
          <p:cNvPr id="435" name="Shape 435"/>
          <p:cNvSpPr/>
          <p:nvPr/>
        </p:nvSpPr>
        <p:spPr>
          <a:xfrm>
            <a:off x="6215024" y="3493415"/>
            <a:ext cx="688890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Disk 1</a:t>
            </a:r>
          </a:p>
        </p:txBody>
      </p:sp>
      <p:sp>
        <p:nvSpPr>
          <p:cNvPr id="436" name="Shape 436"/>
          <p:cNvSpPr/>
          <p:nvPr/>
        </p:nvSpPr>
        <p:spPr>
          <a:xfrm flipH="1">
            <a:off x="3687752" y="2541069"/>
            <a:ext cx="198009" cy="381461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438" name="Shape 438"/>
          <p:cNvSpPr/>
          <p:nvPr/>
        </p:nvSpPr>
        <p:spPr>
          <a:xfrm flipH="1">
            <a:off x="4145184" y="2478287"/>
            <a:ext cx="588067" cy="461277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439" name="Shape 439"/>
          <p:cNvSpPr/>
          <p:nvPr/>
        </p:nvSpPr>
        <p:spPr>
          <a:xfrm flipH="1">
            <a:off x="5009364" y="2478287"/>
            <a:ext cx="1586330" cy="461277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440" name="Shape 440"/>
          <p:cNvSpPr/>
          <p:nvPr/>
        </p:nvSpPr>
        <p:spPr>
          <a:xfrm flipH="1">
            <a:off x="4568673" y="2485995"/>
            <a:ext cx="1057372" cy="453569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4300818" y="2475479"/>
            <a:ext cx="1570671" cy="447051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6162572" y="2444360"/>
            <a:ext cx="621585" cy="458606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7036385" y="2541069"/>
            <a:ext cx="198009" cy="381461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31" name="Shape 442"/>
          <p:cNvSpPr/>
          <p:nvPr/>
        </p:nvSpPr>
        <p:spPr>
          <a:xfrm>
            <a:off x="5163316" y="2452034"/>
            <a:ext cx="1148864" cy="484859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32" name="Shape 446"/>
          <p:cNvSpPr/>
          <p:nvPr/>
        </p:nvSpPr>
        <p:spPr>
          <a:xfrm>
            <a:off x="717864" y="3493415"/>
            <a:ext cx="634789" cy="1460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Disk 0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0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2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4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6</a:t>
            </a:r>
          </a:p>
        </p:txBody>
      </p:sp>
      <p:sp>
        <p:nvSpPr>
          <p:cNvPr id="33" name="Shape 447"/>
          <p:cNvSpPr/>
          <p:nvPr/>
        </p:nvSpPr>
        <p:spPr>
          <a:xfrm>
            <a:off x="2043866" y="3493415"/>
            <a:ext cx="634789" cy="1460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accent4"/>
                </a:solidFill>
              </a:rPr>
              <a:t>Disk 1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accent4"/>
                </a:solidFill>
              </a:rPr>
              <a:t>1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accent4"/>
                </a:solidFill>
              </a:rPr>
              <a:t>3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accent4"/>
                </a:solidFill>
              </a:rPr>
              <a:t>5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accent4"/>
                </a:solidFill>
              </a:rPr>
              <a:t>7</a:t>
            </a:r>
          </a:p>
        </p:txBody>
      </p:sp>
      <p:sp>
        <p:nvSpPr>
          <p:cNvPr id="34" name="Shape 448"/>
          <p:cNvSpPr/>
          <p:nvPr/>
        </p:nvSpPr>
        <p:spPr>
          <a:xfrm>
            <a:off x="607393" y="3819968"/>
            <a:ext cx="228598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0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" grpId="0" animBg="1"/>
      <p:bldP spid="438" grpId="0" animBg="1"/>
      <p:bldP spid="439" grpId="0" animBg="1"/>
      <p:bldP spid="440" grpId="0" animBg="1"/>
      <p:bldP spid="441" grpId="0" animBg="1"/>
      <p:bldP spid="442" grpId="0" animBg="1"/>
      <p:bldP spid="443" grpId="0" animBg="1"/>
      <p:bldP spid="31" grpId="0" animBg="1"/>
      <p:bldP spid="32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dirty="0"/>
              <a:t>RAID-0: </a:t>
            </a:r>
            <a:r>
              <a:rPr sz="4800" dirty="0"/>
              <a:t>4 disks</a:t>
            </a:r>
          </a:p>
        </p:txBody>
      </p:sp>
      <p:sp>
        <p:nvSpPr>
          <p:cNvPr id="451" name="Shape 451"/>
          <p:cNvSpPr/>
          <p:nvPr/>
        </p:nvSpPr>
        <p:spPr>
          <a:xfrm>
            <a:off x="1817517" y="1787794"/>
            <a:ext cx="1022137" cy="2154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accent4"/>
                </a:solidFill>
              </a:rPr>
              <a:t>Disk 0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accent4"/>
                </a:solidFill>
              </a:rPr>
              <a:t>0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accent4"/>
                </a:solidFill>
              </a:rPr>
              <a:t>4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accent4"/>
                </a:solidFill>
              </a:rPr>
              <a:t>8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accent4"/>
                </a:solidFill>
              </a:rPr>
              <a:t>12</a:t>
            </a:r>
          </a:p>
        </p:txBody>
      </p:sp>
      <p:sp>
        <p:nvSpPr>
          <p:cNvPr id="452" name="Shape 452"/>
          <p:cNvSpPr/>
          <p:nvPr/>
        </p:nvSpPr>
        <p:spPr>
          <a:xfrm>
            <a:off x="3143519" y="1787794"/>
            <a:ext cx="1022137" cy="2154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accent4"/>
                </a:solidFill>
              </a:rPr>
              <a:t>Disk 1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accent4"/>
                </a:solidFill>
              </a:rPr>
              <a:t>1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accent4"/>
                </a:solidFill>
              </a:rPr>
              <a:t>5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accent4"/>
                </a:solidFill>
              </a:rPr>
              <a:t>9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accent4"/>
                </a:solidFill>
              </a:rPr>
              <a:t>13</a:t>
            </a:r>
          </a:p>
        </p:txBody>
      </p:sp>
      <p:sp>
        <p:nvSpPr>
          <p:cNvPr id="453" name="Shape 453"/>
          <p:cNvSpPr/>
          <p:nvPr/>
        </p:nvSpPr>
        <p:spPr>
          <a:xfrm>
            <a:off x="4469520" y="1787794"/>
            <a:ext cx="1022137" cy="2154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accent4"/>
                </a:solidFill>
              </a:rPr>
              <a:t>Disk 2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accent4"/>
                </a:solidFill>
              </a:rPr>
              <a:t>2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accent4"/>
                </a:solidFill>
              </a:rPr>
              <a:t>6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accent4"/>
                </a:solidFill>
              </a:rPr>
              <a:t>10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accent4"/>
                </a:solidFill>
              </a:rPr>
              <a:t>14</a:t>
            </a:r>
          </a:p>
        </p:txBody>
      </p:sp>
      <p:sp>
        <p:nvSpPr>
          <p:cNvPr id="454" name="Shape 454"/>
          <p:cNvSpPr/>
          <p:nvPr/>
        </p:nvSpPr>
        <p:spPr>
          <a:xfrm>
            <a:off x="5795521" y="1787794"/>
            <a:ext cx="1022137" cy="2154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accent4"/>
                </a:solidFill>
              </a:rPr>
              <a:t>Disk </a:t>
            </a:r>
            <a:r>
              <a:rPr lang="en-US" sz="2800" dirty="0">
                <a:solidFill>
                  <a:schemeClr val="accent4"/>
                </a:solidFill>
              </a:rPr>
              <a:t>3</a:t>
            </a:r>
            <a:endParaRPr sz="2800" dirty="0">
              <a:solidFill>
                <a:schemeClr val="accent4"/>
              </a:solidFill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accent4"/>
                </a:solidFill>
              </a:rPr>
              <a:t>3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accent4"/>
                </a:solidFill>
              </a:rPr>
              <a:t>7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accent4"/>
                </a:solidFill>
              </a:rPr>
              <a:t>11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accent4"/>
                </a:solidFill>
              </a:rPr>
              <a:t>15</a:t>
            </a:r>
          </a:p>
        </p:txBody>
      </p:sp>
      <p:sp>
        <p:nvSpPr>
          <p:cNvPr id="455" name="Shape 455"/>
          <p:cNvSpPr/>
          <p:nvPr/>
        </p:nvSpPr>
        <p:spPr>
          <a:xfrm>
            <a:off x="2083562" y="2168136"/>
            <a:ext cx="825759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20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073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dirty="0"/>
              <a:t>RAID-0: </a:t>
            </a:r>
            <a:r>
              <a:rPr sz="4800" dirty="0"/>
              <a:t>4 disks</a:t>
            </a:r>
          </a:p>
        </p:txBody>
      </p:sp>
      <p:sp>
        <p:nvSpPr>
          <p:cNvPr id="458" name="Shape 458"/>
          <p:cNvSpPr/>
          <p:nvPr/>
        </p:nvSpPr>
        <p:spPr>
          <a:xfrm>
            <a:off x="2247823" y="1346488"/>
            <a:ext cx="634789" cy="1460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Disk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8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12</a:t>
            </a:r>
          </a:p>
        </p:txBody>
      </p:sp>
      <p:sp>
        <p:nvSpPr>
          <p:cNvPr id="459" name="Shape 459"/>
          <p:cNvSpPr/>
          <p:nvPr/>
        </p:nvSpPr>
        <p:spPr>
          <a:xfrm>
            <a:off x="3573825" y="1346488"/>
            <a:ext cx="634789" cy="1460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Disk 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9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13</a:t>
            </a:r>
          </a:p>
        </p:txBody>
      </p:sp>
      <p:sp>
        <p:nvSpPr>
          <p:cNvPr id="460" name="Shape 460"/>
          <p:cNvSpPr/>
          <p:nvPr/>
        </p:nvSpPr>
        <p:spPr>
          <a:xfrm>
            <a:off x="4899826" y="1346488"/>
            <a:ext cx="634789" cy="1460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Disk 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6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10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14</a:t>
            </a:r>
          </a:p>
        </p:txBody>
      </p:sp>
      <p:sp>
        <p:nvSpPr>
          <p:cNvPr id="461" name="Shape 461"/>
          <p:cNvSpPr/>
          <p:nvPr/>
        </p:nvSpPr>
        <p:spPr>
          <a:xfrm>
            <a:off x="6225827" y="1346488"/>
            <a:ext cx="634789" cy="1460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accent4"/>
                </a:solidFill>
              </a:rPr>
              <a:t>Disk </a:t>
            </a:r>
            <a:r>
              <a:rPr lang="en-US" sz="1898" dirty="0">
                <a:solidFill>
                  <a:schemeClr val="accent4"/>
                </a:solidFill>
              </a:rPr>
              <a:t>3</a:t>
            </a:r>
            <a:endParaRPr sz="1898" dirty="0">
              <a:solidFill>
                <a:schemeClr val="accent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accent4"/>
                </a:solidFill>
              </a:rPr>
              <a:t>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accent4"/>
                </a:solidFill>
              </a:rPr>
              <a:t>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accent4"/>
                </a:solidFill>
              </a:rPr>
              <a:t>11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accent4"/>
                </a:solidFill>
              </a:rPr>
              <a:t>15</a:t>
            </a:r>
          </a:p>
        </p:txBody>
      </p:sp>
      <p:sp>
        <p:nvSpPr>
          <p:cNvPr id="462" name="Shape 462"/>
          <p:cNvSpPr/>
          <p:nvPr/>
        </p:nvSpPr>
        <p:spPr>
          <a:xfrm>
            <a:off x="2137351" y="1673042"/>
            <a:ext cx="486929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>
              <a:solidFill>
                <a:schemeClr val="accent4"/>
              </a:solidFill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2137351" y="1940949"/>
            <a:ext cx="4533771" cy="271414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accent4"/>
              </a:solidFill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1206915" y="1847438"/>
            <a:ext cx="695302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32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accent2"/>
                </a:solidFill>
              </a:rPr>
              <a:t>stripe</a:t>
            </a:r>
            <a:r>
              <a:rPr sz="1687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10" name="Shape 472"/>
          <p:cNvSpPr/>
          <p:nvPr/>
        </p:nvSpPr>
        <p:spPr>
          <a:xfrm>
            <a:off x="965675" y="3296062"/>
            <a:ext cx="2925544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/>
              <a:t>Given logical address A, find: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/>
              <a:t>Disk = …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/>
              <a:t>Offset = …</a:t>
            </a:r>
          </a:p>
        </p:txBody>
      </p:sp>
      <p:sp>
        <p:nvSpPr>
          <p:cNvPr id="11" name="Shape 480"/>
          <p:cNvSpPr/>
          <p:nvPr/>
        </p:nvSpPr>
        <p:spPr>
          <a:xfrm>
            <a:off x="4899826" y="3296062"/>
            <a:ext cx="2925544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/>
              <a:t>Given logical address A, find: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/>
              <a:t>Disk = A % disk_count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/>
              <a:t>Offset = A / disk_count</a:t>
            </a:r>
          </a:p>
        </p:txBody>
      </p:sp>
    </p:spTree>
    <p:extLst>
      <p:ext uri="{BB962C8B-B14F-4D97-AF65-F5344CB8AC3E}">
        <p14:creationId xmlns:p14="http://schemas.microsoft.com/office/powerpoint/2010/main" val="94412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dirty="0"/>
              <a:t>Real Systems: </a:t>
            </a:r>
            <a:r>
              <a:rPr sz="4800" dirty="0"/>
              <a:t>Chunk Size</a:t>
            </a:r>
          </a:p>
        </p:txBody>
      </p:sp>
      <p:sp>
        <p:nvSpPr>
          <p:cNvPr id="490" name="Shape 490"/>
          <p:cNvSpPr/>
          <p:nvPr/>
        </p:nvSpPr>
        <p:spPr>
          <a:xfrm>
            <a:off x="2149414" y="3339431"/>
            <a:ext cx="634789" cy="1460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Disk 0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0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1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8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9</a:t>
            </a:r>
          </a:p>
        </p:txBody>
      </p:sp>
      <p:sp>
        <p:nvSpPr>
          <p:cNvPr id="491" name="Shape 491"/>
          <p:cNvSpPr/>
          <p:nvPr/>
        </p:nvSpPr>
        <p:spPr>
          <a:xfrm>
            <a:off x="3475415" y="3339431"/>
            <a:ext cx="634789" cy="1460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accent4"/>
                </a:solidFill>
              </a:rPr>
              <a:t>Disk 1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accent4"/>
                </a:solidFill>
              </a:rPr>
              <a:t>2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accent4"/>
                </a:solidFill>
              </a:rPr>
              <a:t>3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accent4"/>
                </a:solidFill>
              </a:rPr>
              <a:t>10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accent4"/>
                </a:solidFill>
              </a:rPr>
              <a:t>11</a:t>
            </a:r>
          </a:p>
        </p:txBody>
      </p:sp>
      <p:sp>
        <p:nvSpPr>
          <p:cNvPr id="492" name="Shape 492"/>
          <p:cNvSpPr/>
          <p:nvPr/>
        </p:nvSpPr>
        <p:spPr>
          <a:xfrm>
            <a:off x="4801417" y="3339431"/>
            <a:ext cx="634789" cy="1460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Disk 2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4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5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12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13</a:t>
            </a:r>
          </a:p>
        </p:txBody>
      </p:sp>
      <p:sp>
        <p:nvSpPr>
          <p:cNvPr id="493" name="Shape 493"/>
          <p:cNvSpPr/>
          <p:nvPr/>
        </p:nvSpPr>
        <p:spPr>
          <a:xfrm>
            <a:off x="6127418" y="3339431"/>
            <a:ext cx="634789" cy="1460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accent4"/>
                </a:solidFill>
              </a:rPr>
              <a:t>Disk </a:t>
            </a:r>
            <a:r>
              <a:rPr lang="en-US" sz="1898" dirty="0">
                <a:solidFill>
                  <a:schemeClr val="accent4"/>
                </a:solidFill>
              </a:rPr>
              <a:t>3</a:t>
            </a:r>
            <a:endParaRPr sz="1898" dirty="0">
              <a:solidFill>
                <a:schemeClr val="accent4"/>
              </a:solidFill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accent4"/>
                </a:solidFill>
              </a:rPr>
              <a:t>6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accent4"/>
                </a:solidFill>
              </a:rPr>
              <a:t>7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accent4"/>
                </a:solidFill>
              </a:rPr>
              <a:t>14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accent4"/>
                </a:solidFill>
              </a:rPr>
              <a:t>15</a:t>
            </a:r>
          </a:p>
        </p:txBody>
      </p:sp>
      <p:sp>
        <p:nvSpPr>
          <p:cNvPr id="494" name="Shape 494"/>
          <p:cNvSpPr/>
          <p:nvPr/>
        </p:nvSpPr>
        <p:spPr>
          <a:xfrm>
            <a:off x="2038942" y="3665984"/>
            <a:ext cx="4869298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accent4"/>
              </a:solidFill>
            </a:endParaRPr>
          </a:p>
        </p:txBody>
      </p:sp>
      <p:sp>
        <p:nvSpPr>
          <p:cNvPr id="8" name="Shape 483"/>
          <p:cNvSpPr/>
          <p:nvPr/>
        </p:nvSpPr>
        <p:spPr>
          <a:xfrm>
            <a:off x="2319268" y="1023409"/>
            <a:ext cx="634789" cy="1460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accent4"/>
                </a:solidFill>
              </a:rPr>
              <a:t>Disk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accent4"/>
                </a:solidFill>
              </a:rPr>
              <a:t>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accent4"/>
                </a:solidFill>
              </a:rPr>
              <a:t>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accent4"/>
                </a:solidFill>
              </a:rPr>
              <a:t>8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accent4"/>
                </a:solidFill>
              </a:rPr>
              <a:t>12</a:t>
            </a:r>
          </a:p>
        </p:txBody>
      </p:sp>
      <p:sp>
        <p:nvSpPr>
          <p:cNvPr id="9" name="Shape 484"/>
          <p:cNvSpPr/>
          <p:nvPr/>
        </p:nvSpPr>
        <p:spPr>
          <a:xfrm>
            <a:off x="3645270" y="1023409"/>
            <a:ext cx="634789" cy="1460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Disk 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9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13</a:t>
            </a:r>
          </a:p>
        </p:txBody>
      </p:sp>
      <p:sp>
        <p:nvSpPr>
          <p:cNvPr id="10" name="Shape 485"/>
          <p:cNvSpPr/>
          <p:nvPr/>
        </p:nvSpPr>
        <p:spPr>
          <a:xfrm>
            <a:off x="4971271" y="1023409"/>
            <a:ext cx="634789" cy="1460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Disk 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6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10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4"/>
                </a:solidFill>
              </a:rPr>
              <a:t>14</a:t>
            </a:r>
          </a:p>
        </p:txBody>
      </p:sp>
      <p:sp>
        <p:nvSpPr>
          <p:cNvPr id="11" name="Shape 486"/>
          <p:cNvSpPr/>
          <p:nvPr/>
        </p:nvSpPr>
        <p:spPr>
          <a:xfrm>
            <a:off x="6297273" y="1023409"/>
            <a:ext cx="634789" cy="1460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accent4"/>
                </a:solidFill>
              </a:rPr>
              <a:t>Disk </a:t>
            </a:r>
            <a:r>
              <a:rPr lang="en-US" sz="1898" dirty="0">
                <a:solidFill>
                  <a:schemeClr val="accent4"/>
                </a:solidFill>
              </a:rPr>
              <a:t>3</a:t>
            </a:r>
            <a:endParaRPr sz="1898" dirty="0">
              <a:solidFill>
                <a:schemeClr val="accent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accent4"/>
                </a:solidFill>
              </a:rPr>
              <a:t>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accent4"/>
                </a:solidFill>
              </a:rPr>
              <a:t>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accent4"/>
                </a:solidFill>
              </a:rPr>
              <a:t>11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accent4"/>
                </a:solidFill>
              </a:rPr>
              <a:t>15</a:t>
            </a:r>
          </a:p>
        </p:txBody>
      </p:sp>
      <p:sp>
        <p:nvSpPr>
          <p:cNvPr id="12" name="Shape 487"/>
          <p:cNvSpPr/>
          <p:nvPr/>
        </p:nvSpPr>
        <p:spPr>
          <a:xfrm>
            <a:off x="2208796" y="1349962"/>
            <a:ext cx="4869298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26789" tIns="26789" rIns="26789" bIns="26789" anchor="ctr"/>
          <a:lstStyle/>
          <a:p>
            <a:pPr lvl="0" algn="r">
              <a:defRPr sz="2600"/>
            </a:pPr>
            <a:endParaRPr sz="1371" dirty="0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593854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 size =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8800" y="3700267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 size = 2</a:t>
            </a:r>
          </a:p>
        </p:txBody>
      </p:sp>
      <p:sp>
        <p:nvSpPr>
          <p:cNvPr id="15" name="Shape 517"/>
          <p:cNvSpPr/>
          <p:nvPr/>
        </p:nvSpPr>
        <p:spPr>
          <a:xfrm>
            <a:off x="2149414" y="4236585"/>
            <a:ext cx="4533771" cy="563582"/>
          </a:xfrm>
          <a:prstGeom prst="rect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371">
              <a:solidFill>
                <a:schemeClr val="accent4"/>
              </a:solidFill>
            </a:endParaRPr>
          </a:p>
        </p:txBody>
      </p:sp>
      <p:sp>
        <p:nvSpPr>
          <p:cNvPr id="16" name="Shape 518"/>
          <p:cNvSpPr/>
          <p:nvPr/>
        </p:nvSpPr>
        <p:spPr>
          <a:xfrm>
            <a:off x="1372519" y="4361514"/>
            <a:ext cx="602328" cy="313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3200">
                <a:solidFill>
                  <a:srgbClr val="FF2600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accent2"/>
                </a:solidFill>
              </a:rPr>
              <a:t>stripe</a:t>
            </a:r>
            <a:r>
              <a:rPr sz="1687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" name="Shape 502"/>
          <p:cNvSpPr/>
          <p:nvPr/>
        </p:nvSpPr>
        <p:spPr>
          <a:xfrm>
            <a:off x="2271910" y="3653558"/>
            <a:ext cx="391780" cy="56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371">
              <a:solidFill>
                <a:schemeClr val="accent4"/>
              </a:solidFill>
            </a:endParaRPr>
          </a:p>
        </p:txBody>
      </p:sp>
      <p:sp>
        <p:nvSpPr>
          <p:cNvPr id="18" name="Shape 503"/>
          <p:cNvSpPr/>
          <p:nvPr/>
        </p:nvSpPr>
        <p:spPr>
          <a:xfrm>
            <a:off x="2271910" y="4222826"/>
            <a:ext cx="391780" cy="56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371">
              <a:solidFill>
                <a:schemeClr val="accent4"/>
              </a:solidFill>
            </a:endParaRPr>
          </a:p>
        </p:txBody>
      </p:sp>
      <p:sp>
        <p:nvSpPr>
          <p:cNvPr id="19" name="Shape 502"/>
          <p:cNvSpPr/>
          <p:nvPr/>
        </p:nvSpPr>
        <p:spPr>
          <a:xfrm>
            <a:off x="3603361" y="3653558"/>
            <a:ext cx="391780" cy="56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371">
              <a:solidFill>
                <a:schemeClr val="accent4"/>
              </a:solidFill>
            </a:endParaRPr>
          </a:p>
        </p:txBody>
      </p:sp>
      <p:sp>
        <p:nvSpPr>
          <p:cNvPr id="20" name="Shape 503"/>
          <p:cNvSpPr/>
          <p:nvPr/>
        </p:nvSpPr>
        <p:spPr>
          <a:xfrm>
            <a:off x="3603361" y="4222826"/>
            <a:ext cx="391780" cy="56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371">
              <a:solidFill>
                <a:schemeClr val="accent4"/>
              </a:solidFill>
            </a:endParaRPr>
          </a:p>
        </p:txBody>
      </p:sp>
      <p:sp>
        <p:nvSpPr>
          <p:cNvPr id="21" name="Shape 502"/>
          <p:cNvSpPr/>
          <p:nvPr/>
        </p:nvSpPr>
        <p:spPr>
          <a:xfrm>
            <a:off x="4939333" y="3678412"/>
            <a:ext cx="391780" cy="56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371">
              <a:solidFill>
                <a:schemeClr val="accent4"/>
              </a:solidFill>
            </a:endParaRPr>
          </a:p>
        </p:txBody>
      </p:sp>
      <p:sp>
        <p:nvSpPr>
          <p:cNvPr id="22" name="Shape 503"/>
          <p:cNvSpPr/>
          <p:nvPr/>
        </p:nvSpPr>
        <p:spPr>
          <a:xfrm>
            <a:off x="4939333" y="4247680"/>
            <a:ext cx="391780" cy="56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371">
              <a:solidFill>
                <a:schemeClr val="accent4"/>
              </a:solidFill>
            </a:endParaRPr>
          </a:p>
        </p:txBody>
      </p:sp>
      <p:sp>
        <p:nvSpPr>
          <p:cNvPr id="23" name="Shape 502"/>
          <p:cNvSpPr/>
          <p:nvPr/>
        </p:nvSpPr>
        <p:spPr>
          <a:xfrm>
            <a:off x="6243519" y="3653558"/>
            <a:ext cx="391780" cy="56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371">
              <a:solidFill>
                <a:schemeClr val="accent4"/>
              </a:solidFill>
            </a:endParaRPr>
          </a:p>
        </p:txBody>
      </p:sp>
      <p:sp>
        <p:nvSpPr>
          <p:cNvPr id="24" name="Shape 503"/>
          <p:cNvSpPr/>
          <p:nvPr/>
        </p:nvSpPr>
        <p:spPr>
          <a:xfrm>
            <a:off x="6243519" y="4222826"/>
            <a:ext cx="391780" cy="56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371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42881" y="2677441"/>
            <a:ext cx="32659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Simplification: assume chunk size of 1</a:t>
            </a:r>
          </a:p>
        </p:txBody>
      </p:sp>
    </p:spTree>
    <p:extLst>
      <p:ext uri="{BB962C8B-B14F-4D97-AF65-F5344CB8AC3E}">
        <p14:creationId xmlns:p14="http://schemas.microsoft.com/office/powerpoint/2010/main" val="173008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 animBg="1"/>
      <p:bldP spid="491" grpId="0" animBg="1"/>
      <p:bldP spid="492" grpId="0" animBg="1"/>
      <p:bldP spid="493" grpId="0" animBg="1"/>
      <p:bldP spid="494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29139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CS 736: Advanced Operating Systems</a:t>
            </a:r>
            <a:br>
              <a:rPr lang="en-US" sz="3000" dirty="0"/>
            </a:br>
            <a:r>
              <a:rPr lang="en-US" sz="1800" dirty="0"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Andrea </a:t>
            </a:r>
            <a:r>
              <a:rPr lang="en-US" sz="1800" dirty="0" err="1"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Arpaci-Dusseau</a:t>
            </a:r>
            <a:br>
              <a:rPr lang="en-US" sz="2000" dirty="0"/>
            </a:br>
            <a:r>
              <a:rPr lang="en-US" sz="2200" dirty="0"/>
              <a:t>Lecture 4: </a:t>
            </a:r>
            <a:br>
              <a:rPr lang="en-US" sz="2200" dirty="0"/>
            </a:br>
            <a:r>
              <a:rPr lang="en-US" sz="2200" dirty="0"/>
              <a:t>Reliable Storage (RAID and Row-Diagonal Parity)</a:t>
            </a:r>
            <a:br>
              <a:rPr lang="en-US" sz="2200" dirty="0"/>
            </a:br>
            <a:r>
              <a:rPr lang="en-US" sz="2200" dirty="0"/>
              <a:t>+</a:t>
            </a:r>
            <a:br>
              <a:rPr lang="en-US" sz="2200" dirty="0"/>
            </a:br>
            <a:r>
              <a:rPr lang="en-US" sz="2200" dirty="0"/>
              <a:t>Workload characterization (</a:t>
            </a:r>
            <a:r>
              <a:rPr lang="en-US" sz="2200" dirty="0" err="1"/>
              <a:t>iBench</a:t>
            </a:r>
            <a:r>
              <a:rPr lang="en-US" sz="2200" dirty="0"/>
              <a:t>)</a:t>
            </a:r>
            <a:br>
              <a:rPr lang="en-US" sz="2200" dirty="0"/>
            </a:br>
            <a:endParaRPr lang="en-US" sz="3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2929" y="2377440"/>
            <a:ext cx="8334647" cy="250714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RAID:  	What are the characteristics of RAID-0, 1, 4, and 5?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	Number of disk failures, effective capacity, throughput for read, write, random, sequential workloads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RDP: 	Why are multiple disk failures a concern?  How does it work?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Meta-goal: Everyone say something in large group; raise hand; have camera on “most of the time”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 err="1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iBench</a:t>
            </a: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: 	Small group discussions using Canvas to organize; </a:t>
            </a:r>
            <a:b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</a:b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	How can you use data in paper to answer different questions?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Thursday: Read 3 FAST papers – spend less time on each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Reading Groups: Meet with same set for 1 more week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Project 1 (due 2 weeks): TA session recorded; work with project group if desired! (compile same Linux version)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endParaRPr lang="en-US" sz="1400" dirty="0">
              <a:solidFill>
                <a:srgbClr val="333333"/>
              </a:solidFill>
              <a:effectLst>
                <a:outerShdw blurRad="63500" dir="2700000" algn="tl" rotWithShape="0">
                  <a:prstClr val="white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4263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/>
              <a:t>RAID-0: Analysis</a:t>
            </a:r>
          </a:p>
        </p:txBody>
      </p:sp>
      <p:sp>
        <p:nvSpPr>
          <p:cNvPr id="557" name="Shape 557"/>
          <p:cNvSpPr>
            <a:spLocks noGrp="1"/>
          </p:cNvSpPr>
          <p:nvPr>
            <p:ph type="body" idx="4294967295"/>
          </p:nvPr>
        </p:nvSpPr>
        <p:spPr>
          <a:xfrm>
            <a:off x="710823" y="1002341"/>
            <a:ext cx="5853410" cy="27249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800" dirty="0"/>
              <a:t>What is capacity?		</a:t>
            </a:r>
            <a:endParaRPr lang="en-US" sz="18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800" dirty="0"/>
              <a:t>How many disks can fail</a:t>
            </a:r>
            <a:r>
              <a:rPr lang="en-US" sz="1800" dirty="0"/>
              <a:t> (no loss)</a:t>
            </a:r>
            <a:r>
              <a:rPr sz="1800" dirty="0"/>
              <a:t>?		</a:t>
            </a:r>
            <a:endParaRPr lang="en-US" sz="18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800" dirty="0"/>
              <a:t>Latenc</a:t>
            </a:r>
            <a:r>
              <a:rPr lang="en-US" sz="1800" dirty="0"/>
              <a:t>y?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800" dirty="0"/>
              <a:t>Throughput (sequential, random)? </a:t>
            </a:r>
            <a:r>
              <a:rPr sz="1800" dirty="0"/>
              <a:t>		</a:t>
            </a:r>
          </a:p>
        </p:txBody>
      </p:sp>
      <p:sp>
        <p:nvSpPr>
          <p:cNvPr id="558" name="Shape 558"/>
          <p:cNvSpPr/>
          <p:nvPr/>
        </p:nvSpPr>
        <p:spPr>
          <a:xfrm>
            <a:off x="1564928" y="3071071"/>
            <a:ext cx="6268641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Buying more disks improves</a:t>
            </a:r>
            <a:r>
              <a:rPr lang="en-US" sz="1898" dirty="0"/>
              <a:t> </a:t>
            </a:r>
            <a:r>
              <a:rPr sz="1898" dirty="0"/>
              <a:t>throughput, but not latency!</a:t>
            </a:r>
          </a:p>
        </p:txBody>
      </p:sp>
      <p:sp>
        <p:nvSpPr>
          <p:cNvPr id="5" name="Rectangle 4"/>
          <p:cNvSpPr/>
          <p:nvPr/>
        </p:nvSpPr>
        <p:spPr>
          <a:xfrm>
            <a:off x="392089" y="3603707"/>
            <a:ext cx="4307159" cy="1390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87" dirty="0">
                <a:solidFill>
                  <a:schemeClr val="accent1"/>
                </a:solidFill>
                <a:latin typeface="Helvetica" charset="0"/>
              </a:rPr>
              <a:t>N := number of disks</a:t>
            </a:r>
          </a:p>
          <a:p>
            <a:pPr algn="l"/>
            <a:r>
              <a:rPr lang="en-US" sz="1687" dirty="0">
                <a:solidFill>
                  <a:schemeClr val="accent1"/>
                </a:solidFill>
                <a:latin typeface="Helvetica" charset="0"/>
              </a:rPr>
              <a:t>C := capacity of 1 disk</a:t>
            </a:r>
          </a:p>
          <a:p>
            <a:pPr algn="l"/>
            <a:r>
              <a:rPr lang="en-US" sz="1687" dirty="0">
                <a:solidFill>
                  <a:schemeClr val="accent1"/>
                </a:solidFill>
                <a:latin typeface="Helvetica" charset="0"/>
              </a:rPr>
              <a:t>S := sequential throughput of 1 disk</a:t>
            </a:r>
          </a:p>
          <a:p>
            <a:pPr algn="l"/>
            <a:r>
              <a:rPr lang="en-US" sz="1687" dirty="0">
                <a:solidFill>
                  <a:schemeClr val="accent1"/>
                </a:solidFill>
                <a:latin typeface="Helvetica" charset="0"/>
              </a:rPr>
              <a:t>R := random throughput of 1 disk</a:t>
            </a:r>
          </a:p>
          <a:p>
            <a:pPr algn="l"/>
            <a:r>
              <a:rPr lang="en-US" sz="1687" dirty="0">
                <a:solidFill>
                  <a:schemeClr val="accent1"/>
                </a:solidFill>
                <a:latin typeface="Helvetica" charset="0"/>
              </a:rPr>
              <a:t>D := latency of one small I/O operation </a:t>
            </a:r>
          </a:p>
        </p:txBody>
      </p:sp>
      <p:sp>
        <p:nvSpPr>
          <p:cNvPr id="2" name="Rectangle 1"/>
          <p:cNvSpPr/>
          <p:nvPr/>
        </p:nvSpPr>
        <p:spPr>
          <a:xfrm>
            <a:off x="4563310" y="1002341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N * 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84662" y="1370587"/>
            <a:ext cx="714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4544462" y="2019620"/>
            <a:ext cx="117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N*S</a:t>
            </a:r>
            <a:r>
              <a:rPr lang="en-US" dirty="0"/>
              <a:t> , </a:t>
            </a: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N*R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16484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D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72268" y="3568762"/>
            <a:ext cx="2837282" cy="1460336"/>
            <a:chOff x="1600883" y="2553341"/>
            <a:chExt cx="9563657" cy="3591891"/>
          </a:xfrm>
        </p:grpSpPr>
        <p:sp>
          <p:nvSpPr>
            <p:cNvPr id="10" name="Shape 451"/>
            <p:cNvSpPr/>
            <p:nvPr/>
          </p:nvSpPr>
          <p:spPr>
            <a:xfrm>
              <a:off x="1600883" y="2553341"/>
              <a:ext cx="2139690" cy="35918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 dirty="0">
                  <a:solidFill>
                    <a:schemeClr val="accent4"/>
                  </a:solidFill>
                </a:rPr>
                <a:t>Disk 0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 dirty="0">
                  <a:solidFill>
                    <a:schemeClr val="accent4"/>
                  </a:solidFill>
                </a:rPr>
                <a:t>0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 dirty="0">
                  <a:solidFill>
                    <a:schemeClr val="accent4"/>
                  </a:solidFill>
                </a:rPr>
                <a:t>4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 dirty="0">
                  <a:solidFill>
                    <a:schemeClr val="accent4"/>
                  </a:solidFill>
                </a:rPr>
                <a:t>8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 dirty="0">
                  <a:solidFill>
                    <a:schemeClr val="accent4"/>
                  </a:solidFill>
                </a:rPr>
                <a:t>12</a:t>
              </a:r>
            </a:p>
          </p:txBody>
        </p:sp>
        <p:sp>
          <p:nvSpPr>
            <p:cNvPr id="11" name="Shape 452"/>
            <p:cNvSpPr/>
            <p:nvPr/>
          </p:nvSpPr>
          <p:spPr>
            <a:xfrm>
              <a:off x="4115376" y="2553341"/>
              <a:ext cx="2139690" cy="35918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 dirty="0">
                  <a:solidFill>
                    <a:schemeClr val="accent4"/>
                  </a:solidFill>
                </a:rPr>
                <a:t>Disk 1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 dirty="0">
                  <a:solidFill>
                    <a:schemeClr val="accent4"/>
                  </a:solidFill>
                </a:rPr>
                <a:t>1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 dirty="0">
                  <a:solidFill>
                    <a:schemeClr val="accent4"/>
                  </a:solidFill>
                </a:rPr>
                <a:t>5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 dirty="0">
                  <a:solidFill>
                    <a:schemeClr val="accent4"/>
                  </a:solidFill>
                </a:rPr>
                <a:t>9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 dirty="0">
                  <a:solidFill>
                    <a:schemeClr val="accent4"/>
                  </a:solidFill>
                </a:rPr>
                <a:t>13</a:t>
              </a:r>
            </a:p>
          </p:txBody>
        </p:sp>
        <p:sp>
          <p:nvSpPr>
            <p:cNvPr id="12" name="Shape 453"/>
            <p:cNvSpPr/>
            <p:nvPr/>
          </p:nvSpPr>
          <p:spPr>
            <a:xfrm>
              <a:off x="6629866" y="2553341"/>
              <a:ext cx="2139690" cy="35918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 dirty="0">
                  <a:solidFill>
                    <a:schemeClr val="accent4"/>
                  </a:solidFill>
                </a:rPr>
                <a:t>Disk 2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 dirty="0">
                  <a:solidFill>
                    <a:schemeClr val="accent4"/>
                  </a:solidFill>
                </a:rPr>
                <a:t>2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 dirty="0">
                  <a:solidFill>
                    <a:schemeClr val="accent4"/>
                  </a:solidFill>
                </a:rPr>
                <a:t>6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 dirty="0">
                  <a:solidFill>
                    <a:schemeClr val="accent4"/>
                  </a:solidFill>
                </a:rPr>
                <a:t>10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 dirty="0">
                  <a:solidFill>
                    <a:schemeClr val="accent4"/>
                  </a:solidFill>
                </a:rPr>
                <a:t>14</a:t>
              </a:r>
            </a:p>
          </p:txBody>
        </p:sp>
        <p:sp>
          <p:nvSpPr>
            <p:cNvPr id="13" name="Shape 454"/>
            <p:cNvSpPr/>
            <p:nvPr/>
          </p:nvSpPr>
          <p:spPr>
            <a:xfrm>
              <a:off x="9144358" y="2553341"/>
              <a:ext cx="1912754" cy="35918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 dirty="0">
                  <a:solidFill>
                    <a:schemeClr val="accent4"/>
                  </a:solidFill>
                </a:rPr>
                <a:t>Disk</a:t>
              </a:r>
              <a:r>
                <a:rPr lang="en-US" sz="1898" dirty="0">
                  <a:solidFill>
                    <a:schemeClr val="accent4"/>
                  </a:solidFill>
                </a:rPr>
                <a:t>3</a:t>
              </a:r>
              <a:endParaRPr sz="1898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 dirty="0">
                  <a:solidFill>
                    <a:schemeClr val="accent4"/>
                  </a:solidFill>
                </a:rPr>
                <a:t>3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 dirty="0">
                  <a:solidFill>
                    <a:schemeClr val="accent4"/>
                  </a:solidFill>
                </a:rPr>
                <a:t>7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 dirty="0">
                  <a:solidFill>
                    <a:schemeClr val="accent4"/>
                  </a:solidFill>
                </a:rPr>
                <a:t>11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 dirty="0">
                  <a:solidFill>
                    <a:schemeClr val="accent4"/>
                  </a:solidFill>
                </a:rPr>
                <a:t>15</a:t>
              </a:r>
            </a:p>
          </p:txBody>
        </p:sp>
        <p:sp>
          <p:nvSpPr>
            <p:cNvPr id="14" name="Shape 455"/>
            <p:cNvSpPr/>
            <p:nvPr/>
          </p:nvSpPr>
          <p:spPr>
            <a:xfrm>
              <a:off x="1930909" y="3172583"/>
              <a:ext cx="9233631" cy="0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 lvl="0">
                <a:defRPr sz="2600"/>
              </a:pPr>
              <a:endParaRPr sz="1371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33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/>
          </p:cNvSpPr>
          <p:nvPr>
            <p:ph type="title"/>
          </p:nvPr>
        </p:nvSpPr>
        <p:spPr>
          <a:xfrm>
            <a:off x="457200" y="20782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/>
              <a:t>RAID-1: Mirroring</a:t>
            </a:r>
          </a:p>
        </p:txBody>
      </p:sp>
      <p:sp>
        <p:nvSpPr>
          <p:cNvPr id="564" name="Shape 564"/>
          <p:cNvSpPr/>
          <p:nvPr/>
        </p:nvSpPr>
        <p:spPr>
          <a:xfrm>
            <a:off x="3434961" y="1615192"/>
            <a:ext cx="433122" cy="433122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04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65" name="Shape 565"/>
          <p:cNvSpPr/>
          <p:nvPr/>
        </p:nvSpPr>
        <p:spPr>
          <a:xfrm>
            <a:off x="3888107" y="1615192"/>
            <a:ext cx="433122" cy="433122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04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66" name="Shape 566"/>
          <p:cNvSpPr/>
          <p:nvPr/>
        </p:nvSpPr>
        <p:spPr>
          <a:xfrm>
            <a:off x="4341253" y="1615192"/>
            <a:ext cx="433122" cy="433122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04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7" name="Shape 567"/>
          <p:cNvSpPr/>
          <p:nvPr/>
        </p:nvSpPr>
        <p:spPr>
          <a:xfrm>
            <a:off x="4794398" y="1615192"/>
            <a:ext cx="433122" cy="433122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04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68" name="Shape 568"/>
          <p:cNvSpPr/>
          <p:nvPr/>
        </p:nvSpPr>
        <p:spPr>
          <a:xfrm>
            <a:off x="3234043" y="2552809"/>
            <a:ext cx="433122" cy="433122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04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69" name="Shape 569"/>
          <p:cNvSpPr/>
          <p:nvPr/>
        </p:nvSpPr>
        <p:spPr>
          <a:xfrm>
            <a:off x="3687189" y="2552809"/>
            <a:ext cx="433122" cy="433122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04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0" name="Shape 570"/>
          <p:cNvSpPr/>
          <p:nvPr/>
        </p:nvSpPr>
        <p:spPr>
          <a:xfrm>
            <a:off x="4140335" y="2552809"/>
            <a:ext cx="433122" cy="433122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04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71" name="Shape 571"/>
          <p:cNvSpPr/>
          <p:nvPr/>
        </p:nvSpPr>
        <p:spPr>
          <a:xfrm>
            <a:off x="4593480" y="2552809"/>
            <a:ext cx="433122" cy="433122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04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72" name="Shape 572"/>
          <p:cNvSpPr/>
          <p:nvPr/>
        </p:nvSpPr>
        <p:spPr>
          <a:xfrm>
            <a:off x="5499773" y="2552809"/>
            <a:ext cx="433122" cy="433122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04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3" name="Shape 573"/>
          <p:cNvSpPr/>
          <p:nvPr/>
        </p:nvSpPr>
        <p:spPr>
          <a:xfrm>
            <a:off x="5952919" y="2552809"/>
            <a:ext cx="433122" cy="433122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04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4" name="Shape 574"/>
          <p:cNvSpPr/>
          <p:nvPr/>
        </p:nvSpPr>
        <p:spPr>
          <a:xfrm>
            <a:off x="6406065" y="2552809"/>
            <a:ext cx="433122" cy="433122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04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75" name="Shape 575"/>
          <p:cNvSpPr/>
          <p:nvPr/>
        </p:nvSpPr>
        <p:spPr>
          <a:xfrm>
            <a:off x="6859211" y="2552809"/>
            <a:ext cx="433122" cy="433122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04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76" name="Shape 576"/>
          <p:cNvSpPr/>
          <p:nvPr/>
        </p:nvSpPr>
        <p:spPr>
          <a:xfrm>
            <a:off x="1865572" y="1658668"/>
            <a:ext cx="1490393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Logical Blocks:</a:t>
            </a:r>
          </a:p>
        </p:txBody>
      </p:sp>
      <p:sp>
        <p:nvSpPr>
          <p:cNvPr id="577" name="Shape 577"/>
          <p:cNvSpPr/>
          <p:nvPr/>
        </p:nvSpPr>
        <p:spPr>
          <a:xfrm>
            <a:off x="3739640" y="3063442"/>
            <a:ext cx="688890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Disk 0</a:t>
            </a:r>
          </a:p>
        </p:txBody>
      </p:sp>
      <p:sp>
        <p:nvSpPr>
          <p:cNvPr id="578" name="Shape 578"/>
          <p:cNvSpPr/>
          <p:nvPr/>
        </p:nvSpPr>
        <p:spPr>
          <a:xfrm>
            <a:off x="6005370" y="3063442"/>
            <a:ext cx="688890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Disk 1</a:t>
            </a:r>
          </a:p>
        </p:txBody>
      </p:sp>
      <p:sp>
        <p:nvSpPr>
          <p:cNvPr id="579" name="Shape 579"/>
          <p:cNvSpPr/>
          <p:nvPr/>
        </p:nvSpPr>
        <p:spPr>
          <a:xfrm flipH="1">
            <a:off x="3478099" y="2111096"/>
            <a:ext cx="198009" cy="381461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580" name="Shape 580"/>
          <p:cNvSpPr/>
          <p:nvPr/>
        </p:nvSpPr>
        <p:spPr>
          <a:xfrm flipH="1">
            <a:off x="3946907" y="2111096"/>
            <a:ext cx="198009" cy="381461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581" name="Shape 581"/>
          <p:cNvSpPr/>
          <p:nvPr/>
        </p:nvSpPr>
        <p:spPr>
          <a:xfrm flipH="1">
            <a:off x="4348743" y="2111096"/>
            <a:ext cx="198009" cy="381461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582" name="Shape 582"/>
          <p:cNvSpPr/>
          <p:nvPr/>
        </p:nvSpPr>
        <p:spPr>
          <a:xfrm flipH="1">
            <a:off x="4817552" y="2111096"/>
            <a:ext cx="198009" cy="381461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583" name="Shape 583"/>
          <p:cNvSpPr/>
          <p:nvPr/>
        </p:nvSpPr>
        <p:spPr>
          <a:xfrm>
            <a:off x="3721645" y="2096537"/>
            <a:ext cx="1836105" cy="397027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4190453" y="2096537"/>
            <a:ext cx="1836105" cy="397027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4659262" y="2096537"/>
            <a:ext cx="1836105" cy="397027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586" name="Shape 586"/>
          <p:cNvSpPr/>
          <p:nvPr/>
        </p:nvSpPr>
        <p:spPr>
          <a:xfrm>
            <a:off x="5128071" y="2096537"/>
            <a:ext cx="1836105" cy="397027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27" name="Shape 563"/>
          <p:cNvSpPr txBox="1">
            <a:spLocks/>
          </p:cNvSpPr>
          <p:nvPr/>
        </p:nvSpPr>
        <p:spPr>
          <a:xfrm>
            <a:off x="1278046" y="3767688"/>
            <a:ext cx="6141393" cy="423602"/>
          </a:xfrm>
          <a:prstGeom prst="rect">
            <a:avLst/>
          </a:prstGeom>
        </p:spPr>
        <p:txBody>
          <a:bodyPr vert="horz" lIns="68579" tIns="34289" rIns="68579" bIns="34289" rtlCol="0">
            <a:normAutofit lnSpcReduction="10000"/>
          </a:bodyPr>
          <a:lstStyle>
            <a:lvl1pPr marL="401878" indent="-401878" algn="ctr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/>
                </a:solidFill>
              </a:rPr>
              <a:t>Keep two copies of all data</a:t>
            </a:r>
          </a:p>
        </p:txBody>
      </p:sp>
    </p:spTree>
    <p:extLst>
      <p:ext uri="{BB962C8B-B14F-4D97-AF65-F5344CB8AC3E}">
        <p14:creationId xmlns:p14="http://schemas.microsoft.com/office/powerpoint/2010/main" val="175733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" grpId="0" animBg="1"/>
      <p:bldP spid="580" grpId="0" animBg="1"/>
      <p:bldP spid="581" grpId="0" animBg="1"/>
      <p:bldP spid="582" grpId="0" animBg="1"/>
      <p:bldP spid="583" grpId="0" animBg="1"/>
      <p:bldP spid="584" grpId="0" animBg="1"/>
      <p:bldP spid="585" grpId="0" animBg="1"/>
      <p:bldP spid="58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RAID-01 vs RAID-10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9445" y="1228447"/>
            <a:ext cx="7127205" cy="3797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RAID-01: mirror of stripes</a:t>
            </a:r>
          </a:p>
          <a:p>
            <a:pPr marL="211910" lvl="1" indent="0">
              <a:buNone/>
            </a:pPr>
            <a:r>
              <a:rPr lang="en-US" dirty="0"/>
              <a:t>	0 1 2 3		0 1 2 3</a:t>
            </a:r>
          </a:p>
          <a:p>
            <a:pPr marL="0" indent="0">
              <a:buNone/>
            </a:pPr>
            <a:r>
              <a:rPr lang="en-US" dirty="0"/>
              <a:t>RAID-10: stripe of mirrors</a:t>
            </a:r>
          </a:p>
          <a:p>
            <a:pPr marL="211910" lvl="1" indent="0">
              <a:buNone/>
            </a:pPr>
            <a:r>
              <a:rPr lang="en-US" dirty="0"/>
              <a:t>	0 0 	1 1	2 2	3 3</a:t>
            </a:r>
          </a:p>
          <a:p>
            <a:pPr marL="0" indent="-9524">
              <a:buNone/>
            </a:pPr>
            <a:r>
              <a:rPr lang="en-US" dirty="0">
                <a:solidFill>
                  <a:schemeClr val="bg1"/>
                </a:solidFill>
              </a:rPr>
              <a:t>What happens if lose 1 disk?</a:t>
            </a:r>
          </a:p>
          <a:p>
            <a:pPr marL="452992" lvl="1" indent="-241082"/>
            <a:r>
              <a:rPr lang="en-US" dirty="0"/>
              <a:t>Both RAID-01 and RAID-10 can tolerate 1 failure</a:t>
            </a:r>
          </a:p>
          <a:p>
            <a:pPr marL="452992" lvl="1" indent="-241082"/>
            <a:r>
              <a:rPr lang="en-US" dirty="0"/>
              <a:t>RAID-10 can tolerate more combinations of 2 failures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Assume RAID-10 for RAID-1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8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dirty="0"/>
              <a:t>Raid-1: Mirroring</a:t>
            </a:r>
            <a:endParaRPr sz="4800" dirty="0"/>
          </a:p>
        </p:txBody>
      </p:sp>
      <p:grpSp>
        <p:nvGrpSpPr>
          <p:cNvPr id="2" name="Group 1"/>
          <p:cNvGrpSpPr/>
          <p:nvPr/>
        </p:nvGrpSpPr>
        <p:grpSpPr>
          <a:xfrm>
            <a:off x="2013273" y="878979"/>
            <a:ext cx="4869298" cy="1692771"/>
            <a:chOff x="1885584" y="2553341"/>
            <a:chExt cx="9233631" cy="3209996"/>
          </a:xfrm>
        </p:grpSpPr>
        <p:sp>
          <p:nvSpPr>
            <p:cNvPr id="604" name="Shape 604"/>
            <p:cNvSpPr/>
            <p:nvPr/>
          </p:nvSpPr>
          <p:spPr>
            <a:xfrm>
              <a:off x="2095072" y="2553341"/>
              <a:ext cx="1398293" cy="32099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>
                  <a:solidFill>
                    <a:schemeClr val="accent4"/>
                  </a:solidFill>
                </a:rPr>
                <a:t>Disk 0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>
                  <a:solidFill>
                    <a:schemeClr val="accent4"/>
                  </a:solidFill>
                </a:rPr>
                <a:t>0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>
                  <a:solidFill>
                    <a:schemeClr val="accent4"/>
                  </a:solidFill>
                </a:rPr>
                <a:t>2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>
                  <a:solidFill>
                    <a:schemeClr val="accent4"/>
                  </a:solidFill>
                </a:rPr>
                <a:t>4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>
                  <a:solidFill>
                    <a:schemeClr val="accent4"/>
                  </a:solidFill>
                </a:rPr>
                <a:t>6</a:t>
              </a:r>
            </a:p>
          </p:txBody>
        </p:sp>
        <p:sp>
          <p:nvSpPr>
            <p:cNvPr id="605" name="Shape 605"/>
            <p:cNvSpPr/>
            <p:nvPr/>
          </p:nvSpPr>
          <p:spPr>
            <a:xfrm>
              <a:off x="4609562" y="2553341"/>
              <a:ext cx="1398293" cy="32099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>
                  <a:solidFill>
                    <a:schemeClr val="accent4"/>
                  </a:solidFill>
                </a:rPr>
                <a:t>Disk 1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>
                  <a:solidFill>
                    <a:schemeClr val="accent4"/>
                  </a:solidFill>
                </a:rPr>
                <a:t>0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>
                  <a:solidFill>
                    <a:schemeClr val="accent4"/>
                  </a:solidFill>
                </a:rPr>
                <a:t>2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>
                  <a:solidFill>
                    <a:schemeClr val="accent4"/>
                  </a:solidFill>
                </a:rPr>
                <a:t>4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>
                  <a:solidFill>
                    <a:schemeClr val="accent4"/>
                  </a:solidFill>
                </a:rPr>
                <a:t>6</a:t>
              </a:r>
            </a:p>
          </p:txBody>
        </p:sp>
        <p:sp>
          <p:nvSpPr>
            <p:cNvPr id="606" name="Shape 606"/>
            <p:cNvSpPr/>
            <p:nvPr/>
          </p:nvSpPr>
          <p:spPr>
            <a:xfrm>
              <a:off x="7124055" y="2553341"/>
              <a:ext cx="1398293" cy="32099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chemeClr val="accent4"/>
                  </a:solidFill>
                </a:rPr>
                <a:t>Disk 2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chemeClr val="accent4"/>
                  </a:solidFill>
                </a:rPr>
                <a:t>1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chemeClr val="accent4"/>
                  </a:solidFill>
                </a:rPr>
                <a:t>3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chemeClr val="accent4"/>
                  </a:solidFill>
                </a:rPr>
                <a:t>5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chemeClr val="accent4"/>
                  </a:solidFill>
                </a:rPr>
                <a:t>7</a:t>
              </a:r>
            </a:p>
          </p:txBody>
        </p:sp>
        <p:sp>
          <p:nvSpPr>
            <p:cNvPr id="607" name="Shape 607"/>
            <p:cNvSpPr/>
            <p:nvPr/>
          </p:nvSpPr>
          <p:spPr>
            <a:xfrm>
              <a:off x="9638545" y="2553341"/>
              <a:ext cx="1398293" cy="32099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>
                  <a:solidFill>
                    <a:schemeClr val="accent4"/>
                  </a:solidFill>
                </a:rPr>
                <a:t>Disk </a:t>
              </a:r>
              <a:r>
                <a:rPr lang="en-US" sz="2200" dirty="0">
                  <a:solidFill>
                    <a:schemeClr val="accent4"/>
                  </a:solidFill>
                </a:rPr>
                <a:t>3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>
                  <a:solidFill>
                    <a:schemeClr val="accent4"/>
                  </a:solidFill>
                </a:rPr>
                <a:t>1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>
                  <a:solidFill>
                    <a:schemeClr val="accent4"/>
                  </a:solidFill>
                </a:rPr>
                <a:t>3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>
                  <a:solidFill>
                    <a:schemeClr val="accent4"/>
                  </a:solidFill>
                </a:rPr>
                <a:t>5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>
                  <a:solidFill>
                    <a:schemeClr val="accent4"/>
                  </a:solidFill>
                </a:rPr>
                <a:t>7</a:t>
              </a:r>
            </a:p>
          </p:txBody>
        </p:sp>
        <p:sp>
          <p:nvSpPr>
            <p:cNvPr id="608" name="Shape 608"/>
            <p:cNvSpPr/>
            <p:nvPr/>
          </p:nvSpPr>
          <p:spPr>
            <a:xfrm>
              <a:off x="1885584" y="3172583"/>
              <a:ext cx="9233631" cy="1"/>
            </a:xfrm>
            <a:prstGeom prst="line">
              <a:avLst/>
            </a:prstGeom>
            <a:ln w="25400">
              <a:solidFill>
                <a:schemeClr val="accent4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 lvl="0">
                <a:defRPr sz="2600"/>
              </a:pPr>
              <a:endParaRPr sz="2200">
                <a:solidFill>
                  <a:schemeClr val="accent4"/>
                </a:solidFill>
              </a:endParaRPr>
            </a:p>
          </p:txBody>
        </p:sp>
      </p:grpSp>
      <p:sp>
        <p:nvSpPr>
          <p:cNvPr id="609" name="Shape 609"/>
          <p:cNvSpPr/>
          <p:nvPr/>
        </p:nvSpPr>
        <p:spPr>
          <a:xfrm>
            <a:off x="209763" y="2580447"/>
            <a:ext cx="4830152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How many disks can fail</a:t>
            </a:r>
            <a:r>
              <a:rPr lang="en-US" sz="1898" dirty="0"/>
              <a:t> without losing any data</a:t>
            </a:r>
            <a:r>
              <a:rPr sz="1898" dirty="0"/>
              <a:t>?</a:t>
            </a:r>
          </a:p>
        </p:txBody>
      </p:sp>
      <p:sp>
        <p:nvSpPr>
          <p:cNvPr id="3" name="Rectangle 2"/>
          <p:cNvSpPr/>
          <p:nvPr/>
        </p:nvSpPr>
        <p:spPr>
          <a:xfrm>
            <a:off x="594106" y="2969109"/>
            <a:ext cx="47741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Assume disks are </a:t>
            </a: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fail-stop</a:t>
            </a:r>
            <a:endParaRPr lang="en-US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 - each disk works or it doesn’t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 - system knows when disk fails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Tougher Errors: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 - latent sector errors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 - silent data corruption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26426" y="3678983"/>
            <a:ext cx="4004622" cy="6115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tr-TR" sz="1687" b="1" dirty="0" err="1">
                <a:latin typeface="Helvetica"/>
                <a:ea typeface="Helvetica"/>
                <a:cs typeface="Helvetica"/>
                <a:sym typeface="Helvetica"/>
              </a:rPr>
              <a:t>Always</a:t>
            </a:r>
            <a:r>
              <a:rPr lang="tr-TR" sz="1687" b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tr-TR" sz="1687" b="1" dirty="0" err="1">
                <a:latin typeface="Helvetica"/>
                <a:ea typeface="Helvetica"/>
                <a:cs typeface="Helvetica"/>
                <a:sym typeface="Helvetica"/>
              </a:rPr>
              <a:t>handle</a:t>
            </a:r>
            <a:r>
              <a:rPr lang="tr-TR" sz="1687" b="1" dirty="0">
                <a:latin typeface="Helvetica"/>
                <a:ea typeface="Helvetica"/>
                <a:cs typeface="Helvetica"/>
                <a:sym typeface="Helvetica"/>
              </a:rPr>
              <a:t> 1 disk </a:t>
            </a:r>
            <a:r>
              <a:rPr lang="tr-TR" sz="1687" b="1" dirty="0" err="1">
                <a:latin typeface="Helvetica"/>
                <a:ea typeface="Helvetica"/>
                <a:cs typeface="Helvetica"/>
                <a:sym typeface="Helvetica"/>
              </a:rPr>
              <a:t>failure</a:t>
            </a:r>
            <a:endParaRPr lang="tr-TR" sz="1687" b="1" dirty="0">
              <a:latin typeface="Helvetica"/>
              <a:ea typeface="Helvetica"/>
              <a:cs typeface="Helvetica"/>
              <a:sym typeface="Helvetica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tr-TR" sz="1687" b="1" dirty="0">
                <a:latin typeface="Helvetica"/>
                <a:ea typeface="Helvetica"/>
                <a:cs typeface="Helvetica"/>
                <a:sym typeface="Helvetica"/>
              </a:rPr>
              <a:t>May </a:t>
            </a:r>
            <a:r>
              <a:rPr lang="tr-TR" sz="1687" b="1" dirty="0" err="1">
                <a:latin typeface="Helvetica"/>
                <a:ea typeface="Helvetica"/>
                <a:cs typeface="Helvetica"/>
                <a:sym typeface="Helvetica"/>
              </a:rPr>
              <a:t>handle</a:t>
            </a:r>
            <a:r>
              <a:rPr lang="tr-TR" sz="1687" b="1" dirty="0">
                <a:latin typeface="Helvetica"/>
                <a:ea typeface="Helvetica"/>
                <a:cs typeface="Helvetica"/>
                <a:sym typeface="Helvetica"/>
              </a:rPr>
              <a:t> N/2 </a:t>
            </a:r>
            <a:r>
              <a:rPr lang="tr-TR" sz="1687" b="1" dirty="0" err="1">
                <a:latin typeface="Helvetica"/>
                <a:ea typeface="Helvetica"/>
                <a:cs typeface="Helvetica"/>
                <a:sym typeface="Helvetica"/>
              </a:rPr>
              <a:t>if</a:t>
            </a:r>
            <a:r>
              <a:rPr lang="tr-TR" sz="1687" b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tr-TR" sz="1687" b="1" dirty="0" err="1">
                <a:latin typeface="Helvetica"/>
                <a:ea typeface="Helvetica"/>
                <a:cs typeface="Helvetica"/>
                <a:sym typeface="Helvetica"/>
              </a:rPr>
              <a:t>to</a:t>
            </a:r>
            <a:r>
              <a:rPr lang="tr-TR" sz="1687" b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tr-TR" sz="1687" b="1" dirty="0" err="1">
                <a:latin typeface="Helvetica"/>
                <a:ea typeface="Helvetica"/>
                <a:cs typeface="Helvetica"/>
                <a:sym typeface="Helvetica"/>
              </a:rPr>
              <a:t>different</a:t>
            </a:r>
            <a:r>
              <a:rPr lang="tr-TR" sz="1687" b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tr-TR" sz="1687" b="1" dirty="0" err="1">
                <a:latin typeface="Helvetica"/>
                <a:ea typeface="Helvetica"/>
                <a:cs typeface="Helvetica"/>
                <a:sym typeface="Helvetica"/>
              </a:rPr>
              <a:t>replicas</a:t>
            </a:r>
            <a:endParaRPr lang="tr-TR" sz="1687" dirty="0"/>
          </a:p>
        </p:txBody>
      </p:sp>
    </p:spTree>
    <p:extLst>
      <p:ext uri="{BB962C8B-B14F-4D97-AF65-F5344CB8AC3E}">
        <p14:creationId xmlns:p14="http://schemas.microsoft.com/office/powerpoint/2010/main" val="163933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/>
              <a:t>RAID-1: Analysis</a:t>
            </a:r>
          </a:p>
        </p:txBody>
      </p:sp>
      <p:sp>
        <p:nvSpPr>
          <p:cNvPr id="612" name="Shape 612"/>
          <p:cNvSpPr>
            <a:spLocks noGrp="1"/>
          </p:cNvSpPr>
          <p:nvPr>
            <p:ph type="body" idx="4294967295"/>
          </p:nvPr>
        </p:nvSpPr>
        <p:spPr>
          <a:xfrm>
            <a:off x="1361723" y="1283531"/>
            <a:ext cx="6053491" cy="27249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4" dirty="0"/>
              <a:t>What is capacity?		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4" dirty="0"/>
              <a:t>How many disks can fail?</a:t>
            </a:r>
            <a:endParaRPr lang="en-US" sz="2004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4" dirty="0"/>
              <a:t>Latency</a:t>
            </a:r>
            <a:r>
              <a:rPr lang="en-US" sz="2004" dirty="0"/>
              <a:t> (read, write)</a:t>
            </a:r>
            <a:r>
              <a:rPr sz="2004" dirty="0"/>
              <a:t>?		</a:t>
            </a:r>
          </a:p>
        </p:txBody>
      </p:sp>
      <p:sp>
        <p:nvSpPr>
          <p:cNvPr id="2" name="Rectangle 1"/>
          <p:cNvSpPr/>
          <p:nvPr/>
        </p:nvSpPr>
        <p:spPr>
          <a:xfrm>
            <a:off x="4769993" y="1283531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N/2 * 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12637" y="1713907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tr-TR" b="1" dirty="0">
                <a:latin typeface="Helvetica"/>
                <a:ea typeface="Helvetica"/>
                <a:cs typeface="Helvetica"/>
                <a:sym typeface="Helvetica"/>
              </a:rPr>
              <a:t>1 (</a:t>
            </a:r>
            <a:r>
              <a:rPr lang="tr-TR" b="1" dirty="0" err="1">
                <a:latin typeface="Helvetica"/>
                <a:ea typeface="Helvetica"/>
                <a:cs typeface="Helvetica"/>
                <a:sym typeface="Helvetica"/>
              </a:rPr>
              <a:t>or</a:t>
            </a:r>
            <a:r>
              <a:rPr lang="tr-TR" b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tr-TR" b="1" dirty="0" err="1">
                <a:latin typeface="Helvetica"/>
                <a:ea typeface="Helvetica"/>
                <a:cs typeface="Helvetica"/>
                <a:sym typeface="Helvetica"/>
              </a:rPr>
              <a:t>maybe</a:t>
            </a:r>
            <a:r>
              <a:rPr lang="tr-TR" b="1" dirty="0">
                <a:latin typeface="Helvetica"/>
                <a:ea typeface="Helvetica"/>
                <a:cs typeface="Helvetica"/>
                <a:sym typeface="Helvetica"/>
              </a:rPr>
              <a:t> N / 2)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4712637" y="2146243"/>
            <a:ext cx="340158" cy="351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687" b="1" dirty="0">
                <a:latin typeface="Helvetica"/>
                <a:ea typeface="Helvetica"/>
                <a:cs typeface="Helvetica"/>
                <a:sym typeface="Helvetica"/>
              </a:rPr>
              <a:t>D</a:t>
            </a:r>
            <a:endParaRPr lang="en-US" sz="1687" dirty="0"/>
          </a:p>
        </p:txBody>
      </p:sp>
      <p:sp>
        <p:nvSpPr>
          <p:cNvPr id="7" name="Rectangle 6"/>
          <p:cNvSpPr/>
          <p:nvPr/>
        </p:nvSpPr>
        <p:spPr>
          <a:xfrm>
            <a:off x="264841" y="3468420"/>
            <a:ext cx="4307159" cy="1390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87" dirty="0">
                <a:solidFill>
                  <a:schemeClr val="accent1"/>
                </a:solidFill>
                <a:latin typeface="Helvetica" charset="0"/>
              </a:rPr>
              <a:t>N := number of disks</a:t>
            </a:r>
          </a:p>
          <a:p>
            <a:pPr algn="l"/>
            <a:r>
              <a:rPr lang="en-US" sz="1687" dirty="0">
                <a:solidFill>
                  <a:schemeClr val="accent1"/>
                </a:solidFill>
                <a:latin typeface="Helvetica" charset="0"/>
              </a:rPr>
              <a:t>C := capacity of 1 disk</a:t>
            </a:r>
          </a:p>
          <a:p>
            <a:pPr algn="l"/>
            <a:r>
              <a:rPr lang="en-US" sz="1687" dirty="0">
                <a:solidFill>
                  <a:schemeClr val="accent1"/>
                </a:solidFill>
                <a:latin typeface="Helvetica" charset="0"/>
              </a:rPr>
              <a:t>S := sequential throughput of 1 disk</a:t>
            </a:r>
          </a:p>
          <a:p>
            <a:pPr algn="l"/>
            <a:r>
              <a:rPr lang="en-US" sz="1687" dirty="0">
                <a:solidFill>
                  <a:schemeClr val="accent1"/>
                </a:solidFill>
                <a:latin typeface="Helvetica" charset="0"/>
              </a:rPr>
              <a:t>R := random throughput of 1 disk</a:t>
            </a:r>
          </a:p>
          <a:p>
            <a:pPr algn="l"/>
            <a:r>
              <a:rPr lang="en-US" sz="1687" dirty="0">
                <a:solidFill>
                  <a:schemeClr val="accent1"/>
                </a:solidFill>
                <a:latin typeface="Helvetica" charset="0"/>
              </a:rPr>
              <a:t>D := latency of one small I/O operation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836118" y="3468420"/>
            <a:ext cx="3041804" cy="1460336"/>
            <a:chOff x="1680240" y="2553341"/>
            <a:chExt cx="9532875" cy="3370860"/>
          </a:xfrm>
        </p:grpSpPr>
        <p:sp>
          <p:nvSpPr>
            <p:cNvPr id="9" name="Shape 604"/>
            <p:cNvSpPr/>
            <p:nvPr/>
          </p:nvSpPr>
          <p:spPr>
            <a:xfrm>
              <a:off x="1680240" y="2553341"/>
              <a:ext cx="1989400" cy="33708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>
                  <a:solidFill>
                    <a:schemeClr val="accent4"/>
                  </a:solidFill>
                </a:rPr>
                <a:t>Disk 0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>
                  <a:solidFill>
                    <a:schemeClr val="accent4"/>
                  </a:solidFill>
                </a:rPr>
                <a:t>0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>
                  <a:solidFill>
                    <a:schemeClr val="accent4"/>
                  </a:solidFill>
                </a:rPr>
                <a:t>2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>
                  <a:solidFill>
                    <a:schemeClr val="accent4"/>
                  </a:solidFill>
                </a:rPr>
                <a:t>4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>
                  <a:solidFill>
                    <a:schemeClr val="accent4"/>
                  </a:solidFill>
                </a:rPr>
                <a:t>6</a:t>
              </a:r>
            </a:p>
          </p:txBody>
        </p:sp>
        <p:sp>
          <p:nvSpPr>
            <p:cNvPr id="10" name="Shape 605"/>
            <p:cNvSpPr/>
            <p:nvPr/>
          </p:nvSpPr>
          <p:spPr>
            <a:xfrm>
              <a:off x="4194731" y="2553341"/>
              <a:ext cx="1989400" cy="33708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 dirty="0">
                  <a:solidFill>
                    <a:schemeClr val="accent4"/>
                  </a:solidFill>
                </a:rPr>
                <a:t>Disk 1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 dirty="0">
                  <a:solidFill>
                    <a:schemeClr val="accent4"/>
                  </a:solidFill>
                </a:rPr>
                <a:t>0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 dirty="0">
                  <a:solidFill>
                    <a:schemeClr val="accent4"/>
                  </a:solidFill>
                </a:rPr>
                <a:t>2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 dirty="0">
                  <a:solidFill>
                    <a:schemeClr val="accent4"/>
                  </a:solidFill>
                </a:rPr>
                <a:t>4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 dirty="0">
                  <a:solidFill>
                    <a:schemeClr val="accent4"/>
                  </a:solidFill>
                </a:rPr>
                <a:t>6</a:t>
              </a:r>
            </a:p>
          </p:txBody>
        </p:sp>
        <p:sp>
          <p:nvSpPr>
            <p:cNvPr id="11" name="Shape 606"/>
            <p:cNvSpPr/>
            <p:nvPr/>
          </p:nvSpPr>
          <p:spPr>
            <a:xfrm>
              <a:off x="6709224" y="2553341"/>
              <a:ext cx="1989400" cy="33708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>
                  <a:solidFill>
                    <a:schemeClr val="accent4"/>
                  </a:solidFill>
                </a:rPr>
                <a:t>Disk 2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>
                  <a:solidFill>
                    <a:schemeClr val="accent4"/>
                  </a:solidFill>
                </a:rPr>
                <a:t>1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>
                  <a:solidFill>
                    <a:schemeClr val="accent4"/>
                  </a:solidFill>
                </a:rPr>
                <a:t>3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>
                  <a:solidFill>
                    <a:schemeClr val="accent4"/>
                  </a:solidFill>
                </a:rPr>
                <a:t>5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>
                  <a:solidFill>
                    <a:schemeClr val="accent4"/>
                  </a:solidFill>
                </a:rPr>
                <a:t>7</a:t>
              </a:r>
            </a:p>
          </p:txBody>
        </p:sp>
        <p:sp>
          <p:nvSpPr>
            <p:cNvPr id="12" name="Shape 607"/>
            <p:cNvSpPr/>
            <p:nvPr/>
          </p:nvSpPr>
          <p:spPr>
            <a:xfrm>
              <a:off x="9223715" y="2553341"/>
              <a:ext cx="1989400" cy="33708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 dirty="0">
                  <a:solidFill>
                    <a:schemeClr val="accent4"/>
                  </a:solidFill>
                </a:rPr>
                <a:t>Disk </a:t>
              </a:r>
              <a:r>
                <a:rPr lang="en-US" sz="1898" dirty="0">
                  <a:solidFill>
                    <a:schemeClr val="accent4"/>
                  </a:solidFill>
                </a:rPr>
                <a:t>3</a:t>
              </a:r>
              <a:endParaRPr sz="1898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 dirty="0">
                  <a:solidFill>
                    <a:schemeClr val="accent4"/>
                  </a:solidFill>
                </a:rPr>
                <a:t>1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 dirty="0">
                  <a:solidFill>
                    <a:schemeClr val="accent4"/>
                  </a:solidFill>
                </a:rPr>
                <a:t>3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 dirty="0">
                  <a:solidFill>
                    <a:schemeClr val="accent4"/>
                  </a:solidFill>
                </a:rPr>
                <a:t>5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 dirty="0">
                  <a:solidFill>
                    <a:schemeClr val="accent4"/>
                  </a:solidFill>
                </a:rPr>
                <a:t>7</a:t>
              </a:r>
            </a:p>
          </p:txBody>
        </p:sp>
        <p:sp>
          <p:nvSpPr>
            <p:cNvPr id="13" name="Shape 608"/>
            <p:cNvSpPr/>
            <p:nvPr/>
          </p:nvSpPr>
          <p:spPr>
            <a:xfrm>
              <a:off x="1885584" y="3172583"/>
              <a:ext cx="9233631" cy="1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 lvl="0">
                <a:defRPr sz="2600"/>
              </a:pPr>
              <a:endParaRPr sz="1371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52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/>
              <a:t>RAID-1: Throughput</a:t>
            </a:r>
          </a:p>
        </p:txBody>
      </p:sp>
      <p:sp>
        <p:nvSpPr>
          <p:cNvPr id="618" name="Shape 618"/>
          <p:cNvSpPr>
            <a:spLocks noGrp="1"/>
          </p:cNvSpPr>
          <p:nvPr>
            <p:ph type="body" idx="4294967295"/>
          </p:nvPr>
        </p:nvSpPr>
        <p:spPr>
          <a:xfrm>
            <a:off x="546520" y="1072849"/>
            <a:ext cx="6570018" cy="268811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4" dirty="0"/>
              <a:t>What is steady-state throughput for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4" dirty="0"/>
              <a:t> - random reads?		</a:t>
            </a:r>
            <a:endParaRPr lang="en-US" sz="2004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4" dirty="0"/>
              <a:t> - random writes?		</a:t>
            </a:r>
            <a:endParaRPr lang="en-US" sz="2004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004" dirty="0"/>
              <a:t> - sequential writes?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004" dirty="0"/>
              <a:t> - sequential reads?		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004" b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Shape 604"/>
          <p:cNvSpPr/>
          <p:nvPr/>
        </p:nvSpPr>
        <p:spPr>
          <a:xfrm>
            <a:off x="2027462" y="3344617"/>
            <a:ext cx="670055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chemeClr val="accent4"/>
                </a:solidFill>
              </a:rPr>
              <a:t>Disk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chemeClr val="accent4"/>
                </a:solidFill>
              </a:rPr>
              <a:t>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chemeClr val="accent4"/>
                </a:solidFill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chemeClr val="accent4"/>
                </a:solidFill>
              </a:rPr>
              <a:t>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chemeClr val="accent4"/>
                </a:solidFill>
              </a:rPr>
              <a:t>6</a:t>
            </a:r>
          </a:p>
        </p:txBody>
      </p:sp>
      <p:sp>
        <p:nvSpPr>
          <p:cNvPr id="5" name="Shape 605"/>
          <p:cNvSpPr/>
          <p:nvPr/>
        </p:nvSpPr>
        <p:spPr>
          <a:xfrm>
            <a:off x="3353463" y="3344617"/>
            <a:ext cx="670055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chemeClr val="accent4"/>
                </a:solidFill>
              </a:rPr>
              <a:t>Disk 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chemeClr val="accent4"/>
                </a:solidFill>
              </a:rPr>
              <a:t>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chemeClr val="accent4"/>
                </a:solidFill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chemeClr val="accent4"/>
                </a:solidFill>
              </a:rPr>
              <a:t>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chemeClr val="accent4"/>
                </a:solidFill>
              </a:rPr>
              <a:t>6</a:t>
            </a:r>
          </a:p>
        </p:txBody>
      </p:sp>
      <p:sp>
        <p:nvSpPr>
          <p:cNvPr id="6" name="Shape 606"/>
          <p:cNvSpPr/>
          <p:nvPr/>
        </p:nvSpPr>
        <p:spPr>
          <a:xfrm>
            <a:off x="4679465" y="3344617"/>
            <a:ext cx="670055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accent4"/>
                </a:solidFill>
              </a:rPr>
              <a:t>Disk 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accent4"/>
                </a:solidFill>
              </a:rPr>
              <a:t>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accent4"/>
                </a:solidFill>
              </a:rPr>
              <a:t>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accent4"/>
                </a:solidFill>
              </a:rPr>
              <a:t>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accent4"/>
                </a:solidFill>
              </a:rPr>
              <a:t>7</a:t>
            </a:r>
          </a:p>
        </p:txBody>
      </p:sp>
      <p:sp>
        <p:nvSpPr>
          <p:cNvPr id="7" name="Shape 607"/>
          <p:cNvSpPr/>
          <p:nvPr/>
        </p:nvSpPr>
        <p:spPr>
          <a:xfrm>
            <a:off x="6005466" y="3344617"/>
            <a:ext cx="670055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accent4"/>
                </a:solidFill>
              </a:rPr>
              <a:t>Disk </a:t>
            </a:r>
            <a:r>
              <a:rPr lang="en-US" sz="2000" dirty="0">
                <a:solidFill>
                  <a:schemeClr val="accent4"/>
                </a:solidFill>
              </a:rPr>
              <a:t>3</a:t>
            </a:r>
            <a:endParaRPr sz="2000" dirty="0">
              <a:solidFill>
                <a:schemeClr val="accent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accent4"/>
                </a:solidFill>
              </a:rPr>
              <a:t>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accent4"/>
                </a:solidFill>
              </a:rPr>
              <a:t>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accent4"/>
                </a:solidFill>
              </a:rPr>
              <a:t>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accent4"/>
                </a:solidFill>
              </a:rPr>
              <a:t>7</a:t>
            </a:r>
          </a:p>
        </p:txBody>
      </p:sp>
      <p:sp>
        <p:nvSpPr>
          <p:cNvPr id="8" name="Shape 608"/>
          <p:cNvSpPr/>
          <p:nvPr/>
        </p:nvSpPr>
        <p:spPr>
          <a:xfrm>
            <a:off x="1980356" y="3671171"/>
            <a:ext cx="486929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2000"/>
          </a:p>
        </p:txBody>
      </p:sp>
      <p:sp>
        <p:nvSpPr>
          <p:cNvPr id="2" name="Rectangle 1"/>
          <p:cNvSpPr/>
          <p:nvPr/>
        </p:nvSpPr>
        <p:spPr>
          <a:xfrm>
            <a:off x="4572000" y="1479438"/>
            <a:ext cx="636713" cy="319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476" b="1" dirty="0">
                <a:latin typeface="Helvetica"/>
                <a:ea typeface="Helvetica"/>
                <a:cs typeface="Helvetica"/>
                <a:sym typeface="Helvetica"/>
              </a:rPr>
              <a:t>N * R</a:t>
            </a:r>
            <a:endParaRPr lang="en-US" sz="1476" dirty="0"/>
          </a:p>
        </p:txBody>
      </p:sp>
      <p:sp>
        <p:nvSpPr>
          <p:cNvPr id="10" name="Rectangle 9"/>
          <p:cNvSpPr/>
          <p:nvPr/>
        </p:nvSpPr>
        <p:spPr>
          <a:xfrm>
            <a:off x="4572000" y="1787524"/>
            <a:ext cx="795411" cy="319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476" b="1" dirty="0">
                <a:latin typeface="Helvetica"/>
                <a:ea typeface="Helvetica"/>
                <a:cs typeface="Helvetica"/>
                <a:sym typeface="Helvetica"/>
              </a:rPr>
              <a:t>N/2 * R</a:t>
            </a:r>
            <a:endParaRPr lang="en-US" sz="1476" dirty="0"/>
          </a:p>
        </p:txBody>
      </p:sp>
      <p:sp>
        <p:nvSpPr>
          <p:cNvPr id="11" name="Rectangle 10"/>
          <p:cNvSpPr/>
          <p:nvPr/>
        </p:nvSpPr>
        <p:spPr>
          <a:xfrm>
            <a:off x="4572000" y="2147161"/>
            <a:ext cx="785793" cy="319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476" b="1" dirty="0">
                <a:latin typeface="Helvetica"/>
                <a:ea typeface="Helvetica"/>
                <a:cs typeface="Helvetica"/>
                <a:sym typeface="Helvetica"/>
              </a:rPr>
              <a:t>N/2 * S</a:t>
            </a:r>
            <a:endParaRPr lang="en-US" sz="1476" dirty="0"/>
          </a:p>
        </p:txBody>
      </p:sp>
      <p:sp>
        <p:nvSpPr>
          <p:cNvPr id="3" name="Rectangle 2"/>
          <p:cNvSpPr/>
          <p:nvPr/>
        </p:nvSpPr>
        <p:spPr>
          <a:xfrm>
            <a:off x="4572000" y="2513559"/>
            <a:ext cx="3352200" cy="319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476" b="1" dirty="0">
                <a:latin typeface="Helvetica"/>
                <a:ea typeface="Helvetica"/>
                <a:cs typeface="Helvetica"/>
                <a:sym typeface="Helvetica"/>
              </a:rPr>
              <a:t>Book: N/2 * S  (other models: N * S)</a:t>
            </a:r>
          </a:p>
        </p:txBody>
      </p:sp>
    </p:spTree>
    <p:extLst>
      <p:ext uri="{BB962C8B-B14F-4D97-AF65-F5344CB8AC3E}">
        <p14:creationId xmlns:p14="http://schemas.microsoft.com/office/powerpoint/2010/main" val="354880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/>
        </p:nvSpPr>
        <p:spPr>
          <a:xfrm>
            <a:off x="3211308" y="3822799"/>
            <a:ext cx="2890155" cy="0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400"/>
          </a:p>
        </p:txBody>
      </p:sp>
      <p:sp>
        <p:nvSpPr>
          <p:cNvPr id="799" name="Shape 799"/>
          <p:cNvSpPr/>
          <p:nvPr/>
        </p:nvSpPr>
        <p:spPr>
          <a:xfrm flipV="1">
            <a:off x="3218506" y="939843"/>
            <a:ext cx="1" cy="2890155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400"/>
          </a:p>
        </p:txBody>
      </p:sp>
      <p:sp>
        <p:nvSpPr>
          <p:cNvPr id="800" name="Shape 800"/>
          <p:cNvSpPr/>
          <p:nvPr/>
        </p:nvSpPr>
        <p:spPr>
          <a:xfrm>
            <a:off x="4143924" y="3826089"/>
            <a:ext cx="944473" cy="36187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/>
              <a:t>Capacity</a:t>
            </a:r>
          </a:p>
        </p:txBody>
      </p:sp>
      <p:sp>
        <p:nvSpPr>
          <p:cNvPr id="801" name="Shape 801"/>
          <p:cNvSpPr/>
          <p:nvPr/>
        </p:nvSpPr>
        <p:spPr>
          <a:xfrm rot="16200000">
            <a:off x="2471783" y="2203981"/>
            <a:ext cx="1047963" cy="36187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/>
              <a:t>Reliability</a:t>
            </a:r>
          </a:p>
        </p:txBody>
      </p:sp>
      <p:sp>
        <p:nvSpPr>
          <p:cNvPr id="802" name="Shape 802"/>
          <p:cNvSpPr/>
          <p:nvPr/>
        </p:nvSpPr>
        <p:spPr>
          <a:xfrm>
            <a:off x="5340363" y="3091704"/>
            <a:ext cx="148768" cy="148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2600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400"/>
          </a:p>
        </p:txBody>
      </p:sp>
      <p:sp>
        <p:nvSpPr>
          <p:cNvPr id="803" name="Shape 803"/>
          <p:cNvSpPr/>
          <p:nvPr/>
        </p:nvSpPr>
        <p:spPr>
          <a:xfrm>
            <a:off x="5540089" y="3015928"/>
            <a:ext cx="687288" cy="30032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/>
              <a:t>RAID-0</a:t>
            </a:r>
          </a:p>
        </p:txBody>
      </p:sp>
      <p:sp>
        <p:nvSpPr>
          <p:cNvPr id="804" name="Shape 804"/>
          <p:cNvSpPr/>
          <p:nvPr/>
        </p:nvSpPr>
        <p:spPr>
          <a:xfrm>
            <a:off x="3714746" y="1424464"/>
            <a:ext cx="148768" cy="148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433FF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400"/>
          </a:p>
        </p:txBody>
      </p:sp>
      <p:sp>
        <p:nvSpPr>
          <p:cNvPr id="805" name="Shape 805"/>
          <p:cNvSpPr/>
          <p:nvPr/>
        </p:nvSpPr>
        <p:spPr>
          <a:xfrm>
            <a:off x="3914472" y="1348688"/>
            <a:ext cx="687288" cy="30032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/>
              <a:t>RAID-1</a:t>
            </a:r>
          </a:p>
        </p:txBody>
      </p:sp>
      <p:sp>
        <p:nvSpPr>
          <p:cNvPr id="806" name="Shape 806"/>
          <p:cNvSpPr/>
          <p:nvPr/>
        </p:nvSpPr>
        <p:spPr>
          <a:xfrm>
            <a:off x="4982551" y="1653283"/>
            <a:ext cx="148769" cy="148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40FF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400"/>
          </a:p>
        </p:txBody>
      </p:sp>
      <p:sp>
        <p:nvSpPr>
          <p:cNvPr id="807" name="Shape 807"/>
          <p:cNvSpPr/>
          <p:nvPr/>
        </p:nvSpPr>
        <p:spPr>
          <a:xfrm>
            <a:off x="5182278" y="1577507"/>
            <a:ext cx="687288" cy="30032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/>
              <a:t>RAID-4</a:t>
            </a:r>
          </a:p>
        </p:txBody>
      </p:sp>
    </p:spTree>
    <p:extLst>
      <p:ext uri="{BB962C8B-B14F-4D97-AF65-F5344CB8AC3E}">
        <p14:creationId xmlns:p14="http://schemas.microsoft.com/office/powerpoint/2010/main" val="283168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" grpId="0" animBg="1"/>
      <p:bldP spid="805" grpId="0" animBg="1"/>
      <p:bldP spid="806" grpId="0" animBg="1"/>
      <p:bldP spid="80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dirty="0"/>
              <a:t>Raid-4 </a:t>
            </a:r>
            <a:r>
              <a:rPr sz="4800" dirty="0"/>
              <a:t>Strategy</a:t>
            </a:r>
          </a:p>
        </p:txBody>
      </p:sp>
      <p:sp>
        <p:nvSpPr>
          <p:cNvPr id="810" name="Shape 810"/>
          <p:cNvSpPr>
            <a:spLocks noGrp="1"/>
          </p:cNvSpPr>
          <p:nvPr>
            <p:ph type="body" idx="4294967295"/>
          </p:nvPr>
        </p:nvSpPr>
        <p:spPr>
          <a:xfrm>
            <a:off x="565079" y="1278508"/>
            <a:ext cx="8390661" cy="367612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4" dirty="0"/>
              <a:t>Use </a:t>
            </a:r>
            <a:r>
              <a:rPr lang="en-US" sz="2004" dirty="0"/>
              <a:t>one disk for parity</a:t>
            </a:r>
            <a:endParaRPr sz="2004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004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004" dirty="0"/>
              <a:t>Intuition -- </a:t>
            </a:r>
            <a:r>
              <a:rPr sz="2004" dirty="0"/>
              <a:t>In algebra</a:t>
            </a:r>
            <a:r>
              <a:rPr lang="en-US" sz="2004" dirty="0"/>
              <a:t>:</a:t>
            </a:r>
            <a:br>
              <a:rPr lang="en-US" sz="2004" dirty="0"/>
            </a:br>
            <a:r>
              <a:rPr lang="en-US" sz="2004" dirty="0"/>
              <a:t>E</a:t>
            </a:r>
            <a:r>
              <a:rPr sz="2004" dirty="0"/>
              <a:t>quation </a:t>
            </a:r>
            <a:r>
              <a:rPr lang="en-US" sz="2004" dirty="0"/>
              <a:t>with </a:t>
            </a:r>
            <a:r>
              <a:rPr sz="2004" dirty="0"/>
              <a:t>N variables and N-1 are know</a:t>
            </a:r>
            <a:r>
              <a:rPr lang="en-US" sz="2004" dirty="0"/>
              <a:t>n</a:t>
            </a:r>
            <a:r>
              <a:rPr sz="2004" dirty="0"/>
              <a:t>, can often solve for unknown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004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4" dirty="0"/>
              <a:t>Treat sectors across disks in a stripe as equation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004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004" dirty="0"/>
              <a:t>Data on </a:t>
            </a:r>
            <a:r>
              <a:rPr sz="2004" dirty="0"/>
              <a:t>bad disk is </a:t>
            </a:r>
            <a:r>
              <a:rPr lang="en-US" sz="2004" dirty="0"/>
              <a:t>the </a:t>
            </a:r>
            <a:r>
              <a:rPr sz="2004" dirty="0"/>
              <a:t>unknown in equation</a:t>
            </a:r>
          </a:p>
        </p:txBody>
      </p:sp>
    </p:spTree>
    <p:extLst>
      <p:ext uri="{BB962C8B-B14F-4D97-AF65-F5344CB8AC3E}">
        <p14:creationId xmlns:p14="http://schemas.microsoft.com/office/powerpoint/2010/main" val="1092082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B81F-139A-1844-A2E6-2F482BEA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RAID-4 with Parity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83AFE9-D5B6-7948-9373-0FF747D7E557}"/>
              </a:ext>
            </a:extLst>
          </p:cNvPr>
          <p:cNvGrpSpPr/>
          <p:nvPr/>
        </p:nvGrpSpPr>
        <p:grpSpPr>
          <a:xfrm>
            <a:off x="1865355" y="1282390"/>
            <a:ext cx="4869298" cy="1692771"/>
            <a:chOff x="1885584" y="2553341"/>
            <a:chExt cx="9233631" cy="3209996"/>
          </a:xfrm>
        </p:grpSpPr>
        <p:sp>
          <p:nvSpPr>
            <p:cNvPr id="4" name="Shape 604">
              <a:extLst>
                <a:ext uri="{FF2B5EF4-FFF2-40B4-BE49-F238E27FC236}">
                  <a16:creationId xmlns:a16="http://schemas.microsoft.com/office/drawing/2014/main" id="{D54007D6-2866-5744-8570-0AEF84D3D3FE}"/>
                </a:ext>
              </a:extLst>
            </p:cNvPr>
            <p:cNvSpPr/>
            <p:nvPr/>
          </p:nvSpPr>
          <p:spPr>
            <a:xfrm>
              <a:off x="2095072" y="2553341"/>
              <a:ext cx="1398293" cy="32099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>
                  <a:solidFill>
                    <a:schemeClr val="accent4"/>
                  </a:solidFill>
                </a:rPr>
                <a:t>Disk 0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>
                  <a:solidFill>
                    <a:schemeClr val="accent4"/>
                  </a:solidFill>
                </a:rPr>
                <a:t>0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3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6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9</a:t>
              </a:r>
              <a:endParaRPr sz="2200" dirty="0">
                <a:solidFill>
                  <a:schemeClr val="accent4"/>
                </a:solidFill>
              </a:endParaRPr>
            </a:p>
          </p:txBody>
        </p:sp>
        <p:sp>
          <p:nvSpPr>
            <p:cNvPr id="5" name="Shape 605">
              <a:extLst>
                <a:ext uri="{FF2B5EF4-FFF2-40B4-BE49-F238E27FC236}">
                  <a16:creationId xmlns:a16="http://schemas.microsoft.com/office/drawing/2014/main" id="{D140BC79-6953-EF4B-998B-2691BF8D1442}"/>
                </a:ext>
              </a:extLst>
            </p:cNvPr>
            <p:cNvSpPr/>
            <p:nvPr/>
          </p:nvSpPr>
          <p:spPr>
            <a:xfrm>
              <a:off x="4609562" y="2553341"/>
              <a:ext cx="1398293" cy="32099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>
                  <a:solidFill>
                    <a:schemeClr val="accent4"/>
                  </a:solidFill>
                </a:rPr>
                <a:t>Disk 1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1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4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7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10</a:t>
              </a:r>
              <a:endParaRPr sz="2200" dirty="0">
                <a:solidFill>
                  <a:schemeClr val="accent4"/>
                </a:solidFill>
              </a:endParaRPr>
            </a:p>
          </p:txBody>
        </p:sp>
        <p:sp>
          <p:nvSpPr>
            <p:cNvPr id="6" name="Shape 606">
              <a:extLst>
                <a:ext uri="{FF2B5EF4-FFF2-40B4-BE49-F238E27FC236}">
                  <a16:creationId xmlns:a16="http://schemas.microsoft.com/office/drawing/2014/main" id="{C5C87769-0E44-E746-A7B9-565E179D8325}"/>
                </a:ext>
              </a:extLst>
            </p:cNvPr>
            <p:cNvSpPr/>
            <p:nvPr/>
          </p:nvSpPr>
          <p:spPr>
            <a:xfrm>
              <a:off x="7124055" y="2553341"/>
              <a:ext cx="1398293" cy="32099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>
                  <a:solidFill>
                    <a:schemeClr val="accent4"/>
                  </a:solidFill>
                </a:rPr>
                <a:t>Disk 2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2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5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8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11</a:t>
              </a:r>
              <a:endParaRPr sz="2200" dirty="0">
                <a:solidFill>
                  <a:schemeClr val="accent4"/>
                </a:solidFill>
              </a:endParaRPr>
            </a:p>
          </p:txBody>
        </p:sp>
        <p:sp>
          <p:nvSpPr>
            <p:cNvPr id="7" name="Shape 607">
              <a:extLst>
                <a:ext uri="{FF2B5EF4-FFF2-40B4-BE49-F238E27FC236}">
                  <a16:creationId xmlns:a16="http://schemas.microsoft.com/office/drawing/2014/main" id="{88D99360-5888-784C-84FA-FA1C276A6D10}"/>
                </a:ext>
              </a:extLst>
            </p:cNvPr>
            <p:cNvSpPr/>
            <p:nvPr/>
          </p:nvSpPr>
          <p:spPr>
            <a:xfrm>
              <a:off x="9638545" y="2553341"/>
              <a:ext cx="1398293" cy="32099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>
                  <a:solidFill>
                    <a:schemeClr val="accent4"/>
                  </a:solidFill>
                </a:rPr>
                <a:t>Disk </a:t>
              </a:r>
              <a:r>
                <a:rPr lang="en-US" sz="2200" dirty="0">
                  <a:solidFill>
                    <a:schemeClr val="accent4"/>
                  </a:solidFill>
                </a:rPr>
                <a:t>3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P0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P1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P2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P3</a:t>
              </a:r>
              <a:endParaRPr sz="2200" dirty="0">
                <a:solidFill>
                  <a:schemeClr val="accent4"/>
                </a:solidFill>
              </a:endParaRPr>
            </a:p>
          </p:txBody>
        </p:sp>
        <p:sp>
          <p:nvSpPr>
            <p:cNvPr id="8" name="Shape 608">
              <a:extLst>
                <a:ext uri="{FF2B5EF4-FFF2-40B4-BE49-F238E27FC236}">
                  <a16:creationId xmlns:a16="http://schemas.microsoft.com/office/drawing/2014/main" id="{BA83DA9A-5FF9-BA40-9234-F93EBDCE1E12}"/>
                </a:ext>
              </a:extLst>
            </p:cNvPr>
            <p:cNvSpPr/>
            <p:nvPr/>
          </p:nvSpPr>
          <p:spPr>
            <a:xfrm>
              <a:off x="1885584" y="3172583"/>
              <a:ext cx="9233631" cy="1"/>
            </a:xfrm>
            <a:prstGeom prst="line">
              <a:avLst/>
            </a:prstGeom>
            <a:ln w="25400">
              <a:solidFill>
                <a:schemeClr val="accent4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 lvl="0">
                <a:defRPr sz="2600"/>
              </a:pPr>
              <a:endParaRPr sz="2200">
                <a:solidFill>
                  <a:schemeClr val="accent4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52012D1-7D3B-7245-AE4A-52F910DA24BC}"/>
              </a:ext>
            </a:extLst>
          </p:cNvPr>
          <p:cNvSpPr txBox="1"/>
          <p:nvPr/>
        </p:nvSpPr>
        <p:spPr>
          <a:xfrm>
            <a:off x="2014536" y="3506764"/>
            <a:ext cx="45676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 blocks on disks 0 – 2</a:t>
            </a:r>
          </a:p>
          <a:p>
            <a:r>
              <a:rPr lang="en-US" sz="2000" dirty="0"/>
              <a:t>Disk 3 for parity</a:t>
            </a:r>
          </a:p>
          <a:p>
            <a:r>
              <a:rPr lang="en-US" sz="2000" dirty="0"/>
              <a:t>Parity calculated over data blocks in stripe</a:t>
            </a:r>
          </a:p>
          <a:p>
            <a:r>
              <a:rPr lang="en-US" sz="2000" dirty="0"/>
              <a:t>P0 = B0 XOR B1 XOR B2</a:t>
            </a:r>
          </a:p>
        </p:txBody>
      </p:sp>
    </p:spTree>
    <p:extLst>
      <p:ext uri="{BB962C8B-B14F-4D97-AF65-F5344CB8AC3E}">
        <p14:creationId xmlns:p14="http://schemas.microsoft.com/office/powerpoint/2010/main" val="1414585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dirty="0"/>
              <a:t>Parity </a:t>
            </a:r>
            <a:r>
              <a:rPr sz="4800" dirty="0"/>
              <a:t>Example</a:t>
            </a:r>
            <a:r>
              <a:rPr lang="en-US" sz="4800" dirty="0"/>
              <a:t>: 1</a:t>
            </a:r>
            <a:endParaRPr sz="4800" dirty="0"/>
          </a:p>
        </p:txBody>
      </p:sp>
      <p:sp>
        <p:nvSpPr>
          <p:cNvPr id="832" name="Shape 832"/>
          <p:cNvSpPr/>
          <p:nvPr/>
        </p:nvSpPr>
        <p:spPr>
          <a:xfrm>
            <a:off x="2954070" y="1912295"/>
            <a:ext cx="438822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010</a:t>
            </a:r>
            <a:endParaRPr sz="2000" dirty="0"/>
          </a:p>
        </p:txBody>
      </p:sp>
      <p:sp>
        <p:nvSpPr>
          <p:cNvPr id="833" name="Shape 833"/>
          <p:cNvSpPr/>
          <p:nvPr/>
        </p:nvSpPr>
        <p:spPr>
          <a:xfrm>
            <a:off x="3725604" y="1912295"/>
            <a:ext cx="438822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011</a:t>
            </a:r>
            <a:endParaRPr sz="2000" dirty="0"/>
          </a:p>
        </p:txBody>
      </p:sp>
      <p:sp>
        <p:nvSpPr>
          <p:cNvPr id="834" name="Shape 834"/>
          <p:cNvSpPr/>
          <p:nvPr/>
        </p:nvSpPr>
        <p:spPr>
          <a:xfrm>
            <a:off x="4474836" y="1912295"/>
            <a:ext cx="438822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101</a:t>
            </a:r>
            <a:endParaRPr sz="2000" dirty="0"/>
          </a:p>
        </p:txBody>
      </p:sp>
      <p:sp>
        <p:nvSpPr>
          <p:cNvPr id="835" name="Shape 835"/>
          <p:cNvSpPr/>
          <p:nvPr/>
        </p:nvSpPr>
        <p:spPr>
          <a:xfrm>
            <a:off x="5235219" y="1912295"/>
            <a:ext cx="438822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111</a:t>
            </a:r>
            <a:endParaRPr sz="2000" dirty="0"/>
          </a:p>
        </p:txBody>
      </p:sp>
      <p:sp>
        <p:nvSpPr>
          <p:cNvPr id="836" name="Shape 836"/>
          <p:cNvSpPr/>
          <p:nvPr/>
        </p:nvSpPr>
        <p:spPr>
          <a:xfrm>
            <a:off x="2730797" y="1884877"/>
            <a:ext cx="3682407" cy="41671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/>
            </a:pPr>
            <a:endParaRPr sz="2000"/>
          </a:p>
        </p:txBody>
      </p:sp>
      <p:sp>
        <p:nvSpPr>
          <p:cNvPr id="837" name="Shape 837"/>
          <p:cNvSpPr/>
          <p:nvPr/>
        </p:nvSpPr>
        <p:spPr>
          <a:xfrm>
            <a:off x="1804212" y="1912295"/>
            <a:ext cx="720950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/>
              <a:t>Stripe:</a:t>
            </a:r>
          </a:p>
        </p:txBody>
      </p:sp>
      <p:sp>
        <p:nvSpPr>
          <p:cNvPr id="838" name="Shape 838"/>
          <p:cNvSpPr/>
          <p:nvPr/>
        </p:nvSpPr>
        <p:spPr>
          <a:xfrm>
            <a:off x="2786692" y="1510460"/>
            <a:ext cx="653624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/>
              <a:t>Disk0</a:t>
            </a:r>
          </a:p>
        </p:txBody>
      </p:sp>
      <p:sp>
        <p:nvSpPr>
          <p:cNvPr id="839" name="Shape 839"/>
          <p:cNvSpPr/>
          <p:nvPr/>
        </p:nvSpPr>
        <p:spPr>
          <a:xfrm>
            <a:off x="3547075" y="1510460"/>
            <a:ext cx="653624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/>
              <a:t>Disk1</a:t>
            </a:r>
          </a:p>
        </p:txBody>
      </p:sp>
      <p:sp>
        <p:nvSpPr>
          <p:cNvPr id="840" name="Shape 840"/>
          <p:cNvSpPr/>
          <p:nvPr/>
        </p:nvSpPr>
        <p:spPr>
          <a:xfrm>
            <a:off x="4307458" y="1510460"/>
            <a:ext cx="653624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/>
              <a:t>Disk2</a:t>
            </a:r>
          </a:p>
        </p:txBody>
      </p:sp>
      <p:sp>
        <p:nvSpPr>
          <p:cNvPr id="841" name="Shape 841"/>
          <p:cNvSpPr/>
          <p:nvPr/>
        </p:nvSpPr>
        <p:spPr>
          <a:xfrm>
            <a:off x="5067841" y="1510460"/>
            <a:ext cx="653624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/>
              <a:t>Disk3</a:t>
            </a:r>
          </a:p>
        </p:txBody>
      </p:sp>
      <p:sp>
        <p:nvSpPr>
          <p:cNvPr id="842" name="Shape 842"/>
          <p:cNvSpPr/>
          <p:nvPr/>
        </p:nvSpPr>
        <p:spPr>
          <a:xfrm>
            <a:off x="5828225" y="1510460"/>
            <a:ext cx="653624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/>
              <a:t>Disk4</a:t>
            </a:r>
          </a:p>
        </p:txBody>
      </p:sp>
      <p:sp>
        <p:nvSpPr>
          <p:cNvPr id="843" name="Shape 843"/>
          <p:cNvSpPr/>
          <p:nvPr/>
        </p:nvSpPr>
        <p:spPr>
          <a:xfrm>
            <a:off x="5765780" y="2314131"/>
            <a:ext cx="812322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/>
              <a:t>(parity)</a:t>
            </a:r>
          </a:p>
        </p:txBody>
      </p:sp>
      <p:sp>
        <p:nvSpPr>
          <p:cNvPr id="15" name="Shape 850"/>
          <p:cNvSpPr/>
          <p:nvPr/>
        </p:nvSpPr>
        <p:spPr>
          <a:xfrm>
            <a:off x="5995603" y="1912295"/>
            <a:ext cx="438822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011</a:t>
            </a:r>
            <a:endParaRPr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270E53-64AA-C446-B346-792B9E243C14}"/>
              </a:ext>
            </a:extLst>
          </p:cNvPr>
          <p:cNvSpPr txBox="1"/>
          <p:nvPr/>
        </p:nvSpPr>
        <p:spPr>
          <a:xfrm>
            <a:off x="984738" y="3604846"/>
            <a:ext cx="72769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Calculate parity from data blocks</a:t>
            </a:r>
          </a:p>
          <a:p>
            <a:r>
              <a:rPr lang="en-US" sz="2000" dirty="0"/>
              <a:t>Parity = D0 XOR D1 XOR D2 XOR D3</a:t>
            </a:r>
          </a:p>
          <a:p>
            <a:endParaRPr lang="en-US" sz="2000" dirty="0"/>
          </a:p>
          <a:p>
            <a:r>
              <a:rPr lang="en-US" sz="2000" dirty="0"/>
              <a:t>Even parity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Even number of 1s; Odd parity </a:t>
            </a:r>
            <a:r>
              <a:rPr lang="en-US" sz="2000" dirty="0">
                <a:sym typeface="Wingdings" pitchFamily="2" charset="2"/>
              </a:rPr>
              <a:t> Odd number of 1s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532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611"/>
            <a:ext cx="8229600" cy="3917092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>
                <a:effectLst/>
              </a:rPr>
              <a:t>Patterson, D., Gibson, G., and Katz, R., </a:t>
            </a:r>
            <a:br>
              <a:rPr lang="en-US" dirty="0"/>
            </a:br>
            <a:r>
              <a:rPr lang="en-US" b="1" u="sng" dirty="0">
                <a:effectLst/>
                <a:hlinkClick r:id="rId2"/>
              </a:rPr>
              <a:t>A Case for Redundant Arrays of Inexpensive Disks (RAID)</a:t>
            </a:r>
            <a:r>
              <a:rPr lang="en-US" b="1" dirty="0">
                <a:effectLst/>
              </a:rPr>
              <a:t> </a:t>
            </a:r>
            <a:br>
              <a:rPr lang="en-US" dirty="0"/>
            </a:br>
            <a:r>
              <a:rPr lang="en-US" dirty="0">
                <a:effectLst/>
              </a:rPr>
              <a:t>Proceedings of the </a:t>
            </a:r>
            <a:r>
              <a:rPr lang="en-US" dirty="0">
                <a:solidFill>
                  <a:schemeClr val="accent2"/>
                </a:solidFill>
                <a:effectLst/>
              </a:rPr>
              <a:t>1988</a:t>
            </a:r>
            <a:r>
              <a:rPr lang="en-US" dirty="0">
                <a:effectLst/>
              </a:rPr>
              <a:t> ACM SIGMOD Conference on Management of Data, Chicago IL, June 1988.  </a:t>
            </a:r>
            <a:endParaRPr lang="en-US" dirty="0">
              <a:solidFill>
                <a:srgbClr val="2D3B45"/>
              </a:solidFill>
              <a:effectLst/>
              <a:latin typeface="LatoWeb" charset="0"/>
            </a:endParaRPr>
          </a:p>
          <a:p>
            <a:r>
              <a:rPr lang="en-US" dirty="0"/>
              <a:t>Why this paper?</a:t>
            </a:r>
          </a:p>
          <a:p>
            <a:pPr lvl="1"/>
            <a:r>
              <a:rPr lang="en-US" dirty="0">
                <a:effectLst/>
              </a:rPr>
              <a:t>SIGOPS Hall of Fame</a:t>
            </a:r>
            <a:endParaRPr lang="en-US" dirty="0"/>
          </a:p>
          <a:p>
            <a:pPr lvl="1"/>
            <a:r>
              <a:rPr lang="en-US" i="1" dirty="0">
                <a:effectLst/>
              </a:rPr>
              <a:t>“The paper shows how to achieve efficient, fault tolerant and highly available storage using cheap, unreliable components.”</a:t>
            </a:r>
          </a:p>
          <a:p>
            <a:pPr lvl="1"/>
            <a:r>
              <a:rPr lang="en-US" dirty="0">
                <a:effectLst/>
              </a:rPr>
              <a:t>RAIDs extremely important in industry</a:t>
            </a:r>
          </a:p>
          <a:p>
            <a:pPr lvl="1"/>
            <a:r>
              <a:rPr lang="en-US" dirty="0">
                <a:effectLst/>
              </a:rPr>
              <a:t>Paper defines levels and terminology; good analysis</a:t>
            </a:r>
          </a:p>
          <a:p>
            <a:r>
              <a:rPr lang="en-US" dirty="0">
                <a:effectLst/>
              </a:rPr>
              <a:t>Skip RAID levels 2 and 3; use different notation than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19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dirty="0"/>
              <a:t>Parity </a:t>
            </a:r>
            <a:r>
              <a:rPr sz="4800" dirty="0"/>
              <a:t>Example</a:t>
            </a:r>
            <a:r>
              <a:rPr lang="en-US" sz="4800" dirty="0"/>
              <a:t>: 1</a:t>
            </a:r>
            <a:endParaRPr sz="4800" dirty="0"/>
          </a:p>
        </p:txBody>
      </p:sp>
      <p:sp>
        <p:nvSpPr>
          <p:cNvPr id="832" name="Shape 832"/>
          <p:cNvSpPr/>
          <p:nvPr/>
        </p:nvSpPr>
        <p:spPr>
          <a:xfrm>
            <a:off x="2954070" y="1912295"/>
            <a:ext cx="438822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010</a:t>
            </a:r>
            <a:endParaRPr sz="2000" dirty="0"/>
          </a:p>
        </p:txBody>
      </p:sp>
      <p:sp>
        <p:nvSpPr>
          <p:cNvPr id="833" name="Shape 833"/>
          <p:cNvSpPr/>
          <p:nvPr/>
        </p:nvSpPr>
        <p:spPr>
          <a:xfrm>
            <a:off x="3725604" y="1912295"/>
            <a:ext cx="438822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011</a:t>
            </a:r>
            <a:endParaRPr sz="2000" dirty="0"/>
          </a:p>
        </p:txBody>
      </p:sp>
      <p:sp>
        <p:nvSpPr>
          <p:cNvPr id="834" name="Shape 834"/>
          <p:cNvSpPr/>
          <p:nvPr/>
        </p:nvSpPr>
        <p:spPr>
          <a:xfrm>
            <a:off x="4474836" y="1912295"/>
            <a:ext cx="438822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101</a:t>
            </a:r>
            <a:endParaRPr sz="2000" dirty="0"/>
          </a:p>
        </p:txBody>
      </p:sp>
      <p:sp>
        <p:nvSpPr>
          <p:cNvPr id="835" name="Shape 835"/>
          <p:cNvSpPr/>
          <p:nvPr/>
        </p:nvSpPr>
        <p:spPr>
          <a:xfrm>
            <a:off x="5235219" y="1912295"/>
            <a:ext cx="438822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111</a:t>
            </a:r>
            <a:endParaRPr sz="2000" dirty="0"/>
          </a:p>
        </p:txBody>
      </p:sp>
      <p:sp>
        <p:nvSpPr>
          <p:cNvPr id="836" name="Shape 836"/>
          <p:cNvSpPr/>
          <p:nvPr/>
        </p:nvSpPr>
        <p:spPr>
          <a:xfrm>
            <a:off x="2730797" y="1884877"/>
            <a:ext cx="3682407" cy="41671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/>
            </a:pPr>
            <a:endParaRPr sz="2000"/>
          </a:p>
        </p:txBody>
      </p:sp>
      <p:sp>
        <p:nvSpPr>
          <p:cNvPr id="837" name="Shape 837"/>
          <p:cNvSpPr/>
          <p:nvPr/>
        </p:nvSpPr>
        <p:spPr>
          <a:xfrm>
            <a:off x="1804212" y="1912295"/>
            <a:ext cx="720950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/>
              <a:t>Stripe:</a:t>
            </a:r>
          </a:p>
        </p:txBody>
      </p:sp>
      <p:sp>
        <p:nvSpPr>
          <p:cNvPr id="838" name="Shape 838"/>
          <p:cNvSpPr/>
          <p:nvPr/>
        </p:nvSpPr>
        <p:spPr>
          <a:xfrm>
            <a:off x="2786692" y="1510460"/>
            <a:ext cx="653624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/>
              <a:t>Disk0</a:t>
            </a:r>
          </a:p>
        </p:txBody>
      </p:sp>
      <p:sp>
        <p:nvSpPr>
          <p:cNvPr id="839" name="Shape 839"/>
          <p:cNvSpPr/>
          <p:nvPr/>
        </p:nvSpPr>
        <p:spPr>
          <a:xfrm>
            <a:off x="3547075" y="1510460"/>
            <a:ext cx="653624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/>
              <a:t>Disk1</a:t>
            </a:r>
          </a:p>
        </p:txBody>
      </p:sp>
      <p:sp>
        <p:nvSpPr>
          <p:cNvPr id="840" name="Shape 840"/>
          <p:cNvSpPr/>
          <p:nvPr/>
        </p:nvSpPr>
        <p:spPr>
          <a:xfrm>
            <a:off x="4307458" y="1510460"/>
            <a:ext cx="653624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/>
              <a:t>Disk2</a:t>
            </a:r>
          </a:p>
        </p:txBody>
      </p:sp>
      <p:sp>
        <p:nvSpPr>
          <p:cNvPr id="841" name="Shape 841"/>
          <p:cNvSpPr/>
          <p:nvPr/>
        </p:nvSpPr>
        <p:spPr>
          <a:xfrm>
            <a:off x="5067841" y="1510460"/>
            <a:ext cx="653624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/>
              <a:t>Disk3</a:t>
            </a:r>
          </a:p>
        </p:txBody>
      </p:sp>
      <p:sp>
        <p:nvSpPr>
          <p:cNvPr id="842" name="Shape 842"/>
          <p:cNvSpPr/>
          <p:nvPr/>
        </p:nvSpPr>
        <p:spPr>
          <a:xfrm>
            <a:off x="5828225" y="1510460"/>
            <a:ext cx="653624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/>
              <a:t>Disk4</a:t>
            </a:r>
          </a:p>
        </p:txBody>
      </p:sp>
      <p:sp>
        <p:nvSpPr>
          <p:cNvPr id="843" name="Shape 843"/>
          <p:cNvSpPr/>
          <p:nvPr/>
        </p:nvSpPr>
        <p:spPr>
          <a:xfrm>
            <a:off x="5765780" y="2314131"/>
            <a:ext cx="812322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/>
              <a:t>(parity)</a:t>
            </a:r>
          </a:p>
        </p:txBody>
      </p:sp>
      <p:sp>
        <p:nvSpPr>
          <p:cNvPr id="15" name="Shape 850"/>
          <p:cNvSpPr/>
          <p:nvPr/>
        </p:nvSpPr>
        <p:spPr>
          <a:xfrm>
            <a:off x="5995603" y="1912295"/>
            <a:ext cx="438822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011</a:t>
            </a:r>
            <a:endParaRPr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666243-9684-2449-B0F1-0BD355BB436B}"/>
              </a:ext>
            </a:extLst>
          </p:cNvPr>
          <p:cNvSpPr/>
          <p:nvPr/>
        </p:nvSpPr>
        <p:spPr>
          <a:xfrm>
            <a:off x="3547075" y="1872338"/>
            <a:ext cx="760383" cy="4417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F802D-5A7C-0F46-AFDB-05885919153D}"/>
              </a:ext>
            </a:extLst>
          </p:cNvPr>
          <p:cNvSpPr txBox="1"/>
          <p:nvPr/>
        </p:nvSpPr>
        <p:spPr>
          <a:xfrm>
            <a:off x="984738" y="3604846"/>
            <a:ext cx="59158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Can reconstruct blocks of lost disk by taking XOR</a:t>
            </a:r>
          </a:p>
          <a:p>
            <a:r>
              <a:rPr lang="en-US" sz="2000" dirty="0"/>
              <a:t>D1 = D0 XOR D2 XOR D3</a:t>
            </a:r>
          </a:p>
          <a:p>
            <a:endParaRPr lang="en-US" sz="2000" dirty="0"/>
          </a:p>
          <a:p>
            <a:r>
              <a:rPr lang="en-US" sz="2000" dirty="0"/>
              <a:t>No difference in work for reconstructing data vs. parity</a:t>
            </a:r>
          </a:p>
        </p:txBody>
      </p:sp>
    </p:spTree>
    <p:extLst>
      <p:ext uri="{BB962C8B-B14F-4D97-AF65-F5344CB8AC3E}">
        <p14:creationId xmlns:p14="http://schemas.microsoft.com/office/powerpoint/2010/main" val="373071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Updating Parity: XOR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82" y="1103434"/>
            <a:ext cx="7978435" cy="3223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 write “011” to block 0, how should parity be updated?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Additive approach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Read all other N-2 blocks in stripe and calculate new parity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Subtractive approach</a:t>
            </a:r>
            <a:r>
              <a:rPr lang="en-US" sz="2000" dirty="0"/>
              <a:t>: Read old value at block 0</a:t>
            </a:r>
          </a:p>
          <a:p>
            <a:pPr marL="457200" lvl="1" indent="0">
              <a:buNone/>
            </a:pPr>
            <a:r>
              <a:rPr lang="en-US" sz="2000" dirty="0"/>
              <a:t>010</a:t>
            </a:r>
          </a:p>
          <a:p>
            <a:pPr marL="0" indent="0">
              <a:buNone/>
            </a:pPr>
            <a:r>
              <a:rPr lang="en-US" sz="2000" dirty="0"/>
              <a:t>Read old value for parity</a:t>
            </a:r>
          </a:p>
          <a:p>
            <a:pPr marL="457200" lvl="1" indent="0">
              <a:buNone/>
            </a:pPr>
            <a:r>
              <a:rPr lang="en-US" sz="2000" dirty="0"/>
              <a:t>011</a:t>
            </a:r>
          </a:p>
          <a:p>
            <a:pPr marL="0" indent="0">
              <a:buNone/>
            </a:pPr>
            <a:r>
              <a:rPr lang="en-US" sz="2000" dirty="0"/>
              <a:t>Calculate new parity</a:t>
            </a:r>
          </a:p>
          <a:p>
            <a:pPr marL="221434" lvl="1" indent="0">
              <a:buNone/>
            </a:pPr>
            <a:r>
              <a:rPr lang="en-US" sz="2000" dirty="0"/>
              <a:t>   010</a:t>
            </a:r>
          </a:p>
          <a:p>
            <a:pPr marL="221434" lvl="1" indent="0">
              <a:buNone/>
            </a:pPr>
            <a:r>
              <a:rPr lang="en-US" sz="2000" dirty="0"/>
              <a:t>Write out new parity</a:t>
            </a:r>
          </a:p>
          <a:p>
            <a:pPr marL="221434" lvl="1" indent="0">
              <a:buNone/>
            </a:pPr>
            <a:r>
              <a:rPr lang="en-US" sz="2000" dirty="0">
                <a:sym typeface="Wingdings"/>
              </a:rPr>
              <a:t> 2 reads and 2 writes (1 read and 1 write to parity block)</a:t>
            </a:r>
          </a:p>
          <a:p>
            <a:pPr marL="462516" lvl="1" indent="-241082"/>
            <a:endParaRPr lang="en-US" sz="2000" dirty="0"/>
          </a:p>
        </p:txBody>
      </p:sp>
      <p:sp>
        <p:nvSpPr>
          <p:cNvPr id="4" name="Shape 832">
            <a:extLst>
              <a:ext uri="{FF2B5EF4-FFF2-40B4-BE49-F238E27FC236}">
                <a16:creationId xmlns:a16="http://schemas.microsoft.com/office/drawing/2014/main" id="{33A94F54-F33F-534E-8CD3-5343E8EE89FB}"/>
              </a:ext>
            </a:extLst>
          </p:cNvPr>
          <p:cNvSpPr/>
          <p:nvPr/>
        </p:nvSpPr>
        <p:spPr>
          <a:xfrm>
            <a:off x="5165929" y="3276352"/>
            <a:ext cx="438822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010</a:t>
            </a:r>
            <a:endParaRPr sz="2000" dirty="0"/>
          </a:p>
        </p:txBody>
      </p:sp>
      <p:sp>
        <p:nvSpPr>
          <p:cNvPr id="5" name="Shape 833">
            <a:extLst>
              <a:ext uri="{FF2B5EF4-FFF2-40B4-BE49-F238E27FC236}">
                <a16:creationId xmlns:a16="http://schemas.microsoft.com/office/drawing/2014/main" id="{EF70116A-ED11-704E-94A3-88674574B7DE}"/>
              </a:ext>
            </a:extLst>
          </p:cNvPr>
          <p:cNvSpPr/>
          <p:nvPr/>
        </p:nvSpPr>
        <p:spPr>
          <a:xfrm>
            <a:off x="5937463" y="3276352"/>
            <a:ext cx="438822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011</a:t>
            </a:r>
            <a:endParaRPr sz="2000" dirty="0"/>
          </a:p>
        </p:txBody>
      </p:sp>
      <p:sp>
        <p:nvSpPr>
          <p:cNvPr id="6" name="Shape 834">
            <a:extLst>
              <a:ext uri="{FF2B5EF4-FFF2-40B4-BE49-F238E27FC236}">
                <a16:creationId xmlns:a16="http://schemas.microsoft.com/office/drawing/2014/main" id="{DCE1C815-4E81-4D4A-944F-80D8D407B45A}"/>
              </a:ext>
            </a:extLst>
          </p:cNvPr>
          <p:cNvSpPr/>
          <p:nvPr/>
        </p:nvSpPr>
        <p:spPr>
          <a:xfrm>
            <a:off x="6686695" y="3276352"/>
            <a:ext cx="438822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101</a:t>
            </a:r>
            <a:endParaRPr sz="2000" dirty="0"/>
          </a:p>
        </p:txBody>
      </p:sp>
      <p:sp>
        <p:nvSpPr>
          <p:cNvPr id="7" name="Shape 835">
            <a:extLst>
              <a:ext uri="{FF2B5EF4-FFF2-40B4-BE49-F238E27FC236}">
                <a16:creationId xmlns:a16="http://schemas.microsoft.com/office/drawing/2014/main" id="{42654511-644D-884E-BD3D-9F3F8FEDC757}"/>
              </a:ext>
            </a:extLst>
          </p:cNvPr>
          <p:cNvSpPr/>
          <p:nvPr/>
        </p:nvSpPr>
        <p:spPr>
          <a:xfrm>
            <a:off x="7447078" y="3276352"/>
            <a:ext cx="438822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111</a:t>
            </a:r>
            <a:endParaRPr sz="2000" dirty="0"/>
          </a:p>
        </p:txBody>
      </p:sp>
      <p:sp>
        <p:nvSpPr>
          <p:cNvPr id="8" name="Shape 836">
            <a:extLst>
              <a:ext uri="{FF2B5EF4-FFF2-40B4-BE49-F238E27FC236}">
                <a16:creationId xmlns:a16="http://schemas.microsoft.com/office/drawing/2014/main" id="{3D4936C1-0382-814C-A034-FC9A358CFA5D}"/>
              </a:ext>
            </a:extLst>
          </p:cNvPr>
          <p:cNvSpPr/>
          <p:nvPr/>
        </p:nvSpPr>
        <p:spPr>
          <a:xfrm>
            <a:off x="4942656" y="3248934"/>
            <a:ext cx="3682407" cy="41671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/>
            </a:pPr>
            <a:endParaRPr sz="2000"/>
          </a:p>
        </p:txBody>
      </p:sp>
      <p:sp>
        <p:nvSpPr>
          <p:cNvPr id="9" name="Shape 837">
            <a:extLst>
              <a:ext uri="{FF2B5EF4-FFF2-40B4-BE49-F238E27FC236}">
                <a16:creationId xmlns:a16="http://schemas.microsoft.com/office/drawing/2014/main" id="{1BBF9269-4E76-9841-A97B-5FFBA5824523}"/>
              </a:ext>
            </a:extLst>
          </p:cNvPr>
          <p:cNvSpPr/>
          <p:nvPr/>
        </p:nvSpPr>
        <p:spPr>
          <a:xfrm>
            <a:off x="4016071" y="3276352"/>
            <a:ext cx="720950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/>
              <a:t>Stripe:</a:t>
            </a:r>
          </a:p>
        </p:txBody>
      </p:sp>
      <p:sp>
        <p:nvSpPr>
          <p:cNvPr id="10" name="Shape 838">
            <a:extLst>
              <a:ext uri="{FF2B5EF4-FFF2-40B4-BE49-F238E27FC236}">
                <a16:creationId xmlns:a16="http://schemas.microsoft.com/office/drawing/2014/main" id="{9E2950CD-9DF1-1042-AD5C-F263EBFB2BEF}"/>
              </a:ext>
            </a:extLst>
          </p:cNvPr>
          <p:cNvSpPr/>
          <p:nvPr/>
        </p:nvSpPr>
        <p:spPr>
          <a:xfrm>
            <a:off x="4998551" y="2874517"/>
            <a:ext cx="653624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/>
              <a:t>Disk0</a:t>
            </a:r>
          </a:p>
        </p:txBody>
      </p:sp>
      <p:sp>
        <p:nvSpPr>
          <p:cNvPr id="11" name="Shape 839">
            <a:extLst>
              <a:ext uri="{FF2B5EF4-FFF2-40B4-BE49-F238E27FC236}">
                <a16:creationId xmlns:a16="http://schemas.microsoft.com/office/drawing/2014/main" id="{9D203F50-7138-FA47-B613-651FFC659AB4}"/>
              </a:ext>
            </a:extLst>
          </p:cNvPr>
          <p:cNvSpPr/>
          <p:nvPr/>
        </p:nvSpPr>
        <p:spPr>
          <a:xfrm>
            <a:off x="5758934" y="2874517"/>
            <a:ext cx="653624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/>
              <a:t>Disk1</a:t>
            </a:r>
          </a:p>
        </p:txBody>
      </p:sp>
      <p:sp>
        <p:nvSpPr>
          <p:cNvPr id="12" name="Shape 840">
            <a:extLst>
              <a:ext uri="{FF2B5EF4-FFF2-40B4-BE49-F238E27FC236}">
                <a16:creationId xmlns:a16="http://schemas.microsoft.com/office/drawing/2014/main" id="{4F73561B-F790-0140-A805-A819553AAF18}"/>
              </a:ext>
            </a:extLst>
          </p:cNvPr>
          <p:cNvSpPr/>
          <p:nvPr/>
        </p:nvSpPr>
        <p:spPr>
          <a:xfrm>
            <a:off x="6519317" y="2874517"/>
            <a:ext cx="653624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/>
              <a:t>Disk2</a:t>
            </a:r>
          </a:p>
        </p:txBody>
      </p:sp>
      <p:sp>
        <p:nvSpPr>
          <p:cNvPr id="13" name="Shape 841">
            <a:extLst>
              <a:ext uri="{FF2B5EF4-FFF2-40B4-BE49-F238E27FC236}">
                <a16:creationId xmlns:a16="http://schemas.microsoft.com/office/drawing/2014/main" id="{A9AECD8E-D766-BD44-A361-65BD7EF95D5D}"/>
              </a:ext>
            </a:extLst>
          </p:cNvPr>
          <p:cNvSpPr/>
          <p:nvPr/>
        </p:nvSpPr>
        <p:spPr>
          <a:xfrm>
            <a:off x="7279700" y="2874517"/>
            <a:ext cx="653624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/>
              <a:t>Disk3</a:t>
            </a:r>
          </a:p>
        </p:txBody>
      </p:sp>
      <p:sp>
        <p:nvSpPr>
          <p:cNvPr id="14" name="Shape 842">
            <a:extLst>
              <a:ext uri="{FF2B5EF4-FFF2-40B4-BE49-F238E27FC236}">
                <a16:creationId xmlns:a16="http://schemas.microsoft.com/office/drawing/2014/main" id="{2D177AD7-4194-6A4A-A9F0-998CC7DC7898}"/>
              </a:ext>
            </a:extLst>
          </p:cNvPr>
          <p:cNvSpPr/>
          <p:nvPr/>
        </p:nvSpPr>
        <p:spPr>
          <a:xfrm>
            <a:off x="8040084" y="2874517"/>
            <a:ext cx="653624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/>
              <a:t>Disk4</a:t>
            </a:r>
          </a:p>
        </p:txBody>
      </p:sp>
      <p:sp>
        <p:nvSpPr>
          <p:cNvPr id="15" name="Shape 843">
            <a:extLst>
              <a:ext uri="{FF2B5EF4-FFF2-40B4-BE49-F238E27FC236}">
                <a16:creationId xmlns:a16="http://schemas.microsoft.com/office/drawing/2014/main" id="{2E8F1972-1EE4-8E4F-958B-3FD35D853A56}"/>
              </a:ext>
            </a:extLst>
          </p:cNvPr>
          <p:cNvSpPr/>
          <p:nvPr/>
        </p:nvSpPr>
        <p:spPr>
          <a:xfrm>
            <a:off x="7977639" y="3678188"/>
            <a:ext cx="812322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/>
              <a:t>(parity)</a:t>
            </a:r>
          </a:p>
        </p:txBody>
      </p:sp>
      <p:sp>
        <p:nvSpPr>
          <p:cNvPr id="16" name="Shape 850">
            <a:extLst>
              <a:ext uri="{FF2B5EF4-FFF2-40B4-BE49-F238E27FC236}">
                <a16:creationId xmlns:a16="http://schemas.microsoft.com/office/drawing/2014/main" id="{43F34618-E0F8-BA48-947C-BD1B94D490CE}"/>
              </a:ext>
            </a:extLst>
          </p:cNvPr>
          <p:cNvSpPr/>
          <p:nvPr/>
        </p:nvSpPr>
        <p:spPr>
          <a:xfrm>
            <a:off x="8207462" y="3276352"/>
            <a:ext cx="438822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011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72736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/>
              <a:t>RAID-4: Analysis</a:t>
            </a:r>
          </a:p>
        </p:txBody>
      </p:sp>
      <p:sp>
        <p:nvSpPr>
          <p:cNvPr id="969" name="Shape 969"/>
          <p:cNvSpPr>
            <a:spLocks noGrp="1"/>
          </p:cNvSpPr>
          <p:nvPr>
            <p:ph type="body" idx="4294967295"/>
          </p:nvPr>
        </p:nvSpPr>
        <p:spPr>
          <a:xfrm>
            <a:off x="505394" y="1084322"/>
            <a:ext cx="5853410" cy="27249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4" dirty="0"/>
              <a:t> What is capacity?		</a:t>
            </a:r>
            <a:endParaRPr lang="en-US" sz="2004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4" dirty="0"/>
              <a:t>How many disks can fail?		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4" dirty="0"/>
              <a:t>Latency</a:t>
            </a:r>
            <a:r>
              <a:rPr lang="en-US" sz="2004" dirty="0"/>
              <a:t> (read, write)</a:t>
            </a:r>
            <a:r>
              <a:rPr sz="2004" dirty="0"/>
              <a:t>?		</a:t>
            </a:r>
          </a:p>
        </p:txBody>
      </p:sp>
      <p:sp>
        <p:nvSpPr>
          <p:cNvPr id="2" name="Rectangle 1"/>
          <p:cNvSpPr/>
          <p:nvPr/>
        </p:nvSpPr>
        <p:spPr>
          <a:xfrm>
            <a:off x="4263429" y="1111634"/>
            <a:ext cx="930063" cy="319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476" b="1" dirty="0">
                <a:latin typeface="Helvetica"/>
                <a:ea typeface="Helvetica"/>
                <a:cs typeface="Helvetica"/>
                <a:sym typeface="Helvetica"/>
              </a:rPr>
              <a:t>(N-1) * C</a:t>
            </a:r>
            <a:endParaRPr lang="en-US" sz="1476" dirty="0"/>
          </a:p>
        </p:txBody>
      </p:sp>
      <p:sp>
        <p:nvSpPr>
          <p:cNvPr id="3" name="Rectangle 2"/>
          <p:cNvSpPr/>
          <p:nvPr/>
        </p:nvSpPr>
        <p:spPr>
          <a:xfrm>
            <a:off x="4506179" y="15035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37161" y="1935841"/>
            <a:ext cx="3177793" cy="319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476" b="1" dirty="0">
                <a:latin typeface="Helvetica"/>
                <a:ea typeface="Helvetica"/>
                <a:cs typeface="Helvetica"/>
                <a:sym typeface="Helvetica"/>
              </a:rPr>
              <a:t>D</a:t>
            </a:r>
            <a:r>
              <a:rPr lang="en-US" sz="1476" dirty="0"/>
              <a:t>, </a:t>
            </a:r>
            <a:r>
              <a:rPr lang="en-US" sz="1476" b="1" dirty="0">
                <a:latin typeface="Helvetica"/>
                <a:ea typeface="Helvetica"/>
                <a:cs typeface="Helvetica"/>
                <a:sym typeface="Helvetica"/>
              </a:rPr>
              <a:t>2*D (read and write parity disk)</a:t>
            </a:r>
            <a:endParaRPr lang="en-US" sz="1476" dirty="0"/>
          </a:p>
        </p:txBody>
      </p:sp>
      <p:sp>
        <p:nvSpPr>
          <p:cNvPr id="19" name="Rectangle 18"/>
          <p:cNvSpPr/>
          <p:nvPr/>
        </p:nvSpPr>
        <p:spPr>
          <a:xfrm>
            <a:off x="33602" y="3511033"/>
            <a:ext cx="43071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  <a:latin typeface="Helvetica" charset="0"/>
              </a:rPr>
              <a:t>N := number of disks</a:t>
            </a:r>
          </a:p>
          <a:p>
            <a:pPr algn="l"/>
            <a:r>
              <a:rPr lang="en-US" dirty="0">
                <a:solidFill>
                  <a:schemeClr val="accent1"/>
                </a:solidFill>
                <a:latin typeface="Helvetica" charset="0"/>
              </a:rPr>
              <a:t>C := capacity of 1 disk</a:t>
            </a:r>
          </a:p>
          <a:p>
            <a:pPr algn="l"/>
            <a:r>
              <a:rPr lang="en-US" dirty="0">
                <a:solidFill>
                  <a:schemeClr val="accent1"/>
                </a:solidFill>
                <a:latin typeface="Helvetica" charset="0"/>
              </a:rPr>
              <a:t>S := sequential throughput of 1 disk</a:t>
            </a:r>
          </a:p>
          <a:p>
            <a:pPr algn="l"/>
            <a:r>
              <a:rPr lang="en-US" dirty="0">
                <a:solidFill>
                  <a:schemeClr val="accent1"/>
                </a:solidFill>
                <a:latin typeface="Helvetica" charset="0"/>
              </a:rPr>
              <a:t>R := random throughput of 1 disk</a:t>
            </a:r>
          </a:p>
          <a:p>
            <a:pPr algn="l"/>
            <a:r>
              <a:rPr lang="en-US" dirty="0">
                <a:solidFill>
                  <a:schemeClr val="accent1"/>
                </a:solidFill>
                <a:latin typeface="Helvetica" charset="0"/>
              </a:rPr>
              <a:t>D := latency of one small I/O operation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530161-272E-6641-B47B-A5C8A701E2D4}"/>
              </a:ext>
            </a:extLst>
          </p:cNvPr>
          <p:cNvGrpSpPr/>
          <p:nvPr/>
        </p:nvGrpSpPr>
        <p:grpSpPr>
          <a:xfrm>
            <a:off x="4237161" y="3253547"/>
            <a:ext cx="4917104" cy="1692771"/>
            <a:chOff x="1885584" y="2553341"/>
            <a:chExt cx="9233631" cy="3209996"/>
          </a:xfrm>
        </p:grpSpPr>
        <p:sp>
          <p:nvSpPr>
            <p:cNvPr id="36" name="Shape 604">
              <a:extLst>
                <a:ext uri="{FF2B5EF4-FFF2-40B4-BE49-F238E27FC236}">
                  <a16:creationId xmlns:a16="http://schemas.microsoft.com/office/drawing/2014/main" id="{FC9168AE-CA3E-224A-B695-F8BCC868CFE8}"/>
                </a:ext>
              </a:extLst>
            </p:cNvPr>
            <p:cNvSpPr/>
            <p:nvPr/>
          </p:nvSpPr>
          <p:spPr>
            <a:xfrm>
              <a:off x="2095072" y="2553341"/>
              <a:ext cx="1398293" cy="32099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>
                  <a:solidFill>
                    <a:schemeClr val="accent4"/>
                  </a:solidFill>
                </a:rPr>
                <a:t>Disk 0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>
                  <a:solidFill>
                    <a:schemeClr val="accent4"/>
                  </a:solidFill>
                </a:rPr>
                <a:t>0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3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6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9</a:t>
              </a:r>
              <a:endParaRPr sz="2200" dirty="0">
                <a:solidFill>
                  <a:schemeClr val="accent4"/>
                </a:solidFill>
              </a:endParaRPr>
            </a:p>
          </p:txBody>
        </p:sp>
        <p:sp>
          <p:nvSpPr>
            <p:cNvPr id="37" name="Shape 605">
              <a:extLst>
                <a:ext uri="{FF2B5EF4-FFF2-40B4-BE49-F238E27FC236}">
                  <a16:creationId xmlns:a16="http://schemas.microsoft.com/office/drawing/2014/main" id="{E554CCAB-B0DA-E24D-B3AE-B81D5F9C18CB}"/>
                </a:ext>
              </a:extLst>
            </p:cNvPr>
            <p:cNvSpPr/>
            <p:nvPr/>
          </p:nvSpPr>
          <p:spPr>
            <a:xfrm>
              <a:off x="4609562" y="2553341"/>
              <a:ext cx="1398293" cy="32099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>
                  <a:solidFill>
                    <a:schemeClr val="accent4"/>
                  </a:solidFill>
                </a:rPr>
                <a:t>Disk 1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1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4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7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10</a:t>
              </a:r>
              <a:endParaRPr sz="2200" dirty="0">
                <a:solidFill>
                  <a:schemeClr val="accent4"/>
                </a:solidFill>
              </a:endParaRPr>
            </a:p>
          </p:txBody>
        </p:sp>
        <p:sp>
          <p:nvSpPr>
            <p:cNvPr id="38" name="Shape 606">
              <a:extLst>
                <a:ext uri="{FF2B5EF4-FFF2-40B4-BE49-F238E27FC236}">
                  <a16:creationId xmlns:a16="http://schemas.microsoft.com/office/drawing/2014/main" id="{10FB888C-FB9B-4546-8812-8797D8C973B9}"/>
                </a:ext>
              </a:extLst>
            </p:cNvPr>
            <p:cNvSpPr/>
            <p:nvPr/>
          </p:nvSpPr>
          <p:spPr>
            <a:xfrm>
              <a:off x="7124055" y="2553341"/>
              <a:ext cx="1398293" cy="32099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>
                  <a:solidFill>
                    <a:schemeClr val="accent4"/>
                  </a:solidFill>
                </a:rPr>
                <a:t>Disk 2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2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5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8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11</a:t>
              </a:r>
              <a:endParaRPr sz="2200" dirty="0">
                <a:solidFill>
                  <a:schemeClr val="accent4"/>
                </a:solidFill>
              </a:endParaRPr>
            </a:p>
          </p:txBody>
        </p:sp>
        <p:sp>
          <p:nvSpPr>
            <p:cNvPr id="39" name="Shape 607">
              <a:extLst>
                <a:ext uri="{FF2B5EF4-FFF2-40B4-BE49-F238E27FC236}">
                  <a16:creationId xmlns:a16="http://schemas.microsoft.com/office/drawing/2014/main" id="{74358161-6433-0646-9240-3CE050BD55D1}"/>
                </a:ext>
              </a:extLst>
            </p:cNvPr>
            <p:cNvSpPr/>
            <p:nvPr/>
          </p:nvSpPr>
          <p:spPr>
            <a:xfrm>
              <a:off x="9638545" y="2553341"/>
              <a:ext cx="1398293" cy="32099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>
                  <a:solidFill>
                    <a:schemeClr val="accent4"/>
                  </a:solidFill>
                </a:rPr>
                <a:t>Disk </a:t>
              </a:r>
              <a:r>
                <a:rPr lang="en-US" sz="2200" dirty="0">
                  <a:solidFill>
                    <a:schemeClr val="accent4"/>
                  </a:solidFill>
                </a:rPr>
                <a:t>3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P0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P1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P2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P3</a:t>
              </a:r>
              <a:endParaRPr sz="22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Shape 608">
              <a:extLst>
                <a:ext uri="{FF2B5EF4-FFF2-40B4-BE49-F238E27FC236}">
                  <a16:creationId xmlns:a16="http://schemas.microsoft.com/office/drawing/2014/main" id="{EBCF9ECC-9B95-9641-952B-DFF1EAD067B9}"/>
                </a:ext>
              </a:extLst>
            </p:cNvPr>
            <p:cNvSpPr/>
            <p:nvPr/>
          </p:nvSpPr>
          <p:spPr>
            <a:xfrm>
              <a:off x="1885584" y="3172583"/>
              <a:ext cx="9233631" cy="1"/>
            </a:xfrm>
            <a:prstGeom prst="line">
              <a:avLst/>
            </a:prstGeom>
            <a:ln w="25400">
              <a:solidFill>
                <a:schemeClr val="accent4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 lvl="0">
                <a:defRPr sz="2600"/>
              </a:pPr>
              <a:endParaRPr sz="220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294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/>
              <a:t>RAID-4: Throughput</a:t>
            </a:r>
          </a:p>
        </p:txBody>
      </p:sp>
      <p:sp>
        <p:nvSpPr>
          <p:cNvPr id="975" name="Shape 975"/>
          <p:cNvSpPr>
            <a:spLocks noGrp="1"/>
          </p:cNvSpPr>
          <p:nvPr>
            <p:ph type="body" idx="4294967295"/>
          </p:nvPr>
        </p:nvSpPr>
        <p:spPr>
          <a:xfrm>
            <a:off x="423023" y="1072573"/>
            <a:ext cx="6677174" cy="268811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4" dirty="0"/>
              <a:t>What is steady-state throughput for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4" dirty="0"/>
              <a:t> - sequential reads?	</a:t>
            </a:r>
            <a:r>
              <a:rPr lang="en-US" sz="2004" dirty="0"/>
              <a:t>	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4" dirty="0"/>
              <a:t> - sequential writes?	</a:t>
            </a:r>
            <a:endParaRPr lang="en-US" sz="2004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4" dirty="0"/>
              <a:t> - random reads?		</a:t>
            </a:r>
            <a:endParaRPr lang="en-US" sz="2004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4" dirty="0"/>
              <a:t> - random writes?		</a:t>
            </a:r>
            <a:endParaRPr sz="2004" b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95171" y="1486924"/>
            <a:ext cx="920445" cy="319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476" b="1" dirty="0">
                <a:latin typeface="Helvetica"/>
                <a:ea typeface="Helvetica"/>
                <a:cs typeface="Helvetica"/>
                <a:sym typeface="Helvetica"/>
              </a:rPr>
              <a:t>(N-1) * 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8193" y="1895981"/>
            <a:ext cx="3805850" cy="319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476" b="1" dirty="0">
                <a:latin typeface="Helvetica"/>
                <a:ea typeface="Helvetica"/>
                <a:cs typeface="Helvetica"/>
                <a:sym typeface="Helvetica"/>
              </a:rPr>
              <a:t>(N-1) * S (parity calculated for full stripe)</a:t>
            </a:r>
            <a:endParaRPr lang="en-US" sz="1476" dirty="0"/>
          </a:p>
        </p:txBody>
      </p:sp>
      <p:sp>
        <p:nvSpPr>
          <p:cNvPr id="18" name="Rectangle 17"/>
          <p:cNvSpPr/>
          <p:nvPr/>
        </p:nvSpPr>
        <p:spPr>
          <a:xfrm>
            <a:off x="4659383" y="2281061"/>
            <a:ext cx="930063" cy="319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476" b="1" dirty="0">
                <a:latin typeface="Helvetica"/>
                <a:ea typeface="Helvetica"/>
                <a:cs typeface="Helvetica"/>
                <a:sym typeface="Helvetica"/>
              </a:rPr>
              <a:t>(N-1) * R</a:t>
            </a:r>
            <a:endParaRPr lang="en-US" sz="1476" dirty="0"/>
          </a:p>
        </p:txBody>
      </p:sp>
      <p:sp>
        <p:nvSpPr>
          <p:cNvPr id="16" name="Rectangle 15"/>
          <p:cNvSpPr/>
          <p:nvPr/>
        </p:nvSpPr>
        <p:spPr>
          <a:xfrm>
            <a:off x="4635348" y="2731889"/>
            <a:ext cx="2945037" cy="319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476" b="1" dirty="0">
                <a:latin typeface="Helvetica"/>
                <a:ea typeface="Helvetica"/>
                <a:cs typeface="Helvetica"/>
                <a:sym typeface="Helvetica"/>
              </a:rPr>
              <a:t>R/2 (read and write parity disk)</a:t>
            </a:r>
          </a:p>
        </p:txBody>
      </p:sp>
      <p:sp>
        <p:nvSpPr>
          <p:cNvPr id="21" name="Shape 980"/>
          <p:cNvSpPr/>
          <p:nvPr/>
        </p:nvSpPr>
        <p:spPr>
          <a:xfrm>
            <a:off x="5825445" y="934235"/>
            <a:ext cx="3285267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accent2"/>
                </a:solidFill>
              </a:rPr>
              <a:t>how to avoid</a:t>
            </a:r>
            <a:r>
              <a:rPr lang="en-US" sz="1898" dirty="0">
                <a:solidFill>
                  <a:schemeClr val="accent2"/>
                </a:solidFill>
              </a:rPr>
              <a:t> </a:t>
            </a:r>
            <a:r>
              <a:rPr sz="1898" dirty="0">
                <a:solidFill>
                  <a:schemeClr val="accent2"/>
                </a:solidFill>
              </a:rPr>
              <a:t>parity bottleneck?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592AADF-709D-9B46-89FB-7EF557ECF524}"/>
              </a:ext>
            </a:extLst>
          </p:cNvPr>
          <p:cNvGrpSpPr/>
          <p:nvPr/>
        </p:nvGrpSpPr>
        <p:grpSpPr>
          <a:xfrm>
            <a:off x="4237161" y="3253547"/>
            <a:ext cx="4917104" cy="1692771"/>
            <a:chOff x="1885584" y="2553341"/>
            <a:chExt cx="9233631" cy="3209996"/>
          </a:xfrm>
        </p:grpSpPr>
        <p:sp>
          <p:nvSpPr>
            <p:cNvPr id="37" name="Shape 604">
              <a:extLst>
                <a:ext uri="{FF2B5EF4-FFF2-40B4-BE49-F238E27FC236}">
                  <a16:creationId xmlns:a16="http://schemas.microsoft.com/office/drawing/2014/main" id="{FFED6F69-05BF-F346-A4AF-D82614C42679}"/>
                </a:ext>
              </a:extLst>
            </p:cNvPr>
            <p:cNvSpPr/>
            <p:nvPr/>
          </p:nvSpPr>
          <p:spPr>
            <a:xfrm>
              <a:off x="2095072" y="2553341"/>
              <a:ext cx="1398293" cy="32099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>
                  <a:solidFill>
                    <a:schemeClr val="accent4"/>
                  </a:solidFill>
                </a:rPr>
                <a:t>Disk 0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>
                  <a:solidFill>
                    <a:schemeClr val="accent4"/>
                  </a:solidFill>
                </a:rPr>
                <a:t>0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3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6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9</a:t>
              </a:r>
              <a:endParaRPr sz="2200" dirty="0">
                <a:solidFill>
                  <a:schemeClr val="accent4"/>
                </a:solidFill>
              </a:endParaRPr>
            </a:p>
          </p:txBody>
        </p:sp>
        <p:sp>
          <p:nvSpPr>
            <p:cNvPr id="38" name="Shape 605">
              <a:extLst>
                <a:ext uri="{FF2B5EF4-FFF2-40B4-BE49-F238E27FC236}">
                  <a16:creationId xmlns:a16="http://schemas.microsoft.com/office/drawing/2014/main" id="{A00179C8-3010-DA47-97AF-159B47C7E0B2}"/>
                </a:ext>
              </a:extLst>
            </p:cNvPr>
            <p:cNvSpPr/>
            <p:nvPr/>
          </p:nvSpPr>
          <p:spPr>
            <a:xfrm>
              <a:off x="4609562" y="2553341"/>
              <a:ext cx="1398293" cy="32099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>
                  <a:solidFill>
                    <a:schemeClr val="accent4"/>
                  </a:solidFill>
                </a:rPr>
                <a:t>Disk 1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1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4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7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10</a:t>
              </a:r>
              <a:endParaRPr sz="2200" dirty="0">
                <a:solidFill>
                  <a:schemeClr val="accent4"/>
                </a:solidFill>
              </a:endParaRPr>
            </a:p>
          </p:txBody>
        </p:sp>
        <p:sp>
          <p:nvSpPr>
            <p:cNvPr id="39" name="Shape 606">
              <a:extLst>
                <a:ext uri="{FF2B5EF4-FFF2-40B4-BE49-F238E27FC236}">
                  <a16:creationId xmlns:a16="http://schemas.microsoft.com/office/drawing/2014/main" id="{FC9C8607-115C-9148-BBB8-E0A93579CCE0}"/>
                </a:ext>
              </a:extLst>
            </p:cNvPr>
            <p:cNvSpPr/>
            <p:nvPr/>
          </p:nvSpPr>
          <p:spPr>
            <a:xfrm>
              <a:off x="7124055" y="2553341"/>
              <a:ext cx="1398293" cy="32099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>
                  <a:solidFill>
                    <a:schemeClr val="accent4"/>
                  </a:solidFill>
                </a:rPr>
                <a:t>Disk 2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2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5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8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11</a:t>
              </a:r>
              <a:endParaRPr sz="22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Shape 607">
              <a:extLst>
                <a:ext uri="{FF2B5EF4-FFF2-40B4-BE49-F238E27FC236}">
                  <a16:creationId xmlns:a16="http://schemas.microsoft.com/office/drawing/2014/main" id="{1F8496B6-9B2F-3846-8D03-95107D83979B}"/>
                </a:ext>
              </a:extLst>
            </p:cNvPr>
            <p:cNvSpPr/>
            <p:nvPr/>
          </p:nvSpPr>
          <p:spPr>
            <a:xfrm>
              <a:off x="9638545" y="2553341"/>
              <a:ext cx="1398293" cy="32099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>
                  <a:solidFill>
                    <a:schemeClr val="accent4"/>
                  </a:solidFill>
                </a:rPr>
                <a:t>Disk </a:t>
              </a:r>
              <a:r>
                <a:rPr lang="en-US" sz="2200" dirty="0">
                  <a:solidFill>
                    <a:schemeClr val="accent4"/>
                  </a:solidFill>
                </a:rPr>
                <a:t>3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P0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P1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P2</a:t>
              </a:r>
              <a:endParaRPr sz="2200" dirty="0">
                <a:solidFill>
                  <a:schemeClr val="accent4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00" dirty="0">
                  <a:solidFill>
                    <a:schemeClr val="accent4"/>
                  </a:solidFill>
                </a:rPr>
                <a:t>P3</a:t>
              </a:r>
              <a:endParaRPr sz="2200" dirty="0">
                <a:solidFill>
                  <a:schemeClr val="accent4"/>
                </a:solidFill>
              </a:endParaRPr>
            </a:p>
          </p:txBody>
        </p:sp>
        <p:sp>
          <p:nvSpPr>
            <p:cNvPr id="41" name="Shape 608">
              <a:extLst>
                <a:ext uri="{FF2B5EF4-FFF2-40B4-BE49-F238E27FC236}">
                  <a16:creationId xmlns:a16="http://schemas.microsoft.com/office/drawing/2014/main" id="{12A54643-954A-5047-A02B-FB6096BCC257}"/>
                </a:ext>
              </a:extLst>
            </p:cNvPr>
            <p:cNvSpPr/>
            <p:nvPr/>
          </p:nvSpPr>
          <p:spPr>
            <a:xfrm>
              <a:off x="1885584" y="3172583"/>
              <a:ext cx="9233631" cy="1"/>
            </a:xfrm>
            <a:prstGeom prst="line">
              <a:avLst/>
            </a:prstGeom>
            <a:ln w="25400">
              <a:solidFill>
                <a:schemeClr val="accent4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 lvl="0">
                <a:defRPr sz="2600"/>
              </a:pPr>
              <a:endParaRPr sz="22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C446DAA-642B-1940-B080-D274754532C7}"/>
              </a:ext>
            </a:extLst>
          </p:cNvPr>
          <p:cNvSpPr/>
          <p:nvPr/>
        </p:nvSpPr>
        <p:spPr>
          <a:xfrm>
            <a:off x="33602" y="3511033"/>
            <a:ext cx="43071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  <a:latin typeface="Helvetica" charset="0"/>
              </a:rPr>
              <a:t>N := number of disks</a:t>
            </a:r>
          </a:p>
          <a:p>
            <a:pPr algn="l"/>
            <a:r>
              <a:rPr lang="en-US" dirty="0">
                <a:solidFill>
                  <a:schemeClr val="accent1"/>
                </a:solidFill>
                <a:latin typeface="Helvetica" charset="0"/>
              </a:rPr>
              <a:t>C := capacity of 1 disk</a:t>
            </a:r>
          </a:p>
          <a:p>
            <a:pPr algn="l"/>
            <a:r>
              <a:rPr lang="en-US" dirty="0">
                <a:solidFill>
                  <a:schemeClr val="accent1"/>
                </a:solidFill>
                <a:latin typeface="Helvetica" charset="0"/>
              </a:rPr>
              <a:t>S := sequential throughput of 1 disk</a:t>
            </a:r>
          </a:p>
          <a:p>
            <a:pPr algn="l"/>
            <a:r>
              <a:rPr lang="en-US" dirty="0">
                <a:solidFill>
                  <a:schemeClr val="accent1"/>
                </a:solidFill>
                <a:latin typeface="Helvetica" charset="0"/>
              </a:rPr>
              <a:t>R := random throughput of 1 disk</a:t>
            </a:r>
          </a:p>
          <a:p>
            <a:pPr algn="l"/>
            <a:r>
              <a:rPr lang="en-US" dirty="0">
                <a:solidFill>
                  <a:schemeClr val="accent1"/>
                </a:solidFill>
                <a:latin typeface="Helvetica" charset="0"/>
              </a:rPr>
              <a:t>D := latency of one small I/O operation </a:t>
            </a:r>
          </a:p>
        </p:txBody>
      </p:sp>
    </p:spTree>
    <p:extLst>
      <p:ext uri="{BB962C8B-B14F-4D97-AF65-F5344CB8AC3E}">
        <p14:creationId xmlns:p14="http://schemas.microsoft.com/office/powerpoint/2010/main" val="429078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8" grpId="0"/>
      <p:bldP spid="16" grpId="0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/>
              <a:t>RAID-5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30797" y="1028454"/>
            <a:ext cx="3751052" cy="2371057"/>
            <a:chOff x="3010933" y="1950254"/>
            <a:chExt cx="7113106" cy="4496227"/>
          </a:xfrm>
        </p:grpSpPr>
        <p:sp>
          <p:nvSpPr>
            <p:cNvPr id="985" name="Shape 985"/>
            <p:cNvSpPr/>
            <p:nvPr/>
          </p:nvSpPr>
          <p:spPr>
            <a:xfrm>
              <a:off x="3485303" y="2712255"/>
              <a:ext cx="260659" cy="6862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/>
                <a:t>-</a:t>
              </a:r>
            </a:p>
          </p:txBody>
        </p:sp>
        <p:sp>
          <p:nvSpPr>
            <p:cNvPr id="986" name="Shape 986"/>
            <p:cNvSpPr/>
            <p:nvPr/>
          </p:nvSpPr>
          <p:spPr>
            <a:xfrm>
              <a:off x="4927214" y="2712255"/>
              <a:ext cx="260659" cy="6862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/>
                <a:t>-</a:t>
              </a:r>
            </a:p>
          </p:txBody>
        </p:sp>
        <p:sp>
          <p:nvSpPr>
            <p:cNvPr id="987" name="Shape 987"/>
            <p:cNvSpPr/>
            <p:nvPr/>
          </p:nvSpPr>
          <p:spPr>
            <a:xfrm>
              <a:off x="6369125" y="2712255"/>
              <a:ext cx="260659" cy="6862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/>
                <a:t>-</a:t>
              </a:r>
            </a:p>
          </p:txBody>
        </p:sp>
        <p:sp>
          <p:nvSpPr>
            <p:cNvPr id="988" name="Shape 988"/>
            <p:cNvSpPr/>
            <p:nvPr/>
          </p:nvSpPr>
          <p:spPr>
            <a:xfrm>
              <a:off x="7811039" y="2712255"/>
              <a:ext cx="260659" cy="6862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/>
                <a:t>-</a:t>
              </a:r>
            </a:p>
          </p:txBody>
        </p:sp>
        <p:sp>
          <p:nvSpPr>
            <p:cNvPr id="989" name="Shape 989"/>
            <p:cNvSpPr/>
            <p:nvPr/>
          </p:nvSpPr>
          <p:spPr>
            <a:xfrm>
              <a:off x="9189399" y="2712255"/>
              <a:ext cx="351852" cy="6862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/>
                <a:t>P</a:t>
              </a:r>
            </a:p>
          </p:txBody>
        </p:sp>
        <p:sp>
          <p:nvSpPr>
            <p:cNvPr id="990" name="Shape 990"/>
            <p:cNvSpPr/>
            <p:nvPr/>
          </p:nvSpPr>
          <p:spPr>
            <a:xfrm>
              <a:off x="3010933" y="2660260"/>
              <a:ext cx="6982934" cy="790215"/>
            </a:xfrm>
            <a:prstGeom prst="rect">
              <a:avLst/>
            </a:prstGeom>
            <a:ln w="381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800"/>
              </a:pPr>
              <a:endParaRPr sz="2000"/>
            </a:p>
          </p:txBody>
        </p:sp>
        <p:sp>
          <p:nvSpPr>
            <p:cNvPr id="991" name="Shape 991"/>
            <p:cNvSpPr/>
            <p:nvPr/>
          </p:nvSpPr>
          <p:spPr>
            <a:xfrm>
              <a:off x="3116926" y="1950254"/>
              <a:ext cx="1239465" cy="6862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/>
                <a:t>Disk0</a:t>
              </a:r>
            </a:p>
          </p:txBody>
        </p:sp>
        <p:sp>
          <p:nvSpPr>
            <p:cNvPr id="992" name="Shape 992"/>
            <p:cNvSpPr/>
            <p:nvPr/>
          </p:nvSpPr>
          <p:spPr>
            <a:xfrm>
              <a:off x="4558838" y="1950254"/>
              <a:ext cx="1239465" cy="6862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/>
                <a:t>Disk1</a:t>
              </a:r>
            </a:p>
          </p:txBody>
        </p:sp>
        <p:sp>
          <p:nvSpPr>
            <p:cNvPr id="993" name="Shape 993"/>
            <p:cNvSpPr/>
            <p:nvPr/>
          </p:nvSpPr>
          <p:spPr>
            <a:xfrm>
              <a:off x="6000749" y="1950254"/>
              <a:ext cx="1239465" cy="6862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/>
                <a:t>Disk2</a:t>
              </a:r>
            </a:p>
          </p:txBody>
        </p:sp>
        <p:sp>
          <p:nvSpPr>
            <p:cNvPr id="994" name="Shape 994"/>
            <p:cNvSpPr/>
            <p:nvPr/>
          </p:nvSpPr>
          <p:spPr>
            <a:xfrm>
              <a:off x="7442662" y="1950254"/>
              <a:ext cx="1239465" cy="6862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/>
                <a:t>Disk3</a:t>
              </a:r>
            </a:p>
          </p:txBody>
        </p:sp>
        <p:sp>
          <p:nvSpPr>
            <p:cNvPr id="995" name="Shape 995"/>
            <p:cNvSpPr/>
            <p:nvPr/>
          </p:nvSpPr>
          <p:spPr>
            <a:xfrm>
              <a:off x="8884574" y="1950254"/>
              <a:ext cx="1239465" cy="6862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/>
                <a:t>Disk4</a:t>
              </a:r>
            </a:p>
          </p:txBody>
        </p:sp>
        <p:sp>
          <p:nvSpPr>
            <p:cNvPr id="996" name="Shape 996"/>
            <p:cNvSpPr/>
            <p:nvPr/>
          </p:nvSpPr>
          <p:spPr>
            <a:xfrm>
              <a:off x="3485303" y="3855254"/>
              <a:ext cx="260659" cy="6862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/>
                <a:t>-</a:t>
              </a:r>
            </a:p>
          </p:txBody>
        </p:sp>
        <p:sp>
          <p:nvSpPr>
            <p:cNvPr id="997" name="Shape 997"/>
            <p:cNvSpPr/>
            <p:nvPr/>
          </p:nvSpPr>
          <p:spPr>
            <a:xfrm>
              <a:off x="4927214" y="3855254"/>
              <a:ext cx="260659" cy="6862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/>
                <a:t>-</a:t>
              </a:r>
            </a:p>
          </p:txBody>
        </p:sp>
        <p:sp>
          <p:nvSpPr>
            <p:cNvPr id="998" name="Shape 998"/>
            <p:cNvSpPr/>
            <p:nvPr/>
          </p:nvSpPr>
          <p:spPr>
            <a:xfrm>
              <a:off x="6369126" y="3855254"/>
              <a:ext cx="260659" cy="6862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/>
                <a:t>-</a:t>
              </a:r>
            </a:p>
          </p:txBody>
        </p:sp>
        <p:sp>
          <p:nvSpPr>
            <p:cNvPr id="999" name="Shape 999"/>
            <p:cNvSpPr/>
            <p:nvPr/>
          </p:nvSpPr>
          <p:spPr>
            <a:xfrm>
              <a:off x="7747489" y="3855254"/>
              <a:ext cx="351852" cy="6862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/>
                <a:t>P</a:t>
              </a: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9252951" y="3855254"/>
              <a:ext cx="260659" cy="6862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/>
                <a:t>-</a:t>
              </a: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3010933" y="3803260"/>
              <a:ext cx="6982934" cy="790215"/>
            </a:xfrm>
            <a:prstGeom prst="rect">
              <a:avLst/>
            </a:prstGeom>
            <a:ln w="381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800"/>
              </a:pPr>
              <a:endParaRPr sz="2000"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3485303" y="4998255"/>
              <a:ext cx="260659" cy="6862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/>
                <a:t>-</a:t>
              </a: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4927214" y="4998255"/>
              <a:ext cx="260659" cy="6862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/>
                <a:t>-</a:t>
              </a: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6305577" y="4998255"/>
              <a:ext cx="351852" cy="6862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/>
                <a:t>P</a:t>
              </a: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7811039" y="4998255"/>
              <a:ext cx="260659" cy="6862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/>
                <a:t>-</a:t>
              </a: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9252951" y="4998255"/>
              <a:ext cx="260659" cy="6862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/>
                <a:t>-</a:t>
              </a: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3010933" y="4946260"/>
              <a:ext cx="6982934" cy="790215"/>
            </a:xfrm>
            <a:prstGeom prst="rect">
              <a:avLst/>
            </a:prstGeom>
            <a:ln w="381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800"/>
              </a:pPr>
              <a:endParaRPr sz="2000"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6140450" y="5760253"/>
              <a:ext cx="588955" cy="6862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000"/>
                <a:t>…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8879" y="3806169"/>
            <a:ext cx="5648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Rotate parity across different disks</a:t>
            </a:r>
          </a:p>
          <a:p>
            <a:r>
              <a:rPr lang="en-US" sz="2400" dirty="0"/>
              <a:t>Where exactly do individual data blocks go?</a:t>
            </a:r>
          </a:p>
        </p:txBody>
      </p:sp>
    </p:spTree>
    <p:extLst>
      <p:ext uri="{BB962C8B-B14F-4D97-AF65-F5344CB8AC3E}">
        <p14:creationId xmlns:p14="http://schemas.microsoft.com/office/powerpoint/2010/main" val="1645956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Left-symmetric RAID-5</a:t>
            </a:r>
          </a:p>
        </p:txBody>
      </p:sp>
      <p:sp>
        <p:nvSpPr>
          <p:cNvPr id="3" name="Rectangle 2"/>
          <p:cNvSpPr/>
          <p:nvPr/>
        </p:nvSpPr>
        <p:spPr>
          <a:xfrm>
            <a:off x="1962745" y="1492962"/>
            <a:ext cx="470951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a-DK" sz="2200" dirty="0">
                <a:solidFill>
                  <a:schemeClr val="accent4"/>
                </a:solidFill>
              </a:rPr>
              <a:t>D0 		D1 		D2 		D3 		D4 </a:t>
            </a:r>
          </a:p>
          <a:p>
            <a:pPr algn="l"/>
            <a:r>
              <a:rPr lang="da-DK" sz="22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 		1 		2 		3 		P0 </a:t>
            </a:r>
          </a:p>
          <a:p>
            <a:pPr algn="l"/>
            <a:r>
              <a:rPr lang="da-DK" sz="22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5 		6 		7 		P1 	4 </a:t>
            </a:r>
          </a:p>
          <a:p>
            <a:pPr algn="l"/>
            <a:r>
              <a:rPr lang="da-DK" sz="22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10 	11 	P2		8 		9 </a:t>
            </a:r>
          </a:p>
          <a:p>
            <a:pPr algn="l"/>
            <a:r>
              <a:rPr lang="da-DK" sz="22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15 	P3 	12 	13 	14 </a:t>
            </a:r>
          </a:p>
          <a:p>
            <a:pPr algn="l"/>
            <a:r>
              <a:rPr lang="da-DK" sz="22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P4 	16 	17 	18 	19</a:t>
            </a:r>
            <a:endParaRPr lang="en-US" sz="2200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7964" y="3972824"/>
            <a:ext cx="22276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Pattern repeats…</a:t>
            </a:r>
          </a:p>
        </p:txBody>
      </p:sp>
    </p:spTree>
    <p:extLst>
      <p:ext uri="{BB962C8B-B14F-4D97-AF65-F5344CB8AC3E}">
        <p14:creationId xmlns:p14="http://schemas.microsoft.com/office/powerpoint/2010/main" val="195281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/>
              <a:t>RAID-5: Analysis</a:t>
            </a:r>
          </a:p>
        </p:txBody>
      </p:sp>
      <p:sp>
        <p:nvSpPr>
          <p:cNvPr id="4" name="Shape 969"/>
          <p:cNvSpPr txBox="1">
            <a:spLocks/>
          </p:cNvSpPr>
          <p:nvPr/>
        </p:nvSpPr>
        <p:spPr>
          <a:xfrm>
            <a:off x="923408" y="1084322"/>
            <a:ext cx="4070621" cy="27249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004" dirty="0">
                <a:solidFill>
                  <a:schemeClr val="tx1"/>
                </a:solidFill>
              </a:rPr>
              <a:t> What is capacity?		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004" dirty="0">
                <a:solidFill>
                  <a:schemeClr val="tx1"/>
                </a:solidFill>
              </a:rPr>
              <a:t>How many disks can fail?		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004" dirty="0">
                <a:solidFill>
                  <a:schemeClr val="tx1"/>
                </a:solidFill>
              </a:rPr>
              <a:t>Latency (read, write)?	</a:t>
            </a:r>
          </a:p>
        </p:txBody>
      </p:sp>
      <p:sp>
        <p:nvSpPr>
          <p:cNvPr id="5" name="Rectangle 4"/>
          <p:cNvSpPr/>
          <p:nvPr/>
        </p:nvSpPr>
        <p:spPr>
          <a:xfrm>
            <a:off x="5042360" y="1101581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(N-1) * 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57989" y="174997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97412" y="2419613"/>
            <a:ext cx="3872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b="1" dirty="0">
                <a:ea typeface="Helvetica"/>
                <a:cs typeface="Helvetica"/>
                <a:sym typeface="Helvetica"/>
              </a:rPr>
              <a:t>D</a:t>
            </a:r>
            <a:r>
              <a:rPr lang="en-US" dirty="0"/>
              <a:t>, </a:t>
            </a:r>
            <a:r>
              <a:rPr lang="en-US" b="1" dirty="0">
                <a:ea typeface="Helvetica"/>
                <a:cs typeface="Helvetica"/>
                <a:sym typeface="Helvetica"/>
              </a:rPr>
              <a:t>2*D (read and write parity disk)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5582" y="3183430"/>
            <a:ext cx="40078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These metrics same as RAID-4…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61638" y="3183430"/>
            <a:ext cx="2301261" cy="1759615"/>
            <a:chOff x="3010933" y="1909955"/>
            <a:chExt cx="7489636" cy="4798180"/>
          </a:xfrm>
        </p:grpSpPr>
        <p:sp>
          <p:nvSpPr>
            <p:cNvPr id="10" name="Shape 985"/>
            <p:cNvSpPr/>
            <p:nvPr/>
          </p:nvSpPr>
          <p:spPr>
            <a:xfrm>
              <a:off x="3485301" y="2583393"/>
              <a:ext cx="431717" cy="9439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/>
                <a:t>-</a:t>
              </a:r>
            </a:p>
          </p:txBody>
        </p:sp>
        <p:sp>
          <p:nvSpPr>
            <p:cNvPr id="11" name="Shape 986"/>
            <p:cNvSpPr/>
            <p:nvPr/>
          </p:nvSpPr>
          <p:spPr>
            <a:xfrm>
              <a:off x="4927216" y="2583393"/>
              <a:ext cx="431717" cy="9439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/>
                <a:t>-</a:t>
              </a:r>
            </a:p>
          </p:txBody>
        </p:sp>
        <p:sp>
          <p:nvSpPr>
            <p:cNvPr id="12" name="Shape 987"/>
            <p:cNvSpPr/>
            <p:nvPr/>
          </p:nvSpPr>
          <p:spPr>
            <a:xfrm>
              <a:off x="6369125" y="2583393"/>
              <a:ext cx="431717" cy="9439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/>
                <a:t>-</a:t>
              </a:r>
            </a:p>
          </p:txBody>
        </p:sp>
        <p:sp>
          <p:nvSpPr>
            <p:cNvPr id="13" name="Shape 988"/>
            <p:cNvSpPr/>
            <p:nvPr/>
          </p:nvSpPr>
          <p:spPr>
            <a:xfrm>
              <a:off x="7811037" y="2583393"/>
              <a:ext cx="431717" cy="9439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/>
                <a:t>-</a:t>
              </a:r>
            </a:p>
          </p:txBody>
        </p:sp>
        <p:sp>
          <p:nvSpPr>
            <p:cNvPr id="14" name="Shape 989"/>
            <p:cNvSpPr/>
            <p:nvPr/>
          </p:nvSpPr>
          <p:spPr>
            <a:xfrm>
              <a:off x="9189400" y="2583393"/>
              <a:ext cx="577795" cy="9439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/>
                <a:t>P</a:t>
              </a:r>
            </a:p>
          </p:txBody>
        </p:sp>
        <p:sp>
          <p:nvSpPr>
            <p:cNvPr id="15" name="Shape 990"/>
            <p:cNvSpPr/>
            <p:nvPr/>
          </p:nvSpPr>
          <p:spPr>
            <a:xfrm>
              <a:off x="3010933" y="2660260"/>
              <a:ext cx="6982934" cy="790215"/>
            </a:xfrm>
            <a:prstGeom prst="rect">
              <a:avLst/>
            </a:prstGeom>
            <a:ln w="381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800"/>
              </a:pPr>
              <a:endParaRPr sz="2004"/>
            </a:p>
          </p:txBody>
        </p:sp>
        <p:sp>
          <p:nvSpPr>
            <p:cNvPr id="16" name="Shape 991"/>
            <p:cNvSpPr/>
            <p:nvPr/>
          </p:nvSpPr>
          <p:spPr>
            <a:xfrm>
              <a:off x="3116925" y="1909955"/>
              <a:ext cx="1615996" cy="7668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76"/>
                <a:t>Disk0</a:t>
              </a:r>
            </a:p>
          </p:txBody>
        </p:sp>
        <p:sp>
          <p:nvSpPr>
            <p:cNvPr id="17" name="Shape 992"/>
            <p:cNvSpPr/>
            <p:nvPr/>
          </p:nvSpPr>
          <p:spPr>
            <a:xfrm>
              <a:off x="4558837" y="1909955"/>
              <a:ext cx="1615996" cy="7668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76"/>
                <a:t>Disk1</a:t>
              </a:r>
            </a:p>
          </p:txBody>
        </p:sp>
        <p:sp>
          <p:nvSpPr>
            <p:cNvPr id="18" name="Shape 993"/>
            <p:cNvSpPr/>
            <p:nvPr/>
          </p:nvSpPr>
          <p:spPr>
            <a:xfrm>
              <a:off x="6000752" y="1909955"/>
              <a:ext cx="1615996" cy="7668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76" dirty="0"/>
                <a:t>Disk2</a:t>
              </a:r>
            </a:p>
          </p:txBody>
        </p:sp>
        <p:sp>
          <p:nvSpPr>
            <p:cNvPr id="19" name="Shape 994"/>
            <p:cNvSpPr/>
            <p:nvPr/>
          </p:nvSpPr>
          <p:spPr>
            <a:xfrm>
              <a:off x="7442661" y="1909955"/>
              <a:ext cx="1615996" cy="7668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76"/>
                <a:t>Disk3</a:t>
              </a:r>
            </a:p>
          </p:txBody>
        </p:sp>
        <p:sp>
          <p:nvSpPr>
            <p:cNvPr id="20" name="Shape 995"/>
            <p:cNvSpPr/>
            <p:nvPr/>
          </p:nvSpPr>
          <p:spPr>
            <a:xfrm>
              <a:off x="8884573" y="1909955"/>
              <a:ext cx="1615996" cy="7668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76"/>
                <a:t>Disk4</a:t>
              </a:r>
            </a:p>
          </p:txBody>
        </p:sp>
        <p:sp>
          <p:nvSpPr>
            <p:cNvPr id="21" name="Shape 996"/>
            <p:cNvSpPr/>
            <p:nvPr/>
          </p:nvSpPr>
          <p:spPr>
            <a:xfrm>
              <a:off x="3485301" y="3726393"/>
              <a:ext cx="431717" cy="9439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/>
                <a:t>-</a:t>
              </a:r>
            </a:p>
          </p:txBody>
        </p:sp>
        <p:sp>
          <p:nvSpPr>
            <p:cNvPr id="22" name="Shape 997"/>
            <p:cNvSpPr/>
            <p:nvPr/>
          </p:nvSpPr>
          <p:spPr>
            <a:xfrm>
              <a:off x="4927216" y="3726393"/>
              <a:ext cx="431717" cy="9439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/>
                <a:t>-</a:t>
              </a:r>
            </a:p>
          </p:txBody>
        </p:sp>
        <p:sp>
          <p:nvSpPr>
            <p:cNvPr id="23" name="Shape 998"/>
            <p:cNvSpPr/>
            <p:nvPr/>
          </p:nvSpPr>
          <p:spPr>
            <a:xfrm>
              <a:off x="6369125" y="3726393"/>
              <a:ext cx="431717" cy="9439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/>
                <a:t>-</a:t>
              </a:r>
            </a:p>
          </p:txBody>
        </p:sp>
        <p:sp>
          <p:nvSpPr>
            <p:cNvPr id="24" name="Shape 999"/>
            <p:cNvSpPr/>
            <p:nvPr/>
          </p:nvSpPr>
          <p:spPr>
            <a:xfrm>
              <a:off x="7747488" y="3726393"/>
              <a:ext cx="577795" cy="9439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/>
                <a:t>P</a:t>
              </a:r>
            </a:p>
          </p:txBody>
        </p:sp>
        <p:sp>
          <p:nvSpPr>
            <p:cNvPr id="25" name="Shape 1000"/>
            <p:cNvSpPr/>
            <p:nvPr/>
          </p:nvSpPr>
          <p:spPr>
            <a:xfrm>
              <a:off x="9252949" y="3726393"/>
              <a:ext cx="431717" cy="9439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/>
                <a:t>-</a:t>
              </a:r>
            </a:p>
          </p:txBody>
        </p:sp>
        <p:sp>
          <p:nvSpPr>
            <p:cNvPr id="26" name="Shape 1001"/>
            <p:cNvSpPr/>
            <p:nvPr/>
          </p:nvSpPr>
          <p:spPr>
            <a:xfrm>
              <a:off x="3010933" y="3803260"/>
              <a:ext cx="6982934" cy="790215"/>
            </a:xfrm>
            <a:prstGeom prst="rect">
              <a:avLst/>
            </a:prstGeom>
            <a:ln w="381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800"/>
              </a:pPr>
              <a:endParaRPr sz="2004"/>
            </a:p>
          </p:txBody>
        </p:sp>
        <p:sp>
          <p:nvSpPr>
            <p:cNvPr id="27" name="Shape 1002"/>
            <p:cNvSpPr/>
            <p:nvPr/>
          </p:nvSpPr>
          <p:spPr>
            <a:xfrm>
              <a:off x="3485301" y="4869395"/>
              <a:ext cx="431717" cy="9439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/>
                <a:t>-</a:t>
              </a:r>
            </a:p>
          </p:txBody>
        </p:sp>
        <p:sp>
          <p:nvSpPr>
            <p:cNvPr id="28" name="Shape 1003"/>
            <p:cNvSpPr/>
            <p:nvPr/>
          </p:nvSpPr>
          <p:spPr>
            <a:xfrm>
              <a:off x="4927216" y="4869395"/>
              <a:ext cx="431717" cy="9439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/>
                <a:t>-</a:t>
              </a:r>
            </a:p>
          </p:txBody>
        </p:sp>
        <p:sp>
          <p:nvSpPr>
            <p:cNvPr id="29" name="Shape 1004"/>
            <p:cNvSpPr/>
            <p:nvPr/>
          </p:nvSpPr>
          <p:spPr>
            <a:xfrm>
              <a:off x="6305576" y="4869395"/>
              <a:ext cx="577795" cy="9439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/>
                <a:t>P</a:t>
              </a:r>
            </a:p>
          </p:txBody>
        </p:sp>
        <p:sp>
          <p:nvSpPr>
            <p:cNvPr id="30" name="Shape 1005"/>
            <p:cNvSpPr/>
            <p:nvPr/>
          </p:nvSpPr>
          <p:spPr>
            <a:xfrm>
              <a:off x="7811037" y="4869395"/>
              <a:ext cx="431717" cy="9439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/>
                <a:t>-</a:t>
              </a:r>
            </a:p>
          </p:txBody>
        </p:sp>
        <p:sp>
          <p:nvSpPr>
            <p:cNvPr id="31" name="Shape 1006"/>
            <p:cNvSpPr/>
            <p:nvPr/>
          </p:nvSpPr>
          <p:spPr>
            <a:xfrm>
              <a:off x="9252949" y="4869395"/>
              <a:ext cx="431717" cy="9439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/>
                <a:t>-</a:t>
              </a:r>
            </a:p>
          </p:txBody>
        </p:sp>
        <p:sp>
          <p:nvSpPr>
            <p:cNvPr id="32" name="Shape 1007"/>
            <p:cNvSpPr/>
            <p:nvPr/>
          </p:nvSpPr>
          <p:spPr>
            <a:xfrm>
              <a:off x="3010933" y="4946260"/>
              <a:ext cx="6982934" cy="790215"/>
            </a:xfrm>
            <a:prstGeom prst="rect">
              <a:avLst/>
            </a:prstGeom>
            <a:ln w="381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800"/>
              </a:pPr>
              <a:endParaRPr sz="2004"/>
            </a:p>
          </p:txBody>
        </p:sp>
        <p:sp>
          <p:nvSpPr>
            <p:cNvPr id="33" name="Shape 1008"/>
            <p:cNvSpPr/>
            <p:nvPr/>
          </p:nvSpPr>
          <p:spPr>
            <a:xfrm>
              <a:off x="6140452" y="5498601"/>
              <a:ext cx="1229931" cy="12095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531"/>
                <a:t>…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264841" y="3809272"/>
            <a:ext cx="4307159" cy="1227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76" dirty="0">
                <a:solidFill>
                  <a:schemeClr val="accent1"/>
                </a:solidFill>
                <a:latin typeface="Helvetica" charset="0"/>
              </a:rPr>
              <a:t>N := number of disks</a:t>
            </a:r>
          </a:p>
          <a:p>
            <a:pPr algn="l"/>
            <a:r>
              <a:rPr lang="en-US" sz="1476" dirty="0">
                <a:solidFill>
                  <a:schemeClr val="accent1"/>
                </a:solidFill>
                <a:latin typeface="Helvetica" charset="0"/>
              </a:rPr>
              <a:t>C := capacity of 1 disk</a:t>
            </a:r>
          </a:p>
          <a:p>
            <a:pPr algn="l"/>
            <a:r>
              <a:rPr lang="en-US" sz="1476" dirty="0">
                <a:solidFill>
                  <a:schemeClr val="accent1"/>
                </a:solidFill>
                <a:latin typeface="Helvetica" charset="0"/>
              </a:rPr>
              <a:t>S := sequential throughput of 1 disk</a:t>
            </a:r>
          </a:p>
          <a:p>
            <a:pPr algn="l"/>
            <a:r>
              <a:rPr lang="en-US" sz="1476" dirty="0">
                <a:solidFill>
                  <a:schemeClr val="accent1"/>
                </a:solidFill>
                <a:latin typeface="Helvetica" charset="0"/>
              </a:rPr>
              <a:t>R := random throughput of 1 disk</a:t>
            </a:r>
          </a:p>
          <a:p>
            <a:pPr algn="l"/>
            <a:r>
              <a:rPr lang="en-US" sz="1476" dirty="0">
                <a:solidFill>
                  <a:schemeClr val="accent1"/>
                </a:solidFill>
                <a:latin typeface="Helvetica" charset="0"/>
              </a:rPr>
              <a:t>D := latency of one small I/O operation </a:t>
            </a:r>
          </a:p>
        </p:txBody>
      </p:sp>
    </p:spTree>
    <p:extLst>
      <p:ext uri="{BB962C8B-B14F-4D97-AF65-F5344CB8AC3E}">
        <p14:creationId xmlns:p14="http://schemas.microsoft.com/office/powerpoint/2010/main" val="388510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/>
              <a:t>RAID-5: Throughput</a:t>
            </a:r>
          </a:p>
        </p:txBody>
      </p:sp>
      <p:sp>
        <p:nvSpPr>
          <p:cNvPr id="1017" name="Shape 1017"/>
          <p:cNvSpPr>
            <a:spLocks noGrp="1"/>
          </p:cNvSpPr>
          <p:nvPr>
            <p:ph type="body" idx="4294967295"/>
          </p:nvPr>
        </p:nvSpPr>
        <p:spPr>
          <a:xfrm>
            <a:off x="217466" y="3216774"/>
            <a:ext cx="5853410" cy="177209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4" dirty="0"/>
              <a:t>What is steady-state throughput for</a:t>
            </a:r>
            <a:r>
              <a:rPr lang="en-US" sz="2004" dirty="0"/>
              <a:t> RAID-5?</a:t>
            </a:r>
            <a:endParaRPr sz="2004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4" dirty="0"/>
              <a:t> - sequential reads?	</a:t>
            </a:r>
            <a:endParaRPr lang="en-US" sz="2004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4" dirty="0"/>
              <a:t> - sequential writes?	</a:t>
            </a:r>
            <a:endParaRPr lang="en-US" sz="2004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4" dirty="0"/>
              <a:t> - random reads?		</a:t>
            </a:r>
            <a:endParaRPr lang="en-US" sz="2004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4" dirty="0"/>
              <a:t> - random writes?		</a:t>
            </a:r>
            <a:endParaRPr sz="2004" b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379894" y="3377977"/>
            <a:ext cx="2301261" cy="1759615"/>
            <a:chOff x="3010933" y="1909955"/>
            <a:chExt cx="7489636" cy="4798180"/>
          </a:xfrm>
        </p:grpSpPr>
        <p:sp>
          <p:nvSpPr>
            <p:cNvPr id="24" name="Shape 985"/>
            <p:cNvSpPr/>
            <p:nvPr/>
          </p:nvSpPr>
          <p:spPr>
            <a:xfrm>
              <a:off x="3485301" y="2583393"/>
              <a:ext cx="431717" cy="9439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/>
                <a:t>-</a:t>
              </a:r>
            </a:p>
          </p:txBody>
        </p:sp>
        <p:sp>
          <p:nvSpPr>
            <p:cNvPr id="25" name="Shape 986"/>
            <p:cNvSpPr/>
            <p:nvPr/>
          </p:nvSpPr>
          <p:spPr>
            <a:xfrm>
              <a:off x="4927216" y="2583393"/>
              <a:ext cx="431717" cy="9439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/>
                <a:t>-</a:t>
              </a:r>
            </a:p>
          </p:txBody>
        </p:sp>
        <p:sp>
          <p:nvSpPr>
            <p:cNvPr id="26" name="Shape 987"/>
            <p:cNvSpPr/>
            <p:nvPr/>
          </p:nvSpPr>
          <p:spPr>
            <a:xfrm>
              <a:off x="6369125" y="2583393"/>
              <a:ext cx="431717" cy="9439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/>
                <a:t>-</a:t>
              </a:r>
            </a:p>
          </p:txBody>
        </p:sp>
        <p:sp>
          <p:nvSpPr>
            <p:cNvPr id="27" name="Shape 988"/>
            <p:cNvSpPr/>
            <p:nvPr/>
          </p:nvSpPr>
          <p:spPr>
            <a:xfrm>
              <a:off x="7811037" y="2583393"/>
              <a:ext cx="431717" cy="9439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/>
                <a:t>-</a:t>
              </a:r>
            </a:p>
          </p:txBody>
        </p:sp>
        <p:sp>
          <p:nvSpPr>
            <p:cNvPr id="28" name="Shape 989"/>
            <p:cNvSpPr/>
            <p:nvPr/>
          </p:nvSpPr>
          <p:spPr>
            <a:xfrm>
              <a:off x="9189400" y="2583393"/>
              <a:ext cx="577795" cy="9439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/>
                <a:t>P</a:t>
              </a:r>
            </a:p>
          </p:txBody>
        </p:sp>
        <p:sp>
          <p:nvSpPr>
            <p:cNvPr id="29" name="Shape 990"/>
            <p:cNvSpPr/>
            <p:nvPr/>
          </p:nvSpPr>
          <p:spPr>
            <a:xfrm>
              <a:off x="3010933" y="2660260"/>
              <a:ext cx="6982934" cy="790215"/>
            </a:xfrm>
            <a:prstGeom prst="rect">
              <a:avLst/>
            </a:prstGeom>
            <a:ln w="381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800"/>
              </a:pPr>
              <a:endParaRPr sz="2004"/>
            </a:p>
          </p:txBody>
        </p:sp>
        <p:sp>
          <p:nvSpPr>
            <p:cNvPr id="30" name="Shape 991"/>
            <p:cNvSpPr/>
            <p:nvPr/>
          </p:nvSpPr>
          <p:spPr>
            <a:xfrm>
              <a:off x="3116925" y="1909955"/>
              <a:ext cx="1615996" cy="7668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76"/>
                <a:t>Disk0</a:t>
              </a:r>
            </a:p>
          </p:txBody>
        </p:sp>
        <p:sp>
          <p:nvSpPr>
            <p:cNvPr id="31" name="Shape 992"/>
            <p:cNvSpPr/>
            <p:nvPr/>
          </p:nvSpPr>
          <p:spPr>
            <a:xfrm>
              <a:off x="4558837" y="1909955"/>
              <a:ext cx="1615996" cy="7668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76"/>
                <a:t>Disk1</a:t>
              </a:r>
            </a:p>
          </p:txBody>
        </p:sp>
        <p:sp>
          <p:nvSpPr>
            <p:cNvPr id="32" name="Shape 993"/>
            <p:cNvSpPr/>
            <p:nvPr/>
          </p:nvSpPr>
          <p:spPr>
            <a:xfrm>
              <a:off x="6000752" y="1909955"/>
              <a:ext cx="1615996" cy="7668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76"/>
                <a:t>Disk2</a:t>
              </a:r>
            </a:p>
          </p:txBody>
        </p:sp>
        <p:sp>
          <p:nvSpPr>
            <p:cNvPr id="33" name="Shape 994"/>
            <p:cNvSpPr/>
            <p:nvPr/>
          </p:nvSpPr>
          <p:spPr>
            <a:xfrm>
              <a:off x="7442661" y="1909955"/>
              <a:ext cx="1615996" cy="7668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76"/>
                <a:t>Disk3</a:t>
              </a:r>
            </a:p>
          </p:txBody>
        </p:sp>
        <p:sp>
          <p:nvSpPr>
            <p:cNvPr id="34" name="Shape 995"/>
            <p:cNvSpPr/>
            <p:nvPr/>
          </p:nvSpPr>
          <p:spPr>
            <a:xfrm>
              <a:off x="8884573" y="1909955"/>
              <a:ext cx="1615996" cy="7668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76"/>
                <a:t>Disk4</a:t>
              </a:r>
            </a:p>
          </p:txBody>
        </p:sp>
        <p:sp>
          <p:nvSpPr>
            <p:cNvPr id="35" name="Shape 996"/>
            <p:cNvSpPr/>
            <p:nvPr/>
          </p:nvSpPr>
          <p:spPr>
            <a:xfrm>
              <a:off x="3485301" y="3726393"/>
              <a:ext cx="431717" cy="9439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/>
                <a:t>-</a:t>
              </a:r>
            </a:p>
          </p:txBody>
        </p:sp>
        <p:sp>
          <p:nvSpPr>
            <p:cNvPr id="36" name="Shape 997"/>
            <p:cNvSpPr/>
            <p:nvPr/>
          </p:nvSpPr>
          <p:spPr>
            <a:xfrm>
              <a:off x="4927216" y="3726393"/>
              <a:ext cx="431717" cy="9439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/>
                <a:t>-</a:t>
              </a:r>
            </a:p>
          </p:txBody>
        </p:sp>
        <p:sp>
          <p:nvSpPr>
            <p:cNvPr id="37" name="Shape 998"/>
            <p:cNvSpPr/>
            <p:nvPr/>
          </p:nvSpPr>
          <p:spPr>
            <a:xfrm>
              <a:off x="6369125" y="3726393"/>
              <a:ext cx="431717" cy="9439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/>
                <a:t>-</a:t>
              </a:r>
            </a:p>
          </p:txBody>
        </p:sp>
        <p:sp>
          <p:nvSpPr>
            <p:cNvPr id="38" name="Shape 999"/>
            <p:cNvSpPr/>
            <p:nvPr/>
          </p:nvSpPr>
          <p:spPr>
            <a:xfrm>
              <a:off x="7747488" y="3726393"/>
              <a:ext cx="577795" cy="9439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/>
                <a:t>P</a:t>
              </a:r>
            </a:p>
          </p:txBody>
        </p:sp>
        <p:sp>
          <p:nvSpPr>
            <p:cNvPr id="39" name="Shape 1000"/>
            <p:cNvSpPr/>
            <p:nvPr/>
          </p:nvSpPr>
          <p:spPr>
            <a:xfrm>
              <a:off x="9252949" y="3726393"/>
              <a:ext cx="431717" cy="9439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/>
                <a:t>-</a:t>
              </a:r>
            </a:p>
          </p:txBody>
        </p:sp>
        <p:sp>
          <p:nvSpPr>
            <p:cNvPr id="40" name="Shape 1001"/>
            <p:cNvSpPr/>
            <p:nvPr/>
          </p:nvSpPr>
          <p:spPr>
            <a:xfrm>
              <a:off x="3010933" y="3803260"/>
              <a:ext cx="6982934" cy="790215"/>
            </a:xfrm>
            <a:prstGeom prst="rect">
              <a:avLst/>
            </a:prstGeom>
            <a:ln w="381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800"/>
              </a:pPr>
              <a:endParaRPr sz="2004"/>
            </a:p>
          </p:txBody>
        </p:sp>
        <p:sp>
          <p:nvSpPr>
            <p:cNvPr id="41" name="Shape 1002"/>
            <p:cNvSpPr/>
            <p:nvPr/>
          </p:nvSpPr>
          <p:spPr>
            <a:xfrm>
              <a:off x="3485301" y="4869395"/>
              <a:ext cx="431717" cy="9439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/>
                <a:t>-</a:t>
              </a:r>
            </a:p>
          </p:txBody>
        </p:sp>
        <p:sp>
          <p:nvSpPr>
            <p:cNvPr id="42" name="Shape 1003"/>
            <p:cNvSpPr/>
            <p:nvPr/>
          </p:nvSpPr>
          <p:spPr>
            <a:xfrm>
              <a:off x="4927216" y="4869395"/>
              <a:ext cx="431717" cy="9439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/>
                <a:t>-</a:t>
              </a:r>
            </a:p>
          </p:txBody>
        </p:sp>
        <p:sp>
          <p:nvSpPr>
            <p:cNvPr id="43" name="Shape 1004"/>
            <p:cNvSpPr/>
            <p:nvPr/>
          </p:nvSpPr>
          <p:spPr>
            <a:xfrm>
              <a:off x="6305576" y="4869395"/>
              <a:ext cx="577795" cy="9439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/>
                <a:t>P</a:t>
              </a:r>
            </a:p>
          </p:txBody>
        </p:sp>
        <p:sp>
          <p:nvSpPr>
            <p:cNvPr id="44" name="Shape 1005"/>
            <p:cNvSpPr/>
            <p:nvPr/>
          </p:nvSpPr>
          <p:spPr>
            <a:xfrm>
              <a:off x="7811037" y="4869395"/>
              <a:ext cx="431717" cy="9439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/>
                <a:t>-</a:t>
              </a:r>
            </a:p>
          </p:txBody>
        </p:sp>
        <p:sp>
          <p:nvSpPr>
            <p:cNvPr id="45" name="Shape 1006"/>
            <p:cNvSpPr/>
            <p:nvPr/>
          </p:nvSpPr>
          <p:spPr>
            <a:xfrm>
              <a:off x="9252949" y="4869395"/>
              <a:ext cx="431717" cy="9439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/>
                <a:t>-</a:t>
              </a:r>
            </a:p>
          </p:txBody>
        </p:sp>
        <p:sp>
          <p:nvSpPr>
            <p:cNvPr id="46" name="Shape 1007"/>
            <p:cNvSpPr/>
            <p:nvPr/>
          </p:nvSpPr>
          <p:spPr>
            <a:xfrm>
              <a:off x="3010933" y="4946260"/>
              <a:ext cx="6982934" cy="790215"/>
            </a:xfrm>
            <a:prstGeom prst="rect">
              <a:avLst/>
            </a:prstGeom>
            <a:ln w="381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800"/>
              </a:pPr>
              <a:endParaRPr sz="2004"/>
            </a:p>
          </p:txBody>
        </p:sp>
        <p:sp>
          <p:nvSpPr>
            <p:cNvPr id="47" name="Shape 1008"/>
            <p:cNvSpPr/>
            <p:nvPr/>
          </p:nvSpPr>
          <p:spPr>
            <a:xfrm>
              <a:off x="6140452" y="5498601"/>
              <a:ext cx="1229931" cy="12095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531"/>
                <a:t>…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2306979" y="3543060"/>
            <a:ext cx="920445" cy="319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476" b="1" dirty="0">
                <a:latin typeface="Helvetica"/>
                <a:ea typeface="Helvetica"/>
                <a:cs typeface="Helvetica"/>
                <a:sym typeface="Helvetica"/>
              </a:rPr>
              <a:t>(N-1) * 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306979" y="3903501"/>
            <a:ext cx="920445" cy="319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476" b="1" dirty="0">
                <a:latin typeface="Helvetica"/>
                <a:ea typeface="Helvetica"/>
                <a:cs typeface="Helvetica"/>
                <a:sym typeface="Helvetica"/>
              </a:rPr>
              <a:t>(N-1) * 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380523" y="4294040"/>
            <a:ext cx="761747" cy="319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476" b="1" dirty="0">
                <a:latin typeface="Helvetica"/>
                <a:ea typeface="Helvetica"/>
                <a:cs typeface="Helvetica"/>
                <a:sym typeface="Helvetica"/>
              </a:rPr>
              <a:t>(N) * R</a:t>
            </a:r>
            <a:endParaRPr lang="en-US" sz="1476" dirty="0"/>
          </a:p>
        </p:txBody>
      </p:sp>
      <p:sp>
        <p:nvSpPr>
          <p:cNvPr id="51" name="Rectangle 50"/>
          <p:cNvSpPr/>
          <p:nvPr/>
        </p:nvSpPr>
        <p:spPr>
          <a:xfrm>
            <a:off x="2327137" y="4657382"/>
            <a:ext cx="3542958" cy="319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476" b="1" dirty="0">
                <a:latin typeface="Helvetica"/>
                <a:ea typeface="Helvetica"/>
                <a:cs typeface="Helvetica"/>
                <a:sym typeface="Helvetica"/>
              </a:rPr>
              <a:t>N * R/4 (each disk: 2 reads + 2 writes)</a:t>
            </a:r>
            <a:endParaRPr lang="en-US" sz="1476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27CD794-71EA-5A48-B37A-0949DFA866EE}"/>
              </a:ext>
            </a:extLst>
          </p:cNvPr>
          <p:cNvSpPr/>
          <p:nvPr/>
        </p:nvSpPr>
        <p:spPr>
          <a:xfrm>
            <a:off x="4374375" y="1225635"/>
            <a:ext cx="920445" cy="319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476" b="1" dirty="0">
                <a:latin typeface="Helvetica"/>
                <a:ea typeface="Helvetica"/>
                <a:cs typeface="Helvetica"/>
                <a:sym typeface="Helvetica"/>
              </a:rPr>
              <a:t>(N-1) * 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F3B1B41-1870-F34E-99BA-F6048013CAFC}"/>
              </a:ext>
            </a:extLst>
          </p:cNvPr>
          <p:cNvSpPr/>
          <p:nvPr/>
        </p:nvSpPr>
        <p:spPr>
          <a:xfrm>
            <a:off x="4357397" y="1634692"/>
            <a:ext cx="3805850" cy="319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476" b="1" dirty="0">
                <a:latin typeface="Helvetica"/>
                <a:ea typeface="Helvetica"/>
                <a:cs typeface="Helvetica"/>
                <a:sym typeface="Helvetica"/>
              </a:rPr>
              <a:t>(N-1) * S (parity calculated for full stripe)</a:t>
            </a:r>
            <a:endParaRPr lang="en-US" sz="1476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1FE1FF-81AC-F149-A884-93D9EEB93C73}"/>
              </a:ext>
            </a:extLst>
          </p:cNvPr>
          <p:cNvSpPr/>
          <p:nvPr/>
        </p:nvSpPr>
        <p:spPr>
          <a:xfrm>
            <a:off x="4338587" y="2019772"/>
            <a:ext cx="930063" cy="319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476" b="1" dirty="0">
                <a:latin typeface="Helvetica"/>
                <a:ea typeface="Helvetica"/>
                <a:cs typeface="Helvetica"/>
                <a:sym typeface="Helvetica"/>
              </a:rPr>
              <a:t>(N-1) * R</a:t>
            </a:r>
            <a:endParaRPr lang="en-US" sz="1476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6BA0DA5-81A4-3745-943B-8E7AAC491D98}"/>
              </a:ext>
            </a:extLst>
          </p:cNvPr>
          <p:cNvSpPr/>
          <p:nvPr/>
        </p:nvSpPr>
        <p:spPr>
          <a:xfrm>
            <a:off x="4314552" y="2470600"/>
            <a:ext cx="2945037" cy="319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476" b="1" dirty="0">
                <a:latin typeface="Helvetica"/>
                <a:ea typeface="Helvetica"/>
                <a:cs typeface="Helvetica"/>
                <a:sym typeface="Helvetica"/>
              </a:rPr>
              <a:t>R/2 (read and write parity disk)</a:t>
            </a:r>
          </a:p>
        </p:txBody>
      </p:sp>
      <p:sp>
        <p:nvSpPr>
          <p:cNvPr id="56" name="Shape 975">
            <a:extLst>
              <a:ext uri="{FF2B5EF4-FFF2-40B4-BE49-F238E27FC236}">
                <a16:creationId xmlns:a16="http://schemas.microsoft.com/office/drawing/2014/main" id="{03885643-3DEF-BE47-9034-ADB2C66A4FEF}"/>
              </a:ext>
            </a:extLst>
          </p:cNvPr>
          <p:cNvSpPr txBox="1">
            <a:spLocks/>
          </p:cNvSpPr>
          <p:nvPr/>
        </p:nvSpPr>
        <p:spPr>
          <a:xfrm>
            <a:off x="220627" y="898245"/>
            <a:ext cx="6677174" cy="2688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 sz="1800">
                <a:solidFill>
                  <a:srgbClr val="000000"/>
                </a:solidFill>
              </a:defRPr>
            </a:pPr>
            <a:r>
              <a:rPr lang="en-US" sz="2004" dirty="0">
                <a:solidFill>
                  <a:schemeClr val="accent1"/>
                </a:solidFill>
              </a:rPr>
              <a:t>Steady-state throughput for RAID-4</a:t>
            </a:r>
          </a:p>
          <a:p>
            <a:pPr marL="0" indent="0">
              <a:buFont typeface="Arial"/>
              <a:buNone/>
              <a:defRPr sz="1800">
                <a:solidFill>
                  <a:srgbClr val="000000"/>
                </a:solidFill>
              </a:defRPr>
            </a:pPr>
            <a:r>
              <a:rPr lang="en-US" sz="2004" dirty="0">
                <a:solidFill>
                  <a:schemeClr val="accent1"/>
                </a:solidFill>
              </a:rPr>
              <a:t> - sequential reads?		</a:t>
            </a:r>
          </a:p>
          <a:p>
            <a:pPr marL="0" indent="0">
              <a:buFont typeface="Arial"/>
              <a:buNone/>
              <a:defRPr sz="1800">
                <a:solidFill>
                  <a:srgbClr val="000000"/>
                </a:solidFill>
              </a:defRPr>
            </a:pPr>
            <a:r>
              <a:rPr lang="en-US" sz="2004" dirty="0">
                <a:solidFill>
                  <a:schemeClr val="accent1"/>
                </a:solidFill>
              </a:rPr>
              <a:t> - sequential writes?	</a:t>
            </a:r>
          </a:p>
          <a:p>
            <a:pPr marL="0" indent="0">
              <a:buFont typeface="Arial"/>
              <a:buNone/>
              <a:defRPr sz="1800">
                <a:solidFill>
                  <a:srgbClr val="000000"/>
                </a:solidFill>
              </a:defRPr>
            </a:pPr>
            <a:r>
              <a:rPr lang="en-US" sz="2004" dirty="0">
                <a:solidFill>
                  <a:schemeClr val="accent1"/>
                </a:solidFill>
              </a:rPr>
              <a:t> - random reads?		</a:t>
            </a:r>
          </a:p>
          <a:p>
            <a:pPr marL="0" indent="0">
              <a:buFont typeface="Arial"/>
              <a:buNone/>
              <a:defRPr sz="1800">
                <a:solidFill>
                  <a:srgbClr val="000000"/>
                </a:solidFill>
              </a:defRPr>
            </a:pPr>
            <a:r>
              <a:rPr lang="en-US" sz="2004" dirty="0">
                <a:solidFill>
                  <a:schemeClr val="accent1"/>
                </a:solidFill>
              </a:rPr>
              <a:t> - random writes?		</a:t>
            </a:r>
            <a:endParaRPr lang="en-US" sz="2004" b="1" dirty="0">
              <a:solidFill>
                <a:schemeClr val="accent1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504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/>
              <a:t>RAID</a:t>
            </a:r>
            <a:r>
              <a:rPr lang="en-US" sz="4800" dirty="0"/>
              <a:t> Level Comparisons</a:t>
            </a:r>
            <a:endParaRPr sz="4800" dirty="0"/>
          </a:p>
        </p:txBody>
      </p:sp>
      <p:graphicFrame>
        <p:nvGraphicFramePr>
          <p:cNvPr id="1025" name="Table 1025"/>
          <p:cNvGraphicFramePr/>
          <p:nvPr>
            <p:extLst>
              <p:ext uri="{D42A27DB-BD31-4B8C-83A1-F6EECF244321}">
                <p14:modId xmlns:p14="http://schemas.microsoft.com/office/powerpoint/2010/main" val="862674142"/>
              </p:ext>
            </p:extLst>
          </p:nvPr>
        </p:nvGraphicFramePr>
        <p:xfrm>
          <a:off x="2190164" y="1523405"/>
          <a:ext cx="4333726" cy="2401490"/>
        </p:xfrm>
        <a:graphic>
          <a:graphicData uri="http://schemas.openxmlformats.org/drawingml/2006/table">
            <a:tbl>
              <a:tblPr firstRow="1" firstCol="1"/>
              <a:tblGrid>
                <a:gridCol w="1300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282">
                <a:tc>
                  <a:txBody>
                    <a:bodyPr/>
                    <a:lstStyle/>
                    <a:p>
                      <a:pPr lvl="0" algn="ctr" defTabSz="914400">
                        <a:defRPr sz="2800"/>
                      </a:pPr>
                      <a:endParaRPr sz="2800">
                        <a:solidFill>
                          <a:schemeClr val="accent1"/>
                        </a:solidFill>
                      </a:endParaRP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accent1"/>
                          </a:solidFill>
                        </a:rPr>
                        <a:t>Reliability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Capacity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282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RAID-0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C*N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282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accent1"/>
                          </a:solidFill>
                        </a:rPr>
                        <a:t>RAID-1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C*N/2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282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RAID-4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</a:rPr>
                        <a:t>(</a:t>
                      </a:r>
                      <a:r>
                        <a:rPr sz="2800" dirty="0">
                          <a:solidFill>
                            <a:schemeClr val="accent1"/>
                          </a:solidFill>
                        </a:rPr>
                        <a:t>N-1</a:t>
                      </a:r>
                      <a:r>
                        <a:rPr lang="en-US" sz="2800" dirty="0">
                          <a:solidFill>
                            <a:schemeClr val="accent1"/>
                          </a:solidFill>
                        </a:rPr>
                        <a:t>) * C</a:t>
                      </a:r>
                      <a:endParaRPr sz="2800" dirty="0">
                        <a:solidFill>
                          <a:schemeClr val="accent1"/>
                        </a:solidFill>
                      </a:endParaRP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82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RAID-5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</a:rPr>
                        <a:t>(</a:t>
                      </a:r>
                      <a:r>
                        <a:rPr sz="2800" dirty="0">
                          <a:solidFill>
                            <a:schemeClr val="accent1"/>
                          </a:solidFill>
                        </a:rPr>
                        <a:t>N-1</a:t>
                      </a:r>
                      <a:r>
                        <a:rPr lang="en-US" sz="2800" dirty="0">
                          <a:solidFill>
                            <a:schemeClr val="accent1"/>
                          </a:solidFill>
                        </a:rPr>
                        <a:t>) * C</a:t>
                      </a:r>
                      <a:endParaRPr sz="2800" dirty="0">
                        <a:solidFill>
                          <a:schemeClr val="accent1"/>
                        </a:solidFill>
                      </a:endParaRP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293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/>
              <a:t>RAID</a:t>
            </a:r>
            <a:r>
              <a:rPr lang="en-US" sz="4800" dirty="0"/>
              <a:t> LEVEL Comparisons</a:t>
            </a:r>
            <a:endParaRPr sz="4800" dirty="0"/>
          </a:p>
        </p:txBody>
      </p:sp>
      <p:graphicFrame>
        <p:nvGraphicFramePr>
          <p:cNvPr id="1028" name="Table 1028"/>
          <p:cNvGraphicFramePr/>
          <p:nvPr>
            <p:extLst>
              <p:ext uri="{D42A27DB-BD31-4B8C-83A1-F6EECF244321}">
                <p14:modId xmlns:p14="http://schemas.microsoft.com/office/powerpoint/2010/main" val="3066480168"/>
              </p:ext>
            </p:extLst>
          </p:nvPr>
        </p:nvGraphicFramePr>
        <p:xfrm>
          <a:off x="1971101" y="1523405"/>
          <a:ext cx="5801299" cy="2401490"/>
        </p:xfrm>
        <a:graphic>
          <a:graphicData uri="http://schemas.openxmlformats.org/drawingml/2006/table">
            <a:tbl>
              <a:tblPr firstRow="1" firstCol="1"/>
              <a:tblGrid>
                <a:gridCol w="1386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8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282">
                <a:tc>
                  <a:txBody>
                    <a:bodyPr/>
                    <a:lstStyle/>
                    <a:p>
                      <a:pPr lvl="0" algn="ctr" defTabSz="914400">
                        <a:defRPr sz="2800"/>
                      </a:pPr>
                      <a:endParaRPr sz="2800">
                        <a:solidFill>
                          <a:schemeClr val="accent1"/>
                        </a:solidFill>
                      </a:endParaRP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Read Latency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Write Latency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282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RAID-0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282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RAID-1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282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accent1"/>
                          </a:solidFill>
                        </a:rPr>
                        <a:t>RAID-4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accent1"/>
                          </a:solidFill>
                        </a:rPr>
                        <a:t>2D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82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RAID-5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accent1"/>
                          </a:solidFill>
                        </a:rPr>
                        <a:t>2D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35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CPUs getting faster at faster rate than disks</a:t>
            </a:r>
          </a:p>
          <a:p>
            <a:r>
              <a:rPr lang="en-US" dirty="0"/>
              <a:t>	Moore’s Law? </a:t>
            </a:r>
          </a:p>
          <a:p>
            <a:pPr marL="674426" lvl="2" indent="-241082">
              <a:buFont typeface="Arial" charset="0"/>
              <a:buChar char="•"/>
            </a:pPr>
            <a:r>
              <a:rPr lang="en-US" dirty="0"/>
              <a:t>CPU performance doubles every 18 months</a:t>
            </a:r>
          </a:p>
          <a:p>
            <a:r>
              <a:rPr lang="en-US" dirty="0"/>
              <a:t>	Disks?</a:t>
            </a:r>
          </a:p>
          <a:p>
            <a:pPr lvl="2"/>
            <a:r>
              <a:rPr lang="en-US" dirty="0"/>
              <a:t>Seek + rotation improving 10% / year</a:t>
            </a:r>
          </a:p>
          <a:p>
            <a:pPr lvl="2"/>
            <a:r>
              <a:rPr lang="en-US" dirty="0"/>
              <a:t>Bandwidth: 40% / year</a:t>
            </a:r>
          </a:p>
          <a:p>
            <a:pPr lvl="2"/>
            <a:endParaRPr lang="en-US" dirty="0"/>
          </a:p>
          <a:p>
            <a:r>
              <a:rPr lang="en-US" dirty="0"/>
              <a:t>Applications dominated by I/O performance over time</a:t>
            </a:r>
          </a:p>
          <a:p>
            <a:pPr lvl="1"/>
            <a:r>
              <a:rPr lang="en-US" dirty="0"/>
              <a:t>Amdahl’s Law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6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dirty="0"/>
              <a:t>RAID Level Comparisons</a:t>
            </a:r>
            <a:endParaRPr sz="4800" dirty="0"/>
          </a:p>
        </p:txBody>
      </p:sp>
      <p:graphicFrame>
        <p:nvGraphicFramePr>
          <p:cNvPr id="1036" name="Table 1036"/>
          <p:cNvGraphicFramePr/>
          <p:nvPr>
            <p:extLst>
              <p:ext uri="{D42A27DB-BD31-4B8C-83A1-F6EECF244321}">
                <p14:modId xmlns:p14="http://schemas.microsoft.com/office/powerpoint/2010/main" val="1764953132"/>
              </p:ext>
            </p:extLst>
          </p:nvPr>
        </p:nvGraphicFramePr>
        <p:xfrm>
          <a:off x="828281" y="1474168"/>
          <a:ext cx="7285755" cy="1944290"/>
        </p:xfrm>
        <a:graphic>
          <a:graphicData uri="http://schemas.openxmlformats.org/drawingml/2006/table">
            <a:tbl>
              <a:tblPr firstRow="1" firstCol="1"/>
              <a:tblGrid>
                <a:gridCol w="1727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3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282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  <a:endParaRPr sz="2200">
                        <a:solidFill>
                          <a:schemeClr val="accent1"/>
                        </a:solidFill>
                      </a:endParaRP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1"/>
                          </a:solidFill>
                        </a:rPr>
                        <a:t>Seq Read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1"/>
                          </a:solidFill>
                        </a:rPr>
                        <a:t>Seq Write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1"/>
                          </a:solidFill>
                        </a:rPr>
                        <a:t>Rand Read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1"/>
                          </a:solidFill>
                        </a:rPr>
                        <a:t>Rand Write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28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1"/>
                          </a:solidFill>
                        </a:rPr>
                        <a:t>RAID-0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chemeClr val="accent1"/>
                          </a:solidFill>
                        </a:rPr>
                        <a:t>N * S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1"/>
                          </a:solidFill>
                        </a:rPr>
                        <a:t>N * S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1"/>
                          </a:solidFill>
                        </a:rPr>
                        <a:t>N * R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1"/>
                          </a:solidFill>
                        </a:rPr>
                        <a:t>N * R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28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1"/>
                          </a:solidFill>
                        </a:rPr>
                        <a:t>RAID-1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1"/>
                          </a:solidFill>
                        </a:rPr>
                        <a:t>N/2 * S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chemeClr val="accent1"/>
                          </a:solidFill>
                        </a:rPr>
                        <a:t>N/2 * S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chemeClr val="accent1"/>
                          </a:solidFill>
                        </a:rPr>
                        <a:t>N * R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1"/>
                          </a:solidFill>
                        </a:rPr>
                        <a:t>N/2 * R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28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1"/>
                          </a:solidFill>
                        </a:rPr>
                        <a:t>RAID-4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1"/>
                          </a:solidFill>
                        </a:rPr>
                        <a:t>(N-1)*S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1"/>
                          </a:solidFill>
                        </a:rPr>
                        <a:t>(N-1)*S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chemeClr val="accent1"/>
                          </a:solidFill>
                        </a:rPr>
                        <a:t>(N-1)*R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chemeClr val="accent1"/>
                          </a:solidFill>
                        </a:rPr>
                        <a:t>R/2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8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1"/>
                          </a:solidFill>
                        </a:rPr>
                        <a:t>RAID-5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1"/>
                          </a:solidFill>
                        </a:rPr>
                        <a:t>(N-1)*S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1"/>
                          </a:solidFill>
                        </a:rPr>
                        <a:t>(N-1)*S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1"/>
                          </a:solidFill>
                        </a:rPr>
                        <a:t>N * R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chemeClr val="accent1"/>
                          </a:solidFill>
                        </a:rPr>
                        <a:t>N/4 * R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hape 1040"/>
          <p:cNvSpPr/>
          <p:nvPr/>
        </p:nvSpPr>
        <p:spPr>
          <a:xfrm>
            <a:off x="1625034" y="4343175"/>
            <a:ext cx="5692248" cy="423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tx1"/>
                </a:solidFill>
              </a:rPr>
              <a:t>RAID-5 </a:t>
            </a:r>
            <a:r>
              <a:rPr lang="en-US" sz="2400" dirty="0">
                <a:solidFill>
                  <a:schemeClr val="tx1"/>
                </a:solidFill>
              </a:rPr>
              <a:t>performs </a:t>
            </a:r>
            <a:r>
              <a:rPr sz="2400" dirty="0">
                <a:solidFill>
                  <a:schemeClr val="tx1"/>
                </a:solidFill>
              </a:rPr>
              <a:t>strictly better than RAID-4</a:t>
            </a:r>
          </a:p>
        </p:txBody>
      </p:sp>
    </p:spTree>
    <p:extLst>
      <p:ext uri="{BB962C8B-B14F-4D97-AF65-F5344CB8AC3E}">
        <p14:creationId xmlns:p14="http://schemas.microsoft.com/office/powerpoint/2010/main" val="1775203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Shape 10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dirty="0"/>
              <a:t>RAID Level Comparisons</a:t>
            </a:r>
            <a:endParaRPr sz="4800" dirty="0"/>
          </a:p>
        </p:txBody>
      </p:sp>
      <p:graphicFrame>
        <p:nvGraphicFramePr>
          <p:cNvPr id="1043" name="Table 1043"/>
          <p:cNvGraphicFramePr/>
          <p:nvPr>
            <p:extLst>
              <p:ext uri="{D42A27DB-BD31-4B8C-83A1-F6EECF244321}">
                <p14:modId xmlns:p14="http://schemas.microsoft.com/office/powerpoint/2010/main" val="336758582"/>
              </p:ext>
            </p:extLst>
          </p:nvPr>
        </p:nvGraphicFramePr>
        <p:xfrm>
          <a:off x="800743" y="1276892"/>
          <a:ext cx="7542513" cy="1734108"/>
        </p:xfrm>
        <a:graphic>
          <a:graphicData uri="http://schemas.openxmlformats.org/drawingml/2006/table">
            <a:tbl>
              <a:tblPr firstRow="1" firstCol="1"/>
              <a:tblGrid>
                <a:gridCol w="1139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4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0552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  <a:endParaRPr sz="2400">
                        <a:solidFill>
                          <a:schemeClr val="accent1"/>
                        </a:solidFill>
                      </a:endParaRP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olidFill>
                            <a:schemeClr val="accent1"/>
                          </a:solidFill>
                        </a:rPr>
                        <a:t>Seq Read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accent1"/>
                          </a:solidFill>
                        </a:rPr>
                        <a:t>Seq Write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olidFill>
                            <a:schemeClr val="accent1"/>
                          </a:solidFill>
                        </a:rPr>
                        <a:t>Rand Read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olidFill>
                            <a:schemeClr val="accent1"/>
                          </a:solidFill>
                        </a:rPr>
                        <a:t>Rand Write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85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accent1"/>
                          </a:solidFill>
                        </a:rPr>
                        <a:t>RAID-0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olidFill>
                            <a:schemeClr val="accent1"/>
                          </a:solidFill>
                        </a:rPr>
                        <a:t>N * S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olidFill>
                            <a:schemeClr val="accent1"/>
                          </a:solidFill>
                        </a:rPr>
                        <a:t>N * S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accent1"/>
                          </a:solidFill>
                        </a:rPr>
                        <a:t>N * R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accent1"/>
                          </a:solidFill>
                        </a:rPr>
                        <a:t>N * R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85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accent1"/>
                          </a:solidFill>
                        </a:rPr>
                        <a:t>RAID-1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accent1"/>
                          </a:solidFill>
                        </a:rPr>
                        <a:t>N/2 * S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olidFill>
                            <a:schemeClr val="accent1"/>
                          </a:solidFill>
                        </a:rPr>
                        <a:t>N/2 * S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olidFill>
                            <a:schemeClr val="accent1"/>
                          </a:solidFill>
                        </a:rPr>
                        <a:t>N * R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accent1"/>
                          </a:solidFill>
                        </a:rPr>
                        <a:t>N/2 * R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85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accent1"/>
                          </a:solidFill>
                        </a:rPr>
                        <a:t>RAID-5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accent1"/>
                          </a:solidFill>
                        </a:rPr>
                        <a:t>(N-1)*S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olidFill>
                            <a:schemeClr val="accent1"/>
                          </a:solidFill>
                        </a:rPr>
                        <a:t>(N-1)*S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accent1"/>
                          </a:solidFill>
                        </a:rPr>
                        <a:t>N * R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olidFill>
                            <a:schemeClr val="accent1"/>
                          </a:solidFill>
                        </a:rPr>
                        <a:t>N/4 * R</a:t>
                      </a:r>
                    </a:p>
                  </a:txBody>
                  <a:tcPr marL="26789" marR="2678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326504" y="3594784"/>
            <a:ext cx="7360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dirty="0"/>
              <a:t>RAID-0 is always fastest and has best capacity (but at cost of reliability)</a:t>
            </a:r>
          </a:p>
        </p:txBody>
      </p:sp>
      <p:sp>
        <p:nvSpPr>
          <p:cNvPr id="5" name="Shape 1054"/>
          <p:cNvSpPr/>
          <p:nvPr/>
        </p:nvSpPr>
        <p:spPr>
          <a:xfrm>
            <a:off x="1326504" y="4473072"/>
            <a:ext cx="5845907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</a:rPr>
              <a:t>RAID-5 better than RAID-1 for sequential</a:t>
            </a:r>
            <a:r>
              <a:rPr lang="en-US" dirty="0">
                <a:solidFill>
                  <a:schemeClr val="tx1"/>
                </a:solidFill>
              </a:rPr>
              <a:t> workloads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Shape 1054"/>
          <p:cNvSpPr/>
          <p:nvPr/>
        </p:nvSpPr>
        <p:spPr>
          <a:xfrm>
            <a:off x="1326505" y="4018780"/>
            <a:ext cx="5605778" cy="3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</a:rPr>
              <a:t>RAID-</a:t>
            </a:r>
            <a:r>
              <a:rPr lang="en-US" dirty="0">
                <a:solidFill>
                  <a:schemeClr val="tx1"/>
                </a:solidFill>
              </a:rPr>
              <a:t>1</a:t>
            </a:r>
            <a:r>
              <a:rPr dirty="0">
                <a:solidFill>
                  <a:schemeClr val="tx1"/>
                </a:solidFill>
              </a:rPr>
              <a:t> better than RAID-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dirty="0">
                <a:solidFill>
                  <a:schemeClr val="tx1"/>
                </a:solidFill>
              </a:rPr>
              <a:t> for </a:t>
            </a:r>
            <a:r>
              <a:rPr lang="en-US" dirty="0">
                <a:solidFill>
                  <a:schemeClr val="tx1"/>
                </a:solidFill>
              </a:rPr>
              <a:t>random workloads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74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dirty="0"/>
              <a:t>RAID </a:t>
            </a:r>
            <a:r>
              <a:rPr sz="4800" dirty="0"/>
              <a:t>Summary</a:t>
            </a:r>
          </a:p>
        </p:txBody>
      </p:sp>
      <p:sp>
        <p:nvSpPr>
          <p:cNvPr id="1064" name="Shape 1064"/>
          <p:cNvSpPr>
            <a:spLocks noGrp="1"/>
          </p:cNvSpPr>
          <p:nvPr>
            <p:ph type="body" idx="4294967295"/>
          </p:nvPr>
        </p:nvSpPr>
        <p:spPr>
          <a:xfrm>
            <a:off x="309196" y="1030877"/>
            <a:ext cx="8229599" cy="35955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Block-based interface: </a:t>
            </a:r>
            <a:br>
              <a:rPr lang="en-US" sz="2200" dirty="0"/>
            </a:br>
            <a:r>
              <a:rPr lang="en-US" sz="2200" dirty="0"/>
              <a:t>Very deployable and popular storage solution due to transparency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200" dirty="0"/>
              <a:t>Many engineering tradeoffs with RAID</a:t>
            </a:r>
          </a:p>
          <a:p>
            <a:pPr marL="221434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C</a:t>
            </a:r>
            <a:r>
              <a:rPr sz="2200" dirty="0"/>
              <a:t>apacity, reliability, performance</a:t>
            </a:r>
            <a:r>
              <a:rPr lang="en-US" sz="2200" dirty="0"/>
              <a:t> for different workloads</a:t>
            </a:r>
          </a:p>
          <a:p>
            <a:pPr marL="221434" lvl="1" indent="0">
              <a:buNone/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0" indent="-178616">
              <a:buNone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Can build RAID over any other block-based storage device</a:t>
            </a:r>
          </a:p>
          <a:p>
            <a:pPr marL="0" indent="-178616">
              <a:buNone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	SSDs instead of HDDs! (treat as same or different?)</a:t>
            </a:r>
            <a:endParaRPr sz="22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2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85089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1486"/>
            <a:ext cx="8229600" cy="384047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Row-Diagonal Parity for Double Disk Failure Correction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Peter Corbett, Bob English, Atul Goel, Tomislav </a:t>
            </a:r>
            <a:r>
              <a:rPr lang="en-US" dirty="0" err="1"/>
              <a:t>Grcanac</a:t>
            </a:r>
            <a:r>
              <a:rPr lang="en-US" dirty="0"/>
              <a:t>, Steven Kleiman, James Leong, and Sunitha Sankar, </a:t>
            </a:r>
            <a:br>
              <a:rPr lang="en-US" dirty="0"/>
            </a:br>
            <a:r>
              <a:rPr lang="en-US" i="1" dirty="0"/>
              <a:t>Proceedings USENIX Conference on File and Storage Technologies (FAST)</a:t>
            </a:r>
            <a:r>
              <a:rPr lang="en-US" dirty="0"/>
              <a:t>, March 2004</a:t>
            </a:r>
          </a:p>
          <a:p>
            <a:pPr marL="0" indent="0">
              <a:buNone/>
            </a:pPr>
            <a:endParaRPr lang="en-US" dirty="0">
              <a:solidFill>
                <a:srgbClr val="2D3B45"/>
              </a:solidFill>
              <a:effectLst/>
              <a:latin typeface="LatoWeb" charset="0"/>
            </a:endParaRPr>
          </a:p>
          <a:p>
            <a:r>
              <a:rPr lang="en-US" dirty="0"/>
              <a:t>Why this paper?</a:t>
            </a:r>
          </a:p>
          <a:p>
            <a:pPr lvl="1"/>
            <a:r>
              <a:rPr lang="en-US" dirty="0">
                <a:effectLst/>
              </a:rPr>
              <a:t>FAST Test of Time Award</a:t>
            </a:r>
          </a:p>
          <a:p>
            <a:pPr lvl="1"/>
            <a:r>
              <a:rPr lang="en-US" dirty="0"/>
              <a:t>Extends RAID to handle two disk faults (RAID-6: others do too)</a:t>
            </a:r>
          </a:p>
          <a:p>
            <a:pPr lvl="2"/>
            <a:r>
              <a:rPr lang="en-US" dirty="0"/>
              <a:t>Simple, intuitive approach</a:t>
            </a:r>
          </a:p>
          <a:p>
            <a:pPr lvl="2"/>
            <a:r>
              <a:rPr lang="en-US" dirty="0"/>
              <a:t>Deployed by NetApp</a:t>
            </a:r>
          </a:p>
        </p:txBody>
      </p:sp>
    </p:spTree>
    <p:extLst>
      <p:ext uri="{BB962C8B-B14F-4D97-AF65-F5344CB8AC3E}">
        <p14:creationId xmlns:p14="http://schemas.microsoft.com/office/powerpoint/2010/main" val="15115970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2BE9-843D-4044-92BE-3354B0E1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RDP?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B180-BD1E-B045-AD75-5668B3932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protect against double disk failures</a:t>
            </a:r>
          </a:p>
          <a:p>
            <a:r>
              <a:rPr lang="en-US" dirty="0">
                <a:solidFill>
                  <a:schemeClr val="accent2"/>
                </a:solidFill>
              </a:rPr>
              <a:t>Attractive properties of RDP?</a:t>
            </a:r>
          </a:p>
          <a:p>
            <a:pPr lvl="1"/>
            <a:r>
              <a:rPr lang="en-US" dirty="0"/>
              <a:t>Handles 2 disk failures (full or partial)</a:t>
            </a:r>
          </a:p>
          <a:p>
            <a:pPr lvl="1"/>
            <a:r>
              <a:rPr lang="en-US" dirty="0"/>
              <a:t>Stores user data in the clear (reads are straight-forward)</a:t>
            </a:r>
          </a:p>
          <a:p>
            <a:pPr lvl="1"/>
            <a:r>
              <a:rPr lang="en-US" dirty="0"/>
              <a:t>Simple XOR ops during parity construction and reconstruction </a:t>
            </a:r>
          </a:p>
          <a:p>
            <a:pPr lvl="1"/>
            <a:r>
              <a:rPr lang="en-US" dirty="0"/>
              <a:t>Easily implemented in dedicated hardware or in software</a:t>
            </a:r>
          </a:p>
        </p:txBody>
      </p:sp>
    </p:spTree>
    <p:extLst>
      <p:ext uri="{BB962C8B-B14F-4D97-AF65-F5344CB8AC3E}">
        <p14:creationId xmlns:p14="http://schemas.microsoft.com/office/powerpoint/2010/main" val="139033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AC65-607A-A540-B6CB-AED68453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Disk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1E8C-4E04-C04C-9664-FF497A21B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886595"/>
            <a:ext cx="4241075" cy="41327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Whole-disk failures</a:t>
            </a:r>
          </a:p>
          <a:p>
            <a:r>
              <a:rPr lang="en-US" dirty="0"/>
              <a:t>All data on disk becomes temporarily or permanently inaccessible</a:t>
            </a:r>
          </a:p>
          <a:p>
            <a:pPr lvl="1"/>
            <a:r>
              <a:rPr lang="en-US" dirty="0"/>
              <a:t>Due to disk or network</a:t>
            </a:r>
          </a:p>
          <a:p>
            <a:r>
              <a:rPr lang="en-US" dirty="0"/>
              <a:t>Assume whole failure is noticed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Require complete reconstruction of entire lost disk</a:t>
            </a:r>
          </a:p>
          <a:p>
            <a:pPr lvl="1"/>
            <a:r>
              <a:rPr lang="en-US" dirty="0"/>
              <a:t>Uninterrupted service difficult</a:t>
            </a:r>
          </a:p>
          <a:p>
            <a:r>
              <a:rPr lang="en-US" dirty="0"/>
              <a:t>Rate depends on MTTF </a:t>
            </a:r>
            <a:br>
              <a:rPr lang="en-US" dirty="0"/>
            </a:br>
            <a:r>
              <a:rPr lang="en-US" dirty="0"/>
              <a:t>(~500,000 hours)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9C22B3-DB5B-9441-9EA3-58942171EE7D}"/>
              </a:ext>
            </a:extLst>
          </p:cNvPr>
          <p:cNvSpPr txBox="1">
            <a:spLocks/>
          </p:cNvSpPr>
          <p:nvPr/>
        </p:nvSpPr>
        <p:spPr>
          <a:xfrm>
            <a:off x="4798422" y="857249"/>
            <a:ext cx="4127864" cy="41327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Media failure</a:t>
            </a:r>
          </a:p>
          <a:p>
            <a:r>
              <a:rPr lang="en-US" sz="2000" dirty="0"/>
              <a:t>Individual sectors are inaccessible</a:t>
            </a:r>
          </a:p>
          <a:p>
            <a:pPr lvl="1"/>
            <a:r>
              <a:rPr lang="en-US" sz="2000" dirty="0"/>
              <a:t>Latent sector error</a:t>
            </a:r>
          </a:p>
          <a:p>
            <a:pPr lvl="1"/>
            <a:r>
              <a:rPr lang="en-US" sz="2000" dirty="0"/>
              <a:t>Silent data corruption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Encounter during write/read ops</a:t>
            </a:r>
          </a:p>
          <a:p>
            <a:pPr lvl="1"/>
            <a:r>
              <a:rPr lang="en-US" sz="1800" dirty="0"/>
              <a:t>Write: remap</a:t>
            </a:r>
          </a:p>
          <a:p>
            <a:pPr lvl="1"/>
            <a:r>
              <a:rPr lang="en-US" sz="1800" dirty="0"/>
              <a:t>Read: retry; data loss</a:t>
            </a:r>
          </a:p>
          <a:p>
            <a:r>
              <a:rPr lang="en-US" sz="2000" dirty="0"/>
              <a:t>Reconstruct only failed data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Bit error rate: 1 per 10</a:t>
            </a:r>
            <a:r>
              <a:rPr lang="en-US" sz="2000" baseline="30000" dirty="0"/>
              <a:t>14 </a:t>
            </a:r>
            <a:r>
              <a:rPr lang="en-US" sz="2000" dirty="0"/>
              <a:t>bits read</a:t>
            </a:r>
          </a:p>
        </p:txBody>
      </p:sp>
    </p:spTree>
    <p:extLst>
      <p:ext uri="{BB962C8B-B14F-4D97-AF65-F5344CB8AC3E}">
        <p14:creationId xmlns:p14="http://schemas.microsoft.com/office/powerpoint/2010/main" val="129561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4D72-6FD2-2F44-941F-BD424E963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causes more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64C35-B009-9845-BF9F-C2E3B8D0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Single whole-disk failure -&gt; Degraded mode</a:t>
            </a:r>
          </a:p>
          <a:p>
            <a:pPr lvl="1"/>
            <a:r>
              <a:rPr lang="en-US" dirty="0"/>
              <a:t>Reconstruction causes surviving disks to be read in entirety</a:t>
            </a:r>
          </a:p>
          <a:p>
            <a:pPr lvl="1"/>
            <a:r>
              <a:rPr lang="en-US" dirty="0"/>
              <a:t>Stress to expose latent media failures in those disks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Whole-disk/whole-disk and whole-disk/media failure combinations are common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What can be done to prevent triggering latent sector errors during reconstruction?</a:t>
            </a:r>
          </a:p>
          <a:p>
            <a:pPr lvl="1"/>
            <a:r>
              <a:rPr lang="en-US" dirty="0"/>
              <a:t>Scrubbing: in background, read each sector, reconstruct and relocate any problems BEFORE full disk failure occurs</a:t>
            </a:r>
          </a:p>
        </p:txBody>
      </p:sp>
    </p:spTree>
    <p:extLst>
      <p:ext uri="{BB962C8B-B14F-4D97-AF65-F5344CB8AC3E}">
        <p14:creationId xmlns:p14="http://schemas.microsoft.com/office/powerpoint/2010/main" val="247843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260A-F0B2-AA4C-B3ED-0C252EB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 are not independent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699C2-F2B7-8D47-B8A6-C0F888720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62681"/>
            <a:ext cx="8538519" cy="35319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Disks in array typically same age, make/model, same usage pattern</a:t>
            </a:r>
          </a:p>
          <a:p>
            <a:pPr lvl="1"/>
            <a:r>
              <a:rPr lang="en-US" dirty="0"/>
              <a:t>All disks experience higher failure rates during beginning-of-life burn-in and end-of-life wear-out periods (bathtub curve)</a:t>
            </a:r>
          </a:p>
          <a:p>
            <a:pPr lvl="1"/>
            <a:r>
              <a:rPr lang="en-US" dirty="0"/>
              <a:t>Subject to same environment conditions </a:t>
            </a:r>
            <a:br>
              <a:rPr lang="en-US" dirty="0"/>
            </a:br>
            <a:r>
              <a:rPr lang="en-US" dirty="0"/>
              <a:t>(temperature, vibration, humidity)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Other reasons likely to see multiple errors?</a:t>
            </a:r>
          </a:p>
          <a:p>
            <a:pPr lvl="1"/>
            <a:r>
              <a:rPr lang="en-US" dirty="0"/>
              <a:t>Reconstruction time increases as disk capacity and number of disk increases</a:t>
            </a:r>
          </a:p>
          <a:p>
            <a:pPr lvl="1"/>
            <a:r>
              <a:rPr lang="en-US" dirty="0"/>
              <a:t>Using less expensive ATA disks (less performant and less reliable)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34E2-9F7E-6D43-BC3B-850D7F2E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Row-Diagonal Parity Algorithm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17D161B-45F4-8144-86E0-2DDBC4168B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074110"/>
            <a:ext cx="8229600" cy="21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D6F59B-7F86-5846-882D-982CD7CB314F}"/>
              </a:ext>
            </a:extLst>
          </p:cNvPr>
          <p:cNvSpPr txBox="1"/>
          <p:nvPr/>
        </p:nvSpPr>
        <p:spPr>
          <a:xfrm>
            <a:off x="592183" y="878325"/>
            <a:ext cx="3277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RDP: Built on </a:t>
            </a:r>
            <a:r>
              <a:rPr lang="en-US" dirty="0">
                <a:solidFill>
                  <a:schemeClr val="accent2"/>
                </a:solidFill>
              </a:rPr>
              <a:t>RAID-4 </a:t>
            </a:r>
            <a:r>
              <a:rPr lang="en-US" dirty="0"/>
              <a:t>or RAID-5</a:t>
            </a:r>
          </a:p>
          <a:p>
            <a:r>
              <a:rPr lang="en-US" dirty="0"/>
              <a:t>Based on p, prime number &gt; 2</a:t>
            </a:r>
          </a:p>
          <a:p>
            <a:r>
              <a:rPr lang="en-US" dirty="0"/>
              <a:t>P + 1 disks, p-1 data disks</a:t>
            </a:r>
          </a:p>
          <a:p>
            <a:r>
              <a:rPr lang="en-US" dirty="0"/>
              <a:t>Example: p =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2A807-BBC2-1D48-86E1-E0432607DBD8}"/>
              </a:ext>
            </a:extLst>
          </p:cNvPr>
          <p:cNvSpPr txBox="1"/>
          <p:nvPr/>
        </p:nvSpPr>
        <p:spPr>
          <a:xfrm>
            <a:off x="4833257" y="922220"/>
            <a:ext cx="3525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XOR for parity</a:t>
            </a:r>
          </a:p>
          <a:p>
            <a:r>
              <a:rPr lang="en-US" dirty="0"/>
              <a:t>Figure shows diagonal of each block</a:t>
            </a:r>
          </a:p>
          <a:p>
            <a:r>
              <a:rPr lang="en-US" dirty="0"/>
              <a:t>Note: No parity for diagonal 4</a:t>
            </a:r>
          </a:p>
        </p:txBody>
      </p:sp>
    </p:spTree>
    <p:extLst>
      <p:ext uri="{BB962C8B-B14F-4D97-AF65-F5344CB8AC3E}">
        <p14:creationId xmlns:p14="http://schemas.microsoft.com/office/powerpoint/2010/main" val="41897486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17D161B-45F4-8144-86E0-2DDBC4168B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861884"/>
            <a:ext cx="8229600" cy="21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5834E2-9F7E-6D43-BC3B-850D7F2E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Row-Diagonal Parity Algorithm</a:t>
            </a:r>
          </a:p>
        </p:txBody>
      </p: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051E980F-B549-AC4A-A69A-1B94B47D7D6E}"/>
              </a:ext>
            </a:extLst>
          </p:cNvPr>
          <p:cNvSpPr/>
          <p:nvPr/>
        </p:nvSpPr>
        <p:spPr>
          <a:xfrm>
            <a:off x="2403566" y="1705074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129C25AC-6069-A340-A9A2-64274466BEB3}"/>
              </a:ext>
            </a:extLst>
          </p:cNvPr>
          <p:cNvSpPr/>
          <p:nvPr/>
        </p:nvSpPr>
        <p:spPr>
          <a:xfrm>
            <a:off x="2412274" y="2030949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DCB10CF4-5ED4-DE40-9390-6A3607BBF982}"/>
              </a:ext>
            </a:extLst>
          </p:cNvPr>
          <p:cNvSpPr/>
          <p:nvPr/>
        </p:nvSpPr>
        <p:spPr>
          <a:xfrm>
            <a:off x="2412275" y="2340230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E613B100-5438-8140-BA79-6FD7E4553D09}"/>
              </a:ext>
            </a:extLst>
          </p:cNvPr>
          <p:cNvSpPr/>
          <p:nvPr/>
        </p:nvSpPr>
        <p:spPr>
          <a:xfrm>
            <a:off x="2403566" y="2649511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B5019AC2-98B4-214D-A4BF-3B56BF2923FB}"/>
              </a:ext>
            </a:extLst>
          </p:cNvPr>
          <p:cNvSpPr/>
          <p:nvPr/>
        </p:nvSpPr>
        <p:spPr>
          <a:xfrm>
            <a:off x="5098869" y="2008963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E5E8DDC5-6B9E-B74B-8502-C005B0239883}"/>
              </a:ext>
            </a:extLst>
          </p:cNvPr>
          <p:cNvSpPr/>
          <p:nvPr/>
        </p:nvSpPr>
        <p:spPr>
          <a:xfrm>
            <a:off x="5103224" y="1705073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4A02F274-4131-8D45-B24B-57C5A10B46A5}"/>
              </a:ext>
            </a:extLst>
          </p:cNvPr>
          <p:cNvSpPr/>
          <p:nvPr/>
        </p:nvSpPr>
        <p:spPr>
          <a:xfrm>
            <a:off x="5098869" y="2357614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CE6D9F3C-3938-C849-8A0F-44EE317668B7}"/>
              </a:ext>
            </a:extLst>
          </p:cNvPr>
          <p:cNvSpPr/>
          <p:nvPr/>
        </p:nvSpPr>
        <p:spPr>
          <a:xfrm>
            <a:off x="5098869" y="2670111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ECCBB-A1A1-8842-BC45-9E78F77DE8BC}"/>
              </a:ext>
            </a:extLst>
          </p:cNvPr>
          <p:cNvSpPr txBox="1"/>
          <p:nvPr/>
        </p:nvSpPr>
        <p:spPr>
          <a:xfrm>
            <a:off x="156796" y="3185269"/>
            <a:ext cx="89872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Intuition: </a:t>
            </a:r>
          </a:p>
          <a:p>
            <a:endParaRPr lang="en-US" dirty="0"/>
          </a:p>
          <a:p>
            <a:r>
              <a:rPr lang="en-US" dirty="0"/>
              <a:t>Row parity not useful for initial reconstruction</a:t>
            </a:r>
          </a:p>
          <a:p>
            <a:endParaRPr lang="en-US" dirty="0"/>
          </a:p>
          <a:p>
            <a:r>
              <a:rPr lang="en-US" dirty="0"/>
              <a:t>Each diagonal misses 1 disk (e.g., disk 2 doesn’t have </a:t>
            </a:r>
            <a:r>
              <a:rPr lang="en-US" dirty="0" err="1"/>
              <a:t>diag</a:t>
            </a:r>
            <a:r>
              <a:rPr lang="en-US" dirty="0"/>
              <a:t> 1), all diagonals miss different disk --&gt; </a:t>
            </a:r>
            <a:br>
              <a:rPr lang="en-US" dirty="0"/>
            </a:br>
            <a:r>
              <a:rPr lang="en-US" dirty="0"/>
              <a:t>two diagonal parities not yet useful, but two touch just one “bad” disk</a:t>
            </a:r>
          </a:p>
        </p:txBody>
      </p:sp>
    </p:spTree>
    <p:extLst>
      <p:ext uri="{BB962C8B-B14F-4D97-AF65-F5344CB8AC3E}">
        <p14:creationId xmlns:p14="http://schemas.microsoft.com/office/powerpoint/2010/main" val="405924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/>
              <a:t>Solution: RAID</a:t>
            </a:r>
          </a:p>
        </p:txBody>
      </p:sp>
      <p:grpSp>
        <p:nvGrpSpPr>
          <p:cNvPr id="155" name="Group 155"/>
          <p:cNvGrpSpPr/>
          <p:nvPr/>
        </p:nvGrpSpPr>
        <p:grpSpPr>
          <a:xfrm>
            <a:off x="3464788" y="3312279"/>
            <a:ext cx="427714" cy="347304"/>
            <a:chOff x="0" y="0"/>
            <a:chExt cx="811071" cy="658590"/>
          </a:xfrm>
        </p:grpSpPr>
        <p:sp>
          <p:nvSpPr>
            <p:cNvPr id="152" name="Shape 152"/>
            <p:cNvSpPr/>
            <p:nvPr/>
          </p:nvSpPr>
          <p:spPr>
            <a:xfrm>
              <a:off x="0" y="405535"/>
              <a:ext cx="811072" cy="253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718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600"/>
              </a:pPr>
              <a:endParaRPr sz="1371">
                <a:solidFill>
                  <a:schemeClr val="bg1"/>
                </a:solidFill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2513" y="126527"/>
              <a:ext cx="806046" cy="401276"/>
            </a:xfrm>
            <a:prstGeom prst="rect">
              <a:avLst/>
            </a:prstGeom>
            <a:solidFill>
              <a:srgbClr val="9718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 b="1">
                  <a:latin typeface="Helvetica"/>
                  <a:ea typeface="Helvetica"/>
                  <a:cs typeface="Helvetica"/>
                  <a:sym typeface="Helvetica"/>
                </a:defRPr>
              </a:pPr>
              <a:endParaRPr sz="1476">
                <a:solidFill>
                  <a:schemeClr val="bg1"/>
                </a:solidFill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0"/>
              <a:ext cx="811072" cy="253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4595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600"/>
              </a:pPr>
              <a:endParaRPr sz="1371">
                <a:solidFill>
                  <a:schemeClr val="bg1"/>
                </a:solidFill>
              </a:endParaRPr>
            </a:p>
          </p:txBody>
        </p:sp>
      </p:grpSp>
      <p:sp>
        <p:nvSpPr>
          <p:cNvPr id="156" name="Shape 156"/>
          <p:cNvSpPr/>
          <p:nvPr/>
        </p:nvSpPr>
        <p:spPr>
          <a:xfrm>
            <a:off x="3464788" y="2414144"/>
            <a:ext cx="2214427" cy="347304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582">
                <a:solidFill>
                  <a:schemeClr val="bg1"/>
                </a:solidFill>
              </a:rPr>
              <a:t>FS</a:t>
            </a:r>
          </a:p>
        </p:txBody>
      </p:sp>
      <p:grpSp>
        <p:nvGrpSpPr>
          <p:cNvPr id="160" name="Group 160"/>
          <p:cNvGrpSpPr/>
          <p:nvPr/>
        </p:nvGrpSpPr>
        <p:grpSpPr>
          <a:xfrm>
            <a:off x="4060359" y="3312279"/>
            <a:ext cx="427714" cy="347304"/>
            <a:chOff x="0" y="0"/>
            <a:chExt cx="811071" cy="658590"/>
          </a:xfrm>
        </p:grpSpPr>
        <p:sp>
          <p:nvSpPr>
            <p:cNvPr id="157" name="Shape 157"/>
            <p:cNvSpPr/>
            <p:nvPr/>
          </p:nvSpPr>
          <p:spPr>
            <a:xfrm>
              <a:off x="0" y="405535"/>
              <a:ext cx="811072" cy="253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718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600"/>
              </a:pPr>
              <a:endParaRPr sz="1371">
                <a:solidFill>
                  <a:schemeClr val="bg1"/>
                </a:solidFill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2513" y="126527"/>
              <a:ext cx="806046" cy="401276"/>
            </a:xfrm>
            <a:prstGeom prst="rect">
              <a:avLst/>
            </a:prstGeom>
            <a:solidFill>
              <a:srgbClr val="9718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 b="1">
                  <a:latin typeface="Helvetica"/>
                  <a:ea typeface="Helvetica"/>
                  <a:cs typeface="Helvetica"/>
                  <a:sym typeface="Helvetica"/>
                </a:defRPr>
              </a:pPr>
              <a:endParaRPr sz="1476">
                <a:solidFill>
                  <a:schemeClr val="bg1"/>
                </a:solidFill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0" y="0"/>
              <a:ext cx="811072" cy="253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4595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600"/>
              </a:pPr>
              <a:endParaRPr sz="1371">
                <a:solidFill>
                  <a:schemeClr val="bg1"/>
                </a:solidFill>
              </a:endParaRPr>
            </a:p>
          </p:txBody>
        </p:sp>
      </p:grpSp>
      <p:grpSp>
        <p:nvGrpSpPr>
          <p:cNvPr id="164" name="Group 164"/>
          <p:cNvGrpSpPr/>
          <p:nvPr/>
        </p:nvGrpSpPr>
        <p:grpSpPr>
          <a:xfrm>
            <a:off x="4655930" y="3312279"/>
            <a:ext cx="427714" cy="347304"/>
            <a:chOff x="0" y="0"/>
            <a:chExt cx="811071" cy="658590"/>
          </a:xfrm>
        </p:grpSpPr>
        <p:sp>
          <p:nvSpPr>
            <p:cNvPr id="161" name="Shape 161"/>
            <p:cNvSpPr/>
            <p:nvPr/>
          </p:nvSpPr>
          <p:spPr>
            <a:xfrm>
              <a:off x="0" y="405535"/>
              <a:ext cx="811072" cy="253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718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600"/>
              </a:pPr>
              <a:endParaRPr sz="1371">
                <a:solidFill>
                  <a:schemeClr val="bg1"/>
                </a:solidFill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2513" y="126527"/>
              <a:ext cx="806046" cy="401276"/>
            </a:xfrm>
            <a:prstGeom prst="rect">
              <a:avLst/>
            </a:prstGeom>
            <a:solidFill>
              <a:srgbClr val="9718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 b="1">
                  <a:latin typeface="Helvetica"/>
                  <a:ea typeface="Helvetica"/>
                  <a:cs typeface="Helvetica"/>
                  <a:sym typeface="Helvetica"/>
                </a:defRPr>
              </a:pPr>
              <a:endParaRPr sz="1476">
                <a:solidFill>
                  <a:schemeClr val="bg1"/>
                </a:solidFill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0"/>
              <a:ext cx="811072" cy="253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4595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600"/>
              </a:pPr>
              <a:endParaRPr sz="1371">
                <a:solidFill>
                  <a:schemeClr val="bg1"/>
                </a:solidFill>
              </a:endParaRPr>
            </a:p>
          </p:txBody>
        </p:sp>
      </p:grpSp>
      <p:grpSp>
        <p:nvGrpSpPr>
          <p:cNvPr id="168" name="Group 168"/>
          <p:cNvGrpSpPr/>
          <p:nvPr/>
        </p:nvGrpSpPr>
        <p:grpSpPr>
          <a:xfrm>
            <a:off x="5251500" y="3312279"/>
            <a:ext cx="427714" cy="347304"/>
            <a:chOff x="0" y="0"/>
            <a:chExt cx="811071" cy="658590"/>
          </a:xfrm>
        </p:grpSpPr>
        <p:sp>
          <p:nvSpPr>
            <p:cNvPr id="165" name="Shape 165"/>
            <p:cNvSpPr/>
            <p:nvPr/>
          </p:nvSpPr>
          <p:spPr>
            <a:xfrm>
              <a:off x="0" y="405535"/>
              <a:ext cx="811072" cy="253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718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600"/>
              </a:pPr>
              <a:endParaRPr sz="1371">
                <a:solidFill>
                  <a:schemeClr val="bg1"/>
                </a:solidFill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2513" y="126527"/>
              <a:ext cx="806046" cy="401276"/>
            </a:xfrm>
            <a:prstGeom prst="rect">
              <a:avLst/>
            </a:prstGeom>
            <a:solidFill>
              <a:srgbClr val="9718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 b="1">
                  <a:latin typeface="Helvetica"/>
                  <a:ea typeface="Helvetica"/>
                  <a:cs typeface="Helvetica"/>
                  <a:sym typeface="Helvetica"/>
                </a:defRPr>
              </a:pPr>
              <a:endParaRPr sz="1476">
                <a:solidFill>
                  <a:schemeClr val="bg1"/>
                </a:solidFill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0" y="0"/>
              <a:ext cx="811072" cy="253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4595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600"/>
              </a:pPr>
              <a:endParaRPr sz="1371">
                <a:solidFill>
                  <a:schemeClr val="bg1"/>
                </a:solidFill>
              </a:endParaRPr>
            </a:p>
          </p:txBody>
        </p:sp>
      </p:grpSp>
      <p:sp>
        <p:nvSpPr>
          <p:cNvPr id="169" name="Shape 169"/>
          <p:cNvSpPr/>
          <p:nvPr/>
        </p:nvSpPr>
        <p:spPr>
          <a:xfrm>
            <a:off x="3464788" y="1930614"/>
            <a:ext cx="2214427" cy="34730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582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70" name="Shape 170"/>
          <p:cNvSpPr/>
          <p:nvPr/>
        </p:nvSpPr>
        <p:spPr>
          <a:xfrm>
            <a:off x="974078" y="4418791"/>
            <a:ext cx="432996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/>
              <a:t>Build logical disk from many physical disks</a:t>
            </a:r>
          </a:p>
        </p:txBody>
      </p:sp>
      <p:sp>
        <p:nvSpPr>
          <p:cNvPr id="171" name="Shape 171"/>
          <p:cNvSpPr/>
          <p:nvPr/>
        </p:nvSpPr>
        <p:spPr>
          <a:xfrm>
            <a:off x="3464788" y="2881626"/>
            <a:ext cx="2214427" cy="347304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582" dirty="0">
                <a:solidFill>
                  <a:schemeClr val="bg1"/>
                </a:solidFill>
              </a:rPr>
              <a:t>Fake </a:t>
            </a:r>
            <a:r>
              <a:rPr lang="en-US" sz="1582" dirty="0">
                <a:solidFill>
                  <a:schemeClr val="bg1"/>
                </a:solidFill>
              </a:rPr>
              <a:t>Logical </a:t>
            </a:r>
            <a:r>
              <a:rPr sz="1582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172" name="Shape 172"/>
          <p:cNvSpPr/>
          <p:nvPr/>
        </p:nvSpPr>
        <p:spPr>
          <a:xfrm>
            <a:off x="1207800" y="998524"/>
            <a:ext cx="4753849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/>
              <a:t>RAID: </a:t>
            </a:r>
            <a:r>
              <a:rPr sz="2000" b="1" dirty="0">
                <a:latin typeface="Helvetica"/>
                <a:ea typeface="Helvetica"/>
                <a:cs typeface="Helvetica"/>
                <a:sym typeface="Helvetica"/>
              </a:rPr>
              <a:t>R</a:t>
            </a:r>
            <a:r>
              <a:rPr sz="2000" dirty="0"/>
              <a:t>edundant </a:t>
            </a:r>
            <a:r>
              <a:rPr sz="2000" b="1" dirty="0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rPr sz="2000" dirty="0"/>
              <a:t>rray of </a:t>
            </a:r>
            <a:r>
              <a:rPr sz="2000" b="1" dirty="0"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000" dirty="0"/>
              <a:t>nexpensive </a:t>
            </a:r>
            <a:r>
              <a:rPr sz="2000" b="1" dirty="0">
                <a:latin typeface="Helvetica"/>
                <a:ea typeface="Helvetica"/>
                <a:cs typeface="Helvetica"/>
                <a:sym typeface="Helvetica"/>
              </a:rPr>
              <a:t>D</a:t>
            </a:r>
            <a:r>
              <a:rPr sz="2000" dirty="0"/>
              <a:t>isks</a:t>
            </a:r>
          </a:p>
        </p:txBody>
      </p:sp>
      <p:sp>
        <p:nvSpPr>
          <p:cNvPr id="24" name="Shape 196"/>
          <p:cNvSpPr txBox="1">
            <a:spLocks/>
          </p:cNvSpPr>
          <p:nvPr/>
        </p:nvSpPr>
        <p:spPr>
          <a:xfrm>
            <a:off x="737154" y="1827797"/>
            <a:ext cx="1738778" cy="1223088"/>
          </a:xfrm>
          <a:prstGeom prst="rect">
            <a:avLst/>
          </a:prstGeom>
        </p:spPr>
        <p:txBody>
          <a:bodyPr vert="horz" lIns="68579" tIns="34289" rIns="68579" bIns="34289" rtlCol="0">
            <a:no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1"/>
                </a:solidFill>
              </a:rPr>
              <a:t>RAID is: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1"/>
                </a:solidFill>
              </a:rPr>
              <a:t> - transparent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1"/>
                </a:solidFill>
              </a:rPr>
              <a:t> - deployable</a:t>
            </a:r>
          </a:p>
        </p:txBody>
      </p:sp>
      <p:sp>
        <p:nvSpPr>
          <p:cNvPr id="25" name="Shape 220"/>
          <p:cNvSpPr txBox="1">
            <a:spLocks/>
          </p:cNvSpPr>
          <p:nvPr/>
        </p:nvSpPr>
        <p:spPr>
          <a:xfrm>
            <a:off x="6199504" y="1913785"/>
            <a:ext cx="2082850" cy="1676828"/>
          </a:xfrm>
          <a:prstGeom prst="rect">
            <a:avLst/>
          </a:prstGeom>
        </p:spPr>
        <p:txBody>
          <a:bodyPr vert="horz" lIns="68579" tIns="34289" rIns="68579" bIns="34289" rtlCol="0">
            <a:no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1"/>
                </a:solidFill>
              </a:rPr>
              <a:t>Logical disk gives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1"/>
                </a:solidFill>
              </a:rPr>
              <a:t> - capacity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1"/>
                </a:solidFill>
              </a:rPr>
              <a:t> - performance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1"/>
                </a:solidFill>
              </a:rPr>
              <a:t> - reliability</a:t>
            </a:r>
          </a:p>
        </p:txBody>
      </p:sp>
    </p:spTree>
    <p:extLst>
      <p:ext uri="{BB962C8B-B14F-4D97-AF65-F5344CB8AC3E}">
        <p14:creationId xmlns:p14="http://schemas.microsoft.com/office/powerpoint/2010/main" val="24367450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17D161B-45F4-8144-86E0-2DDBC4168B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857250"/>
            <a:ext cx="8229600" cy="21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5834E2-9F7E-6D43-BC3B-850D7F2E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Row-Diagonal Parity Algorithm</a:t>
            </a:r>
          </a:p>
        </p:txBody>
      </p: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051E980F-B549-AC4A-A69A-1B94B47D7D6E}"/>
              </a:ext>
            </a:extLst>
          </p:cNvPr>
          <p:cNvSpPr/>
          <p:nvPr/>
        </p:nvSpPr>
        <p:spPr>
          <a:xfrm>
            <a:off x="2403566" y="1700440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129C25AC-6069-A340-A9A2-64274466BEB3}"/>
              </a:ext>
            </a:extLst>
          </p:cNvPr>
          <p:cNvSpPr/>
          <p:nvPr/>
        </p:nvSpPr>
        <p:spPr>
          <a:xfrm>
            <a:off x="2412274" y="2026315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DCB10CF4-5ED4-DE40-9390-6A3607BBF982}"/>
              </a:ext>
            </a:extLst>
          </p:cNvPr>
          <p:cNvSpPr/>
          <p:nvPr/>
        </p:nvSpPr>
        <p:spPr>
          <a:xfrm>
            <a:off x="2412275" y="2335596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E613B100-5438-8140-BA79-6FD7E4553D09}"/>
              </a:ext>
            </a:extLst>
          </p:cNvPr>
          <p:cNvSpPr/>
          <p:nvPr/>
        </p:nvSpPr>
        <p:spPr>
          <a:xfrm>
            <a:off x="2403566" y="2644877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B5019AC2-98B4-214D-A4BF-3B56BF2923FB}"/>
              </a:ext>
            </a:extLst>
          </p:cNvPr>
          <p:cNvSpPr/>
          <p:nvPr/>
        </p:nvSpPr>
        <p:spPr>
          <a:xfrm>
            <a:off x="5098869" y="2004329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E5E8DDC5-6B9E-B74B-8502-C005B0239883}"/>
              </a:ext>
            </a:extLst>
          </p:cNvPr>
          <p:cNvSpPr/>
          <p:nvPr/>
        </p:nvSpPr>
        <p:spPr>
          <a:xfrm>
            <a:off x="5103224" y="1700439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CE6D9F3C-3938-C849-8A0F-44EE317668B7}"/>
              </a:ext>
            </a:extLst>
          </p:cNvPr>
          <p:cNvSpPr/>
          <p:nvPr/>
        </p:nvSpPr>
        <p:spPr>
          <a:xfrm>
            <a:off x="5098869" y="2665477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9B25DC-10AF-124C-AF8D-A05A6312D56D}"/>
              </a:ext>
            </a:extLst>
          </p:cNvPr>
          <p:cNvSpPr txBox="1"/>
          <p:nvPr/>
        </p:nvSpPr>
        <p:spPr>
          <a:xfrm>
            <a:off x="1962348" y="3029273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not used</a:t>
            </a:r>
          </a:p>
        </p:txBody>
      </p:sp>
    </p:spTree>
    <p:extLst>
      <p:ext uri="{BB962C8B-B14F-4D97-AF65-F5344CB8AC3E}">
        <p14:creationId xmlns:p14="http://schemas.microsoft.com/office/powerpoint/2010/main" val="33851342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17D161B-45F4-8144-86E0-2DDBC4168B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857250"/>
            <a:ext cx="8229600" cy="21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5834E2-9F7E-6D43-BC3B-850D7F2E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Row-Diagonal Parity Algorithm</a:t>
            </a:r>
          </a:p>
        </p:txBody>
      </p: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051E980F-B549-AC4A-A69A-1B94B47D7D6E}"/>
              </a:ext>
            </a:extLst>
          </p:cNvPr>
          <p:cNvSpPr/>
          <p:nvPr/>
        </p:nvSpPr>
        <p:spPr>
          <a:xfrm>
            <a:off x="2403566" y="1700440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DCB10CF4-5ED4-DE40-9390-6A3607BBF982}"/>
              </a:ext>
            </a:extLst>
          </p:cNvPr>
          <p:cNvSpPr/>
          <p:nvPr/>
        </p:nvSpPr>
        <p:spPr>
          <a:xfrm>
            <a:off x="2412275" y="2335596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E613B100-5438-8140-BA79-6FD7E4553D09}"/>
              </a:ext>
            </a:extLst>
          </p:cNvPr>
          <p:cNvSpPr/>
          <p:nvPr/>
        </p:nvSpPr>
        <p:spPr>
          <a:xfrm>
            <a:off x="2403566" y="2644877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B5019AC2-98B4-214D-A4BF-3B56BF2923FB}"/>
              </a:ext>
            </a:extLst>
          </p:cNvPr>
          <p:cNvSpPr/>
          <p:nvPr/>
        </p:nvSpPr>
        <p:spPr>
          <a:xfrm>
            <a:off x="5098869" y="2004329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E5E8DDC5-6B9E-B74B-8502-C005B0239883}"/>
              </a:ext>
            </a:extLst>
          </p:cNvPr>
          <p:cNvSpPr/>
          <p:nvPr/>
        </p:nvSpPr>
        <p:spPr>
          <a:xfrm>
            <a:off x="5103224" y="1700439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CE6D9F3C-3938-C849-8A0F-44EE317668B7}"/>
              </a:ext>
            </a:extLst>
          </p:cNvPr>
          <p:cNvSpPr/>
          <p:nvPr/>
        </p:nvSpPr>
        <p:spPr>
          <a:xfrm>
            <a:off x="5098869" y="2665477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9B25DC-10AF-124C-AF8D-A05A6312D56D}"/>
              </a:ext>
            </a:extLst>
          </p:cNvPr>
          <p:cNvSpPr txBox="1"/>
          <p:nvPr/>
        </p:nvSpPr>
        <p:spPr>
          <a:xfrm>
            <a:off x="4657651" y="3025932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not used</a:t>
            </a:r>
          </a:p>
        </p:txBody>
      </p:sp>
    </p:spTree>
    <p:extLst>
      <p:ext uri="{BB962C8B-B14F-4D97-AF65-F5344CB8AC3E}">
        <p14:creationId xmlns:p14="http://schemas.microsoft.com/office/powerpoint/2010/main" val="23193640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17D161B-45F4-8144-86E0-2DDBC4168B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857250"/>
            <a:ext cx="8229600" cy="21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5834E2-9F7E-6D43-BC3B-850D7F2E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Row-Diagonal Parity Algorithm</a:t>
            </a:r>
          </a:p>
        </p:txBody>
      </p: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051E980F-B549-AC4A-A69A-1B94B47D7D6E}"/>
              </a:ext>
            </a:extLst>
          </p:cNvPr>
          <p:cNvSpPr/>
          <p:nvPr/>
        </p:nvSpPr>
        <p:spPr>
          <a:xfrm>
            <a:off x="2403566" y="1700440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DCB10CF4-5ED4-DE40-9390-6A3607BBF982}"/>
              </a:ext>
            </a:extLst>
          </p:cNvPr>
          <p:cNvSpPr/>
          <p:nvPr/>
        </p:nvSpPr>
        <p:spPr>
          <a:xfrm>
            <a:off x="2412275" y="2335596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E613B100-5438-8140-BA79-6FD7E4553D09}"/>
              </a:ext>
            </a:extLst>
          </p:cNvPr>
          <p:cNvSpPr/>
          <p:nvPr/>
        </p:nvSpPr>
        <p:spPr>
          <a:xfrm>
            <a:off x="2403566" y="2644877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B5019AC2-98B4-214D-A4BF-3B56BF2923FB}"/>
              </a:ext>
            </a:extLst>
          </p:cNvPr>
          <p:cNvSpPr/>
          <p:nvPr/>
        </p:nvSpPr>
        <p:spPr>
          <a:xfrm>
            <a:off x="5098869" y="2004329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E5E8DDC5-6B9E-B74B-8502-C005B0239883}"/>
              </a:ext>
            </a:extLst>
          </p:cNvPr>
          <p:cNvSpPr/>
          <p:nvPr/>
        </p:nvSpPr>
        <p:spPr>
          <a:xfrm>
            <a:off x="5103224" y="1700439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CE6D9F3C-3938-C849-8A0F-44EE317668B7}"/>
              </a:ext>
            </a:extLst>
          </p:cNvPr>
          <p:cNvSpPr/>
          <p:nvPr/>
        </p:nvSpPr>
        <p:spPr>
          <a:xfrm>
            <a:off x="5098869" y="2665477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9B25DC-10AF-124C-AF8D-A05A6312D56D}"/>
              </a:ext>
            </a:extLst>
          </p:cNvPr>
          <p:cNvSpPr txBox="1"/>
          <p:nvPr/>
        </p:nvSpPr>
        <p:spPr>
          <a:xfrm>
            <a:off x="457200" y="3273067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row parity</a:t>
            </a:r>
          </a:p>
        </p:txBody>
      </p:sp>
    </p:spTree>
    <p:extLst>
      <p:ext uri="{BB962C8B-B14F-4D97-AF65-F5344CB8AC3E}">
        <p14:creationId xmlns:p14="http://schemas.microsoft.com/office/powerpoint/2010/main" val="311943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17D161B-45F4-8144-86E0-2DDBC4168B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857250"/>
            <a:ext cx="8229600" cy="21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5834E2-9F7E-6D43-BC3B-850D7F2E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Row-Diagonal Parity Algorithm</a:t>
            </a:r>
          </a:p>
        </p:txBody>
      </p: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051E980F-B549-AC4A-A69A-1B94B47D7D6E}"/>
              </a:ext>
            </a:extLst>
          </p:cNvPr>
          <p:cNvSpPr/>
          <p:nvPr/>
        </p:nvSpPr>
        <p:spPr>
          <a:xfrm>
            <a:off x="2403566" y="1700440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E613B100-5438-8140-BA79-6FD7E4553D09}"/>
              </a:ext>
            </a:extLst>
          </p:cNvPr>
          <p:cNvSpPr/>
          <p:nvPr/>
        </p:nvSpPr>
        <p:spPr>
          <a:xfrm>
            <a:off x="2403566" y="2644877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E5E8DDC5-6B9E-B74B-8502-C005B0239883}"/>
              </a:ext>
            </a:extLst>
          </p:cNvPr>
          <p:cNvSpPr/>
          <p:nvPr/>
        </p:nvSpPr>
        <p:spPr>
          <a:xfrm>
            <a:off x="5103224" y="1700439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CE6D9F3C-3938-C849-8A0F-44EE317668B7}"/>
              </a:ext>
            </a:extLst>
          </p:cNvPr>
          <p:cNvSpPr/>
          <p:nvPr/>
        </p:nvSpPr>
        <p:spPr>
          <a:xfrm>
            <a:off x="5098869" y="2665477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9B25DC-10AF-124C-AF8D-A05A6312D56D}"/>
              </a:ext>
            </a:extLst>
          </p:cNvPr>
          <p:cNvSpPr txBox="1"/>
          <p:nvPr/>
        </p:nvSpPr>
        <p:spPr>
          <a:xfrm>
            <a:off x="457200" y="3273067"/>
            <a:ext cx="2192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diagonal parity…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4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17D161B-45F4-8144-86E0-2DDBC4168B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857250"/>
            <a:ext cx="8229600" cy="21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5834E2-9F7E-6D43-BC3B-850D7F2E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Row-Diagonal Parity Algorithm</a:t>
            </a:r>
          </a:p>
        </p:txBody>
      </p: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051E980F-B549-AC4A-A69A-1B94B47D7D6E}"/>
              </a:ext>
            </a:extLst>
          </p:cNvPr>
          <p:cNvSpPr/>
          <p:nvPr/>
        </p:nvSpPr>
        <p:spPr>
          <a:xfrm>
            <a:off x="2403566" y="1700440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CE6D9F3C-3938-C849-8A0F-44EE317668B7}"/>
              </a:ext>
            </a:extLst>
          </p:cNvPr>
          <p:cNvSpPr/>
          <p:nvPr/>
        </p:nvSpPr>
        <p:spPr>
          <a:xfrm>
            <a:off x="5098869" y="2665477"/>
            <a:ext cx="296092" cy="243856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9B25DC-10AF-124C-AF8D-A05A6312D56D}"/>
              </a:ext>
            </a:extLst>
          </p:cNvPr>
          <p:cNvSpPr txBox="1"/>
          <p:nvPr/>
        </p:nvSpPr>
        <p:spPr>
          <a:xfrm>
            <a:off x="457200" y="3273067"/>
            <a:ext cx="6399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row parity…</a:t>
            </a:r>
          </a:p>
          <a:p>
            <a:endParaRPr lang="en-US" dirty="0"/>
          </a:p>
          <a:p>
            <a:r>
              <a:rPr lang="en-US" dirty="0"/>
              <a:t>Same reconstruction occurs simultaneously across all RDP stripes </a:t>
            </a:r>
          </a:p>
        </p:txBody>
      </p:sp>
    </p:spTree>
    <p:extLst>
      <p:ext uri="{BB962C8B-B14F-4D97-AF65-F5344CB8AC3E}">
        <p14:creationId xmlns:p14="http://schemas.microsoft.com/office/powerpoint/2010/main" val="117073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E43EB1-0B21-0F46-B57E-C07E07F4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B4D90-27B7-C647-8FF6-E6533F984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73776"/>
            <a:ext cx="8229600" cy="2191065"/>
          </a:xfrm>
        </p:spPr>
        <p:txBody>
          <a:bodyPr>
            <a:normAutofit/>
          </a:bodyPr>
          <a:lstStyle/>
          <a:p>
            <a:r>
              <a:rPr lang="en-US" sz="2000" dirty="0"/>
              <a:t>Read performance is unaffected</a:t>
            </a:r>
          </a:p>
          <a:p>
            <a:r>
              <a:rPr lang="en-US" sz="2000" dirty="0"/>
              <a:t>How to best perform large sequential writes?</a:t>
            </a:r>
          </a:p>
          <a:p>
            <a:pPr lvl="1"/>
            <a:r>
              <a:rPr lang="en-US" sz="2000" dirty="0"/>
              <a:t>Write p-1 stripes at once for best performance </a:t>
            </a:r>
            <a:br>
              <a:rPr lang="en-US" sz="2000" dirty="0"/>
            </a:br>
            <a:r>
              <a:rPr lang="en-US" sz="2000" dirty="0"/>
              <a:t>(update row and diagonal parity at same time) </a:t>
            </a:r>
          </a:p>
          <a:p>
            <a:r>
              <a:rPr lang="en-US" sz="2000" dirty="0"/>
              <a:t>Partial stripe writes: </a:t>
            </a:r>
            <a:br>
              <a:rPr lang="en-US" sz="2000" dirty="0"/>
            </a:br>
            <a:r>
              <a:rPr lang="en-US" sz="2000" dirty="0"/>
              <a:t>Use combination of additive and subtractive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884EB-F84B-064B-BC34-A4E6A3255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703" y="665439"/>
            <a:ext cx="8229600" cy="21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2844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E43EB1-0B21-0F46-B57E-C07E07F4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6691" y="12357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RDP over multiple raid groups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5381DB87-7E25-C94C-A727-064631B12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503735"/>
              </p:ext>
            </p:extLst>
          </p:nvPr>
        </p:nvGraphicFramePr>
        <p:xfrm>
          <a:off x="275967" y="857250"/>
          <a:ext cx="6656172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81">
                  <a:extLst>
                    <a:ext uri="{9D8B030D-6E8A-4147-A177-3AD203B41FA5}">
                      <a16:colId xmlns:a16="http://schemas.microsoft.com/office/drawing/2014/main" val="1129879674"/>
                    </a:ext>
                  </a:extLst>
                </a:gridCol>
                <a:gridCol w="554681">
                  <a:extLst>
                    <a:ext uri="{9D8B030D-6E8A-4147-A177-3AD203B41FA5}">
                      <a16:colId xmlns:a16="http://schemas.microsoft.com/office/drawing/2014/main" val="2606521096"/>
                    </a:ext>
                  </a:extLst>
                </a:gridCol>
                <a:gridCol w="554681">
                  <a:extLst>
                    <a:ext uri="{9D8B030D-6E8A-4147-A177-3AD203B41FA5}">
                      <a16:colId xmlns:a16="http://schemas.microsoft.com/office/drawing/2014/main" val="56863450"/>
                    </a:ext>
                  </a:extLst>
                </a:gridCol>
                <a:gridCol w="554681">
                  <a:extLst>
                    <a:ext uri="{9D8B030D-6E8A-4147-A177-3AD203B41FA5}">
                      <a16:colId xmlns:a16="http://schemas.microsoft.com/office/drawing/2014/main" val="1709016045"/>
                    </a:ext>
                  </a:extLst>
                </a:gridCol>
                <a:gridCol w="554681">
                  <a:extLst>
                    <a:ext uri="{9D8B030D-6E8A-4147-A177-3AD203B41FA5}">
                      <a16:colId xmlns:a16="http://schemas.microsoft.com/office/drawing/2014/main" val="764480926"/>
                    </a:ext>
                  </a:extLst>
                </a:gridCol>
                <a:gridCol w="554681">
                  <a:extLst>
                    <a:ext uri="{9D8B030D-6E8A-4147-A177-3AD203B41FA5}">
                      <a16:colId xmlns:a16="http://schemas.microsoft.com/office/drawing/2014/main" val="3274395385"/>
                    </a:ext>
                  </a:extLst>
                </a:gridCol>
                <a:gridCol w="554681">
                  <a:extLst>
                    <a:ext uri="{9D8B030D-6E8A-4147-A177-3AD203B41FA5}">
                      <a16:colId xmlns:a16="http://schemas.microsoft.com/office/drawing/2014/main" val="3875109131"/>
                    </a:ext>
                  </a:extLst>
                </a:gridCol>
                <a:gridCol w="554681">
                  <a:extLst>
                    <a:ext uri="{9D8B030D-6E8A-4147-A177-3AD203B41FA5}">
                      <a16:colId xmlns:a16="http://schemas.microsoft.com/office/drawing/2014/main" val="1563611856"/>
                    </a:ext>
                  </a:extLst>
                </a:gridCol>
                <a:gridCol w="554681">
                  <a:extLst>
                    <a:ext uri="{9D8B030D-6E8A-4147-A177-3AD203B41FA5}">
                      <a16:colId xmlns:a16="http://schemas.microsoft.com/office/drawing/2014/main" val="3774650966"/>
                    </a:ext>
                  </a:extLst>
                </a:gridCol>
                <a:gridCol w="554681">
                  <a:extLst>
                    <a:ext uri="{9D8B030D-6E8A-4147-A177-3AD203B41FA5}">
                      <a16:colId xmlns:a16="http://schemas.microsoft.com/office/drawing/2014/main" val="3198213323"/>
                    </a:ext>
                  </a:extLst>
                </a:gridCol>
                <a:gridCol w="554681">
                  <a:extLst>
                    <a:ext uri="{9D8B030D-6E8A-4147-A177-3AD203B41FA5}">
                      <a16:colId xmlns:a16="http://schemas.microsoft.com/office/drawing/2014/main" val="3440458841"/>
                    </a:ext>
                  </a:extLst>
                </a:gridCol>
                <a:gridCol w="554681">
                  <a:extLst>
                    <a:ext uri="{9D8B030D-6E8A-4147-A177-3AD203B41FA5}">
                      <a16:colId xmlns:a16="http://schemas.microsoft.com/office/drawing/2014/main" val="1963447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DiagP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26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2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7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206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27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2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51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8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93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6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21176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572106E-2806-6E49-8E65-D8F3E08CF84E}"/>
              </a:ext>
            </a:extLst>
          </p:cNvPr>
          <p:cNvSpPr txBox="1"/>
          <p:nvPr/>
        </p:nvSpPr>
        <p:spPr>
          <a:xfrm>
            <a:off x="7043351" y="1050324"/>
            <a:ext cx="19617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disks</a:t>
            </a:r>
          </a:p>
          <a:p>
            <a:r>
              <a:rPr lang="en-US" dirty="0"/>
              <a:t>P = 11</a:t>
            </a:r>
          </a:p>
          <a:p>
            <a:endParaRPr lang="en-US" dirty="0"/>
          </a:p>
          <a:p>
            <a:r>
              <a:rPr lang="en-US" dirty="0"/>
              <a:t>Multiple parity</a:t>
            </a:r>
            <a:br>
              <a:rPr lang="en-US" dirty="0"/>
            </a:br>
            <a:r>
              <a:rPr lang="en-US" dirty="0"/>
              <a:t>blocks per row</a:t>
            </a:r>
          </a:p>
          <a:p>
            <a:endParaRPr lang="en-US" dirty="0"/>
          </a:p>
          <a:p>
            <a:r>
              <a:rPr lang="en-US" dirty="0"/>
              <a:t>Protect against</a:t>
            </a:r>
            <a:br>
              <a:rPr lang="en-US" dirty="0"/>
            </a:br>
            <a:r>
              <a:rPr lang="en-US" dirty="0"/>
              <a:t>single failures </a:t>
            </a:r>
            <a:br>
              <a:rPr lang="en-US" dirty="0"/>
            </a:br>
            <a:r>
              <a:rPr lang="en-US" dirty="0"/>
              <a:t>in group</a:t>
            </a:r>
          </a:p>
          <a:p>
            <a:endParaRPr lang="en-US" dirty="0"/>
          </a:p>
          <a:p>
            <a:r>
              <a:rPr lang="en-US" dirty="0"/>
              <a:t>Use diagonal parity</a:t>
            </a:r>
            <a:br>
              <a:rPr lang="en-US" dirty="0"/>
            </a:br>
            <a:r>
              <a:rPr lang="en-US" dirty="0"/>
              <a:t>for double failures</a:t>
            </a:r>
            <a:br>
              <a:rPr lang="en-US" dirty="0"/>
            </a:br>
            <a:r>
              <a:rPr lang="en-US" dirty="0"/>
              <a:t>in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EEBB4-41E3-824D-9848-588DF31936D0}"/>
              </a:ext>
            </a:extLst>
          </p:cNvPr>
          <p:cNvSpPr/>
          <p:nvPr/>
        </p:nvSpPr>
        <p:spPr>
          <a:xfrm>
            <a:off x="138895" y="741405"/>
            <a:ext cx="3395138" cy="41900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E0E23-7925-3C40-A7A9-FDA052909EC2}"/>
              </a:ext>
            </a:extLst>
          </p:cNvPr>
          <p:cNvSpPr/>
          <p:nvPr/>
        </p:nvSpPr>
        <p:spPr>
          <a:xfrm>
            <a:off x="3671105" y="747840"/>
            <a:ext cx="2685536" cy="4190005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962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E3EB-C17D-474E-915A-E4C32D75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Performance: Measured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A757D2-A1B4-444E-86E8-9F94552326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192348"/>
              </p:ext>
            </p:extLst>
          </p:nvPr>
        </p:nvGraphicFramePr>
        <p:xfrm>
          <a:off x="457200" y="1200150"/>
          <a:ext cx="82295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71071515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9805576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08956192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66283140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428376693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73633566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670281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G(</a:t>
                      </a:r>
                      <a:r>
                        <a:rPr lang="en-US" dirty="0" err="1"/>
                        <a:t>d+p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Rate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Disks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Disks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case?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81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RAID-4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6x(7+1)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5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6x(7+2)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25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4x(10+2)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70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3x(14+2)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33773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1BD9E4A-F6BD-1B43-B2D2-F67CC247451A}"/>
              </a:ext>
            </a:extLst>
          </p:cNvPr>
          <p:cNvSpPr/>
          <p:nvPr/>
        </p:nvSpPr>
        <p:spPr>
          <a:xfrm>
            <a:off x="4003589" y="1890584"/>
            <a:ext cx="766119" cy="296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ACC512-9F02-5E4D-98AF-2D1B91F1F10E}"/>
              </a:ext>
            </a:extLst>
          </p:cNvPr>
          <p:cNvSpPr/>
          <p:nvPr/>
        </p:nvSpPr>
        <p:spPr>
          <a:xfrm>
            <a:off x="5181600" y="1890584"/>
            <a:ext cx="766119" cy="296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E210E-B17C-434D-9EE7-2B6752EFFD9F}"/>
              </a:ext>
            </a:extLst>
          </p:cNvPr>
          <p:cNvSpPr/>
          <p:nvPr/>
        </p:nvSpPr>
        <p:spPr>
          <a:xfrm>
            <a:off x="4003589" y="2233484"/>
            <a:ext cx="766119" cy="296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FB52C6-172E-3348-ACA2-8A877A69EB97}"/>
              </a:ext>
            </a:extLst>
          </p:cNvPr>
          <p:cNvSpPr/>
          <p:nvPr/>
        </p:nvSpPr>
        <p:spPr>
          <a:xfrm>
            <a:off x="5181600" y="2221127"/>
            <a:ext cx="766119" cy="296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405A70-C564-B344-AD68-54FFF183329F}"/>
              </a:ext>
            </a:extLst>
          </p:cNvPr>
          <p:cNvSpPr/>
          <p:nvPr/>
        </p:nvSpPr>
        <p:spPr>
          <a:xfrm>
            <a:off x="4003588" y="2613455"/>
            <a:ext cx="766119" cy="296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CAA591-EA52-EC41-A9B3-16F3D865DE4C}"/>
              </a:ext>
            </a:extLst>
          </p:cNvPr>
          <p:cNvSpPr/>
          <p:nvPr/>
        </p:nvSpPr>
        <p:spPr>
          <a:xfrm>
            <a:off x="5181600" y="2631990"/>
            <a:ext cx="766119" cy="296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BC8F24-C489-CF4B-8EBC-5ED9EE12B494}"/>
              </a:ext>
            </a:extLst>
          </p:cNvPr>
          <p:cNvSpPr/>
          <p:nvPr/>
        </p:nvSpPr>
        <p:spPr>
          <a:xfrm>
            <a:off x="4003588" y="2968522"/>
            <a:ext cx="766119" cy="296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F4F06B-3D1B-4048-A3D5-6F83EB220F00}"/>
              </a:ext>
            </a:extLst>
          </p:cNvPr>
          <p:cNvSpPr/>
          <p:nvPr/>
        </p:nvSpPr>
        <p:spPr>
          <a:xfrm>
            <a:off x="5181600" y="2957334"/>
            <a:ext cx="766119" cy="296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1DA142-0A37-724A-ABFA-6BCB4C3DA6D4}"/>
              </a:ext>
            </a:extLst>
          </p:cNvPr>
          <p:cNvSpPr/>
          <p:nvPr/>
        </p:nvSpPr>
        <p:spPr>
          <a:xfrm>
            <a:off x="6359611" y="1890584"/>
            <a:ext cx="766119" cy="296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071184-62A8-934B-930A-C3B080D2B958}"/>
              </a:ext>
            </a:extLst>
          </p:cNvPr>
          <p:cNvSpPr/>
          <p:nvPr/>
        </p:nvSpPr>
        <p:spPr>
          <a:xfrm>
            <a:off x="7523205" y="1890584"/>
            <a:ext cx="766119" cy="296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54C2F4-113C-AF41-B5AB-9572FC2C778D}"/>
              </a:ext>
            </a:extLst>
          </p:cNvPr>
          <p:cNvSpPr/>
          <p:nvPr/>
        </p:nvSpPr>
        <p:spPr>
          <a:xfrm>
            <a:off x="6359611" y="2245841"/>
            <a:ext cx="766119" cy="296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43DA41-D77C-EA4E-BAE0-8E126E6E0F68}"/>
              </a:ext>
            </a:extLst>
          </p:cNvPr>
          <p:cNvSpPr/>
          <p:nvPr/>
        </p:nvSpPr>
        <p:spPr>
          <a:xfrm>
            <a:off x="7523205" y="2245841"/>
            <a:ext cx="766119" cy="296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CFAAAE-8CBE-334D-9693-69B48ADC4F78}"/>
              </a:ext>
            </a:extLst>
          </p:cNvPr>
          <p:cNvSpPr/>
          <p:nvPr/>
        </p:nvSpPr>
        <p:spPr>
          <a:xfrm>
            <a:off x="6405946" y="2598008"/>
            <a:ext cx="766119" cy="296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DA07B4-087E-504B-B34E-5FA66436A576}"/>
              </a:ext>
            </a:extLst>
          </p:cNvPr>
          <p:cNvSpPr/>
          <p:nvPr/>
        </p:nvSpPr>
        <p:spPr>
          <a:xfrm>
            <a:off x="7583958" y="2613455"/>
            <a:ext cx="766119" cy="296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BA622-DF2B-994B-9F01-0F41FEB525C1}"/>
              </a:ext>
            </a:extLst>
          </p:cNvPr>
          <p:cNvSpPr/>
          <p:nvPr/>
        </p:nvSpPr>
        <p:spPr>
          <a:xfrm>
            <a:off x="6378141" y="2968522"/>
            <a:ext cx="766119" cy="296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306C83-B6E6-4246-BFE1-A4269AB98CD0}"/>
              </a:ext>
            </a:extLst>
          </p:cNvPr>
          <p:cNvSpPr/>
          <p:nvPr/>
        </p:nvSpPr>
        <p:spPr>
          <a:xfrm>
            <a:off x="7574682" y="2981069"/>
            <a:ext cx="766119" cy="296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3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B230-3F51-2E4E-AF17-34F42451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Performance: Measured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CD2CD-B879-6E4D-990B-76EC87DD4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C5AD2D-690A-1646-99EA-D143EC9A09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222440"/>
              </p:ext>
            </p:extLst>
          </p:nvPr>
        </p:nvGraphicFramePr>
        <p:xfrm>
          <a:off x="457200" y="1200150"/>
          <a:ext cx="82295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71071515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9805576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08956192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66283140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428376693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73633566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670281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G(</a:t>
                      </a:r>
                      <a:r>
                        <a:rPr lang="en-US" dirty="0" err="1"/>
                        <a:t>d+p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Rate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Disks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Disks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case?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81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RAID-4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6x(7+1)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5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6x(7+2)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25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4x(10+2)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70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3x(14+2)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337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9342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3EB8-959F-B24C-83BB-4B204770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RDP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1811B-B0B9-B441-8D3A-ABEB0D393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Many RAID-6 encoding schemes for handling multiple disk failures beyond RDP</a:t>
            </a:r>
          </a:p>
          <a:p>
            <a:pPr lvl="1"/>
            <a:r>
              <a:rPr lang="en-US" dirty="0"/>
              <a:t>Applicable to distributed storage as well</a:t>
            </a:r>
          </a:p>
          <a:p>
            <a:pPr lvl="1"/>
            <a:r>
              <a:rPr lang="en-US" dirty="0"/>
              <a:t>Range from theoretical to practical</a:t>
            </a:r>
          </a:p>
          <a:p>
            <a:pPr lvl="1"/>
            <a:r>
              <a:rPr lang="en-US" dirty="0"/>
              <a:t>Neat focused implementation problem to optimize reconstruction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RDP on practical end; relatively straight-forward to implement</a:t>
            </a:r>
          </a:p>
          <a:p>
            <a:pPr lvl="1"/>
            <a:r>
              <a:rPr lang="en-US" dirty="0"/>
              <a:t>Used in NetApp products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7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249519">
              <a:defRPr sz="1800">
                <a:solidFill>
                  <a:srgbClr val="000000"/>
                </a:solidFill>
              </a:defRPr>
            </a:pPr>
            <a:r>
              <a:rPr sz="4800" dirty="0"/>
              <a:t>Why Inexpensive Disks?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idx="4294967295"/>
          </p:nvPr>
        </p:nvSpPr>
        <p:spPr>
          <a:xfrm>
            <a:off x="562708" y="1048270"/>
            <a:ext cx="7745269" cy="37969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298807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Alternative to RAID: buy an expensive, high-end disk</a:t>
            </a:r>
          </a:p>
          <a:p>
            <a:pPr marL="0" indent="0" defTabSz="298807">
              <a:buNone/>
              <a:defRPr sz="1800">
                <a:solidFill>
                  <a:srgbClr val="000000"/>
                </a:solidFill>
              </a:defRPr>
            </a:pPr>
            <a:endParaRPr lang="en-US" sz="2000" dirty="0"/>
          </a:p>
          <a:p>
            <a:pPr marL="0" indent="0" defTabSz="298807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RAID Approach</a:t>
            </a:r>
          </a:p>
          <a:p>
            <a:pPr marL="462516" lvl="1" indent="-241082" defTabSz="298807">
              <a:defRPr sz="1800">
                <a:solidFill>
                  <a:srgbClr val="000000"/>
                </a:solidFill>
              </a:defRPr>
            </a:pPr>
            <a:r>
              <a:rPr sz="2000" dirty="0"/>
              <a:t>Economies of scale!  </a:t>
            </a:r>
            <a:r>
              <a:rPr lang="en-US" sz="2000" dirty="0"/>
              <a:t>Commodity</a:t>
            </a:r>
            <a:r>
              <a:rPr sz="2000" dirty="0"/>
              <a:t> disks </a:t>
            </a:r>
            <a:r>
              <a:rPr lang="en-US" sz="2000" dirty="0"/>
              <a:t>cost less</a:t>
            </a:r>
            <a:endParaRPr sz="2000" dirty="0"/>
          </a:p>
          <a:p>
            <a:pPr marL="462516" lvl="1" indent="-241082" defTabSz="298807">
              <a:defRPr sz="1800">
                <a:solidFill>
                  <a:srgbClr val="000000"/>
                </a:solidFill>
              </a:defRPr>
            </a:pPr>
            <a:endParaRPr sz="2000" dirty="0"/>
          </a:p>
          <a:p>
            <a:pPr marL="462516" lvl="1" indent="-241082" defTabSz="298807"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Can buy </a:t>
            </a:r>
            <a:r>
              <a:rPr sz="2000" b="1" dirty="0"/>
              <a:t>many</a:t>
            </a:r>
            <a:r>
              <a:rPr sz="2000" dirty="0"/>
              <a:t> commodity H/W components for same price as </a:t>
            </a:r>
            <a:br>
              <a:rPr lang="en-US" sz="2000" dirty="0"/>
            </a:br>
            <a:r>
              <a:rPr sz="2000" dirty="0"/>
              <a:t>few </a:t>
            </a:r>
            <a:r>
              <a:rPr lang="en-US" sz="2000" dirty="0"/>
              <a:t>high-end</a:t>
            </a:r>
            <a:r>
              <a:rPr sz="2000" dirty="0"/>
              <a:t> components</a:t>
            </a:r>
          </a:p>
          <a:p>
            <a:pPr marL="462516" lvl="1" indent="-241082" defTabSz="298807">
              <a:defRPr sz="1800">
                <a:solidFill>
                  <a:srgbClr val="000000"/>
                </a:solidFill>
              </a:defRPr>
            </a:pPr>
            <a:endParaRPr sz="2000" dirty="0"/>
          </a:p>
          <a:p>
            <a:pPr marL="462516" lvl="1" indent="-241082" defTabSz="298807"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Write software</a:t>
            </a:r>
            <a:r>
              <a:rPr sz="2000" dirty="0"/>
              <a:t> to build high-quality logical devices from </a:t>
            </a:r>
            <a:br>
              <a:rPr lang="en-US" sz="2000" dirty="0"/>
            </a:br>
            <a:r>
              <a:rPr sz="2000" dirty="0"/>
              <a:t>many cheap devices</a:t>
            </a:r>
          </a:p>
          <a:p>
            <a:pPr marL="0" indent="0" defTabSz="298807">
              <a:buNone/>
              <a:defRPr sz="1800">
                <a:solidFill>
                  <a:srgbClr val="000000"/>
                </a:solidFill>
              </a:defRPr>
            </a:pPr>
            <a:endParaRPr sz="2000" dirty="0"/>
          </a:p>
          <a:p>
            <a:pPr marL="0" indent="0" defTabSz="298807">
              <a:buNone/>
              <a:defRPr sz="1800">
                <a:solidFill>
                  <a:srgbClr val="000000"/>
                </a:solidFill>
              </a:defRPr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1597316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29139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CS 736: Advanced Operating Systems</a:t>
            </a:r>
            <a:br>
              <a:rPr lang="en-US" sz="3000" dirty="0"/>
            </a:br>
            <a:r>
              <a:rPr lang="en-US" sz="1800" dirty="0"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Andrea </a:t>
            </a:r>
            <a:r>
              <a:rPr lang="en-US" sz="1800" dirty="0" err="1"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Arpaci-Dusseau</a:t>
            </a:r>
            <a:br>
              <a:rPr lang="en-US" sz="2000" dirty="0"/>
            </a:br>
            <a:r>
              <a:rPr lang="en-US" sz="2000" dirty="0"/>
              <a:t>Lecture 5: </a:t>
            </a:r>
            <a:br>
              <a:rPr lang="en-US" sz="2000" dirty="0"/>
            </a:br>
            <a:r>
              <a:rPr lang="en-US" sz="2000" dirty="0"/>
              <a:t>Workload characterization (</a:t>
            </a:r>
            <a:r>
              <a:rPr lang="en-US" sz="2000" dirty="0" err="1"/>
              <a:t>iBench</a:t>
            </a:r>
            <a:r>
              <a:rPr lang="en-US" sz="2000" dirty="0"/>
              <a:t>) +</a:t>
            </a:r>
            <a:br>
              <a:rPr lang="en-US" sz="2000" dirty="0"/>
            </a:br>
            <a:r>
              <a:rPr lang="en-US" sz="2000" dirty="0"/>
              <a:t>Archival storage (</a:t>
            </a:r>
            <a:r>
              <a:rPr lang="en-US" sz="2000" dirty="0" err="1"/>
              <a:t>Snapmirror</a:t>
            </a:r>
            <a:r>
              <a:rPr lang="en-US" sz="2000" dirty="0"/>
              <a:t>, Venti, Data </a:t>
            </a:r>
            <a:r>
              <a:rPr lang="en-US" sz="2000" dirty="0" err="1"/>
              <a:t>Dedup</a:t>
            </a:r>
            <a:r>
              <a:rPr lang="en-US" sz="2000" dirty="0"/>
              <a:t>)</a:t>
            </a:r>
            <a:br>
              <a:rPr lang="en-US" sz="2000" dirty="0"/>
            </a:br>
            <a:endParaRPr lang="en-US" sz="3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04676" y="2058269"/>
            <a:ext cx="8334647" cy="250714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 err="1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iBench</a:t>
            </a: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: 	How can you use data in paper to answer different questions?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	Resume small </a:t>
            </a: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group discussions using Canvas for Q&amp;A;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	30 minutes to finish “Quiz”; submit quiz; use that time to discuss “answers” in Canvas if desired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endParaRPr lang="en-US" sz="1400" dirty="0">
              <a:solidFill>
                <a:srgbClr val="333333"/>
              </a:solidFill>
              <a:effectLst>
                <a:outerShdw blurRad="63500" dir="2700000" algn="tl" rotWithShape="0">
                  <a:prstClr val="white">
                    <a:alpha val="40000"/>
                  </a:prstClr>
                </a:outerShdw>
              </a:effectLst>
              <a:sym typeface="Helvetica"/>
            </a:endParaRP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Archival storage:  </a:t>
            </a:r>
            <a:r>
              <a:rPr lang="en-US" sz="1400" b="1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Techniques</a:t>
            </a: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 used in </a:t>
            </a:r>
            <a:r>
              <a:rPr lang="en-US" sz="1400" dirty="0" err="1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SnapMirror</a:t>
            </a: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, Venti, </a:t>
            </a:r>
            <a:r>
              <a:rPr lang="en-US" sz="1400" dirty="0" err="1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DataDedup</a:t>
            </a:r>
            <a:endParaRPr lang="en-US" sz="1400" dirty="0">
              <a:solidFill>
                <a:srgbClr val="333333"/>
              </a:solidFill>
              <a:effectLst>
                <a:outerShdw blurRad="63500" dir="2700000" algn="tl" rotWithShape="0">
                  <a:prstClr val="white">
                    <a:alpha val="40000"/>
                  </a:prstClr>
                </a:outerShdw>
              </a:effectLst>
              <a:sym typeface="Helvetica"/>
            </a:endParaRP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	</a:t>
            </a:r>
            <a:r>
              <a:rPr lang="en-US" sz="1400" dirty="0" err="1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CoW</a:t>
            </a: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 file systems, fingerprints, bloom filters, locality, caching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	Questions now available in Canvas; cover less formally without slides…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endParaRPr lang="en-US" sz="1400" dirty="0">
              <a:solidFill>
                <a:srgbClr val="333333"/>
              </a:solidFill>
              <a:effectLst>
                <a:outerShdw blurRad="63500" dir="2700000" algn="tl" rotWithShape="0">
                  <a:prstClr val="white">
                    <a:alpha val="40000"/>
                  </a:prstClr>
                </a:outerShdw>
              </a:effectLst>
              <a:sym typeface="Helvetica"/>
            </a:endParaRP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Tuesday: Read 1 FAST paper – Caching: ARC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	Reading Groups: Meet with same set for 1 more week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Project 1 (due &lt;2 weeks): TA session recorded; work with project group if desired! (compile same Linux version)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endParaRPr lang="en-US" sz="1400" dirty="0">
              <a:solidFill>
                <a:srgbClr val="333333"/>
              </a:solidFill>
              <a:effectLst>
                <a:outerShdw blurRad="63500" dir="2700000" algn="tl" rotWithShape="0">
                  <a:prstClr val="white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7261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571500"/>
            <a:ext cx="5829300" cy="1614488"/>
          </a:xfrm>
        </p:spPr>
        <p:txBody>
          <a:bodyPr>
            <a:normAutofit/>
          </a:bodyPr>
          <a:lstStyle/>
          <a:p>
            <a:pPr algn="ctr"/>
            <a:r>
              <a:rPr lang="en-US" sz="4500" dirty="0">
                <a:latin typeface="+mn-lt"/>
              </a:rPr>
              <a:t>A file is Not a file:</a:t>
            </a:r>
            <a:br>
              <a:rPr lang="en-US" sz="4500" dirty="0">
                <a:latin typeface="+mn-lt"/>
              </a:rPr>
            </a:br>
            <a:r>
              <a:rPr lang="en-US" sz="2400" dirty="0">
                <a:latin typeface="+mn-lt"/>
              </a:rPr>
              <a:t>Understanding the I/O Behavior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of Apple Desktop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2743200"/>
            <a:ext cx="5829300" cy="1314450"/>
          </a:xfrm>
        </p:spPr>
        <p:txBody>
          <a:bodyPr>
            <a:noAutofit/>
          </a:bodyPr>
          <a:lstStyle/>
          <a:p>
            <a:pPr algn="ctr"/>
            <a:r>
              <a:rPr lang="en-US" sz="1200" dirty="0"/>
              <a:t>Tyler Harter, Chris </a:t>
            </a:r>
            <a:r>
              <a:rPr lang="en-US" sz="1200" dirty="0" err="1"/>
              <a:t>Dragga</a:t>
            </a:r>
            <a:r>
              <a:rPr lang="en-US" sz="1200" dirty="0"/>
              <a:t>, Michael Vaughn,</a:t>
            </a:r>
          </a:p>
          <a:p>
            <a:pPr algn="ctr"/>
            <a:r>
              <a:rPr lang="en-US" sz="1200" dirty="0"/>
              <a:t>Andrea C. </a:t>
            </a:r>
            <a:r>
              <a:rPr lang="en-US" sz="1200" dirty="0" err="1"/>
              <a:t>Arpaci-Dusseau</a:t>
            </a:r>
            <a:r>
              <a:rPr lang="en-US" sz="1200" dirty="0"/>
              <a:t>, </a:t>
            </a:r>
            <a:r>
              <a:rPr lang="en-US" sz="1200" dirty="0" err="1"/>
              <a:t>Remzi</a:t>
            </a:r>
            <a:r>
              <a:rPr lang="en-US" sz="1200" dirty="0"/>
              <a:t> H. </a:t>
            </a:r>
            <a:r>
              <a:rPr lang="en-US" sz="1200" dirty="0" err="1"/>
              <a:t>Arpaci-Dusseau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Department of Computer Sciences</a:t>
            </a:r>
          </a:p>
          <a:p>
            <a:pPr algn="ctr"/>
            <a:r>
              <a:rPr lang="en-US" sz="1200" dirty="0"/>
              <a:t>University of Wisconsin-Madison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SOSP '11 Proceedings of the ACM Symposium on Operating Systems Principles</a:t>
            </a:r>
          </a:p>
        </p:txBody>
      </p:sp>
      <p:pic>
        <p:nvPicPr>
          <p:cNvPr id="4" name="Picture 45" descr="uw-logo-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142" y="4457058"/>
            <a:ext cx="39171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5466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paper?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91006" cy="3394472"/>
          </a:xfrm>
        </p:spPr>
        <p:txBody>
          <a:bodyPr>
            <a:normAutofit fontScale="92500"/>
          </a:bodyPr>
          <a:lstStyle/>
          <a:p>
            <a:r>
              <a:rPr lang="en-US" dirty="0"/>
              <a:t>Meta-issues</a:t>
            </a:r>
          </a:p>
          <a:p>
            <a:pPr lvl="1"/>
            <a:r>
              <a:rPr lang="en-US" dirty="0"/>
              <a:t>Best Paper from SOSP’11</a:t>
            </a:r>
          </a:p>
          <a:p>
            <a:pPr lvl="1"/>
            <a:r>
              <a:rPr lang="en-US" dirty="0"/>
              <a:t>Paper from UW-Madison</a:t>
            </a:r>
          </a:p>
          <a:p>
            <a:pPr lvl="1"/>
            <a:endParaRPr lang="en-US" dirty="0"/>
          </a:p>
          <a:p>
            <a:r>
              <a:rPr lang="en-US" dirty="0"/>
              <a:t>Technical Contributions</a:t>
            </a:r>
          </a:p>
          <a:p>
            <a:pPr lvl="1"/>
            <a:r>
              <a:rPr lang="en-US" dirty="0"/>
              <a:t>Many thorough measurements about current desktop workloads</a:t>
            </a:r>
          </a:p>
          <a:p>
            <a:pPr lvl="1"/>
            <a:r>
              <a:rPr lang="en-US" dirty="0"/>
              <a:t>Low-level data plus high-level summary observations</a:t>
            </a:r>
          </a:p>
          <a:p>
            <a:pPr lvl="1"/>
            <a:r>
              <a:rPr lang="en-US" dirty="0"/>
              <a:t>Incentive to think about implications for future file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300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study desktop applications?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77500" lnSpcReduction="20000"/>
          </a:bodyPr>
          <a:lstStyle/>
          <a:p>
            <a:r>
              <a:rPr lang="en-US" dirty="0"/>
              <a:t>Measurement drives file-system design</a:t>
            </a:r>
          </a:p>
          <a:p>
            <a:pPr lvl="1"/>
            <a:r>
              <a:rPr lang="en-US" dirty="0"/>
              <a:t>file systems must decide how to optimize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Great history</a:t>
            </a:r>
            <a:r>
              <a:rPr lang="en-US" dirty="0"/>
              <a:t> - many past I/O studies</a:t>
            </a:r>
          </a:p>
          <a:p>
            <a:pPr lvl="1"/>
            <a:r>
              <a:rPr lang="en-US" sz="1350" i="1" dirty="0"/>
              <a:t>SOSP ’81</a:t>
            </a:r>
            <a:r>
              <a:rPr lang="en-US" sz="1350" dirty="0"/>
              <a:t>: M. </a:t>
            </a:r>
            <a:r>
              <a:rPr lang="en-US" sz="1350" dirty="0" err="1"/>
              <a:t>Satyanarayanan</a:t>
            </a:r>
            <a:r>
              <a:rPr lang="en-US" sz="1350" dirty="0"/>
              <a:t>.  A Study of file Sizes and Functional Lifetimes.</a:t>
            </a:r>
          </a:p>
          <a:p>
            <a:pPr lvl="2"/>
            <a:r>
              <a:rPr lang="en-US" sz="1200" dirty="0"/>
              <a:t>Influenced AFS and Code (read later)</a:t>
            </a:r>
          </a:p>
          <a:p>
            <a:pPr lvl="1"/>
            <a:r>
              <a:rPr lang="en-US" sz="1350" i="1" dirty="0"/>
              <a:t>SOSP ’85</a:t>
            </a:r>
            <a:r>
              <a:rPr lang="en-US" sz="1350" dirty="0"/>
              <a:t>:, </a:t>
            </a:r>
            <a:r>
              <a:rPr lang="en-US" sz="1350" dirty="0" err="1"/>
              <a:t>Ousterhout</a:t>
            </a:r>
            <a:r>
              <a:rPr lang="en-US" sz="1350" dirty="0"/>
              <a:t> </a:t>
            </a:r>
            <a:r>
              <a:rPr lang="en-US" sz="1350" i="1" dirty="0"/>
              <a:t>et al</a:t>
            </a:r>
            <a:r>
              <a:rPr lang="en-US" sz="1350" dirty="0"/>
              <a:t>.  A Trace-Driven Analysis of Name and Attribute Caching in a Distributed System.</a:t>
            </a:r>
          </a:p>
          <a:p>
            <a:pPr lvl="1"/>
            <a:r>
              <a:rPr lang="en-US" sz="1350" i="1" dirty="0"/>
              <a:t>SOSP ’91</a:t>
            </a:r>
            <a:r>
              <a:rPr lang="en-US" sz="1350" dirty="0"/>
              <a:t>: M. Baker </a:t>
            </a:r>
            <a:r>
              <a:rPr lang="en-US" sz="1350" i="1" dirty="0"/>
              <a:t>et al</a:t>
            </a:r>
            <a:r>
              <a:rPr lang="en-US" sz="1350" dirty="0"/>
              <a:t>.  Measurements of a Distributed System.</a:t>
            </a:r>
            <a:endParaRPr lang="en-US" sz="1350" i="1" dirty="0"/>
          </a:p>
          <a:p>
            <a:pPr lvl="1"/>
            <a:r>
              <a:rPr lang="en-US" sz="1350" i="1" dirty="0"/>
              <a:t>SOSP ’99</a:t>
            </a:r>
            <a:r>
              <a:rPr lang="en-US" sz="1350" dirty="0"/>
              <a:t>: W. </a:t>
            </a:r>
            <a:r>
              <a:rPr lang="en-US" sz="1350" dirty="0" err="1"/>
              <a:t>Vogels</a:t>
            </a:r>
            <a:r>
              <a:rPr lang="en-US" sz="1350" dirty="0"/>
              <a:t>.  file system usage in Windows NT 4.0.</a:t>
            </a:r>
          </a:p>
          <a:p>
            <a:pPr marL="20574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There is still uncharted territory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Little focus on home users</a:t>
            </a:r>
          </a:p>
          <a:p>
            <a:pPr lvl="1"/>
            <a:r>
              <a:rPr lang="en-US" dirty="0"/>
              <a:t>Little focus on individual applications</a:t>
            </a:r>
          </a:p>
          <a:p>
            <a:pPr lvl="1"/>
            <a:r>
              <a:rPr lang="en-US" dirty="0"/>
              <a:t>More study can inform the design of the next generation of file systems</a:t>
            </a:r>
          </a:p>
        </p:txBody>
      </p:sp>
    </p:spTree>
    <p:extLst>
      <p:ext uri="{BB962C8B-B14F-4D97-AF65-F5344CB8AC3E}">
        <p14:creationId xmlns:p14="http://schemas.microsoft.com/office/powerpoint/2010/main" val="15110571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case study: saving a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Application: Pages 4.0.3</a:t>
            </a:r>
          </a:p>
          <a:p>
            <a:pPr lvl="1"/>
            <a:r>
              <a:rPr lang="en-US" dirty="0"/>
              <a:t>From Apple’s iWork suite</a:t>
            </a:r>
          </a:p>
          <a:p>
            <a:pPr lvl="1"/>
            <a:r>
              <a:rPr lang="en-US" dirty="0"/>
              <a:t>Document processor (like MS Word)</a:t>
            </a:r>
          </a:p>
          <a:p>
            <a:endParaRPr lang="en-US" dirty="0"/>
          </a:p>
          <a:p>
            <a:r>
              <a:rPr lang="en-US" dirty="0"/>
              <a:t>One simple task (from user’s perspective):</a:t>
            </a:r>
          </a:p>
          <a:p>
            <a:pPr marL="548640" lvl="1" indent="-342900">
              <a:buFont typeface="+mj-lt"/>
              <a:buAutoNum type="arabicPeriod"/>
            </a:pPr>
            <a:r>
              <a:rPr lang="en-US" dirty="0"/>
              <a:t>Create a new document</a:t>
            </a:r>
          </a:p>
          <a:p>
            <a:pPr marL="548640" lvl="1" indent="-342900">
              <a:buFont typeface="+mj-lt"/>
              <a:buAutoNum type="arabicPeriod"/>
            </a:pPr>
            <a:r>
              <a:rPr lang="en-US" dirty="0"/>
              <a:t>Insert 15 JPEG images (each ~2.5MB)</a:t>
            </a:r>
          </a:p>
          <a:p>
            <a:pPr marL="548640" lvl="1" indent="-342900">
              <a:buFont typeface="+mj-lt"/>
              <a:buAutoNum type="arabicPeriod"/>
            </a:pPr>
            <a:r>
              <a:rPr lang="en-US" dirty="0"/>
              <a:t>Save to the Microsoft DOC format</a:t>
            </a:r>
          </a:p>
        </p:txBody>
      </p:sp>
    </p:spTree>
    <p:extLst>
      <p:ext uri="{BB962C8B-B14F-4D97-AF65-F5344CB8AC3E}">
        <p14:creationId xmlns:p14="http://schemas.microsoft.com/office/powerpoint/2010/main" val="30373793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982" y="230694"/>
            <a:ext cx="6172200" cy="7429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iBench</a:t>
            </a:r>
            <a:r>
              <a:rPr lang="en-US" dirty="0"/>
              <a:t> Task Suite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295" y="2885151"/>
            <a:ext cx="693547" cy="665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793" y="1399252"/>
            <a:ext cx="630497" cy="6304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338" y="2167650"/>
            <a:ext cx="637504" cy="651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191" y="3018283"/>
            <a:ext cx="556460" cy="556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310" y="1464690"/>
            <a:ext cx="511341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1" y="2185083"/>
            <a:ext cx="594058" cy="594058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130178" y="1007490"/>
            <a:ext cx="3086100" cy="31432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2DA2BF"/>
              </a:buClr>
            </a:pPr>
            <a:r>
              <a:rPr lang="en-US" sz="1500" b="1" dirty="0" err="1">
                <a:solidFill>
                  <a:prstClr val="black"/>
                </a:solidFill>
              </a:rPr>
              <a:t>iLife</a:t>
            </a:r>
            <a:r>
              <a:rPr lang="en-US" sz="1500" b="1" dirty="0">
                <a:solidFill>
                  <a:prstClr val="black"/>
                </a:solidFill>
              </a:rPr>
              <a:t> suite (multimedia)</a:t>
            </a:r>
          </a:p>
          <a:p>
            <a:pPr marL="205740" lvl="1" indent="0">
              <a:buClr>
                <a:srgbClr val="2DA2BF"/>
              </a:buClr>
              <a:buNone/>
            </a:pPr>
            <a:endParaRPr lang="en-US" sz="1500" dirty="0">
              <a:solidFill>
                <a:prstClr val="black"/>
              </a:solidFill>
            </a:endParaRPr>
          </a:p>
          <a:p>
            <a:pPr lvl="2">
              <a:buClr>
                <a:srgbClr val="2DA2BF"/>
              </a:buClr>
            </a:pPr>
            <a:r>
              <a:rPr lang="en-US" sz="1350" dirty="0">
                <a:solidFill>
                  <a:prstClr val="black"/>
                </a:solidFill>
              </a:rPr>
              <a:t>iPhoto 8.1.1</a:t>
            </a:r>
          </a:p>
          <a:p>
            <a:pPr lvl="2">
              <a:buClr>
                <a:srgbClr val="2DA2BF"/>
              </a:buClr>
            </a:pPr>
            <a:endParaRPr lang="en-US" sz="1350" dirty="0">
              <a:solidFill>
                <a:prstClr val="black"/>
              </a:solidFill>
            </a:endParaRPr>
          </a:p>
          <a:p>
            <a:pPr lvl="2">
              <a:buClr>
                <a:srgbClr val="2DA2BF"/>
              </a:buClr>
            </a:pPr>
            <a:endParaRPr lang="en-US" sz="1350" dirty="0">
              <a:solidFill>
                <a:prstClr val="black"/>
              </a:solidFill>
            </a:endParaRPr>
          </a:p>
          <a:p>
            <a:pPr lvl="2">
              <a:buClr>
                <a:srgbClr val="2DA2BF"/>
              </a:buClr>
            </a:pPr>
            <a:r>
              <a:rPr lang="en-US" sz="1350" dirty="0">
                <a:solidFill>
                  <a:prstClr val="black"/>
                </a:solidFill>
              </a:rPr>
              <a:t>iTunes 9.0.3</a:t>
            </a:r>
          </a:p>
          <a:p>
            <a:pPr lvl="2">
              <a:buClr>
                <a:srgbClr val="2DA2BF"/>
              </a:buClr>
            </a:pPr>
            <a:endParaRPr lang="en-US" sz="1350" dirty="0">
              <a:solidFill>
                <a:prstClr val="black"/>
              </a:solidFill>
            </a:endParaRPr>
          </a:p>
          <a:p>
            <a:pPr lvl="2">
              <a:buClr>
                <a:srgbClr val="2DA2BF"/>
              </a:buClr>
            </a:pPr>
            <a:endParaRPr lang="en-US" sz="1350" dirty="0">
              <a:solidFill>
                <a:prstClr val="black"/>
              </a:solidFill>
            </a:endParaRPr>
          </a:p>
          <a:p>
            <a:pPr lvl="2">
              <a:buClr>
                <a:srgbClr val="2DA2BF"/>
              </a:buClr>
            </a:pPr>
            <a:r>
              <a:rPr lang="en-US" sz="1350" dirty="0">
                <a:solidFill>
                  <a:prstClr val="black"/>
                </a:solidFill>
              </a:rPr>
              <a:t>iMovie 8.0.5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435729" y="1007490"/>
            <a:ext cx="3086100" cy="31432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2DA2BF"/>
              </a:buClr>
            </a:pPr>
            <a:r>
              <a:rPr lang="en-US" sz="1500" b="1" dirty="0">
                <a:solidFill>
                  <a:prstClr val="black"/>
                </a:solidFill>
              </a:rPr>
              <a:t>iWork (like MS Office)</a:t>
            </a:r>
          </a:p>
          <a:p>
            <a:pPr lvl="1">
              <a:buClr>
                <a:srgbClr val="2DA2BF"/>
              </a:buClr>
            </a:pPr>
            <a:endParaRPr lang="en-US" sz="1500" dirty="0">
              <a:solidFill>
                <a:prstClr val="black"/>
              </a:solidFill>
            </a:endParaRPr>
          </a:p>
          <a:p>
            <a:pPr lvl="2">
              <a:buClr>
                <a:srgbClr val="2DA2BF"/>
              </a:buClr>
            </a:pPr>
            <a:r>
              <a:rPr lang="en-US" sz="1350" dirty="0">
                <a:solidFill>
                  <a:prstClr val="black"/>
                </a:solidFill>
              </a:rPr>
              <a:t>Pages 4.0.3</a:t>
            </a:r>
            <a:br>
              <a:rPr lang="en-US" sz="1350" dirty="0">
                <a:solidFill>
                  <a:prstClr val="black"/>
                </a:solidFill>
              </a:rPr>
            </a:br>
            <a:r>
              <a:rPr lang="en-US" sz="1350" dirty="0">
                <a:solidFill>
                  <a:prstClr val="black"/>
                </a:solidFill>
              </a:rPr>
              <a:t>(</a:t>
            </a:r>
            <a:r>
              <a:rPr lang="en-US" sz="1350" i="1" dirty="0">
                <a:solidFill>
                  <a:prstClr val="black"/>
                </a:solidFill>
              </a:rPr>
              <a:t>Word</a:t>
            </a:r>
            <a:r>
              <a:rPr lang="en-US" sz="1350" dirty="0">
                <a:solidFill>
                  <a:prstClr val="black"/>
                </a:solidFill>
              </a:rPr>
              <a:t>)</a:t>
            </a:r>
          </a:p>
          <a:p>
            <a:pPr lvl="2">
              <a:buClr>
                <a:srgbClr val="2DA2BF"/>
              </a:buClr>
            </a:pPr>
            <a:endParaRPr lang="en-US" sz="1350" dirty="0">
              <a:solidFill>
                <a:prstClr val="black"/>
              </a:solidFill>
            </a:endParaRPr>
          </a:p>
          <a:p>
            <a:pPr lvl="2">
              <a:buClr>
                <a:srgbClr val="2DA2BF"/>
              </a:buClr>
            </a:pPr>
            <a:r>
              <a:rPr lang="en-US" sz="1350" dirty="0">
                <a:solidFill>
                  <a:prstClr val="black"/>
                </a:solidFill>
              </a:rPr>
              <a:t>Numbers 2.0.3</a:t>
            </a:r>
            <a:br>
              <a:rPr lang="en-US" sz="1350" dirty="0">
                <a:solidFill>
                  <a:prstClr val="black"/>
                </a:solidFill>
              </a:rPr>
            </a:br>
            <a:r>
              <a:rPr lang="en-US" sz="1350" dirty="0">
                <a:solidFill>
                  <a:prstClr val="black"/>
                </a:solidFill>
              </a:rPr>
              <a:t>(</a:t>
            </a:r>
            <a:r>
              <a:rPr lang="en-US" sz="1350" i="1" dirty="0">
                <a:solidFill>
                  <a:prstClr val="black"/>
                </a:solidFill>
              </a:rPr>
              <a:t>Excel</a:t>
            </a:r>
            <a:r>
              <a:rPr lang="en-US" sz="1350" dirty="0">
                <a:solidFill>
                  <a:prstClr val="black"/>
                </a:solidFill>
              </a:rPr>
              <a:t>)</a:t>
            </a:r>
          </a:p>
          <a:p>
            <a:pPr lvl="2">
              <a:buClr>
                <a:srgbClr val="2DA2BF"/>
              </a:buClr>
            </a:pPr>
            <a:endParaRPr lang="en-US" sz="1350" dirty="0">
              <a:solidFill>
                <a:prstClr val="black"/>
              </a:solidFill>
            </a:endParaRPr>
          </a:p>
          <a:p>
            <a:pPr lvl="2">
              <a:buClr>
                <a:srgbClr val="2DA2BF"/>
              </a:buClr>
            </a:pPr>
            <a:r>
              <a:rPr lang="en-US" sz="1350" dirty="0">
                <a:solidFill>
                  <a:prstClr val="black"/>
                </a:solidFill>
              </a:rPr>
              <a:t>Keynote 5.0.3</a:t>
            </a:r>
            <a:br>
              <a:rPr lang="en-US" sz="1350" dirty="0">
                <a:solidFill>
                  <a:prstClr val="black"/>
                </a:solidFill>
              </a:rPr>
            </a:br>
            <a:r>
              <a:rPr lang="en-US" sz="1350" dirty="0">
                <a:solidFill>
                  <a:prstClr val="black"/>
                </a:solidFill>
              </a:rPr>
              <a:t>(</a:t>
            </a:r>
            <a:r>
              <a:rPr lang="en-US" sz="1350" i="1" dirty="0">
                <a:solidFill>
                  <a:prstClr val="black"/>
                </a:solidFill>
              </a:rPr>
              <a:t>PowerPoint</a:t>
            </a:r>
            <a:r>
              <a:rPr lang="en-US" sz="135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18982" y="3651896"/>
            <a:ext cx="623911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Automate 34 typical tasks: Importing photos, playing songs, editing movies,</a:t>
            </a:r>
          </a:p>
          <a:p>
            <a:pPr lvl="1"/>
            <a:r>
              <a:rPr lang="en-US" sz="1350" dirty="0"/>
              <a:t>typing documents, making charts, displaying a slideshow</a:t>
            </a:r>
          </a:p>
          <a:p>
            <a:pPr lvl="1"/>
            <a:endParaRPr lang="en-US" sz="1350" dirty="0"/>
          </a:p>
          <a:p>
            <a:r>
              <a:rPr lang="en-US" sz="1350" dirty="0"/>
              <a:t>Collect I/O traces : Use </a:t>
            </a:r>
            <a:r>
              <a:rPr lang="en-US" sz="1350" dirty="0" err="1"/>
              <a:t>DTrace</a:t>
            </a:r>
            <a:r>
              <a:rPr lang="en-US" sz="1350" dirty="0"/>
              <a:t> to instrument kernel</a:t>
            </a:r>
            <a:endParaRPr lang="en-US" sz="1350" i="1" dirty="0">
              <a:solidFill>
                <a:schemeClr val="accent1"/>
              </a:solidFill>
            </a:endParaRPr>
          </a:p>
          <a:p>
            <a:pPr lvl="1"/>
            <a:r>
              <a:rPr lang="en-US" sz="1350" i="1" dirty="0">
                <a:solidFill>
                  <a:schemeClr val="accent1"/>
                </a:solidFill>
              </a:rPr>
              <a:t>System-call</a:t>
            </a:r>
            <a:r>
              <a:rPr lang="en-US" sz="1350" b="1" dirty="0"/>
              <a:t> </a:t>
            </a:r>
            <a:r>
              <a:rPr lang="en-US" sz="1350" dirty="0"/>
              <a:t>level traces reveal </a:t>
            </a:r>
            <a:r>
              <a:rPr lang="en-US" sz="1350" i="1" dirty="0">
                <a:solidFill>
                  <a:schemeClr val="accent1"/>
                </a:solidFill>
              </a:rPr>
              <a:t>application behavior</a:t>
            </a:r>
          </a:p>
          <a:p>
            <a:pPr lvl="1"/>
            <a:r>
              <a:rPr lang="en-US" sz="1350" dirty="0"/>
              <a:t>Record I/O events: 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1350" dirty="0"/>
              <a:t>, 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sz="1350" dirty="0"/>
              <a:t>, 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read</a:t>
            </a:r>
            <a:r>
              <a:rPr lang="en-US" sz="1350" dirty="0"/>
              <a:t>, 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sz="1350" dirty="0"/>
              <a:t>,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fsync</a:t>
            </a:r>
            <a:r>
              <a:rPr lang="en-US" sz="135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4657289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\\VBOXSVR\wm_share\jpgs\doc_timelin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42900"/>
            <a:ext cx="485536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771650" y="742950"/>
            <a:ext cx="914400" cy="38862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1066782" y="260034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</a:rPr>
              <a:t>files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61489" y="4450557"/>
            <a:ext cx="914400" cy="664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54161" y="4480739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prstClr val="black"/>
                </a:solidFill>
              </a:rPr>
              <a:t>small I/O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140077" y="4622006"/>
            <a:ext cx="132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40077" y="4905375"/>
            <a:ext cx="1320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52245" y="4759345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prstClr val="black"/>
                </a:solidFill>
              </a:rPr>
              <a:t>big I/O</a:t>
            </a:r>
          </a:p>
        </p:txBody>
      </p:sp>
    </p:spTree>
    <p:extLst>
      <p:ext uri="{BB962C8B-B14F-4D97-AF65-F5344CB8AC3E}">
        <p14:creationId xmlns:p14="http://schemas.microsoft.com/office/powerpoint/2010/main" val="374618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Auxiliary files dominate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Task’s purpose</a:t>
            </a:r>
            <a:r>
              <a:rPr lang="en-US" dirty="0"/>
              <a:t>: create </a:t>
            </a:r>
            <a:r>
              <a:rPr lang="en-US" b="1" dirty="0"/>
              <a:t>1</a:t>
            </a:r>
            <a:r>
              <a:rPr lang="en-US" dirty="0"/>
              <a:t> file; </a:t>
            </a:r>
            <a:r>
              <a:rPr lang="en-US" dirty="0">
                <a:solidFill>
                  <a:schemeClr val="accent1"/>
                </a:solidFill>
              </a:rPr>
              <a:t>observed I/O</a:t>
            </a:r>
            <a:r>
              <a:rPr lang="en-US" dirty="0"/>
              <a:t>: </a:t>
            </a:r>
            <a:r>
              <a:rPr lang="en-US" b="1" dirty="0"/>
              <a:t>385</a:t>
            </a:r>
            <a:r>
              <a:rPr lang="en-US" dirty="0"/>
              <a:t> files are touched</a:t>
            </a:r>
          </a:p>
          <a:p>
            <a:pPr lvl="1"/>
            <a:r>
              <a:rPr lang="en-US" dirty="0"/>
              <a:t>218 KV store files + 2 SQLite files:</a:t>
            </a:r>
          </a:p>
          <a:p>
            <a:pPr lvl="2"/>
            <a:r>
              <a:rPr lang="en-US" dirty="0"/>
              <a:t>Personalized behavior (recently used lists, settings,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118 multimedia files:</a:t>
            </a:r>
          </a:p>
          <a:p>
            <a:pPr lvl="2"/>
            <a:r>
              <a:rPr lang="en-US" dirty="0"/>
              <a:t>Rich graphical experience</a:t>
            </a:r>
          </a:p>
          <a:p>
            <a:pPr lvl="1"/>
            <a:r>
              <a:rPr lang="en-US" dirty="0"/>
              <a:t>25 Strings files:</a:t>
            </a:r>
          </a:p>
          <a:p>
            <a:pPr lvl="2"/>
            <a:r>
              <a:rPr lang="en-US" dirty="0"/>
              <a:t>Language localization</a:t>
            </a:r>
          </a:p>
          <a:p>
            <a:pPr lvl="1"/>
            <a:r>
              <a:rPr lang="en-US" dirty="0"/>
              <a:t>17 Other files:</a:t>
            </a:r>
          </a:p>
          <a:p>
            <a:pPr lvl="2"/>
            <a:r>
              <a:rPr lang="en-US" dirty="0"/>
              <a:t>Auto-save file and others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718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VBOXSVR\wm_share\pngs\file-typ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174" y="425196"/>
            <a:ext cx="6183653" cy="471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5886450" y="285751"/>
            <a:ext cx="847095" cy="46791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914900" y="307182"/>
            <a:ext cx="847095" cy="46791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000500" y="285750"/>
            <a:ext cx="847095" cy="46791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661223" y="2600346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</a:rPr>
              <a:t>Files opened</a:t>
            </a:r>
          </a:p>
        </p:txBody>
      </p:sp>
      <p:sp>
        <p:nvSpPr>
          <p:cNvPr id="9" name="Oval 8"/>
          <p:cNvSpPr/>
          <p:nvPr/>
        </p:nvSpPr>
        <p:spPr>
          <a:xfrm>
            <a:off x="2114550" y="297936"/>
            <a:ext cx="971550" cy="467915"/>
          </a:xfrm>
          <a:prstGeom prst="ellipse">
            <a:avLst/>
          </a:prstGeom>
          <a:noFill/>
          <a:ln w="571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9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Auxiliary files dominate</a:t>
            </a:r>
          </a:p>
          <a:p>
            <a:pPr lvl="1"/>
            <a:r>
              <a:rPr lang="en-US" dirty="0"/>
              <a:t>Lots of helper files</a:t>
            </a:r>
          </a:p>
          <a:p>
            <a:pPr lvl="1"/>
            <a:r>
              <a:rPr lang="en-US" dirty="0"/>
              <a:t>With hundreds of helper files, how can we minimize disk seeks?</a:t>
            </a:r>
          </a:p>
        </p:txBody>
      </p:sp>
    </p:spTree>
    <p:extLst>
      <p:ext uri="{BB962C8B-B14F-4D97-AF65-F5344CB8AC3E}">
        <p14:creationId xmlns:p14="http://schemas.microsoft.com/office/powerpoint/2010/main" val="58955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/>
              <a:t>General Strategy</a:t>
            </a:r>
            <a:r>
              <a:rPr lang="en-US" sz="4800" dirty="0"/>
              <a:t>: MAPPING</a:t>
            </a:r>
            <a:endParaRPr sz="4800" dirty="0"/>
          </a:p>
        </p:txBody>
      </p:sp>
      <p:sp>
        <p:nvSpPr>
          <p:cNvPr id="310" name="Shape 310"/>
          <p:cNvSpPr/>
          <p:nvPr/>
        </p:nvSpPr>
        <p:spPr>
          <a:xfrm>
            <a:off x="3393998" y="3174707"/>
            <a:ext cx="1062069" cy="347304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582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311" name="Shape 311"/>
          <p:cNvSpPr/>
          <p:nvPr/>
        </p:nvSpPr>
        <p:spPr>
          <a:xfrm>
            <a:off x="4646002" y="3174707"/>
            <a:ext cx="1062069" cy="347304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582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312" name="Shape 312"/>
          <p:cNvSpPr/>
          <p:nvPr/>
        </p:nvSpPr>
        <p:spPr>
          <a:xfrm flipH="1">
            <a:off x="4457733" y="2534229"/>
            <a:ext cx="91631" cy="608443"/>
          </a:xfrm>
          <a:prstGeom prst="line">
            <a:avLst/>
          </a:prstGeom>
          <a:ln w="38100">
            <a:solidFill>
              <a:srgbClr val="E8A43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313" name="Shape 313"/>
          <p:cNvSpPr/>
          <p:nvPr/>
        </p:nvSpPr>
        <p:spPr>
          <a:xfrm>
            <a:off x="4551494" y="2534229"/>
            <a:ext cx="91631" cy="608443"/>
          </a:xfrm>
          <a:prstGeom prst="line">
            <a:avLst/>
          </a:prstGeom>
          <a:ln w="38100">
            <a:solidFill>
              <a:srgbClr val="E8A43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314" name="Shape 314"/>
          <p:cNvSpPr/>
          <p:nvPr/>
        </p:nvSpPr>
        <p:spPr>
          <a:xfrm>
            <a:off x="5653129" y="2547833"/>
            <a:ext cx="41181" cy="608443"/>
          </a:xfrm>
          <a:prstGeom prst="line">
            <a:avLst/>
          </a:prstGeom>
          <a:ln w="38100">
            <a:solidFill>
              <a:srgbClr val="E8A43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315" name="Shape 315"/>
          <p:cNvSpPr/>
          <p:nvPr/>
        </p:nvSpPr>
        <p:spPr>
          <a:xfrm flipH="1">
            <a:off x="3409545" y="2547833"/>
            <a:ext cx="41181" cy="608443"/>
          </a:xfrm>
          <a:prstGeom prst="line">
            <a:avLst/>
          </a:prstGeom>
          <a:ln w="38100">
            <a:solidFill>
              <a:srgbClr val="E8A43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316" name="Shape 316"/>
          <p:cNvSpPr/>
          <p:nvPr/>
        </p:nvSpPr>
        <p:spPr>
          <a:xfrm>
            <a:off x="3443821" y="2194495"/>
            <a:ext cx="2214427" cy="347304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582" dirty="0">
                <a:solidFill>
                  <a:schemeClr val="bg1"/>
                </a:solidFill>
              </a:rPr>
              <a:t>RAID</a:t>
            </a:r>
          </a:p>
        </p:txBody>
      </p:sp>
      <p:sp>
        <p:nvSpPr>
          <p:cNvPr id="317" name="Shape 317"/>
          <p:cNvSpPr/>
          <p:nvPr/>
        </p:nvSpPr>
        <p:spPr>
          <a:xfrm>
            <a:off x="3448647" y="1908816"/>
            <a:ext cx="155091" cy="297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82"/>
              <a:t>0</a:t>
            </a:r>
          </a:p>
        </p:txBody>
      </p:sp>
      <p:sp>
        <p:nvSpPr>
          <p:cNvPr id="318" name="Shape 318"/>
          <p:cNvSpPr/>
          <p:nvPr/>
        </p:nvSpPr>
        <p:spPr>
          <a:xfrm>
            <a:off x="4298049" y="1908816"/>
            <a:ext cx="357069" cy="297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82"/>
              <a:t>100</a:t>
            </a:r>
          </a:p>
        </p:txBody>
      </p:sp>
      <p:sp>
        <p:nvSpPr>
          <p:cNvPr id="319" name="Shape 319"/>
          <p:cNvSpPr/>
          <p:nvPr/>
        </p:nvSpPr>
        <p:spPr>
          <a:xfrm>
            <a:off x="5294180" y="1908816"/>
            <a:ext cx="357069" cy="297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82"/>
              <a:t>200</a:t>
            </a:r>
          </a:p>
        </p:txBody>
      </p:sp>
      <p:sp>
        <p:nvSpPr>
          <p:cNvPr id="320" name="Shape 320"/>
          <p:cNvSpPr/>
          <p:nvPr/>
        </p:nvSpPr>
        <p:spPr>
          <a:xfrm>
            <a:off x="3400590" y="3536538"/>
            <a:ext cx="155091" cy="297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82"/>
              <a:t>0</a:t>
            </a:r>
          </a:p>
        </p:txBody>
      </p:sp>
      <p:sp>
        <p:nvSpPr>
          <p:cNvPr id="321" name="Shape 321"/>
          <p:cNvSpPr/>
          <p:nvPr/>
        </p:nvSpPr>
        <p:spPr>
          <a:xfrm>
            <a:off x="4075926" y="3536538"/>
            <a:ext cx="357069" cy="297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82"/>
              <a:t>100</a:t>
            </a:r>
          </a:p>
        </p:txBody>
      </p:sp>
      <p:sp>
        <p:nvSpPr>
          <p:cNvPr id="322" name="Shape 322"/>
          <p:cNvSpPr/>
          <p:nvPr/>
        </p:nvSpPr>
        <p:spPr>
          <a:xfrm>
            <a:off x="4643135" y="3536538"/>
            <a:ext cx="155091" cy="297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82"/>
              <a:t>0</a:t>
            </a:r>
          </a:p>
        </p:txBody>
      </p:sp>
      <p:sp>
        <p:nvSpPr>
          <p:cNvPr id="323" name="Shape 323"/>
          <p:cNvSpPr/>
          <p:nvPr/>
        </p:nvSpPr>
        <p:spPr>
          <a:xfrm>
            <a:off x="5318473" y="3536538"/>
            <a:ext cx="357069" cy="297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82"/>
              <a:t>100</a:t>
            </a:r>
          </a:p>
        </p:txBody>
      </p:sp>
      <p:sp>
        <p:nvSpPr>
          <p:cNvPr id="324" name="Shape 324"/>
          <p:cNvSpPr/>
          <p:nvPr/>
        </p:nvSpPr>
        <p:spPr>
          <a:xfrm>
            <a:off x="2506596" y="1371918"/>
            <a:ext cx="4039167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/>
              <a:t>Build fast, large disk from smaller</a:t>
            </a:r>
            <a:r>
              <a:rPr lang="en-US" sz="2000" dirty="0"/>
              <a:t> disks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6444843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5400000">
            <a:off x="7072189" y="2600379"/>
            <a:ext cx="9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</a:rPr>
              <a:t>Threads</a:t>
            </a:r>
          </a:p>
        </p:txBody>
      </p:sp>
      <p:pic>
        <p:nvPicPr>
          <p:cNvPr id="2" name="Picture 14" descr="\\VBOXSVR\wm_share\app_images\timelines\doc_timelin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71" y="342900"/>
            <a:ext cx="542805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6572250" y="764381"/>
            <a:ext cx="914400" cy="38862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1066782" y="260034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</a:rPr>
              <a:t>files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61489" y="4450557"/>
            <a:ext cx="914400" cy="664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54161" y="4480739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prstClr val="black"/>
                </a:solidFill>
              </a:rPr>
              <a:t>small I/O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7140077" y="4622006"/>
            <a:ext cx="132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40077" y="4905375"/>
            <a:ext cx="1320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52245" y="4759345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prstClr val="black"/>
                </a:solidFill>
              </a:rPr>
              <a:t>big I/O</a:t>
            </a:r>
          </a:p>
        </p:txBody>
      </p:sp>
    </p:spTree>
    <p:extLst>
      <p:ext uri="{BB962C8B-B14F-4D97-AF65-F5344CB8AC3E}">
        <p14:creationId xmlns:p14="http://schemas.microsoft.com/office/powerpoint/2010/main" val="10875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Auxiliary files dominate</a:t>
            </a:r>
          </a:p>
          <a:p>
            <a:r>
              <a:rPr lang="en-US" b="1" dirty="0">
                <a:solidFill>
                  <a:schemeClr val="accent3"/>
                </a:solidFill>
              </a:rPr>
              <a:t>Multiple threads perform I/O</a:t>
            </a:r>
          </a:p>
          <a:p>
            <a:pPr lvl="1"/>
            <a:r>
              <a:rPr lang="en-US" dirty="0"/>
              <a:t>Interactive programs must avoid blocking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923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\\VBOXSVR\wm_share\app_images\timelines\doc_timelin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71" y="342900"/>
            <a:ext cx="542805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7152983" y="4893469"/>
            <a:ext cx="114300" cy="11430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52996" y="4802208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 err="1">
                <a:solidFill>
                  <a:prstClr val="black"/>
                </a:solidFill>
              </a:rPr>
              <a:t>fsync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1066782" y="260034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</a:rPr>
              <a:t>files</a:t>
            </a:r>
          </a:p>
        </p:txBody>
      </p:sp>
      <p:sp>
        <p:nvSpPr>
          <p:cNvPr id="15" name="TextBox 14"/>
          <p:cNvSpPr txBox="1"/>
          <p:nvPr/>
        </p:nvSpPr>
        <p:spPr>
          <a:xfrm rot="5400000">
            <a:off x="7072189" y="2600379"/>
            <a:ext cx="9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</a:rPr>
              <a:t>Threads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61489" y="4229100"/>
            <a:ext cx="914400" cy="885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54161" y="4259283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prstClr val="black"/>
                </a:solidFill>
              </a:rPr>
              <a:t>small I/O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140077" y="4400550"/>
            <a:ext cx="132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40077" y="4683919"/>
            <a:ext cx="1320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52245" y="4537889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prstClr val="black"/>
                </a:solidFill>
              </a:rPr>
              <a:t>big I/O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314700" y="764382"/>
            <a:ext cx="2286000" cy="4357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143250" y="2821781"/>
            <a:ext cx="3543300" cy="198042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241196" y="2443162"/>
            <a:ext cx="309248" cy="313307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0795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Auxiliary files dominate</a:t>
            </a:r>
          </a:p>
          <a:p>
            <a:r>
              <a:rPr lang="en-US" dirty="0"/>
              <a:t>Multiple threads perform I/O</a:t>
            </a:r>
          </a:p>
          <a:p>
            <a:r>
              <a:rPr lang="en-US" b="1" dirty="0">
                <a:solidFill>
                  <a:schemeClr val="accent3"/>
                </a:solidFill>
              </a:rPr>
              <a:t>Writes are often forced</a:t>
            </a:r>
          </a:p>
          <a:p>
            <a:pPr lvl="1"/>
            <a:r>
              <a:rPr lang="en-US" dirty="0"/>
              <a:t>KV-store + SQLite durability</a:t>
            </a:r>
          </a:p>
          <a:p>
            <a:pPr lvl="1"/>
            <a:r>
              <a:rPr lang="en-US" dirty="0"/>
              <a:t>Auto-save file</a:t>
            </a:r>
          </a:p>
        </p:txBody>
      </p:sp>
    </p:spTree>
    <p:extLst>
      <p:ext uri="{BB962C8B-B14F-4D97-AF65-F5344CB8AC3E}">
        <p14:creationId xmlns:p14="http://schemas.microsoft.com/office/powerpoint/2010/main" val="18978097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\\VBOXSVR\wm_share\pngs\fsy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083" y="426523"/>
            <a:ext cx="6175835" cy="471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rot="16200000">
            <a:off x="495641" y="2600346"/>
            <a:ext cx="168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</a:rPr>
              <a:t>Write I/O bytes</a:t>
            </a:r>
          </a:p>
        </p:txBody>
      </p:sp>
    </p:spTree>
    <p:extLst>
      <p:ext uri="{BB962C8B-B14F-4D97-AF65-F5344CB8AC3E}">
        <p14:creationId xmlns:p14="http://schemas.microsoft.com/office/powerpoint/2010/main" val="26376528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Writes are often forced</a:t>
            </a:r>
          </a:p>
          <a:p>
            <a:pPr lvl="1"/>
            <a:r>
              <a:rPr lang="en-US" dirty="0"/>
              <a:t>Renders write buffering ineffective</a:t>
            </a:r>
          </a:p>
          <a:p>
            <a:pPr lvl="1"/>
            <a:r>
              <a:rPr lang="en-US" dirty="0"/>
              <a:t>Can hardware help?</a:t>
            </a:r>
          </a:p>
          <a:p>
            <a:pPr lvl="1"/>
            <a:r>
              <a:rPr lang="en-US" dirty="0"/>
              <a:t>What do applications need?  Durability?  Ordering?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624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 descr="\\VBOXSVR\wm_share\app_images\timelines\doc_timeline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71" y="342900"/>
            <a:ext cx="542805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243763" y="4752202"/>
            <a:ext cx="65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prstClr val="black"/>
                </a:solidFill>
              </a:rPr>
              <a:t>rename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7143750" y="4850606"/>
            <a:ext cx="114300" cy="1143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1066782" y="260034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</a:rPr>
              <a:t>files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7072189" y="2600379"/>
            <a:ext cx="9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</a:rPr>
              <a:t>Threads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7152983" y="4580796"/>
            <a:ext cx="114300" cy="11430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52996" y="4489535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 err="1">
                <a:solidFill>
                  <a:prstClr val="black"/>
                </a:solidFill>
              </a:rPr>
              <a:t>fsync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61489" y="3886200"/>
            <a:ext cx="914400" cy="122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54161" y="3946610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prstClr val="black"/>
                </a:solidFill>
              </a:rPr>
              <a:t>small I/O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140077" y="4087877"/>
            <a:ext cx="132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40077" y="4371246"/>
            <a:ext cx="1320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52245" y="4225216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prstClr val="black"/>
                </a:solidFill>
              </a:rPr>
              <a:t>big I/O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143250" y="2743201"/>
            <a:ext cx="3543300" cy="205900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7610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Auxiliary files dominate</a:t>
            </a:r>
          </a:p>
          <a:p>
            <a:r>
              <a:rPr lang="en-US" dirty="0"/>
              <a:t>Multiple threads perform I/O</a:t>
            </a:r>
          </a:p>
          <a:p>
            <a:r>
              <a:rPr lang="en-US" dirty="0"/>
              <a:t>Writes are often forced</a:t>
            </a:r>
          </a:p>
          <a:p>
            <a:r>
              <a:rPr lang="en-US" b="1" dirty="0">
                <a:solidFill>
                  <a:schemeClr val="accent3"/>
                </a:solidFill>
              </a:rPr>
              <a:t>Renaming is popular</a:t>
            </a:r>
          </a:p>
          <a:p>
            <a:pPr lvl="1"/>
            <a:r>
              <a:rPr lang="en-US" dirty="0"/>
              <a:t>Often used for key-value store</a:t>
            </a:r>
          </a:p>
          <a:p>
            <a:pPr lvl="1"/>
            <a:r>
              <a:rPr lang="en-US" dirty="0"/>
              <a:t>Makes updates atomic</a:t>
            </a:r>
          </a:p>
        </p:txBody>
      </p:sp>
    </p:spTree>
    <p:extLst>
      <p:ext uri="{BB962C8B-B14F-4D97-AF65-F5344CB8AC3E}">
        <p14:creationId xmlns:p14="http://schemas.microsoft.com/office/powerpoint/2010/main" val="10454877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\\VBOXSVR\wm_share\pngs\atom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450837"/>
            <a:ext cx="6115050" cy="469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314700" y="307181"/>
            <a:ext cx="1485900" cy="1714500"/>
            <a:chOff x="2152650" y="381000"/>
            <a:chExt cx="1981200" cy="2286000"/>
          </a:xfrm>
        </p:grpSpPr>
        <p:sp>
          <p:nvSpPr>
            <p:cNvPr id="5" name="Rectangle 4"/>
            <p:cNvSpPr/>
            <p:nvPr/>
          </p:nvSpPr>
          <p:spPr>
            <a:xfrm>
              <a:off x="2438400" y="1371600"/>
              <a:ext cx="1600200" cy="12954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350" b="1" dirty="0">
                  <a:solidFill>
                    <a:srgbClr val="464646"/>
                  </a:solidFill>
                </a:rPr>
                <a:t>Locality</a:t>
              </a:r>
            </a:p>
            <a:p>
              <a:pPr algn="ctr" defTabSz="685800"/>
              <a:r>
                <a:rPr lang="en-US" sz="1350" b="1" dirty="0">
                  <a:solidFill>
                    <a:srgbClr val="464646"/>
                  </a:solidFill>
                </a:rPr>
                <a:t>Implications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152650" y="381000"/>
              <a:ext cx="1981200" cy="623887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Down Arrow 6"/>
            <p:cNvSpPr/>
            <p:nvPr/>
          </p:nvSpPr>
          <p:spPr>
            <a:xfrm rot="10800000">
              <a:off x="2933700" y="838200"/>
              <a:ext cx="533400" cy="632557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DA1F28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16200000">
            <a:off x="495641" y="2600346"/>
            <a:ext cx="168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</a:rPr>
              <a:t>Write I/O bytes</a:t>
            </a:r>
          </a:p>
        </p:txBody>
      </p:sp>
    </p:spTree>
    <p:extLst>
      <p:ext uri="{BB962C8B-B14F-4D97-AF65-F5344CB8AC3E}">
        <p14:creationId xmlns:p14="http://schemas.microsoft.com/office/powerpoint/2010/main" val="57185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Renaming is popular</a:t>
            </a:r>
          </a:p>
          <a:p>
            <a:pPr lvl="1"/>
            <a:r>
              <a:rPr lang="en-US" dirty="0"/>
              <a:t>How should directory-locality heuristics adapt?</a:t>
            </a:r>
          </a:p>
          <a:p>
            <a:pPr lvl="1"/>
            <a:r>
              <a:rPr lang="en-US" dirty="0"/>
              <a:t>Do we need atomicity APIs?  </a:t>
            </a:r>
          </a:p>
        </p:txBody>
      </p:sp>
    </p:spTree>
    <p:extLst>
      <p:ext uri="{BB962C8B-B14F-4D97-AF65-F5344CB8AC3E}">
        <p14:creationId xmlns:p14="http://schemas.microsoft.com/office/powerpoint/2010/main" val="307484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Main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6" y="843141"/>
            <a:ext cx="7665714" cy="1242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Reliability!   </a:t>
            </a:r>
            <a:r>
              <a:rPr lang="en-US" sz="1800" dirty="0" err="1"/>
              <a:t>MTTF</a:t>
            </a:r>
            <a:r>
              <a:rPr lang="en-US" sz="1800" baseline="-25000" dirty="0" err="1"/>
              <a:t>array</a:t>
            </a:r>
            <a:r>
              <a:rPr lang="en-US" sz="1800" dirty="0"/>
              <a:t> = </a:t>
            </a:r>
            <a:r>
              <a:rPr lang="en-US" sz="1800" dirty="0" err="1"/>
              <a:t>MTTF</a:t>
            </a:r>
            <a:r>
              <a:rPr lang="en-US" sz="1800" baseline="-25000" dirty="0" err="1"/>
              <a:t>disk</a:t>
            </a:r>
            <a:r>
              <a:rPr lang="en-US" sz="1800" dirty="0"/>
              <a:t> / # disks</a:t>
            </a:r>
          </a:p>
          <a:p>
            <a:pPr marL="0" indent="0">
              <a:buNone/>
            </a:pPr>
            <a:r>
              <a:rPr lang="en-US" sz="1800" dirty="0"/>
              <a:t>Add redundancy in GROUP of disks to recover from one failure in group</a:t>
            </a:r>
          </a:p>
          <a:p>
            <a:pPr marL="0" indent="0">
              <a:buNone/>
            </a:pPr>
            <a:br>
              <a:rPr lang="en-US" sz="1800" dirty="0"/>
            </a:br>
            <a:r>
              <a:rPr lang="en-US" sz="1800" dirty="0" err="1"/>
              <a:t>MTTF</a:t>
            </a:r>
            <a:r>
              <a:rPr lang="en-US" sz="1800" baseline="-25000" dirty="0" err="1"/>
              <a:t>group</a:t>
            </a:r>
            <a:r>
              <a:rPr lang="en-US" sz="1800" dirty="0"/>
              <a:t> =</a:t>
            </a:r>
          </a:p>
          <a:p>
            <a:pPr marL="0" indent="0">
              <a:buNone/>
            </a:pPr>
            <a:endParaRPr lang="en-US" sz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1352206" y="3561629"/>
            <a:ext cx="2956259" cy="710171"/>
            <a:chOff x="0" y="5807242"/>
            <a:chExt cx="5605942" cy="1346695"/>
          </a:xfrm>
        </p:grpSpPr>
        <p:sp>
          <p:nvSpPr>
            <p:cNvPr id="4" name="TextBox 3"/>
            <p:cNvSpPr txBox="1"/>
            <p:nvPr/>
          </p:nvSpPr>
          <p:spPr>
            <a:xfrm>
              <a:off x="1596863" y="5807242"/>
              <a:ext cx="2037253" cy="700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MTTF</a:t>
              </a:r>
              <a:r>
                <a:rPr lang="en-US" baseline="-25000" dirty="0"/>
                <a:t>disk</a:t>
              </a:r>
              <a:r>
                <a:rPr lang="en-US" baseline="30000" dirty="0"/>
                <a:t>2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6453574"/>
              <a:ext cx="5605942" cy="700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(G+C)N</a:t>
              </a:r>
              <a:r>
                <a:rPr lang="en-US" baseline="-25000" dirty="0"/>
                <a:t>G</a:t>
              </a:r>
              <a:r>
                <a:rPr lang="en-US" dirty="0"/>
                <a:t> * (G+C-1) * MTTR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86063" y="6453573"/>
              <a:ext cx="39463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862977" y="1535945"/>
            <a:ext cx="4567416" cy="760929"/>
            <a:chOff x="2895600" y="3540658"/>
            <a:chExt cx="8661173" cy="1442947"/>
          </a:xfrm>
        </p:grpSpPr>
        <p:sp>
          <p:nvSpPr>
            <p:cNvPr id="9" name="TextBox 8"/>
            <p:cNvSpPr txBox="1"/>
            <p:nvPr/>
          </p:nvSpPr>
          <p:spPr>
            <a:xfrm>
              <a:off x="3030967" y="3540658"/>
              <a:ext cx="1891345" cy="700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MTTF</a:t>
              </a:r>
              <a:r>
                <a:rPr lang="en-US" baseline="-25000" dirty="0" err="1"/>
                <a:t>disk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83338" y="4262553"/>
              <a:ext cx="1240834" cy="700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G+C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895600" y="4262553"/>
              <a:ext cx="2261039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826065" y="3540658"/>
              <a:ext cx="569044" cy="700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7635" y="4283242"/>
              <a:ext cx="5309138" cy="700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Prob</a:t>
              </a:r>
              <a:r>
                <a:rPr lang="en-US" dirty="0"/>
                <a:t> of failure before repair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873167" y="4262553"/>
              <a:ext cx="2261039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542642" y="3960075"/>
              <a:ext cx="532567" cy="700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276910" y="2695888"/>
            <a:ext cx="1872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MTTR</a:t>
            </a:r>
          </a:p>
          <a:p>
            <a:pPr algn="ctr"/>
            <a:r>
              <a:rPr lang="en-US" dirty="0" err="1"/>
              <a:t>MTTF</a:t>
            </a:r>
            <a:r>
              <a:rPr lang="en-US" baseline="-25000" dirty="0" err="1"/>
              <a:t>disk</a:t>
            </a:r>
            <a:r>
              <a:rPr lang="en-US" dirty="0"/>
              <a:t>/(G+C-1)</a:t>
            </a:r>
          </a:p>
          <a:p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617051" y="2983603"/>
            <a:ext cx="11923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6686" y="27642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90371" y="2786549"/>
            <a:ext cx="234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MTTF</a:t>
            </a:r>
            <a:r>
              <a:rPr lang="en-US" baseline="-25000" dirty="0"/>
              <a:t>RAID</a:t>
            </a:r>
            <a:r>
              <a:rPr lang="en-US" dirty="0"/>
              <a:t>=  </a:t>
            </a:r>
            <a:r>
              <a:rPr lang="en-US" dirty="0" err="1"/>
              <a:t>MTTF</a:t>
            </a:r>
            <a:r>
              <a:rPr lang="en-US" baseline="-25000" dirty="0" err="1"/>
              <a:t>Group</a:t>
            </a:r>
            <a:endParaRPr lang="en-US" baseline="-25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186392" y="3150014"/>
            <a:ext cx="119234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01510" y="313949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1009" y="4540945"/>
            <a:ext cx="312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make MTTF</a:t>
            </a:r>
            <a:r>
              <a:rPr lang="en-US" baseline="-25000" dirty="0">
                <a:solidFill>
                  <a:srgbClr val="FF0000"/>
                </a:solidFill>
              </a:rPr>
              <a:t>RAID</a:t>
            </a:r>
            <a:r>
              <a:rPr lang="en-US" dirty="0">
                <a:solidFill>
                  <a:srgbClr val="FF0000"/>
                </a:solidFill>
              </a:rPr>
              <a:t> larger?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CF8BF5-2C94-D245-BF84-99F52E07587F}"/>
              </a:ext>
            </a:extLst>
          </p:cNvPr>
          <p:cNvSpPr txBox="1"/>
          <p:nvPr/>
        </p:nvSpPr>
        <p:spPr>
          <a:xfrm>
            <a:off x="0" y="2251403"/>
            <a:ext cx="2276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G: Number of data disks in group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B6DC67-743E-E84B-9E93-1CEDD81BE13B}"/>
              </a:ext>
            </a:extLst>
          </p:cNvPr>
          <p:cNvSpPr txBox="1"/>
          <p:nvPr/>
        </p:nvSpPr>
        <p:spPr>
          <a:xfrm>
            <a:off x="24939" y="2489980"/>
            <a:ext cx="290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C: Number of check disks in group</a:t>
            </a:r>
          </a:p>
        </p:txBody>
      </p:sp>
    </p:spTree>
    <p:extLst>
      <p:ext uri="{BB962C8B-B14F-4D97-AF65-F5344CB8AC3E}">
        <p14:creationId xmlns:p14="http://schemas.microsoft.com/office/powerpoint/2010/main" val="67001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  <p:bldP spid="20" grpId="0"/>
      <p:bldP spid="21" grpId="0"/>
      <p:bldP spid="23" grpId="0"/>
      <p:bldP spid="24" grpId="0"/>
      <p:bldP spid="6" grpId="0"/>
      <p:bldP spid="2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 descr="\\VBOXSVR\wm_share\app_images\timelines\doc_timeline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71" y="342900"/>
            <a:ext cx="542805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5325105" y="4629151"/>
            <a:ext cx="847095" cy="46791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1066782" y="260034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</a:rPr>
              <a:t>files</a:t>
            </a:r>
          </a:p>
        </p:txBody>
      </p:sp>
      <p:sp>
        <p:nvSpPr>
          <p:cNvPr id="20" name="TextBox 19"/>
          <p:cNvSpPr txBox="1"/>
          <p:nvPr/>
        </p:nvSpPr>
        <p:spPr>
          <a:xfrm rot="5400000">
            <a:off x="7072189" y="2600379"/>
            <a:ext cx="9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</a:rPr>
              <a:t>Threads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43763" y="4752202"/>
            <a:ext cx="65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prstClr val="black"/>
                </a:solidFill>
              </a:rPr>
              <a:t>rename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7143750" y="4850606"/>
            <a:ext cx="114300" cy="1143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152983" y="4580796"/>
            <a:ext cx="114300" cy="11430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52996" y="4489535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 err="1">
                <a:solidFill>
                  <a:prstClr val="black"/>
                </a:solidFill>
              </a:rPr>
              <a:t>fsync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61489" y="3886200"/>
            <a:ext cx="914400" cy="122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54161" y="3946610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prstClr val="black"/>
                </a:solidFill>
              </a:rPr>
              <a:t>small I/O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7140077" y="4087877"/>
            <a:ext cx="132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40077" y="4371246"/>
            <a:ext cx="1320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52245" y="4225216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prstClr val="black"/>
                </a:solidFill>
              </a:rPr>
              <a:t>big I/O</a:t>
            </a:r>
          </a:p>
        </p:txBody>
      </p:sp>
    </p:spTree>
    <p:extLst>
      <p:ext uri="{BB962C8B-B14F-4D97-AF65-F5344CB8AC3E}">
        <p14:creationId xmlns:p14="http://schemas.microsoft.com/office/powerpoint/2010/main" val="12660046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\\VBOXSVR\wm_share\jpgs\doc_timeline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73844"/>
            <a:ext cx="5541169" cy="486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6627019" y="228600"/>
            <a:ext cx="1028700" cy="46863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1613" y="4148253"/>
            <a:ext cx="4953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</a:rPr>
              <a:t>read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57300" y="4000501"/>
            <a:ext cx="914400" cy="101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1612" y="4593297"/>
            <a:ext cx="5581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</a:rPr>
              <a:t>write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47903" y="4114800"/>
            <a:ext cx="121445" cy="34290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8744" y="4572000"/>
            <a:ext cx="60722" cy="34290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61087" y="342901"/>
            <a:ext cx="92390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i="1" dirty="0">
                <a:solidFill>
                  <a:prstClr val="black"/>
                </a:solidFill>
              </a:rPr>
              <a:t>Writing the</a:t>
            </a:r>
          </a:p>
          <a:p>
            <a:pPr defTabSz="685800"/>
            <a:r>
              <a:rPr lang="en-US" sz="1350" i="1" dirty="0">
                <a:solidFill>
                  <a:prstClr val="black"/>
                </a:solidFill>
              </a:rPr>
              <a:t>DOC file</a:t>
            </a:r>
          </a:p>
        </p:txBody>
      </p:sp>
    </p:spTree>
    <p:extLst>
      <p:ext uri="{BB962C8B-B14F-4D97-AF65-F5344CB8AC3E}">
        <p14:creationId xmlns:p14="http://schemas.microsoft.com/office/powerpoint/2010/main" val="4125923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Auxiliary files dominate</a:t>
            </a:r>
          </a:p>
          <a:p>
            <a:r>
              <a:rPr lang="en-US" dirty="0"/>
              <a:t>Multiple threads perform I/O</a:t>
            </a:r>
          </a:p>
          <a:p>
            <a:r>
              <a:rPr lang="en-US" dirty="0"/>
              <a:t>Writes are often forced</a:t>
            </a:r>
          </a:p>
          <a:p>
            <a:r>
              <a:rPr lang="en-US" dirty="0"/>
              <a:t>Renaming is popular</a:t>
            </a:r>
          </a:p>
          <a:p>
            <a:r>
              <a:rPr lang="en-US" b="1" dirty="0">
                <a:solidFill>
                  <a:schemeClr val="accent3"/>
                </a:solidFill>
              </a:rPr>
              <a:t>A file is not a file</a:t>
            </a:r>
          </a:p>
          <a:p>
            <a:pPr lvl="1"/>
            <a:r>
              <a:rPr lang="en-US" dirty="0"/>
              <a:t>DOC format is modeled after a FAT file system</a:t>
            </a:r>
          </a:p>
          <a:p>
            <a:pPr lvl="2"/>
            <a:r>
              <a:rPr lang="en-US" dirty="0"/>
              <a:t>Multiple “sub-files”</a:t>
            </a:r>
          </a:p>
          <a:p>
            <a:pPr lvl="2"/>
            <a:r>
              <a:rPr lang="en-US" dirty="0"/>
              <a:t>Application manages space allocation</a:t>
            </a:r>
          </a:p>
        </p:txBody>
      </p:sp>
    </p:spTree>
    <p:extLst>
      <p:ext uri="{BB962C8B-B14F-4D97-AF65-F5344CB8AC3E}">
        <p14:creationId xmlns:p14="http://schemas.microsoft.com/office/powerpoint/2010/main" val="38821408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\\VBOXSVR\wm_share\pngs\file-type-siz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254" y="438912"/>
            <a:ext cx="6161492" cy="470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971800" y="285750"/>
            <a:ext cx="1200150" cy="1714500"/>
            <a:chOff x="2438400" y="381000"/>
            <a:chExt cx="1600200" cy="2286000"/>
          </a:xfrm>
        </p:grpSpPr>
        <p:sp>
          <p:nvSpPr>
            <p:cNvPr id="9" name="Rectangle 8"/>
            <p:cNvSpPr/>
            <p:nvPr/>
          </p:nvSpPr>
          <p:spPr>
            <a:xfrm>
              <a:off x="2438400" y="1371600"/>
              <a:ext cx="1600200" cy="12954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350" b="1" dirty="0">
                  <a:solidFill>
                    <a:srgbClr val="464646"/>
                  </a:solidFill>
                </a:rPr>
                <a:t>Mostly Complex</a:t>
              </a:r>
            </a:p>
            <a:p>
              <a:pPr algn="ctr" defTabSz="685800"/>
              <a:r>
                <a:rPr lang="en-US" sz="1350" b="1" dirty="0">
                  <a:solidFill>
                    <a:srgbClr val="464646"/>
                  </a:solidFill>
                </a:rPr>
                <a:t>files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2514600" y="381000"/>
              <a:ext cx="1371600" cy="623887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 rot="10800000">
              <a:off x="2933700" y="838200"/>
              <a:ext cx="533400" cy="632557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DA1F28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 rot="16200000">
            <a:off x="196901" y="2600346"/>
            <a:ext cx="228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</a:rPr>
              <a:t>files, (weighted by I/O)</a:t>
            </a:r>
          </a:p>
        </p:txBody>
      </p:sp>
    </p:spTree>
    <p:extLst>
      <p:ext uri="{BB962C8B-B14F-4D97-AF65-F5344CB8AC3E}">
        <p14:creationId xmlns:p14="http://schemas.microsoft.com/office/powerpoint/2010/main" val="254561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A file is not a file</a:t>
            </a:r>
          </a:p>
          <a:p>
            <a:pPr lvl="1"/>
            <a:r>
              <a:rPr lang="en-US" dirty="0"/>
              <a:t>Complex files have a significant presence</a:t>
            </a:r>
          </a:p>
          <a:p>
            <a:pPr lvl="1"/>
            <a:r>
              <a:rPr lang="en-US" dirty="0"/>
              <a:t>Should file system be aware of structure within a file?</a:t>
            </a:r>
          </a:p>
          <a:p>
            <a:pPr lvl="1"/>
            <a:r>
              <a:rPr lang="en-US" dirty="0"/>
              <a:t>How can file system allocate space for sub files in complex files?</a:t>
            </a:r>
          </a:p>
        </p:txBody>
      </p:sp>
    </p:spTree>
    <p:extLst>
      <p:ext uri="{BB962C8B-B14F-4D97-AF65-F5344CB8AC3E}">
        <p14:creationId xmlns:p14="http://schemas.microsoft.com/office/powerpoint/2010/main" val="35891416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\\VBOXSVR\wm_share\jpgs\doc_timeline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73844"/>
            <a:ext cx="5541169" cy="486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71613" y="4148253"/>
            <a:ext cx="4953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</a:rPr>
              <a:t>read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57300" y="4000501"/>
            <a:ext cx="914400" cy="101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1612" y="4593297"/>
            <a:ext cx="5581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</a:rPr>
              <a:t>write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47903" y="4114800"/>
            <a:ext cx="121445" cy="34290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8744" y="4572000"/>
            <a:ext cx="60722" cy="34290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26669" y="1714500"/>
            <a:ext cx="2171700" cy="14859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61087" y="342901"/>
            <a:ext cx="92390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i="1" dirty="0">
                <a:solidFill>
                  <a:prstClr val="black"/>
                </a:solidFill>
              </a:rPr>
              <a:t>Writing the</a:t>
            </a:r>
          </a:p>
          <a:p>
            <a:pPr defTabSz="685800"/>
            <a:r>
              <a:rPr lang="en-US" sz="1350" i="1" dirty="0">
                <a:solidFill>
                  <a:prstClr val="black"/>
                </a:solidFill>
              </a:rPr>
              <a:t>DOC file</a:t>
            </a:r>
          </a:p>
        </p:txBody>
      </p:sp>
    </p:spTree>
    <p:extLst>
      <p:ext uri="{BB962C8B-B14F-4D97-AF65-F5344CB8AC3E}">
        <p14:creationId xmlns:p14="http://schemas.microsoft.com/office/powerpoint/2010/main" val="51063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Auxiliary files dominate</a:t>
            </a:r>
          </a:p>
          <a:p>
            <a:r>
              <a:rPr lang="en-US" dirty="0"/>
              <a:t>Multiple threads perform I/O</a:t>
            </a:r>
          </a:p>
          <a:p>
            <a:r>
              <a:rPr lang="en-US" dirty="0"/>
              <a:t>Writes are often forced</a:t>
            </a:r>
          </a:p>
          <a:p>
            <a:r>
              <a:rPr lang="en-US" dirty="0"/>
              <a:t>Renaming is popular</a:t>
            </a:r>
          </a:p>
          <a:p>
            <a:r>
              <a:rPr lang="en-US" dirty="0"/>
              <a:t>A file is not a file</a:t>
            </a:r>
          </a:p>
          <a:p>
            <a:r>
              <a:rPr lang="en-US" b="1" dirty="0">
                <a:solidFill>
                  <a:schemeClr val="accent3"/>
                </a:solidFill>
              </a:rPr>
              <a:t>Sequential access is not sequential</a:t>
            </a:r>
          </a:p>
          <a:p>
            <a:pPr lvl="1"/>
            <a:r>
              <a:rPr lang="en-US" dirty="0"/>
              <a:t>Multiple sequential runs in a complex file =&gt; random accesses</a:t>
            </a:r>
          </a:p>
        </p:txBody>
      </p:sp>
    </p:spTree>
    <p:extLst>
      <p:ext uri="{BB962C8B-B14F-4D97-AF65-F5344CB8AC3E}">
        <p14:creationId xmlns:p14="http://schemas.microsoft.com/office/powerpoint/2010/main" val="28262254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\\VBOXSVR\wm_share\pngs\read-seq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319" y="438679"/>
            <a:ext cx="6139364" cy="470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486150" y="307181"/>
            <a:ext cx="1485900" cy="1714500"/>
            <a:chOff x="2152650" y="381000"/>
            <a:chExt cx="1981200" cy="2286000"/>
          </a:xfrm>
        </p:grpSpPr>
        <p:sp>
          <p:nvSpPr>
            <p:cNvPr id="5" name="Rectangle 4"/>
            <p:cNvSpPr/>
            <p:nvPr/>
          </p:nvSpPr>
          <p:spPr>
            <a:xfrm>
              <a:off x="2438400" y="1371600"/>
              <a:ext cx="1600200" cy="12954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350" b="1" dirty="0">
                  <a:solidFill>
                    <a:srgbClr val="464646"/>
                  </a:solidFill>
                </a:rPr>
                <a:t>Prefetching</a:t>
              </a:r>
            </a:p>
            <a:p>
              <a:pPr algn="ctr" defTabSz="685800"/>
              <a:r>
                <a:rPr lang="en-US" sz="1350" b="1" dirty="0">
                  <a:solidFill>
                    <a:srgbClr val="464646"/>
                  </a:solidFill>
                </a:rPr>
                <a:t>Implications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152650" y="381000"/>
              <a:ext cx="1981200" cy="623887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Down Arrow 6"/>
            <p:cNvSpPr/>
            <p:nvPr/>
          </p:nvSpPr>
          <p:spPr>
            <a:xfrm rot="10800000">
              <a:off x="2933700" y="838200"/>
              <a:ext cx="533400" cy="632557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DA1F28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16200000">
            <a:off x="548539" y="2600346"/>
            <a:ext cx="15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</a:rPr>
              <a:t>Read I/O bytes</a:t>
            </a:r>
          </a:p>
        </p:txBody>
      </p:sp>
    </p:spTree>
    <p:extLst>
      <p:ext uri="{BB962C8B-B14F-4D97-AF65-F5344CB8AC3E}">
        <p14:creationId xmlns:p14="http://schemas.microsoft.com/office/powerpoint/2010/main" val="882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Auxiliary files dominate</a:t>
            </a:r>
          </a:p>
          <a:p>
            <a:r>
              <a:rPr lang="en-US" dirty="0"/>
              <a:t>A file is not a file</a:t>
            </a:r>
          </a:p>
          <a:p>
            <a:r>
              <a:rPr lang="en-US" b="1" dirty="0">
                <a:solidFill>
                  <a:schemeClr val="accent3"/>
                </a:solidFill>
              </a:rPr>
              <a:t>Sequential access is not sequential</a:t>
            </a:r>
          </a:p>
          <a:p>
            <a:pPr lvl="1"/>
            <a:r>
              <a:rPr lang="en-US" dirty="0"/>
              <a:t>How can we </a:t>
            </a:r>
            <a:r>
              <a:rPr lang="en-US" dirty="0" err="1"/>
              <a:t>prefetch</a:t>
            </a:r>
            <a:r>
              <a:rPr lang="en-US" dirty="0"/>
              <a:t> intelligently based on patterns?</a:t>
            </a:r>
          </a:p>
        </p:txBody>
      </p:sp>
    </p:spTree>
    <p:extLst>
      <p:ext uri="{BB962C8B-B14F-4D97-AF65-F5344CB8AC3E}">
        <p14:creationId xmlns:p14="http://schemas.microsoft.com/office/powerpoint/2010/main" val="36705489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\\VBOXSVR\wm_share\jpgs\doc_timeline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73844"/>
            <a:ext cx="5541169" cy="486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71613" y="4148253"/>
            <a:ext cx="4953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</a:rPr>
              <a:t>read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57300" y="4000501"/>
            <a:ext cx="914400" cy="101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1612" y="4593297"/>
            <a:ext cx="5581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</a:rPr>
              <a:t>write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47903" y="4114800"/>
            <a:ext cx="121445" cy="34290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8744" y="4572000"/>
            <a:ext cx="60722" cy="34290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17" name="Picture 2" descr="\\VBOXSVR\wm_share\jpgs\doc_timeline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" t="56577" r="57069"/>
          <a:stretch/>
        </p:blipFill>
        <p:spPr bwMode="auto">
          <a:xfrm>
            <a:off x="2235994" y="3040193"/>
            <a:ext cx="21431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343150" y="3028950"/>
            <a:ext cx="2018371" cy="21145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61087" y="342901"/>
            <a:ext cx="92390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i="1" dirty="0">
                <a:solidFill>
                  <a:prstClr val="black"/>
                </a:solidFill>
              </a:rPr>
              <a:t>Writing the</a:t>
            </a:r>
          </a:p>
          <a:p>
            <a:pPr defTabSz="685800"/>
            <a:r>
              <a:rPr lang="en-US" sz="1350" i="1" dirty="0">
                <a:solidFill>
                  <a:prstClr val="black"/>
                </a:solidFill>
              </a:rPr>
              <a:t>DOC file</a:t>
            </a:r>
          </a:p>
        </p:txBody>
      </p:sp>
    </p:spTree>
    <p:extLst>
      <p:ext uri="{BB962C8B-B14F-4D97-AF65-F5344CB8AC3E}">
        <p14:creationId xmlns:p14="http://schemas.microsoft.com/office/powerpoint/2010/main" val="373549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 flipH="1">
            <a:off x="4415802" y="2450368"/>
            <a:ext cx="91631" cy="608443"/>
          </a:xfrm>
          <a:prstGeom prst="line">
            <a:avLst/>
          </a:prstGeom>
          <a:ln w="38100">
            <a:solidFill>
              <a:srgbClr val="E8A43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327" name="Shape 327"/>
          <p:cNvSpPr/>
          <p:nvPr/>
        </p:nvSpPr>
        <p:spPr>
          <a:xfrm>
            <a:off x="4509564" y="2450368"/>
            <a:ext cx="91631" cy="608443"/>
          </a:xfrm>
          <a:prstGeom prst="line">
            <a:avLst/>
          </a:prstGeom>
          <a:ln w="38100">
            <a:solidFill>
              <a:srgbClr val="E8A43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328" name="Shape 328"/>
          <p:cNvSpPr/>
          <p:nvPr/>
        </p:nvSpPr>
        <p:spPr>
          <a:xfrm>
            <a:off x="5611198" y="2463971"/>
            <a:ext cx="41181" cy="608443"/>
          </a:xfrm>
          <a:prstGeom prst="line">
            <a:avLst/>
          </a:prstGeom>
          <a:ln w="38100">
            <a:solidFill>
              <a:srgbClr val="E8A43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329" name="Shape 329"/>
          <p:cNvSpPr/>
          <p:nvPr/>
        </p:nvSpPr>
        <p:spPr>
          <a:xfrm flipH="1">
            <a:off x="3367614" y="2463971"/>
            <a:ext cx="41181" cy="608443"/>
          </a:xfrm>
          <a:prstGeom prst="line">
            <a:avLst/>
          </a:prstGeom>
          <a:ln w="38100">
            <a:solidFill>
              <a:srgbClr val="E8A43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330" name="Shape 3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/>
              <a:t>General Strategy</a:t>
            </a:r>
            <a:r>
              <a:rPr lang="en-US" sz="4800" dirty="0"/>
              <a:t>: REDUNDANCY</a:t>
            </a:r>
            <a:endParaRPr sz="4800" dirty="0"/>
          </a:p>
        </p:txBody>
      </p:sp>
      <p:sp>
        <p:nvSpPr>
          <p:cNvPr id="331" name="Shape 331"/>
          <p:cNvSpPr/>
          <p:nvPr/>
        </p:nvSpPr>
        <p:spPr>
          <a:xfrm>
            <a:off x="3352067" y="3090846"/>
            <a:ext cx="1062069" cy="347304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582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332" name="Shape 332"/>
          <p:cNvSpPr/>
          <p:nvPr/>
        </p:nvSpPr>
        <p:spPr>
          <a:xfrm>
            <a:off x="4604071" y="3090846"/>
            <a:ext cx="1062069" cy="347304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582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333" name="Shape 333"/>
          <p:cNvSpPr/>
          <p:nvPr/>
        </p:nvSpPr>
        <p:spPr>
          <a:xfrm>
            <a:off x="5856075" y="3090846"/>
            <a:ext cx="1062069" cy="347304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582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334" name="Shape 334"/>
          <p:cNvSpPr/>
          <p:nvPr/>
        </p:nvSpPr>
        <p:spPr>
          <a:xfrm>
            <a:off x="2100064" y="3090846"/>
            <a:ext cx="1062069" cy="347304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582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335" name="Shape 335"/>
          <p:cNvSpPr/>
          <p:nvPr/>
        </p:nvSpPr>
        <p:spPr>
          <a:xfrm>
            <a:off x="4509564" y="2450368"/>
            <a:ext cx="1340436" cy="611572"/>
          </a:xfrm>
          <a:prstGeom prst="line">
            <a:avLst/>
          </a:prstGeom>
          <a:ln w="381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336" name="Shape 336"/>
          <p:cNvSpPr/>
          <p:nvPr/>
        </p:nvSpPr>
        <p:spPr>
          <a:xfrm flipH="1">
            <a:off x="3170110" y="2450368"/>
            <a:ext cx="1340436" cy="611572"/>
          </a:xfrm>
          <a:prstGeom prst="line">
            <a:avLst/>
          </a:prstGeom>
          <a:ln w="381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337" name="Shape 337"/>
          <p:cNvSpPr/>
          <p:nvPr/>
        </p:nvSpPr>
        <p:spPr>
          <a:xfrm>
            <a:off x="5574429" y="2450368"/>
            <a:ext cx="1340436" cy="611572"/>
          </a:xfrm>
          <a:prstGeom prst="line">
            <a:avLst/>
          </a:prstGeom>
          <a:ln w="381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338" name="Shape 338"/>
          <p:cNvSpPr/>
          <p:nvPr/>
        </p:nvSpPr>
        <p:spPr>
          <a:xfrm flipH="1">
            <a:off x="2105245" y="2450368"/>
            <a:ext cx="1340436" cy="611572"/>
          </a:xfrm>
          <a:prstGeom prst="line">
            <a:avLst/>
          </a:prstGeom>
          <a:ln w="381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339" name="Shape 339"/>
          <p:cNvSpPr/>
          <p:nvPr/>
        </p:nvSpPr>
        <p:spPr>
          <a:xfrm>
            <a:off x="3401890" y="2110633"/>
            <a:ext cx="2214427" cy="347304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582" dirty="0">
                <a:solidFill>
                  <a:schemeClr val="bg1"/>
                </a:solidFill>
              </a:rPr>
              <a:t>RAID</a:t>
            </a:r>
          </a:p>
        </p:txBody>
      </p:sp>
      <p:sp>
        <p:nvSpPr>
          <p:cNvPr id="340" name="Shape 340"/>
          <p:cNvSpPr/>
          <p:nvPr/>
        </p:nvSpPr>
        <p:spPr>
          <a:xfrm>
            <a:off x="3406716" y="1824954"/>
            <a:ext cx="155091" cy="297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82"/>
              <a:t>0</a:t>
            </a:r>
          </a:p>
        </p:txBody>
      </p:sp>
      <p:sp>
        <p:nvSpPr>
          <p:cNvPr id="341" name="Shape 341"/>
          <p:cNvSpPr/>
          <p:nvPr/>
        </p:nvSpPr>
        <p:spPr>
          <a:xfrm>
            <a:off x="4256118" y="1824954"/>
            <a:ext cx="357069" cy="297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82"/>
              <a:t>100</a:t>
            </a:r>
          </a:p>
        </p:txBody>
      </p:sp>
      <p:sp>
        <p:nvSpPr>
          <p:cNvPr id="342" name="Shape 342"/>
          <p:cNvSpPr/>
          <p:nvPr/>
        </p:nvSpPr>
        <p:spPr>
          <a:xfrm>
            <a:off x="5252249" y="1824954"/>
            <a:ext cx="357069" cy="297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82"/>
              <a:t>200</a:t>
            </a:r>
          </a:p>
        </p:txBody>
      </p:sp>
      <p:sp>
        <p:nvSpPr>
          <p:cNvPr id="343" name="Shape 343"/>
          <p:cNvSpPr/>
          <p:nvPr/>
        </p:nvSpPr>
        <p:spPr>
          <a:xfrm>
            <a:off x="3358659" y="3452677"/>
            <a:ext cx="155091" cy="297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82"/>
              <a:t>0</a:t>
            </a:r>
          </a:p>
        </p:txBody>
      </p:sp>
      <p:sp>
        <p:nvSpPr>
          <p:cNvPr id="344" name="Shape 344"/>
          <p:cNvSpPr/>
          <p:nvPr/>
        </p:nvSpPr>
        <p:spPr>
          <a:xfrm>
            <a:off x="4033996" y="3452677"/>
            <a:ext cx="357069" cy="297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82"/>
              <a:t>100</a:t>
            </a:r>
          </a:p>
        </p:txBody>
      </p:sp>
      <p:sp>
        <p:nvSpPr>
          <p:cNvPr id="345" name="Shape 345"/>
          <p:cNvSpPr/>
          <p:nvPr/>
        </p:nvSpPr>
        <p:spPr>
          <a:xfrm>
            <a:off x="4601205" y="3452677"/>
            <a:ext cx="155091" cy="297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82"/>
              <a:t>0</a:t>
            </a:r>
          </a:p>
        </p:txBody>
      </p:sp>
      <p:sp>
        <p:nvSpPr>
          <p:cNvPr id="346" name="Shape 346"/>
          <p:cNvSpPr/>
          <p:nvPr/>
        </p:nvSpPr>
        <p:spPr>
          <a:xfrm>
            <a:off x="5276542" y="3452677"/>
            <a:ext cx="357069" cy="297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82"/>
              <a:t>100</a:t>
            </a:r>
          </a:p>
        </p:txBody>
      </p:sp>
      <p:sp>
        <p:nvSpPr>
          <p:cNvPr id="347" name="Shape 347"/>
          <p:cNvSpPr/>
          <p:nvPr/>
        </p:nvSpPr>
        <p:spPr>
          <a:xfrm>
            <a:off x="5843751" y="3452677"/>
            <a:ext cx="155091" cy="297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82"/>
              <a:t>0</a:t>
            </a:r>
          </a:p>
        </p:txBody>
      </p:sp>
      <p:sp>
        <p:nvSpPr>
          <p:cNvPr id="348" name="Shape 348"/>
          <p:cNvSpPr/>
          <p:nvPr/>
        </p:nvSpPr>
        <p:spPr>
          <a:xfrm>
            <a:off x="6539180" y="3452677"/>
            <a:ext cx="357069" cy="297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82"/>
              <a:t>100</a:t>
            </a:r>
          </a:p>
        </p:txBody>
      </p:sp>
      <p:sp>
        <p:nvSpPr>
          <p:cNvPr id="349" name="Shape 349"/>
          <p:cNvSpPr/>
          <p:nvPr/>
        </p:nvSpPr>
        <p:spPr>
          <a:xfrm>
            <a:off x="2096021" y="3452677"/>
            <a:ext cx="155091" cy="297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82"/>
              <a:t>0</a:t>
            </a:r>
          </a:p>
        </p:txBody>
      </p:sp>
      <p:sp>
        <p:nvSpPr>
          <p:cNvPr id="350" name="Shape 350"/>
          <p:cNvSpPr/>
          <p:nvPr/>
        </p:nvSpPr>
        <p:spPr>
          <a:xfrm>
            <a:off x="2771358" y="3452677"/>
            <a:ext cx="357069" cy="297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82"/>
              <a:t>100</a:t>
            </a:r>
          </a:p>
        </p:txBody>
      </p:sp>
      <p:sp>
        <p:nvSpPr>
          <p:cNvPr id="351" name="Shape 351"/>
          <p:cNvSpPr/>
          <p:nvPr/>
        </p:nvSpPr>
        <p:spPr>
          <a:xfrm>
            <a:off x="2670503" y="1288057"/>
            <a:ext cx="3622129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Add even more disks for reliability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3310444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\\VBOXSVR\wm_share\jpgs\doc_timeline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" t="56577" r="57069"/>
          <a:stretch/>
        </p:blipFill>
        <p:spPr bwMode="auto">
          <a:xfrm>
            <a:off x="2235994" y="413509"/>
            <a:ext cx="4793910" cy="472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343150" y="413509"/>
            <a:ext cx="4686754" cy="47299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11323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505" y="1139190"/>
            <a:ext cx="7457804" cy="3657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Auxiliary files dominate</a:t>
            </a:r>
          </a:p>
          <a:p>
            <a:r>
              <a:rPr lang="en-US" dirty="0"/>
              <a:t>Multiple threads perform I/O</a:t>
            </a:r>
          </a:p>
          <a:p>
            <a:r>
              <a:rPr lang="en-US" dirty="0"/>
              <a:t>Writes are often forced</a:t>
            </a:r>
          </a:p>
          <a:p>
            <a:r>
              <a:rPr lang="en-US" dirty="0"/>
              <a:t>Renaming is popular</a:t>
            </a:r>
          </a:p>
          <a:p>
            <a:r>
              <a:rPr lang="en-US" dirty="0"/>
              <a:t>A file is not a file</a:t>
            </a:r>
          </a:p>
          <a:p>
            <a:r>
              <a:rPr lang="en-US" dirty="0"/>
              <a:t>Sequential access is not sequential</a:t>
            </a:r>
          </a:p>
          <a:p>
            <a:r>
              <a:rPr lang="en-US" b="1" dirty="0">
                <a:solidFill>
                  <a:schemeClr val="accent3"/>
                </a:solidFill>
              </a:rPr>
              <a:t>Frameworks influence I/O</a:t>
            </a:r>
          </a:p>
          <a:p>
            <a:pPr lvl="1"/>
            <a:r>
              <a:rPr lang="en-US" dirty="0"/>
              <a:t>Example: update value in page function</a:t>
            </a:r>
          </a:p>
          <a:p>
            <a:pPr lvl="1"/>
            <a:r>
              <a:rPr lang="en-US" dirty="0"/>
              <a:t>Cocoa, Carbon are a substantial part of application</a:t>
            </a:r>
          </a:p>
        </p:txBody>
      </p:sp>
    </p:spTree>
    <p:extLst>
      <p:ext uri="{BB962C8B-B14F-4D97-AF65-F5344CB8AC3E}">
        <p14:creationId xmlns:p14="http://schemas.microsoft.com/office/powerpoint/2010/main" val="17477549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2" y="1230267"/>
            <a:ext cx="4171950" cy="38290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the </a:t>
            </a:r>
            <a:r>
              <a:rPr lang="en-US" dirty="0">
                <a:solidFill>
                  <a:schemeClr val="accent1"/>
                </a:solidFill>
              </a:rPr>
              <a:t>past</a:t>
            </a:r>
            <a:r>
              <a:rPr lang="en-US" dirty="0"/>
              <a:t>, applications:</a:t>
            </a:r>
          </a:p>
          <a:p>
            <a:pPr lvl="1"/>
            <a:r>
              <a:rPr lang="en-US" dirty="0"/>
              <a:t>Used the file-system API directly</a:t>
            </a:r>
          </a:p>
          <a:p>
            <a:pPr lvl="1"/>
            <a:r>
              <a:rPr lang="en-US" dirty="0"/>
              <a:t>Performed simple tasks well</a:t>
            </a:r>
          </a:p>
          <a:p>
            <a:pPr lvl="1"/>
            <a:r>
              <a:rPr lang="en-US" dirty="0"/>
              <a:t>Chained together for more complex actions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3"/>
                </a:solidFill>
              </a:rPr>
              <a:t>Today</a:t>
            </a:r>
            <a:r>
              <a:rPr lang="en-US" dirty="0"/>
              <a:t>, we see:</a:t>
            </a:r>
          </a:p>
          <a:p>
            <a:pPr lvl="1"/>
            <a:r>
              <a:rPr lang="en-US" dirty="0"/>
              <a:t>Applications are graphically rich, </a:t>
            </a:r>
            <a:br>
              <a:rPr lang="en-US" dirty="0"/>
            </a:br>
            <a:r>
              <a:rPr lang="en-US" dirty="0"/>
              <a:t>multifunctional monoliths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>
                <a:cs typeface="Courier New" pitchFamily="49" charset="0"/>
              </a:rPr>
              <a:t>“#include &lt;Cocoa/</a:t>
            </a:r>
            <a:r>
              <a:rPr lang="en-US" i="1" dirty="0" err="1">
                <a:cs typeface="Courier New" pitchFamily="49" charset="0"/>
              </a:rPr>
              <a:t>Cocoa.h</a:t>
            </a:r>
            <a:r>
              <a:rPr lang="en-US" i="1" dirty="0">
                <a:cs typeface="Courier New" pitchFamily="49" charset="0"/>
              </a:rPr>
              <a:t>&gt;</a:t>
            </a:r>
            <a:r>
              <a:rPr lang="en-US" i="1" dirty="0"/>
              <a:t> </a:t>
            </a:r>
            <a:br>
              <a:rPr lang="en-US" i="1" dirty="0"/>
            </a:br>
            <a:r>
              <a:rPr lang="en-US" i="1" dirty="0"/>
              <a:t>reads 112,047 lines from 689 files”</a:t>
            </a:r>
            <a:br>
              <a:rPr lang="en-US" i="1" dirty="0"/>
            </a:br>
            <a:r>
              <a:rPr lang="en-US" dirty="0"/>
              <a:t>~ Rob Pike ‘10</a:t>
            </a:r>
          </a:p>
          <a:p>
            <a:pPr lvl="1"/>
            <a:r>
              <a:rPr lang="en-US" dirty="0"/>
              <a:t>They rely heavily on I/O libraries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524500" y="2743200"/>
            <a:ext cx="2362200" cy="2114550"/>
            <a:chOff x="5943600" y="3962400"/>
            <a:chExt cx="3149600" cy="28194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324600" y="5895975"/>
              <a:ext cx="251460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5943600" y="4800600"/>
              <a:ext cx="3149600" cy="79586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350" dirty="0">
                  <a:solidFill>
                    <a:prstClr val="white"/>
                  </a:solidFill>
                </a:rPr>
                <a:t>Cocoa, Carbon,</a:t>
              </a:r>
            </a:p>
            <a:p>
              <a:pPr algn="ctr" defTabSz="685800"/>
              <a:r>
                <a:rPr lang="en-US" sz="1200" dirty="0">
                  <a:solidFill>
                    <a:prstClr val="white"/>
                  </a:solidFill>
                </a:rPr>
                <a:t>and other frameworks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15615" y="6189134"/>
              <a:ext cx="2252134" cy="59266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2100" dirty="0">
                  <a:solidFill>
                    <a:prstClr val="white"/>
                  </a:solidFill>
                </a:rPr>
                <a:t>file System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7304615" y="5601407"/>
              <a:ext cx="0" cy="58772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7778748" y="5601407"/>
              <a:ext cx="0" cy="58772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943600" y="3962400"/>
              <a:ext cx="3149600" cy="838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2100" dirty="0">
                  <a:solidFill>
                    <a:prstClr val="white"/>
                  </a:solidFill>
                </a:rPr>
                <a:t>Developer’s Code</a:t>
              </a:r>
            </a:p>
          </p:txBody>
        </p: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96982" y="285753"/>
            <a:ext cx="7118169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Conclusion: how has the world changed?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857875" y="1257301"/>
            <a:ext cx="1885950" cy="1028702"/>
            <a:chOff x="6172200" y="2302931"/>
            <a:chExt cx="2514600" cy="1371603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172200" y="2997200"/>
              <a:ext cx="251460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6307666" y="2302931"/>
              <a:ext cx="2252133" cy="1371603"/>
              <a:chOff x="5334000" y="4631868"/>
              <a:chExt cx="2895600" cy="1763489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5334000" y="5905502"/>
                <a:ext cx="2895600" cy="489855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sz="2100" dirty="0">
                    <a:solidFill>
                      <a:prstClr val="white"/>
                    </a:solidFill>
                  </a:rPr>
                  <a:t>file System</a:t>
                </a: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6477000" y="5149850"/>
                <a:ext cx="0" cy="75565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7086600" y="5149850"/>
                <a:ext cx="0" cy="75565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5453742" y="4631868"/>
                <a:ext cx="2656116" cy="468087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sz="2100" dirty="0">
                    <a:solidFill>
                      <a:prstClr val="white"/>
                    </a:solidFill>
                  </a:rPr>
                  <a:t>Application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251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35521</TotalTime>
  <Words>5188</Words>
  <Application>Microsoft Macintosh PowerPoint</Application>
  <PresentationFormat>On-screen Show (16:9)</PresentationFormat>
  <Paragraphs>1321</Paragraphs>
  <Slides>92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2" baseType="lpstr">
      <vt:lpstr>Arial</vt:lpstr>
      <vt:lpstr>Bebas Neue Regular</vt:lpstr>
      <vt:lpstr>Calibri</vt:lpstr>
      <vt:lpstr>Calisto MT</vt:lpstr>
      <vt:lpstr>Courier</vt:lpstr>
      <vt:lpstr>Courier New</vt:lpstr>
      <vt:lpstr>Gill Sans MT</vt:lpstr>
      <vt:lpstr>Helvetica</vt:lpstr>
      <vt:lpstr>LatoWeb</vt:lpstr>
      <vt:lpstr>Office Theme</vt:lpstr>
      <vt:lpstr>CS 736: Advanced Operating Systems Andrea Arpaci-Dusseau  Lecture 3: Reliable Storage RAID and Row-Diagonal Parity</vt:lpstr>
      <vt:lpstr>CS 736: Advanced Operating Systems Andrea Arpaci-Dusseau Lecture 4:  Reliable Storage (RAID and Row-Diagonal Parity) + Workload characterization (iBench) </vt:lpstr>
      <vt:lpstr>Paper #1</vt:lpstr>
      <vt:lpstr>Motivation for Work? </vt:lpstr>
      <vt:lpstr>Solution: RAID</vt:lpstr>
      <vt:lpstr>Why Inexpensive Disks?</vt:lpstr>
      <vt:lpstr>General Strategy: MAPPING</vt:lpstr>
      <vt:lpstr>Main Problem?</vt:lpstr>
      <vt:lpstr>General Strategy: REDUNDANCY</vt:lpstr>
      <vt:lpstr>RAID Mapping</vt:lpstr>
      <vt:lpstr>Redundancy</vt:lpstr>
      <vt:lpstr>Reasoning About RAID</vt:lpstr>
      <vt:lpstr>1) RAID Decisions</vt:lpstr>
      <vt:lpstr>2) Workloads</vt:lpstr>
      <vt:lpstr>3) Metrics</vt:lpstr>
      <vt:lpstr>RAID-0: Striping</vt:lpstr>
      <vt:lpstr>RAID-0: 4 disks</vt:lpstr>
      <vt:lpstr>RAID-0: 4 disks</vt:lpstr>
      <vt:lpstr>Real Systems: Chunk Size</vt:lpstr>
      <vt:lpstr>RAID-0: Analysis</vt:lpstr>
      <vt:lpstr>RAID-1: Mirroring</vt:lpstr>
      <vt:lpstr>RAID-01 vs RAID-10</vt:lpstr>
      <vt:lpstr>Raid-1: Mirroring</vt:lpstr>
      <vt:lpstr>RAID-1: Analysis</vt:lpstr>
      <vt:lpstr>RAID-1: Throughput</vt:lpstr>
      <vt:lpstr>PowerPoint Presentation</vt:lpstr>
      <vt:lpstr>Raid-4 Strategy</vt:lpstr>
      <vt:lpstr>RAID-4 with Parity</vt:lpstr>
      <vt:lpstr>Parity Example: 1</vt:lpstr>
      <vt:lpstr>Parity Example: 1</vt:lpstr>
      <vt:lpstr>Updating Parity: XOR</vt:lpstr>
      <vt:lpstr>RAID-4: Analysis</vt:lpstr>
      <vt:lpstr>RAID-4: Throughput</vt:lpstr>
      <vt:lpstr>RAID-5</vt:lpstr>
      <vt:lpstr>Left-symmetric RAID-5</vt:lpstr>
      <vt:lpstr>RAID-5: Analysis</vt:lpstr>
      <vt:lpstr>RAID-5: Throughput</vt:lpstr>
      <vt:lpstr>RAID Level Comparisons</vt:lpstr>
      <vt:lpstr>RAID LEVEL Comparisons</vt:lpstr>
      <vt:lpstr>RAID Level Comparisons</vt:lpstr>
      <vt:lpstr>RAID Level Comparisons</vt:lpstr>
      <vt:lpstr>RAID Summary</vt:lpstr>
      <vt:lpstr>Paper #2</vt:lpstr>
      <vt:lpstr>Motivation for RDP?</vt:lpstr>
      <vt:lpstr>Two types of Disk Failures</vt:lpstr>
      <vt:lpstr>Failure causes more Failures</vt:lpstr>
      <vt:lpstr>Failures are not independent</vt:lpstr>
      <vt:lpstr>Row-Diagonal Parity Algorithm</vt:lpstr>
      <vt:lpstr>Row-Diagonal Parity Algorithm</vt:lpstr>
      <vt:lpstr>Row-Diagonal Parity Algorithm</vt:lpstr>
      <vt:lpstr>Row-Diagonal Parity Algorithm</vt:lpstr>
      <vt:lpstr>Row-Diagonal Parity Algorithm</vt:lpstr>
      <vt:lpstr>Row-Diagonal Parity Algorithm</vt:lpstr>
      <vt:lpstr>Row-Diagonal Parity Algorithm</vt:lpstr>
      <vt:lpstr>Performance Issues</vt:lpstr>
      <vt:lpstr>RDP over multiple raid groups</vt:lpstr>
      <vt:lpstr>Write Performance: Measured</vt:lpstr>
      <vt:lpstr>Write Performance: Measured</vt:lpstr>
      <vt:lpstr>RDP Conclusions</vt:lpstr>
      <vt:lpstr>CS 736: Advanced Operating Systems Andrea Arpaci-Dusseau Lecture 5:  Workload characterization (iBench) + Archival storage (Snapmirror, Venti, Data Dedup) </vt:lpstr>
      <vt:lpstr>A file is Not a file: Understanding the I/O Behavior  of Apple Desktop Applications</vt:lpstr>
      <vt:lpstr>Why this paper?</vt:lpstr>
      <vt:lpstr>Why study desktop applications?</vt:lpstr>
      <vt:lpstr>A case study: saving a document</vt:lpstr>
      <vt:lpstr>iBench Task Suite</vt:lpstr>
      <vt:lpstr>PowerPoint Presentation</vt:lpstr>
      <vt:lpstr>Case study observations</vt:lpstr>
      <vt:lpstr>PowerPoint Presentation</vt:lpstr>
      <vt:lpstr>General observations</vt:lpstr>
      <vt:lpstr>PowerPoint Presentation</vt:lpstr>
      <vt:lpstr>Case study observations</vt:lpstr>
      <vt:lpstr>PowerPoint Presentation</vt:lpstr>
      <vt:lpstr>Case study observations</vt:lpstr>
      <vt:lpstr>PowerPoint Presentation</vt:lpstr>
      <vt:lpstr>General observations</vt:lpstr>
      <vt:lpstr>PowerPoint Presentation</vt:lpstr>
      <vt:lpstr>Case study observations</vt:lpstr>
      <vt:lpstr>PowerPoint Presentation</vt:lpstr>
      <vt:lpstr>General observations</vt:lpstr>
      <vt:lpstr>PowerPoint Presentation</vt:lpstr>
      <vt:lpstr>PowerPoint Presentation</vt:lpstr>
      <vt:lpstr>Case study observations</vt:lpstr>
      <vt:lpstr>PowerPoint Presentation</vt:lpstr>
      <vt:lpstr>General observations</vt:lpstr>
      <vt:lpstr>PowerPoint Presentation</vt:lpstr>
      <vt:lpstr>Case study observations</vt:lpstr>
      <vt:lpstr>PowerPoint Presentation</vt:lpstr>
      <vt:lpstr>General observations</vt:lpstr>
      <vt:lpstr>PowerPoint Presentation</vt:lpstr>
      <vt:lpstr>PowerPoint Presentation</vt:lpstr>
      <vt:lpstr>Case study observations</vt:lpstr>
      <vt:lpstr>Conclusion: how has the world changed?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ANDREA C ARPACI-DUSSEAU</cp:lastModifiedBy>
  <cp:revision>1166</cp:revision>
  <cp:lastPrinted>2019-11-05T15:23:32Z</cp:lastPrinted>
  <dcterms:created xsi:type="dcterms:W3CDTF">2010-04-12T23:12:02Z</dcterms:created>
  <dcterms:modified xsi:type="dcterms:W3CDTF">2020-09-17T15:23:10Z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