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7" r:id="rId1"/>
  </p:sldMasterIdLst>
  <p:notesMasterIdLst>
    <p:notesMasterId r:id="rId19"/>
  </p:notesMasterIdLst>
  <p:sldIdLst>
    <p:sldId id="256" r:id="rId2"/>
    <p:sldId id="259" r:id="rId3"/>
    <p:sldId id="302" r:id="rId4"/>
    <p:sldId id="301" r:id="rId5"/>
    <p:sldId id="258" r:id="rId6"/>
    <p:sldId id="260" r:id="rId7"/>
    <p:sldId id="263" r:id="rId8"/>
    <p:sldId id="276" r:id="rId9"/>
    <p:sldId id="265" r:id="rId10"/>
    <p:sldId id="294" r:id="rId11"/>
    <p:sldId id="289" r:id="rId12"/>
    <p:sldId id="296" r:id="rId13"/>
    <p:sldId id="267" r:id="rId14"/>
    <p:sldId id="268" r:id="rId15"/>
    <p:sldId id="288" r:id="rId16"/>
    <p:sldId id="303" r:id="rId17"/>
    <p:sldId id="29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D493607-D378-2B4B-A448-C30BE95CA721}">
          <p14:sldIdLst>
            <p14:sldId id="256"/>
            <p14:sldId id="259"/>
            <p14:sldId id="302"/>
            <p14:sldId id="301"/>
            <p14:sldId id="258"/>
            <p14:sldId id="260"/>
            <p14:sldId id="263"/>
            <p14:sldId id="276"/>
            <p14:sldId id="265"/>
            <p14:sldId id="294"/>
            <p14:sldId id="289"/>
            <p14:sldId id="296"/>
            <p14:sldId id="267"/>
            <p14:sldId id="268"/>
            <p14:sldId id="288"/>
            <p14:sldId id="303"/>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00FF"/>
    <a:srgbClr val="C04F15"/>
    <a:srgbClr val="D9D9D9"/>
    <a:srgbClr val="FF0000"/>
    <a:srgbClr val="008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70"/>
    <p:restoredTop sz="94856"/>
  </p:normalViewPr>
  <p:slideViewPr>
    <p:cSldViewPr snapToGrid="0">
      <p:cViewPr varScale="1">
        <p:scale>
          <a:sx n="104" d="100"/>
          <a:sy n="104" d="100"/>
        </p:scale>
        <p:origin x="224"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AECFC5-7C81-2F43-BA3B-005E6A4AB6B4}" type="datetimeFigureOut">
              <a:rPr lang="en-US" smtClean="0"/>
              <a:t>10/7/25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1791BA-5A85-2E4B-AB39-49C39F8C66DF}" type="slidenum">
              <a:rPr lang="en-US" smtClean="0"/>
              <a:t>‹#›</a:t>
            </a:fld>
            <a:endParaRPr lang="en-US"/>
          </a:p>
        </p:txBody>
      </p:sp>
    </p:spTree>
    <p:extLst>
      <p:ext uri="{BB962C8B-B14F-4D97-AF65-F5344CB8AC3E}">
        <p14:creationId xmlns:p14="http://schemas.microsoft.com/office/powerpoint/2010/main" val="165225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Joint work with my collaborators from University of Chicago, Princeton University and Microsoft</a:t>
            </a:r>
          </a:p>
        </p:txBody>
      </p:sp>
      <p:sp>
        <p:nvSpPr>
          <p:cNvPr id="4" name="Slide Number Placeholder 3"/>
          <p:cNvSpPr>
            <a:spLocks noGrp="1"/>
          </p:cNvSpPr>
          <p:nvPr>
            <p:ph type="sldNum" sz="quarter" idx="5"/>
          </p:nvPr>
        </p:nvSpPr>
        <p:spPr/>
        <p:txBody>
          <a:bodyPr/>
          <a:lstStyle/>
          <a:p>
            <a:fld id="{DB1791BA-5A85-2E4B-AB39-49C39F8C66DF}" type="slidenum">
              <a:rPr lang="en-US" smtClean="0"/>
              <a:t>1</a:t>
            </a:fld>
            <a:endParaRPr lang="en-US"/>
          </a:p>
        </p:txBody>
      </p:sp>
    </p:spTree>
    <p:extLst>
      <p:ext uri="{BB962C8B-B14F-4D97-AF65-F5344CB8AC3E}">
        <p14:creationId xmlns:p14="http://schemas.microsoft.com/office/powerpoint/2010/main" val="3709574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go over how METIS performs configuration adaptation , after reducing the search space of configurations.</a:t>
            </a:r>
            <a:br>
              <a:rPr lang="en-US" dirty="0"/>
            </a:br>
            <a:endParaRPr lang="en-US" dirty="0"/>
          </a:p>
          <a:p>
            <a:r>
              <a:rPr lang="en-US" dirty="0"/>
              <a:t>For this, let’s look at the illustration of configurations with synthesis methods of stuff and map reduce</a:t>
            </a:r>
            <a:br>
              <a:rPr lang="en-US" dirty="0"/>
            </a:br>
            <a:br>
              <a:rPr lang="en-US" dirty="0"/>
            </a:br>
            <a:r>
              <a:rPr lang="en-US" dirty="0"/>
              <a:t>Baseline system chooses stuff and doesn’t adapt it. Stuff is memory intensive and is queued in the system as memory GPU is not available to serve it. This adds to the inference latency.</a:t>
            </a:r>
          </a:p>
          <a:p>
            <a:endParaRPr lang="en-US" dirty="0"/>
          </a:p>
          <a:p>
            <a:r>
              <a:rPr lang="en-US" dirty="0"/>
              <a:t>In contrast</a:t>
            </a:r>
            <a:br>
              <a:rPr lang="en-US" dirty="0"/>
            </a:br>
            <a:br>
              <a:rPr lang="en-US" dirty="0"/>
            </a:br>
            <a:r>
              <a:rPr lang="en-US" dirty="0"/>
              <a:t>METIS adapts the configuration to map reduce , which can start earlier as each of the mappers takes less memory than the stuff request.</a:t>
            </a:r>
            <a:br>
              <a:rPr lang="en-US" dirty="0"/>
            </a:br>
            <a:br>
              <a:rPr lang="en-US" dirty="0"/>
            </a:br>
            <a:r>
              <a:rPr lang="en-US" dirty="0"/>
              <a:t>METIS is able to save delay by making decisions aware of the available system resource.</a:t>
            </a:r>
          </a:p>
        </p:txBody>
      </p:sp>
      <p:sp>
        <p:nvSpPr>
          <p:cNvPr id="4" name="Slide Number Placeholder 3"/>
          <p:cNvSpPr>
            <a:spLocks noGrp="1"/>
          </p:cNvSpPr>
          <p:nvPr>
            <p:ph type="sldNum" sz="quarter" idx="5"/>
          </p:nvPr>
        </p:nvSpPr>
        <p:spPr/>
        <p:txBody>
          <a:bodyPr/>
          <a:lstStyle/>
          <a:p>
            <a:fld id="{DB1791BA-5A85-2E4B-AB39-49C39F8C66DF}" type="slidenum">
              <a:rPr lang="en-US" smtClean="0"/>
              <a:t>10</a:t>
            </a:fld>
            <a:endParaRPr lang="en-US"/>
          </a:p>
        </p:txBody>
      </p:sp>
    </p:spTree>
    <p:extLst>
      <p:ext uri="{BB962C8B-B14F-4D97-AF65-F5344CB8AC3E}">
        <p14:creationId xmlns:p14="http://schemas.microsoft.com/office/powerpoint/2010/main" val="2501585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also want to detect when the profiler in METIS fails.</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For this, we consider at outputs of the METIS profiler </a:t>
            </a:r>
            <a:br>
              <a:rPr lang="en-US" dirty="0"/>
            </a:br>
            <a:br>
              <a:rPr lang="en-US" dirty="0"/>
            </a:br>
            <a:r>
              <a:rPr lang="en-US" dirty="0"/>
              <a:t>The confidence comes along with the output of the profiler model which is a linear translation from the log probs.</a:t>
            </a:r>
          </a:p>
          <a:p>
            <a:endParaRPr lang="en-US" dirty="0"/>
          </a:p>
          <a:p>
            <a:r>
              <a:rPr lang="en-US" dirty="0"/>
              <a:t>Good profile – either increases quality or reduces delay with respect to the baseline fixed configuration</a:t>
            </a:r>
            <a:br>
              <a:rPr lang="en-US" dirty="0"/>
            </a:br>
            <a:br>
              <a:rPr lang="en-US" dirty="0"/>
            </a:br>
            <a:r>
              <a:rPr lang="en-US" dirty="0"/>
              <a:t>Bad profile – neither is true</a:t>
            </a:r>
            <a:br>
              <a:rPr lang="en-US" dirty="0"/>
            </a:br>
            <a:endParaRPr lang="en-US" dirty="0"/>
          </a:p>
          <a:p>
            <a:r>
              <a:rPr lang="en-US" dirty="0"/>
              <a:t>At a 90% confidence threshold</a:t>
            </a:r>
          </a:p>
          <a:p>
            <a:endParaRPr lang="en-US" dirty="0"/>
          </a:p>
          <a:p>
            <a:r>
              <a:rPr lang="en-US" dirty="0"/>
              <a:t>If the profiler generates a configuration with confidence below the threshold, METIS falls back to the space of most recently used configurations and picks from that subset.</a:t>
            </a:r>
          </a:p>
        </p:txBody>
      </p:sp>
      <p:sp>
        <p:nvSpPr>
          <p:cNvPr id="4" name="Slide Number Placeholder 3"/>
          <p:cNvSpPr>
            <a:spLocks noGrp="1"/>
          </p:cNvSpPr>
          <p:nvPr>
            <p:ph type="sldNum" sz="quarter" idx="5"/>
          </p:nvPr>
        </p:nvSpPr>
        <p:spPr/>
        <p:txBody>
          <a:bodyPr/>
          <a:lstStyle/>
          <a:p>
            <a:fld id="{DB1791BA-5A85-2E4B-AB39-49C39F8C66DF}" type="slidenum">
              <a:rPr lang="en-US" smtClean="0"/>
              <a:t>11</a:t>
            </a:fld>
            <a:endParaRPr lang="en-US"/>
          </a:p>
        </p:txBody>
      </p:sp>
    </p:spTree>
    <p:extLst>
      <p:ext uri="{BB962C8B-B14F-4D97-AF65-F5344CB8AC3E}">
        <p14:creationId xmlns:p14="http://schemas.microsoft.com/office/powerpoint/2010/main" val="3207096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Evaluation on real RAG queries with different natural language profiles</a:t>
            </a:r>
          </a:p>
          <a:p>
            <a:br>
              <a:rPr lang="en-US" dirty="0"/>
            </a:br>
            <a:r>
              <a:rPr lang="en-US" dirty="0"/>
              <a:t>We evaluate single hop </a:t>
            </a:r>
            <a:r>
              <a:rPr lang="en-US" dirty="0" err="1"/>
              <a:t>qa</a:t>
            </a:r>
            <a:r>
              <a:rPr lang="en-US" dirty="0"/>
              <a:t>, multi-hop </a:t>
            </a:r>
            <a:r>
              <a:rPr lang="en-US" dirty="0" err="1"/>
              <a:t>qa</a:t>
            </a:r>
            <a:r>
              <a:rPr lang="en-US" dirty="0"/>
              <a:t> etc.</a:t>
            </a:r>
          </a:p>
          <a:p>
            <a:br>
              <a:rPr lang="en-US" dirty="0"/>
            </a:br>
            <a:r>
              <a:rPr lang="en-US" dirty="0"/>
              <a:t>Different datasets have </a:t>
            </a:r>
            <a:r>
              <a:rPr lang="en-US" dirty="0" err="1"/>
              <a:t>dvery</a:t>
            </a:r>
            <a:r>
              <a:rPr lang="en-US" dirty="0"/>
              <a:t> </a:t>
            </a:r>
            <a:r>
              <a:rPr lang="en-US" dirty="0" err="1"/>
              <a:t>ifferent</a:t>
            </a:r>
            <a:r>
              <a:rPr lang="en-US" dirty="0"/>
              <a:t> input-output length distributions.</a:t>
            </a:r>
          </a:p>
        </p:txBody>
      </p:sp>
      <p:sp>
        <p:nvSpPr>
          <p:cNvPr id="4" name="Slide Number Placeholder 3"/>
          <p:cNvSpPr>
            <a:spLocks noGrp="1"/>
          </p:cNvSpPr>
          <p:nvPr>
            <p:ph type="sldNum" sz="quarter" idx="5"/>
          </p:nvPr>
        </p:nvSpPr>
        <p:spPr/>
        <p:txBody>
          <a:bodyPr/>
          <a:lstStyle/>
          <a:p>
            <a:fld id="{DB1791BA-5A85-2E4B-AB39-49C39F8C66DF}" type="slidenum">
              <a:rPr lang="en-US" smtClean="0"/>
              <a:t>12</a:t>
            </a:fld>
            <a:endParaRPr lang="en-US"/>
          </a:p>
        </p:txBody>
      </p:sp>
    </p:spTree>
    <p:extLst>
      <p:ext uri="{BB962C8B-B14F-4D97-AF65-F5344CB8AC3E}">
        <p14:creationId xmlns:p14="http://schemas.microsoft.com/office/powerpoint/2010/main" val="2501226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Tested on Mistral 7B v3, popular opensource model for RAG</a:t>
            </a:r>
            <a:br>
              <a:rPr lang="en-US" dirty="0"/>
            </a:br>
            <a:endParaRPr lang="en-US" dirty="0"/>
          </a:p>
          <a:p>
            <a:r>
              <a:rPr lang="en-US" dirty="0"/>
              <a:t>METIS achieves </a:t>
            </a:r>
            <a:r>
              <a:rPr lang="en-US" sz="1200" dirty="0">
                <a:solidFill>
                  <a:srgbClr val="C00000"/>
                </a:solidFill>
              </a:rPr>
              <a:t>1.64-2.54 times delay reduction at the same response quality.</a:t>
            </a:r>
          </a:p>
          <a:p>
            <a:endParaRPr lang="en-US" sz="1200" dirty="0">
              <a:solidFill>
                <a:srgbClr val="C00000"/>
              </a:solidFill>
            </a:endParaRPr>
          </a:p>
          <a:p>
            <a:r>
              <a:rPr lang="en-US" sz="1200" dirty="0">
                <a:solidFill>
                  <a:srgbClr val="C00000"/>
                </a:solidFill>
              </a:rPr>
              <a:t>Compared to fixed configurations which achieve the same delay, METIS also achieves 12-18% higher F1-score</a:t>
            </a:r>
            <a:endParaRPr lang="en-US" dirty="0"/>
          </a:p>
        </p:txBody>
      </p:sp>
      <p:sp>
        <p:nvSpPr>
          <p:cNvPr id="4" name="Slide Number Placeholder 3"/>
          <p:cNvSpPr>
            <a:spLocks noGrp="1"/>
          </p:cNvSpPr>
          <p:nvPr>
            <p:ph type="sldNum" sz="quarter" idx="5"/>
          </p:nvPr>
        </p:nvSpPr>
        <p:spPr/>
        <p:txBody>
          <a:bodyPr/>
          <a:lstStyle/>
          <a:p>
            <a:fld id="{DB1791BA-5A85-2E4B-AB39-49C39F8C66DF}" type="slidenum">
              <a:rPr lang="en-US" smtClean="0"/>
              <a:t>13</a:t>
            </a:fld>
            <a:endParaRPr lang="en-US"/>
          </a:p>
        </p:txBody>
      </p:sp>
    </p:spTree>
    <p:extLst>
      <p:ext uri="{BB962C8B-B14F-4D97-AF65-F5344CB8AC3E}">
        <p14:creationId xmlns:p14="http://schemas.microsoft.com/office/powerpoint/2010/main" val="502395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C00000"/>
                </a:solidFill>
              </a:rPr>
              <a:t>METIS achieves 1.8-4.5 times higher throughput as compared to the closest-quality fixed configurations </a:t>
            </a:r>
            <a:endParaRPr lang="en-US" dirty="0"/>
          </a:p>
        </p:txBody>
      </p:sp>
      <p:sp>
        <p:nvSpPr>
          <p:cNvPr id="4" name="Slide Number Placeholder 3"/>
          <p:cNvSpPr>
            <a:spLocks noGrp="1"/>
          </p:cNvSpPr>
          <p:nvPr>
            <p:ph type="sldNum" sz="quarter" idx="5"/>
          </p:nvPr>
        </p:nvSpPr>
        <p:spPr/>
        <p:txBody>
          <a:bodyPr/>
          <a:lstStyle/>
          <a:p>
            <a:fld id="{DB1791BA-5A85-2E4B-AB39-49C39F8C66DF}" type="slidenum">
              <a:rPr lang="en-US" smtClean="0"/>
              <a:t>14</a:t>
            </a:fld>
            <a:endParaRPr lang="en-US"/>
          </a:p>
        </p:txBody>
      </p:sp>
    </p:spTree>
    <p:extLst>
      <p:ext uri="{BB962C8B-B14F-4D97-AF65-F5344CB8AC3E}">
        <p14:creationId xmlns:p14="http://schemas.microsoft.com/office/powerpoint/2010/main" val="555763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start with using vLLM with a fixed configuration across all queries.</a:t>
            </a:r>
          </a:p>
          <a:p>
            <a:br>
              <a:rPr lang="en-US" dirty="0"/>
            </a:br>
            <a:r>
              <a:rPr lang="en-US" dirty="0"/>
              <a:t>We then incrementally change the the number of knobs, </a:t>
            </a:r>
          </a:p>
          <a:p>
            <a:r>
              <a:rPr lang="en-US" dirty="0"/>
              <a:t>we start with num_chunks with vLLM, </a:t>
            </a:r>
          </a:p>
          <a:p>
            <a:r>
              <a:rPr lang="en-US" dirty="0"/>
              <a:t>then we add the change in synthesis_method, </a:t>
            </a:r>
          </a:p>
          <a:p>
            <a:r>
              <a:rPr lang="en-US" dirty="0"/>
              <a:t>then we add the change in intermediate_length.</a:t>
            </a:r>
          </a:p>
          <a:p>
            <a:br>
              <a:rPr lang="en-US" dirty="0"/>
            </a:br>
            <a:r>
              <a:rPr lang="en-US" dirty="0"/>
              <a:t>At every step the quality-latency tradeoff improves.</a:t>
            </a:r>
            <a:br>
              <a:rPr lang="en-US" dirty="0"/>
            </a:br>
            <a:br>
              <a:rPr lang="en-US" dirty="0"/>
            </a:br>
            <a:r>
              <a:rPr lang="en-US" dirty="0"/>
              <a:t>Finally adding resource aware scheduling we achieve the best quality-latency tradeoff using all the knobs.</a:t>
            </a:r>
          </a:p>
        </p:txBody>
      </p:sp>
      <p:sp>
        <p:nvSpPr>
          <p:cNvPr id="4" name="Slide Number Placeholder 3"/>
          <p:cNvSpPr>
            <a:spLocks noGrp="1"/>
          </p:cNvSpPr>
          <p:nvPr>
            <p:ph type="sldNum" sz="quarter" idx="5"/>
          </p:nvPr>
        </p:nvSpPr>
        <p:spPr/>
        <p:txBody>
          <a:bodyPr/>
          <a:lstStyle/>
          <a:p>
            <a:fld id="{DB1791BA-5A85-2E4B-AB39-49C39F8C66DF}" type="slidenum">
              <a:rPr lang="en-US" smtClean="0"/>
              <a:t>15</a:t>
            </a:fld>
            <a:endParaRPr lang="en-US"/>
          </a:p>
        </p:txBody>
      </p:sp>
    </p:spTree>
    <p:extLst>
      <p:ext uri="{BB962C8B-B14F-4D97-AF65-F5344CB8AC3E}">
        <p14:creationId xmlns:p14="http://schemas.microsoft.com/office/powerpoint/2010/main" val="1339703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9CC56-74BD-7527-CF9A-D6CC84BC4C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ABE8D8-0292-7E74-FEEB-B223BF3498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D6ED8B-603B-3ECA-D893-FD0BA55DFC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809740-9A21-C97F-72E1-DCD380409AA6}"/>
              </a:ext>
            </a:extLst>
          </p:cNvPr>
          <p:cNvSpPr>
            <a:spLocks noGrp="1"/>
          </p:cNvSpPr>
          <p:nvPr>
            <p:ph type="sldNum" sz="quarter" idx="5"/>
          </p:nvPr>
        </p:nvSpPr>
        <p:spPr/>
        <p:txBody>
          <a:bodyPr/>
          <a:lstStyle/>
          <a:p>
            <a:fld id="{DB1791BA-5A85-2E4B-AB39-49C39F8C66DF}" type="slidenum">
              <a:rPr lang="en-US" smtClean="0"/>
              <a:t>16</a:t>
            </a:fld>
            <a:endParaRPr lang="en-US"/>
          </a:p>
        </p:txBody>
      </p:sp>
    </p:spTree>
    <p:extLst>
      <p:ext uri="{BB962C8B-B14F-4D97-AF65-F5344CB8AC3E}">
        <p14:creationId xmlns:p14="http://schemas.microsoft.com/office/powerpoint/2010/main" val="3564158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25E78-9B90-017F-1AE4-BC197F5C14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9DEFF2-9294-3F71-8736-C7AFDCA530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833D97-25F2-A09C-7441-70B0ADB8F6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36DC35-529E-160C-9C20-282138453B48}"/>
              </a:ext>
            </a:extLst>
          </p:cNvPr>
          <p:cNvSpPr>
            <a:spLocks noGrp="1"/>
          </p:cNvSpPr>
          <p:nvPr>
            <p:ph type="sldNum" sz="quarter" idx="5"/>
          </p:nvPr>
        </p:nvSpPr>
        <p:spPr/>
        <p:txBody>
          <a:bodyPr/>
          <a:lstStyle/>
          <a:p>
            <a:fld id="{DB1791BA-5A85-2E4B-AB39-49C39F8C66DF}" type="slidenum">
              <a:rPr lang="en-US" smtClean="0"/>
              <a:t>17</a:t>
            </a:fld>
            <a:endParaRPr lang="en-US"/>
          </a:p>
        </p:txBody>
      </p:sp>
    </p:spTree>
    <p:extLst>
      <p:ext uri="{BB962C8B-B14F-4D97-AF65-F5344CB8AC3E}">
        <p14:creationId xmlns:p14="http://schemas.microsoft.com/office/powerpoint/2010/main" val="3049158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given LLM, RAG first retrieves relevant context for the query based on vector similarity search between the query and the chunks.</a:t>
            </a:r>
            <a:br>
              <a:rPr lang="en-US" dirty="0"/>
            </a:br>
            <a:r>
              <a:rPr lang="en-US" dirty="0"/>
              <a:t>It then combines the chunks in a set of ways with the query to feed into the LLM and generate the answer.</a:t>
            </a:r>
            <a:br>
              <a:rPr lang="en-US" dirty="0"/>
            </a:br>
            <a:endParaRPr lang="en-US" dirty="0"/>
          </a:p>
          <a:p>
            <a:r>
              <a:rPr lang="en-US" dirty="0"/>
              <a:t>Two directions of current work:</a:t>
            </a:r>
            <a:br>
              <a:rPr lang="en-US" dirty="0"/>
            </a:br>
            <a:br>
              <a:rPr lang="en-US" dirty="0"/>
            </a:br>
            <a:r>
              <a:rPr lang="en-US" dirty="0"/>
              <a:t>Example is AdaptiveRAG – Iteratively chooses the number of chunks to retrieve without looking at system latency</a:t>
            </a:r>
            <a:br>
              <a:rPr lang="en-US" dirty="0"/>
            </a:br>
            <a:br>
              <a:rPr lang="en-US" dirty="0"/>
            </a:br>
            <a:r>
              <a:rPr lang="en-US" dirty="0"/>
              <a:t>Example is Parrot – Schedules fixed RAG configurations aware of the application-level dependencies specific to RAG workload without changing the output</a:t>
            </a:r>
          </a:p>
        </p:txBody>
      </p:sp>
      <p:sp>
        <p:nvSpPr>
          <p:cNvPr id="4" name="Slide Number Placeholder 3"/>
          <p:cNvSpPr>
            <a:spLocks noGrp="1"/>
          </p:cNvSpPr>
          <p:nvPr>
            <p:ph type="sldNum" sz="quarter" idx="5"/>
          </p:nvPr>
        </p:nvSpPr>
        <p:spPr/>
        <p:txBody>
          <a:bodyPr/>
          <a:lstStyle/>
          <a:p>
            <a:fld id="{DB1791BA-5A85-2E4B-AB39-49C39F8C66DF}" type="slidenum">
              <a:rPr lang="en-US" smtClean="0"/>
              <a:t>2</a:t>
            </a:fld>
            <a:endParaRPr lang="en-US"/>
          </a:p>
        </p:txBody>
      </p:sp>
    </p:spTree>
    <p:extLst>
      <p:ext uri="{BB962C8B-B14F-4D97-AF65-F5344CB8AC3E}">
        <p14:creationId xmlns:p14="http://schemas.microsoft.com/office/powerpoint/2010/main" val="3182226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D3B10-92A9-C6AE-3CED-943EA308B1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916C4C-8D07-3BEF-43AA-C6D030CCB1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213D61-ED7B-920F-2A79-B95F8FD51B36}"/>
              </a:ext>
            </a:extLst>
          </p:cNvPr>
          <p:cNvSpPr>
            <a:spLocks noGrp="1"/>
          </p:cNvSpPr>
          <p:nvPr>
            <p:ph type="body" idx="1"/>
          </p:nvPr>
        </p:nvSpPr>
        <p:spPr/>
        <p:txBody>
          <a:bodyPr/>
          <a:lstStyle/>
          <a:p>
            <a:r>
              <a:rPr lang="en-US" dirty="0"/>
              <a:t>Let me give some background required to understand RAG configuration knobs.</a:t>
            </a:r>
          </a:p>
          <a:p>
            <a:endParaRPr lang="en-US" dirty="0"/>
          </a:p>
          <a:p>
            <a:r>
              <a:rPr lang="en-US" dirty="0"/>
              <a:t>RAG configurations come from the design principles of RAG.</a:t>
            </a:r>
            <a:br>
              <a:rPr lang="en-US" dirty="0"/>
            </a:br>
            <a:br>
              <a:rPr lang="en-US" dirty="0"/>
            </a:br>
            <a:r>
              <a:rPr lang="en-US" dirty="0"/>
              <a:t>First question is how many chunks to retrieve.</a:t>
            </a:r>
          </a:p>
          <a:p>
            <a:r>
              <a:rPr lang="en-US" dirty="0"/>
              <a:t>This leads to the first knob num_chunks.</a:t>
            </a:r>
          </a:p>
          <a:p>
            <a:br>
              <a:rPr lang="en-US" dirty="0"/>
            </a:br>
            <a:r>
              <a:rPr lang="en-US" dirty="0"/>
              <a:t>Second question is if multiple chunks, should they be read</a:t>
            </a:r>
          </a:p>
          <a:p>
            <a:r>
              <a:rPr lang="en-US" dirty="0"/>
              <a:t>jointly and should the chunks be summarized first.</a:t>
            </a:r>
          </a:p>
          <a:p>
            <a:r>
              <a:rPr lang="en-US" dirty="0"/>
              <a:t>This leads to the second knob synthesis_method.</a:t>
            </a:r>
          </a:p>
          <a:p>
            <a:br>
              <a:rPr lang="en-US" dirty="0"/>
            </a:br>
            <a:r>
              <a:rPr lang="en-US" dirty="0"/>
              <a:t>Third questions is how long should each summary be.</a:t>
            </a:r>
          </a:p>
          <a:p>
            <a:r>
              <a:rPr lang="en-US" dirty="0"/>
              <a:t>This leads to the third knob intermediate_length.</a:t>
            </a:r>
          </a:p>
        </p:txBody>
      </p:sp>
      <p:sp>
        <p:nvSpPr>
          <p:cNvPr id="4" name="Slide Number Placeholder 3">
            <a:extLst>
              <a:ext uri="{FF2B5EF4-FFF2-40B4-BE49-F238E27FC236}">
                <a16:creationId xmlns:a16="http://schemas.microsoft.com/office/drawing/2014/main" id="{10D8E241-39C0-76DF-51A4-B42AEFEEF858}"/>
              </a:ext>
            </a:extLst>
          </p:cNvPr>
          <p:cNvSpPr>
            <a:spLocks noGrp="1"/>
          </p:cNvSpPr>
          <p:nvPr>
            <p:ph type="sldNum" sz="quarter" idx="5"/>
          </p:nvPr>
        </p:nvSpPr>
        <p:spPr/>
        <p:txBody>
          <a:bodyPr/>
          <a:lstStyle/>
          <a:p>
            <a:fld id="{DB1791BA-5A85-2E4B-AB39-49C39F8C66DF}" type="slidenum">
              <a:rPr lang="en-US" smtClean="0"/>
              <a:t>3</a:t>
            </a:fld>
            <a:endParaRPr lang="en-US"/>
          </a:p>
        </p:txBody>
      </p:sp>
    </p:spTree>
    <p:extLst>
      <p:ext uri="{BB962C8B-B14F-4D97-AF65-F5344CB8AC3E}">
        <p14:creationId xmlns:p14="http://schemas.microsoft.com/office/powerpoint/2010/main" val="2029409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21192-59CF-A40D-EB7E-39BBF5A13A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EA73CA-F3BB-0DD2-2FC5-71E0349A08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C8D6C5-CDC8-0E09-616A-C95D25222D07}"/>
              </a:ext>
            </a:extLst>
          </p:cNvPr>
          <p:cNvSpPr>
            <a:spLocks noGrp="1"/>
          </p:cNvSpPr>
          <p:nvPr>
            <p:ph type="body" idx="1"/>
          </p:nvPr>
        </p:nvSpPr>
        <p:spPr/>
        <p:txBody>
          <a:bodyPr/>
          <a:lstStyle/>
          <a:p>
            <a:r>
              <a:rPr lang="en-US" dirty="0"/>
              <a:t>Stuff concatenates the query with the retrieved chunks and feeds it to the LLM to generate the answer.</a:t>
            </a:r>
            <a:br>
              <a:rPr lang="en-US" dirty="0"/>
            </a:br>
            <a:br>
              <a:rPr lang="en-US" dirty="0"/>
            </a:br>
            <a:r>
              <a:rPr lang="en-US" dirty="0"/>
              <a:t>Map rerank answers the query independently using each retrieved chunk. It then ranks the answers in order of confidence from high to low and picks the highest.</a:t>
            </a:r>
            <a:br>
              <a:rPr lang="en-US" dirty="0"/>
            </a:br>
            <a:br>
              <a:rPr lang="en-US" dirty="0"/>
            </a:br>
            <a:br>
              <a:rPr lang="en-US" dirty="0"/>
            </a:br>
            <a:r>
              <a:rPr lang="en-US" dirty="0"/>
              <a:t>Map reduce first summarize the individual chunk with respect to the query, keeping only the relevant information. </a:t>
            </a:r>
            <a:br>
              <a:rPr lang="en-US" dirty="0"/>
            </a:br>
            <a:r>
              <a:rPr lang="en-US" dirty="0"/>
              <a:t>Then concatenate the summaries in order to generate the final answer.</a:t>
            </a:r>
          </a:p>
        </p:txBody>
      </p:sp>
      <p:sp>
        <p:nvSpPr>
          <p:cNvPr id="4" name="Slide Number Placeholder 3">
            <a:extLst>
              <a:ext uri="{FF2B5EF4-FFF2-40B4-BE49-F238E27FC236}">
                <a16:creationId xmlns:a16="http://schemas.microsoft.com/office/drawing/2014/main" id="{9A2BC11D-E316-7BC7-5B59-13136BF4379F}"/>
              </a:ext>
            </a:extLst>
          </p:cNvPr>
          <p:cNvSpPr>
            <a:spLocks noGrp="1"/>
          </p:cNvSpPr>
          <p:nvPr>
            <p:ph type="sldNum" sz="quarter" idx="5"/>
          </p:nvPr>
        </p:nvSpPr>
        <p:spPr/>
        <p:txBody>
          <a:bodyPr/>
          <a:lstStyle/>
          <a:p>
            <a:fld id="{DB1791BA-5A85-2E4B-AB39-49C39F8C66DF}" type="slidenum">
              <a:rPr lang="en-US" smtClean="0"/>
              <a:t>4</a:t>
            </a:fld>
            <a:endParaRPr lang="en-US"/>
          </a:p>
        </p:txBody>
      </p:sp>
    </p:spTree>
    <p:extLst>
      <p:ext uri="{BB962C8B-B14F-4D97-AF65-F5344CB8AC3E}">
        <p14:creationId xmlns:p14="http://schemas.microsoft.com/office/powerpoint/2010/main" val="1159684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understand why achieving optimal quality-latency tradeoffs in RAG is hard.</a:t>
            </a:r>
            <a:br>
              <a:rPr lang="en-US" dirty="0"/>
            </a:br>
            <a:br>
              <a:rPr lang="en-US" dirty="0"/>
            </a:br>
            <a:r>
              <a:rPr lang="en-US" dirty="0"/>
              <a:t>RAG queries are underspecified and they are only expressed in natural language without operators.</a:t>
            </a:r>
            <a:br>
              <a:rPr lang="en-US" dirty="0"/>
            </a:br>
            <a:r>
              <a:rPr lang="en-US" dirty="0"/>
              <a:t>Consider in contrast a SQL query, where operators are known in the query such as which table, which join, which grouping mode etc.</a:t>
            </a:r>
          </a:p>
          <a:p>
            <a:br>
              <a:rPr lang="en-US" dirty="0"/>
            </a:br>
            <a:r>
              <a:rPr lang="en-US" dirty="0"/>
              <a:t>Also retrieved context is much larger than the query in RAG and the LLM acts as data parser.</a:t>
            </a:r>
          </a:p>
          <a:p>
            <a:br>
              <a:rPr lang="en-US" dirty="0"/>
            </a:br>
            <a:r>
              <a:rPr lang="en-US" dirty="0"/>
              <a:t>Consider the configuration knob of num_chunks</a:t>
            </a:r>
            <a:br>
              <a:rPr lang="en-US" dirty="0"/>
            </a:br>
            <a:endParaRPr lang="en-US" dirty="0"/>
          </a:p>
          <a:p>
            <a:r>
              <a:rPr lang="en-US" dirty="0"/>
              <a:t>Adding more chunks often increases the relevant context which increases the quality and latency.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Adding more chunks beyond a point adds irrelevant context which decreases the quality but increases the latency.</a:t>
            </a:r>
            <a:br>
              <a:rPr lang="en-US" dirty="0"/>
            </a:br>
            <a:br>
              <a:rPr lang="en-US" dirty="0"/>
            </a:br>
            <a:r>
              <a:rPr lang="en-US" dirty="0"/>
              <a:t>Per-query tradeoffs make it necessary to jointly look at quality-latency for serving RAG queries.</a:t>
            </a:r>
          </a:p>
          <a:p>
            <a:endParaRPr lang="en-US" dirty="0"/>
          </a:p>
        </p:txBody>
      </p:sp>
      <p:sp>
        <p:nvSpPr>
          <p:cNvPr id="4" name="Slide Number Placeholder 3"/>
          <p:cNvSpPr>
            <a:spLocks noGrp="1"/>
          </p:cNvSpPr>
          <p:nvPr>
            <p:ph type="sldNum" sz="quarter" idx="5"/>
          </p:nvPr>
        </p:nvSpPr>
        <p:spPr/>
        <p:txBody>
          <a:bodyPr/>
          <a:lstStyle/>
          <a:p>
            <a:fld id="{DB1791BA-5A85-2E4B-AB39-49C39F8C66DF}" type="slidenum">
              <a:rPr lang="en-US" smtClean="0"/>
              <a:t>5</a:t>
            </a:fld>
            <a:endParaRPr lang="en-US"/>
          </a:p>
        </p:txBody>
      </p:sp>
    </p:spTree>
    <p:extLst>
      <p:ext uri="{BB962C8B-B14F-4D97-AF65-F5344CB8AC3E}">
        <p14:creationId xmlns:p14="http://schemas.microsoft.com/office/powerpoint/2010/main" val="9137356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the choice of configuration values affects the quality-latency tradeoff at the per query level .</a:t>
            </a:r>
            <a:br>
              <a:rPr lang="en-US" dirty="0"/>
            </a:br>
            <a:r>
              <a:rPr lang="en-US" dirty="0"/>
              <a:t> </a:t>
            </a:r>
          </a:p>
          <a:p>
            <a:r>
              <a:rPr lang="en-US" dirty="0"/>
              <a:t>Consider the following questions:</a:t>
            </a:r>
          </a:p>
          <a:p>
            <a:r>
              <a:rPr lang="en-US" dirty="0"/>
              <a:t>All questions are from the Musique dataset, a real RAG workload.</a:t>
            </a:r>
            <a:br>
              <a:rPr lang="en-US" dirty="0"/>
            </a:br>
            <a:br>
              <a:rPr lang="en-US" dirty="0"/>
            </a:br>
            <a:r>
              <a:rPr lang="en-US" dirty="0"/>
              <a:t>The first question is a simple question, there is no reasoning involved and we do not need to read any chunks jointly.</a:t>
            </a:r>
            <a:br>
              <a:rPr lang="en-US" dirty="0"/>
            </a:br>
            <a:endParaRPr lang="en-US" dirty="0"/>
          </a:p>
          <a:p>
            <a:r>
              <a:rPr lang="en-US" dirty="0"/>
              <a:t>The second question needs to look at chunks jointly but limited amount of reasoning is required , it is just a comparison of the country.</a:t>
            </a:r>
            <a:br>
              <a:rPr lang="en-US" dirty="0"/>
            </a:br>
            <a:br>
              <a:rPr lang="en-US" dirty="0"/>
            </a:br>
            <a:r>
              <a:rPr lang="en-US" dirty="0"/>
              <a:t>The third question needs a detailed response on why the spacecraft leave the solar system.</a:t>
            </a:r>
            <a:br>
              <a:rPr lang="en-US" dirty="0"/>
            </a:br>
            <a:br>
              <a:rPr lang="en-US" dirty="0"/>
            </a:br>
            <a:r>
              <a:rPr lang="en-US" dirty="0"/>
              <a:t>The figure varies the synthesis_method, keeping other RAG knobs fixed.</a:t>
            </a:r>
            <a:br>
              <a:rPr lang="en-US" dirty="0"/>
            </a:br>
            <a:br>
              <a:rPr lang="en-US" dirty="0"/>
            </a:br>
            <a:r>
              <a:rPr lang="en-US" dirty="0"/>
              <a:t>Across individual queries, varying the RAG configurations across different synthesis methods, lead to very different quality-latency tradeoffs. </a:t>
            </a:r>
          </a:p>
          <a:p>
            <a:endParaRPr lang="en-US" dirty="0"/>
          </a:p>
          <a:p>
            <a:r>
              <a:rPr lang="en-US" dirty="0"/>
              <a:t>For a simple query like Q1, using a more complex synthesis method increases the delay with no  quality benefit.</a:t>
            </a:r>
            <a:br>
              <a:rPr lang="en-US" dirty="0"/>
            </a:br>
            <a:br>
              <a:rPr lang="en-US" dirty="0"/>
            </a:br>
            <a:r>
              <a:rPr lang="en-US" dirty="0"/>
              <a:t>For a complex query like Q3, using a more complex synthesis methods increases quality significantly.</a:t>
            </a:r>
            <a:br>
              <a:rPr lang="en-US" dirty="0"/>
            </a:br>
            <a:br>
              <a:rPr lang="en-US" dirty="0"/>
            </a:br>
            <a:r>
              <a:rPr lang="en-US" dirty="0"/>
              <a:t>We use the synthesis method as the </a:t>
            </a:r>
            <a:r>
              <a:rPr lang="en-US" dirty="0" err="1"/>
              <a:t>configuraton</a:t>
            </a:r>
            <a:r>
              <a:rPr lang="en-US" dirty="0"/>
              <a:t> knob for illustration but these tradeoffs occur for all of the RAG configuration knobs.</a:t>
            </a:r>
          </a:p>
        </p:txBody>
      </p:sp>
      <p:sp>
        <p:nvSpPr>
          <p:cNvPr id="4" name="Slide Number Placeholder 3"/>
          <p:cNvSpPr>
            <a:spLocks noGrp="1"/>
          </p:cNvSpPr>
          <p:nvPr>
            <p:ph type="sldNum" sz="quarter" idx="5"/>
          </p:nvPr>
        </p:nvSpPr>
        <p:spPr/>
        <p:txBody>
          <a:bodyPr/>
          <a:lstStyle/>
          <a:p>
            <a:fld id="{DB1791BA-5A85-2E4B-AB39-49C39F8C66DF}" type="slidenum">
              <a:rPr lang="en-US" smtClean="0"/>
              <a:t>6</a:t>
            </a:fld>
            <a:endParaRPr lang="en-US"/>
          </a:p>
        </p:txBody>
      </p:sp>
    </p:spTree>
    <p:extLst>
      <p:ext uri="{BB962C8B-B14F-4D97-AF65-F5344CB8AC3E}">
        <p14:creationId xmlns:p14="http://schemas.microsoft.com/office/powerpoint/2010/main" val="1073099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a:t>
            </a:r>
          </a:p>
          <a:p>
            <a:endParaRPr lang="en-US" dirty="0"/>
          </a:p>
          <a:p>
            <a:r>
              <a:rPr lang="en-US" dirty="0"/>
              <a:t>Two popular RAG datasets Musique and </a:t>
            </a:r>
            <a:r>
              <a:rPr lang="en-US" dirty="0" err="1"/>
              <a:t>QMSum</a:t>
            </a:r>
            <a:endParaRPr lang="en-US" dirty="0"/>
          </a:p>
          <a:p>
            <a:endParaRPr lang="en-US" dirty="0"/>
          </a:p>
          <a:p>
            <a:r>
              <a:rPr lang="en-US" dirty="0"/>
              <a:t>Blue crosses always use the same configuration choice for every query without considering the query profile.</a:t>
            </a:r>
          </a:p>
          <a:p>
            <a:r>
              <a:rPr lang="en-US" dirty="0"/>
              <a:t>We see the Pareto boundary limits of using fixed configurations across all queries.</a:t>
            </a:r>
          </a:p>
          <a:p>
            <a:endParaRPr lang="en-US" dirty="0"/>
          </a:p>
          <a:p>
            <a:r>
              <a:rPr lang="en-US" dirty="0"/>
              <a:t>Red circle adapts the configuration per query. How does it do this?</a:t>
            </a:r>
            <a:br>
              <a:rPr lang="en-US" dirty="0"/>
            </a:br>
            <a:endParaRPr lang="en-US" dirty="0"/>
          </a:p>
          <a:p>
            <a:r>
              <a:rPr lang="en-US" dirty="0"/>
              <a:t>It chooses the configuration with the lowest delay from all configurations within a 2% F1-score from the configuration which achieves the highest F1-score.</a:t>
            </a:r>
            <a:br>
              <a:rPr lang="en-US" dirty="0"/>
            </a:br>
            <a:br>
              <a:rPr lang="en-US" dirty="0"/>
            </a:br>
            <a:r>
              <a:rPr lang="en-US" dirty="0"/>
              <a:t>While per-query configuration selection is needed and beneficial, we can’t choose from all possible configurations as the space is very large and runtime latency for RAG has tight requirements.</a:t>
            </a:r>
          </a:p>
        </p:txBody>
      </p:sp>
      <p:sp>
        <p:nvSpPr>
          <p:cNvPr id="4" name="Slide Number Placeholder 3"/>
          <p:cNvSpPr>
            <a:spLocks noGrp="1"/>
          </p:cNvSpPr>
          <p:nvPr>
            <p:ph type="sldNum" sz="quarter" idx="5"/>
          </p:nvPr>
        </p:nvSpPr>
        <p:spPr/>
        <p:txBody>
          <a:bodyPr/>
          <a:lstStyle/>
          <a:p>
            <a:fld id="{DB1791BA-5A85-2E4B-AB39-49C39F8C66DF}" type="slidenum">
              <a:rPr lang="en-US" smtClean="0"/>
              <a:t>7</a:t>
            </a:fld>
            <a:endParaRPr lang="en-US"/>
          </a:p>
        </p:txBody>
      </p:sp>
    </p:spTree>
    <p:extLst>
      <p:ext uri="{BB962C8B-B14F-4D97-AF65-F5344CB8AC3E}">
        <p14:creationId xmlns:p14="http://schemas.microsoft.com/office/powerpoint/2010/main" val="1057567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introduce</a:t>
            </a:r>
          </a:p>
          <a:p>
            <a:endParaRPr lang="en-US" dirty="0"/>
          </a:p>
          <a:p>
            <a:r>
              <a:rPr lang="en-US" dirty="0"/>
              <a:t>A typical RAG pipeline is as follows:</a:t>
            </a:r>
            <a:br>
              <a:rPr lang="en-US" dirty="0"/>
            </a:br>
            <a:br>
              <a:rPr lang="en-US" dirty="0"/>
            </a:br>
            <a:r>
              <a:rPr lang="en-US" dirty="0"/>
              <a:t>METIS builds a RAG controller on top of this pipeline. </a:t>
            </a:r>
            <a:br>
              <a:rPr lang="en-US" dirty="0"/>
            </a:br>
            <a:endParaRPr lang="en-US" dirty="0"/>
          </a:p>
          <a:p>
            <a:r>
              <a:rPr lang="en-US" dirty="0"/>
              <a:t>It has a per-query LLM profiler to reduce the configuration space to useful configurations for the given query.</a:t>
            </a:r>
            <a:br>
              <a:rPr lang="en-US" dirty="0"/>
            </a:br>
            <a:endParaRPr lang="en-US" dirty="0"/>
          </a:p>
          <a:p>
            <a:r>
              <a:rPr lang="en-US" dirty="0"/>
              <a:t>It schedule configurations from the reduced space by jointly considering quality and latency.</a:t>
            </a:r>
          </a:p>
        </p:txBody>
      </p:sp>
      <p:sp>
        <p:nvSpPr>
          <p:cNvPr id="4" name="Slide Number Placeholder 3"/>
          <p:cNvSpPr>
            <a:spLocks noGrp="1"/>
          </p:cNvSpPr>
          <p:nvPr>
            <p:ph type="sldNum" sz="quarter" idx="5"/>
          </p:nvPr>
        </p:nvSpPr>
        <p:spPr/>
        <p:txBody>
          <a:bodyPr/>
          <a:lstStyle/>
          <a:p>
            <a:fld id="{DB1791BA-5A85-2E4B-AB39-49C39F8C66DF}" type="slidenum">
              <a:rPr lang="en-US" smtClean="0"/>
              <a:t>8</a:t>
            </a:fld>
            <a:endParaRPr lang="en-US"/>
          </a:p>
        </p:txBody>
      </p:sp>
    </p:spTree>
    <p:extLst>
      <p:ext uri="{BB962C8B-B14F-4D97-AF65-F5344CB8AC3E}">
        <p14:creationId xmlns:p14="http://schemas.microsoft.com/office/powerpoint/2010/main" val="2390938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over each part of METIS system individually.</a:t>
            </a:r>
          </a:p>
          <a:p>
            <a:endParaRPr lang="en-US" dirty="0"/>
          </a:p>
          <a:p>
            <a:r>
              <a:rPr lang="en-US" dirty="0"/>
              <a:t>We first see how profiling queries reduces the size of the tradeoff space.</a:t>
            </a:r>
          </a:p>
          <a:p>
            <a:br>
              <a:rPr lang="en-US" dirty="0"/>
            </a:br>
            <a:r>
              <a:rPr lang="en-US" dirty="0"/>
              <a:t>Why can we use an LLM? Expressive and very fast (less than 10% worst case) as query is much smaller than retrieved configuration.</a:t>
            </a:r>
          </a:p>
        </p:txBody>
      </p:sp>
      <p:sp>
        <p:nvSpPr>
          <p:cNvPr id="4" name="Slide Number Placeholder 3"/>
          <p:cNvSpPr>
            <a:spLocks noGrp="1"/>
          </p:cNvSpPr>
          <p:nvPr>
            <p:ph type="sldNum" sz="quarter" idx="5"/>
          </p:nvPr>
        </p:nvSpPr>
        <p:spPr/>
        <p:txBody>
          <a:bodyPr/>
          <a:lstStyle/>
          <a:p>
            <a:fld id="{DB1791BA-5A85-2E4B-AB39-49C39F8C66DF}" type="slidenum">
              <a:rPr lang="en-US" smtClean="0"/>
              <a:t>9</a:t>
            </a:fld>
            <a:endParaRPr lang="en-US"/>
          </a:p>
        </p:txBody>
      </p:sp>
    </p:spTree>
    <p:extLst>
      <p:ext uri="{BB962C8B-B14F-4D97-AF65-F5344CB8AC3E}">
        <p14:creationId xmlns:p14="http://schemas.microsoft.com/office/powerpoint/2010/main" val="3558946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5CEE38F-402F-C141-8980-26F800BE4713}" type="datetime1">
              <a:rPr lang="en-IN" smtClean="0"/>
              <a:t>07/10/25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301F2-5F73-8048-93F9-DE43C23CECA6}" type="slidenum">
              <a:rPr lang="en-US" smtClean="0"/>
              <a:t>‹#›</a:t>
            </a:fld>
            <a:endParaRPr lang="en-US"/>
          </a:p>
        </p:txBody>
      </p:sp>
    </p:spTree>
    <p:extLst>
      <p:ext uri="{BB962C8B-B14F-4D97-AF65-F5344CB8AC3E}">
        <p14:creationId xmlns:p14="http://schemas.microsoft.com/office/powerpoint/2010/main" val="2150614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5BC5FB-2DD3-1F4C-B449-B0AB2B944564}" type="datetime1">
              <a:rPr lang="en-IN" smtClean="0"/>
              <a:t>07/10/25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301F2-5F73-8048-93F9-DE43C23CECA6}" type="slidenum">
              <a:rPr lang="en-US" smtClean="0"/>
              <a:t>‹#›</a:t>
            </a:fld>
            <a:endParaRPr lang="en-US"/>
          </a:p>
        </p:txBody>
      </p:sp>
    </p:spTree>
    <p:extLst>
      <p:ext uri="{BB962C8B-B14F-4D97-AF65-F5344CB8AC3E}">
        <p14:creationId xmlns:p14="http://schemas.microsoft.com/office/powerpoint/2010/main" val="668735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CE91EBF-AA4A-7C4C-8E3C-931876659B49}" type="datetime1">
              <a:rPr lang="en-IN" smtClean="0"/>
              <a:t>07/10/25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301F2-5F73-8048-93F9-DE43C23CECA6}" type="slidenum">
              <a:rPr lang="en-US" smtClean="0"/>
              <a:t>‹#›</a:t>
            </a:fld>
            <a:endParaRPr lang="en-US"/>
          </a:p>
        </p:txBody>
      </p:sp>
    </p:spTree>
    <p:extLst>
      <p:ext uri="{BB962C8B-B14F-4D97-AF65-F5344CB8AC3E}">
        <p14:creationId xmlns:p14="http://schemas.microsoft.com/office/powerpoint/2010/main" val="703705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00F5DBE-6AE5-C044-8241-DC22C150A6AF}" type="datetime1">
              <a:rPr lang="en-IN" smtClean="0"/>
              <a:t>07/10/25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352005" y="6460782"/>
            <a:ext cx="2743200" cy="365125"/>
          </a:xfrm>
        </p:spPr>
        <p:txBody>
          <a:bodyPr/>
          <a:lstStyle>
            <a:lvl1pPr>
              <a:defRPr sz="1600"/>
            </a:lvl1pPr>
          </a:lstStyle>
          <a:p>
            <a:fld id="{993301F2-5F73-8048-93F9-DE43C23CECA6}" type="slidenum">
              <a:rPr lang="en-US" smtClean="0"/>
              <a:pPr/>
              <a:t>‹#›</a:t>
            </a:fld>
            <a:endParaRPr lang="en-US" dirty="0"/>
          </a:p>
        </p:txBody>
      </p:sp>
    </p:spTree>
    <p:extLst>
      <p:ext uri="{BB962C8B-B14F-4D97-AF65-F5344CB8AC3E}">
        <p14:creationId xmlns:p14="http://schemas.microsoft.com/office/powerpoint/2010/main" val="3882475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BD82207-5A1E-4949-99C3-4063C1C73274}" type="datetime1">
              <a:rPr lang="en-IN" smtClean="0"/>
              <a:t>07/10/25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3301F2-5F73-8048-93F9-DE43C23CECA6}" type="slidenum">
              <a:rPr lang="en-US" smtClean="0"/>
              <a:t>‹#›</a:t>
            </a:fld>
            <a:endParaRPr lang="en-US"/>
          </a:p>
        </p:txBody>
      </p:sp>
    </p:spTree>
    <p:extLst>
      <p:ext uri="{BB962C8B-B14F-4D97-AF65-F5344CB8AC3E}">
        <p14:creationId xmlns:p14="http://schemas.microsoft.com/office/powerpoint/2010/main" val="1315056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AD0799-CDD7-2843-B157-436B87D3A0C4}" type="datetime1">
              <a:rPr lang="en-IN" smtClean="0"/>
              <a:t>07/10/25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3301F2-5F73-8048-93F9-DE43C23CECA6}" type="slidenum">
              <a:rPr lang="en-US" smtClean="0"/>
              <a:t>‹#›</a:t>
            </a:fld>
            <a:endParaRPr lang="en-US"/>
          </a:p>
        </p:txBody>
      </p:sp>
    </p:spTree>
    <p:extLst>
      <p:ext uri="{BB962C8B-B14F-4D97-AF65-F5344CB8AC3E}">
        <p14:creationId xmlns:p14="http://schemas.microsoft.com/office/powerpoint/2010/main" val="278375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14382FB-5888-D641-8632-001D7A38427C}" type="datetime1">
              <a:rPr lang="en-IN" smtClean="0"/>
              <a:t>07/10/25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3301F2-5F73-8048-93F9-DE43C23CECA6}" type="slidenum">
              <a:rPr lang="en-US" smtClean="0"/>
              <a:t>‹#›</a:t>
            </a:fld>
            <a:endParaRPr lang="en-US"/>
          </a:p>
        </p:txBody>
      </p:sp>
    </p:spTree>
    <p:extLst>
      <p:ext uri="{BB962C8B-B14F-4D97-AF65-F5344CB8AC3E}">
        <p14:creationId xmlns:p14="http://schemas.microsoft.com/office/powerpoint/2010/main" val="38821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19D37E5-C476-9D40-87C6-D40F38784084}" type="datetime1">
              <a:rPr lang="en-IN" smtClean="0"/>
              <a:t>07/10/25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3301F2-5F73-8048-93F9-DE43C23CECA6}" type="slidenum">
              <a:rPr lang="en-US" smtClean="0"/>
              <a:t>‹#›</a:t>
            </a:fld>
            <a:endParaRPr lang="en-US"/>
          </a:p>
        </p:txBody>
      </p:sp>
    </p:spTree>
    <p:extLst>
      <p:ext uri="{BB962C8B-B14F-4D97-AF65-F5344CB8AC3E}">
        <p14:creationId xmlns:p14="http://schemas.microsoft.com/office/powerpoint/2010/main" val="329025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B07C9-6032-3943-8CC1-EE69C1E8228B}" type="datetime1">
              <a:rPr lang="en-IN" smtClean="0"/>
              <a:t>07/10/25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3301F2-5F73-8048-93F9-DE43C23CECA6}" type="slidenum">
              <a:rPr lang="en-US" smtClean="0"/>
              <a:t>‹#›</a:t>
            </a:fld>
            <a:endParaRPr lang="en-US"/>
          </a:p>
        </p:txBody>
      </p:sp>
    </p:spTree>
    <p:extLst>
      <p:ext uri="{BB962C8B-B14F-4D97-AF65-F5344CB8AC3E}">
        <p14:creationId xmlns:p14="http://schemas.microsoft.com/office/powerpoint/2010/main" val="1819832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5A185F4-37F3-0F45-ACF0-4E8CE2148AA3}" type="datetime1">
              <a:rPr lang="en-IN" smtClean="0"/>
              <a:t>07/10/25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3301F2-5F73-8048-93F9-DE43C23CECA6}" type="slidenum">
              <a:rPr lang="en-US" smtClean="0"/>
              <a:t>‹#›</a:t>
            </a:fld>
            <a:endParaRPr lang="en-US"/>
          </a:p>
        </p:txBody>
      </p:sp>
    </p:spTree>
    <p:extLst>
      <p:ext uri="{BB962C8B-B14F-4D97-AF65-F5344CB8AC3E}">
        <p14:creationId xmlns:p14="http://schemas.microsoft.com/office/powerpoint/2010/main" val="3293096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922A62C-7896-5E42-9318-4AAE07E7D84A}" type="datetime1">
              <a:rPr lang="en-IN" smtClean="0"/>
              <a:t>07/10/25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93301F2-5F73-8048-93F9-DE43C23CECA6}" type="slidenum">
              <a:rPr lang="en-US" smtClean="0"/>
              <a:t>‹#›</a:t>
            </a:fld>
            <a:endParaRPr lang="en-US"/>
          </a:p>
        </p:txBody>
      </p:sp>
    </p:spTree>
    <p:extLst>
      <p:ext uri="{BB962C8B-B14F-4D97-AF65-F5344CB8AC3E}">
        <p14:creationId xmlns:p14="http://schemas.microsoft.com/office/powerpoint/2010/main" val="4049354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702D65-E84C-0844-BB8D-370115DD2F07}" type="datetime1">
              <a:rPr lang="en-IN" smtClean="0"/>
              <a:t>07/10/25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93301F2-5F73-8048-93F9-DE43C23CECA6}" type="slidenum">
              <a:rPr lang="en-US" smtClean="0"/>
              <a:t>‹#›</a:t>
            </a:fld>
            <a:endParaRPr lang="en-US"/>
          </a:p>
        </p:txBody>
      </p:sp>
    </p:spTree>
    <p:extLst>
      <p:ext uri="{BB962C8B-B14F-4D97-AF65-F5344CB8AC3E}">
        <p14:creationId xmlns:p14="http://schemas.microsoft.com/office/powerpoint/2010/main" val="205030731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D6CE02-5B2B-20F4-5AD4-5B223FEAA8F7}"/>
              </a:ext>
            </a:extLst>
          </p:cNvPr>
          <p:cNvSpPr>
            <a:spLocks noGrp="1"/>
          </p:cNvSpPr>
          <p:nvPr>
            <p:ph type="ctrTitle"/>
          </p:nvPr>
        </p:nvSpPr>
        <p:spPr>
          <a:xfrm>
            <a:off x="261257" y="1122363"/>
            <a:ext cx="11578441" cy="2387600"/>
          </a:xfrm>
        </p:spPr>
        <p:txBody>
          <a:bodyPr>
            <a:normAutofit fontScale="90000"/>
          </a:bodyPr>
          <a:lstStyle/>
          <a:p>
            <a:r>
              <a:rPr lang="en-US" dirty="0"/>
              <a:t>METIS: Fast Quality-Aware RAG Systems with Configuration Adaptation</a:t>
            </a:r>
            <a:br>
              <a:rPr lang="en-US" dirty="0"/>
            </a:br>
            <a:r>
              <a:rPr lang="en-US" sz="2700" dirty="0"/>
              <a:t>(ACM SOSP’25) </a:t>
            </a:r>
            <a:endParaRPr lang="en-US" dirty="0"/>
          </a:p>
        </p:txBody>
      </p:sp>
      <p:sp>
        <p:nvSpPr>
          <p:cNvPr id="3" name="Subtitle 2">
            <a:extLst>
              <a:ext uri="{FF2B5EF4-FFF2-40B4-BE49-F238E27FC236}">
                <a16:creationId xmlns:a16="http://schemas.microsoft.com/office/drawing/2014/main" id="{3C86D96E-2F8F-3691-42A4-101590F43106}"/>
              </a:ext>
            </a:extLst>
          </p:cNvPr>
          <p:cNvSpPr>
            <a:spLocks noGrp="1"/>
          </p:cNvSpPr>
          <p:nvPr>
            <p:ph type="subTitle" idx="1"/>
          </p:nvPr>
        </p:nvSpPr>
        <p:spPr>
          <a:xfrm>
            <a:off x="1524000" y="4028491"/>
            <a:ext cx="9144000" cy="770218"/>
          </a:xfrm>
        </p:spPr>
        <p:txBody>
          <a:bodyPr/>
          <a:lstStyle/>
          <a:p>
            <a:r>
              <a:rPr lang="en-US" b="1" dirty="0"/>
              <a:t>Siddhant Ray</a:t>
            </a:r>
            <a:r>
              <a:rPr lang="en-US" dirty="0"/>
              <a:t>, Rui Pan, Zhuohan Gu, Kuntai Du, Shaoting Feng, Ganesh Ananthanarayanan, Ravi Netravali, Junchen Jiang</a:t>
            </a:r>
          </a:p>
          <a:p>
            <a:endParaRPr lang="en-US" dirty="0"/>
          </a:p>
        </p:txBody>
      </p:sp>
      <p:pic>
        <p:nvPicPr>
          <p:cNvPr id="1032" name="Picture 8" descr="University of Chicago Logo and symbol, meaning, history, PNG ...">
            <a:extLst>
              <a:ext uri="{FF2B5EF4-FFF2-40B4-BE49-F238E27FC236}">
                <a16:creationId xmlns:a16="http://schemas.microsoft.com/office/drawing/2014/main" id="{9EE2148F-9EA9-1396-0052-A6061FA68A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627" b="25295"/>
          <a:stretch>
            <a:fillRect/>
          </a:stretch>
        </p:blipFill>
        <p:spPr bwMode="auto">
          <a:xfrm>
            <a:off x="162105" y="5800997"/>
            <a:ext cx="2922618" cy="77021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rinceton Logo PNG Vectors Free Download">
            <a:extLst>
              <a:ext uri="{FF2B5EF4-FFF2-40B4-BE49-F238E27FC236}">
                <a16:creationId xmlns:a16="http://schemas.microsoft.com/office/drawing/2014/main" id="{9CBD95A2-5022-E0C6-204B-D527CD5D752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4651" b="33735"/>
          <a:stretch>
            <a:fillRect/>
          </a:stretch>
        </p:blipFill>
        <p:spPr bwMode="auto">
          <a:xfrm>
            <a:off x="4931655" y="5734414"/>
            <a:ext cx="2857500" cy="90338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99E8F59-2B5F-D0F2-257B-74FAA9B7E336}"/>
              </a:ext>
            </a:extLst>
          </p:cNvPr>
          <p:cNvPicPr>
            <a:picLocks noChangeAspect="1"/>
          </p:cNvPicPr>
          <p:nvPr/>
        </p:nvPicPr>
        <p:blipFill>
          <a:blip r:embed="rId5"/>
          <a:srcRect l="17683" t="30652" r="17545" b="31512"/>
          <a:stretch>
            <a:fillRect/>
          </a:stretch>
        </p:blipFill>
        <p:spPr>
          <a:xfrm>
            <a:off x="9122203" y="5684253"/>
            <a:ext cx="2743201" cy="903384"/>
          </a:xfrm>
          <a:prstGeom prst="rect">
            <a:avLst/>
          </a:prstGeom>
        </p:spPr>
      </p:pic>
    </p:spTree>
    <p:extLst>
      <p:ext uri="{BB962C8B-B14F-4D97-AF65-F5344CB8AC3E}">
        <p14:creationId xmlns:p14="http://schemas.microsoft.com/office/powerpoint/2010/main" val="1116226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D80F-FB0E-38AE-3A60-F2C857A2E846}"/>
              </a:ext>
            </a:extLst>
          </p:cNvPr>
          <p:cNvSpPr>
            <a:spLocks noGrp="1"/>
          </p:cNvSpPr>
          <p:nvPr>
            <p:ph type="title"/>
          </p:nvPr>
        </p:nvSpPr>
        <p:spPr/>
        <p:txBody>
          <a:bodyPr/>
          <a:lstStyle/>
          <a:p>
            <a:r>
              <a:rPr lang="en-US" dirty="0"/>
              <a:t>System Resource-Aware Adaptation for</a:t>
            </a:r>
            <a:br>
              <a:rPr lang="en-US" dirty="0"/>
            </a:br>
            <a:r>
              <a:rPr lang="en-US" dirty="0"/>
              <a:t>Joint Scheduling</a:t>
            </a:r>
          </a:p>
        </p:txBody>
      </p:sp>
      <p:grpSp>
        <p:nvGrpSpPr>
          <p:cNvPr id="10" name="Group 9">
            <a:extLst>
              <a:ext uri="{FF2B5EF4-FFF2-40B4-BE49-F238E27FC236}">
                <a16:creationId xmlns:a16="http://schemas.microsoft.com/office/drawing/2014/main" id="{80676EB6-D8EE-4027-2B83-C621B121FA0F}"/>
              </a:ext>
            </a:extLst>
          </p:cNvPr>
          <p:cNvGrpSpPr/>
          <p:nvPr/>
        </p:nvGrpSpPr>
        <p:grpSpPr>
          <a:xfrm>
            <a:off x="2686431" y="1823054"/>
            <a:ext cx="7030189" cy="2803448"/>
            <a:chOff x="2699132" y="1534176"/>
            <a:chExt cx="7042888" cy="2832678"/>
          </a:xfrm>
        </p:grpSpPr>
        <p:grpSp>
          <p:nvGrpSpPr>
            <p:cNvPr id="8" name="Group 7">
              <a:extLst>
                <a:ext uri="{FF2B5EF4-FFF2-40B4-BE49-F238E27FC236}">
                  <a16:creationId xmlns:a16="http://schemas.microsoft.com/office/drawing/2014/main" id="{B66D1A9B-01B3-1F18-54CC-E342614CD7E1}"/>
                </a:ext>
              </a:extLst>
            </p:cNvPr>
            <p:cNvGrpSpPr/>
            <p:nvPr/>
          </p:nvGrpSpPr>
          <p:grpSpPr>
            <a:xfrm>
              <a:off x="2699132" y="1534176"/>
              <a:ext cx="7017488" cy="2832678"/>
              <a:chOff x="2699132" y="1534176"/>
              <a:chExt cx="7017488" cy="2832678"/>
            </a:xfrm>
          </p:grpSpPr>
          <p:grpSp>
            <p:nvGrpSpPr>
              <p:cNvPr id="5" name="Group 4">
                <a:extLst>
                  <a:ext uri="{FF2B5EF4-FFF2-40B4-BE49-F238E27FC236}">
                    <a16:creationId xmlns:a16="http://schemas.microsoft.com/office/drawing/2014/main" id="{0825529F-9FD9-5FB1-8E31-64AD3F3AEA42}"/>
                  </a:ext>
                </a:extLst>
              </p:cNvPr>
              <p:cNvGrpSpPr/>
              <p:nvPr/>
            </p:nvGrpSpPr>
            <p:grpSpPr>
              <a:xfrm>
                <a:off x="2699132" y="1534176"/>
                <a:ext cx="7017488" cy="2832678"/>
                <a:chOff x="2699132" y="1534176"/>
                <a:chExt cx="7017488" cy="2832678"/>
              </a:xfrm>
            </p:grpSpPr>
            <p:pic>
              <p:nvPicPr>
                <p:cNvPr id="4" name="Picture 3">
                  <a:extLst>
                    <a:ext uri="{FF2B5EF4-FFF2-40B4-BE49-F238E27FC236}">
                      <a16:creationId xmlns:a16="http://schemas.microsoft.com/office/drawing/2014/main" id="{8D4A809C-2C16-819D-D707-087D4DB6E3BF}"/>
                    </a:ext>
                  </a:extLst>
                </p:cNvPr>
                <p:cNvPicPr>
                  <a:picLocks noChangeAspect="1"/>
                </p:cNvPicPr>
                <p:nvPr/>
              </p:nvPicPr>
              <p:blipFill>
                <a:blip r:embed="rId3"/>
                <a:srcRect b="53971"/>
                <a:stretch/>
              </p:blipFill>
              <p:spPr>
                <a:xfrm>
                  <a:off x="2699132" y="1534176"/>
                  <a:ext cx="7017488" cy="2281840"/>
                </a:xfrm>
                <a:prstGeom prst="rect">
                  <a:avLst/>
                </a:prstGeom>
              </p:spPr>
            </p:pic>
            <p:sp>
              <p:nvSpPr>
                <p:cNvPr id="3" name="Rectangle 2">
                  <a:extLst>
                    <a:ext uri="{FF2B5EF4-FFF2-40B4-BE49-F238E27FC236}">
                      <a16:creationId xmlns:a16="http://schemas.microsoft.com/office/drawing/2014/main" id="{4B2A52F3-9D76-ECEF-68D4-6DD6CC641805}"/>
                    </a:ext>
                  </a:extLst>
                </p:cNvPr>
                <p:cNvSpPr/>
                <p:nvPr/>
              </p:nvSpPr>
              <p:spPr>
                <a:xfrm>
                  <a:off x="2921663" y="3338154"/>
                  <a:ext cx="6794957" cy="10287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sp>
            <p:nvSpPr>
              <p:cNvPr id="7" name="Rectangle 6">
                <a:extLst>
                  <a:ext uri="{FF2B5EF4-FFF2-40B4-BE49-F238E27FC236}">
                    <a16:creationId xmlns:a16="http://schemas.microsoft.com/office/drawing/2014/main" id="{F3A5FA44-36E2-992F-7C6B-92DF12C0FBF3}"/>
                  </a:ext>
                </a:extLst>
              </p:cNvPr>
              <p:cNvSpPr/>
              <p:nvPr/>
            </p:nvSpPr>
            <p:spPr>
              <a:xfrm>
                <a:off x="8234830" y="3310540"/>
                <a:ext cx="953620" cy="50547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9" name="Picture 8">
              <a:extLst>
                <a:ext uri="{FF2B5EF4-FFF2-40B4-BE49-F238E27FC236}">
                  <a16:creationId xmlns:a16="http://schemas.microsoft.com/office/drawing/2014/main" id="{D16BFFDE-3AD0-01E3-6545-C42EAFD248B7}"/>
                </a:ext>
              </a:extLst>
            </p:cNvPr>
            <p:cNvPicPr>
              <a:picLocks noChangeAspect="1"/>
            </p:cNvPicPr>
            <p:nvPr/>
          </p:nvPicPr>
          <p:blipFill>
            <a:blip r:embed="rId3"/>
            <a:srcRect l="86963" t="87127" b="8774"/>
            <a:stretch>
              <a:fillRect/>
            </a:stretch>
          </p:blipFill>
          <p:spPr>
            <a:xfrm>
              <a:off x="8769990" y="3321050"/>
              <a:ext cx="972030" cy="215899"/>
            </a:xfrm>
            <a:prstGeom prst="rect">
              <a:avLst/>
            </a:prstGeom>
          </p:spPr>
        </p:pic>
      </p:grpSp>
      <p:sp>
        <p:nvSpPr>
          <p:cNvPr id="16" name="TextBox 15">
            <a:extLst>
              <a:ext uri="{FF2B5EF4-FFF2-40B4-BE49-F238E27FC236}">
                <a16:creationId xmlns:a16="http://schemas.microsoft.com/office/drawing/2014/main" id="{5D61015D-DA51-D95C-8A08-2AA4EB1036DB}"/>
              </a:ext>
            </a:extLst>
          </p:cNvPr>
          <p:cNvSpPr txBox="1"/>
          <p:nvPr/>
        </p:nvSpPr>
        <p:spPr>
          <a:xfrm>
            <a:off x="2908561" y="3800427"/>
            <a:ext cx="6227667" cy="369332"/>
          </a:xfrm>
          <a:prstGeom prst="rect">
            <a:avLst/>
          </a:prstGeom>
          <a:noFill/>
        </p:spPr>
        <p:txBody>
          <a:bodyPr wrap="none" rtlCol="0">
            <a:spAutoFit/>
          </a:bodyPr>
          <a:lstStyle/>
          <a:p>
            <a:r>
              <a:rPr lang="en-US" dirty="0">
                <a:solidFill>
                  <a:srgbClr val="C00000"/>
                </a:solidFill>
              </a:rPr>
              <a:t>(a) Baseline separates configuration selection and scheduling</a:t>
            </a:r>
          </a:p>
        </p:txBody>
      </p:sp>
      <p:grpSp>
        <p:nvGrpSpPr>
          <p:cNvPr id="30" name="Group 29">
            <a:extLst>
              <a:ext uri="{FF2B5EF4-FFF2-40B4-BE49-F238E27FC236}">
                <a16:creationId xmlns:a16="http://schemas.microsoft.com/office/drawing/2014/main" id="{89C58124-21A8-8B1D-3169-E15625E17CA0}"/>
              </a:ext>
            </a:extLst>
          </p:cNvPr>
          <p:cNvGrpSpPr/>
          <p:nvPr/>
        </p:nvGrpSpPr>
        <p:grpSpPr>
          <a:xfrm>
            <a:off x="2699132" y="3451848"/>
            <a:ext cx="7017488" cy="2951185"/>
            <a:chOff x="2699132" y="3451848"/>
            <a:chExt cx="7017488" cy="2951185"/>
          </a:xfrm>
        </p:grpSpPr>
        <p:pic>
          <p:nvPicPr>
            <p:cNvPr id="12" name="Picture 11">
              <a:extLst>
                <a:ext uri="{FF2B5EF4-FFF2-40B4-BE49-F238E27FC236}">
                  <a16:creationId xmlns:a16="http://schemas.microsoft.com/office/drawing/2014/main" id="{2FBE7B03-3A3B-80C1-7703-A5369C79F2FA}"/>
                </a:ext>
              </a:extLst>
            </p:cNvPr>
            <p:cNvPicPr>
              <a:picLocks noChangeAspect="1"/>
            </p:cNvPicPr>
            <p:nvPr/>
          </p:nvPicPr>
          <p:blipFill>
            <a:blip r:embed="rId3"/>
            <a:srcRect t="47163" b="9176"/>
            <a:stretch>
              <a:fillRect/>
            </a:stretch>
          </p:blipFill>
          <p:spPr>
            <a:xfrm>
              <a:off x="2699132" y="4238625"/>
              <a:ext cx="7017488" cy="2164408"/>
            </a:xfrm>
            <a:prstGeom prst="rect">
              <a:avLst/>
            </a:prstGeom>
          </p:spPr>
        </p:pic>
        <p:cxnSp>
          <p:nvCxnSpPr>
            <p:cNvPr id="26" name="Straight Connector 25">
              <a:extLst>
                <a:ext uri="{FF2B5EF4-FFF2-40B4-BE49-F238E27FC236}">
                  <a16:creationId xmlns:a16="http://schemas.microsoft.com/office/drawing/2014/main" id="{DB2A8E12-977F-70CA-4BB2-387201B85E21}"/>
                </a:ext>
              </a:extLst>
            </p:cNvPr>
            <p:cNvCxnSpPr>
              <a:cxnSpLocks/>
            </p:cNvCxnSpPr>
            <p:nvPr/>
          </p:nvCxnSpPr>
          <p:spPr>
            <a:xfrm>
              <a:off x="9125949" y="3451848"/>
              <a:ext cx="10279" cy="754177"/>
            </a:xfrm>
            <a:prstGeom prst="line">
              <a:avLst/>
            </a:prstGeom>
            <a:ln>
              <a:solidFill>
                <a:schemeClr val="bg2">
                  <a:lumMod val="75000"/>
                </a:schemeClr>
              </a:solidFill>
              <a:prstDash val="dash"/>
            </a:ln>
          </p:spPr>
          <p:style>
            <a:lnRef idx="2">
              <a:schemeClr val="accent1"/>
            </a:lnRef>
            <a:fillRef idx="0">
              <a:schemeClr val="accent1"/>
            </a:fillRef>
            <a:effectRef idx="1">
              <a:schemeClr val="accent1"/>
            </a:effectRef>
            <a:fontRef idx="minor">
              <a:schemeClr val="tx1"/>
            </a:fontRef>
          </p:style>
        </p:cxnSp>
      </p:grpSp>
      <p:sp>
        <p:nvSpPr>
          <p:cNvPr id="33" name="TextBox 32">
            <a:extLst>
              <a:ext uri="{FF2B5EF4-FFF2-40B4-BE49-F238E27FC236}">
                <a16:creationId xmlns:a16="http://schemas.microsoft.com/office/drawing/2014/main" id="{1447A1D9-BEB9-12F4-39FC-E83317A31F60}"/>
              </a:ext>
            </a:extLst>
          </p:cNvPr>
          <p:cNvSpPr txBox="1"/>
          <p:nvPr/>
        </p:nvSpPr>
        <p:spPr>
          <a:xfrm>
            <a:off x="2898282" y="6403033"/>
            <a:ext cx="6601102" cy="369332"/>
          </a:xfrm>
          <a:prstGeom prst="rect">
            <a:avLst/>
          </a:prstGeom>
          <a:noFill/>
        </p:spPr>
        <p:txBody>
          <a:bodyPr wrap="none" rtlCol="0">
            <a:spAutoFit/>
          </a:bodyPr>
          <a:lstStyle/>
          <a:p>
            <a:r>
              <a:rPr lang="en-US" dirty="0">
                <a:solidFill>
                  <a:srgbClr val="C00000"/>
                </a:solidFill>
              </a:rPr>
              <a:t>(b) METIS performs configuration selection and scheduling jointly</a:t>
            </a:r>
          </a:p>
        </p:txBody>
      </p:sp>
      <p:sp>
        <p:nvSpPr>
          <p:cNvPr id="6" name="Slide Number Placeholder 5">
            <a:extLst>
              <a:ext uri="{FF2B5EF4-FFF2-40B4-BE49-F238E27FC236}">
                <a16:creationId xmlns:a16="http://schemas.microsoft.com/office/drawing/2014/main" id="{166184BB-57AD-CB7D-42AB-24FCECD6B604}"/>
              </a:ext>
            </a:extLst>
          </p:cNvPr>
          <p:cNvSpPr>
            <a:spLocks noGrp="1"/>
          </p:cNvSpPr>
          <p:nvPr>
            <p:ph type="sldNum" sz="quarter" idx="12"/>
          </p:nvPr>
        </p:nvSpPr>
        <p:spPr/>
        <p:txBody>
          <a:bodyPr/>
          <a:lstStyle/>
          <a:p>
            <a:fld id="{993301F2-5F73-8048-93F9-DE43C23CECA6}" type="slidenum">
              <a:rPr lang="en-US" smtClean="0"/>
              <a:t>10</a:t>
            </a:fld>
            <a:endParaRPr lang="en-US"/>
          </a:p>
        </p:txBody>
      </p:sp>
    </p:spTree>
    <p:extLst>
      <p:ext uri="{BB962C8B-B14F-4D97-AF65-F5344CB8AC3E}">
        <p14:creationId xmlns:p14="http://schemas.microsoft.com/office/powerpoint/2010/main" val="146155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8E5EB-221F-BA32-6474-F2C99D271B58}"/>
              </a:ext>
            </a:extLst>
          </p:cNvPr>
          <p:cNvSpPr>
            <a:spLocks noGrp="1"/>
          </p:cNvSpPr>
          <p:nvPr>
            <p:ph type="title"/>
          </p:nvPr>
        </p:nvSpPr>
        <p:spPr/>
        <p:txBody>
          <a:bodyPr/>
          <a:lstStyle/>
          <a:p>
            <a:r>
              <a:rPr lang="en-US" dirty="0"/>
              <a:t>Detecting if the profiling fails</a:t>
            </a:r>
          </a:p>
        </p:txBody>
      </p:sp>
      <p:pic>
        <p:nvPicPr>
          <p:cNvPr id="4" name="Picture 3">
            <a:extLst>
              <a:ext uri="{FF2B5EF4-FFF2-40B4-BE49-F238E27FC236}">
                <a16:creationId xmlns:a16="http://schemas.microsoft.com/office/drawing/2014/main" id="{6B288778-C51E-5E4E-F52A-7275F67C301C}"/>
              </a:ext>
            </a:extLst>
          </p:cNvPr>
          <p:cNvPicPr>
            <a:picLocks noChangeAspect="1"/>
          </p:cNvPicPr>
          <p:nvPr/>
        </p:nvPicPr>
        <p:blipFill>
          <a:blip r:embed="rId3"/>
          <a:stretch>
            <a:fillRect/>
          </a:stretch>
        </p:blipFill>
        <p:spPr>
          <a:xfrm>
            <a:off x="1670161" y="1601449"/>
            <a:ext cx="8347326" cy="4891426"/>
          </a:xfrm>
          <a:prstGeom prst="rect">
            <a:avLst/>
          </a:prstGeom>
        </p:spPr>
      </p:pic>
      <p:cxnSp>
        <p:nvCxnSpPr>
          <p:cNvPr id="5" name="Straight Connector 4">
            <a:extLst>
              <a:ext uri="{FF2B5EF4-FFF2-40B4-BE49-F238E27FC236}">
                <a16:creationId xmlns:a16="http://schemas.microsoft.com/office/drawing/2014/main" id="{65F57803-8DDF-F7B7-63C7-5C74CE21E80F}"/>
              </a:ext>
            </a:extLst>
          </p:cNvPr>
          <p:cNvCxnSpPr>
            <a:cxnSpLocks/>
          </p:cNvCxnSpPr>
          <p:nvPr/>
        </p:nvCxnSpPr>
        <p:spPr>
          <a:xfrm>
            <a:off x="6781869" y="2326243"/>
            <a:ext cx="0" cy="1427460"/>
          </a:xfrm>
          <a:prstGeom prst="line">
            <a:avLst/>
          </a:prstGeom>
          <a:ln w="25400">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CEAB2ACA-5F54-327D-5563-0865839CD215}"/>
              </a:ext>
            </a:extLst>
          </p:cNvPr>
          <p:cNvCxnSpPr>
            <a:cxnSpLocks/>
          </p:cNvCxnSpPr>
          <p:nvPr/>
        </p:nvCxnSpPr>
        <p:spPr>
          <a:xfrm>
            <a:off x="6803902" y="4393981"/>
            <a:ext cx="0" cy="1444959"/>
          </a:xfrm>
          <a:prstGeom prst="line">
            <a:avLst/>
          </a:prstGeom>
          <a:ln w="25400">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7" name="Rounded Rectangle 6">
            <a:extLst>
              <a:ext uri="{FF2B5EF4-FFF2-40B4-BE49-F238E27FC236}">
                <a16:creationId xmlns:a16="http://schemas.microsoft.com/office/drawing/2014/main" id="{CDF2F91A-0CE5-2937-D19E-D5869CF1A013}"/>
              </a:ext>
            </a:extLst>
          </p:cNvPr>
          <p:cNvSpPr/>
          <p:nvPr/>
        </p:nvSpPr>
        <p:spPr>
          <a:xfrm>
            <a:off x="8062397" y="2825121"/>
            <a:ext cx="1705693" cy="495814"/>
          </a:xfrm>
          <a:prstGeom prst="roundRect">
            <a:avLst/>
          </a:prstGeom>
          <a:noFill/>
          <a:ln w="1905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09B9C33-E2CD-8669-6D66-8890CDAEF4F5}"/>
              </a:ext>
            </a:extLst>
          </p:cNvPr>
          <p:cNvSpPr txBox="1"/>
          <p:nvPr/>
        </p:nvSpPr>
        <p:spPr>
          <a:xfrm>
            <a:off x="8062397" y="2837292"/>
            <a:ext cx="1700585" cy="458409"/>
          </a:xfrm>
          <a:prstGeom prst="rect">
            <a:avLst/>
          </a:prstGeom>
          <a:noFill/>
        </p:spPr>
        <p:txBody>
          <a:bodyPr wrap="square" rtlCol="0">
            <a:spAutoFit/>
          </a:bodyPr>
          <a:lstStyle/>
          <a:p>
            <a:r>
              <a:rPr lang="en-US" sz="1200" dirty="0">
                <a:latin typeface="DEJAVU SANS" panose="020B0603030804020204" pitchFamily="34" charset="0"/>
                <a:ea typeface="DEJAVU SANS" panose="020B0603030804020204" pitchFamily="34" charset="0"/>
                <a:cs typeface="DEJAVU SANS" panose="020B0603030804020204" pitchFamily="34" charset="0"/>
              </a:rPr>
              <a:t>Above threshold -</a:t>
            </a:r>
          </a:p>
          <a:p>
            <a:r>
              <a:rPr lang="en-US" sz="1200" b="1" dirty="0">
                <a:latin typeface="DejaVu Sans" panose="020B0603030804020204" pitchFamily="34" charset="0"/>
                <a:ea typeface="DejaVu Sans" panose="020B0603030804020204" pitchFamily="34" charset="0"/>
                <a:cs typeface="DejaVu Sans" panose="020B0603030804020204" pitchFamily="34" charset="0"/>
              </a:rPr>
              <a:t>98%</a:t>
            </a:r>
            <a:r>
              <a:rPr lang="en-US" sz="1200" dirty="0">
                <a:latin typeface="DEJAVU SANS" panose="020B0603030804020204" pitchFamily="34" charset="0"/>
                <a:ea typeface="DEJAVU SANS" panose="020B0603030804020204" pitchFamily="34" charset="0"/>
                <a:cs typeface="DEJAVU SANS" panose="020B0603030804020204" pitchFamily="34" charset="0"/>
              </a:rPr>
              <a:t> good profiles</a:t>
            </a:r>
          </a:p>
        </p:txBody>
      </p:sp>
      <p:sp>
        <p:nvSpPr>
          <p:cNvPr id="9" name="TextBox 8">
            <a:extLst>
              <a:ext uri="{FF2B5EF4-FFF2-40B4-BE49-F238E27FC236}">
                <a16:creationId xmlns:a16="http://schemas.microsoft.com/office/drawing/2014/main" id="{164D277D-F1EC-B0C7-C6A9-F25AFA9ECBE8}"/>
              </a:ext>
            </a:extLst>
          </p:cNvPr>
          <p:cNvSpPr txBox="1"/>
          <p:nvPr/>
        </p:nvSpPr>
        <p:spPr>
          <a:xfrm>
            <a:off x="8114840" y="5151696"/>
            <a:ext cx="1704590" cy="461665"/>
          </a:xfrm>
          <a:prstGeom prst="rect">
            <a:avLst/>
          </a:prstGeom>
          <a:noFill/>
        </p:spPr>
        <p:txBody>
          <a:bodyPr wrap="square" rtlCol="0">
            <a:spAutoFit/>
          </a:bodyPr>
          <a:lstStyle/>
          <a:p>
            <a:r>
              <a:rPr lang="en-US" sz="1200" dirty="0">
                <a:latin typeface="DEJAVU SANS" panose="020B0603030804020204" pitchFamily="34" charset="0"/>
                <a:ea typeface="DEJAVU SANS" panose="020B0603030804020204" pitchFamily="34" charset="0"/>
                <a:cs typeface="DEJAVU SANS" panose="020B0603030804020204" pitchFamily="34" charset="0"/>
              </a:rPr>
              <a:t>Above threshold -</a:t>
            </a:r>
          </a:p>
          <a:p>
            <a:r>
              <a:rPr lang="en-US" sz="1200" b="1" dirty="0">
                <a:latin typeface="DejaVu Sans" panose="020B0603030804020204" pitchFamily="34" charset="0"/>
                <a:ea typeface="DejaVu Sans" panose="020B0603030804020204" pitchFamily="34" charset="0"/>
                <a:cs typeface="DejaVu Sans" panose="020B0603030804020204" pitchFamily="34" charset="0"/>
              </a:rPr>
              <a:t>96%</a:t>
            </a:r>
            <a:r>
              <a:rPr lang="en-US" sz="1200" dirty="0">
                <a:latin typeface="DEJAVU SANS" panose="020B0603030804020204" pitchFamily="34" charset="0"/>
                <a:ea typeface="DEJAVU SANS" panose="020B0603030804020204" pitchFamily="34" charset="0"/>
                <a:cs typeface="DEJAVU SANS" panose="020B0603030804020204" pitchFamily="34" charset="0"/>
              </a:rPr>
              <a:t> good profiles</a:t>
            </a:r>
          </a:p>
        </p:txBody>
      </p:sp>
      <p:sp>
        <p:nvSpPr>
          <p:cNvPr id="10" name="Rounded Rectangle 9">
            <a:extLst>
              <a:ext uri="{FF2B5EF4-FFF2-40B4-BE49-F238E27FC236}">
                <a16:creationId xmlns:a16="http://schemas.microsoft.com/office/drawing/2014/main" id="{D0591DE1-5361-2123-5955-E0A4D5F90F10}"/>
              </a:ext>
            </a:extLst>
          </p:cNvPr>
          <p:cNvSpPr/>
          <p:nvPr/>
        </p:nvSpPr>
        <p:spPr>
          <a:xfrm>
            <a:off x="8116473" y="5145185"/>
            <a:ext cx="1646509" cy="495814"/>
          </a:xfrm>
          <a:prstGeom prst="roundRect">
            <a:avLst/>
          </a:prstGeom>
          <a:noFill/>
          <a:ln w="1905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619F6650-9BCD-3BFA-9630-9571834343F0}"/>
              </a:ext>
            </a:extLst>
          </p:cNvPr>
          <p:cNvSpPr/>
          <p:nvPr/>
        </p:nvSpPr>
        <p:spPr>
          <a:xfrm>
            <a:off x="3990564" y="4740548"/>
            <a:ext cx="1884936" cy="561923"/>
          </a:xfrm>
          <a:prstGeom prst="roundRect">
            <a:avLst/>
          </a:prstGeom>
          <a:noFill/>
          <a:ln w="1905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FEFDF79-43BC-9AF1-6E21-C8F89525DAB4}"/>
              </a:ext>
            </a:extLst>
          </p:cNvPr>
          <p:cNvSpPr txBox="1"/>
          <p:nvPr/>
        </p:nvSpPr>
        <p:spPr>
          <a:xfrm>
            <a:off x="4016299" y="4753682"/>
            <a:ext cx="2300074" cy="461665"/>
          </a:xfrm>
          <a:prstGeom prst="rect">
            <a:avLst/>
          </a:prstGeom>
          <a:noFill/>
        </p:spPr>
        <p:txBody>
          <a:bodyPr wrap="square" rtlCol="0">
            <a:spAutoFit/>
          </a:bodyPr>
          <a:lstStyle/>
          <a:p>
            <a:r>
              <a:rPr lang="en-US" sz="1200" b="1" dirty="0">
                <a:latin typeface="DejaVu Sans" panose="020B0603030804020204" pitchFamily="34" charset="0"/>
                <a:ea typeface="DejaVu Sans" panose="020B0603030804020204" pitchFamily="34" charset="0"/>
                <a:cs typeface="DejaVu Sans" panose="020B0603030804020204" pitchFamily="34" charset="0"/>
              </a:rPr>
              <a:t>7%</a:t>
            </a:r>
            <a:r>
              <a:rPr lang="en-US" sz="1200" dirty="0">
                <a:latin typeface="DEJAVU SANS" panose="020B0603030804020204" pitchFamily="34" charset="0"/>
                <a:ea typeface="DEJAVU SANS" panose="020B0603030804020204" pitchFamily="34" charset="0"/>
                <a:cs typeface="DEJAVU SANS" panose="020B0603030804020204" pitchFamily="34" charset="0"/>
              </a:rPr>
              <a:t> below threshold -</a:t>
            </a:r>
            <a:br>
              <a:rPr lang="en-US" sz="1200" dirty="0">
                <a:latin typeface="DEJAVU SANS" panose="020B0603030804020204" pitchFamily="34" charset="0"/>
                <a:ea typeface="DEJAVU SANS" panose="020B0603030804020204" pitchFamily="34" charset="0"/>
                <a:cs typeface="DEJAVU SANS" panose="020B0603030804020204" pitchFamily="34" charset="0"/>
              </a:rPr>
            </a:br>
            <a:r>
              <a:rPr lang="en-US" sz="1200" b="1" dirty="0">
                <a:latin typeface="DejaVu Sans" panose="020B0603030804020204" pitchFamily="34" charset="0"/>
                <a:ea typeface="DejaVu Sans" panose="020B0603030804020204" pitchFamily="34" charset="0"/>
                <a:cs typeface="DejaVu Sans" panose="020B0603030804020204" pitchFamily="34" charset="0"/>
              </a:rPr>
              <a:t>90%</a:t>
            </a:r>
            <a:r>
              <a:rPr lang="en-US" sz="1200" dirty="0">
                <a:latin typeface="DEJAVU SANS" panose="020B0603030804020204" pitchFamily="34" charset="0"/>
                <a:ea typeface="DEJAVU SANS" panose="020B0603030804020204" pitchFamily="34" charset="0"/>
                <a:cs typeface="DEJAVU SANS" panose="020B0603030804020204" pitchFamily="34" charset="0"/>
              </a:rPr>
              <a:t> bad profiles</a:t>
            </a:r>
          </a:p>
        </p:txBody>
      </p:sp>
      <p:sp>
        <p:nvSpPr>
          <p:cNvPr id="13" name="Rounded Rectangle 12">
            <a:extLst>
              <a:ext uri="{FF2B5EF4-FFF2-40B4-BE49-F238E27FC236}">
                <a16:creationId xmlns:a16="http://schemas.microsoft.com/office/drawing/2014/main" id="{8155B5EB-8E53-6F8C-F19C-F36E66C4C801}"/>
              </a:ext>
            </a:extLst>
          </p:cNvPr>
          <p:cNvSpPr/>
          <p:nvPr/>
        </p:nvSpPr>
        <p:spPr>
          <a:xfrm>
            <a:off x="4131888" y="2759012"/>
            <a:ext cx="1937467" cy="561923"/>
          </a:xfrm>
          <a:prstGeom prst="roundRect">
            <a:avLst/>
          </a:prstGeom>
          <a:noFill/>
          <a:ln w="1905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6A3649F-3F70-749F-81EA-60B543979468}"/>
              </a:ext>
            </a:extLst>
          </p:cNvPr>
          <p:cNvSpPr txBox="1"/>
          <p:nvPr/>
        </p:nvSpPr>
        <p:spPr>
          <a:xfrm>
            <a:off x="4207083" y="2772146"/>
            <a:ext cx="1862272" cy="461665"/>
          </a:xfrm>
          <a:prstGeom prst="rect">
            <a:avLst/>
          </a:prstGeom>
          <a:noFill/>
        </p:spPr>
        <p:txBody>
          <a:bodyPr wrap="square" rtlCol="0">
            <a:spAutoFit/>
          </a:bodyPr>
          <a:lstStyle/>
          <a:p>
            <a:r>
              <a:rPr lang="en-US" sz="1200" b="1" dirty="0">
                <a:latin typeface="DejaVu Sans" panose="020B0603030804020204" pitchFamily="34" charset="0"/>
                <a:ea typeface="DejaVu Sans" panose="020B0603030804020204" pitchFamily="34" charset="0"/>
                <a:cs typeface="DejaVu Sans" panose="020B0603030804020204" pitchFamily="34" charset="0"/>
              </a:rPr>
              <a:t>7%</a:t>
            </a:r>
            <a:r>
              <a:rPr lang="en-US" sz="1200" dirty="0">
                <a:latin typeface="DEJAVU SANS" panose="020B0603030804020204" pitchFamily="34" charset="0"/>
                <a:ea typeface="DEJAVU SANS" panose="020B0603030804020204" pitchFamily="34" charset="0"/>
                <a:cs typeface="DEJAVU SANS" panose="020B0603030804020204" pitchFamily="34" charset="0"/>
              </a:rPr>
              <a:t> below threshold -</a:t>
            </a:r>
            <a:br>
              <a:rPr lang="en-US" sz="1200" dirty="0">
                <a:latin typeface="DEJAVU SANS" panose="020B0603030804020204" pitchFamily="34" charset="0"/>
                <a:ea typeface="DEJAVU SANS" panose="020B0603030804020204" pitchFamily="34" charset="0"/>
                <a:cs typeface="DEJAVU SANS" panose="020B0603030804020204" pitchFamily="34" charset="0"/>
              </a:rPr>
            </a:br>
            <a:r>
              <a:rPr lang="en-US" sz="1200" b="1" dirty="0">
                <a:latin typeface="DejaVu Sans" panose="020B0603030804020204" pitchFamily="34" charset="0"/>
                <a:ea typeface="DejaVu Sans" panose="020B0603030804020204" pitchFamily="34" charset="0"/>
                <a:cs typeface="DejaVu Sans" panose="020B0603030804020204" pitchFamily="34" charset="0"/>
              </a:rPr>
              <a:t>85%</a:t>
            </a:r>
            <a:r>
              <a:rPr lang="en-US" sz="1200" dirty="0">
                <a:latin typeface="DEJAVU SANS" panose="020B0603030804020204" pitchFamily="34" charset="0"/>
                <a:ea typeface="DEJAVU SANS" panose="020B0603030804020204" pitchFamily="34" charset="0"/>
                <a:cs typeface="DEJAVU SANS" panose="020B0603030804020204" pitchFamily="34" charset="0"/>
              </a:rPr>
              <a:t> bad profiles</a:t>
            </a:r>
          </a:p>
        </p:txBody>
      </p:sp>
      <p:cxnSp>
        <p:nvCxnSpPr>
          <p:cNvPr id="15" name="Straight Arrow Connector 14">
            <a:extLst>
              <a:ext uri="{FF2B5EF4-FFF2-40B4-BE49-F238E27FC236}">
                <a16:creationId xmlns:a16="http://schemas.microsoft.com/office/drawing/2014/main" id="{0FC3BB73-465E-5522-5ED0-4D92699BFEEF}"/>
              </a:ext>
            </a:extLst>
          </p:cNvPr>
          <p:cNvCxnSpPr>
            <a:cxnSpLocks/>
          </p:cNvCxnSpPr>
          <p:nvPr/>
        </p:nvCxnSpPr>
        <p:spPr>
          <a:xfrm>
            <a:off x="6781869" y="2990562"/>
            <a:ext cx="1658752" cy="849238"/>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CFB7E23C-4EA4-33CD-5ACF-41AA0BB5D3F4}"/>
              </a:ext>
            </a:extLst>
          </p:cNvPr>
          <p:cNvCxnSpPr>
            <a:cxnSpLocks/>
          </p:cNvCxnSpPr>
          <p:nvPr/>
        </p:nvCxnSpPr>
        <p:spPr>
          <a:xfrm flipV="1">
            <a:off x="6911065" y="4178471"/>
            <a:ext cx="1529556" cy="679968"/>
          </a:xfrm>
          <a:prstGeom prst="straightConnector1">
            <a:avLst/>
          </a:prstGeom>
          <a:ln w="254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4441F9FC-B974-20A1-2FC3-01BE4C962112}"/>
              </a:ext>
            </a:extLst>
          </p:cNvPr>
          <p:cNvSpPr txBox="1"/>
          <p:nvPr/>
        </p:nvSpPr>
        <p:spPr>
          <a:xfrm>
            <a:off x="8247378" y="3867438"/>
            <a:ext cx="1705695" cy="307777"/>
          </a:xfrm>
          <a:prstGeom prst="rect">
            <a:avLst/>
          </a:prstGeom>
          <a:noFill/>
        </p:spPr>
        <p:txBody>
          <a:bodyPr wrap="square">
            <a:spAutoFit/>
          </a:bodyPr>
          <a:lstStyle/>
          <a:p>
            <a:r>
              <a:rPr lang="en-US" sz="1400" b="1" dirty="0">
                <a:solidFill>
                  <a:srgbClr val="FF0000"/>
                </a:solidFill>
                <a:latin typeface="DejaVu Sans" panose="020B0603030804020204" pitchFamily="34" charset="0"/>
                <a:ea typeface="DejaVu Sans" panose="020B0603030804020204" pitchFamily="34" charset="0"/>
                <a:cs typeface="DejaVu Sans" panose="020B0603030804020204" pitchFamily="34" charset="0"/>
              </a:rPr>
              <a:t>90% Threshold</a:t>
            </a:r>
          </a:p>
        </p:txBody>
      </p:sp>
      <p:sp>
        <p:nvSpPr>
          <p:cNvPr id="3" name="Slide Number Placeholder 2">
            <a:extLst>
              <a:ext uri="{FF2B5EF4-FFF2-40B4-BE49-F238E27FC236}">
                <a16:creationId xmlns:a16="http://schemas.microsoft.com/office/drawing/2014/main" id="{E1ABF66D-4C29-E38C-0555-92A72C7AFF02}"/>
              </a:ext>
            </a:extLst>
          </p:cNvPr>
          <p:cNvSpPr>
            <a:spLocks noGrp="1"/>
          </p:cNvSpPr>
          <p:nvPr>
            <p:ph type="sldNum" sz="quarter" idx="12"/>
          </p:nvPr>
        </p:nvSpPr>
        <p:spPr/>
        <p:txBody>
          <a:bodyPr/>
          <a:lstStyle/>
          <a:p>
            <a:fld id="{993301F2-5F73-8048-93F9-DE43C23CECA6}" type="slidenum">
              <a:rPr lang="en-US" smtClean="0"/>
              <a:t>11</a:t>
            </a:fld>
            <a:endParaRPr lang="en-US"/>
          </a:p>
        </p:txBody>
      </p:sp>
    </p:spTree>
    <p:extLst>
      <p:ext uri="{BB962C8B-B14F-4D97-AF65-F5344CB8AC3E}">
        <p14:creationId xmlns:p14="http://schemas.microsoft.com/office/powerpoint/2010/main" val="18137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animBg="1"/>
      <p:bldP spid="11" grpId="0" animBg="1"/>
      <p:bldP spid="12" grpId="0"/>
      <p:bldP spid="13" grpId="0" animBg="1"/>
      <p:bldP spid="14"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89AD-61D7-9F35-57BF-D738C2EE1B46}"/>
              </a:ext>
            </a:extLst>
          </p:cNvPr>
          <p:cNvSpPr>
            <a:spLocks noGrp="1"/>
          </p:cNvSpPr>
          <p:nvPr>
            <p:ph type="title"/>
          </p:nvPr>
        </p:nvSpPr>
        <p:spPr/>
        <p:txBody>
          <a:bodyPr/>
          <a:lstStyle/>
          <a:p>
            <a:r>
              <a:rPr lang="en-US" dirty="0"/>
              <a:t>Evaluation</a:t>
            </a:r>
          </a:p>
        </p:txBody>
      </p:sp>
      <p:graphicFrame>
        <p:nvGraphicFramePr>
          <p:cNvPr id="4" name="Content Placeholder 3">
            <a:extLst>
              <a:ext uri="{FF2B5EF4-FFF2-40B4-BE49-F238E27FC236}">
                <a16:creationId xmlns:a16="http://schemas.microsoft.com/office/drawing/2014/main" id="{A9DBFD2A-5940-7063-A973-C609E17618D3}"/>
              </a:ext>
            </a:extLst>
          </p:cNvPr>
          <p:cNvGraphicFramePr>
            <a:graphicFrameLocks noGrp="1"/>
          </p:cNvGraphicFramePr>
          <p:nvPr>
            <p:ph idx="1"/>
            <p:extLst>
              <p:ext uri="{D42A27DB-BD31-4B8C-83A1-F6EECF244321}">
                <p14:modId xmlns:p14="http://schemas.microsoft.com/office/powerpoint/2010/main" val="2978925653"/>
              </p:ext>
            </p:extLst>
          </p:nvPr>
        </p:nvGraphicFramePr>
        <p:xfrm>
          <a:off x="838199" y="1825625"/>
          <a:ext cx="10982900" cy="3264170"/>
        </p:xfrm>
        <a:graphic>
          <a:graphicData uri="http://schemas.openxmlformats.org/drawingml/2006/table">
            <a:tbl>
              <a:tblPr firstRow="1" bandRow="1">
                <a:tableStyleId>{6E25E649-3F16-4E02-A733-19D2CDBF48F0}</a:tableStyleId>
              </a:tblPr>
              <a:tblGrid>
                <a:gridCol w="2745725">
                  <a:extLst>
                    <a:ext uri="{9D8B030D-6E8A-4147-A177-3AD203B41FA5}">
                      <a16:colId xmlns:a16="http://schemas.microsoft.com/office/drawing/2014/main" val="3276595223"/>
                    </a:ext>
                  </a:extLst>
                </a:gridCol>
                <a:gridCol w="2745725">
                  <a:extLst>
                    <a:ext uri="{9D8B030D-6E8A-4147-A177-3AD203B41FA5}">
                      <a16:colId xmlns:a16="http://schemas.microsoft.com/office/drawing/2014/main" val="3404144211"/>
                    </a:ext>
                  </a:extLst>
                </a:gridCol>
                <a:gridCol w="2745725">
                  <a:extLst>
                    <a:ext uri="{9D8B030D-6E8A-4147-A177-3AD203B41FA5}">
                      <a16:colId xmlns:a16="http://schemas.microsoft.com/office/drawing/2014/main" val="406018352"/>
                    </a:ext>
                  </a:extLst>
                </a:gridCol>
                <a:gridCol w="2745725">
                  <a:extLst>
                    <a:ext uri="{9D8B030D-6E8A-4147-A177-3AD203B41FA5}">
                      <a16:colId xmlns:a16="http://schemas.microsoft.com/office/drawing/2014/main" val="2514972687"/>
                    </a:ext>
                  </a:extLst>
                </a:gridCol>
              </a:tblGrid>
              <a:tr h="652834">
                <a:tc>
                  <a:txBody>
                    <a:bodyPr/>
                    <a:lstStyle/>
                    <a:p>
                      <a:pPr algn="ctr"/>
                      <a:r>
                        <a:rPr lang="en-US" i="0" dirty="0"/>
                        <a:t>Dataset</a:t>
                      </a:r>
                    </a:p>
                  </a:txBody>
                  <a:tcPr/>
                </a:tc>
                <a:tc>
                  <a:txBody>
                    <a:bodyPr/>
                    <a:lstStyle/>
                    <a:p>
                      <a:pPr algn="ctr"/>
                      <a:r>
                        <a:rPr lang="en-US" i="0" dirty="0"/>
                        <a:t>Task Type</a:t>
                      </a:r>
                    </a:p>
                  </a:txBody>
                  <a:tcPr/>
                </a:tc>
                <a:tc>
                  <a:txBody>
                    <a:bodyPr/>
                    <a:lstStyle/>
                    <a:p>
                      <a:pPr algn="ctr"/>
                      <a:r>
                        <a:rPr lang="en-US" i="0" dirty="0"/>
                        <a:t>Input Length (# tokens)</a:t>
                      </a:r>
                    </a:p>
                  </a:txBody>
                  <a:tcPr/>
                </a:tc>
                <a:tc>
                  <a:txBody>
                    <a:bodyPr/>
                    <a:lstStyle/>
                    <a:p>
                      <a:pPr algn="ctr"/>
                      <a:r>
                        <a:rPr lang="en-US" i="0" dirty="0"/>
                        <a:t>Output Length (# tokens)</a:t>
                      </a:r>
                    </a:p>
                  </a:txBody>
                  <a:tcPr/>
                </a:tc>
                <a:extLst>
                  <a:ext uri="{0D108BD9-81ED-4DB2-BD59-A6C34878D82A}">
                    <a16:rowId xmlns:a16="http://schemas.microsoft.com/office/drawing/2014/main" val="4058996142"/>
                  </a:ext>
                </a:extLst>
              </a:tr>
              <a:tr h="652834">
                <a:tc>
                  <a:txBody>
                    <a:bodyPr/>
                    <a:lstStyle/>
                    <a:p>
                      <a:pPr algn="ctr"/>
                      <a:r>
                        <a:rPr lang="en-US" i="0" dirty="0" err="1"/>
                        <a:t>SQuaD</a:t>
                      </a:r>
                      <a:endParaRPr lang="en-US" i="0" dirty="0"/>
                    </a:p>
                  </a:txBody>
                  <a:tcPr/>
                </a:tc>
                <a:tc>
                  <a:txBody>
                    <a:bodyPr/>
                    <a:lstStyle/>
                    <a:p>
                      <a:pPr algn="ctr"/>
                      <a:r>
                        <a:rPr lang="en-US" i="0" dirty="0"/>
                        <a:t>Single hop QA</a:t>
                      </a:r>
                    </a:p>
                  </a:txBody>
                  <a:tcPr/>
                </a:tc>
                <a:tc>
                  <a:txBody>
                    <a:bodyPr/>
                    <a:lstStyle/>
                    <a:p>
                      <a:pPr algn="ctr"/>
                      <a:r>
                        <a:rPr lang="en-US" i="0" dirty="0"/>
                        <a:t>0.4K-2K</a:t>
                      </a:r>
                    </a:p>
                  </a:txBody>
                  <a:tcPr/>
                </a:tc>
                <a:tc>
                  <a:txBody>
                    <a:bodyPr/>
                    <a:lstStyle/>
                    <a:p>
                      <a:pPr algn="ctr"/>
                      <a:r>
                        <a:rPr lang="en-US" i="0" dirty="0"/>
                        <a:t>5-10</a:t>
                      </a:r>
                    </a:p>
                  </a:txBody>
                  <a:tcPr/>
                </a:tc>
                <a:extLst>
                  <a:ext uri="{0D108BD9-81ED-4DB2-BD59-A6C34878D82A}">
                    <a16:rowId xmlns:a16="http://schemas.microsoft.com/office/drawing/2014/main" val="1449484962"/>
                  </a:ext>
                </a:extLst>
              </a:tr>
              <a:tr h="652834">
                <a:tc>
                  <a:txBody>
                    <a:bodyPr/>
                    <a:lstStyle/>
                    <a:p>
                      <a:pPr algn="ctr"/>
                      <a:r>
                        <a:rPr lang="en-US" i="0" dirty="0"/>
                        <a:t>Musique</a:t>
                      </a:r>
                    </a:p>
                  </a:txBody>
                  <a:tcPr/>
                </a:tc>
                <a:tc>
                  <a:txBody>
                    <a:bodyPr/>
                    <a:lstStyle/>
                    <a:p>
                      <a:pPr algn="ctr"/>
                      <a:r>
                        <a:rPr lang="en-US" i="0" dirty="0"/>
                        <a:t>Multi hop QA</a:t>
                      </a:r>
                    </a:p>
                  </a:txBody>
                  <a:tcPr/>
                </a:tc>
                <a:tc>
                  <a:txBody>
                    <a:bodyPr/>
                    <a:lstStyle/>
                    <a:p>
                      <a:pPr algn="ctr"/>
                      <a:r>
                        <a:rPr lang="en-US" i="0" dirty="0"/>
                        <a:t>1K-5K</a:t>
                      </a:r>
                    </a:p>
                  </a:txBody>
                  <a:tcPr/>
                </a:tc>
                <a:tc>
                  <a:txBody>
                    <a:bodyPr/>
                    <a:lstStyle/>
                    <a:p>
                      <a:pPr algn="ctr"/>
                      <a:r>
                        <a:rPr lang="en-US" i="0" dirty="0"/>
                        <a:t>5-20</a:t>
                      </a:r>
                    </a:p>
                  </a:txBody>
                  <a:tcPr/>
                </a:tc>
                <a:extLst>
                  <a:ext uri="{0D108BD9-81ED-4DB2-BD59-A6C34878D82A}">
                    <a16:rowId xmlns:a16="http://schemas.microsoft.com/office/drawing/2014/main" val="1563515027"/>
                  </a:ext>
                </a:extLst>
              </a:tr>
              <a:tr h="652834">
                <a:tc>
                  <a:txBody>
                    <a:bodyPr/>
                    <a:lstStyle/>
                    <a:p>
                      <a:pPr algn="ctr"/>
                      <a:r>
                        <a:rPr lang="en-US" i="0" dirty="0"/>
                        <a:t>KG RAG FinSec</a:t>
                      </a:r>
                    </a:p>
                  </a:txBody>
                  <a:tcPr/>
                </a:tc>
                <a:tc>
                  <a:txBody>
                    <a:bodyPr/>
                    <a:lstStyle/>
                    <a:p>
                      <a:pPr algn="ctr"/>
                      <a:r>
                        <a:rPr lang="en-US" i="0" dirty="0"/>
                        <a:t>Doc Level QA</a:t>
                      </a:r>
                    </a:p>
                  </a:txBody>
                  <a:tcPr/>
                </a:tc>
                <a:tc>
                  <a:txBody>
                    <a:bodyPr/>
                    <a:lstStyle/>
                    <a:p>
                      <a:pPr algn="ctr"/>
                      <a:r>
                        <a:rPr lang="en-US" i="0" dirty="0"/>
                        <a:t>4K-10K</a:t>
                      </a:r>
                    </a:p>
                  </a:txBody>
                  <a:tcPr/>
                </a:tc>
                <a:tc>
                  <a:txBody>
                    <a:bodyPr/>
                    <a:lstStyle/>
                    <a:p>
                      <a:pPr algn="ctr"/>
                      <a:r>
                        <a:rPr lang="en-US" i="0" dirty="0"/>
                        <a:t>20-40</a:t>
                      </a:r>
                    </a:p>
                  </a:txBody>
                  <a:tcPr/>
                </a:tc>
                <a:extLst>
                  <a:ext uri="{0D108BD9-81ED-4DB2-BD59-A6C34878D82A}">
                    <a16:rowId xmlns:a16="http://schemas.microsoft.com/office/drawing/2014/main" val="3687711897"/>
                  </a:ext>
                </a:extLst>
              </a:tr>
              <a:tr h="652834">
                <a:tc>
                  <a:txBody>
                    <a:bodyPr/>
                    <a:lstStyle/>
                    <a:p>
                      <a:pPr algn="ctr"/>
                      <a:r>
                        <a:rPr lang="en-US" i="0" dirty="0" err="1"/>
                        <a:t>QMSum</a:t>
                      </a:r>
                      <a:endParaRPr lang="en-US" i="0" dirty="0"/>
                    </a:p>
                  </a:txBody>
                  <a:tcPr/>
                </a:tc>
                <a:tc>
                  <a:txBody>
                    <a:bodyPr/>
                    <a:lstStyle/>
                    <a:p>
                      <a:pPr algn="ctr"/>
                      <a:r>
                        <a:rPr lang="en-US" i="0" dirty="0"/>
                        <a:t>Summarization QA</a:t>
                      </a:r>
                    </a:p>
                  </a:txBody>
                  <a:tcPr/>
                </a:tc>
                <a:tc>
                  <a:txBody>
                    <a:bodyPr/>
                    <a:lstStyle/>
                    <a:p>
                      <a:pPr algn="ctr"/>
                      <a:r>
                        <a:rPr lang="en-US" i="0" dirty="0"/>
                        <a:t>4K-12K</a:t>
                      </a:r>
                    </a:p>
                  </a:txBody>
                  <a:tcPr/>
                </a:tc>
                <a:tc>
                  <a:txBody>
                    <a:bodyPr/>
                    <a:lstStyle/>
                    <a:p>
                      <a:pPr algn="ctr"/>
                      <a:r>
                        <a:rPr lang="en-US" i="0" dirty="0"/>
                        <a:t>20-60</a:t>
                      </a:r>
                    </a:p>
                  </a:txBody>
                  <a:tcPr/>
                </a:tc>
                <a:extLst>
                  <a:ext uri="{0D108BD9-81ED-4DB2-BD59-A6C34878D82A}">
                    <a16:rowId xmlns:a16="http://schemas.microsoft.com/office/drawing/2014/main" val="4236271742"/>
                  </a:ext>
                </a:extLst>
              </a:tr>
            </a:tbl>
          </a:graphicData>
        </a:graphic>
      </p:graphicFrame>
      <p:sp>
        <p:nvSpPr>
          <p:cNvPr id="3" name="Slide Number Placeholder 2">
            <a:extLst>
              <a:ext uri="{FF2B5EF4-FFF2-40B4-BE49-F238E27FC236}">
                <a16:creationId xmlns:a16="http://schemas.microsoft.com/office/drawing/2014/main" id="{75009C46-9E11-2AD7-E5D2-C675A4B58018}"/>
              </a:ext>
            </a:extLst>
          </p:cNvPr>
          <p:cNvSpPr>
            <a:spLocks noGrp="1"/>
          </p:cNvSpPr>
          <p:nvPr>
            <p:ph type="sldNum" sz="quarter" idx="12"/>
          </p:nvPr>
        </p:nvSpPr>
        <p:spPr/>
        <p:txBody>
          <a:bodyPr/>
          <a:lstStyle/>
          <a:p>
            <a:fld id="{993301F2-5F73-8048-93F9-DE43C23CECA6}" type="slidenum">
              <a:rPr lang="en-US" smtClean="0"/>
              <a:t>12</a:t>
            </a:fld>
            <a:endParaRPr lang="en-US"/>
          </a:p>
        </p:txBody>
      </p:sp>
    </p:spTree>
    <p:extLst>
      <p:ext uri="{BB962C8B-B14F-4D97-AF65-F5344CB8AC3E}">
        <p14:creationId xmlns:p14="http://schemas.microsoft.com/office/powerpoint/2010/main" val="243900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EAF7-F71A-D241-3423-9912DDE3488D}"/>
              </a:ext>
            </a:extLst>
          </p:cNvPr>
          <p:cNvSpPr>
            <a:spLocks noGrp="1"/>
          </p:cNvSpPr>
          <p:nvPr>
            <p:ph type="title"/>
          </p:nvPr>
        </p:nvSpPr>
        <p:spPr/>
        <p:txBody>
          <a:bodyPr/>
          <a:lstStyle/>
          <a:p>
            <a:r>
              <a:rPr lang="en-US" dirty="0"/>
              <a:t>End-to-end performance</a:t>
            </a:r>
          </a:p>
        </p:txBody>
      </p:sp>
      <p:sp>
        <p:nvSpPr>
          <p:cNvPr id="22" name="TextBox 21">
            <a:extLst>
              <a:ext uri="{FF2B5EF4-FFF2-40B4-BE49-F238E27FC236}">
                <a16:creationId xmlns:a16="http://schemas.microsoft.com/office/drawing/2014/main" id="{84C56456-F74D-03A7-9ACB-84D025932F85}"/>
              </a:ext>
            </a:extLst>
          </p:cNvPr>
          <p:cNvSpPr txBox="1"/>
          <p:nvPr/>
        </p:nvSpPr>
        <p:spPr>
          <a:xfrm>
            <a:off x="148896" y="5933520"/>
            <a:ext cx="8811899" cy="461665"/>
          </a:xfrm>
          <a:prstGeom prst="rect">
            <a:avLst/>
          </a:prstGeom>
          <a:noFill/>
        </p:spPr>
        <p:txBody>
          <a:bodyPr wrap="none" rtlCol="0">
            <a:spAutoFit/>
          </a:bodyPr>
          <a:lstStyle/>
          <a:p>
            <a:r>
              <a:rPr lang="en-US" sz="2400" dirty="0">
                <a:solidFill>
                  <a:srgbClr val="C00000"/>
                </a:solidFill>
              </a:rPr>
              <a:t>Takeaway : 1.64X-2.54X delay reduction at same response quality!</a:t>
            </a:r>
          </a:p>
        </p:txBody>
      </p:sp>
      <p:pic>
        <p:nvPicPr>
          <p:cNvPr id="3" name="Picture 2">
            <a:extLst>
              <a:ext uri="{FF2B5EF4-FFF2-40B4-BE49-F238E27FC236}">
                <a16:creationId xmlns:a16="http://schemas.microsoft.com/office/drawing/2014/main" id="{78F32EB8-0711-0EC6-4B69-2F47EE2DBCD9}"/>
              </a:ext>
            </a:extLst>
          </p:cNvPr>
          <p:cNvPicPr>
            <a:picLocks noChangeAspect="1"/>
          </p:cNvPicPr>
          <p:nvPr/>
        </p:nvPicPr>
        <p:blipFill>
          <a:blip r:embed="rId3"/>
          <a:srcRect t="19764"/>
          <a:stretch/>
        </p:blipFill>
        <p:spPr>
          <a:xfrm>
            <a:off x="0" y="2462784"/>
            <a:ext cx="12113147" cy="2560320"/>
          </a:xfrm>
          <a:prstGeom prst="rect">
            <a:avLst/>
          </a:prstGeom>
        </p:spPr>
      </p:pic>
      <p:pic>
        <p:nvPicPr>
          <p:cNvPr id="23" name="Picture 22">
            <a:extLst>
              <a:ext uri="{FF2B5EF4-FFF2-40B4-BE49-F238E27FC236}">
                <a16:creationId xmlns:a16="http://schemas.microsoft.com/office/drawing/2014/main" id="{2CDD345A-6453-7BA3-F916-AE39457A3CE4}"/>
              </a:ext>
            </a:extLst>
          </p:cNvPr>
          <p:cNvPicPr>
            <a:picLocks noChangeAspect="1"/>
          </p:cNvPicPr>
          <p:nvPr/>
        </p:nvPicPr>
        <p:blipFill>
          <a:blip r:embed="rId4"/>
          <a:srcRect b="86972"/>
          <a:stretch/>
        </p:blipFill>
        <p:spPr>
          <a:xfrm>
            <a:off x="66144" y="2160836"/>
            <a:ext cx="12125856" cy="301948"/>
          </a:xfrm>
          <a:prstGeom prst="rect">
            <a:avLst/>
          </a:prstGeom>
        </p:spPr>
      </p:pic>
      <p:cxnSp>
        <p:nvCxnSpPr>
          <p:cNvPr id="24" name="Straight Arrow Connector 23">
            <a:extLst>
              <a:ext uri="{FF2B5EF4-FFF2-40B4-BE49-F238E27FC236}">
                <a16:creationId xmlns:a16="http://schemas.microsoft.com/office/drawing/2014/main" id="{C60CB51E-69CB-71A0-4366-15470F087DD8}"/>
              </a:ext>
            </a:extLst>
          </p:cNvPr>
          <p:cNvCxnSpPr>
            <a:cxnSpLocks/>
          </p:cNvCxnSpPr>
          <p:nvPr/>
        </p:nvCxnSpPr>
        <p:spPr>
          <a:xfrm>
            <a:off x="1658553" y="3215902"/>
            <a:ext cx="1017150" cy="0"/>
          </a:xfrm>
          <a:prstGeom prst="straightConnector1">
            <a:avLst/>
          </a:prstGeom>
          <a:ln>
            <a:solidFill>
              <a:srgbClr val="00800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132E9CD3-51C3-59D1-C501-021174771B1E}"/>
              </a:ext>
            </a:extLst>
          </p:cNvPr>
          <p:cNvSpPr txBox="1"/>
          <p:nvPr/>
        </p:nvSpPr>
        <p:spPr>
          <a:xfrm>
            <a:off x="1763984" y="2857438"/>
            <a:ext cx="1173158" cy="261610"/>
          </a:xfrm>
          <a:prstGeom prst="rect">
            <a:avLst/>
          </a:prstGeom>
          <a:noFill/>
        </p:spPr>
        <p:txBody>
          <a:bodyPr wrap="square" rtlCol="0">
            <a:spAutoFit/>
          </a:bodyPr>
          <a:lstStyle/>
          <a:p>
            <a:r>
              <a:rPr lang="en-US" sz="1100" dirty="0">
                <a:latin typeface="DEJAVU SANS" panose="020B0603030804020204" pitchFamily="34" charset="0"/>
                <a:ea typeface="DEJAVU SANS" panose="020B0603030804020204" pitchFamily="34" charset="0"/>
                <a:cs typeface="DEJAVU SANS" panose="020B0603030804020204" pitchFamily="34" charset="0"/>
              </a:rPr>
              <a:t>2.41X faster</a:t>
            </a:r>
          </a:p>
        </p:txBody>
      </p:sp>
      <p:cxnSp>
        <p:nvCxnSpPr>
          <p:cNvPr id="26" name="Straight Arrow Connector 25">
            <a:extLst>
              <a:ext uri="{FF2B5EF4-FFF2-40B4-BE49-F238E27FC236}">
                <a16:creationId xmlns:a16="http://schemas.microsoft.com/office/drawing/2014/main" id="{3ACD2C34-2526-E15E-278C-BABCD799B9A7}"/>
              </a:ext>
            </a:extLst>
          </p:cNvPr>
          <p:cNvCxnSpPr>
            <a:cxnSpLocks/>
          </p:cNvCxnSpPr>
          <p:nvPr/>
        </p:nvCxnSpPr>
        <p:spPr>
          <a:xfrm flipV="1">
            <a:off x="1505535" y="3357254"/>
            <a:ext cx="0" cy="675112"/>
          </a:xfrm>
          <a:prstGeom prst="straightConnector1">
            <a:avLst/>
          </a:prstGeom>
          <a:ln>
            <a:solidFill>
              <a:srgbClr val="00800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3BDC503-CF63-B509-2C45-6EB13028DB9C}"/>
              </a:ext>
            </a:extLst>
          </p:cNvPr>
          <p:cNvSpPr txBox="1"/>
          <p:nvPr/>
        </p:nvSpPr>
        <p:spPr>
          <a:xfrm>
            <a:off x="589207" y="3485098"/>
            <a:ext cx="1069346" cy="261610"/>
          </a:xfrm>
          <a:prstGeom prst="rect">
            <a:avLst/>
          </a:prstGeom>
          <a:noFill/>
        </p:spPr>
        <p:txBody>
          <a:bodyPr wrap="square">
            <a:spAutoFit/>
          </a:bodyPr>
          <a:lstStyle/>
          <a:p>
            <a:r>
              <a:rPr lang="en-US" sz="1100" dirty="0">
                <a:latin typeface="DEJAVU SANS" panose="020B0603030804020204" pitchFamily="34" charset="0"/>
                <a:ea typeface="DEJAVU SANS" panose="020B0603030804020204" pitchFamily="34" charset="0"/>
                <a:cs typeface="DEJAVU SANS" panose="020B0603030804020204" pitchFamily="34" charset="0"/>
              </a:rPr>
              <a:t>16% higher</a:t>
            </a:r>
          </a:p>
        </p:txBody>
      </p:sp>
      <p:cxnSp>
        <p:nvCxnSpPr>
          <p:cNvPr id="28" name="Straight Arrow Connector 27">
            <a:extLst>
              <a:ext uri="{FF2B5EF4-FFF2-40B4-BE49-F238E27FC236}">
                <a16:creationId xmlns:a16="http://schemas.microsoft.com/office/drawing/2014/main" id="{A373C86F-70F3-6792-4E21-9957D8C5FCAC}"/>
              </a:ext>
            </a:extLst>
          </p:cNvPr>
          <p:cNvCxnSpPr>
            <a:cxnSpLocks/>
          </p:cNvCxnSpPr>
          <p:nvPr/>
        </p:nvCxnSpPr>
        <p:spPr>
          <a:xfrm>
            <a:off x="4701126" y="3284622"/>
            <a:ext cx="768096" cy="712"/>
          </a:xfrm>
          <a:prstGeom prst="straightConnector1">
            <a:avLst/>
          </a:prstGeom>
          <a:ln>
            <a:solidFill>
              <a:srgbClr val="00800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D4641972-9C5F-70A6-DB32-FE491C53F234}"/>
              </a:ext>
            </a:extLst>
          </p:cNvPr>
          <p:cNvSpPr txBox="1"/>
          <p:nvPr/>
        </p:nvSpPr>
        <p:spPr>
          <a:xfrm>
            <a:off x="4601892" y="2857438"/>
            <a:ext cx="1173158" cy="261610"/>
          </a:xfrm>
          <a:prstGeom prst="rect">
            <a:avLst/>
          </a:prstGeom>
          <a:noFill/>
        </p:spPr>
        <p:txBody>
          <a:bodyPr wrap="square" rtlCol="0">
            <a:spAutoFit/>
          </a:bodyPr>
          <a:lstStyle/>
          <a:p>
            <a:r>
              <a:rPr lang="en-US" sz="1100" dirty="0">
                <a:latin typeface="DEJAVU SANS" panose="020B0603030804020204" pitchFamily="34" charset="0"/>
                <a:ea typeface="DEJAVU SANS" panose="020B0603030804020204" pitchFamily="34" charset="0"/>
                <a:cs typeface="DEJAVU SANS" panose="020B0603030804020204" pitchFamily="34" charset="0"/>
              </a:rPr>
              <a:t>2.24X faster</a:t>
            </a:r>
          </a:p>
        </p:txBody>
      </p:sp>
      <p:sp>
        <p:nvSpPr>
          <p:cNvPr id="30" name="TextBox 29">
            <a:extLst>
              <a:ext uri="{FF2B5EF4-FFF2-40B4-BE49-F238E27FC236}">
                <a16:creationId xmlns:a16="http://schemas.microsoft.com/office/drawing/2014/main" id="{91FD2118-E3DA-D26A-8FAB-B79F91B9AAA7}"/>
              </a:ext>
            </a:extLst>
          </p:cNvPr>
          <p:cNvSpPr txBox="1"/>
          <p:nvPr/>
        </p:nvSpPr>
        <p:spPr>
          <a:xfrm>
            <a:off x="3548600" y="3471383"/>
            <a:ext cx="1053292" cy="261610"/>
          </a:xfrm>
          <a:prstGeom prst="rect">
            <a:avLst/>
          </a:prstGeom>
          <a:noFill/>
        </p:spPr>
        <p:txBody>
          <a:bodyPr wrap="square" rtlCol="0">
            <a:spAutoFit/>
          </a:bodyPr>
          <a:lstStyle/>
          <a:p>
            <a:r>
              <a:rPr lang="en-US" sz="1100" dirty="0">
                <a:latin typeface="DEJAVU SANS" panose="020B0603030804020204" pitchFamily="34" charset="0"/>
                <a:ea typeface="DEJAVU SANS" panose="020B0603030804020204" pitchFamily="34" charset="0"/>
                <a:cs typeface="DEJAVU SANS" panose="020B0603030804020204" pitchFamily="34" charset="0"/>
              </a:rPr>
              <a:t>12% higher</a:t>
            </a:r>
          </a:p>
        </p:txBody>
      </p:sp>
      <p:cxnSp>
        <p:nvCxnSpPr>
          <p:cNvPr id="31" name="Straight Arrow Connector 30">
            <a:extLst>
              <a:ext uri="{FF2B5EF4-FFF2-40B4-BE49-F238E27FC236}">
                <a16:creationId xmlns:a16="http://schemas.microsoft.com/office/drawing/2014/main" id="{ED7ED0BE-AED5-CD55-D9AB-293FC8B9C720}"/>
              </a:ext>
            </a:extLst>
          </p:cNvPr>
          <p:cNvCxnSpPr>
            <a:cxnSpLocks/>
          </p:cNvCxnSpPr>
          <p:nvPr/>
        </p:nvCxnSpPr>
        <p:spPr>
          <a:xfrm flipV="1">
            <a:off x="4510001" y="3421565"/>
            <a:ext cx="0" cy="780670"/>
          </a:xfrm>
          <a:prstGeom prst="straightConnector1">
            <a:avLst/>
          </a:prstGeom>
          <a:ln>
            <a:solidFill>
              <a:srgbClr val="00800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638743CB-A040-20FD-E718-61624DF47C5B}"/>
              </a:ext>
            </a:extLst>
          </p:cNvPr>
          <p:cNvCxnSpPr>
            <a:cxnSpLocks/>
          </p:cNvCxnSpPr>
          <p:nvPr/>
        </p:nvCxnSpPr>
        <p:spPr>
          <a:xfrm>
            <a:off x="7992077" y="3124974"/>
            <a:ext cx="524256" cy="0"/>
          </a:xfrm>
          <a:prstGeom prst="straightConnector1">
            <a:avLst/>
          </a:prstGeom>
          <a:ln>
            <a:solidFill>
              <a:srgbClr val="00800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13A31A19-DF94-9BD3-693A-F72C839F6E0B}"/>
              </a:ext>
            </a:extLst>
          </p:cNvPr>
          <p:cNvSpPr txBox="1"/>
          <p:nvPr/>
        </p:nvSpPr>
        <p:spPr>
          <a:xfrm>
            <a:off x="7667626" y="2821687"/>
            <a:ext cx="1173158" cy="261610"/>
          </a:xfrm>
          <a:prstGeom prst="rect">
            <a:avLst/>
          </a:prstGeom>
          <a:noFill/>
        </p:spPr>
        <p:txBody>
          <a:bodyPr wrap="square" rtlCol="0">
            <a:spAutoFit/>
          </a:bodyPr>
          <a:lstStyle/>
          <a:p>
            <a:r>
              <a:rPr lang="en-US" sz="1100" dirty="0">
                <a:latin typeface="DEJAVU SANS" panose="020B0603030804020204" pitchFamily="34" charset="0"/>
                <a:ea typeface="DEJAVU SANS" panose="020B0603030804020204" pitchFamily="34" charset="0"/>
                <a:cs typeface="DEJAVU SANS" panose="020B0603030804020204" pitchFamily="34" charset="0"/>
              </a:rPr>
              <a:t>1.64X faster</a:t>
            </a:r>
          </a:p>
        </p:txBody>
      </p:sp>
      <p:sp>
        <p:nvSpPr>
          <p:cNvPr id="34" name="TextBox 33">
            <a:extLst>
              <a:ext uri="{FF2B5EF4-FFF2-40B4-BE49-F238E27FC236}">
                <a16:creationId xmlns:a16="http://schemas.microsoft.com/office/drawing/2014/main" id="{2FEFFBED-8F7A-2394-C14F-AB2212DF06A7}"/>
              </a:ext>
            </a:extLst>
          </p:cNvPr>
          <p:cNvSpPr txBox="1"/>
          <p:nvPr/>
        </p:nvSpPr>
        <p:spPr>
          <a:xfrm>
            <a:off x="6722780" y="3399410"/>
            <a:ext cx="1053292" cy="261610"/>
          </a:xfrm>
          <a:prstGeom prst="rect">
            <a:avLst/>
          </a:prstGeom>
          <a:noFill/>
        </p:spPr>
        <p:txBody>
          <a:bodyPr wrap="square" rtlCol="0">
            <a:spAutoFit/>
          </a:bodyPr>
          <a:lstStyle/>
          <a:p>
            <a:r>
              <a:rPr lang="en-US" sz="1100" dirty="0">
                <a:latin typeface="DEJAVU SANS" panose="020B0603030804020204" pitchFamily="34" charset="0"/>
                <a:ea typeface="DEJAVU SANS" panose="020B0603030804020204" pitchFamily="34" charset="0"/>
                <a:cs typeface="DEJAVU SANS" panose="020B0603030804020204" pitchFamily="34" charset="0"/>
              </a:rPr>
              <a:t>15% higher</a:t>
            </a:r>
          </a:p>
        </p:txBody>
      </p:sp>
      <p:cxnSp>
        <p:nvCxnSpPr>
          <p:cNvPr id="35" name="Straight Arrow Connector 34">
            <a:extLst>
              <a:ext uri="{FF2B5EF4-FFF2-40B4-BE49-F238E27FC236}">
                <a16:creationId xmlns:a16="http://schemas.microsoft.com/office/drawing/2014/main" id="{0950A5B8-31E2-E386-7F03-9E3DA9B4354A}"/>
              </a:ext>
            </a:extLst>
          </p:cNvPr>
          <p:cNvCxnSpPr>
            <a:cxnSpLocks/>
          </p:cNvCxnSpPr>
          <p:nvPr/>
        </p:nvCxnSpPr>
        <p:spPr>
          <a:xfrm flipV="1">
            <a:off x="7845957" y="3264418"/>
            <a:ext cx="0" cy="780670"/>
          </a:xfrm>
          <a:prstGeom prst="straightConnector1">
            <a:avLst/>
          </a:prstGeom>
          <a:ln>
            <a:solidFill>
              <a:srgbClr val="00800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2BEDE557-284D-97B7-A4D7-4A4C1A31FE1E}"/>
              </a:ext>
            </a:extLst>
          </p:cNvPr>
          <p:cNvCxnSpPr>
            <a:cxnSpLocks/>
          </p:cNvCxnSpPr>
          <p:nvPr/>
        </p:nvCxnSpPr>
        <p:spPr>
          <a:xfrm>
            <a:off x="10703922" y="3170711"/>
            <a:ext cx="935469" cy="0"/>
          </a:xfrm>
          <a:prstGeom prst="straightConnector1">
            <a:avLst/>
          </a:prstGeom>
          <a:ln>
            <a:solidFill>
              <a:srgbClr val="00800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5731EEDC-9481-30CF-DDA4-F00FEE000471}"/>
              </a:ext>
            </a:extLst>
          </p:cNvPr>
          <p:cNvSpPr txBox="1"/>
          <p:nvPr/>
        </p:nvSpPr>
        <p:spPr>
          <a:xfrm>
            <a:off x="10703922" y="2797303"/>
            <a:ext cx="1173158" cy="261610"/>
          </a:xfrm>
          <a:prstGeom prst="rect">
            <a:avLst/>
          </a:prstGeom>
          <a:noFill/>
        </p:spPr>
        <p:txBody>
          <a:bodyPr wrap="square" rtlCol="0">
            <a:spAutoFit/>
          </a:bodyPr>
          <a:lstStyle/>
          <a:p>
            <a:r>
              <a:rPr lang="en-US" sz="1100" dirty="0">
                <a:latin typeface="DEJAVU SANS" panose="020B0603030804020204" pitchFamily="34" charset="0"/>
                <a:ea typeface="DEJAVU SANS" panose="020B0603030804020204" pitchFamily="34" charset="0"/>
                <a:cs typeface="DEJAVU SANS" panose="020B0603030804020204" pitchFamily="34" charset="0"/>
              </a:rPr>
              <a:t>2.54X faster</a:t>
            </a:r>
          </a:p>
        </p:txBody>
      </p:sp>
      <p:cxnSp>
        <p:nvCxnSpPr>
          <p:cNvPr id="38" name="Straight Arrow Connector 37">
            <a:extLst>
              <a:ext uri="{FF2B5EF4-FFF2-40B4-BE49-F238E27FC236}">
                <a16:creationId xmlns:a16="http://schemas.microsoft.com/office/drawing/2014/main" id="{59982C99-AD83-4823-6B72-A08261DBA25B}"/>
              </a:ext>
            </a:extLst>
          </p:cNvPr>
          <p:cNvCxnSpPr>
            <a:cxnSpLocks/>
          </p:cNvCxnSpPr>
          <p:nvPr/>
        </p:nvCxnSpPr>
        <p:spPr>
          <a:xfrm flipV="1">
            <a:off x="10518959" y="3287477"/>
            <a:ext cx="0" cy="824780"/>
          </a:xfrm>
          <a:prstGeom prst="straightConnector1">
            <a:avLst/>
          </a:prstGeom>
          <a:ln>
            <a:solidFill>
              <a:srgbClr val="00800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432EAE66-7897-E108-73E5-CEE168388448}"/>
              </a:ext>
            </a:extLst>
          </p:cNvPr>
          <p:cNvSpPr txBox="1"/>
          <p:nvPr/>
        </p:nvSpPr>
        <p:spPr>
          <a:xfrm>
            <a:off x="9650630" y="3434482"/>
            <a:ext cx="1053292" cy="261610"/>
          </a:xfrm>
          <a:prstGeom prst="rect">
            <a:avLst/>
          </a:prstGeom>
          <a:noFill/>
        </p:spPr>
        <p:txBody>
          <a:bodyPr wrap="square" rtlCol="0">
            <a:spAutoFit/>
          </a:bodyPr>
          <a:lstStyle/>
          <a:p>
            <a:r>
              <a:rPr lang="en-US" sz="1100" dirty="0">
                <a:latin typeface="DEJAVU SANS" panose="020B0603030804020204" pitchFamily="34" charset="0"/>
                <a:ea typeface="DEJAVU SANS" panose="020B0603030804020204" pitchFamily="34" charset="0"/>
                <a:cs typeface="DEJAVU SANS" panose="020B0603030804020204" pitchFamily="34" charset="0"/>
              </a:rPr>
              <a:t>18% higher</a:t>
            </a:r>
          </a:p>
        </p:txBody>
      </p:sp>
      <p:sp>
        <p:nvSpPr>
          <p:cNvPr id="4" name="Slide Number Placeholder 3">
            <a:extLst>
              <a:ext uri="{FF2B5EF4-FFF2-40B4-BE49-F238E27FC236}">
                <a16:creationId xmlns:a16="http://schemas.microsoft.com/office/drawing/2014/main" id="{51C40042-E799-9DE1-E700-6D7CF52746EC}"/>
              </a:ext>
            </a:extLst>
          </p:cNvPr>
          <p:cNvSpPr>
            <a:spLocks noGrp="1"/>
          </p:cNvSpPr>
          <p:nvPr>
            <p:ph type="sldNum" sz="quarter" idx="12"/>
          </p:nvPr>
        </p:nvSpPr>
        <p:spPr/>
        <p:txBody>
          <a:bodyPr/>
          <a:lstStyle/>
          <a:p>
            <a:fld id="{993301F2-5F73-8048-93F9-DE43C23CECA6}" type="slidenum">
              <a:rPr lang="en-US" smtClean="0"/>
              <a:t>13</a:t>
            </a:fld>
            <a:endParaRPr lang="en-US"/>
          </a:p>
        </p:txBody>
      </p:sp>
    </p:spTree>
    <p:extLst>
      <p:ext uri="{BB962C8B-B14F-4D97-AF65-F5344CB8AC3E}">
        <p14:creationId xmlns:p14="http://schemas.microsoft.com/office/powerpoint/2010/main" val="69732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allAtOnce"/>
      <p:bldP spid="25" grpId="0"/>
      <p:bldP spid="27" grpId="0"/>
      <p:bldP spid="29" grpId="0"/>
      <p:bldP spid="30" grpId="0"/>
      <p:bldP spid="33" grpId="0"/>
      <p:bldP spid="34" grpId="0"/>
      <p:bldP spid="37" grpId="0"/>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A7102B-71FF-A69E-E1A6-758DA5C2CD57}"/>
              </a:ext>
            </a:extLst>
          </p:cNvPr>
          <p:cNvSpPr txBox="1"/>
          <p:nvPr/>
        </p:nvSpPr>
        <p:spPr>
          <a:xfrm>
            <a:off x="148896" y="5933520"/>
            <a:ext cx="11354327" cy="461665"/>
          </a:xfrm>
          <a:prstGeom prst="rect">
            <a:avLst/>
          </a:prstGeom>
          <a:noFill/>
        </p:spPr>
        <p:txBody>
          <a:bodyPr wrap="none" rtlCol="0">
            <a:spAutoFit/>
          </a:bodyPr>
          <a:lstStyle/>
          <a:p>
            <a:r>
              <a:rPr lang="en-US" sz="2400" dirty="0">
                <a:solidFill>
                  <a:srgbClr val="C00000"/>
                </a:solidFill>
              </a:rPr>
              <a:t>Takeaway : 1.8X-4.5X higher throughput vs closest-quality (lower) fixed configurations </a:t>
            </a:r>
          </a:p>
        </p:txBody>
      </p:sp>
      <p:pic>
        <p:nvPicPr>
          <p:cNvPr id="3" name="Picture 2">
            <a:extLst>
              <a:ext uri="{FF2B5EF4-FFF2-40B4-BE49-F238E27FC236}">
                <a16:creationId xmlns:a16="http://schemas.microsoft.com/office/drawing/2014/main" id="{0280235C-2614-630F-B3D5-BDCD0E341FE4}"/>
              </a:ext>
            </a:extLst>
          </p:cNvPr>
          <p:cNvPicPr>
            <a:picLocks noChangeAspect="1"/>
          </p:cNvPicPr>
          <p:nvPr/>
        </p:nvPicPr>
        <p:blipFill>
          <a:blip r:embed="rId3"/>
          <a:stretch>
            <a:fillRect/>
          </a:stretch>
        </p:blipFill>
        <p:spPr>
          <a:xfrm>
            <a:off x="415753" y="2023339"/>
            <a:ext cx="11360494" cy="2328324"/>
          </a:xfrm>
          <a:prstGeom prst="rect">
            <a:avLst/>
          </a:prstGeom>
        </p:spPr>
      </p:pic>
      <p:sp>
        <p:nvSpPr>
          <p:cNvPr id="4" name="Title 1">
            <a:extLst>
              <a:ext uri="{FF2B5EF4-FFF2-40B4-BE49-F238E27FC236}">
                <a16:creationId xmlns:a16="http://schemas.microsoft.com/office/drawing/2014/main" id="{09F05003-EBD3-CF64-EC98-70149ACCBD11}"/>
              </a:ext>
            </a:extLst>
          </p:cNvPr>
          <p:cNvSpPr>
            <a:spLocks noGrp="1"/>
          </p:cNvSpPr>
          <p:nvPr>
            <p:ph type="title"/>
          </p:nvPr>
        </p:nvSpPr>
        <p:spPr/>
        <p:txBody>
          <a:bodyPr/>
          <a:lstStyle/>
          <a:p>
            <a:r>
              <a:rPr lang="en-US" dirty="0"/>
              <a:t>End-to-end performance</a:t>
            </a:r>
          </a:p>
        </p:txBody>
      </p:sp>
      <p:sp>
        <p:nvSpPr>
          <p:cNvPr id="2" name="Slide Number Placeholder 1">
            <a:extLst>
              <a:ext uri="{FF2B5EF4-FFF2-40B4-BE49-F238E27FC236}">
                <a16:creationId xmlns:a16="http://schemas.microsoft.com/office/drawing/2014/main" id="{97BFEC61-38F0-8FD4-8FA9-28D3611E112A}"/>
              </a:ext>
            </a:extLst>
          </p:cNvPr>
          <p:cNvSpPr>
            <a:spLocks noGrp="1"/>
          </p:cNvSpPr>
          <p:nvPr>
            <p:ph type="sldNum" sz="quarter" idx="12"/>
          </p:nvPr>
        </p:nvSpPr>
        <p:spPr/>
        <p:txBody>
          <a:bodyPr/>
          <a:lstStyle/>
          <a:p>
            <a:fld id="{993301F2-5F73-8048-93F9-DE43C23CECA6}" type="slidenum">
              <a:rPr lang="en-US" smtClean="0"/>
              <a:t>14</a:t>
            </a:fld>
            <a:endParaRPr lang="en-US"/>
          </a:p>
        </p:txBody>
      </p:sp>
    </p:spTree>
    <p:extLst>
      <p:ext uri="{BB962C8B-B14F-4D97-AF65-F5344CB8AC3E}">
        <p14:creationId xmlns:p14="http://schemas.microsoft.com/office/powerpoint/2010/main" val="47983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644134-F8C6-1D33-E997-047BEAA87D0F}"/>
              </a:ext>
            </a:extLst>
          </p:cNvPr>
          <p:cNvPicPr>
            <a:picLocks noChangeAspect="1"/>
          </p:cNvPicPr>
          <p:nvPr/>
        </p:nvPicPr>
        <p:blipFill>
          <a:blip r:embed="rId3"/>
          <a:srcRect t="20334"/>
          <a:stretch/>
        </p:blipFill>
        <p:spPr>
          <a:xfrm>
            <a:off x="2863850" y="2106592"/>
            <a:ext cx="6464300" cy="3551258"/>
          </a:xfrm>
          <a:prstGeom prst="rect">
            <a:avLst/>
          </a:prstGeom>
        </p:spPr>
      </p:pic>
      <p:sp>
        <p:nvSpPr>
          <p:cNvPr id="5" name="TextBox 4">
            <a:extLst>
              <a:ext uri="{FF2B5EF4-FFF2-40B4-BE49-F238E27FC236}">
                <a16:creationId xmlns:a16="http://schemas.microsoft.com/office/drawing/2014/main" id="{8A94EC8C-5910-93C4-7768-8A5EDC8430CB}"/>
              </a:ext>
            </a:extLst>
          </p:cNvPr>
          <p:cNvSpPr txBox="1"/>
          <p:nvPr/>
        </p:nvSpPr>
        <p:spPr>
          <a:xfrm>
            <a:off x="6232951" y="4499209"/>
            <a:ext cx="1749582" cy="323165"/>
          </a:xfrm>
          <a:prstGeom prst="rect">
            <a:avLst/>
          </a:prstGeom>
          <a:noFill/>
        </p:spPr>
        <p:txBody>
          <a:bodyPr wrap="none" rtlCol="0">
            <a:spAutoFit/>
          </a:bodyPr>
          <a:lstStyle/>
          <a:p>
            <a:r>
              <a:rPr lang="en-US" sz="1500" dirty="0"/>
              <a:t>vLLM (fixed config)</a:t>
            </a:r>
          </a:p>
        </p:txBody>
      </p:sp>
      <p:sp>
        <p:nvSpPr>
          <p:cNvPr id="6" name="TextBox 5">
            <a:extLst>
              <a:ext uri="{FF2B5EF4-FFF2-40B4-BE49-F238E27FC236}">
                <a16:creationId xmlns:a16="http://schemas.microsoft.com/office/drawing/2014/main" id="{01E08DBA-4829-98F6-3CC4-7799E04879B2}"/>
              </a:ext>
            </a:extLst>
          </p:cNvPr>
          <p:cNvSpPr txBox="1"/>
          <p:nvPr/>
        </p:nvSpPr>
        <p:spPr>
          <a:xfrm>
            <a:off x="6477966" y="3822856"/>
            <a:ext cx="1749582" cy="553998"/>
          </a:xfrm>
          <a:prstGeom prst="rect">
            <a:avLst/>
          </a:prstGeom>
          <a:noFill/>
        </p:spPr>
        <p:txBody>
          <a:bodyPr wrap="square">
            <a:spAutoFit/>
          </a:bodyPr>
          <a:lstStyle/>
          <a:p>
            <a:r>
              <a:rPr lang="en-US" sz="1500" dirty="0">
                <a:solidFill>
                  <a:srgbClr val="FF0000"/>
                </a:solidFill>
              </a:rPr>
              <a:t>vLLM (change num_chunks)</a:t>
            </a:r>
          </a:p>
        </p:txBody>
      </p:sp>
      <p:sp>
        <p:nvSpPr>
          <p:cNvPr id="7" name="TextBox 6">
            <a:extLst>
              <a:ext uri="{FF2B5EF4-FFF2-40B4-BE49-F238E27FC236}">
                <a16:creationId xmlns:a16="http://schemas.microsoft.com/office/drawing/2014/main" id="{EAC259AE-B724-9908-1B9C-0A1688B46C86}"/>
              </a:ext>
            </a:extLst>
          </p:cNvPr>
          <p:cNvSpPr txBox="1"/>
          <p:nvPr/>
        </p:nvSpPr>
        <p:spPr>
          <a:xfrm>
            <a:off x="6562634" y="2345579"/>
            <a:ext cx="2565895" cy="784830"/>
          </a:xfrm>
          <a:prstGeom prst="rect">
            <a:avLst/>
          </a:prstGeom>
          <a:noFill/>
        </p:spPr>
        <p:txBody>
          <a:bodyPr wrap="square">
            <a:spAutoFit/>
          </a:bodyPr>
          <a:lstStyle/>
          <a:p>
            <a:pPr algn="ctr"/>
            <a:r>
              <a:rPr lang="en-US" sz="1500" dirty="0">
                <a:solidFill>
                  <a:srgbClr val="008001"/>
                </a:solidFill>
              </a:rPr>
              <a:t>vLLM (change num_chunks +</a:t>
            </a:r>
          </a:p>
          <a:p>
            <a:pPr algn="ctr"/>
            <a:r>
              <a:rPr lang="en-US" sz="1500" dirty="0">
                <a:solidFill>
                  <a:srgbClr val="008001"/>
                </a:solidFill>
              </a:rPr>
              <a:t>synthesis_method +</a:t>
            </a:r>
          </a:p>
          <a:p>
            <a:pPr algn="ctr"/>
            <a:r>
              <a:rPr lang="en-US" sz="1500" dirty="0">
                <a:solidFill>
                  <a:srgbClr val="008001"/>
                </a:solidFill>
              </a:rPr>
              <a:t> intermediate_length)</a:t>
            </a:r>
          </a:p>
        </p:txBody>
      </p:sp>
      <p:sp>
        <p:nvSpPr>
          <p:cNvPr id="8" name="TextBox 7">
            <a:extLst>
              <a:ext uri="{FF2B5EF4-FFF2-40B4-BE49-F238E27FC236}">
                <a16:creationId xmlns:a16="http://schemas.microsoft.com/office/drawing/2014/main" id="{30BBF9A2-37E7-2386-4497-D82457B6AA35}"/>
              </a:ext>
            </a:extLst>
          </p:cNvPr>
          <p:cNvSpPr txBox="1"/>
          <p:nvPr/>
        </p:nvSpPr>
        <p:spPr>
          <a:xfrm>
            <a:off x="5506576" y="3152001"/>
            <a:ext cx="4097438" cy="553998"/>
          </a:xfrm>
          <a:prstGeom prst="rect">
            <a:avLst/>
          </a:prstGeom>
          <a:noFill/>
        </p:spPr>
        <p:txBody>
          <a:bodyPr wrap="square" rtlCol="0">
            <a:spAutoFit/>
          </a:bodyPr>
          <a:lstStyle/>
          <a:p>
            <a:pPr algn="ctr"/>
            <a:r>
              <a:rPr lang="en-US" sz="1500" dirty="0">
                <a:solidFill>
                  <a:srgbClr val="1E00FF"/>
                </a:solidFill>
              </a:rPr>
              <a:t>vLLM (change num_chunks +</a:t>
            </a:r>
          </a:p>
          <a:p>
            <a:pPr algn="ctr"/>
            <a:r>
              <a:rPr lang="en-US" sz="1500" dirty="0">
                <a:solidFill>
                  <a:srgbClr val="1E00FF"/>
                </a:solidFill>
              </a:rPr>
              <a:t>synthesis_method)</a:t>
            </a:r>
          </a:p>
        </p:txBody>
      </p:sp>
      <p:sp>
        <p:nvSpPr>
          <p:cNvPr id="9" name="TextBox 8">
            <a:extLst>
              <a:ext uri="{FF2B5EF4-FFF2-40B4-BE49-F238E27FC236}">
                <a16:creationId xmlns:a16="http://schemas.microsoft.com/office/drawing/2014/main" id="{CD2B25ED-EB34-DE18-9766-C4AFAE4DECB6}"/>
              </a:ext>
            </a:extLst>
          </p:cNvPr>
          <p:cNvSpPr txBox="1"/>
          <p:nvPr/>
        </p:nvSpPr>
        <p:spPr>
          <a:xfrm>
            <a:off x="3854369" y="2860348"/>
            <a:ext cx="2071869" cy="1246495"/>
          </a:xfrm>
          <a:prstGeom prst="rect">
            <a:avLst/>
          </a:prstGeom>
          <a:noFill/>
        </p:spPr>
        <p:txBody>
          <a:bodyPr wrap="square">
            <a:spAutoFit/>
          </a:bodyPr>
          <a:lstStyle/>
          <a:p>
            <a:pPr algn="ctr"/>
            <a:r>
              <a:rPr lang="en-US" sz="1500" dirty="0">
                <a:solidFill>
                  <a:srgbClr val="800080"/>
                </a:solidFill>
              </a:rPr>
              <a:t>METIS (change num_chunks +</a:t>
            </a:r>
          </a:p>
          <a:p>
            <a:pPr algn="ctr"/>
            <a:r>
              <a:rPr lang="en-US" sz="1500" dirty="0">
                <a:solidFill>
                  <a:srgbClr val="800080"/>
                </a:solidFill>
              </a:rPr>
              <a:t>synthesis_method +</a:t>
            </a:r>
          </a:p>
          <a:p>
            <a:pPr algn="ctr"/>
            <a:r>
              <a:rPr lang="en-US" sz="1500" dirty="0">
                <a:solidFill>
                  <a:srgbClr val="800080"/>
                </a:solidFill>
              </a:rPr>
              <a:t> intermediate_length + scheduling)</a:t>
            </a:r>
          </a:p>
        </p:txBody>
      </p:sp>
      <p:sp>
        <p:nvSpPr>
          <p:cNvPr id="10" name="TextBox 9">
            <a:extLst>
              <a:ext uri="{FF2B5EF4-FFF2-40B4-BE49-F238E27FC236}">
                <a16:creationId xmlns:a16="http://schemas.microsoft.com/office/drawing/2014/main" id="{37FE3333-9BE2-E05A-40E6-D9A47C704D8C}"/>
              </a:ext>
            </a:extLst>
          </p:cNvPr>
          <p:cNvSpPr txBox="1"/>
          <p:nvPr/>
        </p:nvSpPr>
        <p:spPr>
          <a:xfrm>
            <a:off x="148896" y="5933520"/>
            <a:ext cx="9363397" cy="461665"/>
          </a:xfrm>
          <a:prstGeom prst="rect">
            <a:avLst/>
          </a:prstGeom>
          <a:noFill/>
        </p:spPr>
        <p:txBody>
          <a:bodyPr wrap="none" rtlCol="0">
            <a:spAutoFit/>
          </a:bodyPr>
          <a:lstStyle/>
          <a:p>
            <a:r>
              <a:rPr lang="en-US" sz="2400" dirty="0">
                <a:solidFill>
                  <a:srgbClr val="C00000"/>
                </a:solidFill>
              </a:rPr>
              <a:t>Every component of METIS adds to improved quality-latency tradeoffs</a:t>
            </a:r>
          </a:p>
        </p:txBody>
      </p:sp>
      <p:pic>
        <p:nvPicPr>
          <p:cNvPr id="2" name="Picture 1">
            <a:extLst>
              <a:ext uri="{FF2B5EF4-FFF2-40B4-BE49-F238E27FC236}">
                <a16:creationId xmlns:a16="http://schemas.microsoft.com/office/drawing/2014/main" id="{5AA2CADE-D1A4-7572-F661-1ED8E10BDD45}"/>
              </a:ext>
            </a:extLst>
          </p:cNvPr>
          <p:cNvPicPr>
            <a:picLocks noChangeAspect="1"/>
          </p:cNvPicPr>
          <p:nvPr/>
        </p:nvPicPr>
        <p:blipFill>
          <a:blip r:embed="rId4"/>
          <a:srcRect t="20120"/>
          <a:stretch/>
        </p:blipFill>
        <p:spPr>
          <a:xfrm>
            <a:off x="2863850" y="2097024"/>
            <a:ext cx="6464300" cy="3560826"/>
          </a:xfrm>
          <a:prstGeom prst="rect">
            <a:avLst/>
          </a:prstGeom>
        </p:spPr>
      </p:pic>
      <p:sp>
        <p:nvSpPr>
          <p:cNvPr id="3" name="TextBox 2">
            <a:extLst>
              <a:ext uri="{FF2B5EF4-FFF2-40B4-BE49-F238E27FC236}">
                <a16:creationId xmlns:a16="http://schemas.microsoft.com/office/drawing/2014/main" id="{EE47719B-B8ED-C8AB-5C4A-8DF4D1FD8BE8}"/>
              </a:ext>
            </a:extLst>
          </p:cNvPr>
          <p:cNvSpPr txBox="1"/>
          <p:nvPr/>
        </p:nvSpPr>
        <p:spPr>
          <a:xfrm>
            <a:off x="7276678" y="4735968"/>
            <a:ext cx="1749582" cy="323165"/>
          </a:xfrm>
          <a:prstGeom prst="rect">
            <a:avLst/>
          </a:prstGeom>
          <a:noFill/>
        </p:spPr>
        <p:txBody>
          <a:bodyPr wrap="none" rtlCol="0">
            <a:spAutoFit/>
          </a:bodyPr>
          <a:lstStyle/>
          <a:p>
            <a:r>
              <a:rPr lang="en-US" sz="1500" dirty="0"/>
              <a:t>vLLM (fixed config)</a:t>
            </a:r>
          </a:p>
        </p:txBody>
      </p:sp>
      <p:sp>
        <p:nvSpPr>
          <p:cNvPr id="11" name="TextBox 10">
            <a:extLst>
              <a:ext uri="{FF2B5EF4-FFF2-40B4-BE49-F238E27FC236}">
                <a16:creationId xmlns:a16="http://schemas.microsoft.com/office/drawing/2014/main" id="{5FEDE12F-03A7-B590-D172-404A66ED1EB4}"/>
              </a:ext>
            </a:extLst>
          </p:cNvPr>
          <p:cNvSpPr txBox="1"/>
          <p:nvPr/>
        </p:nvSpPr>
        <p:spPr>
          <a:xfrm>
            <a:off x="6588761" y="3850927"/>
            <a:ext cx="1849471" cy="553998"/>
          </a:xfrm>
          <a:prstGeom prst="rect">
            <a:avLst/>
          </a:prstGeom>
          <a:noFill/>
        </p:spPr>
        <p:txBody>
          <a:bodyPr wrap="square" rtlCol="0">
            <a:spAutoFit/>
          </a:bodyPr>
          <a:lstStyle/>
          <a:p>
            <a:r>
              <a:rPr lang="en-US" sz="1500" dirty="0">
                <a:solidFill>
                  <a:srgbClr val="FF0000"/>
                </a:solidFill>
              </a:rPr>
              <a:t>vLLM (change num_chunks)</a:t>
            </a:r>
          </a:p>
        </p:txBody>
      </p:sp>
      <p:sp>
        <p:nvSpPr>
          <p:cNvPr id="12" name="TextBox 11">
            <a:extLst>
              <a:ext uri="{FF2B5EF4-FFF2-40B4-BE49-F238E27FC236}">
                <a16:creationId xmlns:a16="http://schemas.microsoft.com/office/drawing/2014/main" id="{6AFE88A1-736F-1FC8-8D14-6914E2026C82}"/>
              </a:ext>
            </a:extLst>
          </p:cNvPr>
          <p:cNvSpPr txBox="1"/>
          <p:nvPr/>
        </p:nvSpPr>
        <p:spPr>
          <a:xfrm>
            <a:off x="5477093" y="3112987"/>
            <a:ext cx="4097438" cy="553998"/>
          </a:xfrm>
          <a:prstGeom prst="rect">
            <a:avLst/>
          </a:prstGeom>
          <a:noFill/>
        </p:spPr>
        <p:txBody>
          <a:bodyPr wrap="square" rtlCol="0">
            <a:spAutoFit/>
          </a:bodyPr>
          <a:lstStyle/>
          <a:p>
            <a:pPr algn="ctr"/>
            <a:r>
              <a:rPr lang="en-US" sz="1500" dirty="0">
                <a:solidFill>
                  <a:srgbClr val="1E00FF"/>
                </a:solidFill>
              </a:rPr>
              <a:t>vLLM (change num_chunks +</a:t>
            </a:r>
          </a:p>
          <a:p>
            <a:pPr algn="ctr"/>
            <a:r>
              <a:rPr lang="en-US" sz="1500" dirty="0">
                <a:solidFill>
                  <a:srgbClr val="1E00FF"/>
                </a:solidFill>
              </a:rPr>
              <a:t>synthesis_method)</a:t>
            </a:r>
          </a:p>
        </p:txBody>
      </p:sp>
      <p:sp>
        <p:nvSpPr>
          <p:cNvPr id="13" name="TextBox 12">
            <a:extLst>
              <a:ext uri="{FF2B5EF4-FFF2-40B4-BE49-F238E27FC236}">
                <a16:creationId xmlns:a16="http://schemas.microsoft.com/office/drawing/2014/main" id="{4C48E7C6-8764-C5CA-FF38-286A10FA9048}"/>
              </a:ext>
            </a:extLst>
          </p:cNvPr>
          <p:cNvSpPr txBox="1"/>
          <p:nvPr/>
        </p:nvSpPr>
        <p:spPr>
          <a:xfrm>
            <a:off x="6330986" y="2367171"/>
            <a:ext cx="2695274" cy="784830"/>
          </a:xfrm>
          <a:prstGeom prst="rect">
            <a:avLst/>
          </a:prstGeom>
          <a:noFill/>
        </p:spPr>
        <p:txBody>
          <a:bodyPr wrap="square">
            <a:spAutoFit/>
          </a:bodyPr>
          <a:lstStyle/>
          <a:p>
            <a:pPr algn="ctr"/>
            <a:r>
              <a:rPr lang="en-US" sz="1500" dirty="0">
                <a:solidFill>
                  <a:srgbClr val="800080"/>
                </a:solidFill>
              </a:rPr>
              <a:t>vLLM (change num_chunks +</a:t>
            </a:r>
          </a:p>
          <a:p>
            <a:pPr algn="ctr"/>
            <a:r>
              <a:rPr lang="en-US" sz="1500" dirty="0">
                <a:solidFill>
                  <a:srgbClr val="800080"/>
                </a:solidFill>
              </a:rPr>
              <a:t>synthesis_method +</a:t>
            </a:r>
          </a:p>
          <a:p>
            <a:pPr algn="ctr"/>
            <a:r>
              <a:rPr lang="en-US" sz="1500" dirty="0">
                <a:solidFill>
                  <a:srgbClr val="800080"/>
                </a:solidFill>
              </a:rPr>
              <a:t> intermediate_length)</a:t>
            </a:r>
          </a:p>
        </p:txBody>
      </p:sp>
      <p:sp>
        <p:nvSpPr>
          <p:cNvPr id="14" name="TextBox 13">
            <a:extLst>
              <a:ext uri="{FF2B5EF4-FFF2-40B4-BE49-F238E27FC236}">
                <a16:creationId xmlns:a16="http://schemas.microsoft.com/office/drawing/2014/main" id="{0F5861EA-2F43-2E9F-043B-FABB96FA83CB}"/>
              </a:ext>
            </a:extLst>
          </p:cNvPr>
          <p:cNvSpPr txBox="1"/>
          <p:nvPr/>
        </p:nvSpPr>
        <p:spPr>
          <a:xfrm>
            <a:off x="3818760" y="2805752"/>
            <a:ext cx="2277240" cy="1246495"/>
          </a:xfrm>
          <a:prstGeom prst="rect">
            <a:avLst/>
          </a:prstGeom>
          <a:noFill/>
        </p:spPr>
        <p:txBody>
          <a:bodyPr wrap="square">
            <a:spAutoFit/>
          </a:bodyPr>
          <a:lstStyle/>
          <a:p>
            <a:pPr algn="ctr"/>
            <a:r>
              <a:rPr lang="en-US" sz="1500" dirty="0">
                <a:solidFill>
                  <a:srgbClr val="008001"/>
                </a:solidFill>
              </a:rPr>
              <a:t>METIS (change num_chunks +</a:t>
            </a:r>
          </a:p>
          <a:p>
            <a:pPr algn="ctr"/>
            <a:r>
              <a:rPr lang="en-US" sz="1500" dirty="0">
                <a:solidFill>
                  <a:srgbClr val="008001"/>
                </a:solidFill>
              </a:rPr>
              <a:t>synthesis_method +</a:t>
            </a:r>
          </a:p>
          <a:p>
            <a:pPr algn="ctr"/>
            <a:r>
              <a:rPr lang="en-US" sz="1500" dirty="0">
                <a:solidFill>
                  <a:srgbClr val="008001"/>
                </a:solidFill>
              </a:rPr>
              <a:t> intermediate_length + scheduling)</a:t>
            </a:r>
          </a:p>
        </p:txBody>
      </p:sp>
      <p:sp>
        <p:nvSpPr>
          <p:cNvPr id="15" name="Right Arrow 14">
            <a:extLst>
              <a:ext uri="{FF2B5EF4-FFF2-40B4-BE49-F238E27FC236}">
                <a16:creationId xmlns:a16="http://schemas.microsoft.com/office/drawing/2014/main" id="{F140F525-B9C6-45EF-D27A-4E89ADFC7D0C}"/>
              </a:ext>
            </a:extLst>
          </p:cNvPr>
          <p:cNvSpPr/>
          <p:nvPr/>
        </p:nvSpPr>
        <p:spPr>
          <a:xfrm rot="13597385" flipV="1">
            <a:off x="5652113" y="4230889"/>
            <a:ext cx="893093" cy="481168"/>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Better</a:t>
            </a:r>
          </a:p>
        </p:txBody>
      </p:sp>
      <p:sp>
        <p:nvSpPr>
          <p:cNvPr id="16" name="Title 1">
            <a:extLst>
              <a:ext uri="{FF2B5EF4-FFF2-40B4-BE49-F238E27FC236}">
                <a16:creationId xmlns:a16="http://schemas.microsoft.com/office/drawing/2014/main" id="{D9433C8E-E6F8-C834-E5C2-5AAD4720440F}"/>
              </a:ext>
            </a:extLst>
          </p:cNvPr>
          <p:cNvSpPr>
            <a:spLocks noGrp="1"/>
          </p:cNvSpPr>
          <p:nvPr>
            <p:ph type="title"/>
          </p:nvPr>
        </p:nvSpPr>
        <p:spPr/>
        <p:txBody>
          <a:bodyPr/>
          <a:lstStyle/>
          <a:p>
            <a:r>
              <a:rPr lang="en-US" dirty="0"/>
              <a:t>Improvements from each knob in METIS</a:t>
            </a:r>
          </a:p>
        </p:txBody>
      </p:sp>
      <p:sp>
        <p:nvSpPr>
          <p:cNvPr id="17" name="Slide Number Placeholder 16">
            <a:extLst>
              <a:ext uri="{FF2B5EF4-FFF2-40B4-BE49-F238E27FC236}">
                <a16:creationId xmlns:a16="http://schemas.microsoft.com/office/drawing/2014/main" id="{0392A096-AD91-67D0-9357-F0A194545358}"/>
              </a:ext>
            </a:extLst>
          </p:cNvPr>
          <p:cNvSpPr>
            <a:spLocks noGrp="1"/>
          </p:cNvSpPr>
          <p:nvPr>
            <p:ph type="sldNum" sz="quarter" idx="12"/>
          </p:nvPr>
        </p:nvSpPr>
        <p:spPr/>
        <p:txBody>
          <a:bodyPr/>
          <a:lstStyle/>
          <a:p>
            <a:fld id="{993301F2-5F73-8048-93F9-DE43C23CECA6}" type="slidenum">
              <a:rPr lang="en-US" smtClean="0"/>
              <a:t>15</a:t>
            </a:fld>
            <a:endParaRPr lang="en-US"/>
          </a:p>
        </p:txBody>
      </p:sp>
    </p:spTree>
    <p:extLst>
      <p:ext uri="{BB962C8B-B14F-4D97-AF65-F5344CB8AC3E}">
        <p14:creationId xmlns:p14="http://schemas.microsoft.com/office/powerpoint/2010/main" val="15726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719F83-BB00-A318-E6EE-50DDE83EFF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3AF8D8-5098-DC06-34DD-86CC8AF3C4A9}"/>
              </a:ext>
            </a:extLst>
          </p:cNvPr>
          <p:cNvSpPr>
            <a:spLocks noGrp="1"/>
          </p:cNvSpPr>
          <p:nvPr>
            <p:ph type="title"/>
          </p:nvPr>
        </p:nvSpPr>
        <p:spPr/>
        <p:txBody>
          <a:bodyPr>
            <a:normAutofit/>
          </a:bodyPr>
          <a:lstStyle/>
          <a:p>
            <a:r>
              <a:rPr lang="en-US" sz="5400" dirty="0"/>
              <a:t>More results in the paper </a:t>
            </a:r>
          </a:p>
        </p:txBody>
      </p:sp>
      <p:sp>
        <p:nvSpPr>
          <p:cNvPr id="3" name="Content Placeholder 2">
            <a:extLst>
              <a:ext uri="{FF2B5EF4-FFF2-40B4-BE49-F238E27FC236}">
                <a16:creationId xmlns:a16="http://schemas.microsoft.com/office/drawing/2014/main" id="{E18D4B5D-2BFC-764C-79FE-F5B09A3C256A}"/>
              </a:ext>
            </a:extLst>
          </p:cNvPr>
          <p:cNvSpPr>
            <a:spLocks noGrp="1"/>
          </p:cNvSpPr>
          <p:nvPr>
            <p:ph idx="1"/>
          </p:nvPr>
        </p:nvSpPr>
        <p:spPr>
          <a:xfrm>
            <a:off x="838200" y="1929384"/>
            <a:ext cx="10515600" cy="4251960"/>
          </a:xfrm>
        </p:spPr>
        <p:txBody>
          <a:bodyPr>
            <a:normAutofit/>
          </a:bodyPr>
          <a:lstStyle/>
          <a:p>
            <a:r>
              <a:rPr lang="en-US" sz="2200" dirty="0"/>
              <a:t>Cost analysis of the profiler</a:t>
            </a:r>
          </a:p>
          <a:p>
            <a:r>
              <a:rPr lang="en-US" sz="2200" dirty="0"/>
              <a:t>Showing minimal latency overhead of the profiler</a:t>
            </a:r>
          </a:p>
          <a:p>
            <a:r>
              <a:rPr lang="en-US" sz="2200" dirty="0"/>
              <a:t>Sensitivity analysis for serving model and profiler</a:t>
            </a:r>
          </a:p>
          <a:p>
            <a:r>
              <a:rPr lang="en-US" sz="2200" dirty="0"/>
              <a:t>Feedback-based system improvement over time</a:t>
            </a:r>
          </a:p>
        </p:txBody>
      </p:sp>
      <p:sp>
        <p:nvSpPr>
          <p:cNvPr id="4" name="Slide Number Placeholder 3">
            <a:extLst>
              <a:ext uri="{FF2B5EF4-FFF2-40B4-BE49-F238E27FC236}">
                <a16:creationId xmlns:a16="http://schemas.microsoft.com/office/drawing/2014/main" id="{6BC99BE7-10A8-8FDD-C9CE-7E1AC2C69EDF}"/>
              </a:ext>
            </a:extLst>
          </p:cNvPr>
          <p:cNvSpPr>
            <a:spLocks noGrp="1"/>
          </p:cNvSpPr>
          <p:nvPr>
            <p:ph type="sldNum" sz="quarter" idx="12"/>
          </p:nvPr>
        </p:nvSpPr>
        <p:spPr/>
        <p:txBody>
          <a:bodyPr/>
          <a:lstStyle/>
          <a:p>
            <a:fld id="{993301F2-5F73-8048-93F9-DE43C23CECA6}" type="slidenum">
              <a:rPr lang="en-US" smtClean="0"/>
              <a:t>16</a:t>
            </a:fld>
            <a:endParaRPr lang="en-US"/>
          </a:p>
        </p:txBody>
      </p:sp>
    </p:spTree>
    <p:extLst>
      <p:ext uri="{BB962C8B-B14F-4D97-AF65-F5344CB8AC3E}">
        <p14:creationId xmlns:p14="http://schemas.microsoft.com/office/powerpoint/2010/main" val="263562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1C8C6A-65D0-A0B3-50BF-28E343CEC3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AA3BFF-70AF-93F4-ACAF-7BB129534B53}"/>
              </a:ext>
            </a:extLst>
          </p:cNvPr>
          <p:cNvSpPr>
            <a:spLocks noGrp="1"/>
          </p:cNvSpPr>
          <p:nvPr>
            <p:ph type="title"/>
          </p:nvPr>
        </p:nvSpPr>
        <p:spPr/>
        <p:txBody>
          <a:bodyPr>
            <a:normAutofit/>
          </a:bodyPr>
          <a:lstStyle/>
          <a:p>
            <a:r>
              <a:rPr lang="en-US" sz="4200" dirty="0"/>
              <a:t>Conclusion</a:t>
            </a:r>
          </a:p>
        </p:txBody>
      </p:sp>
      <p:sp>
        <p:nvSpPr>
          <p:cNvPr id="3" name="Content Placeholder 2">
            <a:extLst>
              <a:ext uri="{FF2B5EF4-FFF2-40B4-BE49-F238E27FC236}">
                <a16:creationId xmlns:a16="http://schemas.microsoft.com/office/drawing/2014/main" id="{A607E266-85BD-45D7-F279-1C2DA9B90AFF}"/>
              </a:ext>
            </a:extLst>
          </p:cNvPr>
          <p:cNvSpPr>
            <a:spLocks noGrp="1"/>
          </p:cNvSpPr>
          <p:nvPr>
            <p:ph idx="1"/>
          </p:nvPr>
        </p:nvSpPr>
        <p:spPr>
          <a:xfrm>
            <a:off x="838200" y="1929384"/>
            <a:ext cx="10515600" cy="4251960"/>
          </a:xfrm>
        </p:spPr>
        <p:txBody>
          <a:bodyPr>
            <a:normAutofit/>
          </a:bodyPr>
          <a:lstStyle/>
          <a:p>
            <a:r>
              <a:rPr lang="en-US" sz="2200" dirty="0"/>
              <a:t>First system to focus on optimizing the tradeoffs between response delay and generation quality for RAG workloads</a:t>
            </a:r>
          </a:p>
          <a:p>
            <a:r>
              <a:rPr lang="en-US" sz="2200" dirty="0"/>
              <a:t>Schedules RAG queries and adapts key RAG configuration knobs on a per-query basis.</a:t>
            </a:r>
          </a:p>
          <a:p>
            <a:r>
              <a:rPr lang="en-US" sz="2200" dirty="0"/>
              <a:t>Result : </a:t>
            </a:r>
            <a:endParaRPr lang="en-US" sz="2000" dirty="0"/>
          </a:p>
          <a:p>
            <a:pPr lvl="1"/>
            <a:r>
              <a:rPr lang="en-US" sz="2000" dirty="0"/>
              <a:t>1.64x-2.54x delay reduction at same response quality!</a:t>
            </a:r>
          </a:p>
          <a:p>
            <a:pPr lvl="1"/>
            <a:r>
              <a:rPr lang="en-US" sz="2000" dirty="0"/>
              <a:t>1.8x-4.5x higher throughput vs closest-quality fixed configurations!</a:t>
            </a:r>
          </a:p>
          <a:p>
            <a:pPr marL="457200" lvl="1" indent="0">
              <a:buNone/>
            </a:pPr>
            <a:endParaRPr lang="en-US" sz="1600" dirty="0"/>
          </a:p>
        </p:txBody>
      </p:sp>
      <p:sp>
        <p:nvSpPr>
          <p:cNvPr id="4" name="Slide Number Placeholder 3">
            <a:extLst>
              <a:ext uri="{FF2B5EF4-FFF2-40B4-BE49-F238E27FC236}">
                <a16:creationId xmlns:a16="http://schemas.microsoft.com/office/drawing/2014/main" id="{CD0791FF-15CA-28D8-9FA4-A7F8DF9EDCBC}"/>
              </a:ext>
            </a:extLst>
          </p:cNvPr>
          <p:cNvSpPr>
            <a:spLocks noGrp="1"/>
          </p:cNvSpPr>
          <p:nvPr>
            <p:ph type="sldNum" sz="quarter" idx="12"/>
          </p:nvPr>
        </p:nvSpPr>
        <p:spPr/>
        <p:txBody>
          <a:bodyPr/>
          <a:lstStyle/>
          <a:p>
            <a:fld id="{993301F2-5F73-8048-93F9-DE43C23CECA6}" type="slidenum">
              <a:rPr lang="en-US" smtClean="0"/>
              <a:t>17</a:t>
            </a:fld>
            <a:endParaRPr lang="en-US"/>
          </a:p>
        </p:txBody>
      </p:sp>
    </p:spTree>
    <p:extLst>
      <p:ext uri="{BB962C8B-B14F-4D97-AF65-F5344CB8AC3E}">
        <p14:creationId xmlns:p14="http://schemas.microsoft.com/office/powerpoint/2010/main" val="66414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99871D-C051-7106-31E2-D4042D2282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1534C8-7F65-7DB9-2270-7EAD04FAA424}"/>
              </a:ext>
            </a:extLst>
          </p:cNvPr>
          <p:cNvSpPr>
            <a:spLocks noGrp="1"/>
          </p:cNvSpPr>
          <p:nvPr>
            <p:ph type="title"/>
          </p:nvPr>
        </p:nvSpPr>
        <p:spPr/>
        <p:txBody>
          <a:bodyPr>
            <a:normAutofit/>
          </a:bodyPr>
          <a:lstStyle/>
          <a:p>
            <a:r>
              <a:rPr lang="en-US" sz="4200" dirty="0"/>
              <a:t>RAG systems are ubiquitous in today’s</a:t>
            </a:r>
            <a:br>
              <a:rPr lang="en-US" sz="4200" dirty="0"/>
            </a:br>
            <a:r>
              <a:rPr lang="en-US" sz="4200" dirty="0"/>
              <a:t>LLM applications </a:t>
            </a:r>
          </a:p>
        </p:txBody>
      </p:sp>
      <p:sp>
        <p:nvSpPr>
          <p:cNvPr id="3" name="Content Placeholder 2">
            <a:extLst>
              <a:ext uri="{FF2B5EF4-FFF2-40B4-BE49-F238E27FC236}">
                <a16:creationId xmlns:a16="http://schemas.microsoft.com/office/drawing/2014/main" id="{85D59774-0634-D3C8-663F-1C030BF4E653}"/>
              </a:ext>
            </a:extLst>
          </p:cNvPr>
          <p:cNvSpPr>
            <a:spLocks noGrp="1"/>
          </p:cNvSpPr>
          <p:nvPr>
            <p:ph idx="1"/>
          </p:nvPr>
        </p:nvSpPr>
        <p:spPr>
          <a:xfrm>
            <a:off x="838200" y="1929384"/>
            <a:ext cx="10515600" cy="4251960"/>
          </a:xfrm>
        </p:spPr>
        <p:txBody>
          <a:bodyPr>
            <a:normAutofit/>
          </a:bodyPr>
          <a:lstStyle/>
          <a:p>
            <a:r>
              <a:rPr lang="en-US" sz="2200" dirty="0"/>
              <a:t>RAG (Retrieval Augmented Generation)  </a:t>
            </a:r>
          </a:p>
          <a:p>
            <a:pPr lvl="1"/>
            <a:r>
              <a:rPr lang="en-US" sz="2200" dirty="0"/>
              <a:t>retrieves relevant context for the query based on vector similarity search</a:t>
            </a:r>
          </a:p>
          <a:p>
            <a:pPr lvl="1"/>
            <a:r>
              <a:rPr lang="en-US" sz="2200" dirty="0"/>
              <a:t>combines the chunks with the query to generate the response</a:t>
            </a:r>
          </a:p>
          <a:p>
            <a:r>
              <a:rPr lang="en-US" sz="2200" dirty="0"/>
              <a:t>Two directions of current work:</a:t>
            </a:r>
          </a:p>
          <a:p>
            <a:pPr lvl="1"/>
            <a:r>
              <a:rPr lang="en-US" sz="2200" dirty="0"/>
              <a:t>Direction 1 : Focus only  on generation quality </a:t>
            </a:r>
            <a:r>
              <a:rPr lang="en-US" sz="2200" dirty="0">
                <a:solidFill>
                  <a:schemeClr val="bg2">
                    <a:lumMod val="50000"/>
                  </a:schemeClr>
                </a:solidFill>
              </a:rPr>
              <a:t>(</a:t>
            </a:r>
            <a:r>
              <a:rPr lang="en-US" sz="2200" i="1" dirty="0">
                <a:solidFill>
                  <a:schemeClr val="bg2">
                    <a:lumMod val="50000"/>
                  </a:schemeClr>
                </a:solidFill>
              </a:rPr>
              <a:t>AdaptiveRAG ACL’24</a:t>
            </a:r>
            <a:r>
              <a:rPr lang="en-US" sz="2200" dirty="0">
                <a:solidFill>
                  <a:schemeClr val="bg2">
                    <a:lumMod val="50000"/>
                  </a:schemeClr>
                </a:solidFill>
              </a:rPr>
              <a:t>)</a:t>
            </a:r>
          </a:p>
          <a:p>
            <a:pPr lvl="1"/>
            <a:r>
              <a:rPr lang="en-US" sz="2200" dirty="0"/>
              <a:t>Direction 2 : Focus only on low latency/high throughput </a:t>
            </a:r>
            <a:r>
              <a:rPr lang="en-US" sz="2200" dirty="0">
                <a:solidFill>
                  <a:schemeClr val="bg2">
                    <a:lumMod val="50000"/>
                  </a:schemeClr>
                </a:solidFill>
              </a:rPr>
              <a:t>(</a:t>
            </a:r>
            <a:r>
              <a:rPr lang="en-US" sz="2200" i="1" dirty="0">
                <a:solidFill>
                  <a:schemeClr val="bg2">
                    <a:lumMod val="50000"/>
                  </a:schemeClr>
                </a:solidFill>
              </a:rPr>
              <a:t>Parrot OSDI’24</a:t>
            </a:r>
            <a:r>
              <a:rPr lang="en-US" sz="2200" dirty="0">
                <a:solidFill>
                  <a:schemeClr val="bg2">
                    <a:lumMod val="50000"/>
                  </a:schemeClr>
                </a:solidFill>
              </a:rPr>
              <a:t>)</a:t>
            </a:r>
          </a:p>
          <a:p>
            <a:r>
              <a:rPr lang="en-US" sz="2200" dirty="0"/>
              <a:t>Focus of this talk:</a:t>
            </a:r>
          </a:p>
          <a:p>
            <a:pPr marL="457200" lvl="1" indent="0">
              <a:buNone/>
            </a:pPr>
            <a:r>
              <a:rPr lang="en-US" sz="2200" dirty="0">
                <a:solidFill>
                  <a:srgbClr val="C00000"/>
                </a:solidFill>
              </a:rPr>
              <a:t>Can we jointly optimize the quality-efficiency tradeoff for RAG serving?</a:t>
            </a:r>
          </a:p>
        </p:txBody>
      </p:sp>
      <p:sp>
        <p:nvSpPr>
          <p:cNvPr id="4" name="Slide Number Placeholder 3">
            <a:extLst>
              <a:ext uri="{FF2B5EF4-FFF2-40B4-BE49-F238E27FC236}">
                <a16:creationId xmlns:a16="http://schemas.microsoft.com/office/drawing/2014/main" id="{D578D193-1A6E-6D6E-A15C-92ADCB4BD5FF}"/>
              </a:ext>
            </a:extLst>
          </p:cNvPr>
          <p:cNvSpPr>
            <a:spLocks noGrp="1"/>
          </p:cNvSpPr>
          <p:nvPr>
            <p:ph type="sldNum" sz="quarter" idx="12"/>
          </p:nvPr>
        </p:nvSpPr>
        <p:spPr/>
        <p:txBody>
          <a:bodyPr/>
          <a:lstStyle/>
          <a:p>
            <a:fld id="{993301F2-5F73-8048-93F9-DE43C23CECA6}" type="slidenum">
              <a:rPr lang="en-US" smtClean="0"/>
              <a:t>2</a:t>
            </a:fld>
            <a:endParaRPr lang="en-US"/>
          </a:p>
        </p:txBody>
      </p:sp>
    </p:spTree>
    <p:extLst>
      <p:ext uri="{BB962C8B-B14F-4D97-AF65-F5344CB8AC3E}">
        <p14:creationId xmlns:p14="http://schemas.microsoft.com/office/powerpoint/2010/main" val="292996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CA44ED-5CA7-CA96-D552-26CA6BE4FD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564E9F-57BA-DA68-39FB-DDF70CF8D6B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5100" kern="1200" dirty="0">
                <a:solidFill>
                  <a:schemeClr val="tx1"/>
                </a:solidFill>
                <a:latin typeface="+mj-lt"/>
                <a:ea typeface="+mj-ea"/>
                <a:cs typeface="+mj-cs"/>
              </a:rPr>
              <a:t>Configuration knobs RAG queries need</a:t>
            </a:r>
          </a:p>
        </p:txBody>
      </p:sp>
      <p:pic>
        <p:nvPicPr>
          <p:cNvPr id="3" name="Picture 2">
            <a:extLst>
              <a:ext uri="{FF2B5EF4-FFF2-40B4-BE49-F238E27FC236}">
                <a16:creationId xmlns:a16="http://schemas.microsoft.com/office/drawing/2014/main" id="{73952F75-99DC-8099-65DA-C4F993F2B8AE}"/>
              </a:ext>
            </a:extLst>
          </p:cNvPr>
          <p:cNvPicPr>
            <a:picLocks noChangeAspect="1"/>
          </p:cNvPicPr>
          <p:nvPr/>
        </p:nvPicPr>
        <p:blipFill>
          <a:blip r:embed="rId3"/>
          <a:srcRect t="16836" b="48683"/>
          <a:stretch>
            <a:fillRect/>
          </a:stretch>
        </p:blipFill>
        <p:spPr>
          <a:xfrm>
            <a:off x="816446" y="2277927"/>
            <a:ext cx="10554509" cy="1507689"/>
          </a:xfrm>
          <a:prstGeom prst="rect">
            <a:avLst/>
          </a:prstGeom>
        </p:spPr>
      </p:pic>
      <p:sp>
        <p:nvSpPr>
          <p:cNvPr id="6" name="TextBox 5">
            <a:extLst>
              <a:ext uri="{FF2B5EF4-FFF2-40B4-BE49-F238E27FC236}">
                <a16:creationId xmlns:a16="http://schemas.microsoft.com/office/drawing/2014/main" id="{D95174C0-14FF-EC29-EA2D-4B9D57B65C04}"/>
              </a:ext>
            </a:extLst>
          </p:cNvPr>
          <p:cNvSpPr txBox="1"/>
          <p:nvPr/>
        </p:nvSpPr>
        <p:spPr>
          <a:xfrm>
            <a:off x="1986493" y="6440424"/>
            <a:ext cx="8419643" cy="426848"/>
          </a:xfrm>
          <a:prstGeom prst="rect">
            <a:avLst/>
          </a:prstGeom>
          <a:noFill/>
        </p:spPr>
        <p:txBody>
          <a:bodyPr wrap="square">
            <a:spAutoFit/>
          </a:bodyPr>
          <a:lstStyle/>
          <a:p>
            <a:pPr algn="ctr">
              <a:lnSpc>
                <a:spcPct val="90000"/>
              </a:lnSpc>
              <a:spcBef>
                <a:spcPts val="1000"/>
              </a:spcBef>
            </a:pPr>
            <a:r>
              <a:rPr lang="en-US" sz="2400" dirty="0">
                <a:solidFill>
                  <a:srgbClr val="C00000"/>
                </a:solidFill>
              </a:rPr>
              <a:t>RAG systems inherently expose multiple configuration knobs</a:t>
            </a:r>
          </a:p>
        </p:txBody>
      </p:sp>
      <p:pic>
        <p:nvPicPr>
          <p:cNvPr id="4" name="Picture 3">
            <a:extLst>
              <a:ext uri="{FF2B5EF4-FFF2-40B4-BE49-F238E27FC236}">
                <a16:creationId xmlns:a16="http://schemas.microsoft.com/office/drawing/2014/main" id="{F528DC6F-3EF6-9BC8-29F9-87C634BCE572}"/>
              </a:ext>
            </a:extLst>
          </p:cNvPr>
          <p:cNvPicPr>
            <a:picLocks noChangeAspect="1"/>
          </p:cNvPicPr>
          <p:nvPr/>
        </p:nvPicPr>
        <p:blipFill>
          <a:blip r:embed="rId3"/>
          <a:srcRect t="73485" r="74121"/>
          <a:stretch>
            <a:fillRect/>
          </a:stretch>
        </p:blipFill>
        <p:spPr>
          <a:xfrm>
            <a:off x="816655" y="5021698"/>
            <a:ext cx="2731426" cy="1159359"/>
          </a:xfrm>
          <a:prstGeom prst="rect">
            <a:avLst/>
          </a:prstGeom>
        </p:spPr>
      </p:pic>
      <p:pic>
        <p:nvPicPr>
          <p:cNvPr id="5" name="Picture 4">
            <a:extLst>
              <a:ext uri="{FF2B5EF4-FFF2-40B4-BE49-F238E27FC236}">
                <a16:creationId xmlns:a16="http://schemas.microsoft.com/office/drawing/2014/main" id="{A76517A1-EAB5-10A3-2A54-A76409642FA2}"/>
              </a:ext>
            </a:extLst>
          </p:cNvPr>
          <p:cNvPicPr>
            <a:picLocks noChangeAspect="1"/>
          </p:cNvPicPr>
          <p:nvPr/>
        </p:nvPicPr>
        <p:blipFill>
          <a:blip r:embed="rId3"/>
          <a:srcRect l="36853" t="73517" r="36925"/>
          <a:stretch>
            <a:fillRect/>
          </a:stretch>
        </p:blipFill>
        <p:spPr>
          <a:xfrm>
            <a:off x="4913794" y="5045611"/>
            <a:ext cx="2767585" cy="1157954"/>
          </a:xfrm>
          <a:prstGeom prst="rect">
            <a:avLst/>
          </a:prstGeom>
        </p:spPr>
      </p:pic>
      <p:pic>
        <p:nvPicPr>
          <p:cNvPr id="7" name="Picture 6">
            <a:extLst>
              <a:ext uri="{FF2B5EF4-FFF2-40B4-BE49-F238E27FC236}">
                <a16:creationId xmlns:a16="http://schemas.microsoft.com/office/drawing/2014/main" id="{C3AA8DC8-1110-AA86-CCC4-11901559B935}"/>
              </a:ext>
            </a:extLst>
          </p:cNvPr>
          <p:cNvPicPr>
            <a:picLocks noChangeAspect="1"/>
          </p:cNvPicPr>
          <p:nvPr/>
        </p:nvPicPr>
        <p:blipFill>
          <a:blip r:embed="rId3"/>
          <a:srcRect l="74395" t="73764" r="653"/>
          <a:stretch>
            <a:fillRect/>
          </a:stretch>
        </p:blipFill>
        <p:spPr>
          <a:xfrm>
            <a:off x="8787280" y="5046082"/>
            <a:ext cx="2633472" cy="1147167"/>
          </a:xfrm>
          <a:prstGeom prst="rect">
            <a:avLst/>
          </a:prstGeom>
        </p:spPr>
      </p:pic>
      <p:cxnSp>
        <p:nvCxnSpPr>
          <p:cNvPr id="9" name="Straight Connector 8">
            <a:extLst>
              <a:ext uri="{FF2B5EF4-FFF2-40B4-BE49-F238E27FC236}">
                <a16:creationId xmlns:a16="http://schemas.microsoft.com/office/drawing/2014/main" id="{00A05349-129F-F658-7FA3-2B7F00943FE7}"/>
              </a:ext>
            </a:extLst>
          </p:cNvPr>
          <p:cNvCxnSpPr/>
          <p:nvPr/>
        </p:nvCxnSpPr>
        <p:spPr>
          <a:xfrm>
            <a:off x="2182368" y="3785616"/>
            <a:ext cx="0" cy="123608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457F1E0-4859-4327-5814-911AC59BC92D}"/>
              </a:ext>
            </a:extLst>
          </p:cNvPr>
          <p:cNvCxnSpPr>
            <a:cxnSpLocks/>
            <a:endCxn id="5" idx="0"/>
          </p:cNvCxnSpPr>
          <p:nvPr/>
        </p:nvCxnSpPr>
        <p:spPr>
          <a:xfrm>
            <a:off x="4653113" y="3797337"/>
            <a:ext cx="1644474" cy="12482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39C5D9-FA8E-11EB-524A-0488C391796A}"/>
              </a:ext>
            </a:extLst>
          </p:cNvPr>
          <p:cNvCxnSpPr>
            <a:cxnSpLocks/>
            <a:stCxn id="5" idx="0"/>
          </p:cNvCxnSpPr>
          <p:nvPr/>
        </p:nvCxnSpPr>
        <p:spPr>
          <a:xfrm flipV="1">
            <a:off x="6297587" y="3760997"/>
            <a:ext cx="1280726" cy="12846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F0CF943-10D6-819B-35D3-A112E4591C59}"/>
              </a:ext>
            </a:extLst>
          </p:cNvPr>
          <p:cNvCxnSpPr/>
          <p:nvPr/>
        </p:nvCxnSpPr>
        <p:spPr>
          <a:xfrm>
            <a:off x="9979152" y="3797808"/>
            <a:ext cx="0" cy="123608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Slide Number Placeholder 7">
            <a:extLst>
              <a:ext uri="{FF2B5EF4-FFF2-40B4-BE49-F238E27FC236}">
                <a16:creationId xmlns:a16="http://schemas.microsoft.com/office/drawing/2014/main" id="{1AA3AC1B-FEE5-265F-F5C2-40598F749534}"/>
              </a:ext>
            </a:extLst>
          </p:cNvPr>
          <p:cNvSpPr>
            <a:spLocks noGrp="1"/>
          </p:cNvSpPr>
          <p:nvPr>
            <p:ph type="sldNum" sz="quarter" idx="12"/>
          </p:nvPr>
        </p:nvSpPr>
        <p:spPr/>
        <p:txBody>
          <a:bodyPr/>
          <a:lstStyle/>
          <a:p>
            <a:fld id="{993301F2-5F73-8048-93F9-DE43C23CECA6}" type="slidenum">
              <a:rPr lang="en-US" smtClean="0"/>
              <a:t>3</a:t>
            </a:fld>
            <a:endParaRPr lang="en-US"/>
          </a:p>
        </p:txBody>
      </p:sp>
    </p:spTree>
    <p:extLst>
      <p:ext uri="{BB962C8B-B14F-4D97-AF65-F5344CB8AC3E}">
        <p14:creationId xmlns:p14="http://schemas.microsoft.com/office/powerpoint/2010/main" val="411017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271A0-190D-9708-D130-F36A712E57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06F364-01EB-A6B2-ECFC-460F19068D38}"/>
              </a:ext>
            </a:extLst>
          </p:cNvPr>
          <p:cNvSpPr>
            <a:spLocks noGrp="1"/>
          </p:cNvSpPr>
          <p:nvPr>
            <p:ph type="title"/>
          </p:nvPr>
        </p:nvSpPr>
        <p:spPr/>
        <p:txBody>
          <a:bodyPr/>
          <a:lstStyle/>
          <a:p>
            <a:r>
              <a:rPr lang="en-US" dirty="0"/>
              <a:t>Overview on synthesis_method</a:t>
            </a:r>
          </a:p>
        </p:txBody>
      </p:sp>
      <p:sp>
        <p:nvSpPr>
          <p:cNvPr id="9" name="Rounded Rectangle 8">
            <a:extLst>
              <a:ext uri="{FF2B5EF4-FFF2-40B4-BE49-F238E27FC236}">
                <a16:creationId xmlns:a16="http://schemas.microsoft.com/office/drawing/2014/main" id="{A47531A6-8223-39E2-2FC6-4E2D509599D8}"/>
              </a:ext>
            </a:extLst>
          </p:cNvPr>
          <p:cNvSpPr/>
          <p:nvPr/>
        </p:nvSpPr>
        <p:spPr>
          <a:xfrm>
            <a:off x="1794818" y="2681384"/>
            <a:ext cx="1085099" cy="300789"/>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900" dirty="0"/>
              <a:t>Chunk 1</a:t>
            </a:r>
          </a:p>
        </p:txBody>
      </p:sp>
      <p:sp>
        <p:nvSpPr>
          <p:cNvPr id="10" name="Rounded Rectangle 9">
            <a:extLst>
              <a:ext uri="{FF2B5EF4-FFF2-40B4-BE49-F238E27FC236}">
                <a16:creationId xmlns:a16="http://schemas.microsoft.com/office/drawing/2014/main" id="{F83972FB-D786-B570-13EF-8325B0C508B3}"/>
              </a:ext>
            </a:extLst>
          </p:cNvPr>
          <p:cNvSpPr/>
          <p:nvPr/>
        </p:nvSpPr>
        <p:spPr>
          <a:xfrm>
            <a:off x="1794818" y="2982173"/>
            <a:ext cx="1085098" cy="300789"/>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900" dirty="0"/>
              <a:t>Chunk 2</a:t>
            </a:r>
          </a:p>
        </p:txBody>
      </p:sp>
      <p:sp>
        <p:nvSpPr>
          <p:cNvPr id="11" name="Rounded Rectangle 10">
            <a:extLst>
              <a:ext uri="{FF2B5EF4-FFF2-40B4-BE49-F238E27FC236}">
                <a16:creationId xmlns:a16="http://schemas.microsoft.com/office/drawing/2014/main" id="{AA29B7E7-B46C-4896-F7AF-50B7C4CC2167}"/>
              </a:ext>
            </a:extLst>
          </p:cNvPr>
          <p:cNvSpPr/>
          <p:nvPr/>
        </p:nvSpPr>
        <p:spPr>
          <a:xfrm>
            <a:off x="1794819" y="3282962"/>
            <a:ext cx="1085097" cy="300789"/>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900" dirty="0"/>
              <a:t>Chunk 3</a:t>
            </a:r>
          </a:p>
        </p:txBody>
      </p:sp>
      <p:sp>
        <p:nvSpPr>
          <p:cNvPr id="12" name="TextBox 11">
            <a:extLst>
              <a:ext uri="{FF2B5EF4-FFF2-40B4-BE49-F238E27FC236}">
                <a16:creationId xmlns:a16="http://schemas.microsoft.com/office/drawing/2014/main" id="{A22FADD0-76BC-6FF4-8768-8345F99DEB8A}"/>
              </a:ext>
            </a:extLst>
          </p:cNvPr>
          <p:cNvSpPr txBox="1"/>
          <p:nvPr/>
        </p:nvSpPr>
        <p:spPr>
          <a:xfrm>
            <a:off x="3000081" y="2754036"/>
            <a:ext cx="651556" cy="397157"/>
          </a:xfrm>
          <a:prstGeom prst="rect">
            <a:avLst/>
          </a:prstGeom>
          <a:noFill/>
        </p:spPr>
        <p:txBody>
          <a:bodyPr wrap="square" rtlCol="0">
            <a:spAutoFit/>
          </a:bodyPr>
          <a:lstStyle/>
          <a:p>
            <a:r>
              <a:rPr lang="en-US" sz="1900" i="1" dirty="0"/>
              <a:t>LLM</a:t>
            </a:r>
          </a:p>
        </p:txBody>
      </p:sp>
      <p:sp>
        <p:nvSpPr>
          <p:cNvPr id="13" name="Rounded Rectangle 12">
            <a:extLst>
              <a:ext uri="{FF2B5EF4-FFF2-40B4-BE49-F238E27FC236}">
                <a16:creationId xmlns:a16="http://schemas.microsoft.com/office/drawing/2014/main" id="{8FD2B9C8-6CB3-A8DE-6B9C-3A88122FC451}"/>
              </a:ext>
            </a:extLst>
          </p:cNvPr>
          <p:cNvSpPr/>
          <p:nvPr/>
        </p:nvSpPr>
        <p:spPr>
          <a:xfrm>
            <a:off x="3725920" y="2666481"/>
            <a:ext cx="1203159" cy="91589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900" dirty="0">
                <a:solidFill>
                  <a:schemeClr val="tx1"/>
                </a:solidFill>
              </a:rPr>
              <a:t>Final Answer</a:t>
            </a:r>
            <a:endParaRPr lang="en-US" sz="1900" dirty="0"/>
          </a:p>
        </p:txBody>
      </p:sp>
      <p:sp>
        <p:nvSpPr>
          <p:cNvPr id="15" name="Rounded Rectangle 14">
            <a:extLst>
              <a:ext uri="{FF2B5EF4-FFF2-40B4-BE49-F238E27FC236}">
                <a16:creationId xmlns:a16="http://schemas.microsoft.com/office/drawing/2014/main" id="{A1C8DD45-1A10-90B4-022C-96BF88E51823}"/>
              </a:ext>
            </a:extLst>
          </p:cNvPr>
          <p:cNvSpPr/>
          <p:nvPr/>
        </p:nvSpPr>
        <p:spPr>
          <a:xfrm>
            <a:off x="5871146" y="2178543"/>
            <a:ext cx="1085099" cy="300789"/>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900" dirty="0"/>
              <a:t>Chunk 1</a:t>
            </a:r>
          </a:p>
        </p:txBody>
      </p:sp>
      <p:sp>
        <p:nvSpPr>
          <p:cNvPr id="16" name="Rounded Rectangle 15">
            <a:extLst>
              <a:ext uri="{FF2B5EF4-FFF2-40B4-BE49-F238E27FC236}">
                <a16:creationId xmlns:a16="http://schemas.microsoft.com/office/drawing/2014/main" id="{F59AD0F5-5F64-1119-FED9-9DCB7AF39F6C}"/>
              </a:ext>
            </a:extLst>
          </p:cNvPr>
          <p:cNvSpPr/>
          <p:nvPr/>
        </p:nvSpPr>
        <p:spPr>
          <a:xfrm>
            <a:off x="5871144" y="3026531"/>
            <a:ext cx="1085098" cy="300789"/>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900" dirty="0"/>
              <a:t>Chunk 2</a:t>
            </a:r>
          </a:p>
        </p:txBody>
      </p:sp>
      <p:sp>
        <p:nvSpPr>
          <p:cNvPr id="17" name="Rounded Rectangle 16">
            <a:extLst>
              <a:ext uri="{FF2B5EF4-FFF2-40B4-BE49-F238E27FC236}">
                <a16:creationId xmlns:a16="http://schemas.microsoft.com/office/drawing/2014/main" id="{2F541DAF-9ECD-45FD-C104-207DE45F9530}"/>
              </a:ext>
            </a:extLst>
          </p:cNvPr>
          <p:cNvSpPr/>
          <p:nvPr/>
        </p:nvSpPr>
        <p:spPr>
          <a:xfrm>
            <a:off x="5871146" y="3891009"/>
            <a:ext cx="1085097" cy="300789"/>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900" dirty="0"/>
              <a:t>Chunk 3</a:t>
            </a:r>
          </a:p>
        </p:txBody>
      </p:sp>
      <p:cxnSp>
        <p:nvCxnSpPr>
          <p:cNvPr id="18" name="Straight Connector 17">
            <a:extLst>
              <a:ext uri="{FF2B5EF4-FFF2-40B4-BE49-F238E27FC236}">
                <a16:creationId xmlns:a16="http://schemas.microsoft.com/office/drawing/2014/main" id="{E43EA405-2F3E-F446-A0FB-91676BECA501}"/>
              </a:ext>
            </a:extLst>
          </p:cNvPr>
          <p:cNvCxnSpPr>
            <a:cxnSpLocks/>
          </p:cNvCxnSpPr>
          <p:nvPr/>
        </p:nvCxnSpPr>
        <p:spPr>
          <a:xfrm>
            <a:off x="7002358" y="2328936"/>
            <a:ext cx="29771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A0DD41DD-A2B1-5FB0-45DF-CC2850112D63}"/>
              </a:ext>
            </a:extLst>
          </p:cNvPr>
          <p:cNvCxnSpPr>
            <a:cxnSpLocks/>
          </p:cNvCxnSpPr>
          <p:nvPr/>
        </p:nvCxnSpPr>
        <p:spPr>
          <a:xfrm>
            <a:off x="7002358" y="3174432"/>
            <a:ext cx="29771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921A8A58-FAD3-45E5-D79E-3C81B223E54F}"/>
              </a:ext>
            </a:extLst>
          </p:cNvPr>
          <p:cNvCxnSpPr>
            <a:cxnSpLocks/>
          </p:cNvCxnSpPr>
          <p:nvPr/>
        </p:nvCxnSpPr>
        <p:spPr>
          <a:xfrm>
            <a:off x="7002358" y="4041402"/>
            <a:ext cx="29771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FDC6FCDC-4F08-8396-92C8-06F6FCF44ED0}"/>
              </a:ext>
            </a:extLst>
          </p:cNvPr>
          <p:cNvCxnSpPr>
            <a:cxnSpLocks/>
          </p:cNvCxnSpPr>
          <p:nvPr/>
        </p:nvCxnSpPr>
        <p:spPr>
          <a:xfrm>
            <a:off x="7321333" y="2308504"/>
            <a:ext cx="0" cy="173289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8503D764-0729-12B2-79A2-B49D62CFFA0C}"/>
              </a:ext>
            </a:extLst>
          </p:cNvPr>
          <p:cNvCxnSpPr>
            <a:cxnSpLocks/>
          </p:cNvCxnSpPr>
          <p:nvPr/>
        </p:nvCxnSpPr>
        <p:spPr>
          <a:xfrm>
            <a:off x="7342601" y="3174432"/>
            <a:ext cx="782177" cy="579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55CE9528-CF22-4C78-40FA-A038D4147DE9}"/>
              </a:ext>
            </a:extLst>
          </p:cNvPr>
          <p:cNvCxnSpPr>
            <a:cxnSpLocks/>
          </p:cNvCxnSpPr>
          <p:nvPr/>
        </p:nvCxnSpPr>
        <p:spPr>
          <a:xfrm>
            <a:off x="8187484" y="2332288"/>
            <a:ext cx="0" cy="173289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817B8208-37D5-0F29-E583-F968DCFC7F91}"/>
              </a:ext>
            </a:extLst>
          </p:cNvPr>
          <p:cNvCxnSpPr>
            <a:cxnSpLocks/>
          </p:cNvCxnSpPr>
          <p:nvPr/>
        </p:nvCxnSpPr>
        <p:spPr>
          <a:xfrm>
            <a:off x="8210715" y="2338251"/>
            <a:ext cx="29771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60B6E1F-5B5D-C1BC-C613-9A0CACE48DFB}"/>
              </a:ext>
            </a:extLst>
          </p:cNvPr>
          <p:cNvCxnSpPr>
            <a:cxnSpLocks/>
          </p:cNvCxnSpPr>
          <p:nvPr/>
        </p:nvCxnSpPr>
        <p:spPr>
          <a:xfrm>
            <a:off x="8210715" y="3183747"/>
            <a:ext cx="29771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C8F6831-4917-B9F6-173A-36842AA0D679}"/>
              </a:ext>
            </a:extLst>
          </p:cNvPr>
          <p:cNvCxnSpPr>
            <a:cxnSpLocks/>
          </p:cNvCxnSpPr>
          <p:nvPr/>
        </p:nvCxnSpPr>
        <p:spPr>
          <a:xfrm>
            <a:off x="8187484" y="4065186"/>
            <a:ext cx="29771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8" name="Rounded Rectangle 27">
            <a:extLst>
              <a:ext uri="{FF2B5EF4-FFF2-40B4-BE49-F238E27FC236}">
                <a16:creationId xmlns:a16="http://schemas.microsoft.com/office/drawing/2014/main" id="{F6A023E3-6C49-B499-A204-9A39DFC2D74E}"/>
              </a:ext>
            </a:extLst>
          </p:cNvPr>
          <p:cNvSpPr/>
          <p:nvPr/>
        </p:nvSpPr>
        <p:spPr>
          <a:xfrm>
            <a:off x="8449650" y="2067213"/>
            <a:ext cx="2326939" cy="57205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900" dirty="0">
                <a:solidFill>
                  <a:schemeClr val="tx1"/>
                </a:solidFill>
              </a:rPr>
              <a:t>Final Answer 1</a:t>
            </a:r>
          </a:p>
          <a:p>
            <a:pPr algn="ctr"/>
            <a:r>
              <a:rPr lang="en-US" sz="1900" dirty="0">
                <a:solidFill>
                  <a:schemeClr val="tx1"/>
                </a:solidFill>
              </a:rPr>
              <a:t>Confidence : 80%</a:t>
            </a:r>
            <a:endParaRPr lang="en-US" sz="1900" dirty="0"/>
          </a:p>
        </p:txBody>
      </p:sp>
      <p:sp>
        <p:nvSpPr>
          <p:cNvPr id="29" name="Rounded Rectangle 28">
            <a:extLst>
              <a:ext uri="{FF2B5EF4-FFF2-40B4-BE49-F238E27FC236}">
                <a16:creationId xmlns:a16="http://schemas.microsoft.com/office/drawing/2014/main" id="{E4122FA2-D1A4-6702-23E3-001B07C656FD}"/>
              </a:ext>
            </a:extLst>
          </p:cNvPr>
          <p:cNvSpPr/>
          <p:nvPr/>
        </p:nvSpPr>
        <p:spPr>
          <a:xfrm>
            <a:off x="8449650" y="2945168"/>
            <a:ext cx="2326939" cy="57205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900" dirty="0">
                <a:solidFill>
                  <a:schemeClr val="tx1"/>
                </a:solidFill>
              </a:rPr>
              <a:t>Final Answer 2</a:t>
            </a:r>
          </a:p>
          <a:p>
            <a:pPr algn="ctr"/>
            <a:r>
              <a:rPr lang="en-US" sz="1900" dirty="0">
                <a:solidFill>
                  <a:schemeClr val="tx1"/>
                </a:solidFill>
              </a:rPr>
              <a:t>Confidence : 99%</a:t>
            </a:r>
            <a:endParaRPr lang="en-US" sz="1900" dirty="0"/>
          </a:p>
        </p:txBody>
      </p:sp>
      <p:sp>
        <p:nvSpPr>
          <p:cNvPr id="30" name="Rounded Rectangle 29">
            <a:extLst>
              <a:ext uri="{FF2B5EF4-FFF2-40B4-BE49-F238E27FC236}">
                <a16:creationId xmlns:a16="http://schemas.microsoft.com/office/drawing/2014/main" id="{02D9902D-08E6-D5C6-86E3-694D094F4122}"/>
              </a:ext>
            </a:extLst>
          </p:cNvPr>
          <p:cNvSpPr/>
          <p:nvPr/>
        </p:nvSpPr>
        <p:spPr>
          <a:xfrm>
            <a:off x="8449651" y="3836348"/>
            <a:ext cx="2326938" cy="57205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900" dirty="0">
                <a:solidFill>
                  <a:schemeClr val="tx1"/>
                </a:solidFill>
              </a:rPr>
              <a:t>Final Answer 3</a:t>
            </a:r>
          </a:p>
          <a:p>
            <a:pPr algn="ctr"/>
            <a:r>
              <a:rPr lang="en-US" sz="1900" dirty="0">
                <a:solidFill>
                  <a:schemeClr val="tx1"/>
                </a:solidFill>
              </a:rPr>
              <a:t>Confidence : 90%</a:t>
            </a:r>
            <a:endParaRPr lang="en-US" sz="1900" dirty="0"/>
          </a:p>
        </p:txBody>
      </p:sp>
      <p:sp>
        <p:nvSpPr>
          <p:cNvPr id="31" name="Rounded Rectangle 30">
            <a:extLst>
              <a:ext uri="{FF2B5EF4-FFF2-40B4-BE49-F238E27FC236}">
                <a16:creationId xmlns:a16="http://schemas.microsoft.com/office/drawing/2014/main" id="{AC80B26F-C8F2-E0B3-8A45-ACE4D115EF07}"/>
              </a:ext>
            </a:extLst>
          </p:cNvPr>
          <p:cNvSpPr/>
          <p:nvPr/>
        </p:nvSpPr>
        <p:spPr>
          <a:xfrm>
            <a:off x="3771037" y="4721910"/>
            <a:ext cx="1085099" cy="300789"/>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900" dirty="0"/>
              <a:t>Chunk 1</a:t>
            </a:r>
          </a:p>
        </p:txBody>
      </p:sp>
      <p:sp>
        <p:nvSpPr>
          <p:cNvPr id="32" name="Rounded Rectangle 31">
            <a:extLst>
              <a:ext uri="{FF2B5EF4-FFF2-40B4-BE49-F238E27FC236}">
                <a16:creationId xmlns:a16="http://schemas.microsoft.com/office/drawing/2014/main" id="{C1609C48-021A-80A8-2EAA-AA97E68D4A72}"/>
              </a:ext>
            </a:extLst>
          </p:cNvPr>
          <p:cNvSpPr/>
          <p:nvPr/>
        </p:nvSpPr>
        <p:spPr>
          <a:xfrm>
            <a:off x="3771035" y="5569898"/>
            <a:ext cx="1085098" cy="300789"/>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900" dirty="0"/>
              <a:t>Chunk 2</a:t>
            </a:r>
          </a:p>
        </p:txBody>
      </p:sp>
      <p:sp>
        <p:nvSpPr>
          <p:cNvPr id="33" name="Rounded Rectangle 32">
            <a:extLst>
              <a:ext uri="{FF2B5EF4-FFF2-40B4-BE49-F238E27FC236}">
                <a16:creationId xmlns:a16="http://schemas.microsoft.com/office/drawing/2014/main" id="{8E33EB1A-7279-BD0F-9129-AB18442DA401}"/>
              </a:ext>
            </a:extLst>
          </p:cNvPr>
          <p:cNvSpPr/>
          <p:nvPr/>
        </p:nvSpPr>
        <p:spPr>
          <a:xfrm>
            <a:off x="3771037" y="6434376"/>
            <a:ext cx="1085097" cy="300789"/>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900" dirty="0"/>
              <a:t>Chunk 3</a:t>
            </a:r>
          </a:p>
        </p:txBody>
      </p:sp>
      <p:cxnSp>
        <p:nvCxnSpPr>
          <p:cNvPr id="34" name="Straight Connector 33">
            <a:extLst>
              <a:ext uri="{FF2B5EF4-FFF2-40B4-BE49-F238E27FC236}">
                <a16:creationId xmlns:a16="http://schemas.microsoft.com/office/drawing/2014/main" id="{2789FC98-61C2-F444-BA86-1653F89F94CB}"/>
              </a:ext>
            </a:extLst>
          </p:cNvPr>
          <p:cNvCxnSpPr>
            <a:cxnSpLocks/>
          </p:cNvCxnSpPr>
          <p:nvPr/>
        </p:nvCxnSpPr>
        <p:spPr>
          <a:xfrm>
            <a:off x="4902249" y="4872303"/>
            <a:ext cx="29771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80C6FFFB-DBFA-9FB4-66F3-F3718807D907}"/>
              </a:ext>
            </a:extLst>
          </p:cNvPr>
          <p:cNvCxnSpPr>
            <a:cxnSpLocks/>
          </p:cNvCxnSpPr>
          <p:nvPr/>
        </p:nvCxnSpPr>
        <p:spPr>
          <a:xfrm>
            <a:off x="4902249" y="5717799"/>
            <a:ext cx="29771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07048536-411E-E245-6C4C-8FA57E185199}"/>
              </a:ext>
            </a:extLst>
          </p:cNvPr>
          <p:cNvCxnSpPr>
            <a:cxnSpLocks/>
          </p:cNvCxnSpPr>
          <p:nvPr/>
        </p:nvCxnSpPr>
        <p:spPr>
          <a:xfrm>
            <a:off x="4902249" y="6584769"/>
            <a:ext cx="29771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2F2C349F-71F2-31D9-D203-762A8E35F66E}"/>
              </a:ext>
            </a:extLst>
          </p:cNvPr>
          <p:cNvCxnSpPr>
            <a:cxnSpLocks/>
          </p:cNvCxnSpPr>
          <p:nvPr/>
        </p:nvCxnSpPr>
        <p:spPr>
          <a:xfrm>
            <a:off x="5221224" y="4851871"/>
            <a:ext cx="0" cy="173289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CFB5FC9D-4B85-0E49-89E0-84A77884FA0D}"/>
              </a:ext>
            </a:extLst>
          </p:cNvPr>
          <p:cNvCxnSpPr>
            <a:cxnSpLocks/>
          </p:cNvCxnSpPr>
          <p:nvPr/>
        </p:nvCxnSpPr>
        <p:spPr>
          <a:xfrm>
            <a:off x="5242492" y="5717799"/>
            <a:ext cx="72489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9" name="Rounded Rectangle 38">
            <a:extLst>
              <a:ext uri="{FF2B5EF4-FFF2-40B4-BE49-F238E27FC236}">
                <a16:creationId xmlns:a16="http://schemas.microsoft.com/office/drawing/2014/main" id="{EF0D1429-6614-117E-62C3-F360946C045D}"/>
              </a:ext>
            </a:extLst>
          </p:cNvPr>
          <p:cNvSpPr/>
          <p:nvPr/>
        </p:nvSpPr>
        <p:spPr>
          <a:xfrm>
            <a:off x="6030471" y="5240893"/>
            <a:ext cx="726323" cy="300789"/>
          </a:xfrm>
          <a:prstGeom prst="round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900" dirty="0"/>
              <a:t>S1</a:t>
            </a:r>
          </a:p>
        </p:txBody>
      </p:sp>
      <p:sp>
        <p:nvSpPr>
          <p:cNvPr id="40" name="Rounded Rectangle 39">
            <a:extLst>
              <a:ext uri="{FF2B5EF4-FFF2-40B4-BE49-F238E27FC236}">
                <a16:creationId xmlns:a16="http://schemas.microsoft.com/office/drawing/2014/main" id="{5CC7E708-0A42-FF65-7F95-65A339F7C187}"/>
              </a:ext>
            </a:extLst>
          </p:cNvPr>
          <p:cNvSpPr/>
          <p:nvPr/>
        </p:nvSpPr>
        <p:spPr>
          <a:xfrm>
            <a:off x="6030471" y="5551677"/>
            <a:ext cx="726321" cy="300788"/>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900" dirty="0"/>
              <a:t>S2</a:t>
            </a:r>
          </a:p>
        </p:txBody>
      </p:sp>
      <p:sp>
        <p:nvSpPr>
          <p:cNvPr id="41" name="Rounded Rectangle 40">
            <a:extLst>
              <a:ext uri="{FF2B5EF4-FFF2-40B4-BE49-F238E27FC236}">
                <a16:creationId xmlns:a16="http://schemas.microsoft.com/office/drawing/2014/main" id="{AC30BA4F-EFE8-24D4-74C0-75797EEAB628}"/>
              </a:ext>
            </a:extLst>
          </p:cNvPr>
          <p:cNvSpPr/>
          <p:nvPr/>
        </p:nvSpPr>
        <p:spPr>
          <a:xfrm>
            <a:off x="6030472" y="5852465"/>
            <a:ext cx="726320" cy="300789"/>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900" dirty="0"/>
              <a:t>S3</a:t>
            </a:r>
          </a:p>
        </p:txBody>
      </p:sp>
      <p:sp>
        <p:nvSpPr>
          <p:cNvPr id="45" name="Rounded Rectangle 44">
            <a:extLst>
              <a:ext uri="{FF2B5EF4-FFF2-40B4-BE49-F238E27FC236}">
                <a16:creationId xmlns:a16="http://schemas.microsoft.com/office/drawing/2014/main" id="{AEF6D4D8-DD73-9CAF-9854-75154DDB7790}"/>
              </a:ext>
            </a:extLst>
          </p:cNvPr>
          <p:cNvSpPr/>
          <p:nvPr/>
        </p:nvSpPr>
        <p:spPr>
          <a:xfrm>
            <a:off x="7537956" y="5237358"/>
            <a:ext cx="1203159" cy="91589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900" dirty="0">
                <a:solidFill>
                  <a:schemeClr val="tx1"/>
                </a:solidFill>
              </a:rPr>
              <a:t>Final Answer</a:t>
            </a:r>
            <a:endParaRPr lang="en-US" sz="1900" dirty="0"/>
          </a:p>
        </p:txBody>
      </p:sp>
      <p:pic>
        <p:nvPicPr>
          <p:cNvPr id="46" name="Graphic 45" descr="Checkbox Ticked with solid fill">
            <a:extLst>
              <a:ext uri="{FF2B5EF4-FFF2-40B4-BE49-F238E27FC236}">
                <a16:creationId xmlns:a16="http://schemas.microsoft.com/office/drawing/2014/main" id="{4A1A31C4-0F23-479A-34A0-A1B52473BB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3377" y="5308707"/>
            <a:ext cx="719103" cy="719103"/>
          </a:xfrm>
          <a:prstGeom prst="rect">
            <a:avLst/>
          </a:prstGeom>
        </p:spPr>
      </p:pic>
      <p:pic>
        <p:nvPicPr>
          <p:cNvPr id="47" name="Graphic 46" descr="Checkbox Ticked with solid fill">
            <a:extLst>
              <a:ext uri="{FF2B5EF4-FFF2-40B4-BE49-F238E27FC236}">
                <a16:creationId xmlns:a16="http://schemas.microsoft.com/office/drawing/2014/main" id="{8AC60A4A-72A1-D20F-C49F-41B3361B76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84580" y="2793673"/>
            <a:ext cx="719103" cy="719103"/>
          </a:xfrm>
          <a:prstGeom prst="rect">
            <a:avLst/>
          </a:prstGeom>
        </p:spPr>
      </p:pic>
      <p:pic>
        <p:nvPicPr>
          <p:cNvPr id="48" name="Graphic 47" descr="Checkbox Ticked with solid fill">
            <a:extLst>
              <a:ext uri="{FF2B5EF4-FFF2-40B4-BE49-F238E27FC236}">
                <a16:creationId xmlns:a16="http://schemas.microsoft.com/office/drawing/2014/main" id="{BEDB291B-4793-861E-407E-98CAAB2014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34697" y="2888983"/>
            <a:ext cx="719103" cy="719103"/>
          </a:xfrm>
          <a:prstGeom prst="rect">
            <a:avLst/>
          </a:prstGeom>
        </p:spPr>
      </p:pic>
      <p:sp>
        <p:nvSpPr>
          <p:cNvPr id="50" name="TextBox 49">
            <a:extLst>
              <a:ext uri="{FF2B5EF4-FFF2-40B4-BE49-F238E27FC236}">
                <a16:creationId xmlns:a16="http://schemas.microsoft.com/office/drawing/2014/main" id="{CF1B2C6A-12F5-ED38-787A-A5DBA008D118}"/>
              </a:ext>
            </a:extLst>
          </p:cNvPr>
          <p:cNvSpPr txBox="1"/>
          <p:nvPr/>
        </p:nvSpPr>
        <p:spPr>
          <a:xfrm>
            <a:off x="2722553" y="3682839"/>
            <a:ext cx="1206612" cy="461665"/>
          </a:xfrm>
          <a:prstGeom prst="rect">
            <a:avLst/>
          </a:prstGeom>
          <a:noFill/>
        </p:spPr>
        <p:txBody>
          <a:bodyPr wrap="none" rtlCol="0">
            <a:spAutoFit/>
          </a:bodyPr>
          <a:lstStyle/>
          <a:p>
            <a:r>
              <a:rPr lang="en-US" sz="2400" i="1" dirty="0"/>
              <a:t>(a) Stuff</a:t>
            </a:r>
          </a:p>
        </p:txBody>
      </p:sp>
      <p:sp>
        <p:nvSpPr>
          <p:cNvPr id="51" name="TextBox 50">
            <a:extLst>
              <a:ext uri="{FF2B5EF4-FFF2-40B4-BE49-F238E27FC236}">
                <a16:creationId xmlns:a16="http://schemas.microsoft.com/office/drawing/2014/main" id="{1AACC5AE-6C43-9B63-CB0B-89FC95861AA5}"/>
              </a:ext>
            </a:extLst>
          </p:cNvPr>
          <p:cNvSpPr txBox="1"/>
          <p:nvPr/>
        </p:nvSpPr>
        <p:spPr>
          <a:xfrm>
            <a:off x="6699755" y="4390447"/>
            <a:ext cx="2432026" cy="461665"/>
          </a:xfrm>
          <a:prstGeom prst="rect">
            <a:avLst/>
          </a:prstGeom>
          <a:noFill/>
        </p:spPr>
        <p:txBody>
          <a:bodyPr wrap="square">
            <a:spAutoFit/>
          </a:bodyPr>
          <a:lstStyle/>
          <a:p>
            <a:r>
              <a:rPr lang="en-US" sz="2400" i="1" dirty="0"/>
              <a:t>(b) Map Rerank</a:t>
            </a:r>
          </a:p>
        </p:txBody>
      </p:sp>
      <p:sp>
        <p:nvSpPr>
          <p:cNvPr id="52" name="TextBox 51">
            <a:extLst>
              <a:ext uri="{FF2B5EF4-FFF2-40B4-BE49-F238E27FC236}">
                <a16:creationId xmlns:a16="http://schemas.microsoft.com/office/drawing/2014/main" id="{D0935953-9AA3-2F7E-FAD5-0E4853708ECD}"/>
              </a:ext>
            </a:extLst>
          </p:cNvPr>
          <p:cNvSpPr txBox="1"/>
          <p:nvPr/>
        </p:nvSpPr>
        <p:spPr>
          <a:xfrm>
            <a:off x="5431135" y="6422592"/>
            <a:ext cx="2922752" cy="461665"/>
          </a:xfrm>
          <a:prstGeom prst="rect">
            <a:avLst/>
          </a:prstGeom>
          <a:noFill/>
        </p:spPr>
        <p:txBody>
          <a:bodyPr wrap="square">
            <a:spAutoFit/>
          </a:bodyPr>
          <a:lstStyle/>
          <a:p>
            <a:r>
              <a:rPr lang="en-US" sz="2400" i="1" dirty="0"/>
              <a:t>(c) Map Reduce</a:t>
            </a:r>
          </a:p>
        </p:txBody>
      </p:sp>
      <p:sp>
        <p:nvSpPr>
          <p:cNvPr id="53" name="TextBox 52">
            <a:extLst>
              <a:ext uri="{FF2B5EF4-FFF2-40B4-BE49-F238E27FC236}">
                <a16:creationId xmlns:a16="http://schemas.microsoft.com/office/drawing/2014/main" id="{29714E5C-16D9-83F1-01AC-5A6F6E3A6D7A}"/>
              </a:ext>
            </a:extLst>
          </p:cNvPr>
          <p:cNvSpPr txBox="1"/>
          <p:nvPr/>
        </p:nvSpPr>
        <p:spPr>
          <a:xfrm>
            <a:off x="7459001" y="2802390"/>
            <a:ext cx="800639" cy="369332"/>
          </a:xfrm>
          <a:prstGeom prst="rect">
            <a:avLst/>
          </a:prstGeom>
          <a:noFill/>
        </p:spPr>
        <p:txBody>
          <a:bodyPr wrap="square">
            <a:spAutoFit/>
          </a:bodyPr>
          <a:lstStyle/>
          <a:p>
            <a:r>
              <a:rPr lang="en-US" sz="1800" i="1" dirty="0"/>
              <a:t>LLM</a:t>
            </a:r>
          </a:p>
        </p:txBody>
      </p:sp>
      <p:sp>
        <p:nvSpPr>
          <p:cNvPr id="54" name="TextBox 53">
            <a:extLst>
              <a:ext uri="{FF2B5EF4-FFF2-40B4-BE49-F238E27FC236}">
                <a16:creationId xmlns:a16="http://schemas.microsoft.com/office/drawing/2014/main" id="{C6E0B101-9706-A828-C34D-01929048B194}"/>
              </a:ext>
            </a:extLst>
          </p:cNvPr>
          <p:cNvSpPr txBox="1"/>
          <p:nvPr/>
        </p:nvSpPr>
        <p:spPr>
          <a:xfrm>
            <a:off x="5361040" y="5341529"/>
            <a:ext cx="800639" cy="369332"/>
          </a:xfrm>
          <a:prstGeom prst="rect">
            <a:avLst/>
          </a:prstGeom>
          <a:noFill/>
        </p:spPr>
        <p:txBody>
          <a:bodyPr wrap="square">
            <a:spAutoFit/>
          </a:bodyPr>
          <a:lstStyle/>
          <a:p>
            <a:r>
              <a:rPr lang="en-US" sz="1800" i="1" dirty="0"/>
              <a:t>LLM</a:t>
            </a:r>
          </a:p>
        </p:txBody>
      </p:sp>
      <p:cxnSp>
        <p:nvCxnSpPr>
          <p:cNvPr id="55" name="Straight Arrow Connector 54">
            <a:extLst>
              <a:ext uri="{FF2B5EF4-FFF2-40B4-BE49-F238E27FC236}">
                <a16:creationId xmlns:a16="http://schemas.microsoft.com/office/drawing/2014/main" id="{F3B53247-2F81-8138-76CB-9AEE6E6C0776}"/>
              </a:ext>
            </a:extLst>
          </p:cNvPr>
          <p:cNvCxnSpPr>
            <a:cxnSpLocks/>
          </p:cNvCxnSpPr>
          <p:nvPr/>
        </p:nvCxnSpPr>
        <p:spPr>
          <a:xfrm>
            <a:off x="6784336" y="5717799"/>
            <a:ext cx="72489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6" name="TextBox 55">
            <a:extLst>
              <a:ext uri="{FF2B5EF4-FFF2-40B4-BE49-F238E27FC236}">
                <a16:creationId xmlns:a16="http://schemas.microsoft.com/office/drawing/2014/main" id="{8AEDCE05-20A2-FF6A-C93E-1AE211F8CE70}"/>
              </a:ext>
            </a:extLst>
          </p:cNvPr>
          <p:cNvSpPr txBox="1"/>
          <p:nvPr/>
        </p:nvSpPr>
        <p:spPr>
          <a:xfrm>
            <a:off x="6902884" y="5341529"/>
            <a:ext cx="800639" cy="369332"/>
          </a:xfrm>
          <a:prstGeom prst="rect">
            <a:avLst/>
          </a:prstGeom>
          <a:noFill/>
        </p:spPr>
        <p:txBody>
          <a:bodyPr wrap="square">
            <a:spAutoFit/>
          </a:bodyPr>
          <a:lstStyle/>
          <a:p>
            <a:r>
              <a:rPr lang="en-US" sz="1800" i="1" dirty="0"/>
              <a:t>LLM</a:t>
            </a:r>
          </a:p>
        </p:txBody>
      </p:sp>
      <p:cxnSp>
        <p:nvCxnSpPr>
          <p:cNvPr id="57" name="Straight Arrow Connector 56">
            <a:extLst>
              <a:ext uri="{FF2B5EF4-FFF2-40B4-BE49-F238E27FC236}">
                <a16:creationId xmlns:a16="http://schemas.microsoft.com/office/drawing/2014/main" id="{9C74AFA3-2194-45F4-B0A5-F8118D9CCF83}"/>
              </a:ext>
            </a:extLst>
          </p:cNvPr>
          <p:cNvCxnSpPr>
            <a:cxnSpLocks/>
          </p:cNvCxnSpPr>
          <p:nvPr/>
        </p:nvCxnSpPr>
        <p:spPr>
          <a:xfrm>
            <a:off x="3020215" y="3160894"/>
            <a:ext cx="650368"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 name="Slide Number Placeholder 2">
            <a:extLst>
              <a:ext uri="{FF2B5EF4-FFF2-40B4-BE49-F238E27FC236}">
                <a16:creationId xmlns:a16="http://schemas.microsoft.com/office/drawing/2014/main" id="{A628C699-50DE-7C9E-4470-FAC19437D335}"/>
              </a:ext>
            </a:extLst>
          </p:cNvPr>
          <p:cNvSpPr>
            <a:spLocks noGrp="1"/>
          </p:cNvSpPr>
          <p:nvPr>
            <p:ph type="sldNum" sz="quarter" idx="12"/>
          </p:nvPr>
        </p:nvSpPr>
        <p:spPr/>
        <p:txBody>
          <a:bodyPr/>
          <a:lstStyle/>
          <a:p>
            <a:fld id="{993301F2-5F73-8048-93F9-DE43C23CECA6}" type="slidenum">
              <a:rPr lang="en-US" smtClean="0"/>
              <a:t>4</a:t>
            </a:fld>
            <a:endParaRPr lang="en-US"/>
          </a:p>
        </p:txBody>
      </p:sp>
    </p:spTree>
    <p:extLst>
      <p:ext uri="{BB962C8B-B14F-4D97-AF65-F5344CB8AC3E}">
        <p14:creationId xmlns:p14="http://schemas.microsoft.com/office/powerpoint/2010/main" val="106824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animBg="1"/>
      <p:bldP spid="15" grpId="0" animBg="1"/>
      <p:bldP spid="16" grpId="0" animBg="1"/>
      <p:bldP spid="17" grpId="0" animBg="1"/>
      <p:bldP spid="28" grpId="0" animBg="1"/>
      <p:bldP spid="29" grpId="0" animBg="1"/>
      <p:bldP spid="30" grpId="0" animBg="1"/>
      <p:bldP spid="31" grpId="0" animBg="1"/>
      <p:bldP spid="32" grpId="0" animBg="1"/>
      <p:bldP spid="33" grpId="0" animBg="1"/>
      <p:bldP spid="39" grpId="0" animBg="1"/>
      <p:bldP spid="40" grpId="0" animBg="1"/>
      <p:bldP spid="41" grpId="0" animBg="1"/>
      <p:bldP spid="45" grpId="0" animBg="1"/>
      <p:bldP spid="50" grpId="0"/>
      <p:bldP spid="51" grpId="0"/>
      <p:bldP spid="52" grpId="0"/>
      <p:bldP spid="53" grpId="0"/>
      <p:bldP spid="54"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E641B-6AFF-664B-07C4-863AB2CFA465}"/>
              </a:ext>
            </a:extLst>
          </p:cNvPr>
          <p:cNvSpPr>
            <a:spLocks noGrp="1"/>
          </p:cNvSpPr>
          <p:nvPr>
            <p:ph type="title"/>
          </p:nvPr>
        </p:nvSpPr>
        <p:spPr/>
        <p:txBody>
          <a:bodyPr>
            <a:normAutofit fontScale="90000"/>
          </a:bodyPr>
          <a:lstStyle/>
          <a:p>
            <a:r>
              <a:rPr lang="en-US" sz="5400" dirty="0"/>
              <a:t>Optimizing RAG’s tradeoff space </a:t>
            </a:r>
            <a:br>
              <a:rPr lang="en-US" sz="5400" dirty="0"/>
            </a:br>
            <a:r>
              <a:rPr lang="en-US" sz="5400" dirty="0"/>
              <a:t>is challenging</a:t>
            </a:r>
          </a:p>
        </p:txBody>
      </p:sp>
      <p:sp>
        <p:nvSpPr>
          <p:cNvPr id="3" name="Content Placeholder 2">
            <a:extLst>
              <a:ext uri="{FF2B5EF4-FFF2-40B4-BE49-F238E27FC236}">
                <a16:creationId xmlns:a16="http://schemas.microsoft.com/office/drawing/2014/main" id="{5DBF4D58-AD98-B57E-01CF-B0C557858939}"/>
              </a:ext>
            </a:extLst>
          </p:cNvPr>
          <p:cNvSpPr>
            <a:spLocks noGrp="1"/>
          </p:cNvSpPr>
          <p:nvPr>
            <p:ph idx="1"/>
          </p:nvPr>
        </p:nvSpPr>
        <p:spPr>
          <a:xfrm>
            <a:off x="838200" y="1929384"/>
            <a:ext cx="10515600" cy="4251960"/>
          </a:xfrm>
        </p:spPr>
        <p:txBody>
          <a:bodyPr>
            <a:normAutofit/>
          </a:bodyPr>
          <a:lstStyle/>
          <a:p>
            <a:r>
              <a:rPr lang="en-US" sz="2400" dirty="0"/>
              <a:t>RAG queries are </a:t>
            </a:r>
            <a:r>
              <a:rPr lang="en-US" sz="2400" b="1" i="1" dirty="0"/>
              <a:t>underspecified</a:t>
            </a:r>
            <a:r>
              <a:rPr lang="en-US" sz="2400" dirty="0"/>
              <a:t> </a:t>
            </a:r>
          </a:p>
          <a:p>
            <a:pPr lvl="1"/>
            <a:r>
              <a:rPr lang="en-US" sz="2200" i="1" dirty="0">
                <a:solidFill>
                  <a:schemeClr val="bg2">
                    <a:lumMod val="50000"/>
                  </a:schemeClr>
                </a:solidFill>
              </a:rPr>
              <a:t>Query only has natural language, no operators</a:t>
            </a:r>
          </a:p>
          <a:p>
            <a:pPr marL="0" indent="0">
              <a:buNone/>
            </a:pPr>
            <a:endParaRPr lang="en-US" sz="2200" i="1" dirty="0">
              <a:solidFill>
                <a:schemeClr val="bg2">
                  <a:lumMod val="50000"/>
                </a:schemeClr>
              </a:solidFill>
            </a:endParaRPr>
          </a:p>
          <a:p>
            <a:r>
              <a:rPr lang="en-US" sz="2400" dirty="0"/>
              <a:t>Heterogeneity in RAG queries leads to </a:t>
            </a:r>
            <a:r>
              <a:rPr lang="en-US" sz="2400" b="1" i="1" dirty="0"/>
              <a:t>per-query </a:t>
            </a:r>
            <a:r>
              <a:rPr lang="en-US" sz="2400" dirty="0"/>
              <a:t>quality-latency trade-offs</a:t>
            </a:r>
          </a:p>
          <a:p>
            <a:pPr lvl="1"/>
            <a:r>
              <a:rPr lang="en-US" sz="2200" dirty="0">
                <a:solidFill>
                  <a:schemeClr val="bg2">
                    <a:lumMod val="50000"/>
                  </a:schemeClr>
                </a:solidFill>
              </a:rPr>
              <a:t>Add more chunks -&gt; (often) higher quality and latency</a:t>
            </a:r>
          </a:p>
          <a:p>
            <a:pPr lvl="1"/>
            <a:r>
              <a:rPr lang="en-US" sz="2200" dirty="0">
                <a:solidFill>
                  <a:schemeClr val="bg2">
                    <a:lumMod val="50000"/>
                  </a:schemeClr>
                </a:solidFill>
              </a:rPr>
              <a:t>Add more chunks -&gt; (often) higher latency but not higher quality</a:t>
            </a:r>
          </a:p>
          <a:p>
            <a:endParaRPr lang="en-US" sz="2600" dirty="0">
              <a:solidFill>
                <a:schemeClr val="bg2">
                  <a:lumMod val="50000"/>
                </a:schemeClr>
              </a:solidFill>
            </a:endParaRPr>
          </a:p>
          <a:p>
            <a:r>
              <a:rPr lang="en-US" sz="2600" dirty="0"/>
              <a:t>RAG serving greatly benefits from </a:t>
            </a:r>
            <a:r>
              <a:rPr lang="en-US" sz="2600" b="1" i="1" dirty="0"/>
              <a:t>joint </a:t>
            </a:r>
            <a:r>
              <a:rPr lang="en-US" sz="2600" dirty="0"/>
              <a:t>quality-latency optimization</a:t>
            </a:r>
          </a:p>
          <a:p>
            <a:pPr lvl="1"/>
            <a:endParaRPr lang="en-US" sz="1800" dirty="0"/>
          </a:p>
          <a:p>
            <a:pPr lvl="1"/>
            <a:endParaRPr lang="en-US" sz="2200" dirty="0"/>
          </a:p>
          <a:p>
            <a:endParaRPr lang="en-US" sz="2200" dirty="0"/>
          </a:p>
        </p:txBody>
      </p:sp>
      <p:sp>
        <p:nvSpPr>
          <p:cNvPr id="4" name="Slide Number Placeholder 3">
            <a:extLst>
              <a:ext uri="{FF2B5EF4-FFF2-40B4-BE49-F238E27FC236}">
                <a16:creationId xmlns:a16="http://schemas.microsoft.com/office/drawing/2014/main" id="{BBF99A00-39FC-AD12-4E8A-0823497B9E57}"/>
              </a:ext>
            </a:extLst>
          </p:cNvPr>
          <p:cNvSpPr>
            <a:spLocks noGrp="1"/>
          </p:cNvSpPr>
          <p:nvPr>
            <p:ph type="sldNum" sz="quarter" idx="12"/>
          </p:nvPr>
        </p:nvSpPr>
        <p:spPr/>
        <p:txBody>
          <a:bodyPr/>
          <a:lstStyle/>
          <a:p>
            <a:fld id="{993301F2-5F73-8048-93F9-DE43C23CECA6}" type="slidenum">
              <a:rPr lang="en-US" smtClean="0"/>
              <a:t>5</a:t>
            </a:fld>
            <a:endParaRPr lang="en-US"/>
          </a:p>
        </p:txBody>
      </p:sp>
    </p:spTree>
    <p:extLst>
      <p:ext uri="{BB962C8B-B14F-4D97-AF65-F5344CB8AC3E}">
        <p14:creationId xmlns:p14="http://schemas.microsoft.com/office/powerpoint/2010/main" val="110430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E0EA20-9061-B780-0DCC-DAF74D3AE51C}"/>
              </a:ext>
            </a:extLst>
          </p:cNvPr>
          <p:cNvSpPr txBox="1"/>
          <p:nvPr/>
        </p:nvSpPr>
        <p:spPr>
          <a:xfrm>
            <a:off x="3834874" y="4290723"/>
            <a:ext cx="4079241" cy="830997"/>
          </a:xfrm>
          <a:prstGeom prst="rect">
            <a:avLst/>
          </a:prstGeom>
          <a:noFill/>
        </p:spPr>
        <p:txBody>
          <a:bodyPr wrap="square">
            <a:spAutoFit/>
          </a:bodyPr>
          <a:lstStyle/>
          <a:p>
            <a:pPr algn="ctr"/>
            <a:r>
              <a:rPr lang="en-US" sz="1600" dirty="0">
                <a:latin typeface="Times New Roman" panose="02020603050405020304" pitchFamily="18" charset="0"/>
                <a:cs typeface="Times New Roman" panose="02020603050405020304" pitchFamily="18" charset="0"/>
              </a:rPr>
              <a:t>Change: </a:t>
            </a:r>
            <a:r>
              <a:rPr lang="en-US" sz="1600" b="1" dirty="0">
                <a:latin typeface="Times New Roman" panose="02020603050405020304" pitchFamily="18" charset="0"/>
                <a:cs typeface="Times New Roman" panose="02020603050405020304" pitchFamily="18" charset="0"/>
              </a:rPr>
              <a:t>synthesis method</a:t>
            </a:r>
            <a:r>
              <a:rPr lang="en-US" sz="1600" dirty="0">
                <a:latin typeface="Times New Roman" panose="02020603050405020304" pitchFamily="18" charset="0"/>
                <a:cs typeface="Times New Roman" panose="02020603050405020304" pitchFamily="18" charset="0"/>
              </a:rPr>
              <a:t> from map_rerank</a:t>
            </a:r>
          </a:p>
          <a:p>
            <a:pPr algn="ct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t>
            </a:r>
            <a:r>
              <a:rPr lang="en-US" sz="1600" b="1" i="1" dirty="0">
                <a:latin typeface="Times New Roman" panose="02020603050405020304" pitchFamily="18" charset="0"/>
                <a:cs typeface="Times New Roman" panose="02020603050405020304" pitchFamily="18" charset="0"/>
              </a:rPr>
              <a:t>circle</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stuff </a:t>
            </a:r>
            <a:r>
              <a:rPr lang="en-US" sz="1600" b="1" dirty="0">
                <a:latin typeface="Times New Roman" panose="02020603050405020304" pitchFamily="18" charset="0"/>
                <a:cs typeface="Times New Roman" panose="02020603050405020304" pitchFamily="18" charset="0"/>
              </a:rPr>
              <a:t>(</a:t>
            </a:r>
            <a:r>
              <a:rPr lang="en-US" sz="1600" b="1" i="1" dirty="0">
                <a:latin typeface="Times New Roman" panose="02020603050405020304" pitchFamily="18" charset="0"/>
                <a:cs typeface="Times New Roman" panose="02020603050405020304" pitchFamily="18" charset="0"/>
              </a:rPr>
              <a:t>plus</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and  map_reduce </a:t>
            </a:r>
            <a:r>
              <a:rPr lang="en-US" sz="1600" b="1" dirty="0">
                <a:latin typeface="Times New Roman" panose="02020603050405020304" pitchFamily="18" charset="0"/>
                <a:cs typeface="Times New Roman" panose="02020603050405020304" pitchFamily="18" charset="0"/>
              </a:rPr>
              <a:t>(</a:t>
            </a:r>
            <a:r>
              <a:rPr lang="en-US" sz="1600" b="1" i="1" dirty="0">
                <a:latin typeface="Times New Roman" panose="02020603050405020304" pitchFamily="18" charset="0"/>
                <a:cs typeface="Times New Roman" panose="02020603050405020304" pitchFamily="18" charset="0"/>
              </a:rPr>
              <a:t>square</a:t>
            </a:r>
            <a:r>
              <a:rPr lang="en-US" sz="1600" b="1" dirty="0">
                <a:latin typeface="Times New Roman" panose="02020603050405020304" pitchFamily="18" charset="0"/>
                <a:cs typeface="Times New Roman" panose="02020603050405020304" pitchFamily="18" charset="0"/>
              </a:rPr>
              <a:t>)</a:t>
            </a:r>
          </a:p>
        </p:txBody>
      </p:sp>
      <p:pic>
        <p:nvPicPr>
          <p:cNvPr id="9" name="Picture 8">
            <a:extLst>
              <a:ext uri="{FF2B5EF4-FFF2-40B4-BE49-F238E27FC236}">
                <a16:creationId xmlns:a16="http://schemas.microsoft.com/office/drawing/2014/main" id="{13AA80F7-066D-EB6B-AE3F-F3A8F0745FD7}"/>
              </a:ext>
            </a:extLst>
          </p:cNvPr>
          <p:cNvPicPr>
            <a:picLocks noChangeAspect="1"/>
          </p:cNvPicPr>
          <p:nvPr/>
        </p:nvPicPr>
        <p:blipFill>
          <a:blip r:embed="rId3"/>
          <a:stretch>
            <a:fillRect/>
          </a:stretch>
        </p:blipFill>
        <p:spPr>
          <a:xfrm>
            <a:off x="3954221" y="1511906"/>
            <a:ext cx="3568700" cy="2832100"/>
          </a:xfrm>
          <a:prstGeom prst="rect">
            <a:avLst/>
          </a:prstGeom>
        </p:spPr>
      </p:pic>
      <p:sp>
        <p:nvSpPr>
          <p:cNvPr id="10" name="TextBox 9">
            <a:extLst>
              <a:ext uri="{FF2B5EF4-FFF2-40B4-BE49-F238E27FC236}">
                <a16:creationId xmlns:a16="http://schemas.microsoft.com/office/drawing/2014/main" id="{82A8D858-C836-089C-E655-B3FDFBE5AB34}"/>
              </a:ext>
            </a:extLst>
          </p:cNvPr>
          <p:cNvSpPr txBox="1"/>
          <p:nvPr/>
        </p:nvSpPr>
        <p:spPr>
          <a:xfrm>
            <a:off x="4921151" y="1844002"/>
            <a:ext cx="439544" cy="307777"/>
          </a:xfrm>
          <a:prstGeom prst="rect">
            <a:avLst/>
          </a:prstGeom>
          <a:noFill/>
        </p:spPr>
        <p:txBody>
          <a:bodyPr wrap="none" rtlCol="0">
            <a:spAutoFit/>
          </a:bodyPr>
          <a:lstStyle/>
          <a:p>
            <a:r>
              <a:rPr lang="en-US" sz="1400" dirty="0">
                <a:latin typeface="DEJAVU SANS" panose="020B0603030804020204" pitchFamily="34" charset="0"/>
                <a:ea typeface="DEJAVU SANS" panose="020B0603030804020204" pitchFamily="34" charset="0"/>
                <a:cs typeface="DEJAVU SANS" panose="020B0603030804020204" pitchFamily="34" charset="0"/>
              </a:rPr>
              <a:t>Q1</a:t>
            </a:r>
          </a:p>
        </p:txBody>
      </p:sp>
      <p:sp>
        <p:nvSpPr>
          <p:cNvPr id="14" name="TextBox 13">
            <a:extLst>
              <a:ext uri="{FF2B5EF4-FFF2-40B4-BE49-F238E27FC236}">
                <a16:creationId xmlns:a16="http://schemas.microsoft.com/office/drawing/2014/main" id="{4D3D9989-FF7A-EF38-3613-11656E66F3FB}"/>
              </a:ext>
            </a:extLst>
          </p:cNvPr>
          <p:cNvSpPr txBox="1"/>
          <p:nvPr/>
        </p:nvSpPr>
        <p:spPr>
          <a:xfrm>
            <a:off x="5159357" y="2589402"/>
            <a:ext cx="481123" cy="307777"/>
          </a:xfrm>
          <a:prstGeom prst="rect">
            <a:avLst/>
          </a:prstGeom>
          <a:noFill/>
        </p:spPr>
        <p:txBody>
          <a:bodyPr wrap="square">
            <a:spAutoFit/>
          </a:bodyPr>
          <a:lstStyle/>
          <a:p>
            <a:r>
              <a:rPr lang="en-US" sz="1400" dirty="0">
                <a:latin typeface="DEJAVU SANS" panose="020B0603030804020204" pitchFamily="34" charset="0"/>
                <a:ea typeface="DEJAVU SANS" panose="020B0603030804020204" pitchFamily="34" charset="0"/>
                <a:cs typeface="DEJAVU SANS" panose="020B0603030804020204" pitchFamily="34" charset="0"/>
              </a:rPr>
              <a:t>Q2</a:t>
            </a:r>
            <a:endParaRPr lang="en-US" sz="1200"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16" name="TextBox 15">
            <a:extLst>
              <a:ext uri="{FF2B5EF4-FFF2-40B4-BE49-F238E27FC236}">
                <a16:creationId xmlns:a16="http://schemas.microsoft.com/office/drawing/2014/main" id="{BD022A13-A078-B0F9-4D3D-DFFFF8909CAA}"/>
              </a:ext>
            </a:extLst>
          </p:cNvPr>
          <p:cNvSpPr txBox="1"/>
          <p:nvPr/>
        </p:nvSpPr>
        <p:spPr>
          <a:xfrm>
            <a:off x="6171362" y="3081983"/>
            <a:ext cx="567956" cy="307777"/>
          </a:xfrm>
          <a:prstGeom prst="rect">
            <a:avLst/>
          </a:prstGeom>
          <a:noFill/>
        </p:spPr>
        <p:txBody>
          <a:bodyPr wrap="square">
            <a:spAutoFit/>
          </a:bodyPr>
          <a:lstStyle/>
          <a:p>
            <a:r>
              <a:rPr lang="en-US" sz="1400" dirty="0">
                <a:latin typeface="DEJAVU SANS" panose="020B0603030804020204" pitchFamily="34" charset="0"/>
                <a:ea typeface="DEJAVU SANS" panose="020B0603030804020204" pitchFamily="34" charset="0"/>
                <a:cs typeface="DEJAVU SANS" panose="020B0603030804020204" pitchFamily="34" charset="0"/>
              </a:rPr>
              <a:t>Q3</a:t>
            </a:r>
            <a:endParaRPr lang="en-US" sz="1200" dirty="0">
              <a:latin typeface="DEJAVU SANS" panose="020B0603030804020204" pitchFamily="34" charset="0"/>
              <a:ea typeface="DEJAVU SANS" panose="020B0603030804020204" pitchFamily="34" charset="0"/>
              <a:cs typeface="DEJAVU SANS" panose="020B0603030804020204" pitchFamily="34" charset="0"/>
            </a:endParaRPr>
          </a:p>
        </p:txBody>
      </p:sp>
      <p:sp>
        <p:nvSpPr>
          <p:cNvPr id="19" name="TextBox 18">
            <a:extLst>
              <a:ext uri="{FF2B5EF4-FFF2-40B4-BE49-F238E27FC236}">
                <a16:creationId xmlns:a16="http://schemas.microsoft.com/office/drawing/2014/main" id="{571BF5D7-8FF6-9712-ED2A-740BFEB2234C}"/>
              </a:ext>
            </a:extLst>
          </p:cNvPr>
          <p:cNvSpPr txBox="1"/>
          <p:nvPr/>
        </p:nvSpPr>
        <p:spPr>
          <a:xfrm>
            <a:off x="307075" y="5452418"/>
            <a:ext cx="11577849" cy="923330"/>
          </a:xfrm>
          <a:prstGeom prst="rect">
            <a:avLst/>
          </a:prstGeom>
          <a:noFill/>
        </p:spPr>
        <p:txBody>
          <a:bodyPr wrap="square" rtlCol="0">
            <a:spAutoFit/>
          </a:bodyPr>
          <a:lstStyle/>
          <a:p>
            <a:r>
              <a:rPr lang="en-US" dirty="0"/>
              <a:t>Q1</a:t>
            </a:r>
            <a:r>
              <a:rPr lang="en-US" dirty="0">
                <a:solidFill>
                  <a:schemeClr val="accent3">
                    <a:lumMod val="75000"/>
                  </a:schemeClr>
                </a:solidFill>
              </a:rPr>
              <a:t>: </a:t>
            </a:r>
            <a:r>
              <a:rPr lang="en-US" i="1" dirty="0">
                <a:solidFill>
                  <a:srgbClr val="008001"/>
                </a:solidFill>
              </a:rPr>
              <a:t>In what county was William W. Blair born?</a:t>
            </a:r>
          </a:p>
          <a:p>
            <a:r>
              <a:rPr lang="en-US" dirty="0"/>
              <a:t>Q2</a:t>
            </a:r>
            <a:r>
              <a:rPr lang="en-US" i="1" dirty="0">
                <a:solidFill>
                  <a:schemeClr val="bg2">
                    <a:lumMod val="75000"/>
                  </a:schemeClr>
                </a:solidFill>
              </a:rPr>
              <a:t>: </a:t>
            </a:r>
            <a:r>
              <a:rPr lang="en-US" i="1" dirty="0">
                <a:solidFill>
                  <a:srgbClr val="1E00FF"/>
                </a:solidFill>
              </a:rPr>
              <a:t>Are Alison Skipper, Diane Gilliam Fisher, and Rachel McAdams from the same country?</a:t>
            </a:r>
          </a:p>
          <a:p>
            <a:r>
              <a:rPr lang="en-US" dirty="0"/>
              <a:t>Q3: </a:t>
            </a:r>
            <a:r>
              <a:rPr lang="en-US" i="1" dirty="0">
                <a:solidFill>
                  <a:srgbClr val="FF0000"/>
                </a:solidFill>
              </a:rPr>
              <a:t>When and why did the Voyager 1, the spacecraft that detected storms on Neptune, leave our solar system?</a:t>
            </a:r>
          </a:p>
        </p:txBody>
      </p:sp>
      <p:sp>
        <p:nvSpPr>
          <p:cNvPr id="2" name="Title 1">
            <a:extLst>
              <a:ext uri="{FF2B5EF4-FFF2-40B4-BE49-F238E27FC236}">
                <a16:creationId xmlns:a16="http://schemas.microsoft.com/office/drawing/2014/main" id="{6C69BEBE-DAE8-B2FA-2A03-AD46B40A7CEC}"/>
              </a:ext>
            </a:extLst>
          </p:cNvPr>
          <p:cNvSpPr>
            <a:spLocks noGrp="1"/>
          </p:cNvSpPr>
          <p:nvPr>
            <p:ph type="title"/>
          </p:nvPr>
        </p:nvSpPr>
        <p:spPr>
          <a:xfrm>
            <a:off x="821045" y="186343"/>
            <a:ext cx="11189677" cy="1325563"/>
          </a:xfrm>
        </p:spPr>
        <p:txBody>
          <a:bodyPr>
            <a:normAutofit/>
          </a:bodyPr>
          <a:lstStyle/>
          <a:p>
            <a:r>
              <a:rPr lang="en-US" dirty="0"/>
              <a:t>RAG quality-latency trade-offs vary at the</a:t>
            </a:r>
            <a:br>
              <a:rPr lang="en-US" dirty="0"/>
            </a:br>
            <a:r>
              <a:rPr lang="en-US" dirty="0"/>
              <a:t>query level!</a:t>
            </a:r>
          </a:p>
        </p:txBody>
      </p:sp>
      <p:sp>
        <p:nvSpPr>
          <p:cNvPr id="3" name="Slide Number Placeholder 2">
            <a:extLst>
              <a:ext uri="{FF2B5EF4-FFF2-40B4-BE49-F238E27FC236}">
                <a16:creationId xmlns:a16="http://schemas.microsoft.com/office/drawing/2014/main" id="{58C1C6B3-9F3F-8518-0C74-09C940EF6538}"/>
              </a:ext>
            </a:extLst>
          </p:cNvPr>
          <p:cNvSpPr>
            <a:spLocks noGrp="1"/>
          </p:cNvSpPr>
          <p:nvPr>
            <p:ph type="sldNum" sz="quarter" idx="12"/>
          </p:nvPr>
        </p:nvSpPr>
        <p:spPr/>
        <p:txBody>
          <a:bodyPr/>
          <a:lstStyle/>
          <a:p>
            <a:fld id="{993301F2-5F73-8048-93F9-DE43C23CECA6}" type="slidenum">
              <a:rPr lang="en-US" smtClean="0"/>
              <a:t>6</a:t>
            </a:fld>
            <a:endParaRPr lang="en-US"/>
          </a:p>
        </p:txBody>
      </p:sp>
    </p:spTree>
    <p:extLst>
      <p:ext uri="{BB962C8B-B14F-4D97-AF65-F5344CB8AC3E}">
        <p14:creationId xmlns:p14="http://schemas.microsoft.com/office/powerpoint/2010/main" val="92343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4"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C8B9-4986-4ED2-E1C6-7ED6ADD261A4}"/>
              </a:ext>
            </a:extLst>
          </p:cNvPr>
          <p:cNvSpPr>
            <a:spLocks noGrp="1"/>
          </p:cNvSpPr>
          <p:nvPr>
            <p:ph type="title"/>
          </p:nvPr>
        </p:nvSpPr>
        <p:spPr/>
        <p:txBody>
          <a:bodyPr/>
          <a:lstStyle/>
          <a:p>
            <a:r>
              <a:rPr lang="en-US" dirty="0"/>
              <a:t>Per-query configuration adaptation </a:t>
            </a:r>
            <a:br>
              <a:rPr lang="en-US" dirty="0"/>
            </a:br>
            <a:r>
              <a:rPr lang="en-US" dirty="0"/>
              <a:t>achieves better quality-latency trade-offs</a:t>
            </a:r>
          </a:p>
        </p:txBody>
      </p:sp>
      <p:pic>
        <p:nvPicPr>
          <p:cNvPr id="4" name="Picture 3">
            <a:extLst>
              <a:ext uri="{FF2B5EF4-FFF2-40B4-BE49-F238E27FC236}">
                <a16:creationId xmlns:a16="http://schemas.microsoft.com/office/drawing/2014/main" id="{C4AA2D1B-583C-1320-3E03-704CA7DF500F}"/>
              </a:ext>
            </a:extLst>
          </p:cNvPr>
          <p:cNvPicPr>
            <a:picLocks noChangeAspect="1"/>
          </p:cNvPicPr>
          <p:nvPr/>
        </p:nvPicPr>
        <p:blipFill>
          <a:blip r:embed="rId3"/>
          <a:stretch>
            <a:fillRect/>
          </a:stretch>
        </p:blipFill>
        <p:spPr>
          <a:xfrm>
            <a:off x="2315020" y="2256523"/>
            <a:ext cx="7772400" cy="3854457"/>
          </a:xfrm>
          <a:prstGeom prst="rect">
            <a:avLst/>
          </a:prstGeom>
        </p:spPr>
      </p:pic>
      <p:sp>
        <p:nvSpPr>
          <p:cNvPr id="5" name="Freeform 4">
            <a:extLst>
              <a:ext uri="{FF2B5EF4-FFF2-40B4-BE49-F238E27FC236}">
                <a16:creationId xmlns:a16="http://schemas.microsoft.com/office/drawing/2014/main" id="{4FDFE939-75FE-944A-5841-BCDCA3CC92CD}"/>
              </a:ext>
            </a:extLst>
          </p:cNvPr>
          <p:cNvSpPr/>
          <p:nvPr/>
        </p:nvSpPr>
        <p:spPr>
          <a:xfrm>
            <a:off x="3241808" y="3217370"/>
            <a:ext cx="2743549" cy="1932762"/>
          </a:xfrm>
          <a:custGeom>
            <a:avLst/>
            <a:gdLst>
              <a:gd name="connsiteX0" fmla="*/ 0 w 2743549"/>
              <a:gd name="connsiteY0" fmla="*/ 1932762 h 1932762"/>
              <a:gd name="connsiteX1" fmla="*/ 85060 w 2743549"/>
              <a:gd name="connsiteY1" fmla="*/ 1656316 h 1932762"/>
              <a:gd name="connsiteX2" fmla="*/ 233916 w 2743549"/>
              <a:gd name="connsiteY2" fmla="*/ 1571255 h 1932762"/>
              <a:gd name="connsiteX3" fmla="*/ 318976 w 2743549"/>
              <a:gd name="connsiteY3" fmla="*/ 997097 h 1932762"/>
              <a:gd name="connsiteX4" fmla="*/ 1467293 w 2743549"/>
              <a:gd name="connsiteY4" fmla="*/ 529264 h 1932762"/>
              <a:gd name="connsiteX5" fmla="*/ 1998921 w 2743549"/>
              <a:gd name="connsiteY5" fmla="*/ 359143 h 1932762"/>
              <a:gd name="connsiteX6" fmla="*/ 2445488 w 2743549"/>
              <a:gd name="connsiteY6" fmla="*/ 274083 h 1932762"/>
              <a:gd name="connsiteX7" fmla="*/ 2700669 w 2743549"/>
              <a:gd name="connsiteY7" fmla="*/ 18902 h 1932762"/>
              <a:gd name="connsiteX8" fmla="*/ 2743200 w 2743549"/>
              <a:gd name="connsiteY8" fmla="*/ 18902 h 193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549" h="1932762">
                <a:moveTo>
                  <a:pt x="0" y="1932762"/>
                </a:moveTo>
                <a:cubicBezTo>
                  <a:pt x="23037" y="1824664"/>
                  <a:pt x="46074" y="1716567"/>
                  <a:pt x="85060" y="1656316"/>
                </a:cubicBezTo>
                <a:cubicBezTo>
                  <a:pt x="124046" y="1596065"/>
                  <a:pt x="194930" y="1681125"/>
                  <a:pt x="233916" y="1571255"/>
                </a:cubicBezTo>
                <a:cubicBezTo>
                  <a:pt x="272902" y="1461385"/>
                  <a:pt x="113413" y="1170762"/>
                  <a:pt x="318976" y="997097"/>
                </a:cubicBezTo>
                <a:cubicBezTo>
                  <a:pt x="524539" y="823432"/>
                  <a:pt x="1187302" y="635590"/>
                  <a:pt x="1467293" y="529264"/>
                </a:cubicBezTo>
                <a:cubicBezTo>
                  <a:pt x="1747284" y="422938"/>
                  <a:pt x="1835889" y="401673"/>
                  <a:pt x="1998921" y="359143"/>
                </a:cubicBezTo>
                <a:cubicBezTo>
                  <a:pt x="2161953" y="316613"/>
                  <a:pt x="2328530" y="330790"/>
                  <a:pt x="2445488" y="274083"/>
                </a:cubicBezTo>
                <a:cubicBezTo>
                  <a:pt x="2562446" y="217376"/>
                  <a:pt x="2700669" y="18902"/>
                  <a:pt x="2700669" y="18902"/>
                </a:cubicBezTo>
                <a:cubicBezTo>
                  <a:pt x="2750288" y="-23628"/>
                  <a:pt x="2743200" y="18902"/>
                  <a:pt x="2743200" y="18902"/>
                </a:cubicBezTo>
              </a:path>
            </a:pathLst>
          </a:custGeom>
          <a:noFill/>
          <a:ln w="50800">
            <a:solidFill>
              <a:srgbClr val="1E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E2FFBBB3-FFC6-73C1-7218-198AFF9E508F}"/>
              </a:ext>
            </a:extLst>
          </p:cNvPr>
          <p:cNvSpPr/>
          <p:nvPr/>
        </p:nvSpPr>
        <p:spPr>
          <a:xfrm>
            <a:off x="7437080" y="3461883"/>
            <a:ext cx="2412743" cy="1828800"/>
          </a:xfrm>
          <a:custGeom>
            <a:avLst/>
            <a:gdLst>
              <a:gd name="connsiteX0" fmla="*/ 9785 w 2412743"/>
              <a:gd name="connsiteY0" fmla="*/ 1828800 h 1828800"/>
              <a:gd name="connsiteX1" fmla="*/ 52315 w 2412743"/>
              <a:gd name="connsiteY1" fmla="*/ 1339703 h 1828800"/>
              <a:gd name="connsiteX2" fmla="*/ 413822 w 2412743"/>
              <a:gd name="connsiteY2" fmla="*/ 1020726 h 1828800"/>
              <a:gd name="connsiteX3" fmla="*/ 647739 w 2412743"/>
              <a:gd name="connsiteY3" fmla="*/ 723014 h 1828800"/>
              <a:gd name="connsiteX4" fmla="*/ 1540874 w 2412743"/>
              <a:gd name="connsiteY4" fmla="*/ 425303 h 1828800"/>
              <a:gd name="connsiteX5" fmla="*/ 2029971 w 2412743"/>
              <a:gd name="connsiteY5" fmla="*/ 318977 h 1828800"/>
              <a:gd name="connsiteX6" fmla="*/ 2412743 w 2412743"/>
              <a:gd name="connsiteY6" fmla="*/ 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2743" h="1828800">
                <a:moveTo>
                  <a:pt x="9785" y="1828800"/>
                </a:moveTo>
                <a:cubicBezTo>
                  <a:pt x="-2620" y="1651591"/>
                  <a:pt x="-15024" y="1474382"/>
                  <a:pt x="52315" y="1339703"/>
                </a:cubicBezTo>
                <a:cubicBezTo>
                  <a:pt x="119654" y="1205024"/>
                  <a:pt x="314585" y="1123507"/>
                  <a:pt x="413822" y="1020726"/>
                </a:cubicBezTo>
                <a:cubicBezTo>
                  <a:pt x="513059" y="917945"/>
                  <a:pt x="459897" y="822251"/>
                  <a:pt x="647739" y="723014"/>
                </a:cubicBezTo>
                <a:cubicBezTo>
                  <a:pt x="835581" y="623777"/>
                  <a:pt x="1310502" y="492642"/>
                  <a:pt x="1540874" y="425303"/>
                </a:cubicBezTo>
                <a:cubicBezTo>
                  <a:pt x="1771246" y="357964"/>
                  <a:pt x="1884660" y="389861"/>
                  <a:pt x="2029971" y="318977"/>
                </a:cubicBezTo>
                <a:cubicBezTo>
                  <a:pt x="2175282" y="248093"/>
                  <a:pt x="2294012" y="124046"/>
                  <a:pt x="2412743" y="0"/>
                </a:cubicBezTo>
              </a:path>
            </a:pathLst>
          </a:custGeom>
          <a:noFill/>
          <a:ln w="50800">
            <a:solidFill>
              <a:srgbClr val="1E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337C110-EFE8-4359-C846-8959F429BB17}"/>
              </a:ext>
            </a:extLst>
          </p:cNvPr>
          <p:cNvSpPr txBox="1"/>
          <p:nvPr/>
        </p:nvSpPr>
        <p:spPr>
          <a:xfrm>
            <a:off x="3004211" y="3160235"/>
            <a:ext cx="2183139"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Pareto Boundary of fixed configuration</a:t>
            </a:r>
          </a:p>
          <a:p>
            <a:r>
              <a:rPr lang="en-US" dirty="0">
                <a:latin typeface="Arial" panose="020B0604020202020204" pitchFamily="34" charset="0"/>
                <a:cs typeface="Arial" panose="020B0604020202020204" pitchFamily="34" charset="0"/>
              </a:rPr>
              <a:t>with vLLM</a:t>
            </a:r>
          </a:p>
        </p:txBody>
      </p:sp>
      <p:sp>
        <p:nvSpPr>
          <p:cNvPr id="8" name="TextBox 7">
            <a:extLst>
              <a:ext uri="{FF2B5EF4-FFF2-40B4-BE49-F238E27FC236}">
                <a16:creationId xmlns:a16="http://schemas.microsoft.com/office/drawing/2014/main" id="{8779A482-58AA-2A88-DD22-E00211E55663}"/>
              </a:ext>
            </a:extLst>
          </p:cNvPr>
          <p:cNvSpPr txBox="1"/>
          <p:nvPr/>
        </p:nvSpPr>
        <p:spPr>
          <a:xfrm>
            <a:off x="6834396" y="3260421"/>
            <a:ext cx="2183139"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Pareto Boundary of fixed configuration</a:t>
            </a:r>
          </a:p>
          <a:p>
            <a:r>
              <a:rPr lang="en-US" dirty="0">
                <a:latin typeface="Arial" panose="020B0604020202020204" pitchFamily="34" charset="0"/>
                <a:cs typeface="Arial" panose="020B0604020202020204" pitchFamily="34" charset="0"/>
              </a:rPr>
              <a:t>with vLLM</a:t>
            </a:r>
          </a:p>
        </p:txBody>
      </p:sp>
      <p:sp>
        <p:nvSpPr>
          <p:cNvPr id="9" name="TextBox 8">
            <a:extLst>
              <a:ext uri="{FF2B5EF4-FFF2-40B4-BE49-F238E27FC236}">
                <a16:creationId xmlns:a16="http://schemas.microsoft.com/office/drawing/2014/main" id="{01F789B1-6CEC-9FEB-4DC8-2C8B24B99240}"/>
              </a:ext>
            </a:extLst>
          </p:cNvPr>
          <p:cNvSpPr txBox="1"/>
          <p:nvPr/>
        </p:nvSpPr>
        <p:spPr>
          <a:xfrm>
            <a:off x="4373959" y="2542471"/>
            <a:ext cx="1626782" cy="646331"/>
          </a:xfrm>
          <a:prstGeom prst="rect">
            <a:avLst/>
          </a:prstGeom>
          <a:noFill/>
        </p:spPr>
        <p:txBody>
          <a:bodyPr wrap="square">
            <a:spAutoFit/>
          </a:bodyPr>
          <a:lstStyle/>
          <a:p>
            <a:pPr algn="ctr"/>
            <a:r>
              <a:rPr lang="en-US" sz="1800" dirty="0">
                <a:latin typeface="Arial" panose="020B0604020202020204" pitchFamily="34" charset="0"/>
                <a:cs typeface="Arial" panose="020B0604020202020204" pitchFamily="34" charset="0"/>
              </a:rPr>
              <a:t>Per-Query </a:t>
            </a:r>
          </a:p>
          <a:p>
            <a:pPr algn="ctr"/>
            <a:r>
              <a:rPr lang="en-US" sz="1800" dirty="0">
                <a:latin typeface="Arial" panose="020B0604020202020204" pitchFamily="34" charset="0"/>
                <a:cs typeface="Arial" panose="020B0604020202020204" pitchFamily="34" charset="0"/>
              </a:rPr>
              <a:t>Configuration</a:t>
            </a:r>
            <a:r>
              <a:rPr lang="en-US" sz="1800" dirty="0"/>
              <a:t> </a:t>
            </a:r>
          </a:p>
        </p:txBody>
      </p:sp>
      <p:sp>
        <p:nvSpPr>
          <p:cNvPr id="10" name="TextBox 9">
            <a:extLst>
              <a:ext uri="{FF2B5EF4-FFF2-40B4-BE49-F238E27FC236}">
                <a16:creationId xmlns:a16="http://schemas.microsoft.com/office/drawing/2014/main" id="{2430B8ED-F6EC-5ACC-1781-4EB41B1D76AA}"/>
              </a:ext>
            </a:extLst>
          </p:cNvPr>
          <p:cNvSpPr txBox="1"/>
          <p:nvPr/>
        </p:nvSpPr>
        <p:spPr>
          <a:xfrm>
            <a:off x="8105028" y="2536038"/>
            <a:ext cx="1626782" cy="646331"/>
          </a:xfrm>
          <a:prstGeom prst="rect">
            <a:avLst/>
          </a:prstGeom>
          <a:noFill/>
        </p:spPr>
        <p:txBody>
          <a:bodyPr wrap="square">
            <a:spAutoFit/>
          </a:bodyPr>
          <a:lstStyle/>
          <a:p>
            <a:pPr algn="ctr"/>
            <a:r>
              <a:rPr lang="en-US" sz="1800" dirty="0">
                <a:latin typeface="Arial" panose="020B0604020202020204" pitchFamily="34" charset="0"/>
                <a:cs typeface="Arial" panose="020B0604020202020204" pitchFamily="34" charset="0"/>
              </a:rPr>
              <a:t>Per-Query </a:t>
            </a:r>
          </a:p>
          <a:p>
            <a:pPr algn="ctr"/>
            <a:r>
              <a:rPr lang="en-US" sz="1800" dirty="0">
                <a:latin typeface="Arial" panose="020B0604020202020204" pitchFamily="34" charset="0"/>
                <a:cs typeface="Arial" panose="020B0604020202020204" pitchFamily="34" charset="0"/>
              </a:rPr>
              <a:t>Configuration</a:t>
            </a:r>
            <a:r>
              <a:rPr lang="en-US" sz="1800" dirty="0"/>
              <a:t> </a:t>
            </a:r>
          </a:p>
        </p:txBody>
      </p:sp>
      <p:sp>
        <p:nvSpPr>
          <p:cNvPr id="3" name="Slide Number Placeholder 2">
            <a:extLst>
              <a:ext uri="{FF2B5EF4-FFF2-40B4-BE49-F238E27FC236}">
                <a16:creationId xmlns:a16="http://schemas.microsoft.com/office/drawing/2014/main" id="{36DED462-070E-A294-5D3F-DC4DDBD4BB0A}"/>
              </a:ext>
            </a:extLst>
          </p:cNvPr>
          <p:cNvSpPr>
            <a:spLocks noGrp="1"/>
          </p:cNvSpPr>
          <p:nvPr>
            <p:ph type="sldNum" sz="quarter" idx="12"/>
          </p:nvPr>
        </p:nvSpPr>
        <p:spPr/>
        <p:txBody>
          <a:bodyPr/>
          <a:lstStyle/>
          <a:p>
            <a:fld id="{993301F2-5F73-8048-93F9-DE43C23CECA6}" type="slidenum">
              <a:rPr lang="en-US" smtClean="0"/>
              <a:t>7</a:t>
            </a:fld>
            <a:endParaRPr lang="en-US"/>
          </a:p>
        </p:txBody>
      </p:sp>
    </p:spTree>
    <p:extLst>
      <p:ext uri="{BB962C8B-B14F-4D97-AF65-F5344CB8AC3E}">
        <p14:creationId xmlns:p14="http://schemas.microsoft.com/office/powerpoint/2010/main" val="401311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4522E-BCCC-5BDF-7D57-CDBD7E5A39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4EB7A3-C2D3-7760-7BA3-95AD94D93C1D}"/>
              </a:ext>
            </a:extLst>
          </p:cNvPr>
          <p:cNvSpPr>
            <a:spLocks noGrp="1"/>
          </p:cNvSpPr>
          <p:nvPr>
            <p:ph type="title"/>
          </p:nvPr>
        </p:nvSpPr>
        <p:spPr>
          <a:xfrm>
            <a:off x="838199" y="365125"/>
            <a:ext cx="10931769" cy="1325563"/>
          </a:xfrm>
        </p:spPr>
        <p:txBody>
          <a:bodyPr/>
          <a:lstStyle/>
          <a:p>
            <a:r>
              <a:rPr lang="en-US" dirty="0"/>
              <a:t>METIS : Per-query RAG configuration </a:t>
            </a:r>
            <a:br>
              <a:rPr lang="en-US" dirty="0"/>
            </a:br>
            <a:r>
              <a:rPr lang="en-US" dirty="0"/>
              <a:t>adaptation</a:t>
            </a:r>
          </a:p>
        </p:txBody>
      </p:sp>
      <p:sp>
        <p:nvSpPr>
          <p:cNvPr id="40" name="Rounded Rectangle 39">
            <a:extLst>
              <a:ext uri="{FF2B5EF4-FFF2-40B4-BE49-F238E27FC236}">
                <a16:creationId xmlns:a16="http://schemas.microsoft.com/office/drawing/2014/main" id="{C855125A-6253-3E0E-CDCC-4A1BC83F014E}"/>
              </a:ext>
            </a:extLst>
          </p:cNvPr>
          <p:cNvSpPr/>
          <p:nvPr/>
        </p:nvSpPr>
        <p:spPr>
          <a:xfrm>
            <a:off x="1188181" y="2521111"/>
            <a:ext cx="8814788" cy="1600214"/>
          </a:xfrm>
          <a:prstGeom prst="roundRect">
            <a:avLst/>
          </a:prstGeom>
          <a:noFill/>
          <a:ln w="254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Graphic 49" descr="Folder Search with solid fill">
            <a:extLst>
              <a:ext uri="{FF2B5EF4-FFF2-40B4-BE49-F238E27FC236}">
                <a16:creationId xmlns:a16="http://schemas.microsoft.com/office/drawing/2014/main" id="{2396CFFE-297B-4CD2-C14F-4DA5043957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41663" y="4041579"/>
            <a:ext cx="598311" cy="598311"/>
          </a:xfrm>
          <a:prstGeom prst="rect">
            <a:avLst/>
          </a:prstGeom>
        </p:spPr>
      </p:pic>
      <p:pic>
        <p:nvPicPr>
          <p:cNvPr id="66" name="Graphic 65" descr="Database with solid fill">
            <a:extLst>
              <a:ext uri="{FF2B5EF4-FFF2-40B4-BE49-F238E27FC236}">
                <a16:creationId xmlns:a16="http://schemas.microsoft.com/office/drawing/2014/main" id="{8B202F84-8EBF-188E-D6CA-E33C1FE7AB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99387" y="4978686"/>
            <a:ext cx="999140" cy="999140"/>
          </a:xfrm>
          <a:prstGeom prst="rect">
            <a:avLst/>
          </a:prstGeom>
        </p:spPr>
      </p:pic>
      <p:pic>
        <p:nvPicPr>
          <p:cNvPr id="69" name="Graphic 68" descr="Help with solid fill">
            <a:extLst>
              <a:ext uri="{FF2B5EF4-FFF2-40B4-BE49-F238E27FC236}">
                <a16:creationId xmlns:a16="http://schemas.microsoft.com/office/drawing/2014/main" id="{3BC0D80F-6963-5C16-5B93-468EF94B502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75674" y="5221726"/>
            <a:ext cx="620488" cy="620488"/>
          </a:xfrm>
          <a:prstGeom prst="rect">
            <a:avLst/>
          </a:prstGeom>
        </p:spPr>
      </p:pic>
      <p:sp>
        <p:nvSpPr>
          <p:cNvPr id="70" name="TextBox 69">
            <a:extLst>
              <a:ext uri="{FF2B5EF4-FFF2-40B4-BE49-F238E27FC236}">
                <a16:creationId xmlns:a16="http://schemas.microsoft.com/office/drawing/2014/main" id="{66300387-B669-1A20-21A2-36FF7D3E2351}"/>
              </a:ext>
            </a:extLst>
          </p:cNvPr>
          <p:cNvSpPr txBox="1"/>
          <p:nvPr/>
        </p:nvSpPr>
        <p:spPr>
          <a:xfrm>
            <a:off x="1111695" y="5969465"/>
            <a:ext cx="1664238" cy="415498"/>
          </a:xfrm>
          <a:prstGeom prst="rect">
            <a:avLst/>
          </a:prstGeom>
          <a:noFill/>
        </p:spPr>
        <p:txBody>
          <a:bodyPr wrap="none" rtlCol="0">
            <a:spAutoFit/>
          </a:bodyPr>
          <a:lstStyle/>
          <a:p>
            <a:r>
              <a:rPr lang="en-US" sz="2100" dirty="0"/>
              <a:t>RAG Queries</a:t>
            </a:r>
          </a:p>
        </p:txBody>
      </p:sp>
      <p:pic>
        <p:nvPicPr>
          <p:cNvPr id="71" name="Graphic 70" descr="Laptop with solid fill">
            <a:extLst>
              <a:ext uri="{FF2B5EF4-FFF2-40B4-BE49-F238E27FC236}">
                <a16:creationId xmlns:a16="http://schemas.microsoft.com/office/drawing/2014/main" id="{C74EC021-1E47-7C00-60CD-00C86529EB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7775777" y="4830200"/>
            <a:ext cx="1283917" cy="1283917"/>
          </a:xfrm>
          <a:prstGeom prst="rect">
            <a:avLst/>
          </a:prstGeom>
        </p:spPr>
      </p:pic>
      <p:sp>
        <p:nvSpPr>
          <p:cNvPr id="72" name="TextBox 71">
            <a:extLst>
              <a:ext uri="{FF2B5EF4-FFF2-40B4-BE49-F238E27FC236}">
                <a16:creationId xmlns:a16="http://schemas.microsoft.com/office/drawing/2014/main" id="{7F5E2E74-139B-D1E9-0F5D-8BC6FE3E6064}"/>
              </a:ext>
            </a:extLst>
          </p:cNvPr>
          <p:cNvSpPr txBox="1"/>
          <p:nvPr/>
        </p:nvSpPr>
        <p:spPr>
          <a:xfrm>
            <a:off x="3877597" y="5977826"/>
            <a:ext cx="2553637" cy="415498"/>
          </a:xfrm>
          <a:prstGeom prst="rect">
            <a:avLst/>
          </a:prstGeom>
          <a:noFill/>
        </p:spPr>
        <p:txBody>
          <a:bodyPr wrap="square">
            <a:spAutoFit/>
          </a:bodyPr>
          <a:lstStyle/>
          <a:p>
            <a:pPr algn="ctr"/>
            <a:r>
              <a:rPr lang="en-US" sz="2100" dirty="0"/>
              <a:t>Retriever</a:t>
            </a:r>
          </a:p>
        </p:txBody>
      </p:sp>
      <p:sp>
        <p:nvSpPr>
          <p:cNvPr id="74" name="TextBox 73">
            <a:extLst>
              <a:ext uri="{FF2B5EF4-FFF2-40B4-BE49-F238E27FC236}">
                <a16:creationId xmlns:a16="http://schemas.microsoft.com/office/drawing/2014/main" id="{46511C5B-A5EF-7FC8-3739-60926B0A4296}"/>
              </a:ext>
            </a:extLst>
          </p:cNvPr>
          <p:cNvSpPr txBox="1"/>
          <p:nvPr/>
        </p:nvSpPr>
        <p:spPr>
          <a:xfrm>
            <a:off x="7519859" y="5961825"/>
            <a:ext cx="2110915" cy="415498"/>
          </a:xfrm>
          <a:prstGeom prst="rect">
            <a:avLst/>
          </a:prstGeom>
          <a:noFill/>
        </p:spPr>
        <p:txBody>
          <a:bodyPr wrap="square">
            <a:spAutoFit/>
          </a:bodyPr>
          <a:lstStyle/>
          <a:p>
            <a:r>
              <a:rPr lang="en-US" sz="2100" dirty="0"/>
              <a:t>RAG Synthesis</a:t>
            </a:r>
          </a:p>
        </p:txBody>
      </p:sp>
      <p:sp>
        <p:nvSpPr>
          <p:cNvPr id="76" name="Right Arrow 75">
            <a:extLst>
              <a:ext uri="{FF2B5EF4-FFF2-40B4-BE49-F238E27FC236}">
                <a16:creationId xmlns:a16="http://schemas.microsoft.com/office/drawing/2014/main" id="{33FE0040-1C0A-26D2-46F4-43962ECA3128}"/>
              </a:ext>
            </a:extLst>
          </p:cNvPr>
          <p:cNvSpPr/>
          <p:nvPr/>
        </p:nvSpPr>
        <p:spPr>
          <a:xfrm>
            <a:off x="9562180" y="5421624"/>
            <a:ext cx="871503" cy="289052"/>
          </a:xfrm>
          <a:prstGeom prst="right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31192886-0945-7E0E-7BB1-104B6580B78C}"/>
              </a:ext>
            </a:extLst>
          </p:cNvPr>
          <p:cNvSpPr txBox="1"/>
          <p:nvPr/>
        </p:nvSpPr>
        <p:spPr>
          <a:xfrm>
            <a:off x="10492376" y="5235162"/>
            <a:ext cx="1503886" cy="738664"/>
          </a:xfrm>
          <a:prstGeom prst="rect">
            <a:avLst/>
          </a:prstGeom>
          <a:noFill/>
        </p:spPr>
        <p:txBody>
          <a:bodyPr wrap="square" rtlCol="0">
            <a:spAutoFit/>
          </a:bodyPr>
          <a:lstStyle/>
          <a:p>
            <a:r>
              <a:rPr lang="en-US" sz="2100" dirty="0"/>
              <a:t>Generated </a:t>
            </a:r>
          </a:p>
          <a:p>
            <a:r>
              <a:rPr lang="en-US" sz="2100" dirty="0"/>
              <a:t>Output</a:t>
            </a:r>
          </a:p>
        </p:txBody>
      </p:sp>
      <p:sp>
        <p:nvSpPr>
          <p:cNvPr id="82" name="Right Arrow 81">
            <a:extLst>
              <a:ext uri="{FF2B5EF4-FFF2-40B4-BE49-F238E27FC236}">
                <a16:creationId xmlns:a16="http://schemas.microsoft.com/office/drawing/2014/main" id="{F596F875-DDAC-5F44-EEE1-C45DCC5C827E}"/>
              </a:ext>
            </a:extLst>
          </p:cNvPr>
          <p:cNvSpPr/>
          <p:nvPr/>
        </p:nvSpPr>
        <p:spPr>
          <a:xfrm>
            <a:off x="6242057" y="5395153"/>
            <a:ext cx="871503" cy="289052"/>
          </a:xfrm>
          <a:prstGeom prst="right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ight Arrow 82">
            <a:extLst>
              <a:ext uri="{FF2B5EF4-FFF2-40B4-BE49-F238E27FC236}">
                <a16:creationId xmlns:a16="http://schemas.microsoft.com/office/drawing/2014/main" id="{23B1B377-E8E2-9B08-EF78-82DE0B772B5A}"/>
              </a:ext>
            </a:extLst>
          </p:cNvPr>
          <p:cNvSpPr/>
          <p:nvPr/>
        </p:nvSpPr>
        <p:spPr>
          <a:xfrm>
            <a:off x="3283380" y="5396091"/>
            <a:ext cx="871503" cy="289052"/>
          </a:xfrm>
          <a:prstGeom prst="right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Graphic 83" descr="Help with solid fill">
            <a:extLst>
              <a:ext uri="{FF2B5EF4-FFF2-40B4-BE49-F238E27FC236}">
                <a16:creationId xmlns:a16="http://schemas.microsoft.com/office/drawing/2014/main" id="{93328293-B48B-3B72-1B85-1CBFE74CF8F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21335" y="5229435"/>
            <a:ext cx="620488" cy="620488"/>
          </a:xfrm>
          <a:prstGeom prst="rect">
            <a:avLst/>
          </a:prstGeom>
        </p:spPr>
      </p:pic>
      <p:pic>
        <p:nvPicPr>
          <p:cNvPr id="85" name="Graphic 84" descr="Help with solid fill">
            <a:extLst>
              <a:ext uri="{FF2B5EF4-FFF2-40B4-BE49-F238E27FC236}">
                <a16:creationId xmlns:a16="http://schemas.microsoft.com/office/drawing/2014/main" id="{9B2F5D13-7F17-62DC-D7AB-71BB732DFC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88181" y="5255906"/>
            <a:ext cx="620488" cy="620488"/>
          </a:xfrm>
          <a:prstGeom prst="rect">
            <a:avLst/>
          </a:prstGeom>
        </p:spPr>
      </p:pic>
      <p:cxnSp>
        <p:nvCxnSpPr>
          <p:cNvPr id="86" name="Straight Arrow Connector 85">
            <a:extLst>
              <a:ext uri="{FF2B5EF4-FFF2-40B4-BE49-F238E27FC236}">
                <a16:creationId xmlns:a16="http://schemas.microsoft.com/office/drawing/2014/main" id="{754FBD87-5ECB-B9C1-9F7A-B221E7428FD6}"/>
              </a:ext>
            </a:extLst>
          </p:cNvPr>
          <p:cNvCxnSpPr>
            <a:cxnSpLocks/>
          </p:cNvCxnSpPr>
          <p:nvPr/>
        </p:nvCxnSpPr>
        <p:spPr>
          <a:xfrm flipV="1">
            <a:off x="2007015" y="4133088"/>
            <a:ext cx="0" cy="976678"/>
          </a:xfrm>
          <a:prstGeom prst="straightConnector1">
            <a:avLst/>
          </a:prstGeom>
          <a:ln w="25400">
            <a:solidFill>
              <a:schemeClr val="tx1"/>
            </a:solidFill>
            <a:prstDash val="lgDash"/>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67E8D0C1-8A44-5A7F-B5A8-23FB9AB6D8C4}"/>
              </a:ext>
            </a:extLst>
          </p:cNvPr>
          <p:cNvCxnSpPr>
            <a:cxnSpLocks/>
          </p:cNvCxnSpPr>
          <p:nvPr/>
        </p:nvCxnSpPr>
        <p:spPr>
          <a:xfrm>
            <a:off x="5051361" y="4469150"/>
            <a:ext cx="0" cy="509536"/>
          </a:xfrm>
          <a:prstGeom prst="straightConnector1">
            <a:avLst/>
          </a:prstGeom>
          <a:ln w="25400">
            <a:solidFill>
              <a:schemeClr val="tx1"/>
            </a:solidFill>
            <a:prstDash val="lgDash"/>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44D1C4E3-F10D-7D10-1D01-BD3411769256}"/>
              </a:ext>
            </a:extLst>
          </p:cNvPr>
          <p:cNvCxnSpPr>
            <a:cxnSpLocks/>
          </p:cNvCxnSpPr>
          <p:nvPr/>
        </p:nvCxnSpPr>
        <p:spPr>
          <a:xfrm>
            <a:off x="8417735" y="4465817"/>
            <a:ext cx="0" cy="565040"/>
          </a:xfrm>
          <a:prstGeom prst="straightConnector1">
            <a:avLst/>
          </a:prstGeom>
          <a:ln w="25400">
            <a:solidFill>
              <a:schemeClr val="tx1"/>
            </a:solidFill>
            <a:prstDash val="lgDash"/>
            <a:tailEnd type="triangle"/>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E682232B-94E9-6628-923A-643722ECFFC2}"/>
              </a:ext>
            </a:extLst>
          </p:cNvPr>
          <p:cNvCxnSpPr>
            <a:cxnSpLocks/>
          </p:cNvCxnSpPr>
          <p:nvPr/>
        </p:nvCxnSpPr>
        <p:spPr>
          <a:xfrm>
            <a:off x="5051361" y="4469150"/>
            <a:ext cx="5666537" cy="0"/>
          </a:xfrm>
          <a:prstGeom prst="line">
            <a:avLst/>
          </a:prstGeom>
          <a:ln w="25400">
            <a:solidFill>
              <a:schemeClr val="tx1"/>
            </a:solidFill>
            <a:prstDash val="lgDash"/>
          </a:ln>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1AD58087-AFA7-3A05-5AE7-CDBCA3F046EA}"/>
              </a:ext>
            </a:extLst>
          </p:cNvPr>
          <p:cNvCxnSpPr>
            <a:cxnSpLocks/>
          </p:cNvCxnSpPr>
          <p:nvPr/>
        </p:nvCxnSpPr>
        <p:spPr>
          <a:xfrm flipV="1">
            <a:off x="10708856" y="3319686"/>
            <a:ext cx="0" cy="1148445"/>
          </a:xfrm>
          <a:prstGeom prst="line">
            <a:avLst/>
          </a:prstGeom>
          <a:ln w="25400">
            <a:solidFill>
              <a:schemeClr val="tx1"/>
            </a:solidFill>
            <a:prstDash val="lgDash"/>
          </a:ln>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CBF67B83-69F0-AF9B-3A50-E1E713EDC59A}"/>
              </a:ext>
            </a:extLst>
          </p:cNvPr>
          <p:cNvCxnSpPr>
            <a:cxnSpLocks/>
            <a:endCxn id="40" idx="3"/>
          </p:cNvCxnSpPr>
          <p:nvPr/>
        </p:nvCxnSpPr>
        <p:spPr>
          <a:xfrm flipH="1">
            <a:off x="10002969" y="3321218"/>
            <a:ext cx="705887" cy="0"/>
          </a:xfrm>
          <a:prstGeom prst="line">
            <a:avLst/>
          </a:prstGeom>
          <a:ln w="25400">
            <a:solidFill>
              <a:schemeClr val="tx1"/>
            </a:solidFill>
            <a:prstDash val="lgDash"/>
          </a:ln>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1DB4160F-1BEA-8B2D-4AE1-6D350521A5C6}"/>
              </a:ext>
            </a:extLst>
          </p:cNvPr>
          <p:cNvSpPr txBox="1"/>
          <p:nvPr/>
        </p:nvSpPr>
        <p:spPr>
          <a:xfrm>
            <a:off x="10795336" y="3491941"/>
            <a:ext cx="974632" cy="646331"/>
          </a:xfrm>
          <a:prstGeom prst="rect">
            <a:avLst/>
          </a:prstGeom>
          <a:noFill/>
        </p:spPr>
        <p:txBody>
          <a:bodyPr wrap="square">
            <a:spAutoFit/>
          </a:bodyPr>
          <a:lstStyle/>
          <a:p>
            <a:r>
              <a:rPr lang="en-US" sz="1800" dirty="0"/>
              <a:t>Chosen Config</a:t>
            </a:r>
          </a:p>
        </p:txBody>
      </p:sp>
      <p:sp>
        <p:nvSpPr>
          <p:cNvPr id="7" name="Slide Number Placeholder 6">
            <a:extLst>
              <a:ext uri="{FF2B5EF4-FFF2-40B4-BE49-F238E27FC236}">
                <a16:creationId xmlns:a16="http://schemas.microsoft.com/office/drawing/2014/main" id="{9461853A-C300-3D82-F74B-31F0E1CF4A19}"/>
              </a:ext>
            </a:extLst>
          </p:cNvPr>
          <p:cNvSpPr>
            <a:spLocks noGrp="1"/>
          </p:cNvSpPr>
          <p:nvPr>
            <p:ph type="sldNum" sz="quarter" idx="12"/>
          </p:nvPr>
        </p:nvSpPr>
        <p:spPr/>
        <p:txBody>
          <a:bodyPr/>
          <a:lstStyle/>
          <a:p>
            <a:fld id="{993301F2-5F73-8048-93F9-DE43C23CECA6}" type="slidenum">
              <a:rPr lang="en-US" smtClean="0"/>
              <a:t>8</a:t>
            </a:fld>
            <a:endParaRPr lang="en-US"/>
          </a:p>
        </p:txBody>
      </p:sp>
      <p:sp>
        <p:nvSpPr>
          <p:cNvPr id="41" name="TextBox 40">
            <a:extLst>
              <a:ext uri="{FF2B5EF4-FFF2-40B4-BE49-F238E27FC236}">
                <a16:creationId xmlns:a16="http://schemas.microsoft.com/office/drawing/2014/main" id="{266B81F4-B7D0-FA0C-9AB5-7E1966E74BAD}"/>
              </a:ext>
            </a:extLst>
          </p:cNvPr>
          <p:cNvSpPr txBox="1"/>
          <p:nvPr/>
        </p:nvSpPr>
        <p:spPr>
          <a:xfrm>
            <a:off x="1461960" y="1884448"/>
            <a:ext cx="8510984" cy="523220"/>
          </a:xfrm>
          <a:prstGeom prst="rect">
            <a:avLst/>
          </a:prstGeom>
          <a:noFill/>
        </p:spPr>
        <p:txBody>
          <a:bodyPr wrap="none" rtlCol="0">
            <a:spAutoFit/>
          </a:bodyPr>
          <a:lstStyle/>
          <a:p>
            <a:r>
              <a:rPr lang="en-US" sz="2800" b="1" dirty="0">
                <a:solidFill>
                  <a:srgbClr val="C00000"/>
                </a:solidFill>
              </a:rPr>
              <a:t>First</a:t>
            </a:r>
            <a:r>
              <a:rPr lang="en-US" sz="2800" dirty="0">
                <a:solidFill>
                  <a:srgbClr val="C00000"/>
                </a:solidFill>
              </a:rPr>
              <a:t> RAG controller on top of traditional RAG pipeline!</a:t>
            </a:r>
          </a:p>
        </p:txBody>
      </p:sp>
      <p:sp>
        <p:nvSpPr>
          <p:cNvPr id="42" name="TextBox 41">
            <a:extLst>
              <a:ext uri="{FF2B5EF4-FFF2-40B4-BE49-F238E27FC236}">
                <a16:creationId xmlns:a16="http://schemas.microsoft.com/office/drawing/2014/main" id="{55C1E752-84B6-4126-B8CA-139AF0B3C1EC}"/>
              </a:ext>
            </a:extLst>
          </p:cNvPr>
          <p:cNvSpPr txBox="1"/>
          <p:nvPr/>
        </p:nvSpPr>
        <p:spPr>
          <a:xfrm>
            <a:off x="1575897" y="2934966"/>
            <a:ext cx="8231940" cy="769441"/>
          </a:xfrm>
          <a:prstGeom prst="rect">
            <a:avLst/>
          </a:prstGeom>
          <a:noFill/>
        </p:spPr>
        <p:txBody>
          <a:bodyPr wrap="square" rtlCol="0">
            <a:spAutoFit/>
          </a:bodyPr>
          <a:lstStyle/>
          <a:p>
            <a:pPr marL="342900" indent="-342900">
              <a:buFont typeface="Arial" panose="020B0604020202020204" pitchFamily="34" charset="0"/>
              <a:buChar char="•"/>
            </a:pPr>
            <a:r>
              <a:rPr lang="en-US" sz="2200" dirty="0"/>
              <a:t>Per-query LLM profiler </a:t>
            </a:r>
            <a:r>
              <a:rPr lang="en-US" sz="2200" b="1" dirty="0"/>
              <a:t>reduces</a:t>
            </a:r>
            <a:r>
              <a:rPr lang="en-US" sz="2200" dirty="0"/>
              <a:t> the space of RAG configurations </a:t>
            </a:r>
          </a:p>
          <a:p>
            <a:pPr marL="342900" indent="-342900">
              <a:buFont typeface="Arial" panose="020B0604020202020204" pitchFamily="34" charset="0"/>
              <a:buChar char="•"/>
            </a:pPr>
            <a:r>
              <a:rPr lang="en-US" sz="2200" dirty="0"/>
              <a:t>Schedules RAG queries </a:t>
            </a:r>
            <a:r>
              <a:rPr lang="en-US" sz="2200" b="1" dirty="0"/>
              <a:t>jointly</a:t>
            </a:r>
            <a:r>
              <a:rPr lang="en-US" sz="2200" dirty="0"/>
              <a:t> considering quality and latency</a:t>
            </a:r>
          </a:p>
        </p:txBody>
      </p:sp>
    </p:spTree>
    <p:extLst>
      <p:ext uri="{BB962C8B-B14F-4D97-AF65-F5344CB8AC3E}">
        <p14:creationId xmlns:p14="http://schemas.microsoft.com/office/powerpoint/2010/main" val="75295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70" grpId="0"/>
      <p:bldP spid="72" grpId="0"/>
      <p:bldP spid="74" grpId="0"/>
      <p:bldP spid="76" grpId="0" animBg="1"/>
      <p:bldP spid="77" grpId="0"/>
      <p:bldP spid="82" grpId="0" animBg="1"/>
      <p:bldP spid="83" grpId="0" animBg="1"/>
      <p:bldP spid="128" grpId="0"/>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F4F4984-67B8-A8F3-4013-C4977C7AD5BD}"/>
              </a:ext>
            </a:extLst>
          </p:cNvPr>
          <p:cNvSpPr>
            <a:spLocks noGrp="1"/>
          </p:cNvSpPr>
          <p:nvPr>
            <p:ph type="title"/>
          </p:nvPr>
        </p:nvSpPr>
        <p:spPr/>
        <p:txBody>
          <a:bodyPr>
            <a:normAutofit/>
          </a:bodyPr>
          <a:lstStyle/>
          <a:p>
            <a:r>
              <a:rPr lang="en-US" dirty="0"/>
              <a:t>Online profiling RAG queries reduces the</a:t>
            </a:r>
            <a:br>
              <a:rPr lang="en-US" dirty="0"/>
            </a:br>
            <a:r>
              <a:rPr lang="en-US" dirty="0"/>
              <a:t>size of the tradeoff space</a:t>
            </a:r>
          </a:p>
        </p:txBody>
      </p:sp>
      <p:sp>
        <p:nvSpPr>
          <p:cNvPr id="35" name="Rounded Rectangle 34">
            <a:extLst>
              <a:ext uri="{FF2B5EF4-FFF2-40B4-BE49-F238E27FC236}">
                <a16:creationId xmlns:a16="http://schemas.microsoft.com/office/drawing/2014/main" id="{B93DCA55-3F36-6C0B-0BE9-5E5DD9AC91DC}"/>
              </a:ext>
            </a:extLst>
          </p:cNvPr>
          <p:cNvSpPr/>
          <p:nvPr/>
        </p:nvSpPr>
        <p:spPr>
          <a:xfrm>
            <a:off x="2334283" y="2495375"/>
            <a:ext cx="1354589" cy="11618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Query Profiler</a:t>
            </a:r>
          </a:p>
          <a:p>
            <a:pPr algn="ctr"/>
            <a:r>
              <a:rPr lang="en-US" sz="2400" dirty="0">
                <a:solidFill>
                  <a:srgbClr val="C00000"/>
                </a:solidFill>
              </a:rPr>
              <a:t>( LLM )</a:t>
            </a:r>
          </a:p>
        </p:txBody>
      </p:sp>
      <p:sp>
        <p:nvSpPr>
          <p:cNvPr id="39" name="TextBox 38">
            <a:extLst>
              <a:ext uri="{FF2B5EF4-FFF2-40B4-BE49-F238E27FC236}">
                <a16:creationId xmlns:a16="http://schemas.microsoft.com/office/drawing/2014/main" id="{5F6D43C2-B541-EAB8-C50A-B07A5FAF8738}"/>
              </a:ext>
            </a:extLst>
          </p:cNvPr>
          <p:cNvSpPr txBox="1"/>
          <p:nvPr/>
        </p:nvSpPr>
        <p:spPr>
          <a:xfrm>
            <a:off x="50570" y="3408677"/>
            <a:ext cx="1919885" cy="461665"/>
          </a:xfrm>
          <a:prstGeom prst="rect">
            <a:avLst/>
          </a:prstGeom>
          <a:noFill/>
        </p:spPr>
        <p:txBody>
          <a:bodyPr wrap="none" rtlCol="0">
            <a:spAutoFit/>
          </a:bodyPr>
          <a:lstStyle/>
          <a:p>
            <a:r>
              <a:rPr lang="en-US" sz="2400" dirty="0"/>
              <a:t>Input Prompt</a:t>
            </a:r>
          </a:p>
        </p:txBody>
      </p:sp>
      <p:sp>
        <p:nvSpPr>
          <p:cNvPr id="42" name="Plus 41">
            <a:extLst>
              <a:ext uri="{FF2B5EF4-FFF2-40B4-BE49-F238E27FC236}">
                <a16:creationId xmlns:a16="http://schemas.microsoft.com/office/drawing/2014/main" id="{033E5B7A-DFDA-9094-311A-D29081AFDEB9}"/>
              </a:ext>
            </a:extLst>
          </p:cNvPr>
          <p:cNvSpPr/>
          <p:nvPr/>
        </p:nvSpPr>
        <p:spPr>
          <a:xfrm>
            <a:off x="742388" y="2939501"/>
            <a:ext cx="459897" cy="489500"/>
          </a:xfrm>
          <a:prstGeom prst="mathPl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810C0231-4517-016C-598E-9FA74A8A7EA6}"/>
              </a:ext>
            </a:extLst>
          </p:cNvPr>
          <p:cNvSpPr txBox="1"/>
          <p:nvPr/>
        </p:nvSpPr>
        <p:spPr>
          <a:xfrm>
            <a:off x="426313" y="2409258"/>
            <a:ext cx="1168400" cy="461665"/>
          </a:xfrm>
          <a:prstGeom prst="rect">
            <a:avLst/>
          </a:prstGeom>
          <a:noFill/>
        </p:spPr>
        <p:txBody>
          <a:bodyPr wrap="square">
            <a:spAutoFit/>
          </a:bodyPr>
          <a:lstStyle/>
          <a:p>
            <a:pPr algn="ctr"/>
            <a:r>
              <a:rPr lang="en-US" sz="2400" dirty="0">
                <a:solidFill>
                  <a:schemeClr val="tx1"/>
                </a:solidFill>
              </a:rPr>
              <a:t>Query</a:t>
            </a:r>
          </a:p>
        </p:txBody>
      </p:sp>
      <p:sp>
        <p:nvSpPr>
          <p:cNvPr id="48" name="Rounded Rectangle 47">
            <a:extLst>
              <a:ext uri="{FF2B5EF4-FFF2-40B4-BE49-F238E27FC236}">
                <a16:creationId xmlns:a16="http://schemas.microsoft.com/office/drawing/2014/main" id="{77417FE2-4CEA-5F1C-C979-6899CA2FE828}"/>
              </a:ext>
            </a:extLst>
          </p:cNvPr>
          <p:cNvSpPr/>
          <p:nvPr/>
        </p:nvSpPr>
        <p:spPr>
          <a:xfrm>
            <a:off x="6036114" y="2495375"/>
            <a:ext cx="1525239" cy="11618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Rule-based</a:t>
            </a:r>
          </a:p>
          <a:p>
            <a:pPr algn="ctr"/>
            <a:r>
              <a:rPr lang="en-US" sz="2400" dirty="0">
                <a:solidFill>
                  <a:srgbClr val="C00000"/>
                </a:solidFill>
              </a:rPr>
              <a:t>Mapping</a:t>
            </a:r>
          </a:p>
        </p:txBody>
      </p:sp>
      <p:sp>
        <p:nvSpPr>
          <p:cNvPr id="49" name="Right Arrow 48">
            <a:extLst>
              <a:ext uri="{FF2B5EF4-FFF2-40B4-BE49-F238E27FC236}">
                <a16:creationId xmlns:a16="http://schemas.microsoft.com/office/drawing/2014/main" id="{E69BE48C-49DF-45CE-F079-CE7CDCEF2E55}"/>
              </a:ext>
            </a:extLst>
          </p:cNvPr>
          <p:cNvSpPr/>
          <p:nvPr/>
        </p:nvSpPr>
        <p:spPr>
          <a:xfrm>
            <a:off x="1724606" y="2953848"/>
            <a:ext cx="459897" cy="244903"/>
          </a:xfrm>
          <a:prstGeom prst="right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0" name="Rounded Rectangle 49">
            <a:extLst>
              <a:ext uri="{FF2B5EF4-FFF2-40B4-BE49-F238E27FC236}">
                <a16:creationId xmlns:a16="http://schemas.microsoft.com/office/drawing/2014/main" id="{74F16948-E6D6-7CA1-42F6-0B5CEB3FDC13}"/>
              </a:ext>
            </a:extLst>
          </p:cNvPr>
          <p:cNvSpPr/>
          <p:nvPr/>
        </p:nvSpPr>
        <p:spPr>
          <a:xfrm>
            <a:off x="9908595" y="2469600"/>
            <a:ext cx="1648406" cy="11618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C00000"/>
                </a:solidFill>
              </a:rPr>
              <a:t>Resource </a:t>
            </a:r>
          </a:p>
          <a:p>
            <a:pPr algn="ctr"/>
            <a:r>
              <a:rPr lang="en-US" sz="2400" dirty="0">
                <a:solidFill>
                  <a:srgbClr val="C00000"/>
                </a:solidFill>
              </a:rPr>
              <a:t>Aware</a:t>
            </a:r>
            <a:br>
              <a:rPr lang="en-US" sz="2400" dirty="0">
                <a:solidFill>
                  <a:srgbClr val="C00000"/>
                </a:solidFill>
              </a:rPr>
            </a:br>
            <a:r>
              <a:rPr lang="en-US" sz="2400" dirty="0">
                <a:solidFill>
                  <a:srgbClr val="C00000"/>
                </a:solidFill>
              </a:rPr>
              <a:t>Scheduler</a:t>
            </a:r>
          </a:p>
        </p:txBody>
      </p:sp>
      <p:sp>
        <p:nvSpPr>
          <p:cNvPr id="54" name="TextBox 53">
            <a:extLst>
              <a:ext uri="{FF2B5EF4-FFF2-40B4-BE49-F238E27FC236}">
                <a16:creationId xmlns:a16="http://schemas.microsoft.com/office/drawing/2014/main" id="{B65ADE6F-054D-5F4A-3ED9-37511B7C17F1}"/>
              </a:ext>
            </a:extLst>
          </p:cNvPr>
          <p:cNvSpPr txBox="1"/>
          <p:nvPr/>
        </p:nvSpPr>
        <p:spPr>
          <a:xfrm>
            <a:off x="4278293" y="2698155"/>
            <a:ext cx="1168400" cy="830997"/>
          </a:xfrm>
          <a:prstGeom prst="rect">
            <a:avLst/>
          </a:prstGeom>
          <a:noFill/>
        </p:spPr>
        <p:txBody>
          <a:bodyPr wrap="square">
            <a:spAutoFit/>
          </a:bodyPr>
          <a:lstStyle/>
          <a:p>
            <a:pPr algn="ctr"/>
            <a:r>
              <a:rPr lang="en-US" sz="2400" dirty="0"/>
              <a:t>Query</a:t>
            </a:r>
          </a:p>
          <a:p>
            <a:pPr algn="ctr"/>
            <a:r>
              <a:rPr lang="en-US" sz="2400" dirty="0"/>
              <a:t>Profile</a:t>
            </a:r>
          </a:p>
        </p:txBody>
      </p:sp>
      <p:sp>
        <p:nvSpPr>
          <p:cNvPr id="55" name="TextBox 54">
            <a:extLst>
              <a:ext uri="{FF2B5EF4-FFF2-40B4-BE49-F238E27FC236}">
                <a16:creationId xmlns:a16="http://schemas.microsoft.com/office/drawing/2014/main" id="{99024C2B-4BEA-DEBA-86B1-5DFF322864E2}"/>
              </a:ext>
            </a:extLst>
          </p:cNvPr>
          <p:cNvSpPr txBox="1"/>
          <p:nvPr/>
        </p:nvSpPr>
        <p:spPr>
          <a:xfrm>
            <a:off x="8113978" y="2500755"/>
            <a:ext cx="1168400" cy="1200329"/>
          </a:xfrm>
          <a:prstGeom prst="rect">
            <a:avLst/>
          </a:prstGeom>
          <a:noFill/>
        </p:spPr>
        <p:txBody>
          <a:bodyPr wrap="square">
            <a:spAutoFit/>
          </a:bodyPr>
          <a:lstStyle/>
          <a:p>
            <a:pPr algn="ctr"/>
            <a:r>
              <a:rPr lang="en-US" sz="2400" dirty="0"/>
              <a:t>Pruned</a:t>
            </a:r>
          </a:p>
          <a:p>
            <a:pPr algn="ctr"/>
            <a:r>
              <a:rPr lang="en-US" sz="2400" dirty="0"/>
              <a:t>Config</a:t>
            </a:r>
          </a:p>
          <a:p>
            <a:pPr algn="ctr"/>
            <a:r>
              <a:rPr lang="en-US" sz="2400" dirty="0"/>
              <a:t>Space</a:t>
            </a:r>
          </a:p>
        </p:txBody>
      </p:sp>
      <p:sp>
        <p:nvSpPr>
          <p:cNvPr id="56" name="Right Arrow 55">
            <a:extLst>
              <a:ext uri="{FF2B5EF4-FFF2-40B4-BE49-F238E27FC236}">
                <a16:creationId xmlns:a16="http://schemas.microsoft.com/office/drawing/2014/main" id="{7208D076-B0D9-C1B3-EDD1-07577C59CC7B}"/>
              </a:ext>
            </a:extLst>
          </p:cNvPr>
          <p:cNvSpPr/>
          <p:nvPr/>
        </p:nvSpPr>
        <p:spPr>
          <a:xfrm>
            <a:off x="3818396" y="2955967"/>
            <a:ext cx="459897" cy="244903"/>
          </a:xfrm>
          <a:prstGeom prst="right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7" name="Right Arrow 56">
            <a:extLst>
              <a:ext uri="{FF2B5EF4-FFF2-40B4-BE49-F238E27FC236}">
                <a16:creationId xmlns:a16="http://schemas.microsoft.com/office/drawing/2014/main" id="{3065E0B6-E6E6-3761-5275-2BD675906B16}"/>
              </a:ext>
            </a:extLst>
          </p:cNvPr>
          <p:cNvSpPr/>
          <p:nvPr/>
        </p:nvSpPr>
        <p:spPr>
          <a:xfrm>
            <a:off x="5481882" y="2953848"/>
            <a:ext cx="459897" cy="244903"/>
          </a:xfrm>
          <a:prstGeom prst="right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8" name="Right Arrow 57">
            <a:extLst>
              <a:ext uri="{FF2B5EF4-FFF2-40B4-BE49-F238E27FC236}">
                <a16:creationId xmlns:a16="http://schemas.microsoft.com/office/drawing/2014/main" id="{8C17BD9E-FCDD-21DA-4ED2-0B130C077CDA}"/>
              </a:ext>
            </a:extLst>
          </p:cNvPr>
          <p:cNvSpPr/>
          <p:nvPr/>
        </p:nvSpPr>
        <p:spPr>
          <a:xfrm>
            <a:off x="7654081" y="2978467"/>
            <a:ext cx="459897" cy="244903"/>
          </a:xfrm>
          <a:prstGeom prst="right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59" name="Right Arrow 58">
            <a:extLst>
              <a:ext uri="{FF2B5EF4-FFF2-40B4-BE49-F238E27FC236}">
                <a16:creationId xmlns:a16="http://schemas.microsoft.com/office/drawing/2014/main" id="{C2A94328-8CC2-2C12-51A2-ED4696AA7E60}"/>
              </a:ext>
            </a:extLst>
          </p:cNvPr>
          <p:cNvSpPr/>
          <p:nvPr/>
        </p:nvSpPr>
        <p:spPr>
          <a:xfrm>
            <a:off x="9321136" y="2953848"/>
            <a:ext cx="459897" cy="244903"/>
          </a:xfrm>
          <a:prstGeom prst="right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64" name="Straight Arrow Connector 63">
            <a:extLst>
              <a:ext uri="{FF2B5EF4-FFF2-40B4-BE49-F238E27FC236}">
                <a16:creationId xmlns:a16="http://schemas.microsoft.com/office/drawing/2014/main" id="{F80A4656-2397-DE9D-C474-38058448289A}"/>
              </a:ext>
            </a:extLst>
          </p:cNvPr>
          <p:cNvCxnSpPr>
            <a:cxnSpLocks/>
            <a:stCxn id="54" idx="2"/>
          </p:cNvCxnSpPr>
          <p:nvPr/>
        </p:nvCxnSpPr>
        <p:spPr>
          <a:xfrm flipH="1">
            <a:off x="3602231" y="3529152"/>
            <a:ext cx="1260262" cy="1207948"/>
          </a:xfrm>
          <a:prstGeom prst="straightConnector1">
            <a:avLst/>
          </a:prstGeom>
          <a:ln w="47625">
            <a:solidFill>
              <a:schemeClr val="bg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89F90B4A-9E2C-E656-D117-14B6AE6A8412}"/>
              </a:ext>
            </a:extLst>
          </p:cNvPr>
          <p:cNvCxnSpPr>
            <a:cxnSpLocks/>
          </p:cNvCxnSpPr>
          <p:nvPr/>
        </p:nvCxnSpPr>
        <p:spPr>
          <a:xfrm>
            <a:off x="6815666" y="3701084"/>
            <a:ext cx="0" cy="1036016"/>
          </a:xfrm>
          <a:prstGeom prst="straightConnector1">
            <a:avLst/>
          </a:prstGeom>
          <a:ln w="47625">
            <a:solidFill>
              <a:schemeClr val="bg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7229982-1391-3DC8-DFAF-92BC521ACCEE}"/>
              </a:ext>
            </a:extLst>
          </p:cNvPr>
          <p:cNvCxnSpPr>
            <a:cxnSpLocks/>
          </p:cNvCxnSpPr>
          <p:nvPr/>
        </p:nvCxnSpPr>
        <p:spPr>
          <a:xfrm>
            <a:off x="8734974" y="3639509"/>
            <a:ext cx="1122743" cy="1097591"/>
          </a:xfrm>
          <a:prstGeom prst="straightConnector1">
            <a:avLst/>
          </a:prstGeom>
          <a:ln w="47625">
            <a:solidFill>
              <a:schemeClr val="bg2">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8" name="Cloud Callout 77">
            <a:extLst>
              <a:ext uri="{FF2B5EF4-FFF2-40B4-BE49-F238E27FC236}">
                <a16:creationId xmlns:a16="http://schemas.microsoft.com/office/drawing/2014/main" id="{970F7699-502B-26BE-9EAE-6D1DE7B2B2AD}"/>
              </a:ext>
            </a:extLst>
          </p:cNvPr>
          <p:cNvSpPr/>
          <p:nvPr/>
        </p:nvSpPr>
        <p:spPr>
          <a:xfrm>
            <a:off x="902241" y="4649383"/>
            <a:ext cx="2864084" cy="1799187"/>
          </a:xfrm>
          <a:prstGeom prst="cloudCallo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E.g., Is query-complexity </a:t>
            </a:r>
            <a:r>
              <a:rPr lang="en-US" dirty="0">
                <a:ln w="0"/>
                <a:solidFill>
                  <a:srgbClr val="C00000"/>
                </a:solidFill>
                <a:effectLst>
                  <a:outerShdw blurRad="38100" dist="19050" dir="2700000" algn="tl" rotWithShape="0">
                    <a:schemeClr val="dk1">
                      <a:alpha val="40000"/>
                    </a:schemeClr>
                  </a:outerShdw>
                </a:effectLst>
              </a:rPr>
              <a:t>high/low</a:t>
            </a:r>
            <a:r>
              <a:rPr lang="en-US" dirty="0">
                <a:ln w="0"/>
                <a:solidFill>
                  <a:schemeClr val="tx1"/>
                </a:solidFill>
                <a:effectLst>
                  <a:outerShdw blurRad="38100" dist="19050" dir="2700000" algn="tl" rotWithShape="0">
                    <a:schemeClr val="dk1">
                      <a:alpha val="40000"/>
                    </a:schemeClr>
                  </a:outerShdw>
                </a:effectLst>
              </a:rPr>
              <a:t>?</a:t>
            </a:r>
          </a:p>
        </p:txBody>
      </p:sp>
      <p:sp>
        <p:nvSpPr>
          <p:cNvPr id="79" name="Cloud Callout 78">
            <a:extLst>
              <a:ext uri="{FF2B5EF4-FFF2-40B4-BE49-F238E27FC236}">
                <a16:creationId xmlns:a16="http://schemas.microsoft.com/office/drawing/2014/main" id="{D23921B7-2AA2-85D9-B985-DADB23FB2CC1}"/>
              </a:ext>
            </a:extLst>
          </p:cNvPr>
          <p:cNvSpPr/>
          <p:nvPr/>
        </p:nvSpPr>
        <p:spPr>
          <a:xfrm>
            <a:off x="4633464" y="4742299"/>
            <a:ext cx="3792213" cy="1799187"/>
          </a:xfrm>
          <a:prstGeom prst="cloudCallo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tx1"/>
                  </a:solidFill>
                </a:ln>
                <a:solidFill>
                  <a:sysClr val="windowText" lastClr="000000"/>
                </a:solidFill>
              </a:rPr>
              <a:t> </a:t>
            </a:r>
            <a:r>
              <a:rPr lang="en-US" dirty="0">
                <a:ln w="0"/>
                <a:solidFill>
                  <a:schemeClr val="tx1"/>
                </a:solidFill>
                <a:effectLst>
                  <a:outerShdw blurRad="38100" dist="19050" dir="2700000" algn="tl" rotWithShape="0">
                    <a:schemeClr val="dk1">
                      <a:alpha val="40000"/>
                    </a:schemeClr>
                  </a:outerShdw>
                </a:effectLst>
              </a:rPr>
              <a:t>E.g., If query-complexity == </a:t>
            </a:r>
            <a:r>
              <a:rPr lang="en-US" dirty="0">
                <a:ln w="0"/>
                <a:solidFill>
                  <a:srgbClr val="C00000"/>
                </a:solidFill>
                <a:effectLst>
                  <a:outerShdw blurRad="38100" dist="19050" dir="2700000" algn="tl" rotWithShape="0">
                    <a:schemeClr val="dk1">
                      <a:alpha val="40000"/>
                    </a:schemeClr>
                  </a:outerShdw>
                </a:effectLst>
              </a:rPr>
              <a:t>high</a:t>
            </a:r>
            <a:r>
              <a:rPr lang="en-US" dirty="0">
                <a:ln w="0"/>
                <a:solidFill>
                  <a:schemeClr val="tx1"/>
                </a:solidFill>
                <a:effectLst>
                  <a:outerShdw blurRad="38100" dist="19050" dir="2700000" algn="tl" rotWithShape="0">
                    <a:schemeClr val="dk1">
                      <a:alpha val="40000"/>
                    </a:schemeClr>
                  </a:outerShdw>
                </a:effectLst>
              </a:rPr>
              <a:t> -&gt;</a:t>
            </a:r>
          </a:p>
          <a:p>
            <a:pPr algn="ctr"/>
            <a:r>
              <a:rPr lang="en-US" dirty="0">
                <a:ln w="0"/>
                <a:solidFill>
                  <a:schemeClr val="tx1"/>
                </a:solidFill>
                <a:effectLst>
                  <a:outerShdw blurRad="38100" dist="19050" dir="2700000" algn="tl" rotWithShape="0">
                    <a:schemeClr val="dk1">
                      <a:alpha val="40000"/>
                    </a:schemeClr>
                  </a:outerShdw>
                </a:effectLst>
              </a:rPr>
              <a:t>Use stuff / map_reduce</a:t>
            </a:r>
          </a:p>
          <a:p>
            <a:pPr algn="ctr"/>
            <a:endParaRPr lang="en-US" dirty="0"/>
          </a:p>
        </p:txBody>
      </p:sp>
      <p:sp>
        <p:nvSpPr>
          <p:cNvPr id="81" name="Cloud Callout 80">
            <a:extLst>
              <a:ext uri="{FF2B5EF4-FFF2-40B4-BE49-F238E27FC236}">
                <a16:creationId xmlns:a16="http://schemas.microsoft.com/office/drawing/2014/main" id="{6D92DBD6-C911-E45E-E515-A035695DD4FC}"/>
              </a:ext>
            </a:extLst>
          </p:cNvPr>
          <p:cNvSpPr/>
          <p:nvPr/>
        </p:nvSpPr>
        <p:spPr>
          <a:xfrm>
            <a:off x="9046671" y="4742299"/>
            <a:ext cx="2864084" cy="1675944"/>
          </a:xfrm>
          <a:prstGeom prst="cloudCallou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Range of </a:t>
            </a:r>
            <a:r>
              <a:rPr lang="en-US" dirty="0">
                <a:ln w="0"/>
                <a:solidFill>
                  <a:srgbClr val="C00000"/>
                </a:solidFill>
                <a:effectLst>
                  <a:outerShdw blurRad="38100" dist="19050" dir="2700000" algn="tl" rotWithShape="0">
                    <a:schemeClr val="dk1">
                      <a:alpha val="40000"/>
                    </a:schemeClr>
                  </a:outerShdw>
                </a:effectLst>
              </a:rPr>
              <a:t>useful</a:t>
            </a:r>
            <a:r>
              <a:rPr lang="en-US" dirty="0">
                <a:ln w="0"/>
                <a:solidFill>
                  <a:schemeClr val="tx1"/>
                </a:solidFill>
                <a:effectLst>
                  <a:outerShdw blurRad="38100" dist="19050" dir="2700000" algn="tl" rotWithShape="0">
                    <a:schemeClr val="dk1">
                      <a:alpha val="40000"/>
                    </a:schemeClr>
                  </a:outerShdw>
                </a:effectLst>
              </a:rPr>
              <a:t> configs for given</a:t>
            </a:r>
          </a:p>
          <a:p>
            <a:pPr algn="ctr"/>
            <a:r>
              <a:rPr lang="en-US" dirty="0">
                <a:ln w="0"/>
                <a:solidFill>
                  <a:schemeClr val="tx1"/>
                </a:solidFill>
                <a:effectLst>
                  <a:outerShdw blurRad="38100" dist="19050" dir="2700000" algn="tl" rotWithShape="0">
                    <a:schemeClr val="dk1">
                      <a:alpha val="40000"/>
                    </a:schemeClr>
                  </a:outerShdw>
                </a:effectLst>
              </a:rPr>
              <a:t>query</a:t>
            </a:r>
          </a:p>
        </p:txBody>
      </p:sp>
      <p:sp>
        <p:nvSpPr>
          <p:cNvPr id="2" name="Slide Number Placeholder 1">
            <a:extLst>
              <a:ext uri="{FF2B5EF4-FFF2-40B4-BE49-F238E27FC236}">
                <a16:creationId xmlns:a16="http://schemas.microsoft.com/office/drawing/2014/main" id="{89FD46E1-36CC-AECA-046A-07D055E642A7}"/>
              </a:ext>
            </a:extLst>
          </p:cNvPr>
          <p:cNvSpPr>
            <a:spLocks noGrp="1"/>
          </p:cNvSpPr>
          <p:nvPr>
            <p:ph type="sldNum" sz="quarter" idx="12"/>
          </p:nvPr>
        </p:nvSpPr>
        <p:spPr/>
        <p:txBody>
          <a:bodyPr/>
          <a:lstStyle/>
          <a:p>
            <a:fld id="{993301F2-5F73-8048-93F9-DE43C23CECA6}" type="slidenum">
              <a:rPr lang="en-US" smtClean="0"/>
              <a:t>9</a:t>
            </a:fld>
            <a:endParaRPr lang="en-US"/>
          </a:p>
        </p:txBody>
      </p:sp>
    </p:spTree>
    <p:extLst>
      <p:ext uri="{BB962C8B-B14F-4D97-AF65-F5344CB8AC3E}">
        <p14:creationId xmlns:p14="http://schemas.microsoft.com/office/powerpoint/2010/main" val="89503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9" grpId="0"/>
      <p:bldP spid="42" grpId="0" animBg="1"/>
      <p:bldP spid="45" grpId="0"/>
      <p:bldP spid="48" grpId="0" animBg="1"/>
      <p:bldP spid="49" grpId="0" animBg="1"/>
      <p:bldP spid="50" grpId="0" animBg="1"/>
      <p:bldP spid="54" grpId="0"/>
      <p:bldP spid="55" grpId="0"/>
      <p:bldP spid="56" grpId="0" animBg="1"/>
      <p:bldP spid="57" grpId="0" animBg="1"/>
      <p:bldP spid="58" grpId="0" animBg="1"/>
      <p:bldP spid="59" grpId="0" animBg="1"/>
      <p:bldP spid="78" grpId="0" animBg="1"/>
      <p:bldP spid="79" grpId="0" animBg="1"/>
      <p:bldP spid="81"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4561</TotalTime>
  <Words>2142</Words>
  <Application>Microsoft Macintosh PowerPoint</Application>
  <PresentationFormat>Widescreen</PresentationFormat>
  <Paragraphs>276</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DEJAVU SANS</vt:lpstr>
      <vt:lpstr>DEJAVU SANS</vt:lpstr>
      <vt:lpstr>Times New Roman</vt:lpstr>
      <vt:lpstr>Office Theme</vt:lpstr>
      <vt:lpstr>METIS: Fast Quality-Aware RAG Systems with Configuration Adaptation (ACM SOSP’25) </vt:lpstr>
      <vt:lpstr>RAG systems are ubiquitous in today’s LLM applications </vt:lpstr>
      <vt:lpstr>Configuration knobs RAG queries need</vt:lpstr>
      <vt:lpstr>Overview on synthesis_method</vt:lpstr>
      <vt:lpstr>Optimizing RAG’s tradeoff space  is challenging</vt:lpstr>
      <vt:lpstr>RAG quality-latency trade-offs vary at the query level!</vt:lpstr>
      <vt:lpstr>Per-query configuration adaptation  achieves better quality-latency trade-offs</vt:lpstr>
      <vt:lpstr>METIS : Per-query RAG configuration  adaptation</vt:lpstr>
      <vt:lpstr>Online profiling RAG queries reduces the size of the tradeoff space</vt:lpstr>
      <vt:lpstr>System Resource-Aware Adaptation for Joint Scheduling</vt:lpstr>
      <vt:lpstr>Detecting if the profiling fails</vt:lpstr>
      <vt:lpstr>Evaluation</vt:lpstr>
      <vt:lpstr>End-to-end performance</vt:lpstr>
      <vt:lpstr>End-to-end performance</vt:lpstr>
      <vt:lpstr>Improvements from each knob in METIS</vt:lpstr>
      <vt:lpstr>More results in the paper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Ray  Siddhant</dc:creator>
  <cp:lastModifiedBy>Ray  Siddhant</cp:lastModifiedBy>
  <cp:revision>102</cp:revision>
  <dcterms:created xsi:type="dcterms:W3CDTF">2024-12-15T18:59:56Z</dcterms:created>
  <dcterms:modified xsi:type="dcterms:W3CDTF">2025-10-08T17:05:15Z</dcterms:modified>
</cp:coreProperties>
</file>