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63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0E10-390E-436E-9788-846D73E7A752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FD441-C575-45DD-83FB-5BCC316F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3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Bounded Rationality to Lakeland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Macro Janssen, </a:t>
            </a:r>
            <a:r>
              <a:rPr lang="en-US" dirty="0" err="1" smtClean="0"/>
              <a:t>Huayi</a:t>
            </a:r>
            <a:r>
              <a:rPr lang="en-US" dirty="0" smtClean="0"/>
              <a:t> </a:t>
            </a:r>
            <a:r>
              <a:rPr lang="en-US" dirty="0"/>
              <a:t>Lin, </a:t>
            </a:r>
            <a:r>
              <a:rPr lang="en-US" dirty="0" err="1"/>
              <a:t>Enver</a:t>
            </a:r>
            <a:r>
              <a:rPr lang="en-US" dirty="0"/>
              <a:t> Miguel, and Claire McIlvennie</a:t>
            </a:r>
          </a:p>
        </p:txBody>
      </p:sp>
    </p:spTree>
    <p:extLst>
      <p:ext uri="{BB962C8B-B14F-4D97-AF65-F5344CB8AC3E}">
        <p14:creationId xmlns:p14="http://schemas.microsoft.com/office/powerpoint/2010/main" val="33555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formulation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9744" y="2089307"/>
            <a:ext cx="80753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/>
              <a:t>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population: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logistic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</a:p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Gold mine: non-renewable resource</a:t>
            </a:r>
          </a:p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Agents have mining and fishing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Agents derive income from mining and </a:t>
            </a:r>
          </a:p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selling surplus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agents: Income and Leisure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subsistence and leisure needs).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1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05"/>
    </mc:Choice>
    <mc:Fallback xmlns="">
      <p:transition xmlns:p14="http://schemas.microsoft.com/office/powerpoint/2010/main" spd="slow" advTm="6250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876800" y="2667000"/>
            <a:ext cx="4876800" cy="35052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876800" y="4419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876800" y="4419600"/>
            <a:ext cx="48768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7315200" y="2667000"/>
            <a:ext cx="0" cy="350520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105400" y="32004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repetition</a:t>
            </a:r>
            <a:endParaRPr lang="en-GB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391400" y="32004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deliberation</a:t>
            </a:r>
            <a:endParaRPr lang="en-GB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029200" y="48006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imitation</a:t>
            </a:r>
            <a:endParaRPr lang="en-GB" alt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391400" y="4648200"/>
            <a:ext cx="2286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social comparison</a:t>
            </a:r>
            <a:endParaRPr lang="en-GB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172200" y="19050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satisfaction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2743200" y="403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uncertainty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029200" y="19812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high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810000" y="50292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high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8610600" y="2057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low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810000" y="3276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low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667000" y="1524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600" dirty="0">
                <a:latin typeface="Arial" charset="0"/>
              </a:rPr>
              <a:t>Four cognitive processing styles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953000" y="2743200"/>
            <a:ext cx="2286000" cy="1600200"/>
          </a:xfrm>
          <a:prstGeom prst="rect">
            <a:avLst/>
          </a:prstGeom>
          <a:noFill/>
          <a:ln w="1047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7391400" y="2743200"/>
            <a:ext cx="2286000" cy="1600200"/>
          </a:xfrm>
          <a:prstGeom prst="rect">
            <a:avLst/>
          </a:prstGeom>
          <a:noFill/>
          <a:ln w="10477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4953000" y="4495800"/>
            <a:ext cx="2286000" cy="1600200"/>
          </a:xfrm>
          <a:prstGeom prst="rect">
            <a:avLst/>
          </a:prstGeom>
          <a:noFill/>
          <a:ln w="10477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7391400" y="4495800"/>
            <a:ext cx="2286000" cy="1600200"/>
          </a:xfrm>
          <a:prstGeom prst="rect">
            <a:avLst/>
          </a:prstGeom>
          <a:noFill/>
          <a:ln w="1047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4876800" y="2667000"/>
            <a:ext cx="48768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5943600" y="9906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>
                <a:latin typeface="Arial" charset="0"/>
              </a:rPr>
              <a:t>Aspiration level</a:t>
            </a:r>
            <a:endParaRPr lang="en-GB" alt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828800" y="990601"/>
            <a:ext cx="2895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>
                <a:latin typeface="Arial" charset="0"/>
              </a:rPr>
              <a:t>Uncertainty</a:t>
            </a:r>
          </a:p>
          <a:p>
            <a:pPr>
              <a:spcBef>
                <a:spcPct val="50000"/>
              </a:spcBef>
            </a:pPr>
            <a:r>
              <a:rPr lang="en-GB" altLang="en-US" sz="2800">
                <a:latin typeface="Arial" charset="0"/>
              </a:rPr>
              <a:t>tolerance</a:t>
            </a:r>
            <a:endParaRPr lang="en-GB" alt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7162800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2362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23622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agents are not all interact but spatially distributed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interact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social network?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there are different degrees of conformity? (including additional needs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identity/understanding).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information and knowledge is not perfect (model of fish stock, limited observations of returns of actions of others)?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52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Run</a:t>
            </a:r>
          </a:p>
          <a:p>
            <a:r>
              <a:rPr lang="en-US" dirty="0" smtClean="0"/>
              <a:t>Experiment 1: Neighborhood</a:t>
            </a:r>
          </a:p>
          <a:p>
            <a:r>
              <a:rPr lang="en-US" dirty="0" smtClean="0"/>
              <a:t>Experiment 2: Neighborhoods with Movement</a:t>
            </a:r>
          </a:p>
          <a:p>
            <a:r>
              <a:rPr lang="en-US" dirty="0" smtClean="0"/>
              <a:t>Experiment 3: Neighborhoods with Flocking</a:t>
            </a:r>
          </a:p>
          <a:p>
            <a:r>
              <a:rPr lang="en-US" dirty="0" smtClean="0"/>
              <a:t>[Experiment 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3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170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Arial</vt:lpstr>
      <vt:lpstr>Office Theme</vt:lpstr>
      <vt:lpstr>Introducing Bounded Rationality to Lakeland</vt:lpstr>
      <vt:lpstr>Model formulation</vt:lpstr>
      <vt:lpstr>PowerPoint Presentation</vt:lpstr>
      <vt:lpstr>Project 2:</vt:lpstr>
      <vt:lpstr>Modifications</vt:lpstr>
      <vt:lpstr>Analyses</vt:lpstr>
      <vt:lpstr>Results</vt:lpstr>
      <vt:lpstr>Conclusions and Next Steps</vt:lpstr>
    </vt:vector>
  </TitlesOfParts>
  <Company>Arizona State University OKED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Lakeland</dc:title>
  <dc:creator>Marco Janssen</dc:creator>
  <cp:lastModifiedBy>Claire Mcilvennie</cp:lastModifiedBy>
  <cp:revision>4</cp:revision>
  <dcterms:created xsi:type="dcterms:W3CDTF">2018-01-01T18:06:48Z</dcterms:created>
  <dcterms:modified xsi:type="dcterms:W3CDTF">2018-01-06T21:42:01Z</dcterms:modified>
</cp:coreProperties>
</file>