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65" r:id="rId4"/>
    <p:sldId id="263" r:id="rId5"/>
    <p:sldId id="270" r:id="rId6"/>
    <p:sldId id="266" r:id="rId7"/>
    <p:sldId id="271" r:id="rId8"/>
    <p:sldId id="272" r:id="rId9"/>
    <p:sldId id="273" r:id="rId10"/>
    <p:sldId id="274" r:id="rId11"/>
    <p:sldId id="275" r:id="rId12"/>
    <p:sldId id="276" r:id="rId13"/>
    <p:sldId id="267" r:id="rId14"/>
    <p:sldId id="268" r:id="rId15"/>
    <p:sldId id="277" r:id="rId16"/>
    <p:sldId id="278" r:id="rId17"/>
    <p:sldId id="279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01" autoAdjust="0"/>
    <p:restoredTop sz="94660"/>
  </p:normalViewPr>
  <p:slideViewPr>
    <p:cSldViewPr snapToGrid="0">
      <p:cViewPr varScale="1">
        <p:scale>
          <a:sx n="94" d="100"/>
          <a:sy n="94" d="100"/>
        </p:scale>
        <p:origin x="2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10E10-390E-436E-9788-846D73E7A752}" type="datetimeFigureOut">
              <a:rPr lang="en-US" smtClean="0"/>
              <a:t>1/6/18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FD441-C575-45DD-83FB-5BCC316FB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2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0A4F-2F50-4287-84D8-B105249AF038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ABE8-5B9B-465C-A5DC-8406296C9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37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0A4F-2F50-4287-84D8-B105249AF038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ABE8-5B9B-465C-A5DC-8406296C9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40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0A4F-2F50-4287-84D8-B105249AF038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ABE8-5B9B-465C-A5DC-8406296C9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3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0A4F-2F50-4287-84D8-B105249AF038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ABE8-5B9B-465C-A5DC-8406296C9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50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0A4F-2F50-4287-84D8-B105249AF038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ABE8-5B9B-465C-A5DC-8406296C9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48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0A4F-2F50-4287-84D8-B105249AF038}" type="datetimeFigureOut">
              <a:rPr lang="en-US" smtClean="0"/>
              <a:t>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ABE8-5B9B-465C-A5DC-8406296C9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86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0A4F-2F50-4287-84D8-B105249AF038}" type="datetimeFigureOut">
              <a:rPr lang="en-US" smtClean="0"/>
              <a:t>1/6/18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ABE8-5B9B-465C-A5DC-8406296C9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24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0A4F-2F50-4287-84D8-B105249AF038}" type="datetimeFigureOut">
              <a:rPr lang="en-US" smtClean="0"/>
              <a:t>1/6/18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ABE8-5B9B-465C-A5DC-8406296C9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4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0A4F-2F50-4287-84D8-B105249AF038}" type="datetimeFigureOut">
              <a:rPr lang="en-US" smtClean="0"/>
              <a:t>1/6/18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ABE8-5B9B-465C-A5DC-8406296C9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86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0A4F-2F50-4287-84D8-B105249AF038}" type="datetimeFigureOut">
              <a:rPr lang="en-US" smtClean="0"/>
              <a:t>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ABE8-5B9B-465C-A5DC-8406296C9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01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0A4F-2F50-4287-84D8-B105249AF038}" type="datetimeFigureOut">
              <a:rPr lang="en-US" smtClean="0"/>
              <a:t>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ABE8-5B9B-465C-A5DC-8406296C9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4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50A4F-2F50-4287-84D8-B105249AF038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1ABE8-5B9B-465C-A5DC-8406296C9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0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4" Type="http://schemas.openxmlformats.org/officeDocument/2006/relationships/image" Target="../media/image7.tiff"/><Relationship Id="rId5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4" Type="http://schemas.openxmlformats.org/officeDocument/2006/relationships/image" Target="../media/image7.tiff"/><Relationship Id="rId5" Type="http://schemas.openxmlformats.org/officeDocument/2006/relationships/image" Target="../media/image8.tiff"/><Relationship Id="rId6" Type="http://schemas.openxmlformats.org/officeDocument/2006/relationships/image" Target="../media/image9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3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4.tiff"/><Relationship Id="rId5" Type="http://schemas.openxmlformats.org/officeDocument/2006/relationships/image" Target="../media/image5.tiff"/><Relationship Id="rId6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Introducing Bounded Rationality to Lakeland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Macro Janssen, </a:t>
            </a:r>
            <a:r>
              <a:rPr lang="en-US" dirty="0" err="1" smtClean="0"/>
              <a:t>Huayi</a:t>
            </a:r>
            <a:r>
              <a:rPr lang="en-US" dirty="0" smtClean="0"/>
              <a:t> </a:t>
            </a:r>
            <a:r>
              <a:rPr lang="en-US" dirty="0"/>
              <a:t>Lin, </a:t>
            </a:r>
            <a:r>
              <a:rPr lang="en-US" dirty="0" err="1"/>
              <a:t>Enver</a:t>
            </a:r>
            <a:r>
              <a:rPr lang="en-US" dirty="0"/>
              <a:t> Miguel, and Claire McIlvennie</a:t>
            </a:r>
          </a:p>
        </p:txBody>
      </p:sp>
    </p:spTree>
    <p:extLst>
      <p:ext uri="{BB962C8B-B14F-4D97-AF65-F5344CB8AC3E}">
        <p14:creationId xmlns:p14="http://schemas.microsoft.com/office/powerpoint/2010/main" val="335553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 2: Variability in Utility 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901"/>
          <a:stretch/>
        </p:blipFill>
        <p:spPr>
          <a:xfrm>
            <a:off x="838200" y="1581504"/>
            <a:ext cx="4230806" cy="43200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2610"/>
          <a:stretch/>
        </p:blipFill>
        <p:spPr>
          <a:xfrm>
            <a:off x="838199" y="1657137"/>
            <a:ext cx="4133669" cy="424446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834486" y="5977232"/>
            <a:ext cx="223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Fishing</a:t>
            </a:r>
            <a:r>
              <a:rPr lang="en-US" dirty="0" smtClean="0"/>
              <a:t> &amp; </a:t>
            </a:r>
            <a:r>
              <a:rPr lang="en-US" b="1" dirty="0" smtClean="0">
                <a:solidFill>
                  <a:srgbClr val="FFC000"/>
                </a:solidFill>
              </a:rPr>
              <a:t>Mining</a:t>
            </a:r>
            <a:endParaRPr lang="en-US" b="1" dirty="0">
              <a:solidFill>
                <a:srgbClr val="FFC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r="13328"/>
          <a:stretch/>
        </p:blipFill>
        <p:spPr>
          <a:xfrm>
            <a:off x="5069006" y="1690688"/>
            <a:ext cx="4689143" cy="762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201036" y="2462427"/>
            <a:ext cx="423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Before</a:t>
            </a:r>
            <a:r>
              <a:rPr lang="en-US" dirty="0" smtClean="0"/>
              <a:t>: Vary         but same for all turtles    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l="24424" t="20325" r="21845" b="20325"/>
          <a:stretch/>
        </p:blipFill>
        <p:spPr>
          <a:xfrm>
            <a:off x="6523631" y="2523982"/>
            <a:ext cx="272956" cy="30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441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 2: Variability in Utility 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901"/>
          <a:stretch/>
        </p:blipFill>
        <p:spPr>
          <a:xfrm>
            <a:off x="838200" y="1581504"/>
            <a:ext cx="4230806" cy="43200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2610"/>
          <a:stretch/>
        </p:blipFill>
        <p:spPr>
          <a:xfrm>
            <a:off x="838199" y="1657137"/>
            <a:ext cx="4133669" cy="424446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834486" y="5977232"/>
            <a:ext cx="223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Fishing</a:t>
            </a:r>
            <a:r>
              <a:rPr lang="en-US" dirty="0" smtClean="0"/>
              <a:t> &amp; </a:t>
            </a:r>
            <a:r>
              <a:rPr lang="en-US" b="1" dirty="0" smtClean="0">
                <a:solidFill>
                  <a:srgbClr val="FFC000"/>
                </a:solidFill>
              </a:rPr>
              <a:t>Mining</a:t>
            </a:r>
            <a:endParaRPr lang="en-US" b="1" dirty="0">
              <a:solidFill>
                <a:srgbClr val="FFC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r="13328"/>
          <a:stretch/>
        </p:blipFill>
        <p:spPr>
          <a:xfrm>
            <a:off x="5069006" y="1690688"/>
            <a:ext cx="4689143" cy="762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201036" y="2462427"/>
            <a:ext cx="423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Before</a:t>
            </a:r>
            <a:r>
              <a:rPr lang="en-US" dirty="0" smtClean="0"/>
              <a:t>: Vary         but same for all turtles    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l="24424" t="20325" r="21845" b="20325"/>
          <a:stretch/>
        </p:blipFill>
        <p:spPr>
          <a:xfrm>
            <a:off x="6523631" y="2523982"/>
            <a:ext cx="272956" cy="3077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01036" y="3230477"/>
            <a:ext cx="4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After: </a:t>
            </a:r>
            <a:r>
              <a:rPr lang="en-US" dirty="0" smtClean="0"/>
              <a:t>Introduced a switch for variability 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1036" y="3650093"/>
            <a:ext cx="3465292" cy="116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90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 3: Memory of Agents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[maybe add]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806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 1: Neighborhood</a:t>
            </a:r>
          </a:p>
          <a:p>
            <a:r>
              <a:rPr lang="en-US" dirty="0" smtClean="0"/>
              <a:t>Experiment 2: Neighborhoods with Movement</a:t>
            </a:r>
          </a:p>
          <a:p>
            <a:r>
              <a:rPr lang="en-US" dirty="0" smtClean="0"/>
              <a:t>Experiment 3: Neighborhoods with Flocking</a:t>
            </a:r>
          </a:p>
          <a:p>
            <a:r>
              <a:rPr lang="en-US" dirty="0" smtClean="0"/>
              <a:t>Experiment 4: Vary Gamma </a:t>
            </a:r>
          </a:p>
          <a:p>
            <a:r>
              <a:rPr lang="en-US" dirty="0" smtClean="0"/>
              <a:t>Experiment 5: Variability in Gamma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832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1: Radius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Impact on behavioral choice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34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2: Radius + 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Impact on behavioral choice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222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3: Radius + Speed + Flocking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Impact on behavioral choice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354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4: Gamma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Impact on behavioral choice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071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and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66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Reminder: Model </a:t>
            </a:r>
            <a:r>
              <a:rPr lang="en-US" dirty="0" smtClean="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formulation</a:t>
            </a:r>
            <a:endParaRPr lang="en-US" dirty="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9743" y="2034715"/>
            <a:ext cx="108428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dirty="0">
                <a:latin typeface="Arial Hebrew" charset="-79"/>
                <a:ea typeface="Arial Hebrew" charset="-79"/>
                <a:cs typeface="Arial Hebrew" charset="-79"/>
              </a:rPr>
              <a:t>- Fish population: </a:t>
            </a:r>
            <a:r>
              <a:rPr lang="en-US" sz="3600" dirty="0" smtClean="0">
                <a:latin typeface="Arial Hebrew" charset="-79"/>
                <a:ea typeface="Arial Hebrew" charset="-79"/>
                <a:cs typeface="Arial Hebrew" charset="-79"/>
              </a:rPr>
              <a:t>Standard logistic </a:t>
            </a:r>
            <a:r>
              <a:rPr lang="en-US" sz="3600" dirty="0">
                <a:latin typeface="Arial Hebrew" charset="-79"/>
                <a:ea typeface="Arial Hebrew" charset="-79"/>
                <a:cs typeface="Arial Hebrew" charset="-79"/>
              </a:rPr>
              <a:t>growth</a:t>
            </a:r>
          </a:p>
          <a:p>
            <a:pPr lvl="0"/>
            <a:r>
              <a:rPr lang="en-US" sz="3600" dirty="0">
                <a:latin typeface="Arial Hebrew" charset="-79"/>
                <a:ea typeface="Arial Hebrew" charset="-79"/>
                <a:cs typeface="Arial Hebrew" charset="-79"/>
              </a:rPr>
              <a:t>- Gold mine: non-renewable resource</a:t>
            </a:r>
          </a:p>
          <a:p>
            <a:pPr lvl="0"/>
            <a:r>
              <a:rPr lang="en-US" sz="3600" dirty="0">
                <a:latin typeface="Arial Hebrew" charset="-79"/>
                <a:ea typeface="Arial Hebrew" charset="-79"/>
                <a:cs typeface="Arial Hebrew" charset="-79"/>
              </a:rPr>
              <a:t>- Agents have mining and fishing </a:t>
            </a:r>
            <a:r>
              <a:rPr lang="en-US" sz="3600" dirty="0" smtClean="0">
                <a:latin typeface="Arial Hebrew" charset="-79"/>
                <a:ea typeface="Arial Hebrew" charset="-79"/>
                <a:cs typeface="Arial Hebrew" charset="-79"/>
              </a:rPr>
              <a:t>skills </a:t>
            </a:r>
            <a:endParaRPr lang="en-US" sz="3600" dirty="0">
              <a:latin typeface="Arial Hebrew" charset="-79"/>
              <a:ea typeface="Arial Hebrew" charset="-79"/>
              <a:cs typeface="Arial Hebrew" charset="-79"/>
            </a:endParaRPr>
          </a:p>
          <a:p>
            <a:pPr lvl="0"/>
            <a:r>
              <a:rPr lang="en-US" sz="3600" dirty="0">
                <a:latin typeface="Arial Hebrew" charset="-79"/>
                <a:ea typeface="Arial Hebrew" charset="-79"/>
                <a:cs typeface="Arial Hebrew" charset="-79"/>
              </a:rPr>
              <a:t>- Agents derive income from mining and </a:t>
            </a:r>
          </a:p>
          <a:p>
            <a:pPr lvl="0"/>
            <a:r>
              <a:rPr lang="en-US" sz="3600" dirty="0">
                <a:latin typeface="Arial Hebrew" charset="-79"/>
                <a:ea typeface="Arial Hebrew" charset="-79"/>
                <a:cs typeface="Arial Hebrew" charset="-79"/>
              </a:rPr>
              <a:t>   selling surplus </a:t>
            </a:r>
            <a:r>
              <a:rPr lang="en-US" sz="3600" dirty="0" smtClean="0">
                <a:latin typeface="Arial Hebrew" charset="-79"/>
                <a:ea typeface="Arial Hebrew" charset="-79"/>
                <a:cs typeface="Arial Hebrew" charset="-79"/>
              </a:rPr>
              <a:t>fish</a:t>
            </a:r>
          </a:p>
          <a:p>
            <a:pPr marL="571500" lvl="0" indent="-571500">
              <a:buFontTx/>
              <a:buChar char="-"/>
            </a:pPr>
            <a:r>
              <a:rPr lang="en-US" sz="3600" dirty="0" smtClean="0">
                <a:latin typeface="Arial Hebrew" charset="-79"/>
                <a:ea typeface="Arial Hebrew" charset="-79"/>
                <a:cs typeface="Arial Hebrew" charset="-79"/>
              </a:rPr>
              <a:t>Utility </a:t>
            </a:r>
            <a:r>
              <a:rPr lang="en-US" sz="3600" dirty="0">
                <a:latin typeface="Arial Hebrew" charset="-79"/>
                <a:ea typeface="Arial Hebrew" charset="-79"/>
                <a:cs typeface="Arial Hebrew" charset="-79"/>
              </a:rPr>
              <a:t>of agents: Income and Leisure </a:t>
            </a:r>
            <a:endParaRPr lang="en-US" sz="3600" dirty="0">
              <a:latin typeface="Arial Hebrew" charset="-79"/>
              <a:ea typeface="Arial Hebrew" charset="-79"/>
              <a:cs typeface="Arial Hebrew" charset="-79"/>
            </a:endParaRPr>
          </a:p>
          <a:p>
            <a:pPr marL="571500" lvl="0" indent="-571500">
              <a:buFontTx/>
              <a:buChar char="-"/>
            </a:pPr>
            <a:r>
              <a:rPr lang="en-US" sz="3600" dirty="0" smtClean="0">
                <a:latin typeface="Arial Hebrew" charset="-79"/>
                <a:ea typeface="Arial Hebrew" charset="-79"/>
                <a:cs typeface="Arial Hebrew" charset="-79"/>
              </a:rPr>
              <a:t>(</a:t>
            </a:r>
            <a:r>
              <a:rPr lang="en-US" sz="3600" dirty="0">
                <a:latin typeface="Arial Hebrew" charset="-79"/>
                <a:ea typeface="Arial Hebrew" charset="-79"/>
                <a:cs typeface="Arial Hebrew" charset="-79"/>
              </a:rPr>
              <a:t>subsistence and leisure needs). </a:t>
            </a:r>
            <a:endParaRPr lang="en-US" sz="3600" dirty="0" smtClean="0">
              <a:latin typeface="Arial Hebrew" charset="-79"/>
              <a:ea typeface="Arial Hebrew" charset="-79"/>
              <a:cs typeface="Arial Hebrew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8961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505"/>
    </mc:Choice>
    <mc:Fallback xmlns="">
      <p:transition xmlns:p14="http://schemas.microsoft.com/office/powerpoint/2010/main" spd="slow" advTm="62505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4876800" y="2667000"/>
            <a:ext cx="4876800" cy="3505200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876800" y="44196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4876800" y="4419600"/>
            <a:ext cx="4876800" cy="0"/>
          </a:xfrm>
          <a:prstGeom prst="line">
            <a:avLst/>
          </a:prstGeom>
          <a:noFill/>
          <a:ln w="2222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7315200" y="2667000"/>
            <a:ext cx="0" cy="3505200"/>
          </a:xfrm>
          <a:prstGeom prst="line">
            <a:avLst/>
          </a:prstGeom>
          <a:noFill/>
          <a:ln w="2222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5105400" y="3200400"/>
            <a:ext cx="228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3200" dirty="0">
                <a:latin typeface="Arial" charset="0"/>
              </a:rPr>
              <a:t>repetition</a:t>
            </a:r>
            <a:endParaRPr lang="en-GB" altLang="en-US" dirty="0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7492621" y="3065691"/>
            <a:ext cx="2362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3200" dirty="0">
                <a:latin typeface="Arial" charset="0"/>
              </a:rPr>
              <a:t>d</a:t>
            </a:r>
            <a:r>
              <a:rPr lang="en-GB" altLang="en-US" sz="3200" dirty="0" smtClean="0">
                <a:latin typeface="Arial" charset="0"/>
              </a:rPr>
              <a:t>eliberate </a:t>
            </a:r>
            <a:r>
              <a:rPr lang="en-GB" altLang="en-US" sz="2000" dirty="0" smtClean="0">
                <a:latin typeface="Arial" charset="0"/>
              </a:rPr>
              <a:t>(optimize)</a:t>
            </a:r>
            <a:endParaRPr lang="en-GB" altLang="en-US" sz="2000" dirty="0"/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5029200" y="4800600"/>
            <a:ext cx="228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3200">
                <a:latin typeface="Arial" charset="0"/>
              </a:rPr>
              <a:t>imitation</a:t>
            </a:r>
            <a:endParaRPr lang="en-GB" altLang="en-US"/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7467600" y="4583668"/>
            <a:ext cx="22860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3200" dirty="0">
                <a:latin typeface="Arial" charset="0"/>
              </a:rPr>
              <a:t>social </a:t>
            </a:r>
            <a:r>
              <a:rPr lang="en-GB" altLang="en-US" sz="3200" dirty="0" smtClean="0">
                <a:latin typeface="Arial" charset="0"/>
              </a:rPr>
              <a:t>comparison </a:t>
            </a:r>
            <a:r>
              <a:rPr lang="en-GB" altLang="en-US" sz="2000" dirty="0" smtClean="0">
                <a:latin typeface="Arial" charset="0"/>
              </a:rPr>
              <a:t>(inquire)</a:t>
            </a:r>
            <a:endParaRPr lang="en-GB" altLang="en-US" sz="2000" dirty="0"/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6172200" y="1905000"/>
            <a:ext cx="3048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3200">
                <a:latin typeface="Arial" charset="0"/>
              </a:rPr>
              <a:t>satisfaction</a:t>
            </a:r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2743200" y="4038600"/>
            <a:ext cx="3048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3200">
                <a:latin typeface="Arial" charset="0"/>
              </a:rPr>
              <a:t>uncertainty</a:t>
            </a:r>
          </a:p>
        </p:txBody>
      </p:sp>
      <p:sp>
        <p:nvSpPr>
          <p:cNvPr id="4108" name="Text Box 12"/>
          <p:cNvSpPr txBox="1">
            <a:spLocks noChangeArrowheads="1"/>
          </p:cNvSpPr>
          <p:nvPr/>
        </p:nvSpPr>
        <p:spPr bwMode="auto">
          <a:xfrm>
            <a:off x="5029200" y="1981200"/>
            <a:ext cx="114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>
                <a:latin typeface="Arial" charset="0"/>
              </a:rPr>
              <a:t>high</a:t>
            </a:r>
            <a:endParaRPr lang="en-GB" altLang="en-US" sz="3200">
              <a:latin typeface="Arial" charset="0"/>
            </a:endParaRPr>
          </a:p>
        </p:txBody>
      </p:sp>
      <p:sp>
        <p:nvSpPr>
          <p:cNvPr id="4109" name="Text Box 13"/>
          <p:cNvSpPr txBox="1">
            <a:spLocks noChangeArrowheads="1"/>
          </p:cNvSpPr>
          <p:nvPr/>
        </p:nvSpPr>
        <p:spPr bwMode="auto">
          <a:xfrm>
            <a:off x="3810000" y="5029200"/>
            <a:ext cx="114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>
                <a:latin typeface="Arial" charset="0"/>
              </a:rPr>
              <a:t>high</a:t>
            </a:r>
            <a:endParaRPr lang="en-GB" altLang="en-US" sz="3200">
              <a:latin typeface="Arial" charset="0"/>
            </a:endParaRPr>
          </a:p>
        </p:txBody>
      </p:sp>
      <p:sp>
        <p:nvSpPr>
          <p:cNvPr id="4110" name="Text Box 14"/>
          <p:cNvSpPr txBox="1">
            <a:spLocks noChangeArrowheads="1"/>
          </p:cNvSpPr>
          <p:nvPr/>
        </p:nvSpPr>
        <p:spPr bwMode="auto">
          <a:xfrm>
            <a:off x="8610600" y="2057400"/>
            <a:ext cx="114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>
                <a:latin typeface="Arial" charset="0"/>
              </a:rPr>
              <a:t>low</a:t>
            </a:r>
            <a:endParaRPr lang="en-GB" altLang="en-US" sz="3200">
              <a:latin typeface="Arial" charset="0"/>
            </a:endParaRPr>
          </a:p>
        </p:txBody>
      </p:sp>
      <p:sp>
        <p:nvSpPr>
          <p:cNvPr id="4111" name="Text Box 15"/>
          <p:cNvSpPr txBox="1">
            <a:spLocks noChangeArrowheads="1"/>
          </p:cNvSpPr>
          <p:nvPr/>
        </p:nvSpPr>
        <p:spPr bwMode="auto">
          <a:xfrm>
            <a:off x="3810000" y="3276600"/>
            <a:ext cx="114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>
                <a:latin typeface="Arial" charset="0"/>
              </a:rPr>
              <a:t>low</a:t>
            </a:r>
            <a:endParaRPr lang="en-GB" altLang="en-US" sz="3200">
              <a:latin typeface="Arial" charset="0"/>
            </a:endParaRPr>
          </a:p>
        </p:txBody>
      </p:sp>
      <p:sp>
        <p:nvSpPr>
          <p:cNvPr id="4112" name="Text Box 16"/>
          <p:cNvSpPr txBox="1">
            <a:spLocks noChangeArrowheads="1"/>
          </p:cNvSpPr>
          <p:nvPr/>
        </p:nvSpPr>
        <p:spPr bwMode="auto">
          <a:xfrm>
            <a:off x="2667000" y="152400"/>
            <a:ext cx="7467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3600" dirty="0">
                <a:latin typeface="Arial" charset="0"/>
              </a:rPr>
              <a:t>Four cognitive processing styles</a:t>
            </a:r>
          </a:p>
        </p:txBody>
      </p:sp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4953000" y="2743200"/>
            <a:ext cx="2286000" cy="1600200"/>
          </a:xfrm>
          <a:prstGeom prst="rect">
            <a:avLst/>
          </a:prstGeom>
          <a:noFill/>
          <a:ln w="104775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7391400" y="2743200"/>
            <a:ext cx="2286000" cy="1600200"/>
          </a:xfrm>
          <a:prstGeom prst="rect">
            <a:avLst/>
          </a:prstGeom>
          <a:noFill/>
          <a:ln w="10477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5" name="Rectangle 19"/>
          <p:cNvSpPr>
            <a:spLocks noChangeArrowheads="1"/>
          </p:cNvSpPr>
          <p:nvPr/>
        </p:nvSpPr>
        <p:spPr bwMode="auto">
          <a:xfrm>
            <a:off x="4953000" y="4495800"/>
            <a:ext cx="2286000" cy="1600200"/>
          </a:xfrm>
          <a:prstGeom prst="rect">
            <a:avLst/>
          </a:prstGeom>
          <a:noFill/>
          <a:ln w="104775">
            <a:solidFill>
              <a:srgbClr val="FFCC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" name="Rectangle 20"/>
          <p:cNvSpPr>
            <a:spLocks noChangeArrowheads="1"/>
          </p:cNvSpPr>
          <p:nvPr/>
        </p:nvSpPr>
        <p:spPr bwMode="auto">
          <a:xfrm>
            <a:off x="7391400" y="4495800"/>
            <a:ext cx="2286000" cy="1600200"/>
          </a:xfrm>
          <a:prstGeom prst="rect">
            <a:avLst/>
          </a:prstGeom>
          <a:noFill/>
          <a:ln w="1047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Rectangle 21"/>
          <p:cNvSpPr>
            <a:spLocks noChangeArrowheads="1"/>
          </p:cNvSpPr>
          <p:nvPr/>
        </p:nvSpPr>
        <p:spPr bwMode="auto">
          <a:xfrm>
            <a:off x="4876800" y="2667000"/>
            <a:ext cx="4876800" cy="350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Text Box 22"/>
          <p:cNvSpPr txBox="1">
            <a:spLocks noChangeArrowheads="1"/>
          </p:cNvSpPr>
          <p:nvPr/>
        </p:nvSpPr>
        <p:spPr bwMode="auto">
          <a:xfrm>
            <a:off x="5943600" y="990601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800">
                <a:latin typeface="Arial" charset="0"/>
              </a:rPr>
              <a:t>Aspiration level</a:t>
            </a:r>
            <a:endParaRPr lang="en-GB" altLang="en-US"/>
          </a:p>
        </p:txBody>
      </p:sp>
      <p:sp>
        <p:nvSpPr>
          <p:cNvPr id="4119" name="Text Box 23"/>
          <p:cNvSpPr txBox="1">
            <a:spLocks noChangeArrowheads="1"/>
          </p:cNvSpPr>
          <p:nvPr/>
        </p:nvSpPr>
        <p:spPr bwMode="auto">
          <a:xfrm>
            <a:off x="887104" y="990601"/>
            <a:ext cx="3837296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800">
                <a:latin typeface="Arial" charset="0"/>
              </a:rPr>
              <a:t>Uncertainty</a:t>
            </a:r>
          </a:p>
          <a:p>
            <a:pPr>
              <a:spcBef>
                <a:spcPct val="50000"/>
              </a:spcBef>
            </a:pPr>
            <a:r>
              <a:rPr lang="en-GB" altLang="en-US" sz="2800" dirty="0">
                <a:latin typeface="Arial" charset="0"/>
              </a:rPr>
              <a:t>tolerance</a:t>
            </a:r>
            <a:endParaRPr lang="en-GB" altLang="en-US" dirty="0"/>
          </a:p>
        </p:txBody>
      </p:sp>
      <p:sp>
        <p:nvSpPr>
          <p:cNvPr id="4120" name="Line 24"/>
          <p:cNvSpPr>
            <a:spLocks noChangeShapeType="1"/>
          </p:cNvSpPr>
          <p:nvPr/>
        </p:nvSpPr>
        <p:spPr bwMode="auto">
          <a:xfrm>
            <a:off x="7162800" y="1447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1" name="Line 25"/>
          <p:cNvSpPr>
            <a:spLocks noChangeShapeType="1"/>
          </p:cNvSpPr>
          <p:nvPr/>
        </p:nvSpPr>
        <p:spPr bwMode="auto">
          <a:xfrm>
            <a:off x="23622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2" name="Line 26"/>
          <p:cNvSpPr>
            <a:spLocks noChangeShapeType="1"/>
          </p:cNvSpPr>
          <p:nvPr/>
        </p:nvSpPr>
        <p:spPr bwMode="auto">
          <a:xfrm>
            <a:off x="2362200" y="4419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6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Hebrew" charset="-79"/>
                <a:ea typeface="Arial Hebrew" charset="-79"/>
                <a:cs typeface="Arial Hebrew" charset="-79"/>
              </a:rPr>
              <a:t>Project 2</a:t>
            </a:r>
            <a:r>
              <a:rPr lang="en-US" smtClean="0">
                <a:latin typeface="Arial Hebrew" charset="-79"/>
                <a:ea typeface="Arial Hebrew" charset="-79"/>
                <a:cs typeface="Arial Hebrew" charset="-79"/>
              </a:rPr>
              <a:t>: Expanding the Model</a:t>
            </a:r>
            <a:endParaRPr lang="en-US" dirty="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 Hebrew" charset="-79"/>
                <a:ea typeface="Arial Hebrew" charset="-79"/>
                <a:cs typeface="Arial Hebrew" charset="-79"/>
              </a:rPr>
              <a:t>What if agents are not all interact but spatially distributed </a:t>
            </a:r>
            <a:r>
              <a:rPr lang="en-US" dirty="0" smtClean="0">
                <a:latin typeface="Arial Hebrew" charset="-79"/>
                <a:ea typeface="Arial Hebrew" charset="-79"/>
                <a:cs typeface="Arial Hebrew" charset="-79"/>
              </a:rPr>
              <a:t>and interact</a:t>
            </a:r>
            <a:r>
              <a:rPr lang="en-US" sz="2800" dirty="0" smtClean="0">
                <a:latin typeface="Arial Hebrew" charset="-79"/>
                <a:ea typeface="Arial Hebrew" charset="-79"/>
                <a:cs typeface="Arial Hebrew" charset="-79"/>
              </a:rPr>
              <a:t> in a social network?</a:t>
            </a:r>
          </a:p>
          <a:p>
            <a:r>
              <a:rPr lang="en-US" sz="2800" dirty="0" smtClean="0">
                <a:latin typeface="Arial Hebrew" charset="-79"/>
                <a:ea typeface="Arial Hebrew" charset="-79"/>
                <a:cs typeface="Arial Hebrew" charset="-79"/>
              </a:rPr>
              <a:t>What if there are different degrees of conformity? (including additional needs</a:t>
            </a:r>
            <a:r>
              <a:rPr lang="en-US" sz="2800" dirty="0">
                <a:latin typeface="Arial Hebrew" charset="-79"/>
                <a:ea typeface="Arial Hebrew" charset="-79"/>
                <a:cs typeface="Arial Hebrew" charset="-79"/>
              </a:rPr>
              <a:t>:</a:t>
            </a:r>
            <a:r>
              <a:rPr lang="en-US" sz="2800" dirty="0" smtClean="0">
                <a:latin typeface="Arial Hebrew" charset="-79"/>
                <a:ea typeface="Arial Hebrew" charset="-79"/>
                <a:cs typeface="Arial Hebrew" charset="-79"/>
              </a:rPr>
              <a:t> identity/understanding).</a:t>
            </a:r>
          </a:p>
          <a:p>
            <a:r>
              <a:rPr lang="en-US" sz="2800" dirty="0" smtClean="0">
                <a:latin typeface="Arial Hebrew" charset="-79"/>
                <a:ea typeface="Arial Hebrew" charset="-79"/>
                <a:cs typeface="Arial Hebrew" charset="-79"/>
              </a:rPr>
              <a:t>What if information and knowledge is not perfect (model of fish stock, limited observations of returns of actions of others)?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1524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Hebrew" charset="-79"/>
                <a:ea typeface="Arial Hebrew" charset="-79"/>
                <a:cs typeface="Arial Hebrew" charset="-79"/>
              </a:rPr>
              <a:t>Project 2</a:t>
            </a:r>
            <a:r>
              <a:rPr lang="en-US" smtClean="0">
                <a:latin typeface="Arial Hebrew" charset="-79"/>
                <a:ea typeface="Arial Hebrew" charset="-79"/>
                <a:cs typeface="Arial Hebrew" charset="-79"/>
              </a:rPr>
              <a:t>: Expanding the Model</a:t>
            </a:r>
            <a:endParaRPr lang="en-US" dirty="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 Hebrew" charset="-79"/>
                <a:ea typeface="Arial Hebrew" charset="-79"/>
                <a:cs typeface="Arial Hebrew" charset="-79"/>
              </a:rPr>
              <a:t>What if agents are not all interact but spatially distributed </a:t>
            </a:r>
            <a:r>
              <a:rPr lang="en-US" dirty="0" smtClean="0">
                <a:latin typeface="Arial Hebrew" charset="-79"/>
                <a:ea typeface="Arial Hebrew" charset="-79"/>
                <a:cs typeface="Arial Hebrew" charset="-79"/>
              </a:rPr>
              <a:t>and interact</a:t>
            </a:r>
            <a:r>
              <a:rPr lang="en-US" sz="2800" dirty="0" smtClean="0">
                <a:latin typeface="Arial Hebrew" charset="-79"/>
                <a:ea typeface="Arial Hebrew" charset="-79"/>
                <a:cs typeface="Arial Hebrew" charset="-79"/>
              </a:rPr>
              <a:t> in a social network?</a:t>
            </a:r>
          </a:p>
          <a:p>
            <a:r>
              <a:rPr lang="en-US" sz="2800" dirty="0" smtClean="0">
                <a:latin typeface="Arial Hebrew" charset="-79"/>
                <a:ea typeface="Arial Hebrew" charset="-79"/>
                <a:cs typeface="Arial Hebrew" charset="-79"/>
              </a:rPr>
              <a:t>What if there are different degrees of conformity? (including additional needs</a:t>
            </a:r>
            <a:r>
              <a:rPr lang="en-US" sz="2800" dirty="0">
                <a:latin typeface="Arial Hebrew" charset="-79"/>
                <a:ea typeface="Arial Hebrew" charset="-79"/>
                <a:cs typeface="Arial Hebrew" charset="-79"/>
              </a:rPr>
              <a:t>:</a:t>
            </a:r>
            <a:r>
              <a:rPr lang="en-US" sz="2800" dirty="0" smtClean="0">
                <a:latin typeface="Arial Hebrew" charset="-79"/>
                <a:ea typeface="Arial Hebrew" charset="-79"/>
                <a:cs typeface="Arial Hebrew" charset="-79"/>
              </a:rPr>
              <a:t> identity/understanding).</a:t>
            </a:r>
          </a:p>
          <a:p>
            <a:r>
              <a:rPr lang="en-US" sz="2800" dirty="0" smtClean="0">
                <a:latin typeface="Arial Hebrew" charset="-79"/>
                <a:ea typeface="Arial Hebrew" charset="-79"/>
                <a:cs typeface="Arial Hebrew" charset="-79"/>
              </a:rPr>
              <a:t>What if information and knowledge is not perfect (model of fish stock, limited observations of returns of actions of others)?</a:t>
            </a:r>
          </a:p>
          <a:p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668740" y="1825625"/>
            <a:ext cx="9976514" cy="82204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68740" y="3590273"/>
            <a:ext cx="9976514" cy="82204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2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 1: Spatial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901"/>
          <a:stretch/>
        </p:blipFill>
        <p:spPr>
          <a:xfrm>
            <a:off x="838200" y="1581504"/>
            <a:ext cx="4230806" cy="43200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901599"/>
            <a:ext cx="3452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After</a:t>
            </a:r>
            <a:r>
              <a:rPr lang="en-US" dirty="0" smtClean="0"/>
              <a:t>:  Spatially Distributed Agents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34486" y="6270931"/>
            <a:ext cx="223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Fishing</a:t>
            </a:r>
            <a:r>
              <a:rPr lang="en-US" dirty="0" smtClean="0"/>
              <a:t> &amp; </a:t>
            </a:r>
            <a:r>
              <a:rPr lang="en-US" b="1" dirty="0" smtClean="0">
                <a:solidFill>
                  <a:srgbClr val="FFC000"/>
                </a:solidFill>
              </a:rPr>
              <a:t>Mining</a:t>
            </a:r>
            <a:endParaRPr lang="en-US" b="1" dirty="0">
              <a:solidFill>
                <a:srgbClr val="FFC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81504"/>
            <a:ext cx="1723416" cy="17076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0" y="3370997"/>
            <a:ext cx="1642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Before </a:t>
            </a:r>
            <a:endParaRPr lang="en-US" b="1" dirty="0"/>
          </a:p>
        </p:txBody>
      </p:sp>
      <p:sp>
        <p:nvSpPr>
          <p:cNvPr id="11" name="Right Arrow 10"/>
          <p:cNvSpPr/>
          <p:nvPr/>
        </p:nvSpPr>
        <p:spPr>
          <a:xfrm rot="10800000">
            <a:off x="5069006" y="2197290"/>
            <a:ext cx="690349" cy="4094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39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 1: Spatial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901"/>
          <a:stretch/>
        </p:blipFill>
        <p:spPr>
          <a:xfrm>
            <a:off x="838200" y="1581504"/>
            <a:ext cx="4230806" cy="43200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888" y="1581504"/>
            <a:ext cx="2825656" cy="6458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646426" y="1579403"/>
            <a:ext cx="3008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percentage of </a:t>
            </a:r>
            <a:r>
              <a:rPr lang="en-US" smtClean="0"/>
              <a:t>the world does a turtle learn from?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8200" y="5901599"/>
            <a:ext cx="3452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   Spatially Distributed Agents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34486" y="6270931"/>
            <a:ext cx="223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Fishing</a:t>
            </a:r>
            <a:r>
              <a:rPr lang="en-US" dirty="0" smtClean="0"/>
              <a:t> &amp; </a:t>
            </a:r>
            <a:r>
              <a:rPr lang="en-US" b="1" dirty="0" smtClean="0">
                <a:solidFill>
                  <a:srgbClr val="FFC000"/>
                </a:solidFill>
              </a:rPr>
              <a:t>Mining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46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 1: Spatial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901"/>
          <a:stretch/>
        </p:blipFill>
        <p:spPr>
          <a:xfrm>
            <a:off x="838200" y="1581504"/>
            <a:ext cx="4230806" cy="43200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888" y="1581504"/>
            <a:ext cx="2825656" cy="6458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646426" y="1579403"/>
            <a:ext cx="3008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percentage of the world does a turtle learn from?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4369"/>
          <a:stretch/>
        </p:blipFill>
        <p:spPr>
          <a:xfrm>
            <a:off x="5568286" y="2907067"/>
            <a:ext cx="2103554" cy="607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925369" y="2868536"/>
            <a:ext cx="3008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fast do turtles move around the world?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8200" y="5901599"/>
            <a:ext cx="3452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   Spatially Distributed Agents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34486" y="6270931"/>
            <a:ext cx="223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Fishing</a:t>
            </a:r>
            <a:r>
              <a:rPr lang="en-US" dirty="0" smtClean="0"/>
              <a:t> &amp; </a:t>
            </a:r>
            <a:r>
              <a:rPr lang="en-US" b="1" dirty="0" smtClean="0">
                <a:solidFill>
                  <a:srgbClr val="FFC000"/>
                </a:solidFill>
              </a:rPr>
              <a:t>Mining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709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 1: Spatial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901"/>
          <a:stretch/>
        </p:blipFill>
        <p:spPr>
          <a:xfrm>
            <a:off x="838200" y="1581504"/>
            <a:ext cx="4230806" cy="43200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888" y="1581504"/>
            <a:ext cx="2825656" cy="6458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646426" y="1579403"/>
            <a:ext cx="3008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percentage of the world does a turtle learn from?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4369"/>
          <a:stretch/>
        </p:blipFill>
        <p:spPr>
          <a:xfrm>
            <a:off x="5568286" y="2907067"/>
            <a:ext cx="2103554" cy="607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925369" y="2868536"/>
            <a:ext cx="3008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fast do turtles move around the world?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t="14957" b="10795"/>
          <a:stretch/>
        </p:blipFill>
        <p:spPr>
          <a:xfrm>
            <a:off x="5568286" y="4094328"/>
            <a:ext cx="1498600" cy="5186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566166" y="4046384"/>
            <a:ext cx="3008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Turtles move towards similar others re: fishing and mining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/>
          <a:srcRect l="2610"/>
          <a:stretch/>
        </p:blipFill>
        <p:spPr>
          <a:xfrm>
            <a:off x="838199" y="1657137"/>
            <a:ext cx="4133669" cy="424446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38200" y="5901599"/>
            <a:ext cx="3452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   Spatially Distributed Agents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34486" y="6270931"/>
            <a:ext cx="223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Fishing</a:t>
            </a:r>
            <a:r>
              <a:rPr lang="en-US" dirty="0" smtClean="0"/>
              <a:t> &amp; </a:t>
            </a:r>
            <a:r>
              <a:rPr lang="en-US" b="1" dirty="0" smtClean="0">
                <a:solidFill>
                  <a:srgbClr val="FFC000"/>
                </a:solidFill>
              </a:rPr>
              <a:t>Mining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607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1713</TotalTime>
  <Words>444</Words>
  <Application>Microsoft Macintosh PowerPoint</Application>
  <PresentationFormat>Widescreen</PresentationFormat>
  <Paragraphs>75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 Hebrew</vt:lpstr>
      <vt:lpstr>Calibri</vt:lpstr>
      <vt:lpstr>Calibri Light</vt:lpstr>
      <vt:lpstr>Arial</vt:lpstr>
      <vt:lpstr>Office Theme</vt:lpstr>
      <vt:lpstr>Introducing Bounded Rationality to Lakeland</vt:lpstr>
      <vt:lpstr>Reminder: Model formulation</vt:lpstr>
      <vt:lpstr>PowerPoint Presentation</vt:lpstr>
      <vt:lpstr>Project 2: Expanding the Model</vt:lpstr>
      <vt:lpstr>Project 2: Expanding the Model</vt:lpstr>
      <vt:lpstr>Modification 1: Spatial</vt:lpstr>
      <vt:lpstr>Modification 1: Spatial</vt:lpstr>
      <vt:lpstr>Modification 1: Spatial</vt:lpstr>
      <vt:lpstr>Modification 1: Spatial</vt:lpstr>
      <vt:lpstr>Modification 2: Variability in Utility Function</vt:lpstr>
      <vt:lpstr>Modification 2: Variability in Utility Function</vt:lpstr>
      <vt:lpstr>Modification 3: Memory of Agents </vt:lpstr>
      <vt:lpstr>Analyses</vt:lpstr>
      <vt:lpstr>Experiment 1: Radius</vt:lpstr>
      <vt:lpstr>Experiment 2: Radius + Speed</vt:lpstr>
      <vt:lpstr>Experiment 3: Radius + Speed + Flocking</vt:lpstr>
      <vt:lpstr>Experiment 4: Gamma</vt:lpstr>
      <vt:lpstr>Conclusions and Next Steps</vt:lpstr>
    </vt:vector>
  </TitlesOfParts>
  <Company>Arizona State University OKED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Lakeland</dc:title>
  <dc:creator>Marco Janssen</dc:creator>
  <cp:lastModifiedBy>Claire Mcilvennie</cp:lastModifiedBy>
  <cp:revision>14</cp:revision>
  <dcterms:created xsi:type="dcterms:W3CDTF">2018-01-01T18:06:48Z</dcterms:created>
  <dcterms:modified xsi:type="dcterms:W3CDTF">2018-01-07T02:47:09Z</dcterms:modified>
</cp:coreProperties>
</file>