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5" r:id="rId4"/>
    <p:sldId id="263" r:id="rId5"/>
    <p:sldId id="270" r:id="rId6"/>
    <p:sldId id="266" r:id="rId7"/>
    <p:sldId id="271" r:id="rId8"/>
    <p:sldId id="272" r:id="rId9"/>
    <p:sldId id="273" r:id="rId10"/>
    <p:sldId id="274" r:id="rId11"/>
    <p:sldId id="275" r:id="rId12"/>
    <p:sldId id="276" r:id="rId13"/>
    <p:sldId id="267" r:id="rId14"/>
    <p:sldId id="277" r:id="rId15"/>
    <p:sldId id="280" r:id="rId16"/>
    <p:sldId id="278" r:id="rId17"/>
    <p:sldId id="279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0E10-390E-436E-9788-846D73E7A752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FD441-C575-45DD-83FB-5BCC316F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3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4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50A4F-2F50-4287-84D8-B105249AF038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ABE8-5B9B-465C-A5DC-8406296C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Relationship Id="rId3" Type="http://schemas.openxmlformats.org/officeDocument/2006/relationships/image" Target="../media/image1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5.tiff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Bounded Rationality to Lakeland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Macro Janssen, </a:t>
            </a:r>
            <a:r>
              <a:rPr lang="en-US" dirty="0" err="1" smtClean="0"/>
              <a:t>Huayi</a:t>
            </a:r>
            <a:r>
              <a:rPr lang="en-US" dirty="0" smtClean="0"/>
              <a:t> </a:t>
            </a:r>
            <a:r>
              <a:rPr lang="en-US" dirty="0"/>
              <a:t>Lin, </a:t>
            </a:r>
            <a:r>
              <a:rPr lang="en-US" dirty="0" err="1"/>
              <a:t>Enver</a:t>
            </a:r>
            <a:r>
              <a:rPr lang="en-US" dirty="0"/>
              <a:t> Miguel, and Claire McIlvennie</a:t>
            </a:r>
          </a:p>
        </p:txBody>
      </p:sp>
    </p:spTree>
    <p:extLst>
      <p:ext uri="{BB962C8B-B14F-4D97-AF65-F5344CB8AC3E}">
        <p14:creationId xmlns:p14="http://schemas.microsoft.com/office/powerpoint/2010/main" val="33555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2: Variability in Utility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610"/>
          <a:stretch/>
        </p:blipFill>
        <p:spPr>
          <a:xfrm>
            <a:off x="838199" y="1657137"/>
            <a:ext cx="4133669" cy="42444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4486" y="5977232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3328"/>
          <a:stretch/>
        </p:blipFill>
        <p:spPr>
          <a:xfrm>
            <a:off x="5069006" y="1690688"/>
            <a:ext cx="4689143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01036" y="2462427"/>
            <a:ext cx="42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</a:t>
            </a:r>
            <a:r>
              <a:rPr lang="en-US" dirty="0" smtClean="0"/>
              <a:t>: Vary         but same for all turtles   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24424" t="20325" r="21845" b="20325"/>
          <a:stretch/>
        </p:blipFill>
        <p:spPr>
          <a:xfrm>
            <a:off x="6523631" y="2523982"/>
            <a:ext cx="272956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2: Variability in Utility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610"/>
          <a:stretch/>
        </p:blipFill>
        <p:spPr>
          <a:xfrm>
            <a:off x="838199" y="1657137"/>
            <a:ext cx="4133669" cy="42444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4486" y="5977232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3328"/>
          <a:stretch/>
        </p:blipFill>
        <p:spPr>
          <a:xfrm>
            <a:off x="5069006" y="1690688"/>
            <a:ext cx="4689143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01036" y="2462427"/>
            <a:ext cx="42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</a:t>
            </a:r>
            <a:r>
              <a:rPr lang="en-US" dirty="0" smtClean="0"/>
              <a:t>: Vary         but same for all turtles   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24424" t="20325" r="21845" b="20325"/>
          <a:stretch/>
        </p:blipFill>
        <p:spPr>
          <a:xfrm>
            <a:off x="6523631" y="2523982"/>
            <a:ext cx="272956" cy="3077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01036" y="3230477"/>
            <a:ext cx="473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After: </a:t>
            </a:r>
            <a:r>
              <a:rPr lang="en-US" dirty="0" smtClean="0"/>
              <a:t>Introduced a switch for variability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036" y="3650093"/>
            <a:ext cx="3465292" cy="116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3: Memory of Agents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[maybe add]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0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1: Neighborhoods with Movement</a:t>
            </a:r>
          </a:p>
          <a:p>
            <a:r>
              <a:rPr lang="en-US" dirty="0" smtClean="0"/>
              <a:t>Experiment 2: Neighborhoods with Flocking</a:t>
            </a:r>
          </a:p>
          <a:p>
            <a:r>
              <a:rPr lang="en-US" dirty="0" smtClean="0"/>
              <a:t>Experiment 3: Varying Gamma </a:t>
            </a:r>
          </a:p>
          <a:p>
            <a:r>
              <a:rPr lang="en-US" dirty="0" smtClean="0"/>
              <a:t>Experiment 4: Variability in Gamma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3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Neighborhood Size + Speed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51" r="5032"/>
          <a:stretch/>
        </p:blipFill>
        <p:spPr>
          <a:xfrm>
            <a:off x="217154" y="1690688"/>
            <a:ext cx="6026589" cy="5043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351" r="6567"/>
          <a:stretch/>
        </p:blipFill>
        <p:spPr>
          <a:xfrm>
            <a:off x="6096000" y="1718914"/>
            <a:ext cx="5882186" cy="50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2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1b: </a:t>
            </a:r>
            <a:r>
              <a:rPr lang="en-US" dirty="0"/>
              <a:t>Neighborhood Size + Speed</a:t>
            </a:r>
          </a:p>
        </p:txBody>
      </p:sp>
    </p:spTree>
    <p:extLst>
      <p:ext uri="{BB962C8B-B14F-4D97-AF65-F5344CB8AC3E}">
        <p14:creationId xmlns:p14="http://schemas.microsoft.com/office/powerpoint/2010/main" val="94091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Neighborhood + Speed + Flocking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on behavioral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5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4: Gamma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on behavioral choice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7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Reminder: Model </a:t>
            </a:r>
            <a:r>
              <a:rPr lang="en-US" dirty="0" smtClean="0">
                <a:solidFill>
                  <a:schemeClr val="tx1"/>
                </a:solidFill>
                <a:latin typeface="Arial Hebrew" charset="-79"/>
                <a:ea typeface="Arial Hebrew" charset="-79"/>
                <a:cs typeface="Arial Hebrew" charset="-79"/>
              </a:rPr>
              <a:t>formulation</a:t>
            </a:r>
            <a:endParaRPr lang="en-US" dirty="0">
              <a:solidFill>
                <a:schemeClr val="tx1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9743" y="2034715"/>
            <a:ext cx="1084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- Fish population: </a:t>
            </a: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Standard logistic </a:t>
            </a:r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growth</a:t>
            </a:r>
          </a:p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- Gold mine: non-renewable resource</a:t>
            </a:r>
          </a:p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- Agents have mining and fishing </a:t>
            </a: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skills </a:t>
            </a:r>
            <a:endParaRPr lang="en-US" sz="3600" dirty="0">
              <a:latin typeface="Arial Hebrew" charset="-79"/>
              <a:ea typeface="Arial Hebrew" charset="-79"/>
              <a:cs typeface="Arial Hebrew" charset="-79"/>
            </a:endParaRPr>
          </a:p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- Agents derive income from mining and </a:t>
            </a:r>
          </a:p>
          <a:p>
            <a:pPr lvl="0"/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   selling surplus </a:t>
            </a: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fish</a:t>
            </a:r>
          </a:p>
          <a:p>
            <a:pPr marL="571500" lvl="0" indent="-571500">
              <a:buFontTx/>
              <a:buChar char="-"/>
            </a:pP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Utility </a:t>
            </a:r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of agents: Income and Leisure </a:t>
            </a:r>
            <a:endParaRPr lang="en-US" sz="3600" dirty="0">
              <a:latin typeface="Arial Hebrew" charset="-79"/>
              <a:ea typeface="Arial Hebrew" charset="-79"/>
              <a:cs typeface="Arial Hebrew" charset="-79"/>
            </a:endParaRPr>
          </a:p>
          <a:p>
            <a:pPr marL="571500" lvl="0" indent="-571500">
              <a:buFontTx/>
              <a:buChar char="-"/>
            </a:pPr>
            <a:r>
              <a:rPr lang="en-US" sz="3600" dirty="0" smtClean="0">
                <a:latin typeface="Arial Hebrew" charset="-79"/>
                <a:ea typeface="Arial Hebrew" charset="-79"/>
                <a:cs typeface="Arial Hebrew" charset="-79"/>
              </a:rPr>
              <a:t>(</a:t>
            </a:r>
            <a:r>
              <a:rPr lang="en-US" sz="3600" dirty="0">
                <a:latin typeface="Arial Hebrew" charset="-79"/>
                <a:ea typeface="Arial Hebrew" charset="-79"/>
                <a:cs typeface="Arial Hebrew" charset="-79"/>
              </a:rPr>
              <a:t>subsistence and leisure needs). </a:t>
            </a:r>
            <a:endParaRPr lang="en-US" sz="3600" dirty="0" smtClean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896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05"/>
    </mc:Choice>
    <mc:Fallback xmlns="">
      <p:transition xmlns:p14="http://schemas.microsoft.com/office/powerpoint/2010/main" spd="slow" advTm="6250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876800" y="2667000"/>
            <a:ext cx="4876800" cy="35052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876800" y="4419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876800" y="4419600"/>
            <a:ext cx="48768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7315200" y="2667000"/>
            <a:ext cx="0" cy="350520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105400" y="32004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 dirty="0">
                <a:latin typeface="Arial" charset="0"/>
              </a:rPr>
              <a:t>repetition</a:t>
            </a:r>
            <a:endParaRPr lang="en-GB" altLang="en-US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492621" y="3065691"/>
            <a:ext cx="2362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 dirty="0">
                <a:latin typeface="Arial" charset="0"/>
              </a:rPr>
              <a:t>d</a:t>
            </a:r>
            <a:r>
              <a:rPr lang="en-GB" altLang="en-US" sz="3200" dirty="0" smtClean="0">
                <a:latin typeface="Arial" charset="0"/>
              </a:rPr>
              <a:t>eliberate </a:t>
            </a:r>
            <a:r>
              <a:rPr lang="en-GB" altLang="en-US" sz="2000" dirty="0" smtClean="0">
                <a:latin typeface="Arial" charset="0"/>
              </a:rPr>
              <a:t>(optimize)</a:t>
            </a:r>
            <a:endParaRPr lang="en-GB" altLang="en-US" sz="2000" dirty="0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029200" y="480060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imitation</a:t>
            </a:r>
            <a:endParaRPr lang="en-GB" altLang="en-US"/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467600" y="4583668"/>
            <a:ext cx="2286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 dirty="0">
                <a:latin typeface="Arial" charset="0"/>
              </a:rPr>
              <a:t>social </a:t>
            </a:r>
            <a:r>
              <a:rPr lang="en-GB" altLang="en-US" sz="3200" dirty="0" smtClean="0">
                <a:latin typeface="Arial" charset="0"/>
              </a:rPr>
              <a:t>comparison </a:t>
            </a:r>
            <a:r>
              <a:rPr lang="en-GB" altLang="en-US" sz="2000" dirty="0" smtClean="0">
                <a:latin typeface="Arial" charset="0"/>
              </a:rPr>
              <a:t>(inquire)</a:t>
            </a:r>
            <a:endParaRPr lang="en-GB" altLang="en-US" sz="2000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172200" y="19050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satisfaction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2743200" y="40386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>
                <a:latin typeface="Arial" charset="0"/>
              </a:rPr>
              <a:t>uncertainty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029200" y="19812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high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810000" y="50292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high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8610600" y="2057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low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810000" y="3276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>
                <a:latin typeface="Arial" charset="0"/>
              </a:rPr>
              <a:t>low</a:t>
            </a:r>
            <a:endParaRPr lang="en-GB" altLang="en-US" sz="3200">
              <a:latin typeface="Arial" charset="0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2667000" y="152400"/>
            <a:ext cx="746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600" dirty="0">
                <a:latin typeface="Arial" charset="0"/>
              </a:rPr>
              <a:t>Four cognitive processing styles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953000" y="2743200"/>
            <a:ext cx="2286000" cy="1600200"/>
          </a:xfrm>
          <a:prstGeom prst="rect">
            <a:avLst/>
          </a:prstGeom>
          <a:noFill/>
          <a:ln w="104775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7391400" y="2743200"/>
            <a:ext cx="2286000" cy="1600200"/>
          </a:xfrm>
          <a:prstGeom prst="rect">
            <a:avLst/>
          </a:prstGeom>
          <a:noFill/>
          <a:ln w="104775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4953000" y="4495800"/>
            <a:ext cx="2286000" cy="1600200"/>
          </a:xfrm>
          <a:prstGeom prst="rect">
            <a:avLst/>
          </a:prstGeom>
          <a:noFill/>
          <a:ln w="10477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7391400" y="4495800"/>
            <a:ext cx="2286000" cy="1600200"/>
          </a:xfrm>
          <a:prstGeom prst="rect">
            <a:avLst/>
          </a:prstGeom>
          <a:noFill/>
          <a:ln w="1047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876800" y="2667000"/>
            <a:ext cx="48768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5943600" y="9906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>
                <a:latin typeface="Arial" charset="0"/>
              </a:rPr>
              <a:t>Aspiration level</a:t>
            </a:r>
            <a:endParaRPr lang="en-GB" alt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887104" y="990601"/>
            <a:ext cx="3837296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>
                <a:latin typeface="Arial" charset="0"/>
              </a:rPr>
              <a:t>Uncertainty</a:t>
            </a:r>
          </a:p>
          <a:p>
            <a:pPr>
              <a:spcBef>
                <a:spcPct val="50000"/>
              </a:spcBef>
            </a:pPr>
            <a:r>
              <a:rPr lang="en-GB" altLang="en-US" sz="2800" dirty="0">
                <a:latin typeface="Arial" charset="0"/>
              </a:rPr>
              <a:t>tolerance</a:t>
            </a:r>
            <a:endParaRPr lang="en-GB" altLang="en-US" dirty="0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7162800" y="1447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2362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23622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Project 2</a:t>
            </a:r>
            <a:r>
              <a:rPr lang="en-US" smtClean="0">
                <a:latin typeface="Arial Hebrew" charset="-79"/>
                <a:ea typeface="Arial Hebrew" charset="-79"/>
                <a:cs typeface="Arial Hebrew" charset="-79"/>
              </a:rPr>
              <a:t>: Expanding the Model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agents are not all interact but spatially distributed </a:t>
            </a: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and interact</a:t>
            </a:r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 in a social network?</a:t>
            </a:r>
          </a:p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there are different degrees of conformity? (including additional needs</a:t>
            </a:r>
            <a:r>
              <a:rPr lang="en-US" sz="2800" dirty="0">
                <a:latin typeface="Arial Hebrew" charset="-79"/>
                <a:ea typeface="Arial Hebrew" charset="-79"/>
                <a:cs typeface="Arial Hebrew" charset="-79"/>
              </a:rPr>
              <a:t>:</a:t>
            </a:r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 identity/understanding).</a:t>
            </a:r>
          </a:p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information and knowledge is not perfect (model of fish stock, limited observations of returns of actions of others)?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52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Project 2</a:t>
            </a:r>
            <a:r>
              <a:rPr lang="en-US" smtClean="0">
                <a:latin typeface="Arial Hebrew" charset="-79"/>
                <a:ea typeface="Arial Hebrew" charset="-79"/>
                <a:cs typeface="Arial Hebrew" charset="-79"/>
              </a:rPr>
              <a:t>: Expanding the Model</a:t>
            </a:r>
            <a:endParaRPr lang="en-US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agents are not all interact but spatially distributed </a:t>
            </a:r>
            <a:r>
              <a:rPr lang="en-US" dirty="0" smtClean="0">
                <a:latin typeface="Arial Hebrew" charset="-79"/>
                <a:ea typeface="Arial Hebrew" charset="-79"/>
                <a:cs typeface="Arial Hebrew" charset="-79"/>
              </a:rPr>
              <a:t>and interact</a:t>
            </a:r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 in a social network?</a:t>
            </a:r>
          </a:p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there are different degrees of conformity? (including additional needs</a:t>
            </a:r>
            <a:r>
              <a:rPr lang="en-US" sz="2800" dirty="0">
                <a:latin typeface="Arial Hebrew" charset="-79"/>
                <a:ea typeface="Arial Hebrew" charset="-79"/>
                <a:cs typeface="Arial Hebrew" charset="-79"/>
              </a:rPr>
              <a:t>:</a:t>
            </a:r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 identity/understanding).</a:t>
            </a:r>
          </a:p>
          <a:p>
            <a:r>
              <a:rPr lang="en-US" sz="2800" dirty="0" smtClean="0">
                <a:latin typeface="Arial Hebrew" charset="-79"/>
                <a:ea typeface="Arial Hebrew" charset="-79"/>
                <a:cs typeface="Arial Hebrew" charset="-79"/>
              </a:rPr>
              <a:t>What if information and knowledge is not perfect (model of fish stock, limited observations of returns of actions of others)?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68740" y="1825625"/>
            <a:ext cx="9976514" cy="8220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8740" y="3590273"/>
            <a:ext cx="9976514" cy="8220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1: Spatial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901599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</a:t>
            </a:r>
            <a:r>
              <a:rPr lang="en-US" dirty="0" smtClean="0"/>
              <a:t>:  Spatially Distributed Agents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4486" y="627093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1504"/>
            <a:ext cx="1723416" cy="17076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3370997"/>
            <a:ext cx="164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5069006" y="2197290"/>
            <a:ext cx="690349" cy="40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3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1: Spatial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88" y="1581504"/>
            <a:ext cx="2825656" cy="645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46426" y="1579403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percentage of </a:t>
            </a:r>
            <a:r>
              <a:rPr lang="en-US" smtClean="0"/>
              <a:t>the world does a turtle learn from?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5901599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Spatially Distributed Agents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34486" y="627093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1: Spatial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88" y="1581504"/>
            <a:ext cx="2825656" cy="645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46426" y="1579403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percentage of the world does a turtle learn from?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369"/>
          <a:stretch/>
        </p:blipFill>
        <p:spPr>
          <a:xfrm>
            <a:off x="5568286" y="2907067"/>
            <a:ext cx="2103554" cy="60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5369" y="2868536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fast do turtles move around the world?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901599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Spatially Distributed Agents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4486" y="627093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0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1: Spatial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1"/>
          <a:stretch/>
        </p:blipFill>
        <p:spPr>
          <a:xfrm>
            <a:off x="838200" y="1581504"/>
            <a:ext cx="4230806" cy="4320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88" y="1581504"/>
            <a:ext cx="2825656" cy="645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46426" y="1579403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percentage of the world does a turtle learn from?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4369"/>
          <a:stretch/>
        </p:blipFill>
        <p:spPr>
          <a:xfrm>
            <a:off x="5568286" y="2907067"/>
            <a:ext cx="2103554" cy="607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25369" y="2868536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fast do turtles move around the world?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4957" b="10795"/>
          <a:stretch/>
        </p:blipFill>
        <p:spPr>
          <a:xfrm>
            <a:off x="5568286" y="4094328"/>
            <a:ext cx="1498600" cy="5186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66166" y="4046384"/>
            <a:ext cx="300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Turtles move towards similar others re: fishing and mining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2610"/>
          <a:stretch/>
        </p:blipFill>
        <p:spPr>
          <a:xfrm>
            <a:off x="838199" y="1657137"/>
            <a:ext cx="4133669" cy="42444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5901599"/>
            <a:ext cx="345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Spatially Distributed Agents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4486" y="6270931"/>
            <a:ext cx="223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Fishing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rgbClr val="FFC000"/>
                </a:solidFill>
              </a:rPr>
              <a:t>Mining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0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436</Words>
  <Application>Microsoft Macintosh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Hebrew</vt:lpstr>
      <vt:lpstr>Calibri</vt:lpstr>
      <vt:lpstr>Calibri Light</vt:lpstr>
      <vt:lpstr>Arial</vt:lpstr>
      <vt:lpstr>Office Theme</vt:lpstr>
      <vt:lpstr>Introducing Bounded Rationality to Lakeland</vt:lpstr>
      <vt:lpstr>Reminder: Model formulation</vt:lpstr>
      <vt:lpstr>PowerPoint Presentation</vt:lpstr>
      <vt:lpstr>Project 2: Expanding the Model</vt:lpstr>
      <vt:lpstr>Project 2: Expanding the Model</vt:lpstr>
      <vt:lpstr>Modification 1: Spatial</vt:lpstr>
      <vt:lpstr>Modification 1: Spatial</vt:lpstr>
      <vt:lpstr>Modification 1: Spatial</vt:lpstr>
      <vt:lpstr>Modification 1: Spatial</vt:lpstr>
      <vt:lpstr>Modification 2: Variability in Utility Function</vt:lpstr>
      <vt:lpstr>Modification 2: Variability in Utility Function</vt:lpstr>
      <vt:lpstr>Modification 3: Memory of Agents </vt:lpstr>
      <vt:lpstr>Analyses</vt:lpstr>
      <vt:lpstr>Experiment 1: Neighborhood Size + Speed</vt:lpstr>
      <vt:lpstr>Experiment 1b: Neighborhood Size + Speed</vt:lpstr>
      <vt:lpstr>Experiment 2: Neighborhood + Speed + Flocking</vt:lpstr>
      <vt:lpstr>Experiment 4: Gamma</vt:lpstr>
      <vt:lpstr>Conclusions and Next Steps</vt:lpstr>
    </vt:vector>
  </TitlesOfParts>
  <Company>Arizona State University OKED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Lakeland</dc:title>
  <dc:creator>Marco Janssen</dc:creator>
  <cp:lastModifiedBy>Claire Mcilvennie</cp:lastModifiedBy>
  <cp:revision>20</cp:revision>
  <dcterms:created xsi:type="dcterms:W3CDTF">2018-01-01T18:06:48Z</dcterms:created>
  <dcterms:modified xsi:type="dcterms:W3CDTF">2018-01-07T05:35:57Z</dcterms:modified>
</cp:coreProperties>
</file>