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实习中期报告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轨迹生成与强化学习策略验证</a:t>
            </a:r>
            <a:endParaRPr dirty="0"/>
          </a:p>
          <a:p>
            <a:r>
              <a:rPr lang="en-US" dirty="0" err="1"/>
              <a:t>J</a:t>
            </a:r>
            <a:r>
              <a:rPr lang="en-US" altLang="zh-CN" dirty="0" err="1"/>
              <a:t>o.ZHOU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模型与训练设置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基座模型：5.9 M </a:t>
            </a:r>
            <a:r>
              <a:rPr dirty="0" err="1"/>
              <a:t>参数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Encoder:</a:t>
            </a:r>
            <a:endParaRPr lang="zh-CN" altLang="en-US" dirty="0"/>
          </a:p>
          <a:p>
            <a:r>
              <a:rPr dirty="0" err="1"/>
              <a:t>嵌入层：维度</a:t>
            </a:r>
            <a:r>
              <a:rPr dirty="0"/>
              <a:t> 256（13 </a:t>
            </a:r>
            <a:r>
              <a:rPr dirty="0" err="1"/>
              <a:t>万参数</a:t>
            </a:r>
            <a:r>
              <a:rPr dirty="0"/>
              <a:t>）– </a:t>
            </a:r>
            <a:r>
              <a:rPr dirty="0" err="1"/>
              <a:t>网格分辨率低，数据集有限</a:t>
            </a:r>
            <a:endParaRPr dirty="0"/>
          </a:p>
          <a:p>
            <a:r>
              <a:rPr dirty="0" err="1"/>
              <a:t>自车</a:t>
            </a:r>
            <a:r>
              <a:rPr dirty="0"/>
              <a:t> </a:t>
            </a:r>
            <a:r>
              <a:rPr dirty="0" err="1"/>
              <a:t>DynTanh</a:t>
            </a:r>
            <a:r>
              <a:rPr dirty="0"/>
              <a:t> MLP：2 </a:t>
            </a:r>
            <a:r>
              <a:rPr dirty="0" err="1"/>
              <a:t>千参数</a:t>
            </a:r>
            <a:r>
              <a:rPr dirty="0"/>
              <a:t> – </a:t>
            </a:r>
            <a:r>
              <a:rPr dirty="0" err="1"/>
              <a:t>物理建模</a:t>
            </a:r>
            <a:endParaRPr dirty="0"/>
          </a:p>
          <a:p>
            <a:r>
              <a:rPr dirty="0" err="1"/>
              <a:t>障碍</a:t>
            </a:r>
            <a:r>
              <a:rPr dirty="0"/>
              <a:t>/</a:t>
            </a:r>
            <a:r>
              <a:rPr dirty="0" err="1"/>
              <a:t>他车</a:t>
            </a:r>
            <a:r>
              <a:rPr dirty="0"/>
              <a:t> BERT </a:t>
            </a:r>
            <a:r>
              <a:rPr lang="en-US" altLang="zh-CN" dirty="0"/>
              <a:t>context</a:t>
            </a:r>
            <a:r>
              <a:rPr dirty="0"/>
              <a:t>编码器：40 </a:t>
            </a:r>
            <a:r>
              <a:rPr dirty="0" err="1"/>
              <a:t>万参数</a:t>
            </a:r>
            <a:r>
              <a:rPr dirty="0"/>
              <a:t>（≤5 </a:t>
            </a:r>
            <a:r>
              <a:rPr dirty="0" err="1"/>
              <a:t>辆车</a:t>
            </a:r>
            <a:r>
              <a:rPr dirty="0"/>
              <a:t>）</a:t>
            </a:r>
          </a:p>
          <a:p>
            <a:pPr marL="0" indent="0">
              <a:buNone/>
            </a:pPr>
            <a:r>
              <a:rPr dirty="0" err="1"/>
              <a:t>解码器</a:t>
            </a:r>
            <a:endParaRPr dirty="0"/>
          </a:p>
          <a:p>
            <a:r>
              <a:rPr dirty="0"/>
              <a:t>自回归解码器：4 </a:t>
            </a:r>
            <a:r>
              <a:rPr dirty="0" err="1"/>
              <a:t>层，隐藏</a:t>
            </a:r>
            <a:r>
              <a:rPr dirty="0"/>
              <a:t> 256（5.3 M </a:t>
            </a:r>
            <a:r>
              <a:rPr dirty="0" err="1"/>
              <a:t>参数</a:t>
            </a:r>
            <a:r>
              <a:rPr dirty="0"/>
              <a:t>）</a:t>
            </a:r>
          </a:p>
          <a:p>
            <a:r>
              <a:rPr dirty="0" err="1"/>
              <a:t>交叉注意力：Q</a:t>
            </a:r>
            <a:r>
              <a:rPr dirty="0"/>
              <a:t> </a:t>
            </a:r>
            <a:r>
              <a:rPr dirty="0" err="1"/>
              <a:t>来自</a:t>
            </a:r>
            <a:r>
              <a:rPr dirty="0"/>
              <a:t> AR，KV = Q + </a:t>
            </a:r>
            <a:r>
              <a:rPr dirty="0" err="1"/>
              <a:t>编码器</a:t>
            </a:r>
            <a:endParaRPr dirty="0"/>
          </a:p>
          <a:p>
            <a:pPr marL="0" indent="0">
              <a:buNone/>
            </a:pPr>
            <a:r>
              <a:rPr dirty="0" err="1"/>
              <a:t>训练策略</a:t>
            </a:r>
            <a:endParaRPr dirty="0"/>
          </a:p>
          <a:p>
            <a:r>
              <a:rPr dirty="0" err="1"/>
              <a:t>优化器：RMSprop</a:t>
            </a:r>
            <a:r>
              <a:rPr dirty="0"/>
              <a:t> + </a:t>
            </a:r>
            <a:r>
              <a:rPr dirty="0" err="1"/>
              <a:t>梯度裁剪</a:t>
            </a:r>
            <a:r>
              <a:rPr dirty="0"/>
              <a:t> + </a:t>
            </a:r>
            <a:r>
              <a:rPr dirty="0" err="1"/>
              <a:t>余弦退火</a:t>
            </a:r>
            <a:endParaRPr dirty="0"/>
          </a:p>
          <a:p>
            <a:r>
              <a:rPr dirty="0"/>
              <a:t>Teacher Forcing 与 Scheduled Sampling </a:t>
            </a:r>
            <a:r>
              <a:rPr dirty="0" err="1"/>
              <a:t>线性混合</a:t>
            </a:r>
            <a:r>
              <a:rPr dirty="0"/>
              <a:t> (α)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验证指标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0951" cy="408748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 err="1"/>
              <a:t>数据集：训练</a:t>
            </a:r>
            <a:r>
              <a:rPr sz="2400" dirty="0"/>
              <a:t> 6 200，验证 1 439 </a:t>
            </a:r>
            <a:r>
              <a:rPr sz="2400" dirty="0" err="1"/>
              <a:t>轨迹</a:t>
            </a:r>
            <a:endParaRPr sz="2400" dirty="0"/>
          </a:p>
          <a:p>
            <a:r>
              <a:rPr sz="2400" dirty="0"/>
              <a:t>交叉熵损失：0.40</a:t>
            </a:r>
          </a:p>
          <a:p>
            <a:r>
              <a:rPr sz="2400" dirty="0"/>
              <a:t>L2 距离：0.19</a:t>
            </a:r>
          </a:p>
          <a:p>
            <a:r>
              <a:rPr sz="2400" dirty="0"/>
              <a:t>精确匹配准确率：78 %</a:t>
            </a:r>
          </a:p>
        </p:txBody>
      </p:sp>
      <p:pic>
        <p:nvPicPr>
          <p:cNvPr id="4" name="Picture 3" descr="17902e83-0e5b-4401-90a6-c04bf158ed6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578" y="2326256"/>
            <a:ext cx="4114800" cy="2931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后续</a:t>
            </a:r>
            <a:r>
              <a:rPr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已完成里程碑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MS PGothic" panose="020B0600070205080204" pitchFamily="34" charset="-128"/>
                <a:ea typeface="MS PGothic" panose="020B0600070205080204" pitchFamily="34" charset="-128"/>
              </a:rPr>
              <a:t>Top‑p &amp; Top‑k </a:t>
            </a:r>
            <a:r>
              <a:rPr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采样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部分回放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式</a:t>
            </a:r>
            <a:r>
              <a:rPr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模拟器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交集面积指标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初步</a:t>
            </a:r>
            <a:r>
              <a:rPr dirty="0">
                <a:latin typeface="MS PGothic" panose="020B0600070205080204" pitchFamily="34" charset="-128"/>
                <a:ea typeface="MS PGothic" panose="020B0600070205080204" pitchFamily="34" charset="-128"/>
              </a:rPr>
              <a:t> Scaling Law </a:t>
            </a:r>
            <a:r>
              <a:rPr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探索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dirty="0">
                <a:latin typeface="MS PGothic" panose="020B0600070205080204" pitchFamily="34" charset="-128"/>
                <a:ea typeface="MS PGothic" panose="020B0600070205080204" pitchFamily="34" charset="-128"/>
              </a:rPr>
              <a:t>PPO </a:t>
            </a:r>
            <a:r>
              <a:rPr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流程框架</a:t>
            </a:r>
            <a:endParaRPr 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兼容模型重构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下一步计划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数据</a:t>
            </a:r>
            <a:endParaRPr dirty="0"/>
          </a:p>
          <a:p>
            <a:r>
              <a:rPr dirty="0" err="1"/>
              <a:t>基于</a:t>
            </a:r>
            <a:r>
              <a:rPr dirty="0"/>
              <a:t> KL </a:t>
            </a:r>
            <a:r>
              <a:rPr dirty="0" err="1"/>
              <a:t>散度的样本选择，扩充到</a:t>
            </a:r>
            <a:r>
              <a:rPr dirty="0"/>
              <a:t> 4.2 万</a:t>
            </a:r>
          </a:p>
          <a:p>
            <a:r>
              <a:rPr dirty="0" err="1"/>
              <a:t>检查</a:t>
            </a:r>
            <a:r>
              <a:rPr dirty="0"/>
              <a:t> 0.2 s </a:t>
            </a:r>
            <a:r>
              <a:rPr dirty="0" err="1"/>
              <a:t>采样间隔是否简化问题</a:t>
            </a:r>
            <a:endParaRPr dirty="0"/>
          </a:p>
          <a:p>
            <a:pPr marL="0" indent="0">
              <a:buNone/>
            </a:pPr>
            <a:r>
              <a:rPr dirty="0" err="1"/>
              <a:t>模型</a:t>
            </a:r>
            <a:endParaRPr dirty="0"/>
          </a:p>
          <a:p>
            <a:r>
              <a:rPr dirty="0" err="1"/>
              <a:t>增加参数上限，尝试</a:t>
            </a:r>
            <a:r>
              <a:rPr dirty="0"/>
              <a:t> </a:t>
            </a:r>
            <a:r>
              <a:rPr dirty="0" err="1"/>
              <a:t>VectorNet</a:t>
            </a:r>
            <a:r>
              <a:rPr dirty="0"/>
              <a:t> </a:t>
            </a:r>
            <a:r>
              <a:rPr dirty="0" err="1"/>
              <a:t>车道线</a:t>
            </a:r>
            <a:endParaRPr dirty="0"/>
          </a:p>
          <a:p>
            <a:r>
              <a:rPr dirty="0" err="1"/>
              <a:t>更结构化输入，减轻编码器负担</a:t>
            </a:r>
            <a:endParaRPr dirty="0"/>
          </a:p>
          <a:p>
            <a:pPr marL="0" indent="0">
              <a:buNone/>
            </a:pPr>
            <a:r>
              <a:rPr dirty="0" err="1"/>
              <a:t>仿真与</a:t>
            </a:r>
            <a:r>
              <a:rPr dirty="0"/>
              <a:t> RL</a:t>
            </a:r>
          </a:p>
          <a:p>
            <a:r>
              <a:rPr dirty="0"/>
              <a:t>SAC </a:t>
            </a:r>
            <a:r>
              <a:rPr dirty="0" err="1"/>
              <a:t>驱动背景车辆</a:t>
            </a:r>
            <a:endParaRPr dirty="0"/>
          </a:p>
          <a:p>
            <a:r>
              <a:rPr dirty="0" err="1"/>
              <a:t>构建</a:t>
            </a:r>
            <a:r>
              <a:rPr dirty="0"/>
              <a:t> Gym </a:t>
            </a:r>
            <a:r>
              <a:rPr dirty="0" err="1"/>
              <a:t>环境</a:t>
            </a:r>
            <a:r>
              <a:rPr dirty="0"/>
              <a:t> &amp; PPO </a:t>
            </a:r>
            <a:r>
              <a:rPr dirty="0" err="1"/>
              <a:t>微调流水线</a:t>
            </a:r>
            <a:endParaRPr dirty="0"/>
          </a:p>
          <a:p>
            <a:r>
              <a:rPr dirty="0" err="1"/>
              <a:t>设计奖励函数；集成</a:t>
            </a:r>
            <a:r>
              <a:rPr dirty="0"/>
              <a:t> RLHF</a:t>
            </a:r>
          </a:p>
          <a:p>
            <a:pPr marL="0" indent="0">
              <a:buNone/>
            </a:pPr>
            <a:r>
              <a:rPr dirty="0"/>
              <a:t>Scaling </a:t>
            </a:r>
            <a:r>
              <a:rPr dirty="0" err="1"/>
              <a:t>实验</a:t>
            </a:r>
            <a:endParaRPr dirty="0"/>
          </a:p>
          <a:p>
            <a:r>
              <a:rPr dirty="0" err="1"/>
              <a:t>同构驾驶场景</a:t>
            </a:r>
            <a:r>
              <a:rPr dirty="0"/>
              <a:t> scaling law </a:t>
            </a:r>
            <a:r>
              <a:rPr dirty="0" err="1"/>
              <a:t>研究</a:t>
            </a:r>
            <a:endParaRPr dirty="0"/>
          </a:p>
          <a:p>
            <a:r>
              <a:rPr dirty="0" err="1"/>
              <a:t>代码审查与加固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PPO 流程概览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**</a:t>
            </a:r>
            <a:r>
              <a:rPr dirty="0" err="1"/>
              <a:t>环境</a:t>
            </a:r>
            <a:r>
              <a:rPr dirty="0"/>
              <a:t>** – </a:t>
            </a:r>
            <a:r>
              <a:rPr dirty="0" err="1"/>
              <a:t>基于</a:t>
            </a:r>
            <a:r>
              <a:rPr dirty="0"/>
              <a:t> *</a:t>
            </a:r>
            <a:r>
              <a:rPr dirty="0" err="1"/>
              <a:t>highway_env</a:t>
            </a:r>
            <a:r>
              <a:rPr dirty="0"/>
              <a:t>* 的 `</a:t>
            </a:r>
            <a:r>
              <a:rPr dirty="0" err="1"/>
              <a:t>ReplayHighwayCoreEnv</a:t>
            </a:r>
            <a:r>
              <a:rPr dirty="0"/>
              <a:t>`</a:t>
            </a:r>
          </a:p>
          <a:p>
            <a:r>
              <a:rPr dirty="0" err="1"/>
              <a:t>连续</a:t>
            </a:r>
            <a:r>
              <a:rPr dirty="0"/>
              <a:t> </a:t>
            </a:r>
            <a:r>
              <a:rPr dirty="0" err="1"/>
              <a:t>Δx‑Δy</a:t>
            </a:r>
            <a:r>
              <a:rPr dirty="0"/>
              <a:t> </a:t>
            </a:r>
            <a:r>
              <a:rPr dirty="0" err="1"/>
              <a:t>动作</a:t>
            </a:r>
            <a:r>
              <a:rPr dirty="0"/>
              <a:t> → </a:t>
            </a:r>
            <a:r>
              <a:rPr dirty="0" err="1"/>
              <a:t>稠密进度奖励</a:t>
            </a:r>
            <a:endParaRPr dirty="0"/>
          </a:p>
          <a:p>
            <a:r>
              <a:rPr dirty="0"/>
              <a:t>每 0.2 s </a:t>
            </a:r>
            <a:r>
              <a:rPr dirty="0" err="1"/>
              <a:t>编码</a:t>
            </a:r>
            <a:r>
              <a:rPr dirty="0"/>
              <a:t> Ego + ≤20 </a:t>
            </a:r>
            <a:r>
              <a:rPr dirty="0" err="1"/>
              <a:t>辆车</a:t>
            </a:r>
            <a:r>
              <a:rPr dirty="0"/>
              <a:t> + </a:t>
            </a:r>
            <a:r>
              <a:rPr dirty="0" err="1"/>
              <a:t>目标点</a:t>
            </a:r>
            <a:endParaRPr dirty="0"/>
          </a:p>
          <a:p>
            <a:pPr marL="0" indent="0">
              <a:buNone/>
            </a:pPr>
            <a:r>
              <a:rPr dirty="0"/>
              <a:t>**</a:t>
            </a:r>
            <a:r>
              <a:rPr dirty="0" err="1"/>
              <a:t>封装器</a:t>
            </a:r>
            <a:r>
              <a:rPr dirty="0"/>
              <a:t>** </a:t>
            </a:r>
            <a:endParaRPr lang="en-US" dirty="0"/>
          </a:p>
          <a:p>
            <a:r>
              <a:rPr dirty="0" err="1"/>
              <a:t>计划中的扁平化</a:t>
            </a:r>
            <a:r>
              <a:rPr dirty="0"/>
              <a:t>/</a:t>
            </a:r>
            <a:r>
              <a:rPr dirty="0" err="1"/>
              <a:t>历史封装器（TODO</a:t>
            </a:r>
            <a:r>
              <a:rPr dirty="0"/>
              <a:t>）</a:t>
            </a:r>
          </a:p>
          <a:p>
            <a:pPr marL="0" indent="0">
              <a:buNone/>
            </a:pPr>
            <a:r>
              <a:rPr dirty="0"/>
              <a:t>**</a:t>
            </a:r>
            <a:r>
              <a:rPr dirty="0" err="1"/>
              <a:t>策略模型</a:t>
            </a:r>
            <a:r>
              <a:rPr dirty="0"/>
              <a:t>** </a:t>
            </a:r>
            <a:endParaRPr lang="en-US" dirty="0"/>
          </a:p>
          <a:p>
            <a:r>
              <a:rPr dirty="0" err="1"/>
              <a:t>复用</a:t>
            </a:r>
            <a:r>
              <a:rPr dirty="0"/>
              <a:t> `</a:t>
            </a:r>
            <a:r>
              <a:rPr dirty="0" err="1"/>
              <a:t>TrajectoryGenerator</a:t>
            </a:r>
            <a:r>
              <a:rPr dirty="0"/>
              <a:t>` </a:t>
            </a:r>
            <a:r>
              <a:rPr dirty="0" err="1"/>
              <a:t>产生下一</a:t>
            </a:r>
            <a:r>
              <a:rPr dirty="0"/>
              <a:t> token logits</a:t>
            </a:r>
          </a:p>
          <a:p>
            <a:r>
              <a:rPr dirty="0" err="1"/>
              <a:t>额外</a:t>
            </a:r>
            <a:r>
              <a:rPr dirty="0"/>
              <a:t> MLP Value Head </a:t>
            </a:r>
            <a:r>
              <a:rPr dirty="0" err="1"/>
              <a:t>用作</a:t>
            </a:r>
            <a:r>
              <a:rPr dirty="0"/>
              <a:t> Critic</a:t>
            </a:r>
          </a:p>
          <a:p>
            <a:pPr marL="0" indent="0">
              <a:buNone/>
            </a:pPr>
            <a:r>
              <a:rPr dirty="0"/>
              <a:t>**</a:t>
            </a:r>
            <a:r>
              <a:rPr dirty="0" err="1"/>
              <a:t>采样</a:t>
            </a:r>
            <a:r>
              <a:rPr dirty="0"/>
              <a:t>** </a:t>
            </a:r>
            <a:endParaRPr lang="en-US" dirty="0"/>
          </a:p>
          <a:p>
            <a:r>
              <a:rPr dirty="0"/>
              <a:t> `act()` </a:t>
            </a:r>
            <a:r>
              <a:rPr dirty="0" err="1"/>
              <a:t>使用</a:t>
            </a:r>
            <a:r>
              <a:rPr dirty="0"/>
              <a:t> Categorical </a:t>
            </a:r>
            <a:r>
              <a:rPr dirty="0" err="1"/>
              <a:t>采样</a:t>
            </a:r>
            <a:r>
              <a:rPr dirty="0"/>
              <a:t> token </a:t>
            </a:r>
            <a:r>
              <a:rPr dirty="0" err="1"/>
              <a:t>并记录</a:t>
            </a:r>
            <a:r>
              <a:rPr dirty="0"/>
              <a:t> (</a:t>
            </a:r>
            <a:r>
              <a:rPr dirty="0" err="1"/>
              <a:t>logp</a:t>
            </a:r>
            <a:r>
              <a:rPr dirty="0"/>
              <a:t>, V)</a:t>
            </a:r>
          </a:p>
          <a:p>
            <a:pPr marL="0" indent="0">
              <a:buNone/>
            </a:pPr>
            <a:r>
              <a:rPr dirty="0"/>
              <a:t>**</a:t>
            </a:r>
            <a:r>
              <a:rPr dirty="0" err="1"/>
              <a:t>学习器</a:t>
            </a:r>
            <a:r>
              <a:rPr dirty="0"/>
              <a:t>**</a:t>
            </a:r>
            <a:endParaRPr lang="en-US" dirty="0"/>
          </a:p>
          <a:p>
            <a:r>
              <a:rPr dirty="0"/>
              <a:t>Ray </a:t>
            </a:r>
            <a:r>
              <a:rPr dirty="0" err="1"/>
              <a:t>RLlib</a:t>
            </a:r>
            <a:r>
              <a:rPr dirty="0"/>
              <a:t> `PPOConfig`（1 GPU, 8 CPU Workers）</a:t>
            </a:r>
          </a:p>
          <a:p>
            <a:r>
              <a:rPr dirty="0" err="1"/>
              <a:t>自定义模型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PPO 代码评审与后续步骤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**</a:t>
            </a:r>
            <a:r>
              <a:rPr dirty="0" err="1"/>
              <a:t>优势</a:t>
            </a:r>
            <a:r>
              <a:rPr dirty="0"/>
              <a:t>**</a:t>
            </a:r>
          </a:p>
          <a:p>
            <a:r>
              <a:rPr dirty="0" err="1"/>
              <a:t>模块化</a:t>
            </a:r>
            <a:r>
              <a:rPr dirty="0"/>
              <a:t> `</a:t>
            </a:r>
            <a:r>
              <a:rPr dirty="0" err="1"/>
              <a:t>TrajectoryPolicy</a:t>
            </a:r>
            <a:r>
              <a:rPr dirty="0"/>
              <a:t>` – </a:t>
            </a:r>
            <a:r>
              <a:rPr dirty="0" err="1"/>
              <a:t>编码器</a:t>
            </a:r>
            <a:r>
              <a:rPr dirty="0"/>
              <a:t>/</a:t>
            </a:r>
            <a:r>
              <a:rPr dirty="0" err="1"/>
              <a:t>解码器与价值头分离</a:t>
            </a:r>
            <a:endParaRPr dirty="0"/>
          </a:p>
          <a:p>
            <a:r>
              <a:rPr dirty="0" err="1"/>
              <a:t>RLlib</a:t>
            </a:r>
            <a:r>
              <a:rPr dirty="0"/>
              <a:t> </a:t>
            </a:r>
            <a:r>
              <a:rPr dirty="0" err="1"/>
              <a:t>配置已接好日志与检查点目录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**</a:t>
            </a:r>
            <a:r>
              <a:rPr dirty="0" err="1"/>
              <a:t>问题点</a:t>
            </a:r>
            <a:r>
              <a:rPr dirty="0"/>
              <a:t>**</a:t>
            </a:r>
          </a:p>
          <a:p>
            <a:r>
              <a:rPr dirty="0"/>
              <a:t>Value Head </a:t>
            </a:r>
            <a:r>
              <a:rPr dirty="0" err="1"/>
              <a:t>仅用首</a:t>
            </a:r>
            <a:r>
              <a:rPr dirty="0"/>
              <a:t> token → </a:t>
            </a:r>
            <a:r>
              <a:rPr dirty="0" err="1"/>
              <a:t>可尝试池化</a:t>
            </a:r>
            <a:r>
              <a:rPr dirty="0"/>
              <a:t> decoder </a:t>
            </a:r>
            <a:r>
              <a:rPr dirty="0" err="1"/>
              <a:t>隐层</a:t>
            </a:r>
            <a:endParaRPr dirty="0"/>
          </a:p>
          <a:p>
            <a:r>
              <a:rPr dirty="0" err="1"/>
              <a:t>封装器</a:t>
            </a:r>
            <a:r>
              <a:rPr dirty="0"/>
              <a:t> `</a:t>
            </a:r>
            <a:r>
              <a:rPr dirty="0" err="1"/>
              <a:t>TopologyHistory</a:t>
            </a:r>
            <a:r>
              <a:rPr dirty="0"/>
              <a:t>`、`</a:t>
            </a:r>
            <a:r>
              <a:rPr dirty="0" err="1"/>
              <a:t>EgoInfo</a:t>
            </a:r>
            <a:r>
              <a:rPr dirty="0"/>
              <a:t>` </a:t>
            </a:r>
            <a:r>
              <a:rPr dirty="0" err="1"/>
              <a:t>未完成</a:t>
            </a:r>
            <a:r>
              <a:rPr dirty="0"/>
              <a:t> → </a:t>
            </a:r>
            <a:r>
              <a:rPr dirty="0" err="1"/>
              <a:t>观测空间可能不一致</a:t>
            </a:r>
            <a:endParaRPr dirty="0"/>
          </a:p>
          <a:p>
            <a:r>
              <a:rPr dirty="0" err="1"/>
              <a:t>RLlib</a:t>
            </a:r>
            <a:r>
              <a:rPr dirty="0"/>
              <a:t> </a:t>
            </a:r>
            <a:r>
              <a:rPr dirty="0" err="1"/>
              <a:t>使用旧</a:t>
            </a:r>
            <a:r>
              <a:rPr dirty="0"/>
              <a:t> API </a:t>
            </a:r>
            <a:r>
              <a:rPr dirty="0" err="1"/>
              <a:t>标志</a:t>
            </a:r>
            <a:r>
              <a:rPr dirty="0"/>
              <a:t> `_</a:t>
            </a:r>
            <a:r>
              <a:rPr dirty="0" err="1"/>
              <a:t>enable_rl_module_api</a:t>
            </a:r>
            <a:r>
              <a:rPr dirty="0"/>
              <a:t>=False`，</a:t>
            </a:r>
            <a:r>
              <a:rPr dirty="0" err="1"/>
              <a:t>后续需升级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**</a:t>
            </a:r>
            <a:r>
              <a:rPr dirty="0" err="1"/>
              <a:t>快速改进</a:t>
            </a:r>
            <a:r>
              <a:rPr dirty="0"/>
              <a:t>**</a:t>
            </a:r>
          </a:p>
          <a:p>
            <a:r>
              <a:rPr dirty="0" err="1"/>
              <a:t>单测</a:t>
            </a:r>
            <a:r>
              <a:rPr dirty="0"/>
              <a:t> `act()`/`</a:t>
            </a:r>
            <a:r>
              <a:rPr dirty="0" err="1"/>
              <a:t>evaluate_actions</a:t>
            </a:r>
            <a:r>
              <a:rPr dirty="0"/>
              <a:t>()`</a:t>
            </a:r>
          </a:p>
          <a:p>
            <a:r>
              <a:rPr dirty="0" err="1"/>
              <a:t>奖励向量化：在多进程</a:t>
            </a:r>
            <a:r>
              <a:rPr dirty="0"/>
              <a:t> rollout </a:t>
            </a:r>
            <a:r>
              <a:rPr dirty="0" err="1"/>
              <a:t>中缓存</a:t>
            </a:r>
            <a:r>
              <a:rPr dirty="0"/>
              <a:t> `_</a:t>
            </a:r>
            <a:r>
              <a:rPr dirty="0" err="1"/>
              <a:t>prev_dist</a:t>
            </a:r>
            <a:r>
              <a:rPr dirty="0"/>
              <a:t>`</a:t>
            </a:r>
          </a:p>
          <a:p>
            <a:r>
              <a:rPr dirty="0"/>
              <a:t>在 Policy </a:t>
            </a:r>
            <a:r>
              <a:rPr dirty="0" err="1"/>
              <a:t>中加入</a:t>
            </a:r>
            <a:r>
              <a:rPr dirty="0"/>
              <a:t> `</a:t>
            </a:r>
            <a:r>
              <a:rPr dirty="0" err="1"/>
              <a:t>torch.compile</a:t>
            </a:r>
            <a:r>
              <a:rPr dirty="0"/>
              <a:t>()` 与 AMP </a:t>
            </a:r>
            <a:r>
              <a:rPr dirty="0" err="1"/>
              <a:t>加速</a:t>
            </a:r>
            <a:endParaRPr dirty="0"/>
          </a:p>
          <a:p>
            <a:r>
              <a:rPr dirty="0"/>
              <a:t>在 </a:t>
            </a:r>
            <a:r>
              <a:rPr dirty="0" err="1"/>
              <a:t>PPOConfig</a:t>
            </a:r>
            <a:r>
              <a:rPr dirty="0"/>
              <a:t> </a:t>
            </a:r>
            <a:r>
              <a:rPr dirty="0" err="1"/>
              <a:t>使用</a:t>
            </a:r>
            <a:r>
              <a:rPr dirty="0"/>
              <a:t> *KL-Penalty* </a:t>
            </a:r>
            <a:r>
              <a:rPr dirty="0" err="1"/>
              <a:t>调度稳定</a:t>
            </a:r>
            <a:r>
              <a:rPr dirty="0"/>
              <a:t> token </a:t>
            </a:r>
            <a:r>
              <a:rPr dirty="0" err="1"/>
              <a:t>采样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**</a:t>
            </a:r>
            <a:r>
              <a:rPr dirty="0" err="1"/>
              <a:t>后续步骤</a:t>
            </a:r>
            <a:r>
              <a:rPr dirty="0"/>
              <a:t>**</a:t>
            </a:r>
          </a:p>
          <a:p>
            <a:r>
              <a:rPr dirty="0" err="1"/>
              <a:t>完成封装器</a:t>
            </a:r>
            <a:r>
              <a:rPr dirty="0"/>
              <a:t> → 全 Token </a:t>
            </a:r>
            <a:r>
              <a:rPr dirty="0" err="1"/>
              <a:t>化观测</a:t>
            </a:r>
            <a:endParaRPr dirty="0"/>
          </a:p>
          <a:p>
            <a:r>
              <a:rPr dirty="0" err="1"/>
              <a:t>比较多步回报</a:t>
            </a:r>
            <a:r>
              <a:rPr dirty="0"/>
              <a:t> vs token </a:t>
            </a:r>
            <a:r>
              <a:rPr dirty="0" err="1"/>
              <a:t>级回报</a:t>
            </a:r>
            <a:endParaRPr dirty="0"/>
          </a:p>
          <a:p>
            <a:r>
              <a:rPr dirty="0" err="1"/>
              <a:t>使用</a:t>
            </a:r>
            <a:r>
              <a:rPr dirty="0"/>
              <a:t> </a:t>
            </a:r>
            <a:r>
              <a:rPr dirty="0" err="1"/>
              <a:t>RLlib</a:t>
            </a:r>
            <a:r>
              <a:rPr dirty="0"/>
              <a:t> `</a:t>
            </a:r>
            <a:r>
              <a:rPr dirty="0" err="1"/>
              <a:t>num_gpus_per_worker</a:t>
            </a:r>
            <a:r>
              <a:rPr dirty="0"/>
              <a:t>` </a:t>
            </a:r>
            <a:r>
              <a:rPr dirty="0" err="1"/>
              <a:t>扩展多</a:t>
            </a:r>
            <a:r>
              <a:rPr dirty="0"/>
              <a:t> GPU </a:t>
            </a:r>
            <a:r>
              <a:rPr dirty="0" err="1"/>
              <a:t>采样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375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MS PGothic</vt:lpstr>
      <vt:lpstr>Arial</vt:lpstr>
      <vt:lpstr>Calibri</vt:lpstr>
      <vt:lpstr>Office Theme</vt:lpstr>
      <vt:lpstr>实习中期报告</vt:lpstr>
      <vt:lpstr>模型与训练设置</vt:lpstr>
      <vt:lpstr>验证指标</vt:lpstr>
      <vt:lpstr>后续已完成里程碑</vt:lpstr>
      <vt:lpstr>下一步计划</vt:lpstr>
      <vt:lpstr>PPO 流程概览</vt:lpstr>
      <vt:lpstr>PPO 代码评审与后续步骤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Chengming Zhou (PGR)</cp:lastModifiedBy>
  <cp:revision>4</cp:revision>
  <dcterms:created xsi:type="dcterms:W3CDTF">2013-01-27T09:14:16Z</dcterms:created>
  <dcterms:modified xsi:type="dcterms:W3CDTF">2025-06-03T03:16:34Z</dcterms:modified>
  <cp:category/>
</cp:coreProperties>
</file>