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7" r:id="rId3"/>
    <p:sldId id="256"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2"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69.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669882" y="2934991"/>
            <a:ext cx="10852237" cy="899167"/>
          </a:xfrm>
        </p:spPr>
        <p:txBody>
          <a:bodyPr/>
          <a:lstStyle/>
          <a:p>
            <a:r>
              <a:rPr lang="zh-CN" altLang="zh-CN" sz="4000">
                <a:solidFill>
                  <a:schemeClr val="bg1"/>
                </a:solidFill>
                <a:effectLst/>
                <a:latin typeface="方正大黑简体" panose="02010601030101010101" charset="-122"/>
                <a:ea typeface="方正大黑简体" panose="02010601030101010101" charset="-122"/>
              </a:rPr>
              <a:t>教育改变命运 我们改变教育</a:t>
            </a:r>
            <a:endParaRPr lang="zh-CN" altLang="zh-CN" sz="4000">
              <a:solidFill>
                <a:schemeClr val="bg1"/>
              </a:solidFill>
              <a:effectLst/>
              <a:latin typeface="方正大黑简体" panose="02010601030101010101" charset="-122"/>
              <a:ea typeface="方正大黑简体" panose="02010601030101010101"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413792"/>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以太坊中的重要概念</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1991544" y="1268760"/>
            <a:ext cx="8136904" cy="5328592"/>
          </a:xfrm>
        </p:spPr>
        <p:txBody>
          <a:bodyPr>
            <a:normAutofit fontScale="90000" lnSpcReduction="20000"/>
          </a:bodyPr>
          <a:lstStyle/>
          <a:p>
            <a:pPr>
              <a:lnSpc>
                <a:spcPct val="130000"/>
              </a:lnSpc>
              <a:spcBef>
                <a:spcPts val="0"/>
              </a:spcBef>
            </a:pPr>
            <a:r>
              <a:rPr lang="zh-CN" altLang="en-US" sz="2000" b="1" dirty="0" smtClean="0">
                <a:solidFill>
                  <a:schemeClr val="bg1"/>
                </a:solidFill>
              </a:rPr>
              <a:t>账户（</a:t>
            </a:r>
            <a:r>
              <a:rPr lang="en-US" altLang="zh-CN" sz="2000" b="1" dirty="0" smtClean="0">
                <a:solidFill>
                  <a:schemeClr val="bg1"/>
                </a:solidFill>
              </a:rPr>
              <a:t>Account</a:t>
            </a:r>
            <a:r>
              <a:rPr lang="zh-CN" altLang="en-US" sz="2000" b="1" dirty="0" smtClean="0">
                <a:solidFill>
                  <a:schemeClr val="bg1"/>
                </a:solidFill>
              </a:rPr>
              <a:t>）</a:t>
            </a:r>
            <a:endParaRPr lang="en-US" altLang="zh-CN" sz="2000" b="1" dirty="0" smtClean="0">
              <a:solidFill>
                <a:schemeClr val="bg1"/>
              </a:solidFill>
            </a:endParaRPr>
          </a:p>
          <a:p>
            <a:pPr marL="360045" indent="0">
              <a:lnSpc>
                <a:spcPct val="130000"/>
              </a:lnSpc>
              <a:spcBef>
                <a:spcPts val="0"/>
              </a:spcBef>
              <a:buNone/>
            </a:pPr>
            <a:r>
              <a:rPr lang="zh-CN" altLang="en-US" sz="1800" dirty="0">
                <a:solidFill>
                  <a:schemeClr val="bg1"/>
                </a:solidFill>
              </a:rPr>
              <a:t>包含地址，余额和随机数，以及可选的存储和代码的</a:t>
            </a:r>
            <a:r>
              <a:rPr lang="zh-CN" altLang="en-US" sz="1800" dirty="0" smtClean="0">
                <a:solidFill>
                  <a:schemeClr val="bg1"/>
                </a:solidFill>
              </a:rPr>
              <a:t>对象。</a:t>
            </a:r>
            <a:endParaRPr lang="en-US" altLang="zh-CN" sz="1700" dirty="0" smtClean="0">
              <a:solidFill>
                <a:schemeClr val="bg1"/>
              </a:solidFill>
            </a:endParaRPr>
          </a:p>
          <a:p>
            <a:pPr lvl="1">
              <a:lnSpc>
                <a:spcPct val="130000"/>
              </a:lnSpc>
              <a:spcBef>
                <a:spcPts val="0"/>
              </a:spcBef>
            </a:pPr>
            <a:r>
              <a:rPr lang="zh-CN" altLang="en-US" sz="1800" dirty="0" smtClean="0">
                <a:solidFill>
                  <a:schemeClr val="bg1"/>
                </a:solidFill>
              </a:rPr>
              <a:t>普通账户（</a:t>
            </a:r>
            <a:r>
              <a:rPr lang="en-US" altLang="zh-CN" sz="1800" dirty="0" smtClean="0">
                <a:solidFill>
                  <a:schemeClr val="bg1"/>
                </a:solidFill>
              </a:rPr>
              <a:t>EOA</a:t>
            </a:r>
            <a:r>
              <a:rPr lang="zh-CN" altLang="en-US" sz="1800" dirty="0" smtClean="0">
                <a:solidFill>
                  <a:schemeClr val="bg1"/>
                </a:solidFill>
              </a:rPr>
              <a:t>），存储和代码均为空</a:t>
            </a:r>
            <a:endParaRPr lang="en-US" altLang="zh-CN" sz="1800" dirty="0" smtClean="0">
              <a:solidFill>
                <a:schemeClr val="bg1"/>
              </a:solidFill>
            </a:endParaRPr>
          </a:p>
          <a:p>
            <a:pPr lvl="1">
              <a:lnSpc>
                <a:spcPct val="130000"/>
              </a:lnSpc>
              <a:spcBef>
                <a:spcPts val="0"/>
              </a:spcBef>
            </a:pPr>
            <a:r>
              <a:rPr lang="zh-CN" altLang="en-US" sz="1800" dirty="0" smtClean="0">
                <a:solidFill>
                  <a:schemeClr val="bg1"/>
                </a:solidFill>
              </a:rPr>
              <a:t>合约账户（</a:t>
            </a:r>
            <a:r>
              <a:rPr lang="en-US" altLang="zh-CN" sz="1800" dirty="0" smtClean="0">
                <a:solidFill>
                  <a:schemeClr val="bg1"/>
                </a:solidFill>
              </a:rPr>
              <a:t>Contract</a:t>
            </a:r>
            <a:r>
              <a:rPr lang="zh-CN" altLang="en-US" sz="1800" dirty="0" smtClean="0">
                <a:solidFill>
                  <a:schemeClr val="bg1"/>
                </a:solidFill>
              </a:rPr>
              <a:t>），包含存储和代码</a:t>
            </a:r>
            <a:endParaRPr lang="en-US" altLang="zh-CN" sz="1800" dirty="0" smtClean="0">
              <a:solidFill>
                <a:schemeClr val="bg1"/>
              </a:solidFill>
            </a:endParaRPr>
          </a:p>
          <a:p>
            <a:pPr>
              <a:lnSpc>
                <a:spcPct val="130000"/>
              </a:lnSpc>
              <a:spcBef>
                <a:spcPts val="0"/>
              </a:spcBef>
            </a:pPr>
            <a:r>
              <a:rPr lang="zh-CN" altLang="en-US" sz="2000" b="1" dirty="0" smtClean="0">
                <a:solidFill>
                  <a:schemeClr val="bg1"/>
                </a:solidFill>
              </a:rPr>
              <a:t>地址（</a:t>
            </a:r>
            <a:r>
              <a:rPr lang="en-US" altLang="zh-CN" sz="2000" b="1" dirty="0" smtClean="0">
                <a:solidFill>
                  <a:schemeClr val="bg1"/>
                </a:solidFill>
              </a:rPr>
              <a:t>Address</a:t>
            </a:r>
            <a:r>
              <a:rPr lang="zh-CN" altLang="en-US" sz="2000" b="1" dirty="0" smtClean="0">
                <a:solidFill>
                  <a:schemeClr val="bg1"/>
                </a:solidFill>
              </a:rPr>
              <a:t>）</a:t>
            </a:r>
            <a:endParaRPr lang="zh-CN" altLang="en-US" sz="2000" b="1" dirty="0">
              <a:solidFill>
                <a:schemeClr val="bg1"/>
              </a:solidFill>
            </a:endParaRPr>
          </a:p>
          <a:p>
            <a:pPr marL="360045" indent="0">
              <a:lnSpc>
                <a:spcPct val="130000"/>
              </a:lnSpc>
              <a:spcBef>
                <a:spcPts val="0"/>
              </a:spcBef>
              <a:buNone/>
            </a:pPr>
            <a:r>
              <a:rPr lang="zh-CN" altLang="en-US" sz="1800" dirty="0">
                <a:solidFill>
                  <a:schemeClr val="bg1"/>
                </a:solidFill>
              </a:rPr>
              <a:t>一般来说，这代表一个</a:t>
            </a:r>
            <a:r>
              <a:rPr lang="en-US" altLang="zh-CN" sz="1800" dirty="0">
                <a:solidFill>
                  <a:schemeClr val="bg1"/>
                </a:solidFill>
              </a:rPr>
              <a:t>EOA</a:t>
            </a:r>
            <a:r>
              <a:rPr lang="zh-CN" altLang="en-US" sz="1800" dirty="0">
                <a:solidFill>
                  <a:schemeClr val="bg1"/>
                </a:solidFill>
              </a:rPr>
              <a:t>或合约，它可以在区块链上</a:t>
            </a:r>
            <a:r>
              <a:rPr lang="zh-CN" altLang="en-US" sz="1800" dirty="0" smtClean="0">
                <a:solidFill>
                  <a:schemeClr val="bg1"/>
                </a:solidFill>
              </a:rPr>
              <a:t>接收或发送交易</a:t>
            </a:r>
            <a:r>
              <a:rPr lang="zh-CN" altLang="en-US" sz="1800" dirty="0">
                <a:solidFill>
                  <a:schemeClr val="bg1"/>
                </a:solidFill>
              </a:rPr>
              <a:t>。更具体地说，它是</a:t>
            </a:r>
            <a:r>
              <a:rPr lang="en-US" altLang="zh-CN" sz="1800" dirty="0" smtClean="0">
                <a:solidFill>
                  <a:schemeClr val="bg1"/>
                </a:solidFill>
              </a:rPr>
              <a:t>ECDSA </a:t>
            </a:r>
            <a:r>
              <a:rPr lang="zh-CN" altLang="en-US" sz="1800" dirty="0" smtClean="0">
                <a:solidFill>
                  <a:schemeClr val="bg1"/>
                </a:solidFill>
              </a:rPr>
              <a:t>公</a:t>
            </a:r>
            <a:r>
              <a:rPr lang="zh-CN" altLang="en-US" sz="1800" dirty="0">
                <a:solidFill>
                  <a:schemeClr val="bg1"/>
                </a:solidFill>
              </a:rPr>
              <a:t>钥</a:t>
            </a:r>
            <a:r>
              <a:rPr lang="zh-CN" altLang="en-US" sz="1800" dirty="0" smtClean="0">
                <a:solidFill>
                  <a:schemeClr val="bg1"/>
                </a:solidFill>
              </a:rPr>
              <a:t>的 </a:t>
            </a:r>
            <a:r>
              <a:rPr lang="en-US" altLang="zh-CN" sz="1800" dirty="0" smtClean="0">
                <a:solidFill>
                  <a:schemeClr val="bg1"/>
                </a:solidFill>
              </a:rPr>
              <a:t>keccak </a:t>
            </a:r>
            <a:r>
              <a:rPr lang="zh-CN" altLang="en-US" sz="1800" dirty="0" smtClean="0">
                <a:solidFill>
                  <a:schemeClr val="bg1"/>
                </a:solidFill>
              </a:rPr>
              <a:t>散</a:t>
            </a:r>
            <a:r>
              <a:rPr lang="zh-CN" altLang="en-US" sz="1800" dirty="0">
                <a:solidFill>
                  <a:schemeClr val="bg1"/>
                </a:solidFill>
              </a:rPr>
              <a:t>列的最右边的</a:t>
            </a:r>
            <a:r>
              <a:rPr lang="en-US" altLang="zh-CN" sz="1800" dirty="0">
                <a:solidFill>
                  <a:schemeClr val="bg1"/>
                </a:solidFill>
              </a:rPr>
              <a:t>160</a:t>
            </a:r>
            <a:r>
              <a:rPr lang="zh-CN" altLang="en-US" sz="1800" dirty="0">
                <a:solidFill>
                  <a:schemeClr val="bg1"/>
                </a:solidFill>
              </a:rPr>
              <a:t>位</a:t>
            </a:r>
            <a:r>
              <a:rPr lang="zh-CN" altLang="en-US" sz="1800" dirty="0" smtClean="0">
                <a:solidFill>
                  <a:schemeClr val="bg1"/>
                </a:solidFill>
              </a:rPr>
              <a:t>。</a:t>
            </a:r>
            <a:endParaRPr lang="en-US" altLang="zh-CN" sz="1800" dirty="0" smtClean="0">
              <a:solidFill>
                <a:schemeClr val="bg1"/>
              </a:solidFill>
            </a:endParaRPr>
          </a:p>
          <a:p>
            <a:pPr>
              <a:lnSpc>
                <a:spcPct val="130000"/>
              </a:lnSpc>
              <a:spcBef>
                <a:spcPts val="0"/>
              </a:spcBef>
            </a:pPr>
            <a:r>
              <a:rPr lang="zh-CN" altLang="en-US" sz="2000" b="1" dirty="0" smtClean="0">
                <a:solidFill>
                  <a:schemeClr val="bg1"/>
                </a:solidFill>
              </a:rPr>
              <a:t>交易（</a:t>
            </a:r>
            <a:r>
              <a:rPr lang="en-US" altLang="zh-CN" sz="2000" b="1" dirty="0" smtClean="0">
                <a:solidFill>
                  <a:schemeClr val="bg1"/>
                </a:solidFill>
              </a:rPr>
              <a:t>Transaction</a:t>
            </a:r>
            <a:r>
              <a:rPr lang="zh-CN" altLang="en-US" sz="2000" b="1" dirty="0" smtClean="0">
                <a:solidFill>
                  <a:schemeClr val="bg1"/>
                </a:solidFill>
              </a:rPr>
              <a:t>）</a:t>
            </a:r>
            <a:endParaRPr lang="en-US" altLang="zh-CN" sz="2000" b="1" dirty="0">
              <a:solidFill>
                <a:schemeClr val="bg1"/>
              </a:solidFill>
            </a:endParaRPr>
          </a:p>
          <a:p>
            <a:pPr lvl="1">
              <a:lnSpc>
                <a:spcPct val="130000"/>
              </a:lnSpc>
              <a:spcBef>
                <a:spcPts val="0"/>
              </a:spcBef>
            </a:pPr>
            <a:r>
              <a:rPr lang="zh-CN" altLang="en-US" sz="1800" dirty="0">
                <a:solidFill>
                  <a:schemeClr val="bg1"/>
                </a:solidFill>
              </a:rPr>
              <a:t>可以发送以太币和信息</a:t>
            </a:r>
            <a:endParaRPr lang="en-US" altLang="zh-CN" sz="1800" dirty="0">
              <a:solidFill>
                <a:schemeClr val="bg1"/>
              </a:solidFill>
            </a:endParaRPr>
          </a:p>
          <a:p>
            <a:pPr lvl="1">
              <a:lnSpc>
                <a:spcPct val="130000"/>
              </a:lnSpc>
              <a:spcBef>
                <a:spcPts val="0"/>
              </a:spcBef>
            </a:pPr>
            <a:r>
              <a:rPr lang="zh-CN" altLang="en-US" sz="1800" dirty="0" smtClean="0">
                <a:solidFill>
                  <a:schemeClr val="bg1"/>
                </a:solidFill>
              </a:rPr>
              <a:t>向合约发送的交易可以</a:t>
            </a:r>
            <a:r>
              <a:rPr lang="zh-CN" altLang="en-US" sz="1800" dirty="0">
                <a:solidFill>
                  <a:schemeClr val="bg1"/>
                </a:solidFill>
              </a:rPr>
              <a:t>调用</a:t>
            </a:r>
            <a:r>
              <a:rPr lang="zh-CN" altLang="en-US" sz="1800" dirty="0" smtClean="0">
                <a:solidFill>
                  <a:schemeClr val="bg1"/>
                </a:solidFill>
              </a:rPr>
              <a:t>合约</a:t>
            </a:r>
            <a:r>
              <a:rPr lang="zh-CN" altLang="en-US" sz="1800" dirty="0">
                <a:solidFill>
                  <a:schemeClr val="bg1"/>
                </a:solidFill>
              </a:rPr>
              <a:t>代码，并以</a:t>
            </a:r>
            <a:r>
              <a:rPr lang="zh-CN" altLang="en-US" sz="1800" dirty="0" smtClean="0">
                <a:solidFill>
                  <a:schemeClr val="bg1"/>
                </a:solidFill>
              </a:rPr>
              <a:t>信息数据为</a:t>
            </a:r>
            <a:r>
              <a:rPr lang="zh-CN" altLang="en-US" sz="1800" dirty="0">
                <a:solidFill>
                  <a:schemeClr val="bg1"/>
                </a:solidFill>
              </a:rPr>
              <a:t>函数参数</a:t>
            </a:r>
            <a:endParaRPr lang="en-US" altLang="zh-CN" sz="1800" dirty="0">
              <a:solidFill>
                <a:schemeClr val="bg1"/>
              </a:solidFill>
            </a:endParaRPr>
          </a:p>
          <a:p>
            <a:pPr lvl="1">
              <a:lnSpc>
                <a:spcPct val="130000"/>
              </a:lnSpc>
              <a:spcBef>
                <a:spcPts val="0"/>
              </a:spcBef>
            </a:pPr>
            <a:r>
              <a:rPr lang="zh-CN" altLang="en-US" sz="1800" dirty="0">
                <a:solidFill>
                  <a:schemeClr val="bg1"/>
                </a:solidFill>
              </a:rPr>
              <a:t>向空用户发送信息</a:t>
            </a:r>
            <a:r>
              <a:rPr lang="zh-CN" altLang="en-US" sz="1800" dirty="0" smtClean="0">
                <a:solidFill>
                  <a:schemeClr val="bg1"/>
                </a:solidFill>
              </a:rPr>
              <a:t>，可以自动</a:t>
            </a:r>
            <a:r>
              <a:rPr lang="zh-CN" altLang="en-US" sz="1800" dirty="0">
                <a:solidFill>
                  <a:schemeClr val="bg1"/>
                </a:solidFill>
              </a:rPr>
              <a:t>生成以信息为代码块的合约</a:t>
            </a:r>
            <a:r>
              <a:rPr lang="zh-CN" altLang="en-US" sz="1800" dirty="0" smtClean="0">
                <a:solidFill>
                  <a:schemeClr val="bg1"/>
                </a:solidFill>
              </a:rPr>
              <a:t>账户</a:t>
            </a:r>
            <a:endParaRPr lang="en-US" altLang="zh-CN" sz="1800" dirty="0">
              <a:solidFill>
                <a:schemeClr val="bg1"/>
              </a:solidFill>
            </a:endParaRPr>
          </a:p>
          <a:p>
            <a:pPr>
              <a:lnSpc>
                <a:spcPct val="130000"/>
              </a:lnSpc>
              <a:spcBef>
                <a:spcPts val="0"/>
              </a:spcBef>
            </a:pPr>
            <a:r>
              <a:rPr lang="en-US" altLang="zh-CN" sz="2000" b="1" dirty="0" smtClean="0">
                <a:solidFill>
                  <a:schemeClr val="bg1"/>
                </a:solidFill>
              </a:rPr>
              <a:t>gas</a:t>
            </a:r>
            <a:endParaRPr lang="en-US" altLang="zh-CN" b="1" dirty="0">
              <a:solidFill>
                <a:schemeClr val="bg1"/>
              </a:solidFill>
            </a:endParaRPr>
          </a:p>
          <a:p>
            <a:pPr marL="360045" indent="0">
              <a:lnSpc>
                <a:spcPct val="130000"/>
              </a:lnSpc>
              <a:spcBef>
                <a:spcPts val="0"/>
              </a:spcBef>
              <a:buNone/>
            </a:pPr>
            <a:r>
              <a:rPr lang="zh-CN" altLang="en-US" sz="1800" dirty="0">
                <a:solidFill>
                  <a:schemeClr val="bg1"/>
                </a:solidFill>
              </a:rPr>
              <a:t>以太坊用于执行智能合约的虚拟燃料。以太坊虚拟机使用核算机制来衡量</a:t>
            </a:r>
            <a:r>
              <a:rPr lang="en-US" altLang="zh-CN" sz="1800" dirty="0">
                <a:solidFill>
                  <a:schemeClr val="bg1"/>
                </a:solidFill>
              </a:rPr>
              <a:t>gas</a:t>
            </a:r>
            <a:r>
              <a:rPr lang="zh-CN" altLang="en-US" sz="1800" dirty="0">
                <a:solidFill>
                  <a:schemeClr val="bg1"/>
                </a:solidFill>
              </a:rPr>
              <a:t>的消耗量并限制计算资源的消耗。</a:t>
            </a:r>
            <a:endParaRPr lang="zh-CN" altLang="en-US" sz="1800" dirty="0">
              <a:solidFill>
                <a:schemeClr val="bg1"/>
              </a:solidFill>
            </a:endParaRPr>
          </a:p>
        </p:txBody>
      </p:sp>
      <p:sp>
        <p:nvSpPr>
          <p:cNvPr id="6" name="内容占位符 2"/>
          <p:cNvSpPr txBox="1"/>
          <p:nvPr/>
        </p:nvSpPr>
        <p:spPr>
          <a:xfrm>
            <a:off x="6096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1544" y="413792"/>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以太坊的货币</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2063552" y="1268760"/>
            <a:ext cx="8136904" cy="5328592"/>
          </a:xfrm>
        </p:spPr>
        <p:txBody>
          <a:bodyPr>
            <a:noAutofit/>
          </a:bodyPr>
          <a:lstStyle/>
          <a:p>
            <a:pPr marL="215900" indent="0">
              <a:lnSpc>
                <a:spcPct val="130000"/>
              </a:lnSpc>
              <a:spcBef>
                <a:spcPts val="0"/>
              </a:spcBef>
              <a:buNone/>
            </a:pPr>
            <a:r>
              <a:rPr lang="zh-CN" altLang="en-US" sz="1200" dirty="0">
                <a:solidFill>
                  <a:schemeClr val="bg1"/>
                </a:solidFill>
              </a:rPr>
              <a:t>以太坊的货币单位称为以太（</a:t>
            </a:r>
            <a:r>
              <a:rPr lang="en-US" altLang="zh-CN" sz="1200" dirty="0">
                <a:solidFill>
                  <a:schemeClr val="bg1"/>
                </a:solidFill>
              </a:rPr>
              <a:t>ether</a:t>
            </a:r>
            <a:r>
              <a:rPr lang="zh-CN" altLang="en-US" sz="1200" dirty="0">
                <a:solidFill>
                  <a:schemeClr val="bg1"/>
                </a:solidFill>
              </a:rPr>
              <a:t>），也可以表示为</a:t>
            </a:r>
            <a:r>
              <a:rPr lang="en-US" altLang="zh-CN" sz="1200" dirty="0">
                <a:solidFill>
                  <a:schemeClr val="bg1"/>
                </a:solidFill>
              </a:rPr>
              <a:t>ETH</a:t>
            </a:r>
            <a:r>
              <a:rPr lang="zh-CN" altLang="en-US" sz="1200" dirty="0">
                <a:solidFill>
                  <a:schemeClr val="bg1"/>
                </a:solidFill>
              </a:rPr>
              <a:t>或符号</a:t>
            </a:r>
            <a:r>
              <a:rPr lang="en-US" altLang="zh-CN" sz="1200" dirty="0" smtClean="0">
                <a:solidFill>
                  <a:schemeClr val="bg1"/>
                </a:solidFill>
              </a:rPr>
              <a:t>Ξ</a:t>
            </a:r>
            <a:r>
              <a:rPr lang="zh-CN" altLang="en-US" sz="1200" dirty="0" smtClean="0">
                <a:solidFill>
                  <a:schemeClr val="bg1"/>
                </a:solidFill>
              </a:rPr>
              <a:t>。</a:t>
            </a:r>
            <a:endParaRPr lang="en-US" altLang="zh-CN" sz="1200" dirty="0" smtClean="0">
              <a:solidFill>
                <a:schemeClr val="bg1"/>
              </a:solidFill>
            </a:endParaRPr>
          </a:p>
          <a:p>
            <a:pPr marL="215900" indent="0">
              <a:lnSpc>
                <a:spcPct val="130000"/>
              </a:lnSpc>
              <a:spcBef>
                <a:spcPts val="0"/>
              </a:spcBef>
              <a:buNone/>
            </a:pPr>
            <a:r>
              <a:rPr lang="zh-CN" altLang="en-US" sz="1200" dirty="0" smtClean="0">
                <a:solidFill>
                  <a:schemeClr val="bg1"/>
                </a:solidFill>
              </a:rPr>
              <a:t>以太</a:t>
            </a:r>
            <a:r>
              <a:rPr lang="zh-CN" altLang="en-US" sz="1200" dirty="0">
                <a:solidFill>
                  <a:schemeClr val="bg1"/>
                </a:solidFill>
              </a:rPr>
              <a:t>币的发行</a:t>
            </a:r>
            <a:r>
              <a:rPr lang="zh-CN" altLang="en-US" sz="1200" dirty="0" smtClean="0">
                <a:solidFill>
                  <a:schemeClr val="bg1"/>
                </a:solidFill>
              </a:rPr>
              <a:t>规则：</a:t>
            </a:r>
            <a:endParaRPr lang="en-US" altLang="zh-CN" sz="1200" dirty="0">
              <a:solidFill>
                <a:schemeClr val="bg1"/>
              </a:solidFill>
            </a:endParaRPr>
          </a:p>
          <a:p>
            <a:pPr>
              <a:lnSpc>
                <a:spcPct val="150000"/>
              </a:lnSpc>
              <a:spcBef>
                <a:spcPts val="600"/>
              </a:spcBef>
              <a:spcAft>
                <a:spcPts val="600"/>
              </a:spcAft>
            </a:pPr>
            <a:r>
              <a:rPr lang="zh-CN" altLang="en-US" sz="1200" dirty="0">
                <a:solidFill>
                  <a:schemeClr val="bg1"/>
                </a:solidFill>
              </a:rPr>
              <a:t>挖矿前（</a:t>
            </a:r>
            <a:r>
              <a:rPr lang="en-US" altLang="zh-CN" sz="1200" dirty="0" smtClean="0">
                <a:solidFill>
                  <a:schemeClr val="bg1"/>
                </a:solidFill>
              </a:rPr>
              <a:t>Pre-mine</a:t>
            </a:r>
            <a:r>
              <a:rPr lang="zh-CN" altLang="en-US" sz="1200" dirty="0" smtClean="0">
                <a:solidFill>
                  <a:schemeClr val="bg1"/>
                </a:solidFill>
              </a:rPr>
              <a:t>，</a:t>
            </a:r>
            <a:r>
              <a:rPr lang="en-US" altLang="zh-CN" sz="1200" dirty="0" smtClean="0">
                <a:solidFill>
                  <a:schemeClr val="bg1"/>
                </a:solidFill>
              </a:rPr>
              <a:t>Genesis</a:t>
            </a:r>
            <a:r>
              <a:rPr lang="zh-CN" altLang="en-US" sz="1200" dirty="0" smtClean="0">
                <a:solidFill>
                  <a:schemeClr val="bg1"/>
                </a:solidFill>
              </a:rPr>
              <a:t>）</a:t>
            </a:r>
            <a:endParaRPr lang="zh-CN" altLang="en-US" sz="1200" dirty="0">
              <a:solidFill>
                <a:schemeClr val="bg1"/>
              </a:solidFill>
            </a:endParaRPr>
          </a:p>
          <a:p>
            <a:pPr marL="360045" indent="0">
              <a:lnSpc>
                <a:spcPct val="130000"/>
              </a:lnSpc>
              <a:spcBef>
                <a:spcPts val="0"/>
              </a:spcBef>
              <a:buNone/>
            </a:pPr>
            <a:r>
              <a:rPr lang="en-US" altLang="zh-CN" sz="1200" dirty="0">
                <a:solidFill>
                  <a:schemeClr val="bg1"/>
                </a:solidFill>
              </a:rPr>
              <a:t>2014</a:t>
            </a:r>
            <a:r>
              <a:rPr lang="zh-CN" altLang="en-US" sz="1200" dirty="0">
                <a:solidFill>
                  <a:schemeClr val="bg1"/>
                </a:solidFill>
              </a:rPr>
              <a:t>年</a:t>
            </a:r>
            <a:r>
              <a:rPr lang="en-US" altLang="zh-CN" sz="1200" dirty="0">
                <a:solidFill>
                  <a:schemeClr val="bg1"/>
                </a:solidFill>
              </a:rPr>
              <a:t>7</a:t>
            </a:r>
            <a:r>
              <a:rPr lang="zh-CN" altLang="en-US" sz="1200" dirty="0">
                <a:solidFill>
                  <a:schemeClr val="bg1"/>
                </a:solidFill>
              </a:rPr>
              <a:t>月</a:t>
            </a:r>
            <a:r>
              <a:rPr lang="en-US" altLang="zh-CN" sz="1200" dirty="0">
                <a:solidFill>
                  <a:schemeClr val="bg1"/>
                </a:solidFill>
              </a:rPr>
              <a:t>/8</a:t>
            </a:r>
            <a:r>
              <a:rPr lang="zh-CN" altLang="en-US" sz="1200" dirty="0">
                <a:solidFill>
                  <a:schemeClr val="bg1"/>
                </a:solidFill>
              </a:rPr>
              <a:t>月间，为众筹大约发行了</a:t>
            </a:r>
            <a:r>
              <a:rPr lang="en-US" altLang="zh-CN" sz="1200" dirty="0">
                <a:solidFill>
                  <a:schemeClr val="bg1"/>
                </a:solidFill>
              </a:rPr>
              <a:t>7200</a:t>
            </a:r>
            <a:r>
              <a:rPr lang="zh-CN" altLang="en-US" sz="1200" dirty="0">
                <a:solidFill>
                  <a:schemeClr val="bg1"/>
                </a:solidFill>
              </a:rPr>
              <a:t>万以太币。这些币有的时候被称之为“矿前”。众筹阶段之后，以太币每年的</a:t>
            </a:r>
            <a:r>
              <a:rPr lang="zh-CN" altLang="en-US" sz="1200" dirty="0" smtClean="0">
                <a:solidFill>
                  <a:schemeClr val="bg1"/>
                </a:solidFill>
              </a:rPr>
              <a:t>产量基本稳定，被限制不超过</a:t>
            </a:r>
            <a:r>
              <a:rPr lang="en-US" altLang="zh-CN" sz="1200" dirty="0" smtClean="0">
                <a:solidFill>
                  <a:schemeClr val="bg1"/>
                </a:solidFill>
              </a:rPr>
              <a:t>7200</a:t>
            </a:r>
            <a:r>
              <a:rPr lang="zh-CN" altLang="en-US" sz="1200" dirty="0" smtClean="0">
                <a:solidFill>
                  <a:schemeClr val="bg1"/>
                </a:solidFill>
              </a:rPr>
              <a:t>万的</a:t>
            </a:r>
            <a:r>
              <a:rPr lang="en-US" altLang="zh-CN" sz="1200" dirty="0">
                <a:solidFill>
                  <a:schemeClr val="bg1"/>
                </a:solidFill>
              </a:rPr>
              <a:t>25%</a:t>
            </a:r>
            <a:endParaRPr lang="en-US" altLang="zh-CN" sz="1200" dirty="0">
              <a:solidFill>
                <a:schemeClr val="bg1"/>
              </a:solidFill>
            </a:endParaRPr>
          </a:p>
          <a:p>
            <a:pPr>
              <a:lnSpc>
                <a:spcPct val="150000"/>
              </a:lnSpc>
              <a:spcBef>
                <a:spcPts val="600"/>
              </a:spcBef>
              <a:spcAft>
                <a:spcPts val="600"/>
              </a:spcAft>
            </a:pPr>
            <a:r>
              <a:rPr lang="zh-CN" altLang="en-US" sz="1200" dirty="0">
                <a:solidFill>
                  <a:schemeClr val="bg1"/>
                </a:solidFill>
              </a:rPr>
              <a:t>挖</a:t>
            </a:r>
            <a:r>
              <a:rPr lang="zh-CN" altLang="en-US" sz="1200" dirty="0" smtClean="0">
                <a:solidFill>
                  <a:schemeClr val="bg1"/>
                </a:solidFill>
              </a:rPr>
              <a:t>矿产出（</a:t>
            </a:r>
            <a:r>
              <a:rPr lang="en-US" altLang="zh-CN" sz="1200" dirty="0">
                <a:solidFill>
                  <a:schemeClr val="bg1"/>
                </a:solidFill>
              </a:rPr>
              <a:t>Mining</a:t>
            </a:r>
            <a:r>
              <a:rPr lang="zh-CN" altLang="en-US" sz="1200" dirty="0">
                <a:solidFill>
                  <a:schemeClr val="bg1"/>
                </a:solidFill>
              </a:rPr>
              <a:t>）</a:t>
            </a:r>
            <a:endParaRPr lang="en-US" altLang="zh-CN" sz="1200" dirty="0">
              <a:solidFill>
                <a:schemeClr val="bg1"/>
              </a:solidFill>
            </a:endParaRPr>
          </a:p>
          <a:p>
            <a:pPr marL="360045" indent="0">
              <a:lnSpc>
                <a:spcPct val="130000"/>
              </a:lnSpc>
              <a:spcBef>
                <a:spcPts val="0"/>
              </a:spcBef>
              <a:buNone/>
            </a:pPr>
            <a:r>
              <a:rPr lang="en-US" altLang="zh-CN" sz="1200" dirty="0">
                <a:solidFill>
                  <a:schemeClr val="bg1"/>
                </a:solidFill>
              </a:rPr>
              <a:t>——</a:t>
            </a:r>
            <a:r>
              <a:rPr lang="zh-CN" altLang="en-US" sz="1200" dirty="0">
                <a:solidFill>
                  <a:schemeClr val="bg1"/>
                </a:solidFill>
              </a:rPr>
              <a:t>区块奖励（</a:t>
            </a:r>
            <a:r>
              <a:rPr lang="en-US" altLang="zh-CN" sz="1200" dirty="0">
                <a:solidFill>
                  <a:schemeClr val="bg1"/>
                </a:solidFill>
              </a:rPr>
              <a:t>block reward</a:t>
            </a:r>
            <a:r>
              <a:rPr lang="zh-CN" altLang="en-US" sz="1200" dirty="0">
                <a:solidFill>
                  <a:schemeClr val="bg1"/>
                </a:solidFill>
              </a:rPr>
              <a:t>）</a:t>
            </a:r>
            <a:endParaRPr lang="en-US" altLang="zh-CN" sz="1200" dirty="0">
              <a:solidFill>
                <a:schemeClr val="bg1"/>
              </a:solidFill>
            </a:endParaRPr>
          </a:p>
          <a:p>
            <a:pPr marL="360045" indent="0">
              <a:lnSpc>
                <a:spcPct val="130000"/>
              </a:lnSpc>
              <a:spcBef>
                <a:spcPts val="0"/>
              </a:spcBef>
              <a:buNone/>
            </a:pPr>
            <a:r>
              <a:rPr lang="en-US" altLang="zh-CN" sz="1200" dirty="0">
                <a:solidFill>
                  <a:schemeClr val="bg1"/>
                </a:solidFill>
              </a:rPr>
              <a:t>——</a:t>
            </a:r>
            <a:r>
              <a:rPr lang="zh-CN" altLang="en-US" sz="1200" dirty="0">
                <a:solidFill>
                  <a:schemeClr val="bg1"/>
                </a:solidFill>
              </a:rPr>
              <a:t>叔块奖励（</a:t>
            </a:r>
            <a:r>
              <a:rPr lang="en-US" altLang="zh-CN" sz="1200" dirty="0">
                <a:solidFill>
                  <a:schemeClr val="bg1"/>
                </a:solidFill>
              </a:rPr>
              <a:t>uncle reward</a:t>
            </a:r>
            <a:r>
              <a:rPr lang="zh-CN" altLang="en-US" sz="1200" dirty="0">
                <a:solidFill>
                  <a:schemeClr val="bg1"/>
                </a:solidFill>
              </a:rPr>
              <a:t>）</a:t>
            </a:r>
            <a:endParaRPr lang="en-US" altLang="zh-CN" sz="1200" dirty="0">
              <a:solidFill>
                <a:schemeClr val="bg1"/>
              </a:solidFill>
            </a:endParaRPr>
          </a:p>
          <a:p>
            <a:pPr marL="360045" indent="0">
              <a:lnSpc>
                <a:spcPct val="130000"/>
              </a:lnSpc>
              <a:spcBef>
                <a:spcPts val="0"/>
              </a:spcBef>
              <a:buNone/>
            </a:pPr>
            <a:r>
              <a:rPr lang="en-US" altLang="zh-CN" sz="1200" dirty="0">
                <a:solidFill>
                  <a:schemeClr val="bg1"/>
                </a:solidFill>
              </a:rPr>
              <a:t>——</a:t>
            </a:r>
            <a:r>
              <a:rPr lang="zh-CN" altLang="en-US" sz="1200" dirty="0">
                <a:solidFill>
                  <a:schemeClr val="bg1"/>
                </a:solidFill>
              </a:rPr>
              <a:t>叔块引用奖励（</a:t>
            </a:r>
            <a:r>
              <a:rPr lang="en-US" altLang="zh-CN" sz="1200" dirty="0">
                <a:solidFill>
                  <a:schemeClr val="bg1"/>
                </a:solidFill>
              </a:rPr>
              <a:t>uncle referencing reward</a:t>
            </a:r>
            <a:r>
              <a:rPr lang="zh-CN" altLang="en-US" sz="1200" dirty="0">
                <a:solidFill>
                  <a:schemeClr val="bg1"/>
                </a:solidFill>
              </a:rPr>
              <a:t>）</a:t>
            </a:r>
            <a:endParaRPr lang="en-US" altLang="zh-CN" sz="1200" dirty="0">
              <a:solidFill>
                <a:schemeClr val="bg1"/>
              </a:solidFill>
            </a:endParaRPr>
          </a:p>
          <a:p>
            <a:pPr>
              <a:lnSpc>
                <a:spcPct val="150000"/>
              </a:lnSpc>
              <a:spcBef>
                <a:spcPts val="600"/>
              </a:spcBef>
              <a:spcAft>
                <a:spcPts val="600"/>
              </a:spcAft>
            </a:pPr>
            <a:r>
              <a:rPr lang="zh-CN" altLang="en-US" sz="1200" dirty="0">
                <a:solidFill>
                  <a:schemeClr val="bg1"/>
                </a:solidFill>
              </a:rPr>
              <a:t>以太币产量未来的变化</a:t>
            </a:r>
            <a:endParaRPr lang="zh-CN" altLang="en-US" sz="1200" dirty="0">
              <a:solidFill>
                <a:schemeClr val="bg1"/>
              </a:solidFill>
            </a:endParaRPr>
          </a:p>
          <a:p>
            <a:pPr marL="360045" indent="0">
              <a:lnSpc>
                <a:spcPct val="130000"/>
              </a:lnSpc>
              <a:spcBef>
                <a:spcPts val="0"/>
              </a:spcBef>
              <a:buNone/>
            </a:pPr>
            <a:r>
              <a:rPr lang="zh-CN" altLang="en-US" sz="1200" dirty="0">
                <a:solidFill>
                  <a:schemeClr val="bg1"/>
                </a:solidFill>
              </a:rPr>
              <a:t>以太坊出块机制从工作量证明（</a:t>
            </a:r>
            <a:r>
              <a:rPr lang="en-US" altLang="zh-CN" sz="1200" dirty="0">
                <a:solidFill>
                  <a:schemeClr val="bg1"/>
                </a:solidFill>
              </a:rPr>
              <a:t>PoW</a:t>
            </a:r>
            <a:r>
              <a:rPr lang="zh-CN" altLang="en-US" sz="1200" dirty="0">
                <a:solidFill>
                  <a:schemeClr val="bg1"/>
                </a:solidFill>
              </a:rPr>
              <a:t>）转换为股权证明（</a:t>
            </a:r>
            <a:r>
              <a:rPr lang="en-US" altLang="zh-CN" sz="1200" dirty="0">
                <a:solidFill>
                  <a:schemeClr val="bg1"/>
                </a:solidFill>
              </a:rPr>
              <a:t>PoS</a:t>
            </a:r>
            <a:r>
              <a:rPr lang="zh-CN" altLang="en-US" sz="1200" dirty="0">
                <a:solidFill>
                  <a:schemeClr val="bg1"/>
                </a:solidFill>
              </a:rPr>
              <a:t>）后，以太币的发行会有什么变化尚未有定论。股权证明机制将使用一个称为</a:t>
            </a:r>
            <a:r>
              <a:rPr lang="en-US" altLang="zh-CN" sz="1200" dirty="0">
                <a:solidFill>
                  <a:schemeClr val="bg1"/>
                </a:solidFill>
              </a:rPr>
              <a:t>Casper</a:t>
            </a:r>
            <a:r>
              <a:rPr lang="zh-CN" altLang="en-US" sz="1200" dirty="0">
                <a:solidFill>
                  <a:schemeClr val="bg1"/>
                </a:solidFill>
              </a:rPr>
              <a:t>的协议。在</a:t>
            </a:r>
            <a:r>
              <a:rPr lang="en-US" altLang="zh-CN" sz="1200" dirty="0">
                <a:solidFill>
                  <a:schemeClr val="bg1"/>
                </a:solidFill>
              </a:rPr>
              <a:t>Casper</a:t>
            </a:r>
            <a:r>
              <a:rPr lang="zh-CN" altLang="en-US" sz="1200" dirty="0">
                <a:solidFill>
                  <a:schemeClr val="bg1"/>
                </a:solidFill>
              </a:rPr>
              <a:t>协议下，以太币的发行率将大大</a:t>
            </a:r>
            <a:r>
              <a:rPr lang="zh-CN" altLang="en-US" sz="1200" dirty="0" smtClean="0">
                <a:solidFill>
                  <a:schemeClr val="bg1"/>
                </a:solidFill>
              </a:rPr>
              <a:t>低于目前幽灵（</a:t>
            </a:r>
            <a:r>
              <a:rPr lang="en-US" altLang="zh-CN" sz="1200" dirty="0" smtClean="0">
                <a:solidFill>
                  <a:schemeClr val="bg1"/>
                </a:solidFill>
              </a:rPr>
              <a:t>GHOST</a:t>
            </a:r>
            <a:r>
              <a:rPr lang="zh-CN" altLang="en-US" sz="1200" dirty="0" smtClean="0">
                <a:solidFill>
                  <a:schemeClr val="bg1"/>
                </a:solidFill>
              </a:rPr>
              <a:t>）协议</a:t>
            </a:r>
            <a:r>
              <a:rPr lang="zh-CN" altLang="en-US" sz="1200" dirty="0">
                <a:solidFill>
                  <a:schemeClr val="bg1"/>
                </a:solidFill>
              </a:rPr>
              <a:t>下的发行率。</a:t>
            </a:r>
            <a:endParaRPr lang="zh-CN" altLang="en-US" sz="1200" dirty="0">
              <a:solidFill>
                <a:schemeClr val="bg1"/>
              </a:solidFill>
            </a:endParaRPr>
          </a:p>
        </p:txBody>
      </p:sp>
      <p:sp>
        <p:nvSpPr>
          <p:cNvPr id="6" name="内容占位符 2"/>
          <p:cNvSpPr txBox="1"/>
          <p:nvPr/>
        </p:nvSpPr>
        <p:spPr>
          <a:xfrm>
            <a:off x="6096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413792"/>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以太坊的挖矿产出</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1991544" y="1484784"/>
            <a:ext cx="8136904" cy="4968552"/>
          </a:xfrm>
        </p:spPr>
        <p:txBody>
          <a:bodyPr>
            <a:noAutofit/>
          </a:bodyPr>
          <a:lstStyle/>
          <a:p>
            <a:pPr>
              <a:lnSpc>
                <a:spcPct val="150000"/>
              </a:lnSpc>
              <a:spcBef>
                <a:spcPts val="600"/>
              </a:spcBef>
              <a:spcAft>
                <a:spcPts val="600"/>
              </a:spcAft>
            </a:pPr>
            <a:r>
              <a:rPr lang="zh-CN" altLang="en-US" sz="1400" b="1" dirty="0" smtClean="0">
                <a:solidFill>
                  <a:schemeClr val="bg1"/>
                </a:solidFill>
              </a:rPr>
              <a:t>区块奖励（</a:t>
            </a:r>
            <a:r>
              <a:rPr lang="en-US" altLang="zh-CN" sz="1400" b="1" dirty="0" smtClean="0">
                <a:solidFill>
                  <a:schemeClr val="bg1"/>
                </a:solidFill>
              </a:rPr>
              <a:t>Block rewards</a:t>
            </a:r>
            <a:r>
              <a:rPr lang="zh-CN" altLang="en-US" sz="1400" b="1" dirty="0" smtClean="0">
                <a:solidFill>
                  <a:schemeClr val="bg1"/>
                </a:solidFill>
              </a:rPr>
              <a:t>）</a:t>
            </a:r>
            <a:endParaRPr lang="zh-CN" altLang="en-US" sz="1400" b="1" dirty="0">
              <a:solidFill>
                <a:schemeClr val="bg1"/>
              </a:solidFill>
            </a:endParaRPr>
          </a:p>
          <a:p>
            <a:pPr marL="360045" indent="0">
              <a:lnSpc>
                <a:spcPct val="130000"/>
              </a:lnSpc>
              <a:spcBef>
                <a:spcPts val="0"/>
              </a:spcBef>
              <a:buNone/>
            </a:pPr>
            <a:r>
              <a:rPr lang="zh-CN" altLang="en-US" sz="1400" dirty="0">
                <a:solidFill>
                  <a:schemeClr val="bg1"/>
                </a:solidFill>
              </a:rPr>
              <a:t>每产生一个新区块就会有一笔固定的奖励给矿工，初始是</a:t>
            </a:r>
            <a:r>
              <a:rPr lang="en-US" altLang="zh-CN" sz="1400" dirty="0">
                <a:solidFill>
                  <a:schemeClr val="bg1"/>
                </a:solidFill>
              </a:rPr>
              <a:t>5</a:t>
            </a:r>
            <a:r>
              <a:rPr lang="zh-CN" altLang="en-US" sz="1400" dirty="0">
                <a:solidFill>
                  <a:schemeClr val="bg1"/>
                </a:solidFill>
              </a:rPr>
              <a:t>个以太币，现在是</a:t>
            </a:r>
            <a:r>
              <a:rPr lang="en-US" altLang="zh-CN" sz="1400" dirty="0">
                <a:solidFill>
                  <a:schemeClr val="bg1"/>
                </a:solidFill>
              </a:rPr>
              <a:t>3</a:t>
            </a:r>
            <a:r>
              <a:rPr lang="zh-CN" altLang="en-US" sz="1400" dirty="0">
                <a:solidFill>
                  <a:schemeClr val="bg1"/>
                </a:solidFill>
              </a:rPr>
              <a:t>个。</a:t>
            </a:r>
            <a:endParaRPr lang="en-US" altLang="zh-CN" sz="1400" dirty="0">
              <a:solidFill>
                <a:schemeClr val="bg1"/>
              </a:solidFill>
            </a:endParaRPr>
          </a:p>
          <a:p>
            <a:pPr>
              <a:lnSpc>
                <a:spcPct val="150000"/>
              </a:lnSpc>
              <a:spcBef>
                <a:spcPts val="600"/>
              </a:spcBef>
              <a:spcAft>
                <a:spcPts val="600"/>
              </a:spcAft>
            </a:pPr>
            <a:r>
              <a:rPr lang="zh-CN" altLang="en-US" sz="1400" b="1" dirty="0">
                <a:solidFill>
                  <a:schemeClr val="bg1"/>
                </a:solidFill>
              </a:rPr>
              <a:t>叔块奖励（</a:t>
            </a:r>
            <a:r>
              <a:rPr lang="en-US" altLang="zh-CN" sz="1400" b="1" dirty="0">
                <a:solidFill>
                  <a:schemeClr val="bg1"/>
                </a:solidFill>
              </a:rPr>
              <a:t>Uncle rewards</a:t>
            </a:r>
            <a:r>
              <a:rPr lang="zh-CN" altLang="en-US" sz="1400" b="1" dirty="0">
                <a:solidFill>
                  <a:schemeClr val="bg1"/>
                </a:solidFill>
              </a:rPr>
              <a:t>）</a:t>
            </a:r>
            <a:endParaRPr lang="zh-CN" altLang="en-US" sz="1400" b="1" dirty="0">
              <a:solidFill>
                <a:schemeClr val="bg1"/>
              </a:solidFill>
            </a:endParaRPr>
          </a:p>
          <a:p>
            <a:pPr marL="360045" indent="0">
              <a:lnSpc>
                <a:spcPct val="130000"/>
              </a:lnSpc>
              <a:spcBef>
                <a:spcPts val="0"/>
              </a:spcBef>
              <a:buNone/>
            </a:pPr>
            <a:r>
              <a:rPr lang="zh-CN" altLang="en-US" sz="1400" dirty="0">
                <a:solidFill>
                  <a:schemeClr val="bg1"/>
                </a:solidFill>
              </a:rPr>
              <a:t>有些区块被挖得稍晚一些，因此不能作为主区块链的组成部分。比特币称这类区块为“孤块”，并且完全舍弃它们。但是，以太币称它们为“叔块</a:t>
            </a:r>
            <a:r>
              <a:rPr lang="en-US" altLang="zh-CN" sz="1400" dirty="0">
                <a:solidFill>
                  <a:schemeClr val="bg1"/>
                </a:solidFill>
              </a:rPr>
              <a:t>”</a:t>
            </a:r>
            <a:r>
              <a:rPr lang="zh-CN" altLang="en-US" sz="1400" dirty="0">
                <a:solidFill>
                  <a:schemeClr val="bg1"/>
                </a:solidFill>
              </a:rPr>
              <a:t>（</a:t>
            </a:r>
            <a:r>
              <a:rPr lang="en-US" altLang="zh-CN" sz="1400" dirty="0">
                <a:solidFill>
                  <a:schemeClr val="bg1"/>
                </a:solidFill>
              </a:rPr>
              <a:t>uncles</a:t>
            </a:r>
            <a:r>
              <a:rPr lang="zh-CN" altLang="en-US" sz="1400" dirty="0">
                <a:solidFill>
                  <a:schemeClr val="bg1"/>
                </a:solidFill>
              </a:rPr>
              <a:t>），并且在之后的区块中，可以引用它们。如果叔块在之后的区块链中作为叔块被引用，每个叔块会为挖矿者产出区块奖励的</a:t>
            </a:r>
            <a:r>
              <a:rPr lang="en-US" altLang="zh-CN" sz="1400" dirty="0">
                <a:solidFill>
                  <a:schemeClr val="bg1"/>
                </a:solidFill>
              </a:rPr>
              <a:t>7/8</a:t>
            </a:r>
            <a:r>
              <a:rPr lang="zh-CN" altLang="en-US" sz="1400" dirty="0">
                <a:solidFill>
                  <a:schemeClr val="bg1"/>
                </a:solidFill>
              </a:rPr>
              <a:t>。这被称之为叔块奖励。</a:t>
            </a:r>
            <a:endParaRPr lang="en-US" altLang="zh-CN" sz="1400" dirty="0">
              <a:solidFill>
                <a:schemeClr val="bg1"/>
              </a:solidFill>
            </a:endParaRPr>
          </a:p>
          <a:p>
            <a:pPr>
              <a:lnSpc>
                <a:spcPct val="150000"/>
              </a:lnSpc>
              <a:spcBef>
                <a:spcPts val="600"/>
              </a:spcBef>
              <a:spcAft>
                <a:spcPts val="600"/>
              </a:spcAft>
            </a:pPr>
            <a:r>
              <a:rPr lang="zh-CN" altLang="en-US" sz="1400" b="1" dirty="0">
                <a:solidFill>
                  <a:schemeClr val="bg1"/>
                </a:solidFill>
              </a:rPr>
              <a:t>叔块引用奖励（</a:t>
            </a:r>
            <a:r>
              <a:rPr lang="en-US" altLang="zh-CN" sz="1400" b="1" dirty="0">
                <a:solidFill>
                  <a:schemeClr val="bg1"/>
                </a:solidFill>
              </a:rPr>
              <a:t>Uncle referencing rewards</a:t>
            </a:r>
            <a:r>
              <a:rPr lang="zh-CN" altLang="en-US" sz="1400" b="1" dirty="0">
                <a:solidFill>
                  <a:schemeClr val="bg1"/>
                </a:solidFill>
              </a:rPr>
              <a:t>）</a:t>
            </a:r>
            <a:endParaRPr lang="zh-CN" altLang="en-US" sz="1400" b="1" dirty="0">
              <a:solidFill>
                <a:schemeClr val="bg1"/>
              </a:solidFill>
            </a:endParaRPr>
          </a:p>
          <a:p>
            <a:pPr marL="360045" indent="0">
              <a:lnSpc>
                <a:spcPct val="130000"/>
              </a:lnSpc>
              <a:spcBef>
                <a:spcPts val="0"/>
              </a:spcBef>
              <a:buNone/>
            </a:pPr>
            <a:r>
              <a:rPr lang="zh-CN" altLang="en-US" sz="1400" dirty="0">
                <a:solidFill>
                  <a:schemeClr val="bg1"/>
                </a:solidFill>
              </a:rPr>
              <a:t>矿工每引用一个叔块，可以得到区块奖励的</a:t>
            </a:r>
            <a:r>
              <a:rPr lang="en-US" altLang="zh-CN" sz="1400" dirty="0">
                <a:solidFill>
                  <a:schemeClr val="bg1"/>
                </a:solidFill>
              </a:rPr>
              <a:t>1/32</a:t>
            </a:r>
            <a:r>
              <a:rPr lang="zh-CN" altLang="en-US" sz="1400" dirty="0">
                <a:solidFill>
                  <a:schemeClr val="bg1"/>
                </a:solidFill>
              </a:rPr>
              <a:t>作为奖励（最多引用两个叔块）</a:t>
            </a:r>
            <a:endParaRPr lang="en-US" altLang="zh-CN" sz="1400" dirty="0">
              <a:solidFill>
                <a:schemeClr val="bg1"/>
              </a:solidFill>
            </a:endParaRPr>
          </a:p>
          <a:p>
            <a:pPr>
              <a:lnSpc>
                <a:spcPct val="150000"/>
              </a:lnSpc>
              <a:spcBef>
                <a:spcPts val="0"/>
              </a:spcBef>
            </a:pPr>
            <a:endParaRPr lang="en-US" altLang="zh-CN" sz="1400" dirty="0">
              <a:solidFill>
                <a:schemeClr val="bg1"/>
              </a:solidFill>
            </a:endParaRPr>
          </a:p>
          <a:p>
            <a:pPr>
              <a:lnSpc>
                <a:spcPct val="150000"/>
              </a:lnSpc>
              <a:spcBef>
                <a:spcPts val="0"/>
              </a:spcBef>
            </a:pPr>
            <a:r>
              <a:rPr lang="zh-CN" altLang="en-US" sz="1400" dirty="0">
                <a:solidFill>
                  <a:schemeClr val="bg1"/>
                </a:solidFill>
              </a:rPr>
              <a:t>这样的一</a:t>
            </a:r>
            <a:r>
              <a:rPr lang="zh-CN" altLang="en-US" sz="1400" dirty="0" smtClean="0">
                <a:solidFill>
                  <a:schemeClr val="bg1"/>
                </a:solidFill>
              </a:rPr>
              <a:t>套基于</a:t>
            </a:r>
            <a:r>
              <a:rPr lang="en-US" altLang="zh-CN" sz="1400" dirty="0" smtClean="0">
                <a:solidFill>
                  <a:schemeClr val="bg1"/>
                </a:solidFill>
              </a:rPr>
              <a:t>POW</a:t>
            </a:r>
            <a:r>
              <a:rPr lang="zh-CN" altLang="en-US" sz="1400" dirty="0" smtClean="0">
                <a:solidFill>
                  <a:schemeClr val="bg1"/>
                </a:solidFill>
              </a:rPr>
              <a:t>的奖励</a:t>
            </a:r>
            <a:r>
              <a:rPr lang="zh-CN" altLang="en-US" sz="1400" dirty="0">
                <a:solidFill>
                  <a:schemeClr val="bg1"/>
                </a:solidFill>
              </a:rPr>
              <a:t>机制，被称为以太坊的“幽灵协议”</a:t>
            </a:r>
            <a:endParaRPr lang="en-US" altLang="zh-CN" sz="1600" dirty="0"/>
          </a:p>
          <a:p>
            <a:pPr marL="0" indent="0">
              <a:lnSpc>
                <a:spcPct val="120000"/>
              </a:lnSpc>
              <a:buNone/>
            </a:pPr>
            <a:endParaRPr lang="zh-CN" alt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485800"/>
            <a:ext cx="8229600" cy="1143000"/>
          </a:xfrm>
        </p:spPr>
        <p:txBody>
          <a:bodyPr>
            <a:normAutofit/>
          </a:bodyPr>
          <a:lstStyle/>
          <a:p>
            <a:r>
              <a:rPr lang="zh-CN" altLang="en-US" sz="3600" dirty="0" smtClean="0">
                <a:solidFill>
                  <a:schemeClr val="bg1"/>
                </a:solidFill>
                <a:latin typeface="微软雅黑 Light" panose="020B0502040204020203" pitchFamily="34" charset="-122"/>
                <a:ea typeface="微软雅黑 Light" panose="020B0502040204020203" pitchFamily="34" charset="-122"/>
              </a:rPr>
              <a:t>以太币供应量</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pic>
        <p:nvPicPr>
          <p:cNvPr id="409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6390" y="1700808"/>
            <a:ext cx="8981177"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485800"/>
            <a:ext cx="8229600" cy="1143000"/>
          </a:xfrm>
        </p:spPr>
        <p:txBody>
          <a:bodyPr>
            <a:normAutofit/>
          </a:bodyPr>
          <a:lstStyle/>
          <a:p>
            <a:r>
              <a:rPr lang="zh-CN" altLang="en-US" sz="3600" dirty="0">
                <a:latin typeface="微软雅黑 Light" panose="020B0502040204020203" pitchFamily="34" charset="-122"/>
                <a:ea typeface="微软雅黑 Light" panose="020B0502040204020203" pitchFamily="34" charset="-122"/>
              </a:rPr>
              <a:t>以太币供应量</a:t>
            </a:r>
            <a:endParaRPr lang="zh-CN" altLang="en-US" sz="3600" dirty="0">
              <a:latin typeface="微软雅黑 Light" panose="020B0502040204020203" pitchFamily="34" charset="-122"/>
              <a:ea typeface="微软雅黑 Light" panose="020B0502040204020203" pitchFamily="34"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7608" y="1484784"/>
            <a:ext cx="7200800" cy="467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485800"/>
            <a:ext cx="8229600" cy="1143000"/>
          </a:xfrm>
        </p:spPr>
        <p:txBody>
          <a:bodyPr>
            <a:normAutofit/>
          </a:bodyPr>
          <a:lstStyle/>
          <a:p>
            <a:pPr algn="l"/>
            <a:r>
              <a:rPr lang="zh-CN" altLang="en-US" sz="3600" dirty="0" smtClean="0">
                <a:latin typeface="微软雅黑 Light" panose="020B0502040204020203" pitchFamily="34" charset="-122"/>
                <a:ea typeface="微软雅黑 Light" panose="020B0502040204020203" pitchFamily="34" charset="-122"/>
              </a:rPr>
              <a:t>  </a:t>
            </a:r>
            <a:r>
              <a:rPr lang="zh-CN" altLang="en-US" sz="3600" dirty="0" smtClean="0">
                <a:solidFill>
                  <a:schemeClr val="bg1"/>
                </a:solidFill>
                <a:latin typeface="微软雅黑 Light" panose="020B0502040204020203" pitchFamily="34" charset="-122"/>
                <a:ea typeface="微软雅黑 Light" panose="020B0502040204020203" pitchFamily="34" charset="-122"/>
              </a:rPr>
              <a:t>以太坊区块收入</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1991544" y="1196752"/>
            <a:ext cx="8496944" cy="5328592"/>
          </a:xfrm>
        </p:spPr>
        <p:txBody>
          <a:bodyPr>
            <a:normAutofit lnSpcReduction="20000"/>
          </a:bodyPr>
          <a:lstStyle/>
          <a:p>
            <a:endParaRPr lang="en-US" altLang="zh-CN" sz="1800" dirty="0" smtClean="0"/>
          </a:p>
          <a:p>
            <a:pPr>
              <a:lnSpc>
                <a:spcPct val="150000"/>
              </a:lnSpc>
              <a:spcBef>
                <a:spcPts val="0"/>
              </a:spcBef>
            </a:pPr>
            <a:r>
              <a:rPr lang="zh-CN" altLang="en-US" sz="2000" b="1" dirty="0">
                <a:solidFill>
                  <a:schemeClr val="bg1"/>
                </a:solidFill>
              </a:rPr>
              <a:t>普通</a:t>
            </a:r>
            <a:r>
              <a:rPr lang="zh-CN" altLang="en-US" sz="2000" b="1" dirty="0" smtClean="0">
                <a:solidFill>
                  <a:schemeClr val="bg1"/>
                </a:solidFill>
              </a:rPr>
              <a:t>区块</a:t>
            </a:r>
            <a:r>
              <a:rPr lang="zh-CN" altLang="en-US" sz="2000" b="1" dirty="0">
                <a:solidFill>
                  <a:schemeClr val="bg1"/>
                </a:solidFill>
              </a:rPr>
              <a:t>收入</a:t>
            </a:r>
            <a:endParaRPr lang="zh-CN" altLang="en-US" sz="2000" dirty="0">
              <a:solidFill>
                <a:schemeClr val="bg1"/>
              </a:solidFill>
            </a:endParaRPr>
          </a:p>
          <a:p>
            <a:pPr marL="360045" indent="0">
              <a:lnSpc>
                <a:spcPct val="150000"/>
              </a:lnSpc>
              <a:spcBef>
                <a:spcPts val="0"/>
              </a:spcBef>
              <a:buNone/>
            </a:pPr>
            <a:r>
              <a:rPr lang="en-US" altLang="zh-CN" sz="2000" dirty="0" smtClean="0">
                <a:solidFill>
                  <a:schemeClr val="bg1"/>
                </a:solidFill>
              </a:rPr>
              <a:t>— </a:t>
            </a:r>
            <a:r>
              <a:rPr lang="zh-CN" altLang="en-US" sz="2000" dirty="0" smtClean="0">
                <a:solidFill>
                  <a:schemeClr val="bg1"/>
                </a:solidFill>
              </a:rPr>
              <a:t>固定</a:t>
            </a:r>
            <a:r>
              <a:rPr lang="zh-CN" altLang="en-US" sz="2000" dirty="0">
                <a:solidFill>
                  <a:schemeClr val="bg1"/>
                </a:solidFill>
              </a:rPr>
              <a:t>奖励（挖矿奖励），每个普通区块都有</a:t>
            </a:r>
            <a:endParaRPr lang="zh-CN" altLang="en-US" sz="2000" dirty="0">
              <a:solidFill>
                <a:schemeClr val="bg1"/>
              </a:solidFill>
            </a:endParaRPr>
          </a:p>
          <a:p>
            <a:pPr marL="360045" indent="0">
              <a:lnSpc>
                <a:spcPct val="150000"/>
              </a:lnSpc>
              <a:spcBef>
                <a:spcPts val="0"/>
              </a:spcBef>
              <a:buNone/>
            </a:pPr>
            <a:r>
              <a:rPr lang="en-US" altLang="zh-CN" sz="2000" dirty="0" smtClean="0">
                <a:solidFill>
                  <a:schemeClr val="bg1"/>
                </a:solidFill>
              </a:rPr>
              <a:t>— </a:t>
            </a:r>
            <a:r>
              <a:rPr lang="zh-CN" altLang="en-US" sz="2000" dirty="0" smtClean="0">
                <a:solidFill>
                  <a:schemeClr val="bg1"/>
                </a:solidFill>
              </a:rPr>
              <a:t>区块</a:t>
            </a:r>
            <a:r>
              <a:rPr lang="zh-CN" altLang="en-US" sz="2000" dirty="0">
                <a:solidFill>
                  <a:schemeClr val="bg1"/>
                </a:solidFill>
              </a:rPr>
              <a:t>内包含的所有程序</a:t>
            </a:r>
            <a:r>
              <a:rPr lang="zh-CN" altLang="en-US" sz="2000" dirty="0" smtClean="0">
                <a:solidFill>
                  <a:schemeClr val="bg1"/>
                </a:solidFill>
              </a:rPr>
              <a:t>的 </a:t>
            </a:r>
            <a:r>
              <a:rPr lang="en-US" altLang="zh-CN" sz="2000" dirty="0">
                <a:solidFill>
                  <a:schemeClr val="bg1"/>
                </a:solidFill>
              </a:rPr>
              <a:t>g</a:t>
            </a:r>
            <a:r>
              <a:rPr lang="en-US" altLang="zh-CN" sz="2000" dirty="0" smtClean="0">
                <a:solidFill>
                  <a:schemeClr val="bg1"/>
                </a:solidFill>
              </a:rPr>
              <a:t>as </a:t>
            </a:r>
            <a:r>
              <a:rPr lang="zh-CN" altLang="en-US" sz="2000" dirty="0" smtClean="0">
                <a:solidFill>
                  <a:schemeClr val="bg1"/>
                </a:solidFill>
              </a:rPr>
              <a:t>花费</a:t>
            </a:r>
            <a:r>
              <a:rPr lang="zh-CN" altLang="en-US" sz="2000" dirty="0">
                <a:solidFill>
                  <a:schemeClr val="bg1"/>
                </a:solidFill>
              </a:rPr>
              <a:t>的总和</a:t>
            </a:r>
            <a:endParaRPr lang="zh-CN" altLang="en-US" sz="2000" dirty="0">
              <a:solidFill>
                <a:schemeClr val="bg1"/>
              </a:solidFill>
            </a:endParaRPr>
          </a:p>
          <a:p>
            <a:pPr marL="360045" indent="0">
              <a:lnSpc>
                <a:spcPct val="150000"/>
              </a:lnSpc>
              <a:spcBef>
                <a:spcPts val="0"/>
              </a:spcBef>
              <a:buNone/>
            </a:pPr>
            <a:r>
              <a:rPr lang="en-US" altLang="zh-CN" sz="2000" dirty="0" smtClean="0">
                <a:solidFill>
                  <a:schemeClr val="bg1"/>
                </a:solidFill>
              </a:rPr>
              <a:t>— </a:t>
            </a:r>
            <a:r>
              <a:rPr lang="zh-CN" altLang="en-US" sz="2000" dirty="0" smtClean="0">
                <a:solidFill>
                  <a:schemeClr val="bg1"/>
                </a:solidFill>
              </a:rPr>
              <a:t>如果</a:t>
            </a:r>
            <a:r>
              <a:rPr lang="zh-CN" altLang="en-US" sz="2000" dirty="0">
                <a:solidFill>
                  <a:schemeClr val="bg1"/>
                </a:solidFill>
              </a:rPr>
              <a:t>普通</a:t>
            </a:r>
            <a:r>
              <a:rPr lang="zh-CN" altLang="en-US" sz="2000" dirty="0" smtClean="0">
                <a:solidFill>
                  <a:schemeClr val="bg1"/>
                </a:solidFill>
              </a:rPr>
              <a:t>区块</a:t>
            </a:r>
            <a:r>
              <a:rPr lang="zh-CN" altLang="en-US" sz="2000" dirty="0">
                <a:solidFill>
                  <a:schemeClr val="bg1"/>
                </a:solidFill>
              </a:rPr>
              <a:t>引用</a:t>
            </a:r>
            <a:r>
              <a:rPr lang="zh-CN" altLang="en-US" sz="2000" dirty="0" smtClean="0">
                <a:solidFill>
                  <a:schemeClr val="bg1"/>
                </a:solidFill>
              </a:rPr>
              <a:t>了</a:t>
            </a:r>
            <a:r>
              <a:rPr lang="zh-CN" altLang="en-US" sz="2000" dirty="0">
                <a:solidFill>
                  <a:schemeClr val="bg1"/>
                </a:solidFill>
              </a:rPr>
              <a:t>叔块，</a:t>
            </a:r>
            <a:r>
              <a:rPr lang="zh-CN" altLang="en-US" sz="2000" dirty="0" smtClean="0">
                <a:solidFill>
                  <a:schemeClr val="bg1"/>
                </a:solidFill>
              </a:rPr>
              <a:t>每引用一</a:t>
            </a:r>
            <a:r>
              <a:rPr lang="zh-CN" altLang="en-US" sz="2000" dirty="0">
                <a:solidFill>
                  <a:schemeClr val="bg1"/>
                </a:solidFill>
              </a:rPr>
              <a:t>个叔块可以得到固定奖励</a:t>
            </a:r>
            <a:r>
              <a:rPr lang="zh-CN" altLang="en-US" sz="2000" dirty="0" smtClean="0">
                <a:solidFill>
                  <a:schemeClr val="bg1"/>
                </a:solidFill>
              </a:rPr>
              <a:t>的</a:t>
            </a:r>
            <a:r>
              <a:rPr lang="en-US" altLang="zh-CN" sz="2000" dirty="0" smtClean="0">
                <a:solidFill>
                  <a:schemeClr val="bg1"/>
                </a:solidFill>
              </a:rPr>
              <a:t>1/32</a:t>
            </a:r>
            <a:endParaRPr lang="zh-CN" altLang="en-US" sz="2000" dirty="0">
              <a:solidFill>
                <a:schemeClr val="bg1"/>
              </a:solidFill>
            </a:endParaRPr>
          </a:p>
          <a:p>
            <a:pPr>
              <a:lnSpc>
                <a:spcPct val="150000"/>
              </a:lnSpc>
              <a:spcBef>
                <a:spcPts val="0"/>
              </a:spcBef>
            </a:pPr>
            <a:endParaRPr lang="en-US" altLang="zh-CN" sz="2000" dirty="0" smtClean="0">
              <a:solidFill>
                <a:schemeClr val="bg1"/>
              </a:solidFill>
            </a:endParaRPr>
          </a:p>
          <a:p>
            <a:pPr>
              <a:lnSpc>
                <a:spcPct val="150000"/>
              </a:lnSpc>
              <a:spcBef>
                <a:spcPts val="0"/>
              </a:spcBef>
            </a:pPr>
            <a:r>
              <a:rPr lang="zh-CN" altLang="en-US" sz="2000" b="1" dirty="0">
                <a:solidFill>
                  <a:schemeClr val="bg1"/>
                </a:solidFill>
              </a:rPr>
              <a:t>叔</a:t>
            </a:r>
            <a:r>
              <a:rPr lang="zh-CN" altLang="en-US" sz="2000" b="1" dirty="0" smtClean="0">
                <a:solidFill>
                  <a:schemeClr val="bg1"/>
                </a:solidFill>
              </a:rPr>
              <a:t>块</a:t>
            </a:r>
            <a:r>
              <a:rPr lang="zh-CN" altLang="en-US" sz="2000" b="1" dirty="0">
                <a:solidFill>
                  <a:schemeClr val="bg1"/>
                </a:solidFill>
              </a:rPr>
              <a:t>收入</a:t>
            </a:r>
            <a:endParaRPr lang="zh-CN" altLang="en-US" sz="2000" dirty="0">
              <a:solidFill>
                <a:schemeClr val="bg1"/>
              </a:solidFill>
            </a:endParaRPr>
          </a:p>
          <a:p>
            <a:pPr marL="360045" indent="0">
              <a:lnSpc>
                <a:spcPct val="150000"/>
              </a:lnSpc>
              <a:spcBef>
                <a:spcPts val="0"/>
              </a:spcBef>
              <a:buNone/>
            </a:pPr>
            <a:r>
              <a:rPr lang="zh-CN" altLang="en-US" sz="2000" dirty="0" smtClean="0">
                <a:solidFill>
                  <a:schemeClr val="bg1"/>
                </a:solidFill>
              </a:rPr>
              <a:t>叔块收入只有一项，就是叔块奖励，计算公式</a:t>
            </a:r>
            <a:r>
              <a:rPr lang="zh-CN" altLang="en-US" sz="2000" dirty="0">
                <a:solidFill>
                  <a:schemeClr val="bg1"/>
                </a:solidFill>
              </a:rPr>
              <a:t>为：</a:t>
            </a:r>
            <a:endParaRPr lang="zh-CN" altLang="en-US" sz="2000" dirty="0">
              <a:solidFill>
                <a:schemeClr val="bg1"/>
              </a:solidFill>
            </a:endParaRPr>
          </a:p>
          <a:p>
            <a:pPr marL="360045" indent="0">
              <a:lnSpc>
                <a:spcPct val="150000"/>
              </a:lnSpc>
              <a:spcBef>
                <a:spcPts val="0"/>
              </a:spcBef>
              <a:buNone/>
            </a:pPr>
            <a:r>
              <a:rPr lang="zh-CN" altLang="en-US" sz="2000" dirty="0" smtClean="0">
                <a:solidFill>
                  <a:schemeClr val="bg1"/>
                </a:solidFill>
              </a:rPr>
              <a:t>叔</a:t>
            </a:r>
            <a:r>
              <a:rPr lang="zh-CN" altLang="en-US" sz="2000" dirty="0">
                <a:solidFill>
                  <a:schemeClr val="bg1"/>
                </a:solidFill>
              </a:rPr>
              <a:t>块奖励 </a:t>
            </a:r>
            <a:r>
              <a:rPr lang="en-US" altLang="zh-CN" sz="2000" dirty="0">
                <a:solidFill>
                  <a:schemeClr val="bg1"/>
                </a:solidFill>
              </a:rPr>
              <a:t>= ( </a:t>
            </a:r>
            <a:r>
              <a:rPr lang="zh-CN" altLang="en-US" sz="2000" dirty="0">
                <a:solidFill>
                  <a:schemeClr val="bg1"/>
                </a:solidFill>
              </a:rPr>
              <a:t>叔块高度 </a:t>
            </a:r>
            <a:r>
              <a:rPr lang="en-US" altLang="zh-CN" sz="2000" dirty="0">
                <a:solidFill>
                  <a:schemeClr val="bg1"/>
                </a:solidFill>
              </a:rPr>
              <a:t>+ 8 </a:t>
            </a:r>
            <a:r>
              <a:rPr lang="en-US" altLang="zh-CN" sz="2000" dirty="0" smtClean="0">
                <a:solidFill>
                  <a:schemeClr val="bg1"/>
                </a:solidFill>
              </a:rPr>
              <a:t>– </a:t>
            </a:r>
            <a:r>
              <a:rPr lang="zh-CN" altLang="en-US" sz="2000" dirty="0" smtClean="0">
                <a:solidFill>
                  <a:schemeClr val="bg1"/>
                </a:solidFill>
              </a:rPr>
              <a:t>引用</a:t>
            </a:r>
            <a:r>
              <a:rPr lang="zh-CN" altLang="en-US" sz="2000" dirty="0">
                <a:solidFill>
                  <a:schemeClr val="bg1"/>
                </a:solidFill>
              </a:rPr>
              <a:t>叔块</a:t>
            </a:r>
            <a:r>
              <a:rPr lang="zh-CN" altLang="en-US" sz="2000" dirty="0" smtClean="0">
                <a:solidFill>
                  <a:schemeClr val="bg1"/>
                </a:solidFill>
              </a:rPr>
              <a:t>的区块高度 </a:t>
            </a:r>
            <a:r>
              <a:rPr lang="en-US" altLang="zh-CN" sz="2000" dirty="0">
                <a:solidFill>
                  <a:schemeClr val="bg1"/>
                </a:solidFill>
              </a:rPr>
              <a:t>) * </a:t>
            </a:r>
            <a:r>
              <a:rPr lang="zh-CN" altLang="en-US" sz="2000" dirty="0">
                <a:solidFill>
                  <a:schemeClr val="bg1"/>
                </a:solidFill>
              </a:rPr>
              <a:t>普通区块奖励 </a:t>
            </a:r>
            <a:r>
              <a:rPr lang="en-US" altLang="zh-CN" sz="2000" dirty="0">
                <a:solidFill>
                  <a:schemeClr val="bg1"/>
                </a:solidFill>
              </a:rPr>
              <a:t>/ 8</a:t>
            </a:r>
            <a:endParaRPr lang="en-US" altLang="zh-CN" sz="20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485800"/>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“幽灵”（</a:t>
            </a:r>
            <a:r>
              <a:rPr lang="en-US" altLang="zh-CN" sz="3600" dirty="0" smtClean="0">
                <a:solidFill>
                  <a:schemeClr val="bg1"/>
                </a:solidFill>
                <a:latin typeface="微软雅黑 Light" panose="020B0502040204020203" pitchFamily="34" charset="-122"/>
                <a:ea typeface="微软雅黑 Light" panose="020B0502040204020203" pitchFamily="34" charset="-122"/>
              </a:rPr>
              <a:t>GHOST</a:t>
            </a:r>
            <a:r>
              <a:rPr lang="zh-CN" altLang="en-US" sz="3600" dirty="0" smtClean="0">
                <a:solidFill>
                  <a:schemeClr val="bg1"/>
                </a:solidFill>
                <a:latin typeface="微软雅黑 Light" panose="020B0502040204020203" pitchFamily="34" charset="-122"/>
                <a:ea typeface="微软雅黑 Light" panose="020B0502040204020203" pitchFamily="34" charset="-122"/>
              </a:rPr>
              <a:t>）协议</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1991544" y="1412776"/>
            <a:ext cx="8136904" cy="5112568"/>
          </a:xfrm>
        </p:spPr>
        <p:txBody>
          <a:bodyPr>
            <a:normAutofit/>
          </a:bodyPr>
          <a:lstStyle/>
          <a:p>
            <a:pPr>
              <a:lnSpc>
                <a:spcPct val="150000"/>
              </a:lnSpc>
              <a:spcAft>
                <a:spcPts val="600"/>
              </a:spcAft>
            </a:pPr>
            <a:r>
              <a:rPr lang="zh-CN" altLang="en-US" sz="1800" dirty="0" smtClean="0">
                <a:solidFill>
                  <a:schemeClr val="bg1"/>
                </a:solidFill>
              </a:rPr>
              <a:t>以太坊出块时间：设计为</a:t>
            </a:r>
            <a:r>
              <a:rPr lang="en-US" altLang="zh-CN" sz="1800" dirty="0" smtClean="0">
                <a:solidFill>
                  <a:schemeClr val="bg1"/>
                </a:solidFill>
              </a:rPr>
              <a:t>12</a:t>
            </a:r>
            <a:r>
              <a:rPr lang="zh-CN" altLang="en-US" sz="1800" dirty="0" smtClean="0">
                <a:solidFill>
                  <a:schemeClr val="bg1"/>
                </a:solidFill>
              </a:rPr>
              <a:t>秒，实际</a:t>
            </a:r>
            <a:r>
              <a:rPr lang="en-US" altLang="zh-CN" sz="1800" dirty="0" smtClean="0">
                <a:solidFill>
                  <a:schemeClr val="bg1"/>
                </a:solidFill>
              </a:rPr>
              <a:t>14~15</a:t>
            </a:r>
            <a:r>
              <a:rPr lang="zh-CN" altLang="en-US" sz="1800" dirty="0" smtClean="0">
                <a:solidFill>
                  <a:schemeClr val="bg1"/>
                </a:solidFill>
              </a:rPr>
              <a:t>秒左右</a:t>
            </a:r>
            <a:endParaRPr lang="en-US" altLang="zh-CN" sz="1800" dirty="0" smtClean="0">
              <a:solidFill>
                <a:schemeClr val="bg1"/>
              </a:solidFill>
            </a:endParaRPr>
          </a:p>
          <a:p>
            <a:pPr>
              <a:lnSpc>
                <a:spcPct val="150000"/>
              </a:lnSpc>
              <a:spcAft>
                <a:spcPts val="600"/>
              </a:spcAft>
            </a:pPr>
            <a:r>
              <a:rPr lang="zh-CN" altLang="en-US" sz="1800" dirty="0" smtClean="0">
                <a:solidFill>
                  <a:schemeClr val="bg1"/>
                </a:solidFill>
              </a:rPr>
              <a:t>快速确认会带来区块的高作废率，由此链的安全性也会降低</a:t>
            </a:r>
            <a:endParaRPr lang="en-US" altLang="zh-CN" sz="1800" dirty="0" smtClean="0">
              <a:solidFill>
                <a:schemeClr val="bg1"/>
              </a:solidFill>
            </a:endParaRPr>
          </a:p>
          <a:p>
            <a:pPr>
              <a:lnSpc>
                <a:spcPct val="150000"/>
              </a:lnSpc>
              <a:spcAft>
                <a:spcPts val="600"/>
              </a:spcAft>
            </a:pPr>
            <a:r>
              <a:rPr lang="zh-CN" altLang="en-US" sz="1800" dirty="0">
                <a:solidFill>
                  <a:schemeClr val="bg1"/>
                </a:solidFill>
              </a:rPr>
              <a:t>“幽灵”协议：</a:t>
            </a:r>
            <a:r>
              <a:rPr lang="en-US" altLang="zh-CN" sz="1800" dirty="0">
                <a:solidFill>
                  <a:schemeClr val="bg1"/>
                </a:solidFill>
              </a:rPr>
              <a:t>Greedy Heaviest Observed SubTree,  ”GHOST” </a:t>
            </a:r>
            <a:endParaRPr lang="en-US" altLang="zh-CN" sz="1800" dirty="0" smtClean="0">
              <a:solidFill>
                <a:schemeClr val="bg1"/>
              </a:solidFill>
            </a:endParaRPr>
          </a:p>
          <a:p>
            <a:pPr marL="360045" indent="0">
              <a:lnSpc>
                <a:spcPct val="150000"/>
              </a:lnSpc>
              <a:spcBef>
                <a:spcPts val="0"/>
              </a:spcBef>
              <a:buNone/>
            </a:pPr>
            <a:r>
              <a:rPr lang="en-US" altLang="zh-CN" sz="1800" dirty="0" smtClean="0">
                <a:solidFill>
                  <a:schemeClr val="bg1"/>
                </a:solidFill>
              </a:rPr>
              <a:t>——</a:t>
            </a:r>
            <a:r>
              <a:rPr lang="zh-CN" altLang="en-US" sz="1800" dirty="0" smtClean="0">
                <a:solidFill>
                  <a:schemeClr val="bg1"/>
                </a:solidFill>
              </a:rPr>
              <a:t>计算</a:t>
            </a:r>
            <a:r>
              <a:rPr lang="zh-CN" altLang="en-US" sz="1800" dirty="0">
                <a:solidFill>
                  <a:schemeClr val="bg1"/>
                </a:solidFill>
              </a:rPr>
              <a:t>工作量证明时，不仅包括当前区块的祖区块，父区块，还要包括祖先块的作废的后代区块（“叔块”），将他们进行综合考虑。</a:t>
            </a:r>
            <a:endParaRPr lang="en-US" altLang="zh-CN" sz="1800" dirty="0">
              <a:solidFill>
                <a:schemeClr val="bg1"/>
              </a:solidFill>
            </a:endParaRPr>
          </a:p>
          <a:p>
            <a:pPr marL="360045" indent="0">
              <a:lnSpc>
                <a:spcPct val="150000"/>
              </a:lnSpc>
              <a:spcBef>
                <a:spcPts val="0"/>
              </a:spcBef>
              <a:buNone/>
            </a:pPr>
            <a:r>
              <a:rPr lang="en-US" altLang="zh-CN" sz="1800" dirty="0" smtClean="0">
                <a:solidFill>
                  <a:schemeClr val="bg1"/>
                </a:solidFill>
              </a:rPr>
              <a:t>——</a:t>
            </a:r>
            <a:r>
              <a:rPr lang="zh-CN" altLang="en-US" sz="1800" dirty="0" smtClean="0">
                <a:solidFill>
                  <a:schemeClr val="bg1"/>
                </a:solidFill>
              </a:rPr>
              <a:t>目前</a:t>
            </a:r>
            <a:r>
              <a:rPr lang="zh-CN" altLang="en-US" sz="1800" dirty="0">
                <a:solidFill>
                  <a:schemeClr val="bg1"/>
                </a:solidFill>
              </a:rPr>
              <a:t>的协议要求下探到第七层（最早的简版设计是五层），也就是说，废区块只能以叔区块的身份被其父母的第二代至第七代后辈区块引用，而不能是更远关系的后辈</a:t>
            </a:r>
            <a:r>
              <a:rPr lang="zh-CN" altLang="en-US" sz="1800" dirty="0" smtClean="0">
                <a:solidFill>
                  <a:schemeClr val="bg1"/>
                </a:solidFill>
              </a:rPr>
              <a:t>区块。</a:t>
            </a:r>
            <a:endParaRPr lang="en-US" altLang="zh-CN" sz="1800" dirty="0">
              <a:solidFill>
                <a:schemeClr val="bg1"/>
              </a:solidFill>
            </a:endParaRPr>
          </a:p>
          <a:p>
            <a:pPr marL="360045" indent="0">
              <a:lnSpc>
                <a:spcPct val="150000"/>
              </a:lnSpc>
              <a:spcBef>
                <a:spcPts val="0"/>
              </a:spcBef>
              <a:buNone/>
            </a:pPr>
            <a:r>
              <a:rPr lang="en-US" altLang="zh-CN" sz="1800" dirty="0" smtClean="0">
                <a:solidFill>
                  <a:schemeClr val="bg1"/>
                </a:solidFill>
              </a:rPr>
              <a:t>——</a:t>
            </a:r>
            <a:r>
              <a:rPr lang="zh-CN" altLang="en-US" sz="1800" dirty="0" smtClean="0">
                <a:solidFill>
                  <a:schemeClr val="bg1"/>
                </a:solidFill>
              </a:rPr>
              <a:t>以太</a:t>
            </a:r>
            <a:r>
              <a:rPr lang="zh-CN" altLang="en-US" sz="1800" dirty="0">
                <a:solidFill>
                  <a:schemeClr val="bg1"/>
                </a:solidFill>
              </a:rPr>
              <a:t>坊付给以“叔区块”身份为新块确认作出贡献的废区块</a:t>
            </a:r>
            <a:r>
              <a:rPr lang="en-US" altLang="zh-CN" sz="1800" dirty="0">
                <a:solidFill>
                  <a:schemeClr val="bg1"/>
                </a:solidFill>
              </a:rPr>
              <a:t>7/8</a:t>
            </a:r>
            <a:r>
              <a:rPr lang="zh-CN" altLang="en-US" sz="1800" dirty="0">
                <a:solidFill>
                  <a:schemeClr val="bg1"/>
                </a:solidFill>
              </a:rPr>
              <a:t>的奖励，把它们纳入计算的“侄子区块”将获得区块奖励的</a:t>
            </a:r>
            <a:r>
              <a:rPr lang="en-US" altLang="zh-CN" sz="1800" dirty="0">
                <a:solidFill>
                  <a:schemeClr val="bg1"/>
                </a:solidFill>
              </a:rPr>
              <a:t>1/32</a:t>
            </a:r>
            <a:r>
              <a:rPr lang="zh-CN" altLang="en-US" sz="1800" dirty="0">
                <a:solidFill>
                  <a:schemeClr val="bg1"/>
                </a:solidFill>
              </a:rPr>
              <a:t>，不过，交易费用不会奖励给叔区块</a:t>
            </a:r>
            <a:r>
              <a:rPr lang="zh-CN" altLang="en-US" sz="1600" dirty="0">
                <a:solidFill>
                  <a:schemeClr val="bg1"/>
                </a:solidFill>
              </a:rPr>
              <a:t>。</a:t>
            </a:r>
            <a:endParaRPr lang="zh-CN" altLang="en-US" sz="1600" dirty="0">
              <a:solidFill>
                <a:schemeClr val="bg1"/>
              </a:solidFill>
            </a:endParaRPr>
          </a:p>
        </p:txBody>
      </p:sp>
      <p:sp>
        <p:nvSpPr>
          <p:cNvPr id="6" name="内容占位符 2"/>
          <p:cNvSpPr txBox="1"/>
          <p:nvPr/>
        </p:nvSpPr>
        <p:spPr>
          <a:xfrm>
            <a:off x="6096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413792"/>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以太坊和图灵完备</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1991544" y="1196752"/>
            <a:ext cx="8424936" cy="5328592"/>
          </a:xfrm>
        </p:spPr>
        <p:txBody>
          <a:bodyPr>
            <a:normAutofit lnSpcReduction="20000"/>
          </a:bodyPr>
          <a:lstStyle/>
          <a:p>
            <a:pPr>
              <a:lnSpc>
                <a:spcPct val="150000"/>
              </a:lnSpc>
            </a:pPr>
            <a:r>
              <a:rPr lang="en-US" altLang="zh-CN" sz="1800" dirty="0" smtClean="0">
                <a:solidFill>
                  <a:schemeClr val="bg1"/>
                </a:solidFill>
              </a:rPr>
              <a:t>1936</a:t>
            </a:r>
            <a:r>
              <a:rPr lang="zh-CN" altLang="en-US" sz="1800" dirty="0" smtClean="0">
                <a:solidFill>
                  <a:schemeClr val="bg1"/>
                </a:solidFill>
              </a:rPr>
              <a:t>年，</a:t>
            </a:r>
            <a:r>
              <a:rPr lang="zh-CN" altLang="en-US" sz="1800" dirty="0">
                <a:solidFill>
                  <a:schemeClr val="bg1"/>
                </a:solidFill>
              </a:rPr>
              <a:t>英国</a:t>
            </a:r>
            <a:r>
              <a:rPr lang="zh-CN" altLang="en-US" sz="1800" dirty="0" smtClean="0">
                <a:solidFill>
                  <a:schemeClr val="bg1"/>
                </a:solidFill>
              </a:rPr>
              <a:t>数学家艾伦</a:t>
            </a:r>
            <a:r>
              <a:rPr lang="en-US" altLang="zh-CN" sz="1800" dirty="0" smtClean="0">
                <a:solidFill>
                  <a:schemeClr val="bg1"/>
                </a:solidFill>
              </a:rPr>
              <a:t>·</a:t>
            </a:r>
            <a:r>
              <a:rPr lang="zh-CN" altLang="en-US" sz="1800" dirty="0">
                <a:solidFill>
                  <a:schemeClr val="bg1"/>
                </a:solidFill>
              </a:rPr>
              <a:t>图灵（</a:t>
            </a:r>
            <a:r>
              <a:rPr lang="en-US" altLang="zh-CN" sz="1800" dirty="0">
                <a:solidFill>
                  <a:schemeClr val="bg1"/>
                </a:solidFill>
              </a:rPr>
              <a:t>Alan Turing</a:t>
            </a:r>
            <a:r>
              <a:rPr lang="zh-CN" altLang="en-US" sz="1800" dirty="0">
                <a:solidFill>
                  <a:schemeClr val="bg1"/>
                </a:solidFill>
              </a:rPr>
              <a:t>）</a:t>
            </a:r>
            <a:r>
              <a:rPr lang="zh-CN" altLang="en-US" sz="1800" dirty="0" smtClean="0">
                <a:solidFill>
                  <a:schemeClr val="bg1"/>
                </a:solidFill>
              </a:rPr>
              <a:t>创建</a:t>
            </a:r>
            <a:r>
              <a:rPr lang="zh-CN" altLang="en-US" sz="1800" dirty="0">
                <a:solidFill>
                  <a:schemeClr val="bg1"/>
                </a:solidFill>
              </a:rPr>
              <a:t>了一个计算机的数学模型</a:t>
            </a:r>
            <a:r>
              <a:rPr lang="zh-CN" altLang="en-US" sz="1800" dirty="0" smtClean="0">
                <a:solidFill>
                  <a:schemeClr val="bg1"/>
                </a:solidFill>
              </a:rPr>
              <a:t>，它由</a:t>
            </a:r>
            <a:r>
              <a:rPr lang="zh-CN" altLang="en-US" sz="1800" dirty="0">
                <a:solidFill>
                  <a:schemeClr val="bg1"/>
                </a:solidFill>
              </a:rPr>
              <a:t>一个控制器、一个读写头和一根无限长的工作带</a:t>
            </a:r>
            <a:r>
              <a:rPr lang="zh-CN" altLang="en-US" sz="1800" dirty="0" smtClean="0">
                <a:solidFill>
                  <a:schemeClr val="bg1"/>
                </a:solidFill>
              </a:rPr>
              <a:t>组成。</a:t>
            </a:r>
            <a:r>
              <a:rPr lang="zh-CN" altLang="en-US" sz="1800" dirty="0">
                <a:solidFill>
                  <a:schemeClr val="bg1"/>
                </a:solidFill>
              </a:rPr>
              <a:t>纸带起着存储的</a:t>
            </a:r>
            <a:r>
              <a:rPr lang="zh-CN" altLang="en-US" sz="1800" dirty="0" smtClean="0">
                <a:solidFill>
                  <a:schemeClr val="bg1"/>
                </a:solidFill>
              </a:rPr>
              <a:t>作用，被分成一个个的小方格（可以看成磁带）；</a:t>
            </a:r>
            <a:r>
              <a:rPr lang="zh-CN" altLang="en-US" sz="1800" dirty="0">
                <a:solidFill>
                  <a:schemeClr val="bg1"/>
                </a:solidFill>
              </a:rPr>
              <a:t>读写头能够读取纸带上的信息，以及将运算结果写进纸带；控制器则</a:t>
            </a:r>
            <a:r>
              <a:rPr lang="zh-CN" altLang="en-US" sz="1800" dirty="0" smtClean="0">
                <a:solidFill>
                  <a:schemeClr val="bg1"/>
                </a:solidFill>
              </a:rPr>
              <a:t>负责根据程序对</a:t>
            </a:r>
            <a:r>
              <a:rPr lang="zh-CN" altLang="en-US" sz="1800" dirty="0">
                <a:solidFill>
                  <a:schemeClr val="bg1"/>
                </a:solidFill>
              </a:rPr>
              <a:t>搜集到的信息进行处理</a:t>
            </a:r>
            <a:r>
              <a:rPr lang="zh-CN" altLang="en-US" sz="1800" dirty="0" smtClean="0">
                <a:solidFill>
                  <a:schemeClr val="bg1"/>
                </a:solidFill>
              </a:rPr>
              <a:t>。</a:t>
            </a:r>
            <a:r>
              <a:rPr lang="zh-CN" altLang="en-US" sz="1800" dirty="0">
                <a:solidFill>
                  <a:schemeClr val="bg1"/>
                </a:solidFill>
              </a:rPr>
              <a:t>在每个时刻，机器头都要从当前纸带上读入一个方格信息，然后结合自己的内部状态查找程序表，根据程序输出信息到纸带方格上，并转换自己的内部状态，然后进行</a:t>
            </a:r>
            <a:r>
              <a:rPr lang="zh-CN" altLang="en-US" sz="1800" dirty="0" smtClean="0">
                <a:solidFill>
                  <a:schemeClr val="bg1"/>
                </a:solidFill>
              </a:rPr>
              <a:t>移动纸带。</a:t>
            </a:r>
            <a:endParaRPr lang="en-US" altLang="zh-CN" sz="1800" dirty="0" smtClean="0">
              <a:solidFill>
                <a:schemeClr val="bg1"/>
              </a:solidFill>
            </a:endParaRPr>
          </a:p>
          <a:p>
            <a:pPr>
              <a:lnSpc>
                <a:spcPct val="150000"/>
              </a:lnSpc>
            </a:pPr>
            <a:r>
              <a:rPr lang="zh-CN" altLang="en-US" sz="1800" dirty="0" smtClean="0">
                <a:solidFill>
                  <a:schemeClr val="bg1"/>
                </a:solidFill>
              </a:rPr>
              <a:t>如果一个系统可以模拟</a:t>
            </a:r>
            <a:r>
              <a:rPr lang="zh-CN" altLang="en-US" sz="1800" dirty="0">
                <a:solidFill>
                  <a:schemeClr val="bg1"/>
                </a:solidFill>
              </a:rPr>
              <a:t>任何</a:t>
            </a:r>
            <a:r>
              <a:rPr lang="zh-CN" altLang="en-US" sz="1800" dirty="0" smtClean="0">
                <a:solidFill>
                  <a:schemeClr val="bg1"/>
                </a:solidFill>
              </a:rPr>
              <a:t>图灵机，它就被定义为“图灵完备”（</a:t>
            </a:r>
            <a:r>
              <a:rPr lang="en-US" altLang="zh-CN" sz="1800" dirty="0" smtClean="0">
                <a:solidFill>
                  <a:schemeClr val="bg1"/>
                </a:solidFill>
              </a:rPr>
              <a:t>Turing Complete</a:t>
            </a:r>
            <a:r>
              <a:rPr lang="zh-CN" altLang="en-US" sz="1800" dirty="0" smtClean="0">
                <a:solidFill>
                  <a:schemeClr val="bg1"/>
                </a:solidFill>
              </a:rPr>
              <a:t>）的。</a:t>
            </a:r>
            <a:r>
              <a:rPr lang="zh-CN" altLang="en-US" sz="1800" dirty="0">
                <a:solidFill>
                  <a:schemeClr val="bg1"/>
                </a:solidFill>
              </a:rPr>
              <a:t>这种系统称为通用图灵机（</a:t>
            </a:r>
            <a:r>
              <a:rPr lang="en-US" altLang="zh-CN" sz="1800" dirty="0">
                <a:solidFill>
                  <a:schemeClr val="bg1"/>
                </a:solidFill>
              </a:rPr>
              <a:t>UTM</a:t>
            </a:r>
            <a:r>
              <a:rPr lang="zh-CN" altLang="en-US" sz="1800" dirty="0">
                <a:solidFill>
                  <a:schemeClr val="bg1"/>
                </a:solidFill>
              </a:rPr>
              <a:t>）</a:t>
            </a:r>
            <a:r>
              <a:rPr lang="zh-CN" altLang="en-US" sz="1800" dirty="0" smtClean="0">
                <a:solidFill>
                  <a:schemeClr val="bg1"/>
                </a:solidFill>
              </a:rPr>
              <a:t>。</a:t>
            </a:r>
            <a:endParaRPr lang="en-US" altLang="zh-CN" sz="1800" dirty="0" smtClean="0">
              <a:solidFill>
                <a:schemeClr val="bg1"/>
              </a:solidFill>
            </a:endParaRPr>
          </a:p>
          <a:p>
            <a:pPr>
              <a:lnSpc>
                <a:spcPct val="150000"/>
              </a:lnSpc>
            </a:pPr>
            <a:r>
              <a:rPr lang="zh-CN" altLang="en-US" sz="1800" dirty="0">
                <a:solidFill>
                  <a:schemeClr val="bg1"/>
                </a:solidFill>
              </a:rPr>
              <a:t>以太坊能够在称为以太坊虚拟机的状态机中执行存储程序，同时向内存读取和写入数据，使其成为图灵完备系统，因此成为通用图灵机。考虑到有限存储器的限制，以太坊可以计算任何可由任何图灵机计算的算法</a:t>
            </a:r>
            <a:r>
              <a:rPr lang="zh-CN" altLang="en-US" sz="1800" dirty="0" smtClean="0">
                <a:solidFill>
                  <a:schemeClr val="bg1"/>
                </a:solidFill>
              </a:rPr>
              <a:t>。</a:t>
            </a:r>
            <a:endParaRPr lang="en-US" altLang="zh-CN" sz="1800" dirty="0" smtClean="0">
              <a:solidFill>
                <a:schemeClr val="bg1"/>
              </a:solidFill>
            </a:endParaRPr>
          </a:p>
          <a:p>
            <a:pPr>
              <a:lnSpc>
                <a:spcPct val="150000"/>
              </a:lnSpc>
            </a:pPr>
            <a:r>
              <a:rPr lang="zh-CN" altLang="en-US" sz="1800" dirty="0">
                <a:solidFill>
                  <a:schemeClr val="bg1"/>
                </a:solidFill>
              </a:rPr>
              <a:t>简单</a:t>
            </a:r>
            <a:r>
              <a:rPr lang="zh-CN" altLang="en-US" sz="1800" dirty="0" smtClean="0">
                <a:solidFill>
                  <a:schemeClr val="bg1"/>
                </a:solidFill>
              </a:rPr>
              <a:t>来说，以太坊中支持循环语句，理论上可以运行“无限循环”的程序。</a:t>
            </a:r>
            <a:endParaRPr lang="zh-CN" altLang="en-US" sz="1800" dirty="0" smtClean="0">
              <a:solidFill>
                <a:schemeClr val="bg1"/>
              </a:solidFill>
            </a:endParaRPr>
          </a:p>
        </p:txBody>
      </p:sp>
      <p:sp>
        <p:nvSpPr>
          <p:cNvPr id="6" name="内容占位符 2"/>
          <p:cNvSpPr txBox="1"/>
          <p:nvPr/>
        </p:nvSpPr>
        <p:spPr>
          <a:xfrm>
            <a:off x="6096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0856" y="485800"/>
            <a:ext cx="8229600" cy="1143000"/>
          </a:xfrm>
        </p:spPr>
        <p:txBody>
          <a:bodyPr>
            <a:normAutofit/>
          </a:bodyPr>
          <a:lstStyle/>
          <a:p>
            <a:pPr algn="l"/>
            <a:r>
              <a:rPr lang="zh-CN" altLang="en-US" sz="3600" dirty="0" smtClean="0">
                <a:latin typeface="微软雅黑 Light" panose="020B0502040204020203" pitchFamily="34" charset="-122"/>
                <a:ea typeface="微软雅黑 Light" panose="020B0502040204020203" pitchFamily="34" charset="-122"/>
              </a:rPr>
              <a:t> </a:t>
            </a:r>
            <a:r>
              <a:rPr lang="zh-CN" altLang="en-US" sz="3600" dirty="0" smtClean="0">
                <a:solidFill>
                  <a:schemeClr val="bg1"/>
                </a:solidFill>
                <a:latin typeface="微软雅黑 Light" panose="020B0502040204020203" pitchFamily="34" charset="-122"/>
                <a:ea typeface="微软雅黑 Light" panose="020B0502040204020203" pitchFamily="34" charset="-122"/>
              </a:rPr>
              <a:t>去中心化应用</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2135560" y="1340768"/>
            <a:ext cx="8136904" cy="5328592"/>
          </a:xfrm>
        </p:spPr>
        <p:txBody>
          <a:bodyPr>
            <a:normAutofit lnSpcReduction="10000"/>
          </a:bodyPr>
          <a:lstStyle/>
          <a:p>
            <a:pPr>
              <a:lnSpc>
                <a:spcPct val="200000"/>
              </a:lnSpc>
            </a:pPr>
            <a:r>
              <a:rPr lang="zh-CN" altLang="en-US" sz="2400" dirty="0">
                <a:solidFill>
                  <a:schemeClr val="bg1"/>
                </a:solidFill>
              </a:rPr>
              <a:t>基于以太坊可以创建</a:t>
            </a:r>
            <a:r>
              <a:rPr lang="zh-CN" altLang="en-US" sz="2400" b="1" dirty="0">
                <a:solidFill>
                  <a:schemeClr val="bg1"/>
                </a:solidFill>
              </a:rPr>
              <a:t>智能合约</a:t>
            </a:r>
            <a:r>
              <a:rPr lang="zh-CN" altLang="en-US" sz="2400" dirty="0">
                <a:solidFill>
                  <a:schemeClr val="bg1"/>
                </a:solidFill>
              </a:rPr>
              <a:t>（</a:t>
            </a:r>
            <a:r>
              <a:rPr lang="en-US" altLang="zh-CN" sz="2400" dirty="0">
                <a:solidFill>
                  <a:schemeClr val="bg1"/>
                </a:solidFill>
              </a:rPr>
              <a:t>Smart Contract</a:t>
            </a:r>
            <a:r>
              <a:rPr lang="zh-CN" altLang="en-US" sz="2400" dirty="0">
                <a:solidFill>
                  <a:schemeClr val="bg1"/>
                </a:solidFill>
              </a:rPr>
              <a:t>）来构建</a:t>
            </a:r>
            <a:r>
              <a:rPr lang="zh-CN" altLang="en-US" sz="2400" b="1" dirty="0">
                <a:solidFill>
                  <a:schemeClr val="bg1"/>
                </a:solidFill>
              </a:rPr>
              <a:t>去中心化应用</a:t>
            </a:r>
            <a:r>
              <a:rPr lang="zh-CN" altLang="en-US" sz="2400" dirty="0">
                <a:solidFill>
                  <a:schemeClr val="bg1"/>
                </a:solidFill>
              </a:rPr>
              <a:t>（</a:t>
            </a:r>
            <a:r>
              <a:rPr lang="en-US" altLang="zh-CN" sz="2400" dirty="0">
                <a:solidFill>
                  <a:schemeClr val="bg1"/>
                </a:solidFill>
              </a:rPr>
              <a:t>Decentralized Application</a:t>
            </a:r>
            <a:r>
              <a:rPr lang="zh-CN" altLang="en-US" sz="2400" dirty="0">
                <a:solidFill>
                  <a:schemeClr val="bg1"/>
                </a:solidFill>
              </a:rPr>
              <a:t>，简称为 </a:t>
            </a:r>
            <a:r>
              <a:rPr lang="en-US" altLang="zh-CN" sz="2400" dirty="0">
                <a:solidFill>
                  <a:schemeClr val="bg1"/>
                </a:solidFill>
              </a:rPr>
              <a:t>DApp</a:t>
            </a:r>
            <a:r>
              <a:rPr lang="zh-CN" altLang="en-US" sz="2400" dirty="0">
                <a:solidFill>
                  <a:schemeClr val="bg1"/>
                </a:solidFill>
              </a:rPr>
              <a:t>）</a:t>
            </a:r>
            <a:endParaRPr lang="en-US" altLang="zh-CN" sz="2400" dirty="0">
              <a:solidFill>
                <a:schemeClr val="bg1"/>
              </a:solidFill>
            </a:endParaRPr>
          </a:p>
          <a:p>
            <a:pPr>
              <a:lnSpc>
                <a:spcPct val="200000"/>
              </a:lnSpc>
            </a:pPr>
            <a:r>
              <a:rPr lang="zh-CN" altLang="en-US" sz="2400" dirty="0" smtClean="0">
                <a:solidFill>
                  <a:schemeClr val="bg1"/>
                </a:solidFill>
              </a:rPr>
              <a:t>以太坊的构想是成为 </a:t>
            </a:r>
            <a:r>
              <a:rPr lang="en-US" altLang="zh-CN" sz="2400" dirty="0" smtClean="0">
                <a:solidFill>
                  <a:schemeClr val="bg1"/>
                </a:solidFill>
              </a:rPr>
              <a:t>DApps </a:t>
            </a:r>
            <a:r>
              <a:rPr lang="zh-CN" altLang="en-US" sz="2400" dirty="0" smtClean="0">
                <a:solidFill>
                  <a:schemeClr val="bg1"/>
                </a:solidFill>
              </a:rPr>
              <a:t>编程开发的平台</a:t>
            </a:r>
            <a:endParaRPr lang="en-US" altLang="zh-CN" sz="2400" dirty="0" smtClean="0">
              <a:solidFill>
                <a:schemeClr val="bg1"/>
              </a:solidFill>
            </a:endParaRPr>
          </a:p>
          <a:p>
            <a:pPr>
              <a:lnSpc>
                <a:spcPct val="200000"/>
              </a:lnSpc>
            </a:pPr>
            <a:r>
              <a:rPr lang="en-US" altLang="zh-CN" sz="2400" dirty="0" smtClean="0">
                <a:solidFill>
                  <a:schemeClr val="bg1"/>
                </a:solidFill>
              </a:rPr>
              <a:t>DApp</a:t>
            </a:r>
            <a:r>
              <a:rPr lang="zh-CN" altLang="en-US" sz="2400" dirty="0">
                <a:solidFill>
                  <a:schemeClr val="bg1"/>
                </a:solidFill>
              </a:rPr>
              <a:t>至少由以下组成：</a:t>
            </a:r>
            <a:endParaRPr lang="zh-CN" altLang="en-US" sz="2400" dirty="0">
              <a:solidFill>
                <a:schemeClr val="bg1"/>
              </a:solidFill>
            </a:endParaRPr>
          </a:p>
          <a:p>
            <a:pPr marL="360045" indent="0">
              <a:lnSpc>
                <a:spcPct val="200000"/>
              </a:lnSpc>
              <a:buNone/>
            </a:pPr>
            <a:r>
              <a:rPr lang="en-US" altLang="zh-CN" sz="2000" dirty="0">
                <a:solidFill>
                  <a:schemeClr val="bg1"/>
                </a:solidFill>
              </a:rPr>
              <a:t>——</a:t>
            </a:r>
            <a:r>
              <a:rPr lang="en-US" altLang="zh-CN" sz="2000" dirty="0" smtClean="0">
                <a:solidFill>
                  <a:schemeClr val="bg1"/>
                </a:solidFill>
              </a:rPr>
              <a:t> </a:t>
            </a:r>
            <a:r>
              <a:rPr lang="zh-CN" altLang="en-US" sz="2000" dirty="0" smtClean="0">
                <a:solidFill>
                  <a:schemeClr val="bg1"/>
                </a:solidFill>
              </a:rPr>
              <a:t>区</a:t>
            </a:r>
            <a:r>
              <a:rPr lang="zh-CN" altLang="en-US" sz="2000" dirty="0">
                <a:solidFill>
                  <a:schemeClr val="bg1"/>
                </a:solidFill>
              </a:rPr>
              <a:t>块链上的智能合约</a:t>
            </a:r>
            <a:endParaRPr lang="zh-CN" altLang="en-US" sz="2000" dirty="0">
              <a:solidFill>
                <a:schemeClr val="bg1"/>
              </a:solidFill>
            </a:endParaRPr>
          </a:p>
          <a:p>
            <a:pPr marL="360045" indent="0">
              <a:lnSpc>
                <a:spcPct val="200000"/>
              </a:lnSpc>
              <a:buNone/>
            </a:pPr>
            <a:r>
              <a:rPr lang="en-US" altLang="zh-CN" sz="2000" dirty="0">
                <a:solidFill>
                  <a:schemeClr val="bg1"/>
                </a:solidFill>
              </a:rPr>
              <a:t>——</a:t>
            </a:r>
            <a:r>
              <a:rPr lang="en-US" altLang="zh-CN" sz="2000" dirty="0" smtClean="0">
                <a:solidFill>
                  <a:schemeClr val="bg1"/>
                </a:solidFill>
              </a:rPr>
              <a:t> Web</a:t>
            </a:r>
            <a:r>
              <a:rPr lang="zh-CN" altLang="en-US" sz="2000" dirty="0">
                <a:solidFill>
                  <a:schemeClr val="bg1"/>
                </a:solidFill>
              </a:rPr>
              <a:t>前端用户界面</a:t>
            </a:r>
            <a:endParaRPr lang="zh-CN" altLang="en-US" sz="2000" dirty="0"/>
          </a:p>
          <a:p>
            <a:pPr>
              <a:lnSpc>
                <a:spcPct val="150000"/>
              </a:lnSpc>
            </a:pPr>
            <a:endParaRPr lang="en-US" altLang="zh-CN" sz="2400" dirty="0" smtClean="0"/>
          </a:p>
        </p:txBody>
      </p:sp>
      <p:sp>
        <p:nvSpPr>
          <p:cNvPr id="6" name="内容占位符 2"/>
          <p:cNvSpPr txBox="1"/>
          <p:nvPr/>
        </p:nvSpPr>
        <p:spPr>
          <a:xfrm>
            <a:off x="6096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0856" y="413792"/>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以太坊应用</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2135560" y="1340768"/>
            <a:ext cx="8136904" cy="5328592"/>
          </a:xfrm>
        </p:spPr>
        <p:txBody>
          <a:bodyPr>
            <a:normAutofit/>
          </a:bodyPr>
          <a:lstStyle/>
          <a:p>
            <a:pPr>
              <a:lnSpc>
                <a:spcPct val="150000"/>
              </a:lnSpc>
            </a:pPr>
            <a:r>
              <a:rPr lang="zh-CN" altLang="en-US" sz="2400" dirty="0" smtClean="0">
                <a:solidFill>
                  <a:schemeClr val="bg1"/>
                </a:solidFill>
              </a:rPr>
              <a:t>基于</a:t>
            </a:r>
            <a:r>
              <a:rPr lang="zh-CN" altLang="en-US" sz="2400" dirty="0">
                <a:solidFill>
                  <a:schemeClr val="bg1"/>
                </a:solidFill>
              </a:rPr>
              <a:t>以太坊创建新的加密货币（</a:t>
            </a:r>
            <a:r>
              <a:rPr lang="en-US" altLang="zh-CN" sz="2400" dirty="0">
                <a:solidFill>
                  <a:schemeClr val="bg1"/>
                </a:solidFill>
              </a:rPr>
              <a:t>CryptoCurrency</a:t>
            </a:r>
            <a:r>
              <a:rPr lang="zh-CN" altLang="en-US" sz="2400" dirty="0">
                <a:solidFill>
                  <a:schemeClr val="bg1"/>
                </a:solidFill>
              </a:rPr>
              <a:t>，这种能力是 </a:t>
            </a:r>
            <a:r>
              <a:rPr lang="en-US" altLang="zh-CN" sz="2400" dirty="0">
                <a:solidFill>
                  <a:schemeClr val="bg1"/>
                </a:solidFill>
              </a:rPr>
              <a:t>2017 </a:t>
            </a:r>
            <a:r>
              <a:rPr lang="zh-CN" altLang="en-US" sz="2400" dirty="0">
                <a:solidFill>
                  <a:schemeClr val="bg1"/>
                </a:solidFill>
              </a:rPr>
              <a:t>年各种 </a:t>
            </a:r>
            <a:r>
              <a:rPr lang="en-US" altLang="zh-CN" sz="2400" dirty="0">
                <a:solidFill>
                  <a:schemeClr val="bg1"/>
                </a:solidFill>
              </a:rPr>
              <a:t>ICO </a:t>
            </a:r>
            <a:r>
              <a:rPr lang="zh-CN" altLang="en-US" sz="2400" dirty="0">
                <a:solidFill>
                  <a:schemeClr val="bg1"/>
                </a:solidFill>
              </a:rPr>
              <a:t>泛滥的技术动因</a:t>
            </a:r>
            <a:r>
              <a:rPr lang="zh-CN" altLang="en-US" sz="2400" dirty="0" smtClean="0">
                <a:solidFill>
                  <a:schemeClr val="bg1"/>
                </a:solidFill>
              </a:rPr>
              <a:t>）</a:t>
            </a:r>
            <a:endParaRPr lang="en-US" altLang="zh-CN" sz="2400" dirty="0">
              <a:solidFill>
                <a:schemeClr val="bg1"/>
              </a:solidFill>
            </a:endParaRPr>
          </a:p>
          <a:p>
            <a:pPr>
              <a:lnSpc>
                <a:spcPct val="150000"/>
              </a:lnSpc>
            </a:pPr>
            <a:r>
              <a:rPr lang="zh-CN" altLang="en-US" sz="2400" dirty="0" smtClean="0">
                <a:solidFill>
                  <a:schemeClr val="bg1"/>
                </a:solidFill>
              </a:rPr>
              <a:t>基于</a:t>
            </a:r>
            <a:r>
              <a:rPr lang="zh-CN" altLang="en-US" sz="2400" dirty="0">
                <a:solidFill>
                  <a:schemeClr val="bg1"/>
                </a:solidFill>
              </a:rPr>
              <a:t>以太坊创建域名注册系统、博彩</a:t>
            </a:r>
            <a:r>
              <a:rPr lang="zh-CN" altLang="en-US" sz="2400" dirty="0" smtClean="0">
                <a:solidFill>
                  <a:schemeClr val="bg1"/>
                </a:solidFill>
              </a:rPr>
              <a:t>系统</a:t>
            </a:r>
            <a:endParaRPr lang="en-US" altLang="zh-CN" sz="2400" dirty="0">
              <a:solidFill>
                <a:schemeClr val="bg1"/>
              </a:solidFill>
            </a:endParaRPr>
          </a:p>
          <a:p>
            <a:pPr>
              <a:lnSpc>
                <a:spcPct val="150000"/>
              </a:lnSpc>
            </a:pPr>
            <a:r>
              <a:rPr lang="zh-CN" altLang="en-US" sz="2400" dirty="0" smtClean="0">
                <a:solidFill>
                  <a:schemeClr val="bg1"/>
                </a:solidFill>
              </a:rPr>
              <a:t>基于</a:t>
            </a:r>
            <a:r>
              <a:rPr lang="zh-CN" altLang="en-US" sz="2400" dirty="0">
                <a:solidFill>
                  <a:schemeClr val="bg1"/>
                </a:solidFill>
              </a:rPr>
              <a:t>以太坊开发去中心化的游戏，比如 </a:t>
            </a:r>
            <a:r>
              <a:rPr lang="en-US" altLang="zh-CN" sz="2400" dirty="0">
                <a:solidFill>
                  <a:schemeClr val="bg1"/>
                </a:solidFill>
              </a:rPr>
              <a:t>2017 </a:t>
            </a:r>
            <a:r>
              <a:rPr lang="zh-CN" altLang="en-US" sz="2400" dirty="0">
                <a:solidFill>
                  <a:schemeClr val="bg1"/>
                </a:solidFill>
              </a:rPr>
              <a:t>年底红极一时的以太猫（</a:t>
            </a:r>
            <a:r>
              <a:rPr lang="en-US" altLang="zh-CN" sz="2400" dirty="0">
                <a:solidFill>
                  <a:schemeClr val="bg1"/>
                </a:solidFill>
              </a:rPr>
              <a:t>CryptoKitties</a:t>
            </a:r>
            <a:r>
              <a:rPr lang="zh-CN" altLang="en-US" sz="2400" dirty="0">
                <a:solidFill>
                  <a:schemeClr val="bg1"/>
                </a:solidFill>
              </a:rPr>
              <a:t>，最高单只猫售价高达 </a:t>
            </a:r>
            <a:r>
              <a:rPr lang="en-US" altLang="zh-CN" sz="2400" dirty="0">
                <a:solidFill>
                  <a:schemeClr val="bg1"/>
                </a:solidFill>
              </a:rPr>
              <a:t>80W </a:t>
            </a:r>
            <a:r>
              <a:rPr lang="zh-CN" altLang="en-US" sz="2400" dirty="0">
                <a:solidFill>
                  <a:schemeClr val="bg1"/>
                </a:solidFill>
              </a:rPr>
              <a:t>美元</a:t>
            </a:r>
            <a:r>
              <a:rPr lang="zh-CN" altLang="en-US" sz="2400" dirty="0" smtClean="0">
                <a:solidFill>
                  <a:schemeClr val="bg1"/>
                </a:solidFill>
              </a:rPr>
              <a:t>）</a:t>
            </a:r>
            <a:endParaRPr lang="zh-CN" altLang="en-US" sz="2400" dirty="0" smtClean="0">
              <a:solidFill>
                <a:schemeClr val="bg1"/>
              </a:solidFill>
            </a:endParaRPr>
          </a:p>
        </p:txBody>
      </p:sp>
      <p:sp>
        <p:nvSpPr>
          <p:cNvPr id="6" name="内容占位符 2"/>
          <p:cNvSpPr txBox="1"/>
          <p:nvPr/>
        </p:nvSpPr>
        <p:spPr>
          <a:xfrm>
            <a:off x="6096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dirty="0" smtClean="0">
                <a:solidFill>
                  <a:schemeClr val="bg1"/>
                </a:solidFill>
                <a:latin typeface="微软雅黑 Light" panose="020B0502040204020203" pitchFamily="34" charset="-122"/>
                <a:ea typeface="微软雅黑 Light" panose="020B0502040204020203" pitchFamily="34" charset="-122"/>
                <a:sym typeface="+mn-ea"/>
              </a:rPr>
              <a:t>以太坊综述</a:t>
            </a:r>
            <a:br>
              <a:rPr lang="en-US" altLang="zh-CN" dirty="0" smtClean="0">
                <a:latin typeface="微软雅黑 Light" panose="020B0502040204020203" pitchFamily="34" charset="-122"/>
                <a:ea typeface="微软雅黑 Light" panose="020B0502040204020203" pitchFamily="34" charset="-122"/>
                <a:sym typeface="+mn-ea"/>
              </a:rPr>
            </a:br>
            <a:endParaRPr lang="zh-CN" altLang="en-US">
              <a:solidFill>
                <a:schemeClr val="bg1"/>
              </a:solidFill>
            </a:endParaRPr>
          </a:p>
        </p:txBody>
      </p:sp>
      <p:sp>
        <p:nvSpPr>
          <p:cNvPr id="3" name="副标题 2"/>
          <p:cNvSpPr>
            <a:spLocks noGrp="1"/>
          </p:cNvSpPr>
          <p:nvPr>
            <p:ph type="subTitle" idx="1"/>
            <p:custDataLst>
              <p:tags r:id="rId2"/>
            </p:custDataLst>
          </p:nvPr>
        </p:nvSpPr>
        <p:spPr/>
        <p:txBody>
          <a:bodyPr/>
          <a:lstStyle/>
          <a:p>
            <a:r>
              <a:rPr lang="en-US" altLang="zh-CN">
                <a:solidFill>
                  <a:schemeClr val="bg1"/>
                </a:solidFill>
              </a:rPr>
              <a:t>Ethereum</a:t>
            </a:r>
            <a:endParaRPr lang="en-US" altLang="zh-CN">
              <a:solidFill>
                <a:schemeClr val="bg1"/>
              </a:solidFill>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0856" y="485800"/>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代币（</a:t>
            </a:r>
            <a:r>
              <a:rPr lang="en-US" altLang="zh-CN" sz="3600" dirty="0" smtClean="0">
                <a:solidFill>
                  <a:schemeClr val="bg1"/>
                </a:solidFill>
                <a:latin typeface="微软雅黑 Light" panose="020B0502040204020203" pitchFamily="34" charset="-122"/>
                <a:ea typeface="微软雅黑 Light" panose="020B0502040204020203" pitchFamily="34" charset="-122"/>
              </a:rPr>
              <a:t>Token</a:t>
            </a:r>
            <a:r>
              <a:rPr lang="zh-CN" altLang="en-US" sz="3600" dirty="0" smtClean="0">
                <a:solidFill>
                  <a:schemeClr val="bg1"/>
                </a:solidFill>
                <a:latin typeface="微软雅黑 Light" panose="020B0502040204020203" pitchFamily="34" charset="-122"/>
                <a:ea typeface="微软雅黑 Light" panose="020B0502040204020203" pitchFamily="34" charset="-122"/>
              </a:rPr>
              <a:t>）</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2135560" y="1340768"/>
            <a:ext cx="8136904" cy="5328592"/>
          </a:xfrm>
        </p:spPr>
        <p:txBody>
          <a:bodyPr>
            <a:normAutofit/>
          </a:bodyPr>
          <a:lstStyle/>
          <a:p>
            <a:pPr>
              <a:lnSpc>
                <a:spcPct val="200000"/>
              </a:lnSpc>
            </a:pPr>
            <a:r>
              <a:rPr lang="zh-CN" altLang="en-US" sz="2000" dirty="0" smtClean="0">
                <a:solidFill>
                  <a:schemeClr val="bg1"/>
                </a:solidFill>
              </a:rPr>
              <a:t>代币（</a:t>
            </a:r>
            <a:r>
              <a:rPr lang="en-US" altLang="zh-CN" sz="2000" dirty="0" smtClean="0">
                <a:solidFill>
                  <a:schemeClr val="bg1"/>
                </a:solidFill>
              </a:rPr>
              <a:t>token</a:t>
            </a:r>
            <a:r>
              <a:rPr lang="zh-CN" altLang="en-US" sz="2000" dirty="0" smtClean="0">
                <a:solidFill>
                  <a:schemeClr val="bg1"/>
                </a:solidFill>
              </a:rPr>
              <a:t>）也称作通证，本意为“令牌”，代表有所有权的资产、货币、权限等在区块链上的抽象</a:t>
            </a:r>
            <a:endParaRPr lang="en-US" altLang="zh-CN" sz="2000" dirty="0" smtClean="0">
              <a:solidFill>
                <a:schemeClr val="bg1"/>
              </a:solidFill>
            </a:endParaRPr>
          </a:p>
          <a:p>
            <a:pPr>
              <a:lnSpc>
                <a:spcPct val="200000"/>
              </a:lnSpc>
            </a:pPr>
            <a:r>
              <a:rPr lang="zh-CN" altLang="en-US" sz="2000" dirty="0" smtClean="0">
                <a:solidFill>
                  <a:schemeClr val="bg1"/>
                </a:solidFill>
              </a:rPr>
              <a:t> 可</a:t>
            </a:r>
            <a:r>
              <a:rPr lang="zh-CN" altLang="en-US" sz="2000" dirty="0">
                <a:solidFill>
                  <a:schemeClr val="bg1"/>
                </a:solidFill>
              </a:rPr>
              <a:t>替代性通证（</a:t>
            </a:r>
            <a:r>
              <a:rPr lang="en-US" altLang="zh-CN" sz="2000" dirty="0">
                <a:solidFill>
                  <a:schemeClr val="bg1"/>
                </a:solidFill>
              </a:rPr>
              <a:t>fungible token</a:t>
            </a:r>
            <a:r>
              <a:rPr lang="zh-CN" altLang="en-US" sz="2000" dirty="0">
                <a:solidFill>
                  <a:schemeClr val="bg1"/>
                </a:solidFill>
              </a:rPr>
              <a:t>）：指的是基于区块链技术发行的，互相可以替代的，可以接近无限拆分的</a:t>
            </a:r>
            <a:r>
              <a:rPr lang="en-US" altLang="zh-CN" sz="2000" dirty="0" smtClean="0">
                <a:solidFill>
                  <a:schemeClr val="bg1"/>
                </a:solidFill>
              </a:rPr>
              <a:t>token</a:t>
            </a:r>
            <a:endParaRPr lang="en-US" altLang="zh-CN" sz="2000" dirty="0" smtClean="0">
              <a:solidFill>
                <a:schemeClr val="bg1"/>
              </a:solidFill>
            </a:endParaRPr>
          </a:p>
          <a:p>
            <a:pPr>
              <a:lnSpc>
                <a:spcPct val="200000"/>
              </a:lnSpc>
            </a:pPr>
            <a:r>
              <a:rPr lang="zh-CN" altLang="en-US" sz="2000" dirty="0" smtClean="0">
                <a:solidFill>
                  <a:schemeClr val="bg1"/>
                </a:solidFill>
              </a:rPr>
              <a:t>非同质通</a:t>
            </a:r>
            <a:r>
              <a:rPr lang="zh-CN" altLang="en-US" sz="2000" dirty="0">
                <a:solidFill>
                  <a:schemeClr val="bg1"/>
                </a:solidFill>
              </a:rPr>
              <a:t>证（</a:t>
            </a:r>
            <a:r>
              <a:rPr lang="en-US" altLang="zh-CN" sz="2000" dirty="0">
                <a:solidFill>
                  <a:schemeClr val="bg1"/>
                </a:solidFill>
              </a:rPr>
              <a:t>non-fungible token</a:t>
            </a:r>
            <a:r>
              <a:rPr lang="zh-CN" altLang="en-US" sz="2000" dirty="0">
                <a:solidFill>
                  <a:schemeClr val="bg1"/>
                </a:solidFill>
              </a:rPr>
              <a:t>）： 指的是基于区块链技术发行的，唯一的，不可替代的，大多数情况下不可拆分的</a:t>
            </a:r>
            <a:r>
              <a:rPr lang="en-US" altLang="zh-CN" sz="2000" dirty="0">
                <a:solidFill>
                  <a:schemeClr val="bg1"/>
                </a:solidFill>
              </a:rPr>
              <a:t>token</a:t>
            </a:r>
            <a:r>
              <a:rPr lang="zh-CN" altLang="en-US" sz="2000" dirty="0">
                <a:solidFill>
                  <a:schemeClr val="bg1"/>
                </a:solidFill>
              </a:rPr>
              <a:t>，如加密猫（</a:t>
            </a:r>
            <a:r>
              <a:rPr lang="en-US" altLang="zh-CN" sz="2000" dirty="0" smtClean="0">
                <a:solidFill>
                  <a:schemeClr val="bg1"/>
                </a:solidFill>
              </a:rPr>
              <a:t>CryptoKitties</a:t>
            </a:r>
            <a:r>
              <a:rPr lang="zh-CN" altLang="en-US" sz="2000" dirty="0">
                <a:solidFill>
                  <a:schemeClr val="bg1"/>
                </a:solidFill>
              </a:rPr>
              <a:t>）</a:t>
            </a:r>
            <a:endParaRPr lang="zh-CN" altLang="en-US" sz="2000" dirty="0">
              <a:solidFill>
                <a:schemeClr val="bg1"/>
              </a:solidFill>
            </a:endParaRPr>
          </a:p>
        </p:txBody>
      </p:sp>
      <p:sp>
        <p:nvSpPr>
          <p:cNvPr id="6" name="内容占位符 2"/>
          <p:cNvSpPr txBox="1"/>
          <p:nvPr/>
        </p:nvSpPr>
        <p:spPr>
          <a:xfrm>
            <a:off x="6096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0856" y="413792"/>
            <a:ext cx="8229600" cy="1143000"/>
          </a:xfrm>
        </p:spPr>
        <p:txBody>
          <a:bodyPr>
            <a:normAutofit/>
          </a:bodyPr>
          <a:lstStyle/>
          <a:p>
            <a:pPr algn="l"/>
            <a:r>
              <a:rPr lang="zh-CN" altLang="en-US" sz="3600" dirty="0" smtClean="0">
                <a:latin typeface="微软雅黑 Light" panose="020B0502040204020203" pitchFamily="34" charset="-122"/>
                <a:ea typeface="微软雅黑 Light" panose="020B0502040204020203" pitchFamily="34" charset="-122"/>
              </a:rPr>
              <a:t> 名词解释</a:t>
            </a:r>
            <a:endParaRPr lang="zh-CN" altLang="en-US" sz="3600" dirty="0">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2135560" y="1196752"/>
            <a:ext cx="8136904" cy="5328592"/>
          </a:xfrm>
        </p:spPr>
        <p:txBody>
          <a:bodyPr>
            <a:normAutofit fontScale="80000"/>
          </a:bodyPr>
          <a:lstStyle/>
          <a:p>
            <a:pPr>
              <a:lnSpc>
                <a:spcPct val="150000"/>
              </a:lnSpc>
              <a:spcBef>
                <a:spcPts val="0"/>
              </a:spcBef>
            </a:pPr>
            <a:r>
              <a:rPr lang="en-US" altLang="zh-CN" sz="2000" b="1" dirty="0" smtClean="0">
                <a:solidFill>
                  <a:schemeClr val="bg1"/>
                </a:solidFill>
              </a:rPr>
              <a:t>EIP</a:t>
            </a:r>
            <a:r>
              <a:rPr lang="zh-CN" altLang="en-US" sz="2000" b="1" dirty="0" smtClean="0">
                <a:solidFill>
                  <a:schemeClr val="bg1"/>
                </a:solidFill>
              </a:rPr>
              <a:t>：</a:t>
            </a:r>
            <a:r>
              <a:rPr lang="en-US" altLang="zh-CN" sz="2000" b="1" dirty="0" smtClean="0">
                <a:solidFill>
                  <a:schemeClr val="bg1"/>
                </a:solidFill>
              </a:rPr>
              <a:t> </a:t>
            </a:r>
            <a:r>
              <a:rPr lang="en-US" altLang="zh-CN" sz="2000" dirty="0" smtClean="0">
                <a:solidFill>
                  <a:schemeClr val="bg1"/>
                </a:solidFill>
              </a:rPr>
              <a:t>Ethereum </a:t>
            </a:r>
            <a:r>
              <a:rPr lang="en-US" altLang="zh-CN" sz="2000" dirty="0">
                <a:solidFill>
                  <a:schemeClr val="bg1"/>
                </a:solidFill>
              </a:rPr>
              <a:t>Improvement </a:t>
            </a:r>
            <a:r>
              <a:rPr lang="en-US" altLang="zh-CN" sz="2000" dirty="0" smtClean="0">
                <a:solidFill>
                  <a:schemeClr val="bg1"/>
                </a:solidFill>
              </a:rPr>
              <a:t>Proposals</a:t>
            </a:r>
            <a:r>
              <a:rPr lang="zh-CN" altLang="en-US" sz="2000" dirty="0" smtClean="0">
                <a:solidFill>
                  <a:schemeClr val="bg1"/>
                </a:solidFill>
              </a:rPr>
              <a:t>，以太</a:t>
            </a:r>
            <a:r>
              <a:rPr lang="zh-CN" altLang="en-US" sz="2000" dirty="0">
                <a:solidFill>
                  <a:schemeClr val="bg1"/>
                </a:solidFill>
              </a:rPr>
              <a:t>坊改进</a:t>
            </a:r>
            <a:r>
              <a:rPr lang="zh-CN" altLang="en-US" sz="2000" dirty="0" smtClean="0">
                <a:solidFill>
                  <a:schemeClr val="bg1"/>
                </a:solidFill>
              </a:rPr>
              <a:t>建议</a:t>
            </a:r>
            <a:endParaRPr lang="zh-CN" altLang="en-US" sz="2000" dirty="0">
              <a:solidFill>
                <a:schemeClr val="bg1"/>
              </a:solidFill>
            </a:endParaRPr>
          </a:p>
          <a:p>
            <a:pPr>
              <a:lnSpc>
                <a:spcPct val="150000"/>
              </a:lnSpc>
              <a:spcBef>
                <a:spcPts val="0"/>
              </a:spcBef>
            </a:pPr>
            <a:r>
              <a:rPr lang="en-US" altLang="zh-CN" sz="2000" b="1" dirty="0" smtClean="0">
                <a:solidFill>
                  <a:schemeClr val="bg1"/>
                </a:solidFill>
              </a:rPr>
              <a:t>ERC</a:t>
            </a:r>
            <a:r>
              <a:rPr lang="zh-CN" altLang="en-US" sz="2000" b="1" dirty="0" smtClean="0">
                <a:solidFill>
                  <a:schemeClr val="bg1"/>
                </a:solidFill>
              </a:rPr>
              <a:t>：</a:t>
            </a:r>
            <a:r>
              <a:rPr lang="en-US" altLang="zh-CN" sz="2000" dirty="0" smtClean="0">
                <a:solidFill>
                  <a:schemeClr val="bg1"/>
                </a:solidFill>
              </a:rPr>
              <a:t>Ethereum Request for Comments</a:t>
            </a:r>
            <a:r>
              <a:rPr lang="zh-CN" altLang="en-US" sz="2000" dirty="0" smtClean="0">
                <a:solidFill>
                  <a:schemeClr val="bg1"/>
                </a:solidFill>
              </a:rPr>
              <a:t>的缩写，以太</a:t>
            </a:r>
            <a:r>
              <a:rPr lang="zh-CN" altLang="en-US" sz="2000" dirty="0">
                <a:solidFill>
                  <a:schemeClr val="bg1"/>
                </a:solidFill>
              </a:rPr>
              <a:t>坊征求意见。一些</a:t>
            </a:r>
            <a:r>
              <a:rPr lang="en-US" altLang="zh-CN" sz="2000" dirty="0">
                <a:solidFill>
                  <a:schemeClr val="bg1"/>
                </a:solidFill>
              </a:rPr>
              <a:t>EIP</a:t>
            </a:r>
            <a:r>
              <a:rPr lang="zh-CN" altLang="en-US" sz="2000" dirty="0">
                <a:solidFill>
                  <a:schemeClr val="bg1"/>
                </a:solidFill>
              </a:rPr>
              <a:t>被标记为</a:t>
            </a:r>
            <a:r>
              <a:rPr lang="en-US" altLang="zh-CN" sz="2000" dirty="0">
                <a:solidFill>
                  <a:schemeClr val="bg1"/>
                </a:solidFill>
              </a:rPr>
              <a:t>ERC</a:t>
            </a:r>
            <a:r>
              <a:rPr lang="zh-CN" altLang="en-US" sz="2000" dirty="0">
                <a:solidFill>
                  <a:schemeClr val="bg1"/>
                </a:solidFill>
              </a:rPr>
              <a:t>，表示试图定义以太坊使用的特定标准的</a:t>
            </a:r>
            <a:r>
              <a:rPr lang="zh-CN" altLang="en-US" sz="2000" dirty="0" smtClean="0">
                <a:solidFill>
                  <a:schemeClr val="bg1"/>
                </a:solidFill>
              </a:rPr>
              <a:t>提议</a:t>
            </a:r>
            <a:endParaRPr lang="zh-CN" altLang="en-US" sz="2000" dirty="0">
              <a:solidFill>
                <a:schemeClr val="bg1"/>
              </a:solidFill>
            </a:endParaRPr>
          </a:p>
          <a:p>
            <a:pPr>
              <a:lnSpc>
                <a:spcPct val="150000"/>
              </a:lnSpc>
              <a:spcBef>
                <a:spcPts val="0"/>
              </a:spcBef>
            </a:pPr>
            <a:r>
              <a:rPr lang="en-US" altLang="zh-CN" sz="2000" b="1" dirty="0" smtClean="0">
                <a:solidFill>
                  <a:schemeClr val="bg1"/>
                </a:solidFill>
              </a:rPr>
              <a:t>EOA</a:t>
            </a:r>
            <a:r>
              <a:rPr lang="zh-CN" altLang="en-US" sz="2000" b="1" dirty="0" smtClean="0">
                <a:solidFill>
                  <a:schemeClr val="bg1"/>
                </a:solidFill>
              </a:rPr>
              <a:t>：</a:t>
            </a:r>
            <a:r>
              <a:rPr lang="en-US" altLang="zh-CN" sz="2000" dirty="0" smtClean="0">
                <a:solidFill>
                  <a:schemeClr val="bg1"/>
                </a:solidFill>
              </a:rPr>
              <a:t>External Owned Account</a:t>
            </a:r>
            <a:r>
              <a:rPr lang="zh-CN" altLang="en-US" sz="2000" dirty="0" smtClean="0">
                <a:solidFill>
                  <a:schemeClr val="bg1"/>
                </a:solidFill>
              </a:rPr>
              <a:t>，外部</a:t>
            </a:r>
            <a:r>
              <a:rPr lang="zh-CN" altLang="en-US" sz="2000" dirty="0">
                <a:solidFill>
                  <a:schemeClr val="bg1"/>
                </a:solidFill>
              </a:rPr>
              <a:t>账户。由以太坊网络的人类用户创建的</a:t>
            </a:r>
            <a:r>
              <a:rPr lang="zh-CN" altLang="en-US" sz="2000" dirty="0" smtClean="0">
                <a:solidFill>
                  <a:schemeClr val="bg1"/>
                </a:solidFill>
              </a:rPr>
              <a:t>账户</a:t>
            </a:r>
            <a:endParaRPr lang="en-US" altLang="zh-CN" sz="2000" dirty="0" smtClean="0">
              <a:solidFill>
                <a:schemeClr val="bg1"/>
              </a:solidFill>
            </a:endParaRPr>
          </a:p>
          <a:p>
            <a:pPr>
              <a:lnSpc>
                <a:spcPct val="150000"/>
              </a:lnSpc>
              <a:spcBef>
                <a:spcPts val="0"/>
              </a:spcBef>
            </a:pPr>
            <a:r>
              <a:rPr lang="en-US" altLang="zh-CN" sz="2000" b="1" dirty="0" smtClean="0">
                <a:solidFill>
                  <a:schemeClr val="bg1"/>
                </a:solidFill>
              </a:rPr>
              <a:t>Ethash</a:t>
            </a:r>
            <a:r>
              <a:rPr lang="zh-CN" altLang="en-US" sz="2000" b="1" dirty="0">
                <a:solidFill>
                  <a:schemeClr val="bg1"/>
                </a:solidFill>
              </a:rPr>
              <a:t>：</a:t>
            </a:r>
            <a:r>
              <a:rPr lang="zh-CN" altLang="en-US" sz="2000" dirty="0" smtClean="0">
                <a:solidFill>
                  <a:schemeClr val="bg1"/>
                </a:solidFill>
              </a:rPr>
              <a:t>以太</a:t>
            </a:r>
            <a:r>
              <a:rPr lang="zh-CN" altLang="en-US" sz="2000" dirty="0">
                <a:solidFill>
                  <a:schemeClr val="bg1"/>
                </a:solidFill>
              </a:rPr>
              <a:t>坊</a:t>
            </a:r>
            <a:r>
              <a:rPr lang="en-US" altLang="zh-CN" sz="2000" dirty="0" smtClean="0">
                <a:solidFill>
                  <a:schemeClr val="bg1"/>
                </a:solidFill>
              </a:rPr>
              <a:t>1.0 </a:t>
            </a:r>
            <a:r>
              <a:rPr lang="zh-CN" altLang="en-US" sz="2000" dirty="0" smtClean="0">
                <a:solidFill>
                  <a:schemeClr val="bg1"/>
                </a:solidFill>
              </a:rPr>
              <a:t>的工作量证明</a:t>
            </a:r>
            <a:r>
              <a:rPr lang="zh-CN" altLang="en-US" sz="2000" dirty="0">
                <a:solidFill>
                  <a:schemeClr val="bg1"/>
                </a:solidFill>
              </a:rPr>
              <a:t>算法。</a:t>
            </a:r>
            <a:endParaRPr lang="zh-CN" altLang="en-US" sz="2000" dirty="0">
              <a:solidFill>
                <a:schemeClr val="bg1"/>
              </a:solidFill>
            </a:endParaRPr>
          </a:p>
          <a:p>
            <a:pPr>
              <a:lnSpc>
                <a:spcPct val="150000"/>
              </a:lnSpc>
              <a:spcBef>
                <a:spcPts val="0"/>
              </a:spcBef>
            </a:pPr>
            <a:r>
              <a:rPr lang="en-US" altLang="zh-CN" sz="2000" b="1" dirty="0">
                <a:solidFill>
                  <a:schemeClr val="bg1"/>
                </a:solidFill>
              </a:rPr>
              <a:t>HD</a:t>
            </a:r>
            <a:r>
              <a:rPr lang="zh-CN" altLang="en-US" sz="2000" b="1" dirty="0" smtClean="0">
                <a:solidFill>
                  <a:schemeClr val="bg1"/>
                </a:solidFill>
              </a:rPr>
              <a:t>钱包：</a:t>
            </a:r>
            <a:r>
              <a:rPr lang="zh-CN" altLang="en-US" sz="2000" dirty="0" smtClean="0">
                <a:solidFill>
                  <a:schemeClr val="bg1"/>
                </a:solidFill>
              </a:rPr>
              <a:t>使用</a:t>
            </a:r>
            <a:r>
              <a:rPr lang="zh-CN" altLang="en-US" sz="2000" dirty="0">
                <a:solidFill>
                  <a:schemeClr val="bg1"/>
                </a:solidFill>
              </a:rPr>
              <a:t>分层确定性（</a:t>
            </a:r>
            <a:r>
              <a:rPr lang="en-US" altLang="zh-CN" sz="2000" dirty="0">
                <a:solidFill>
                  <a:schemeClr val="bg1"/>
                </a:solidFill>
              </a:rPr>
              <a:t>HD protocol</a:t>
            </a:r>
            <a:r>
              <a:rPr lang="zh-CN" altLang="en-US" sz="2000" dirty="0">
                <a:solidFill>
                  <a:schemeClr val="bg1"/>
                </a:solidFill>
              </a:rPr>
              <a:t>）密钥创建和转账协议（</a:t>
            </a:r>
            <a:r>
              <a:rPr lang="en-US" altLang="zh-CN" sz="2000" dirty="0">
                <a:solidFill>
                  <a:schemeClr val="bg1"/>
                </a:solidFill>
              </a:rPr>
              <a:t>BIP32</a:t>
            </a:r>
            <a:r>
              <a:rPr lang="zh-CN" altLang="en-US" sz="2000" dirty="0">
                <a:solidFill>
                  <a:schemeClr val="bg1"/>
                </a:solidFill>
              </a:rPr>
              <a:t>）的钱包。</a:t>
            </a:r>
            <a:endParaRPr lang="zh-CN" altLang="en-US" sz="2000" dirty="0">
              <a:solidFill>
                <a:schemeClr val="bg1"/>
              </a:solidFill>
            </a:endParaRPr>
          </a:p>
          <a:p>
            <a:pPr>
              <a:lnSpc>
                <a:spcPct val="150000"/>
              </a:lnSpc>
              <a:spcBef>
                <a:spcPts val="0"/>
              </a:spcBef>
            </a:pPr>
            <a:r>
              <a:rPr lang="en-US" altLang="zh-CN" sz="2000" b="1" dirty="0" smtClean="0">
                <a:solidFill>
                  <a:schemeClr val="bg1"/>
                </a:solidFill>
              </a:rPr>
              <a:t>Keccak256</a:t>
            </a:r>
            <a:r>
              <a:rPr lang="zh-CN" altLang="en-US" sz="2000" b="1" dirty="0" smtClean="0">
                <a:solidFill>
                  <a:schemeClr val="bg1"/>
                </a:solidFill>
              </a:rPr>
              <a:t>：</a:t>
            </a:r>
            <a:r>
              <a:rPr lang="zh-CN" altLang="en-US" sz="2000" dirty="0" smtClean="0">
                <a:solidFill>
                  <a:schemeClr val="bg1"/>
                </a:solidFill>
              </a:rPr>
              <a:t>以太</a:t>
            </a:r>
            <a:r>
              <a:rPr lang="zh-CN" altLang="en-US" sz="2000" dirty="0">
                <a:solidFill>
                  <a:schemeClr val="bg1"/>
                </a:solidFill>
              </a:rPr>
              <a:t>坊中使用的密码哈希函数。</a:t>
            </a:r>
            <a:r>
              <a:rPr lang="en-US" altLang="zh-CN" sz="2000" dirty="0" smtClean="0">
                <a:solidFill>
                  <a:schemeClr val="bg1"/>
                </a:solidFill>
              </a:rPr>
              <a:t>Keccak256 </a:t>
            </a:r>
            <a:r>
              <a:rPr lang="zh-CN" altLang="en-US" sz="2000" dirty="0" smtClean="0">
                <a:solidFill>
                  <a:schemeClr val="bg1"/>
                </a:solidFill>
              </a:rPr>
              <a:t>被</a:t>
            </a:r>
            <a:r>
              <a:rPr lang="zh-CN" altLang="en-US" sz="2000" dirty="0">
                <a:solidFill>
                  <a:schemeClr val="bg1"/>
                </a:solidFill>
              </a:rPr>
              <a:t>标准化为</a:t>
            </a:r>
            <a:r>
              <a:rPr lang="en-US" altLang="zh-CN" sz="2000" dirty="0" smtClean="0">
                <a:solidFill>
                  <a:schemeClr val="bg1"/>
                </a:solidFill>
              </a:rPr>
              <a:t>SHA-3</a:t>
            </a:r>
            <a:endParaRPr lang="zh-CN" altLang="en-US" sz="2000" dirty="0">
              <a:solidFill>
                <a:schemeClr val="bg1"/>
              </a:solidFill>
            </a:endParaRPr>
          </a:p>
          <a:p>
            <a:pPr>
              <a:lnSpc>
                <a:spcPct val="150000"/>
              </a:lnSpc>
              <a:spcBef>
                <a:spcPts val="0"/>
              </a:spcBef>
            </a:pPr>
            <a:r>
              <a:rPr lang="en-US" altLang="zh-CN" sz="2000" b="1" dirty="0" smtClean="0">
                <a:solidFill>
                  <a:schemeClr val="bg1"/>
                </a:solidFill>
              </a:rPr>
              <a:t>Nonce</a:t>
            </a:r>
            <a:r>
              <a:rPr lang="zh-CN" altLang="en-US" sz="2000" b="1" dirty="0" smtClean="0">
                <a:solidFill>
                  <a:schemeClr val="bg1"/>
                </a:solidFill>
              </a:rPr>
              <a:t>：</a:t>
            </a:r>
            <a:r>
              <a:rPr lang="zh-CN" altLang="en-US" sz="2000" dirty="0" smtClean="0">
                <a:solidFill>
                  <a:schemeClr val="bg1"/>
                </a:solidFill>
              </a:rPr>
              <a:t>在</a:t>
            </a:r>
            <a:r>
              <a:rPr lang="zh-CN" altLang="en-US" sz="2000" dirty="0">
                <a:solidFill>
                  <a:schemeClr val="bg1"/>
                </a:solidFill>
              </a:rPr>
              <a:t>密码学中，术语</a:t>
            </a:r>
            <a:r>
              <a:rPr lang="en-US" altLang="zh-CN" sz="2000" dirty="0">
                <a:solidFill>
                  <a:schemeClr val="bg1"/>
                </a:solidFill>
              </a:rPr>
              <a:t>nonce</a:t>
            </a:r>
            <a:r>
              <a:rPr lang="zh-CN" altLang="en-US" sz="2000" dirty="0">
                <a:solidFill>
                  <a:schemeClr val="bg1"/>
                </a:solidFill>
              </a:rPr>
              <a:t>用于指代只能使用一次的值。以太坊使用两种类型的</a:t>
            </a:r>
            <a:r>
              <a:rPr lang="zh-CN" altLang="en-US" sz="2000" dirty="0" smtClean="0">
                <a:solidFill>
                  <a:schemeClr val="bg1"/>
                </a:solidFill>
              </a:rPr>
              <a:t>随机数</a:t>
            </a:r>
            <a:r>
              <a:rPr lang="zh-CN" altLang="en-US" sz="2000" dirty="0">
                <a:solidFill>
                  <a:schemeClr val="bg1"/>
                </a:solidFill>
              </a:rPr>
              <a:t>，</a:t>
            </a:r>
            <a:r>
              <a:rPr lang="zh-CN" altLang="en-US" sz="2000" dirty="0" smtClean="0">
                <a:solidFill>
                  <a:schemeClr val="bg1"/>
                </a:solidFill>
              </a:rPr>
              <a:t>账户随机数和</a:t>
            </a:r>
            <a:r>
              <a:rPr lang="en-US" altLang="zh-CN" sz="2000" dirty="0" smtClean="0">
                <a:solidFill>
                  <a:schemeClr val="bg1"/>
                </a:solidFill>
              </a:rPr>
              <a:t>POW</a:t>
            </a:r>
            <a:r>
              <a:rPr lang="zh-CN" altLang="en-US" sz="2000" dirty="0" smtClean="0">
                <a:solidFill>
                  <a:schemeClr val="bg1"/>
                </a:solidFill>
              </a:rPr>
              <a:t>随机数</a:t>
            </a:r>
            <a:endParaRPr lang="zh-CN" altLang="en-US" sz="2000" dirty="0"/>
          </a:p>
          <a:p>
            <a:endParaRPr lang="zh-CN" altLang="en-US" sz="2400" dirty="0"/>
          </a:p>
          <a:p>
            <a:endParaRPr lang="zh-CN" altLang="en-US" sz="2400" dirty="0"/>
          </a:p>
          <a:p>
            <a:endParaRPr lang="zh-CN" altLang="en-US" sz="2400" dirty="0"/>
          </a:p>
        </p:txBody>
      </p:sp>
      <p:sp>
        <p:nvSpPr>
          <p:cNvPr id="6" name="内容占位符 2"/>
          <p:cNvSpPr txBox="1"/>
          <p:nvPr/>
        </p:nvSpPr>
        <p:spPr>
          <a:xfrm>
            <a:off x="6096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69882" y="2496841"/>
            <a:ext cx="10852237" cy="899167"/>
          </a:xfrm>
        </p:spPr>
        <p:txBody>
          <a:bodyPr/>
          <a:p>
            <a:r>
              <a:rPr lang="en-US" altLang="zh-CN" sz="6600" kern="0" spc="0">
                <a:solidFill>
                  <a:schemeClr val="bg1"/>
                </a:solidFill>
                <a:uFillTx/>
                <a:latin typeface="Impact" panose="020B0806030902050204" charset="0"/>
                <a:cs typeface="Impact" panose="020B0806030902050204" charset="0"/>
              </a:rPr>
              <a:t>THINKS</a:t>
            </a:r>
            <a:endParaRPr lang="en-US" altLang="zh-CN" sz="6600" kern="0" spc="0">
              <a:solidFill>
                <a:schemeClr val="bg1"/>
              </a:solidFill>
              <a:uFillTx/>
              <a:latin typeface="Impact" panose="020B0806030902050204" charset="0"/>
              <a:cs typeface="Impact" panose="020B0806030902050204" charset="0"/>
            </a:endParaRPr>
          </a:p>
        </p:txBody>
      </p:sp>
      <p:sp>
        <p:nvSpPr>
          <p:cNvPr id="3" name="副标题 2"/>
          <p:cNvSpPr>
            <a:spLocks noGrp="1"/>
          </p:cNvSpPr>
          <p:nvPr>
            <p:ph type="subTitle" idx="1"/>
          </p:nvPr>
        </p:nvSpPr>
        <p:spPr>
          <a:xfrm>
            <a:off x="741002" y="3535680"/>
            <a:ext cx="10852237" cy="950984"/>
          </a:xfrm>
        </p:spPr>
        <p:txBody>
          <a:bodyPr/>
          <a:p>
            <a:r>
              <a:rPr lang="zh-CN" altLang="zh-CN" sz="1400">
                <a:solidFill>
                  <a:schemeClr val="bg1"/>
                </a:solidFill>
                <a:latin typeface="苹方 常规" panose="020B0300000000000000" charset="-122"/>
                <a:ea typeface="苹方 常规" panose="020B0300000000000000" charset="-122"/>
                <a:cs typeface="苹方 常规" panose="020B0300000000000000" charset="-122"/>
              </a:rPr>
              <a:t>火链互联</a:t>
            </a:r>
            <a:r>
              <a:rPr lang="en-US" altLang="zh-CN" sz="1400">
                <a:solidFill>
                  <a:schemeClr val="bg1"/>
                </a:solidFill>
                <a:latin typeface="苹方 常规" panose="020B0300000000000000" charset="-122"/>
                <a:ea typeface="苹方 常规" panose="020B0300000000000000" charset="-122"/>
                <a:cs typeface="苹方 常规" panose="020B0300000000000000" charset="-122"/>
              </a:rPr>
              <a:t>-</a:t>
            </a:r>
            <a:r>
              <a:rPr lang="zh-CN" altLang="en-US" sz="1400">
                <a:solidFill>
                  <a:schemeClr val="bg1"/>
                </a:solidFill>
                <a:latin typeface="苹方 常规" panose="020B0300000000000000" charset="-122"/>
                <a:ea typeface="苹方 常规" panose="020B0300000000000000" charset="-122"/>
                <a:cs typeface="苹方 常规" panose="020B0300000000000000" charset="-122"/>
              </a:rPr>
              <a:t>专注于互联网</a:t>
            </a:r>
            <a:r>
              <a:rPr lang="en-US" altLang="zh-CN" sz="1400">
                <a:solidFill>
                  <a:schemeClr val="bg1"/>
                </a:solidFill>
                <a:latin typeface="苹方 常规" panose="020B0300000000000000" charset="-122"/>
                <a:ea typeface="苹方 常规" panose="020B0300000000000000" charset="-122"/>
                <a:cs typeface="苹方 常规" panose="020B0300000000000000" charset="-122"/>
              </a:rPr>
              <a:t>IT</a:t>
            </a:r>
            <a:r>
              <a:rPr lang="zh-CN" altLang="en-US" sz="1400">
                <a:solidFill>
                  <a:schemeClr val="bg1"/>
                </a:solidFill>
                <a:latin typeface="苹方 常规" panose="020B0300000000000000" charset="-122"/>
                <a:ea typeface="苹方 常规" panose="020B0300000000000000" charset="-122"/>
                <a:cs typeface="苹方 常规" panose="020B0300000000000000" charset="-122"/>
              </a:rPr>
              <a:t>教育</a:t>
            </a:r>
            <a:endParaRPr lang="zh-CN" altLang="en-US" sz="1400">
              <a:solidFill>
                <a:schemeClr val="bg1"/>
              </a:solidFill>
              <a:latin typeface="苹方 常规" panose="020B0300000000000000" charset="-122"/>
              <a:ea typeface="苹方 常规" panose="020B0300000000000000" charset="-122"/>
              <a:cs typeface="苹方 常规" panose="020B0300000000000000"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882" y="929840"/>
            <a:ext cx="10852237" cy="648000"/>
          </a:xfrm>
        </p:spPr>
        <p:txBody>
          <a:bodyPr/>
          <a:p>
            <a:r>
              <a:rPr smtClean="0">
                <a:solidFill>
                  <a:schemeClr val="bg1"/>
                </a:solidFill>
                <a:latin typeface="微软雅黑 Light" panose="020B0502040204020203" pitchFamily="34" charset="-122"/>
                <a:ea typeface="微软雅黑 Light" panose="020B0502040204020203" pitchFamily="34" charset="-122"/>
                <a:sym typeface="+mn-ea"/>
              </a:rPr>
              <a:t>区块链（公链）发展简史</a:t>
            </a:r>
            <a:br>
              <a:rPr lang="zh-CN" altLang="en-US" dirty="0">
                <a:latin typeface="微软雅黑 Light" panose="020B0502040204020203" pitchFamily="34" charset="-122"/>
                <a:ea typeface="微软雅黑 Light" panose="020B0502040204020203" pitchFamily="34" charset="-122"/>
              </a:rPr>
            </a:br>
            <a:endParaRPr lang="zh-CN" altLang="en-US">
              <a:solidFill>
                <a:schemeClr val="bg1"/>
              </a:solidFill>
            </a:endParaRPr>
          </a:p>
        </p:txBody>
      </p:sp>
      <p:sp>
        <p:nvSpPr>
          <p:cNvPr id="3" name="内容占位符 2"/>
          <p:cNvSpPr>
            <a:spLocks noGrp="1"/>
          </p:cNvSpPr>
          <p:nvPr>
            <p:ph idx="1"/>
          </p:nvPr>
        </p:nvSpPr>
        <p:spPr>
          <a:xfrm>
            <a:off x="669925" y="1793875"/>
            <a:ext cx="10852150" cy="4620260"/>
          </a:xfrm>
        </p:spPr>
        <p:txBody>
          <a:bodyPr/>
          <a:p>
            <a:endParaRPr lang="zh-CN" altLang="en-US">
              <a:solidFill>
                <a:schemeClr val="bg1"/>
              </a:solidFill>
            </a:endParaRPr>
          </a:p>
        </p:txBody>
      </p:sp>
      <p:grpSp>
        <p:nvGrpSpPr>
          <p:cNvPr id="10" name="组合 9"/>
          <p:cNvGrpSpPr/>
          <p:nvPr/>
        </p:nvGrpSpPr>
        <p:grpSpPr>
          <a:xfrm>
            <a:off x="2763123" y="1513106"/>
            <a:ext cx="7020272" cy="4214120"/>
            <a:chOff x="1080120" y="1204590"/>
            <a:chExt cx="7020272" cy="4214120"/>
          </a:xfrm>
        </p:grpSpPr>
        <p:grpSp>
          <p:nvGrpSpPr>
            <p:cNvPr id="7" name="组合 6"/>
            <p:cNvGrpSpPr/>
            <p:nvPr/>
          </p:nvGrpSpPr>
          <p:grpSpPr>
            <a:xfrm>
              <a:off x="1080120" y="1268760"/>
              <a:ext cx="7020272" cy="4149950"/>
              <a:chOff x="1080120" y="1268760"/>
              <a:chExt cx="7020272" cy="4149950"/>
            </a:xfrm>
          </p:grpSpPr>
          <p:grpSp>
            <p:nvGrpSpPr>
              <p:cNvPr id="5" name="组合 4"/>
              <p:cNvGrpSpPr/>
              <p:nvPr/>
            </p:nvGrpSpPr>
            <p:grpSpPr>
              <a:xfrm>
                <a:off x="1080120" y="1268760"/>
                <a:ext cx="7020272" cy="4149950"/>
                <a:chOff x="1080120" y="1268760"/>
                <a:chExt cx="7020272" cy="4149950"/>
              </a:xfrm>
            </p:grpSpPr>
            <p:pic>
              <p:nvPicPr>
                <p:cNvPr id="1026" name="Picture 2" descr="https://user-gold-cdn.xitu.io/2018/6/26/16438928acd0f78e?imagesli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0120" y="1268760"/>
                  <a:ext cx="7020272" cy="4149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22031" y="3936437"/>
                  <a:ext cx="468052" cy="369332"/>
                </a:xfrm>
                <a:prstGeom prst="rect">
                  <a:avLst/>
                </a:prstGeom>
                <a:noFill/>
              </p:spPr>
              <p:txBody>
                <a:bodyPr wrap="square" rtlCol="0">
                  <a:spAutoFit/>
                </a:bodyPr>
                <a:p>
                  <a:r>
                    <a:rPr lang="zh-CN" altLang="en-US" dirty="0" smtClean="0">
                      <a:solidFill>
                        <a:schemeClr val="bg1">
                          <a:lumMod val="50000"/>
                        </a:schemeClr>
                      </a:solidFill>
                    </a:rPr>
                    <a:t>？</a:t>
                  </a:r>
                  <a:endParaRPr lang="zh-CN" altLang="en-US" dirty="0">
                    <a:solidFill>
                      <a:schemeClr val="bg1">
                        <a:lumMod val="50000"/>
                      </a:schemeClr>
                    </a:solidFill>
                  </a:endParaRPr>
                </a:p>
              </p:txBody>
            </p:sp>
          </p:gr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143" y="3933056"/>
                <a:ext cx="923908" cy="35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extBox 7"/>
            <p:cNvSpPr txBox="1"/>
            <p:nvPr/>
          </p:nvSpPr>
          <p:spPr>
            <a:xfrm>
              <a:off x="1835696" y="2946430"/>
              <a:ext cx="720080" cy="338554"/>
            </a:xfrm>
            <a:prstGeom prst="rect">
              <a:avLst/>
            </a:prstGeom>
            <a:noFill/>
          </p:spPr>
          <p:txBody>
            <a:bodyPr wrap="square" rtlCol="0">
              <a:spAutoFit/>
            </a:bodyPr>
            <a:p>
              <a:r>
                <a:rPr lang="en-US" altLang="zh-CN" sz="1600" dirty="0" smtClean="0">
                  <a:solidFill>
                    <a:schemeClr val="bg1">
                      <a:lumMod val="65000"/>
                    </a:schemeClr>
                  </a:solidFill>
                </a:rPr>
                <a:t>2008</a:t>
              </a:r>
              <a:endParaRPr lang="zh-CN" altLang="en-US" sz="1600" dirty="0">
                <a:solidFill>
                  <a:schemeClr val="bg1">
                    <a:lumMod val="65000"/>
                  </a:schemeClr>
                </a:solidFill>
              </a:endParaRPr>
            </a:p>
          </p:txBody>
        </p:sp>
        <p:sp>
          <p:nvSpPr>
            <p:cNvPr id="11" name="TextBox 10"/>
            <p:cNvSpPr txBox="1"/>
            <p:nvPr/>
          </p:nvSpPr>
          <p:spPr>
            <a:xfrm>
              <a:off x="4239256" y="2002488"/>
              <a:ext cx="720080" cy="338554"/>
            </a:xfrm>
            <a:prstGeom prst="rect">
              <a:avLst/>
            </a:prstGeom>
            <a:noFill/>
          </p:spPr>
          <p:txBody>
            <a:bodyPr wrap="square" rtlCol="0">
              <a:spAutoFit/>
            </a:bodyPr>
            <a:p>
              <a:r>
                <a:rPr lang="en-US" altLang="zh-CN" sz="1600" dirty="0" smtClean="0">
                  <a:solidFill>
                    <a:schemeClr val="bg1">
                      <a:lumMod val="65000"/>
                    </a:schemeClr>
                  </a:solidFill>
                </a:rPr>
                <a:t>2014</a:t>
              </a:r>
              <a:endParaRPr lang="zh-CN" altLang="en-US" sz="1600" dirty="0">
                <a:solidFill>
                  <a:schemeClr val="bg1">
                    <a:lumMod val="65000"/>
                  </a:schemeClr>
                </a:solidFill>
              </a:endParaRPr>
            </a:p>
          </p:txBody>
        </p:sp>
        <p:sp>
          <p:nvSpPr>
            <p:cNvPr id="12" name="TextBox 11"/>
            <p:cNvSpPr txBox="1"/>
            <p:nvPr/>
          </p:nvSpPr>
          <p:spPr>
            <a:xfrm>
              <a:off x="6557160" y="1204590"/>
              <a:ext cx="720080" cy="338554"/>
            </a:xfrm>
            <a:prstGeom prst="rect">
              <a:avLst/>
            </a:prstGeom>
            <a:noFill/>
          </p:spPr>
          <p:txBody>
            <a:bodyPr wrap="square" rtlCol="0">
              <a:spAutoFit/>
            </a:bodyPr>
            <a:p>
              <a:r>
                <a:rPr lang="en-US" altLang="zh-CN" sz="1600" dirty="0" smtClean="0">
                  <a:solidFill>
                    <a:schemeClr val="bg1">
                      <a:lumMod val="65000"/>
                    </a:schemeClr>
                  </a:solidFill>
                </a:rPr>
                <a:t>2017-</a:t>
              </a:r>
              <a:endParaRPr lang="zh-CN" altLang="en-US" sz="1600" dirty="0">
                <a:solidFill>
                  <a:schemeClr val="bg1">
                    <a:lumMod val="65000"/>
                  </a:schemeClr>
                </a:solidFill>
              </a:endParaRPr>
            </a:p>
          </p:txBody>
        </p:sp>
      </p:gr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485800"/>
            <a:ext cx="8229600" cy="1143000"/>
          </a:xfrm>
        </p:spPr>
        <p:txBody>
          <a:bodyPr>
            <a:normAutofit/>
          </a:bodyPr>
          <a:lstStyle/>
          <a:p>
            <a:pPr algn="l"/>
            <a:r>
              <a:rPr lang="zh-CN" altLang="en-US" sz="3600" dirty="0" smtClean="0">
                <a:latin typeface="微软雅黑 Light" panose="020B0502040204020203" pitchFamily="34" charset="-122"/>
                <a:ea typeface="微软雅黑 Light" panose="020B0502040204020203" pitchFamily="34" charset="-122"/>
              </a:rPr>
              <a:t>   </a:t>
            </a:r>
            <a:r>
              <a:rPr lang="zh-CN" altLang="en-US" sz="3600" dirty="0" smtClean="0">
                <a:solidFill>
                  <a:schemeClr val="bg1"/>
                </a:solidFill>
                <a:latin typeface="微软雅黑 Light" panose="020B0502040204020203" pitchFamily="34" charset="-122"/>
                <a:ea typeface="微软雅黑 Light" panose="020B0502040204020203" pitchFamily="34" charset="-122"/>
              </a:rPr>
              <a:t>以太坊的出现</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2108920" y="1484784"/>
            <a:ext cx="4491136" cy="2897900"/>
          </a:xfrm>
        </p:spPr>
        <p:txBody>
          <a:bodyPr>
            <a:normAutofit fontScale="82500"/>
          </a:bodyPr>
          <a:lstStyle/>
          <a:p>
            <a:pPr>
              <a:lnSpc>
                <a:spcPct val="150000"/>
              </a:lnSpc>
            </a:pPr>
            <a:r>
              <a:rPr lang="en-US" altLang="zh-CN" sz="2000" dirty="0" smtClean="0">
                <a:solidFill>
                  <a:schemeClr val="bg1"/>
                </a:solidFill>
              </a:rPr>
              <a:t>2014 </a:t>
            </a:r>
            <a:r>
              <a:rPr lang="zh-CN" altLang="en-US" sz="2000" dirty="0" smtClean="0">
                <a:solidFill>
                  <a:schemeClr val="bg1"/>
                </a:solidFill>
              </a:rPr>
              <a:t>年</a:t>
            </a:r>
            <a:r>
              <a:rPr lang="en-US" altLang="zh-CN" sz="2000" dirty="0" smtClean="0">
                <a:solidFill>
                  <a:schemeClr val="bg1"/>
                </a:solidFill>
              </a:rPr>
              <a:t>1</a:t>
            </a:r>
            <a:r>
              <a:rPr lang="zh-CN" altLang="en-US" sz="2000" dirty="0" smtClean="0">
                <a:solidFill>
                  <a:schemeClr val="bg1"/>
                </a:solidFill>
              </a:rPr>
              <a:t>月，</a:t>
            </a:r>
            <a:r>
              <a:rPr lang="en-US" altLang="zh-CN" sz="2000" dirty="0" smtClean="0">
                <a:solidFill>
                  <a:schemeClr val="bg1"/>
                </a:solidFill>
              </a:rPr>
              <a:t> </a:t>
            </a:r>
            <a:r>
              <a:rPr lang="en-US" altLang="zh-CN" sz="2000" dirty="0">
                <a:solidFill>
                  <a:schemeClr val="bg1"/>
                </a:solidFill>
              </a:rPr>
              <a:t>Vitalik </a:t>
            </a:r>
            <a:r>
              <a:rPr lang="en-US" altLang="zh-CN" sz="2000" dirty="0" smtClean="0">
                <a:solidFill>
                  <a:schemeClr val="bg1"/>
                </a:solidFill>
              </a:rPr>
              <a:t>Buterin</a:t>
            </a:r>
            <a:r>
              <a:rPr lang="zh-CN" altLang="en-US" sz="2000" dirty="0">
                <a:solidFill>
                  <a:schemeClr val="bg1"/>
                </a:solidFill>
              </a:rPr>
              <a:t>在自己任编辑的比特币杂志</a:t>
            </a:r>
            <a:r>
              <a:rPr lang="en-US" altLang="zh-CN" sz="2000" dirty="0">
                <a:solidFill>
                  <a:schemeClr val="bg1"/>
                </a:solidFill>
              </a:rPr>
              <a:t>(Bitcoin Magazine)</a:t>
            </a:r>
            <a:r>
              <a:rPr lang="zh-CN" altLang="en-US" sz="2000" dirty="0">
                <a:solidFill>
                  <a:schemeClr val="bg1"/>
                </a:solidFill>
              </a:rPr>
              <a:t>上发表了</a:t>
            </a:r>
            <a:r>
              <a:rPr lang="en-US" altLang="zh-CN" sz="2000" dirty="0">
                <a:solidFill>
                  <a:schemeClr val="bg1"/>
                </a:solidFill>
              </a:rPr>
              <a:t>《</a:t>
            </a:r>
            <a:r>
              <a:rPr lang="zh-CN" altLang="en-US" sz="2000" dirty="0">
                <a:solidFill>
                  <a:schemeClr val="bg1"/>
                </a:solidFill>
              </a:rPr>
              <a:t>以太坊：一个</a:t>
            </a:r>
            <a:r>
              <a:rPr lang="zh-CN" altLang="en-US" sz="2000" dirty="0" smtClean="0">
                <a:solidFill>
                  <a:schemeClr val="bg1"/>
                </a:solidFill>
              </a:rPr>
              <a:t>下一代</a:t>
            </a:r>
            <a:r>
              <a:rPr lang="zh-CN" altLang="en-US" sz="2000" dirty="0">
                <a:solidFill>
                  <a:schemeClr val="bg1"/>
                </a:solidFill>
              </a:rPr>
              <a:t>智能合约</a:t>
            </a:r>
            <a:r>
              <a:rPr lang="zh-CN" altLang="en-US" sz="2000" dirty="0" smtClean="0">
                <a:solidFill>
                  <a:schemeClr val="bg1"/>
                </a:solidFill>
              </a:rPr>
              <a:t>和</a:t>
            </a:r>
            <a:r>
              <a:rPr lang="zh-CN" altLang="en-US" sz="2000" dirty="0">
                <a:solidFill>
                  <a:schemeClr val="bg1"/>
                </a:solidFill>
              </a:rPr>
              <a:t>去中心化应用平台</a:t>
            </a:r>
            <a:r>
              <a:rPr lang="en-US" altLang="zh-CN" sz="2000" dirty="0" smtClean="0">
                <a:solidFill>
                  <a:schemeClr val="bg1"/>
                </a:solidFill>
              </a:rPr>
              <a:t>》</a:t>
            </a:r>
            <a:r>
              <a:rPr lang="zh-CN" altLang="en-US" sz="2000" dirty="0" smtClean="0">
                <a:solidFill>
                  <a:schemeClr val="bg1"/>
                </a:solidFill>
              </a:rPr>
              <a:t>（</a:t>
            </a:r>
            <a:r>
              <a:rPr lang="en-US" altLang="zh-CN" sz="2000" dirty="0">
                <a:solidFill>
                  <a:schemeClr val="bg1"/>
                </a:solidFill>
              </a:rPr>
              <a:t>Ethereum: A Next-Generation Smart Contract </a:t>
            </a:r>
            <a:r>
              <a:rPr lang="en-US" altLang="zh-CN" sz="2000" dirty="0" smtClean="0">
                <a:solidFill>
                  <a:schemeClr val="bg1"/>
                </a:solidFill>
              </a:rPr>
              <a:t> </a:t>
            </a:r>
            <a:r>
              <a:rPr lang="en-US" altLang="zh-CN" sz="2000" dirty="0">
                <a:solidFill>
                  <a:schemeClr val="bg1"/>
                </a:solidFill>
              </a:rPr>
              <a:t>and Decentralized Application Platform</a:t>
            </a:r>
            <a:r>
              <a:rPr lang="zh-CN" altLang="en-US" sz="2000" dirty="0" smtClean="0">
                <a:solidFill>
                  <a:schemeClr val="bg1"/>
                </a:solidFill>
              </a:rPr>
              <a:t>）</a:t>
            </a:r>
            <a:endParaRPr lang="zh-CN" altLang="en-US" sz="2000" dirty="0" smtClean="0">
              <a:solidFill>
                <a:schemeClr val="bg1"/>
              </a:solidFill>
            </a:endParaRPr>
          </a:p>
        </p:txBody>
      </p:sp>
      <p:pic>
        <p:nvPicPr>
          <p:cNvPr id="2052" name="Picture 4" descr="https://timgsa.baidu.com/timg?image&amp;quality=80&amp;size=b9999_10000&amp;sec=1539172363393&amp;di=5571201145d2c4a436cbeb3f351fbbf2&amp;imgtype=0&amp;src=http%3A%2F%2Fstatic.leiphone.com%2Fuploads%2Fnew%2Farticle%2Fpic%2F201704%2F58e31bf605baf.jpg%3FimageMogr2%2Fthumbnail%2F%2521480x290r%2Fgravity%2FCenter%2Fcrop%2F480x290%2Fquality%2F9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16080" y="1545459"/>
            <a:ext cx="3384376" cy="2117145"/>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txBox="1"/>
          <p:nvPr/>
        </p:nvSpPr>
        <p:spPr>
          <a:xfrm>
            <a:off x="6096000" y="4382684"/>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
        <p:nvSpPr>
          <p:cNvPr id="4" name="矩形 3"/>
          <p:cNvSpPr/>
          <p:nvPr/>
        </p:nvSpPr>
        <p:spPr>
          <a:xfrm>
            <a:off x="7756119" y="3725320"/>
            <a:ext cx="1575435" cy="368300"/>
          </a:xfrm>
          <a:prstGeom prst="rect">
            <a:avLst/>
          </a:prstGeom>
        </p:spPr>
        <p:txBody>
          <a:bodyPr wrap="none">
            <a:spAutoFit/>
          </a:bodyPr>
          <a:lstStyle/>
          <a:p>
            <a:r>
              <a:rPr lang="en-US" altLang="zh-CN" dirty="0">
                <a:solidFill>
                  <a:schemeClr val="bg1">
                    <a:lumMod val="50000"/>
                  </a:schemeClr>
                </a:solidFill>
              </a:rPr>
              <a:t>Vitalik </a:t>
            </a:r>
            <a:r>
              <a:rPr lang="en-US" altLang="zh-CN" dirty="0" smtClean="0">
                <a:solidFill>
                  <a:schemeClr val="bg1">
                    <a:lumMod val="50000"/>
                  </a:schemeClr>
                </a:solidFill>
              </a:rPr>
              <a:t>Buterin</a:t>
            </a:r>
            <a:endParaRPr lang="zh-CN" altLang="en-US" dirty="0"/>
          </a:p>
        </p:txBody>
      </p:sp>
      <p:sp>
        <p:nvSpPr>
          <p:cNvPr id="5" name="矩形 4"/>
          <p:cNvSpPr/>
          <p:nvPr/>
        </p:nvSpPr>
        <p:spPr>
          <a:xfrm>
            <a:off x="2172072" y="4238668"/>
            <a:ext cx="8028384" cy="1229995"/>
          </a:xfrm>
          <a:prstGeom prst="rect">
            <a:avLst/>
          </a:prstGeom>
        </p:spPr>
        <p:txBody>
          <a:bodyPr wrap="square">
            <a:spAutoFit/>
          </a:bodyPr>
          <a:lstStyle/>
          <a:p>
            <a:pPr marL="342900" indent="-342900">
              <a:lnSpc>
                <a:spcPct val="130000"/>
              </a:lnSpc>
              <a:spcBef>
                <a:spcPct val="20000"/>
              </a:spcBef>
              <a:buFont typeface="Arial" panose="020B0604020202020204" pitchFamily="34" charset="0"/>
              <a:buChar char="•"/>
            </a:pPr>
            <a:r>
              <a:rPr lang="en-US" altLang="zh-CN" sz="1900" dirty="0">
                <a:solidFill>
                  <a:schemeClr val="bg1"/>
                </a:solidFill>
              </a:rPr>
              <a:t>2014</a:t>
            </a:r>
            <a:r>
              <a:rPr lang="zh-CN" altLang="en-US" sz="1900" dirty="0">
                <a:solidFill>
                  <a:schemeClr val="bg1"/>
                </a:solidFill>
              </a:rPr>
              <a:t>年的迈阿密比特币会议中，布特林宣布了以太</a:t>
            </a:r>
            <a:r>
              <a:rPr lang="zh-CN" altLang="en-US" sz="1900" dirty="0" smtClean="0">
                <a:solidFill>
                  <a:schemeClr val="bg1"/>
                </a:solidFill>
              </a:rPr>
              <a:t>坊项目，</a:t>
            </a:r>
            <a:r>
              <a:rPr lang="zh-CN" altLang="en-US" sz="1900" dirty="0">
                <a:solidFill>
                  <a:schemeClr val="bg1"/>
                </a:solidFill>
              </a:rPr>
              <a:t>并且提出了多项创新性区块链技术，该年</a:t>
            </a:r>
            <a:r>
              <a:rPr lang="en-US" altLang="zh-CN" sz="1900" dirty="0">
                <a:solidFill>
                  <a:schemeClr val="bg1"/>
                </a:solidFill>
              </a:rPr>
              <a:t>7</a:t>
            </a:r>
            <a:r>
              <a:rPr lang="zh-CN" altLang="en-US" sz="1900" dirty="0">
                <a:solidFill>
                  <a:schemeClr val="bg1"/>
                </a:solidFill>
              </a:rPr>
              <a:t>月，启动</a:t>
            </a:r>
            <a:r>
              <a:rPr lang="zh-CN" altLang="en-US" sz="1900">
                <a:solidFill>
                  <a:schemeClr val="bg1"/>
                </a:solidFill>
              </a:rPr>
              <a:t>以太</a:t>
            </a:r>
            <a:r>
              <a:rPr lang="zh-CN" altLang="en-US" sz="1900" smtClean="0">
                <a:solidFill>
                  <a:schemeClr val="bg1"/>
                </a:solidFill>
              </a:rPr>
              <a:t>坊众筹募</a:t>
            </a:r>
            <a:r>
              <a:rPr lang="zh-CN" altLang="en-US" sz="1900" dirty="0">
                <a:solidFill>
                  <a:schemeClr val="bg1"/>
                </a:solidFill>
              </a:rPr>
              <a:t>资，募得</a:t>
            </a:r>
            <a:r>
              <a:rPr lang="en-US" altLang="zh-CN" sz="1900" dirty="0">
                <a:solidFill>
                  <a:schemeClr val="bg1"/>
                </a:solidFill>
              </a:rPr>
              <a:t>3.1</a:t>
            </a:r>
            <a:r>
              <a:rPr lang="zh-CN" altLang="en-US" sz="1900" dirty="0">
                <a:solidFill>
                  <a:schemeClr val="bg1"/>
                </a:solidFill>
              </a:rPr>
              <a:t>万枚比特币（当时约合</a:t>
            </a:r>
            <a:r>
              <a:rPr lang="en-US" altLang="zh-CN" sz="1900" dirty="0">
                <a:solidFill>
                  <a:schemeClr val="bg1"/>
                </a:solidFill>
              </a:rPr>
              <a:t>1840</a:t>
            </a:r>
            <a:r>
              <a:rPr lang="zh-CN" altLang="en-US" sz="1900" dirty="0">
                <a:solidFill>
                  <a:schemeClr val="bg1"/>
                </a:solidFill>
              </a:rPr>
              <a:t>万美元）</a:t>
            </a:r>
            <a:endParaRPr lang="zh-CN" altLang="en-US" sz="1900" dirty="0">
              <a:solidFill>
                <a:schemeClr val="bg1"/>
              </a:solidFill>
            </a:endParaRPr>
          </a:p>
        </p:txBody>
      </p:sp>
      <p:sp>
        <p:nvSpPr>
          <p:cNvPr id="7" name="矩形 6"/>
          <p:cNvSpPr/>
          <p:nvPr/>
        </p:nvSpPr>
        <p:spPr>
          <a:xfrm>
            <a:off x="2172072" y="5509753"/>
            <a:ext cx="7884368" cy="850265"/>
          </a:xfrm>
          <a:prstGeom prst="rect">
            <a:avLst/>
          </a:prstGeom>
        </p:spPr>
        <p:txBody>
          <a:bodyPr wrap="square">
            <a:spAutoFit/>
          </a:bodyPr>
          <a:lstStyle/>
          <a:p>
            <a:pPr marL="342900" indent="-342900">
              <a:lnSpc>
                <a:spcPct val="130000"/>
              </a:lnSpc>
              <a:spcBef>
                <a:spcPct val="20000"/>
              </a:spcBef>
              <a:buFont typeface="Arial" panose="020B0604020202020204" pitchFamily="34" charset="0"/>
              <a:buChar char="•"/>
            </a:pPr>
            <a:r>
              <a:rPr lang="en-US" altLang="zh-CN" sz="1900" dirty="0">
                <a:solidFill>
                  <a:schemeClr val="bg1"/>
                </a:solidFill>
              </a:rPr>
              <a:t>2015</a:t>
            </a:r>
            <a:r>
              <a:rPr lang="zh-CN" altLang="en-US" sz="1900" dirty="0">
                <a:solidFill>
                  <a:schemeClr val="bg1"/>
                </a:solidFill>
              </a:rPr>
              <a:t>年</a:t>
            </a:r>
            <a:r>
              <a:rPr lang="en-US" altLang="zh-CN" sz="1900" dirty="0">
                <a:solidFill>
                  <a:schemeClr val="bg1"/>
                </a:solidFill>
              </a:rPr>
              <a:t>7</a:t>
            </a:r>
            <a:r>
              <a:rPr lang="zh-CN" altLang="en-US" sz="1900" dirty="0">
                <a:solidFill>
                  <a:schemeClr val="bg1"/>
                </a:solidFill>
              </a:rPr>
              <a:t>月</a:t>
            </a:r>
            <a:r>
              <a:rPr lang="en-US" altLang="zh-CN" sz="1900" dirty="0">
                <a:solidFill>
                  <a:schemeClr val="bg1"/>
                </a:solidFill>
              </a:rPr>
              <a:t>30</a:t>
            </a:r>
            <a:r>
              <a:rPr lang="zh-CN" altLang="en-US" sz="1900" dirty="0">
                <a:solidFill>
                  <a:schemeClr val="bg1"/>
                </a:solidFill>
              </a:rPr>
              <a:t>日</a:t>
            </a:r>
            <a:r>
              <a:rPr lang="zh-CN" altLang="en-US" sz="1900" dirty="0" smtClean="0">
                <a:solidFill>
                  <a:schemeClr val="bg1"/>
                </a:solidFill>
              </a:rPr>
              <a:t>，当时</a:t>
            </a:r>
            <a:r>
              <a:rPr lang="zh-CN" altLang="en-US" sz="1900" dirty="0">
                <a:solidFill>
                  <a:schemeClr val="bg1"/>
                </a:solidFill>
              </a:rPr>
              <a:t>作为以太坊项目</a:t>
            </a:r>
            <a:r>
              <a:rPr lang="en-US" altLang="zh-CN" sz="1900" dirty="0">
                <a:solidFill>
                  <a:schemeClr val="bg1"/>
                </a:solidFill>
              </a:rPr>
              <a:t>CCO</a:t>
            </a:r>
            <a:r>
              <a:rPr lang="zh-CN" altLang="en-US" sz="1900" dirty="0">
                <a:solidFill>
                  <a:schemeClr val="bg1"/>
                </a:solidFill>
              </a:rPr>
              <a:t>的成员</a:t>
            </a:r>
            <a:r>
              <a:rPr lang="en-US" altLang="zh-CN" sz="1900" dirty="0">
                <a:solidFill>
                  <a:schemeClr val="bg1"/>
                </a:solidFill>
              </a:rPr>
              <a:t>Stephan Tual</a:t>
            </a:r>
            <a:r>
              <a:rPr lang="zh-CN" altLang="en-US" sz="1900" dirty="0">
                <a:solidFill>
                  <a:schemeClr val="bg1"/>
                </a:solidFill>
              </a:rPr>
              <a:t>在官方博客上正式宣布了以太坊系统</a:t>
            </a:r>
            <a:r>
              <a:rPr lang="zh-CN" altLang="en-US" sz="1900" dirty="0" smtClean="0">
                <a:solidFill>
                  <a:schemeClr val="bg1"/>
                </a:solidFill>
              </a:rPr>
              <a:t>的诞生，以太坊主网上线</a:t>
            </a:r>
            <a:endParaRPr lang="zh-CN" altLang="en-US" sz="19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340768"/>
            <a:ext cx="8229600" cy="5184576"/>
          </a:xfrm>
        </p:spPr>
        <p:txBody>
          <a:bodyPr>
            <a:normAutofit fontScale="75000" lnSpcReduction="10000"/>
          </a:bodyPr>
          <a:lstStyle/>
          <a:p>
            <a:pPr>
              <a:lnSpc>
                <a:spcPct val="150000"/>
              </a:lnSpc>
            </a:pPr>
            <a:r>
              <a:rPr lang="zh-CN" altLang="en-US" sz="2000" b="1" dirty="0" smtClean="0">
                <a:solidFill>
                  <a:schemeClr val="bg1"/>
                </a:solidFill>
              </a:rPr>
              <a:t>“前沿”</a:t>
            </a:r>
            <a:r>
              <a:rPr lang="en-US" altLang="zh-CN" sz="2000" b="1" dirty="0" smtClean="0">
                <a:solidFill>
                  <a:schemeClr val="bg1"/>
                </a:solidFill>
              </a:rPr>
              <a:t>(Frontier) </a:t>
            </a:r>
            <a:r>
              <a:rPr lang="en-US" altLang="zh-CN" sz="2000" dirty="0" smtClean="0">
                <a:solidFill>
                  <a:schemeClr val="bg1"/>
                </a:solidFill>
              </a:rPr>
              <a:t>– </a:t>
            </a:r>
            <a:r>
              <a:rPr lang="en-US" altLang="zh-CN" sz="2000" dirty="0">
                <a:solidFill>
                  <a:schemeClr val="bg1"/>
                </a:solidFill>
              </a:rPr>
              <a:t>Block #</a:t>
            </a:r>
            <a:r>
              <a:rPr lang="en-US" altLang="zh-CN" sz="2000" dirty="0" smtClean="0">
                <a:solidFill>
                  <a:schemeClr val="bg1"/>
                </a:solidFill>
              </a:rPr>
              <a:t>0</a:t>
            </a:r>
            <a:endParaRPr lang="en-US" altLang="zh-CN" sz="2000" dirty="0">
              <a:solidFill>
                <a:schemeClr val="bg1"/>
              </a:solidFill>
            </a:endParaRPr>
          </a:p>
          <a:p>
            <a:pPr marL="360045" indent="0">
              <a:lnSpc>
                <a:spcPct val="150000"/>
              </a:lnSpc>
              <a:buNone/>
            </a:pPr>
            <a:r>
              <a:rPr lang="zh-CN" altLang="en-US" sz="2000" dirty="0">
                <a:solidFill>
                  <a:schemeClr val="bg1"/>
                </a:solidFill>
              </a:rPr>
              <a:t>以太坊的初始阶段，持续时间为</a:t>
            </a:r>
            <a:r>
              <a:rPr lang="en-US" altLang="zh-CN" sz="2000" dirty="0">
                <a:solidFill>
                  <a:schemeClr val="bg1"/>
                </a:solidFill>
              </a:rPr>
              <a:t>2015</a:t>
            </a:r>
            <a:r>
              <a:rPr lang="zh-CN" altLang="en-US" sz="2000" dirty="0">
                <a:solidFill>
                  <a:schemeClr val="bg1"/>
                </a:solidFill>
              </a:rPr>
              <a:t>年</a:t>
            </a:r>
            <a:r>
              <a:rPr lang="en-US" altLang="zh-CN" sz="2000" dirty="0">
                <a:solidFill>
                  <a:schemeClr val="bg1"/>
                </a:solidFill>
              </a:rPr>
              <a:t>7</a:t>
            </a:r>
            <a:r>
              <a:rPr lang="zh-CN" altLang="en-US" sz="2000" dirty="0">
                <a:solidFill>
                  <a:schemeClr val="bg1"/>
                </a:solidFill>
              </a:rPr>
              <a:t>月</a:t>
            </a:r>
            <a:r>
              <a:rPr lang="en-US" altLang="zh-CN" sz="2000" dirty="0">
                <a:solidFill>
                  <a:schemeClr val="bg1"/>
                </a:solidFill>
              </a:rPr>
              <a:t>30</a:t>
            </a:r>
            <a:r>
              <a:rPr lang="zh-CN" altLang="en-US" sz="2000" dirty="0">
                <a:solidFill>
                  <a:schemeClr val="bg1"/>
                </a:solidFill>
              </a:rPr>
              <a:t>日至</a:t>
            </a:r>
            <a:r>
              <a:rPr lang="en-US" altLang="zh-CN" sz="2000" dirty="0">
                <a:solidFill>
                  <a:schemeClr val="bg1"/>
                </a:solidFill>
              </a:rPr>
              <a:t>2016</a:t>
            </a:r>
            <a:r>
              <a:rPr lang="zh-CN" altLang="en-US" sz="2000" dirty="0">
                <a:solidFill>
                  <a:schemeClr val="bg1"/>
                </a:solidFill>
              </a:rPr>
              <a:t>年</a:t>
            </a:r>
            <a:r>
              <a:rPr lang="en-US" altLang="zh-CN" sz="2000" dirty="0">
                <a:solidFill>
                  <a:schemeClr val="bg1"/>
                </a:solidFill>
              </a:rPr>
              <a:t>3</a:t>
            </a:r>
            <a:r>
              <a:rPr lang="zh-CN" altLang="en-US" sz="2000" dirty="0">
                <a:solidFill>
                  <a:schemeClr val="bg1"/>
                </a:solidFill>
              </a:rPr>
              <a:t>月</a:t>
            </a:r>
            <a:endParaRPr lang="en-US" altLang="zh-CN" sz="2000" dirty="0">
              <a:solidFill>
                <a:schemeClr val="bg1"/>
              </a:solidFill>
            </a:endParaRPr>
          </a:p>
          <a:p>
            <a:pPr>
              <a:lnSpc>
                <a:spcPct val="150000"/>
              </a:lnSpc>
            </a:pPr>
            <a:r>
              <a:rPr lang="zh-CN" altLang="en-US" sz="2000" b="1" dirty="0" smtClean="0">
                <a:solidFill>
                  <a:schemeClr val="bg1"/>
                </a:solidFill>
              </a:rPr>
              <a:t>“家园”</a:t>
            </a:r>
            <a:r>
              <a:rPr lang="en-US" altLang="zh-CN" sz="2000" b="1" dirty="0" smtClean="0">
                <a:solidFill>
                  <a:schemeClr val="bg1"/>
                </a:solidFill>
              </a:rPr>
              <a:t>(Homestead) </a:t>
            </a:r>
            <a:r>
              <a:rPr lang="en-US" altLang="zh-CN" sz="2000" dirty="0" smtClean="0">
                <a:solidFill>
                  <a:schemeClr val="bg1"/>
                </a:solidFill>
              </a:rPr>
              <a:t>- </a:t>
            </a:r>
            <a:r>
              <a:rPr lang="en-US" altLang="zh-CN" sz="2000" dirty="0">
                <a:solidFill>
                  <a:schemeClr val="bg1"/>
                </a:solidFill>
              </a:rPr>
              <a:t>Block #</a:t>
            </a:r>
            <a:r>
              <a:rPr lang="en-US" altLang="zh-CN" sz="2000" dirty="0" smtClean="0">
                <a:solidFill>
                  <a:schemeClr val="bg1"/>
                </a:solidFill>
              </a:rPr>
              <a:t>1,150,000</a:t>
            </a:r>
            <a:endParaRPr lang="en-US" altLang="zh-CN" sz="2000" dirty="0" smtClean="0">
              <a:solidFill>
                <a:schemeClr val="bg1"/>
              </a:solidFill>
            </a:endParaRPr>
          </a:p>
          <a:p>
            <a:pPr marL="360045" indent="0">
              <a:lnSpc>
                <a:spcPct val="150000"/>
              </a:lnSpc>
              <a:buNone/>
            </a:pPr>
            <a:r>
              <a:rPr lang="zh-CN" altLang="en-US" sz="2000" dirty="0">
                <a:solidFill>
                  <a:schemeClr val="bg1"/>
                </a:solidFill>
              </a:rPr>
              <a:t>以太坊的第二阶段，于</a:t>
            </a:r>
            <a:r>
              <a:rPr lang="en-US" altLang="zh-CN" sz="2000" dirty="0">
                <a:solidFill>
                  <a:schemeClr val="bg1"/>
                </a:solidFill>
              </a:rPr>
              <a:t>2016</a:t>
            </a:r>
            <a:r>
              <a:rPr lang="zh-CN" altLang="en-US" sz="2000" dirty="0">
                <a:solidFill>
                  <a:schemeClr val="bg1"/>
                </a:solidFill>
              </a:rPr>
              <a:t>年</a:t>
            </a:r>
            <a:r>
              <a:rPr lang="en-US" altLang="zh-CN" sz="2000" dirty="0">
                <a:solidFill>
                  <a:schemeClr val="bg1"/>
                </a:solidFill>
              </a:rPr>
              <a:t>3</a:t>
            </a:r>
            <a:r>
              <a:rPr lang="zh-CN" altLang="en-US" sz="2000" dirty="0">
                <a:solidFill>
                  <a:schemeClr val="bg1"/>
                </a:solidFill>
              </a:rPr>
              <a:t>月推出</a:t>
            </a:r>
            <a:endParaRPr lang="en-US" altLang="zh-CN" sz="2000" dirty="0">
              <a:solidFill>
                <a:schemeClr val="bg1"/>
              </a:solidFill>
            </a:endParaRPr>
          </a:p>
          <a:p>
            <a:pPr>
              <a:lnSpc>
                <a:spcPct val="160000"/>
              </a:lnSpc>
            </a:pPr>
            <a:r>
              <a:rPr lang="zh-CN" altLang="en-US" sz="2000" b="1" dirty="0">
                <a:solidFill>
                  <a:schemeClr val="bg1"/>
                </a:solidFill>
              </a:rPr>
              <a:t>“大都会”</a:t>
            </a:r>
            <a:r>
              <a:rPr lang="en-US" altLang="zh-CN" sz="2000" b="1" dirty="0">
                <a:solidFill>
                  <a:schemeClr val="bg1"/>
                </a:solidFill>
              </a:rPr>
              <a:t>(Metropolis) Block #4,370,000</a:t>
            </a:r>
            <a:endParaRPr lang="en-US" altLang="zh-CN" sz="2000" b="1" dirty="0">
              <a:solidFill>
                <a:schemeClr val="bg1"/>
              </a:solidFill>
            </a:endParaRPr>
          </a:p>
          <a:p>
            <a:pPr marL="360045" indent="0">
              <a:lnSpc>
                <a:spcPct val="150000"/>
              </a:lnSpc>
              <a:buNone/>
            </a:pPr>
            <a:r>
              <a:rPr lang="zh-CN" altLang="en-US" sz="2000" dirty="0" smtClean="0">
                <a:solidFill>
                  <a:schemeClr val="bg1"/>
                </a:solidFill>
              </a:rPr>
              <a:t>以太</a:t>
            </a:r>
            <a:r>
              <a:rPr lang="zh-CN" altLang="en-US" sz="2000" dirty="0">
                <a:solidFill>
                  <a:schemeClr val="bg1"/>
                </a:solidFill>
              </a:rPr>
              <a:t>坊的第三个阶段，于</a:t>
            </a:r>
            <a:r>
              <a:rPr lang="en-US" altLang="zh-CN" sz="2000" dirty="0">
                <a:solidFill>
                  <a:schemeClr val="bg1"/>
                </a:solidFill>
              </a:rPr>
              <a:t>2017</a:t>
            </a:r>
            <a:r>
              <a:rPr lang="zh-CN" altLang="en-US" sz="2000" dirty="0">
                <a:solidFill>
                  <a:schemeClr val="bg1"/>
                </a:solidFill>
              </a:rPr>
              <a:t>年</a:t>
            </a:r>
            <a:r>
              <a:rPr lang="en-US" altLang="zh-CN" sz="2000" dirty="0">
                <a:solidFill>
                  <a:schemeClr val="bg1"/>
                </a:solidFill>
              </a:rPr>
              <a:t>10</a:t>
            </a:r>
            <a:r>
              <a:rPr lang="zh-CN" altLang="en-US" sz="2000" dirty="0">
                <a:solidFill>
                  <a:schemeClr val="bg1"/>
                </a:solidFill>
              </a:rPr>
              <a:t>月推出</a:t>
            </a:r>
            <a:r>
              <a:rPr lang="zh-CN" altLang="en-US" sz="2000" dirty="0" smtClean="0">
                <a:solidFill>
                  <a:schemeClr val="bg1"/>
                </a:solidFill>
              </a:rPr>
              <a:t>的“拜占庭”</a:t>
            </a:r>
            <a:r>
              <a:rPr lang="en-US" altLang="zh-CN" sz="2000" dirty="0" smtClean="0">
                <a:solidFill>
                  <a:schemeClr val="bg1"/>
                </a:solidFill>
              </a:rPr>
              <a:t>(Byzantium)</a:t>
            </a:r>
            <a:r>
              <a:rPr lang="zh-CN" altLang="en-US" sz="2000" dirty="0" smtClean="0">
                <a:solidFill>
                  <a:schemeClr val="bg1"/>
                </a:solidFill>
              </a:rPr>
              <a:t>是 </a:t>
            </a:r>
            <a:r>
              <a:rPr lang="en-US" altLang="zh-CN" sz="2000" dirty="0" smtClean="0">
                <a:solidFill>
                  <a:schemeClr val="bg1"/>
                </a:solidFill>
              </a:rPr>
              <a:t>Metropolis </a:t>
            </a:r>
            <a:r>
              <a:rPr lang="zh-CN" altLang="en-US" sz="2000" dirty="0" smtClean="0">
                <a:solidFill>
                  <a:schemeClr val="bg1"/>
                </a:solidFill>
              </a:rPr>
              <a:t>的</a:t>
            </a:r>
            <a:r>
              <a:rPr lang="zh-CN" altLang="en-US" sz="2000" dirty="0">
                <a:solidFill>
                  <a:schemeClr val="bg1"/>
                </a:solidFill>
              </a:rPr>
              <a:t>两个硬分叉中的第一</a:t>
            </a:r>
            <a:r>
              <a:rPr lang="zh-CN" altLang="en-US" sz="2000" dirty="0" smtClean="0">
                <a:solidFill>
                  <a:schemeClr val="bg1"/>
                </a:solidFill>
              </a:rPr>
              <a:t>个，也是我们现在所处的阶段。</a:t>
            </a:r>
            <a:endParaRPr lang="en-US" altLang="zh-CN" sz="2000" dirty="0">
              <a:solidFill>
                <a:schemeClr val="bg1"/>
              </a:solidFill>
            </a:endParaRPr>
          </a:p>
          <a:p>
            <a:pPr marL="360045" indent="0">
              <a:lnSpc>
                <a:spcPct val="150000"/>
              </a:lnSpc>
              <a:buNone/>
            </a:pPr>
            <a:r>
              <a:rPr lang="zh-CN" altLang="en-US" sz="2000" i="1" dirty="0" smtClean="0">
                <a:solidFill>
                  <a:schemeClr val="bg1"/>
                </a:solidFill>
              </a:rPr>
              <a:t>“君士坦丁堡”</a:t>
            </a:r>
            <a:r>
              <a:rPr lang="en-US" altLang="zh-CN" sz="2000" i="1" dirty="0">
                <a:solidFill>
                  <a:schemeClr val="bg1"/>
                </a:solidFill>
              </a:rPr>
              <a:t>(Constantinople)</a:t>
            </a:r>
            <a:endParaRPr lang="en-US" altLang="zh-CN" sz="2000" i="1" dirty="0">
              <a:solidFill>
                <a:schemeClr val="bg1"/>
              </a:solidFill>
            </a:endParaRPr>
          </a:p>
          <a:p>
            <a:pPr marL="360045" indent="0">
              <a:lnSpc>
                <a:spcPct val="150000"/>
              </a:lnSpc>
              <a:buNone/>
            </a:pPr>
            <a:r>
              <a:rPr lang="en-US" altLang="zh-CN" sz="2000" dirty="0" smtClean="0">
                <a:solidFill>
                  <a:schemeClr val="bg1"/>
                </a:solidFill>
              </a:rPr>
              <a:t>Metropolis </a:t>
            </a:r>
            <a:r>
              <a:rPr lang="zh-CN" altLang="en-US" sz="2000" dirty="0" smtClean="0">
                <a:solidFill>
                  <a:schemeClr val="bg1"/>
                </a:solidFill>
              </a:rPr>
              <a:t>阶段的第二部分，计划于</a:t>
            </a:r>
            <a:r>
              <a:rPr lang="en-US" altLang="zh-CN" sz="2000" dirty="0" smtClean="0">
                <a:solidFill>
                  <a:schemeClr val="bg1"/>
                </a:solidFill>
              </a:rPr>
              <a:t>2018</a:t>
            </a:r>
            <a:r>
              <a:rPr lang="zh-CN" altLang="en-US" sz="2000" dirty="0" smtClean="0">
                <a:solidFill>
                  <a:schemeClr val="bg1"/>
                </a:solidFill>
              </a:rPr>
              <a:t>年推出。预计将包括切换到混合</a:t>
            </a:r>
            <a:r>
              <a:rPr lang="en-US" altLang="zh-CN" sz="2000" dirty="0" smtClean="0">
                <a:solidFill>
                  <a:schemeClr val="bg1"/>
                </a:solidFill>
              </a:rPr>
              <a:t>POW/POS </a:t>
            </a:r>
            <a:r>
              <a:rPr lang="zh-CN" altLang="en-US" sz="2000" dirty="0" smtClean="0">
                <a:solidFill>
                  <a:schemeClr val="bg1"/>
                </a:solidFill>
              </a:rPr>
              <a:t>共识算法，以及其他变更。</a:t>
            </a:r>
            <a:endParaRPr lang="zh-CN" altLang="en-US" sz="2000" dirty="0" smtClean="0">
              <a:solidFill>
                <a:schemeClr val="bg1"/>
              </a:solidFill>
            </a:endParaRPr>
          </a:p>
          <a:p>
            <a:pPr>
              <a:lnSpc>
                <a:spcPct val="160000"/>
              </a:lnSpc>
            </a:pPr>
            <a:r>
              <a:rPr lang="zh-CN" altLang="en-US" sz="2000" b="1" dirty="0" smtClean="0">
                <a:solidFill>
                  <a:schemeClr val="bg1"/>
                </a:solidFill>
              </a:rPr>
              <a:t>“宁静”</a:t>
            </a:r>
            <a:r>
              <a:rPr lang="en-US" altLang="zh-CN" sz="2000" b="1" dirty="0" smtClean="0">
                <a:solidFill>
                  <a:schemeClr val="bg1"/>
                </a:solidFill>
              </a:rPr>
              <a:t>(Serenity</a:t>
            </a:r>
            <a:r>
              <a:rPr lang="en-US" altLang="zh-CN" sz="2000" b="1" dirty="0">
                <a:solidFill>
                  <a:schemeClr val="bg1"/>
                </a:solidFill>
              </a:rPr>
              <a:t>)</a:t>
            </a:r>
            <a:endParaRPr lang="en-US" altLang="zh-CN" sz="2000" b="1" dirty="0">
              <a:solidFill>
                <a:schemeClr val="bg1"/>
              </a:solidFill>
            </a:endParaRPr>
          </a:p>
          <a:p>
            <a:pPr marL="360045" indent="0">
              <a:lnSpc>
                <a:spcPct val="150000"/>
              </a:lnSpc>
              <a:buNone/>
            </a:pPr>
            <a:r>
              <a:rPr lang="zh-CN" altLang="en-US" sz="2000" dirty="0" smtClean="0">
                <a:solidFill>
                  <a:schemeClr val="bg1"/>
                </a:solidFill>
              </a:rPr>
              <a:t>以太</a:t>
            </a:r>
            <a:r>
              <a:rPr lang="zh-CN" altLang="en-US" sz="2000" dirty="0">
                <a:solidFill>
                  <a:schemeClr val="bg1"/>
                </a:solidFill>
              </a:rPr>
              <a:t>坊的第四个也是最后一个阶段。</a:t>
            </a:r>
            <a:r>
              <a:rPr lang="en-US" altLang="zh-CN" sz="2000" dirty="0">
                <a:solidFill>
                  <a:schemeClr val="bg1"/>
                </a:solidFill>
              </a:rPr>
              <a:t>Serenity</a:t>
            </a:r>
            <a:r>
              <a:rPr lang="zh-CN" altLang="en-US" sz="2000" dirty="0">
                <a:solidFill>
                  <a:schemeClr val="bg1"/>
                </a:solidFill>
              </a:rPr>
              <a:t>尚未有计划的发布日期。</a:t>
            </a:r>
            <a:endParaRPr lang="zh-CN" altLang="en-US" sz="2000" dirty="0">
              <a:solidFill>
                <a:schemeClr val="bg1"/>
              </a:solidFill>
            </a:endParaRPr>
          </a:p>
        </p:txBody>
      </p:sp>
      <p:sp>
        <p:nvSpPr>
          <p:cNvPr id="6" name="标题 1"/>
          <p:cNvSpPr>
            <a:spLocks noGrp="1"/>
          </p:cNvSpPr>
          <p:nvPr>
            <p:ph type="title"/>
          </p:nvPr>
        </p:nvSpPr>
        <p:spPr>
          <a:xfrm>
            <a:off x="1981200" y="413792"/>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发展</a:t>
            </a:r>
            <a:r>
              <a:rPr lang="zh-CN" altLang="en-US" sz="3600" dirty="0">
                <a:solidFill>
                  <a:schemeClr val="bg1"/>
                </a:solidFill>
                <a:latin typeface="微软雅黑 Light" panose="020B0502040204020203" pitchFamily="34" charset="-122"/>
                <a:ea typeface="微软雅黑 Light" panose="020B0502040204020203" pitchFamily="34" charset="-122"/>
              </a:rPr>
              <a:t>阶段</a:t>
            </a:r>
            <a:endParaRPr lang="zh-CN" altLang="en-US" sz="3600" dirty="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412776"/>
            <a:ext cx="8229600" cy="4896544"/>
          </a:xfrm>
        </p:spPr>
        <p:txBody>
          <a:bodyPr>
            <a:normAutofit/>
          </a:bodyPr>
          <a:lstStyle/>
          <a:p>
            <a:pPr>
              <a:lnSpc>
                <a:spcPct val="140000"/>
              </a:lnSpc>
            </a:pPr>
            <a:r>
              <a:rPr lang="en-US" altLang="zh-CN" sz="1700" b="1" dirty="0">
                <a:solidFill>
                  <a:schemeClr val="bg1"/>
                </a:solidFill>
              </a:rPr>
              <a:t>Block #200,000</a:t>
            </a:r>
            <a:endParaRPr lang="en-US" altLang="zh-CN" sz="1700" b="1" dirty="0">
              <a:solidFill>
                <a:schemeClr val="bg1"/>
              </a:solidFill>
            </a:endParaRPr>
          </a:p>
          <a:p>
            <a:pPr marL="360045" indent="0">
              <a:lnSpc>
                <a:spcPct val="140000"/>
              </a:lnSpc>
              <a:buNone/>
            </a:pPr>
            <a:r>
              <a:rPr lang="en-US" altLang="zh-CN" sz="1700" dirty="0">
                <a:solidFill>
                  <a:schemeClr val="bg1"/>
                </a:solidFill>
              </a:rPr>
              <a:t>"Ice Age" - </a:t>
            </a:r>
            <a:r>
              <a:rPr lang="zh-CN" altLang="en-US" sz="1700" dirty="0">
                <a:solidFill>
                  <a:schemeClr val="bg1"/>
                </a:solidFill>
              </a:rPr>
              <a:t>引入指数难度增加的硬分叉，促使向 </a:t>
            </a:r>
            <a:r>
              <a:rPr lang="en-US" altLang="zh-CN" sz="1700" dirty="0">
                <a:solidFill>
                  <a:schemeClr val="bg1"/>
                </a:solidFill>
              </a:rPr>
              <a:t>Proof-of-Stake </a:t>
            </a:r>
            <a:r>
              <a:rPr lang="zh-CN" altLang="en-US" sz="1700" dirty="0">
                <a:solidFill>
                  <a:schemeClr val="bg1"/>
                </a:solidFill>
              </a:rPr>
              <a:t>过渡。</a:t>
            </a:r>
            <a:endParaRPr lang="en-US" altLang="zh-CN" sz="1700" dirty="0">
              <a:solidFill>
                <a:schemeClr val="bg1"/>
              </a:solidFill>
            </a:endParaRPr>
          </a:p>
          <a:p>
            <a:pPr>
              <a:lnSpc>
                <a:spcPct val="140000"/>
              </a:lnSpc>
            </a:pPr>
            <a:r>
              <a:rPr lang="en-US" altLang="zh-CN" sz="1700" b="1" dirty="0">
                <a:solidFill>
                  <a:schemeClr val="bg1"/>
                </a:solidFill>
              </a:rPr>
              <a:t>Block #1,192,000</a:t>
            </a:r>
            <a:endParaRPr lang="en-US" altLang="zh-CN" sz="1700" b="1" dirty="0">
              <a:solidFill>
                <a:schemeClr val="bg1"/>
              </a:solidFill>
            </a:endParaRPr>
          </a:p>
          <a:p>
            <a:pPr marL="360045" indent="0">
              <a:lnSpc>
                <a:spcPct val="140000"/>
              </a:lnSpc>
              <a:buNone/>
            </a:pPr>
            <a:r>
              <a:rPr lang="en-US" altLang="zh-CN" sz="1700" dirty="0" smtClean="0">
                <a:solidFill>
                  <a:schemeClr val="bg1"/>
                </a:solidFill>
              </a:rPr>
              <a:t>“The DAO</a:t>
            </a:r>
            <a:r>
              <a:rPr lang="en-US" altLang="zh-CN" sz="1700" dirty="0">
                <a:solidFill>
                  <a:schemeClr val="bg1"/>
                </a:solidFill>
              </a:rPr>
              <a:t>" - </a:t>
            </a:r>
            <a:r>
              <a:rPr lang="zh-CN" altLang="en-US" sz="1700" dirty="0">
                <a:solidFill>
                  <a:schemeClr val="bg1"/>
                </a:solidFill>
              </a:rPr>
              <a:t>扭转了被攻击的</a:t>
            </a:r>
            <a:r>
              <a:rPr lang="en-US" altLang="zh-CN" sz="1700" dirty="0">
                <a:solidFill>
                  <a:schemeClr val="bg1"/>
                </a:solidFill>
              </a:rPr>
              <a:t>DAO</a:t>
            </a:r>
            <a:r>
              <a:rPr lang="zh-CN" altLang="en-US" sz="1700" dirty="0">
                <a:solidFill>
                  <a:schemeClr val="bg1"/>
                </a:solidFill>
              </a:rPr>
              <a:t>合约并导致以太坊和以太坊经典分裂成两个竞争系统的硬分叉。</a:t>
            </a:r>
            <a:endParaRPr lang="zh-CN" altLang="en-US" sz="1700" dirty="0">
              <a:solidFill>
                <a:schemeClr val="bg1"/>
              </a:solidFill>
            </a:endParaRPr>
          </a:p>
          <a:p>
            <a:pPr>
              <a:lnSpc>
                <a:spcPct val="140000"/>
              </a:lnSpc>
            </a:pPr>
            <a:r>
              <a:rPr lang="en-US" altLang="zh-CN" sz="1700" b="1" dirty="0">
                <a:solidFill>
                  <a:schemeClr val="bg1"/>
                </a:solidFill>
              </a:rPr>
              <a:t>Block #2,463,000</a:t>
            </a:r>
            <a:endParaRPr lang="en-US" altLang="zh-CN" sz="1700" b="1" dirty="0">
              <a:solidFill>
                <a:schemeClr val="bg1"/>
              </a:solidFill>
            </a:endParaRPr>
          </a:p>
          <a:p>
            <a:pPr marL="360045" indent="0">
              <a:lnSpc>
                <a:spcPct val="140000"/>
              </a:lnSpc>
              <a:buNone/>
            </a:pPr>
            <a:r>
              <a:rPr lang="en-US" altLang="zh-CN" sz="1700" dirty="0" smtClean="0">
                <a:solidFill>
                  <a:schemeClr val="bg1"/>
                </a:solidFill>
              </a:rPr>
              <a:t>“Tangerine Whistle” </a:t>
            </a:r>
            <a:r>
              <a:rPr lang="en-US" altLang="zh-CN" sz="1700" dirty="0">
                <a:solidFill>
                  <a:schemeClr val="bg1"/>
                </a:solidFill>
              </a:rPr>
              <a:t>- </a:t>
            </a:r>
            <a:r>
              <a:rPr lang="zh-CN" altLang="en-US" sz="1700" dirty="0">
                <a:solidFill>
                  <a:schemeClr val="bg1"/>
                </a:solidFill>
              </a:rPr>
              <a:t>改变某些</a:t>
            </a:r>
            <a:r>
              <a:rPr lang="en-US" altLang="zh-CN" sz="1700" dirty="0">
                <a:solidFill>
                  <a:schemeClr val="bg1"/>
                </a:solidFill>
              </a:rPr>
              <a:t>IO</a:t>
            </a:r>
            <a:r>
              <a:rPr lang="zh-CN" altLang="en-US" sz="1700" dirty="0">
                <a:solidFill>
                  <a:schemeClr val="bg1"/>
                </a:solidFill>
              </a:rPr>
              <a:t>运算</a:t>
            </a:r>
            <a:r>
              <a:rPr lang="zh-CN" altLang="en-US" sz="1700" dirty="0" smtClean="0">
                <a:solidFill>
                  <a:schemeClr val="bg1"/>
                </a:solidFill>
              </a:rPr>
              <a:t>的 </a:t>
            </a:r>
            <a:r>
              <a:rPr lang="en-US" altLang="zh-CN" sz="1700" dirty="0" smtClean="0">
                <a:solidFill>
                  <a:schemeClr val="bg1"/>
                </a:solidFill>
              </a:rPr>
              <a:t>gas </a:t>
            </a:r>
            <a:r>
              <a:rPr lang="zh-CN" altLang="en-US" sz="1700" dirty="0" smtClean="0">
                <a:solidFill>
                  <a:schemeClr val="bg1"/>
                </a:solidFill>
              </a:rPr>
              <a:t>计算</a:t>
            </a:r>
            <a:r>
              <a:rPr lang="zh-CN" altLang="en-US" sz="1700" dirty="0">
                <a:solidFill>
                  <a:schemeClr val="bg1"/>
                </a:solidFill>
              </a:rPr>
              <a:t>，并从拒绝服务攻击中清除累积状态，该攻击利用了这些操作的</a:t>
            </a:r>
            <a:r>
              <a:rPr lang="zh-CN" altLang="en-US" sz="1700" dirty="0" smtClean="0">
                <a:solidFill>
                  <a:schemeClr val="bg1"/>
                </a:solidFill>
              </a:rPr>
              <a:t>低 </a:t>
            </a:r>
            <a:r>
              <a:rPr lang="en-US" altLang="zh-CN" sz="1700" dirty="0" smtClean="0">
                <a:solidFill>
                  <a:schemeClr val="bg1"/>
                </a:solidFill>
              </a:rPr>
              <a:t>gas </a:t>
            </a:r>
            <a:r>
              <a:rPr lang="zh-CN" altLang="en-US" sz="1700" dirty="0" smtClean="0">
                <a:solidFill>
                  <a:schemeClr val="bg1"/>
                </a:solidFill>
              </a:rPr>
              <a:t>成本</a:t>
            </a:r>
            <a:r>
              <a:rPr lang="zh-CN" altLang="en-US" sz="1700" dirty="0">
                <a:solidFill>
                  <a:schemeClr val="bg1"/>
                </a:solidFill>
              </a:rPr>
              <a:t>。</a:t>
            </a:r>
            <a:endParaRPr lang="zh-CN" altLang="en-US" sz="1700" dirty="0">
              <a:solidFill>
                <a:schemeClr val="bg1"/>
              </a:solidFill>
            </a:endParaRPr>
          </a:p>
          <a:p>
            <a:pPr>
              <a:lnSpc>
                <a:spcPct val="140000"/>
              </a:lnSpc>
            </a:pPr>
            <a:r>
              <a:rPr lang="en-US" altLang="zh-CN" sz="1700" b="1" dirty="0">
                <a:solidFill>
                  <a:schemeClr val="bg1"/>
                </a:solidFill>
              </a:rPr>
              <a:t>Block #2,675,000</a:t>
            </a:r>
            <a:endParaRPr lang="en-US" altLang="zh-CN" sz="1700" b="1" dirty="0">
              <a:solidFill>
                <a:schemeClr val="bg1"/>
              </a:solidFill>
            </a:endParaRPr>
          </a:p>
          <a:p>
            <a:pPr marL="360045" indent="0">
              <a:lnSpc>
                <a:spcPct val="140000"/>
              </a:lnSpc>
              <a:buNone/>
            </a:pPr>
            <a:r>
              <a:rPr lang="en-US" altLang="zh-CN" sz="1700" dirty="0" smtClean="0">
                <a:solidFill>
                  <a:schemeClr val="bg1"/>
                </a:solidFill>
              </a:rPr>
              <a:t>“Spurious Dragon” </a:t>
            </a:r>
            <a:r>
              <a:rPr lang="en-US" altLang="zh-CN" sz="1700" dirty="0">
                <a:solidFill>
                  <a:schemeClr val="bg1"/>
                </a:solidFill>
              </a:rPr>
              <a:t>- </a:t>
            </a:r>
            <a:r>
              <a:rPr lang="zh-CN" altLang="en-US" sz="1700" dirty="0">
                <a:solidFill>
                  <a:schemeClr val="bg1"/>
                </a:solidFill>
              </a:rPr>
              <a:t>一个解决更多拒绝服务攻击媒介的硬分叉，以及另一种状态清除。此外，还有</a:t>
            </a:r>
            <a:r>
              <a:rPr lang="zh-CN" altLang="en-US" sz="1700" dirty="0" smtClean="0">
                <a:solidFill>
                  <a:schemeClr val="bg1"/>
                </a:solidFill>
              </a:rPr>
              <a:t>重放攻击</a:t>
            </a:r>
            <a:r>
              <a:rPr lang="zh-CN" altLang="en-US" sz="1700" dirty="0">
                <a:solidFill>
                  <a:schemeClr val="bg1"/>
                </a:solidFill>
              </a:rPr>
              <a:t>保护机制。</a:t>
            </a:r>
            <a:endParaRPr lang="zh-CN" altLang="en-US" sz="1700" dirty="0">
              <a:solidFill>
                <a:schemeClr val="bg1"/>
              </a:solidFill>
            </a:endParaRPr>
          </a:p>
        </p:txBody>
      </p:sp>
      <p:sp>
        <p:nvSpPr>
          <p:cNvPr id="6" name="标题 1"/>
          <p:cNvSpPr>
            <a:spLocks noGrp="1"/>
          </p:cNvSpPr>
          <p:nvPr>
            <p:ph type="title"/>
          </p:nvPr>
        </p:nvSpPr>
        <p:spPr>
          <a:xfrm>
            <a:off x="1981200" y="404664"/>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重大分叉</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1340768"/>
            <a:ext cx="8229600" cy="936104"/>
          </a:xfrm>
        </p:spPr>
        <p:txBody>
          <a:bodyPr>
            <a:normAutofit lnSpcReduction="10000"/>
          </a:bodyPr>
          <a:lstStyle/>
          <a:p>
            <a:pPr>
              <a:lnSpc>
                <a:spcPct val="150000"/>
              </a:lnSpc>
            </a:pPr>
            <a:r>
              <a:rPr lang="zh-CN" altLang="en-US" sz="1900" dirty="0" smtClean="0">
                <a:solidFill>
                  <a:schemeClr val="bg1"/>
                </a:solidFill>
              </a:rPr>
              <a:t>根据 </a:t>
            </a:r>
            <a:r>
              <a:rPr lang="en-US" altLang="zh-CN" sz="1900" dirty="0">
                <a:solidFill>
                  <a:schemeClr val="bg1"/>
                </a:solidFill>
              </a:rPr>
              <a:t>State of DApps </a:t>
            </a:r>
            <a:r>
              <a:rPr lang="zh-CN" altLang="en-US" sz="1900" dirty="0">
                <a:solidFill>
                  <a:schemeClr val="bg1"/>
                </a:solidFill>
              </a:rPr>
              <a:t>的统计，目前运行在以太坊上</a:t>
            </a:r>
            <a:r>
              <a:rPr lang="zh-CN" altLang="en-US" sz="1900" dirty="0" smtClean="0">
                <a:solidFill>
                  <a:schemeClr val="bg1"/>
                </a:solidFill>
              </a:rPr>
              <a:t>的</a:t>
            </a:r>
            <a:r>
              <a:rPr lang="zh-CN" altLang="en-US" sz="1900" dirty="0">
                <a:solidFill>
                  <a:schemeClr val="bg1"/>
                </a:solidFill>
              </a:rPr>
              <a:t>合约</a:t>
            </a:r>
            <a:r>
              <a:rPr lang="zh-CN" altLang="en-US" sz="1900" dirty="0" smtClean="0">
                <a:solidFill>
                  <a:schemeClr val="bg1"/>
                </a:solidFill>
              </a:rPr>
              <a:t>多达 </a:t>
            </a:r>
            <a:r>
              <a:rPr lang="en-US" altLang="zh-CN" sz="2000" dirty="0">
                <a:solidFill>
                  <a:schemeClr val="bg1"/>
                </a:solidFill>
              </a:rPr>
              <a:t>47228</a:t>
            </a:r>
            <a:r>
              <a:rPr lang="en-US" altLang="zh-CN" sz="1900" dirty="0" smtClean="0">
                <a:solidFill>
                  <a:schemeClr val="bg1"/>
                </a:solidFill>
              </a:rPr>
              <a:t> </a:t>
            </a:r>
            <a:r>
              <a:rPr lang="zh-CN" altLang="en-US" sz="1900" dirty="0" smtClean="0">
                <a:solidFill>
                  <a:schemeClr val="bg1"/>
                </a:solidFill>
              </a:rPr>
              <a:t>个；而</a:t>
            </a:r>
            <a:r>
              <a:rPr lang="zh-CN" altLang="en-US" sz="1900" dirty="0">
                <a:solidFill>
                  <a:schemeClr val="bg1"/>
                </a:solidFill>
              </a:rPr>
              <a:t>以太坊</a:t>
            </a:r>
            <a:r>
              <a:rPr lang="zh-CN" altLang="en-US" sz="1900" dirty="0" smtClean="0">
                <a:solidFill>
                  <a:schemeClr val="bg1"/>
                </a:solidFill>
              </a:rPr>
              <a:t>的</a:t>
            </a:r>
            <a:r>
              <a:rPr lang="zh-CN" altLang="en-US" sz="1900" dirty="0">
                <a:solidFill>
                  <a:schemeClr val="bg1"/>
                </a:solidFill>
              </a:rPr>
              <a:t>地址</a:t>
            </a:r>
            <a:r>
              <a:rPr lang="zh-CN" altLang="en-US" sz="1900" dirty="0" smtClean="0">
                <a:solidFill>
                  <a:schemeClr val="bg1"/>
                </a:solidFill>
              </a:rPr>
              <a:t>数</a:t>
            </a:r>
            <a:r>
              <a:rPr lang="zh-CN" altLang="en-US" sz="1900" dirty="0">
                <a:solidFill>
                  <a:schemeClr val="bg1"/>
                </a:solidFill>
              </a:rPr>
              <a:t>也达到了 </a:t>
            </a:r>
            <a:r>
              <a:rPr lang="en-US" altLang="zh-CN" sz="1900" dirty="0">
                <a:solidFill>
                  <a:schemeClr val="bg1"/>
                </a:solidFill>
              </a:rPr>
              <a:t>4</a:t>
            </a:r>
            <a:r>
              <a:rPr lang="en-US" altLang="zh-CN" sz="1900" dirty="0" smtClean="0">
                <a:solidFill>
                  <a:schemeClr val="bg1"/>
                </a:solidFill>
              </a:rPr>
              <a:t>000W </a:t>
            </a:r>
            <a:r>
              <a:rPr lang="zh-CN" altLang="en-US" sz="1900" dirty="0" smtClean="0">
                <a:solidFill>
                  <a:schemeClr val="bg1"/>
                </a:solidFill>
              </a:rPr>
              <a:t>以上，如下图</a:t>
            </a:r>
            <a:r>
              <a:rPr lang="zh-CN" altLang="en-US" sz="1900" dirty="0" smtClean="0"/>
              <a:t>：</a:t>
            </a:r>
            <a:endParaRPr lang="zh-CN" altLang="en-US" sz="1900" dirty="0"/>
          </a:p>
        </p:txBody>
      </p:sp>
      <p:sp>
        <p:nvSpPr>
          <p:cNvPr id="6" name="标题 1"/>
          <p:cNvSpPr>
            <a:spLocks noGrp="1"/>
          </p:cNvSpPr>
          <p:nvPr>
            <p:ph type="title"/>
          </p:nvPr>
        </p:nvSpPr>
        <p:spPr>
          <a:xfrm>
            <a:off x="1981200" y="404664"/>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发展现状</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pic>
        <p:nvPicPr>
          <p:cNvPr id="3075" name="Picture 3" descr="C:\Users\wushengran\Desktop\address_growth.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1544" y="2420888"/>
            <a:ext cx="8290175" cy="3471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413792"/>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以太坊特点</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1991544" y="1268760"/>
            <a:ext cx="8136904" cy="5328592"/>
          </a:xfrm>
        </p:spPr>
        <p:txBody>
          <a:bodyPr>
            <a:normAutofit lnSpcReduction="20000"/>
          </a:bodyPr>
          <a:lstStyle/>
          <a:p>
            <a:pPr>
              <a:lnSpc>
                <a:spcPct val="170000"/>
              </a:lnSpc>
            </a:pPr>
            <a:r>
              <a:rPr lang="zh-CN" altLang="en-US" sz="2000" dirty="0">
                <a:solidFill>
                  <a:schemeClr val="bg1"/>
                </a:solidFill>
              </a:rPr>
              <a:t>以太坊是</a:t>
            </a:r>
            <a:r>
              <a:rPr lang="zh-CN" altLang="en-US" sz="2000" dirty="0" smtClean="0">
                <a:solidFill>
                  <a:schemeClr val="bg1"/>
                </a:solidFill>
              </a:rPr>
              <a:t>“世界计算机”，这代表它是</a:t>
            </a:r>
            <a:r>
              <a:rPr lang="zh-CN" altLang="en-US" sz="2000" dirty="0">
                <a:solidFill>
                  <a:schemeClr val="bg1"/>
                </a:solidFill>
              </a:rPr>
              <a:t>一个开源的、全球分布的计算基础</a:t>
            </a:r>
            <a:r>
              <a:rPr lang="zh-CN" altLang="en-US" sz="2000" dirty="0" smtClean="0">
                <a:solidFill>
                  <a:schemeClr val="bg1"/>
                </a:solidFill>
              </a:rPr>
              <a:t>设施</a:t>
            </a:r>
            <a:endParaRPr lang="en-US" altLang="zh-CN" sz="2000" dirty="0" smtClean="0">
              <a:solidFill>
                <a:schemeClr val="bg1"/>
              </a:solidFill>
            </a:endParaRPr>
          </a:p>
          <a:p>
            <a:pPr>
              <a:lnSpc>
                <a:spcPct val="170000"/>
              </a:lnSpc>
            </a:pPr>
            <a:r>
              <a:rPr lang="zh-CN" altLang="en-US" sz="2000" dirty="0" smtClean="0">
                <a:solidFill>
                  <a:schemeClr val="bg1"/>
                </a:solidFill>
              </a:rPr>
              <a:t>执行</a:t>
            </a:r>
            <a:r>
              <a:rPr lang="zh-CN" altLang="en-US" sz="2000" dirty="0">
                <a:solidFill>
                  <a:schemeClr val="bg1"/>
                </a:solidFill>
              </a:rPr>
              <a:t>称为智能</a:t>
            </a:r>
            <a:r>
              <a:rPr lang="zh-CN" altLang="en-US" sz="2000" dirty="0" smtClean="0">
                <a:solidFill>
                  <a:schemeClr val="bg1"/>
                </a:solidFill>
              </a:rPr>
              <a:t>合约（</a:t>
            </a:r>
            <a:r>
              <a:rPr lang="en-US" altLang="zh-CN" sz="2000" dirty="0" smtClean="0">
                <a:solidFill>
                  <a:schemeClr val="bg1"/>
                </a:solidFill>
              </a:rPr>
              <a:t>smart contract</a:t>
            </a:r>
            <a:r>
              <a:rPr lang="zh-CN" altLang="en-US" sz="2000" dirty="0" smtClean="0">
                <a:solidFill>
                  <a:schemeClr val="bg1"/>
                </a:solidFill>
              </a:rPr>
              <a:t>）的程序</a:t>
            </a:r>
            <a:endParaRPr lang="en-US" altLang="zh-CN" sz="2000" dirty="0" smtClean="0">
              <a:solidFill>
                <a:schemeClr val="bg1"/>
              </a:solidFill>
            </a:endParaRPr>
          </a:p>
          <a:p>
            <a:pPr>
              <a:lnSpc>
                <a:spcPct val="170000"/>
              </a:lnSpc>
            </a:pPr>
            <a:r>
              <a:rPr lang="zh-CN" altLang="en-US" sz="2000" dirty="0" smtClean="0">
                <a:solidFill>
                  <a:schemeClr val="bg1"/>
                </a:solidFill>
              </a:rPr>
              <a:t>使用</a:t>
            </a:r>
            <a:r>
              <a:rPr lang="zh-CN" altLang="en-US" sz="2000" dirty="0">
                <a:solidFill>
                  <a:schemeClr val="bg1"/>
                </a:solidFill>
              </a:rPr>
              <a:t>区块链来同步和存储系统状态以及名</a:t>
            </a:r>
            <a:r>
              <a:rPr lang="zh-CN" altLang="en-US" sz="2000" dirty="0" smtClean="0">
                <a:solidFill>
                  <a:schemeClr val="bg1"/>
                </a:solidFill>
              </a:rPr>
              <a:t>为以太币</a:t>
            </a:r>
            <a:r>
              <a:rPr lang="zh-CN" altLang="en-US" sz="2000" dirty="0">
                <a:solidFill>
                  <a:schemeClr val="bg1"/>
                </a:solidFill>
              </a:rPr>
              <a:t>（</a:t>
            </a:r>
            <a:r>
              <a:rPr lang="en-US" altLang="zh-CN" sz="2000" dirty="0" smtClean="0">
                <a:solidFill>
                  <a:schemeClr val="bg1"/>
                </a:solidFill>
              </a:rPr>
              <a:t>ether</a:t>
            </a:r>
            <a:r>
              <a:rPr lang="zh-CN" altLang="en-US" sz="2000" dirty="0" smtClean="0">
                <a:solidFill>
                  <a:schemeClr val="bg1"/>
                </a:solidFill>
              </a:rPr>
              <a:t>）的</a:t>
            </a:r>
            <a:r>
              <a:rPr lang="zh-CN" altLang="en-US" sz="2000" dirty="0">
                <a:solidFill>
                  <a:schemeClr val="bg1"/>
                </a:solidFill>
              </a:rPr>
              <a:t>加密货币，以计量和约束执行资源</a:t>
            </a:r>
            <a:r>
              <a:rPr lang="zh-CN" altLang="en-US" sz="2000" dirty="0" smtClean="0">
                <a:solidFill>
                  <a:schemeClr val="bg1"/>
                </a:solidFill>
              </a:rPr>
              <a:t>成本</a:t>
            </a:r>
            <a:endParaRPr lang="en-US" altLang="zh-CN" sz="2000" dirty="0">
              <a:solidFill>
                <a:schemeClr val="bg1"/>
              </a:solidFill>
            </a:endParaRPr>
          </a:p>
          <a:p>
            <a:pPr>
              <a:lnSpc>
                <a:spcPct val="170000"/>
              </a:lnSpc>
            </a:pPr>
            <a:r>
              <a:rPr lang="zh-CN" altLang="en-US" sz="2000" dirty="0">
                <a:solidFill>
                  <a:schemeClr val="bg1"/>
                </a:solidFill>
              </a:rPr>
              <a:t>本质是一个基于交易的状态机</a:t>
            </a:r>
            <a:r>
              <a:rPr lang="en-US" altLang="zh-CN" sz="2000" dirty="0">
                <a:solidFill>
                  <a:schemeClr val="bg1"/>
                </a:solidFill>
              </a:rPr>
              <a:t>(transaction-based state machine)</a:t>
            </a:r>
            <a:endParaRPr lang="en-US" altLang="zh-CN" sz="2000" dirty="0">
              <a:solidFill>
                <a:schemeClr val="bg1"/>
              </a:solidFill>
            </a:endParaRPr>
          </a:p>
          <a:p>
            <a:pPr>
              <a:lnSpc>
                <a:spcPct val="170000"/>
              </a:lnSpc>
            </a:pPr>
            <a:r>
              <a:rPr lang="zh-CN" altLang="en-US" sz="2000" dirty="0">
                <a:solidFill>
                  <a:schemeClr val="bg1"/>
                </a:solidFill>
              </a:rPr>
              <a:t>以太坊平台使开发人员能够构建具有内置经济功能的强大去中心化</a:t>
            </a:r>
            <a:r>
              <a:rPr lang="zh-CN" altLang="en-US" sz="2000" dirty="0" smtClean="0">
                <a:solidFill>
                  <a:schemeClr val="bg1"/>
                </a:solidFill>
              </a:rPr>
              <a:t>应用程序（</a:t>
            </a:r>
            <a:r>
              <a:rPr lang="en-US" altLang="zh-CN" sz="2000" dirty="0" smtClean="0">
                <a:solidFill>
                  <a:schemeClr val="bg1"/>
                </a:solidFill>
              </a:rPr>
              <a:t>DApp</a:t>
            </a:r>
            <a:r>
              <a:rPr lang="zh-CN" altLang="en-US" sz="2000" dirty="0" smtClean="0">
                <a:solidFill>
                  <a:schemeClr val="bg1"/>
                </a:solidFill>
              </a:rPr>
              <a:t>）；在持续自我正常运行的</a:t>
            </a:r>
            <a:r>
              <a:rPr lang="zh-CN" altLang="en-US" sz="2000" dirty="0">
                <a:solidFill>
                  <a:schemeClr val="bg1"/>
                </a:solidFill>
              </a:rPr>
              <a:t>同时，它还减少或消除了审查，第三方界面和交易对手</a:t>
            </a:r>
            <a:r>
              <a:rPr lang="zh-CN" altLang="en-US" sz="2000" dirty="0" smtClean="0">
                <a:solidFill>
                  <a:schemeClr val="bg1"/>
                </a:solidFill>
              </a:rPr>
              <a:t>风险</a:t>
            </a:r>
            <a:endParaRPr lang="zh-CN" altLang="en-US" sz="2000" dirty="0" smtClean="0">
              <a:solidFill>
                <a:schemeClr val="bg1"/>
              </a:solidFill>
            </a:endParaRPr>
          </a:p>
        </p:txBody>
      </p:sp>
      <p:sp>
        <p:nvSpPr>
          <p:cNvPr id="6" name="内容占位符 2"/>
          <p:cNvSpPr txBox="1"/>
          <p:nvPr/>
        </p:nvSpPr>
        <p:spPr>
          <a:xfrm>
            <a:off x="6096000" y="429309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341784"/>
            <a:ext cx="8229600" cy="1143000"/>
          </a:xfrm>
        </p:spPr>
        <p:txBody>
          <a:bodyPr>
            <a:normAutofit/>
          </a:bodyPr>
          <a:lstStyle/>
          <a:p>
            <a:pPr algn="l"/>
            <a:r>
              <a:rPr lang="zh-CN" altLang="en-US" sz="3600" dirty="0" smtClean="0">
                <a:solidFill>
                  <a:schemeClr val="bg1"/>
                </a:solidFill>
                <a:latin typeface="微软雅黑 Light" panose="020B0502040204020203" pitchFamily="34" charset="-122"/>
                <a:ea typeface="微软雅黑 Light" panose="020B0502040204020203" pitchFamily="34" charset="-122"/>
              </a:rPr>
              <a:t>  以太坊的组成部分</a:t>
            </a:r>
            <a:endParaRPr lang="zh-CN" altLang="en-US" sz="3600" dirty="0" smtClean="0">
              <a:solidFill>
                <a:schemeClr val="bg1"/>
              </a:solidFill>
              <a:latin typeface="微软雅黑 Light" panose="020B0502040204020203" pitchFamily="34" charset="-122"/>
              <a:ea typeface="微软雅黑 Light" panose="020B0502040204020203" pitchFamily="34" charset="-122"/>
            </a:endParaRPr>
          </a:p>
        </p:txBody>
      </p:sp>
      <p:sp>
        <p:nvSpPr>
          <p:cNvPr id="3" name="内容占位符 2"/>
          <p:cNvSpPr>
            <a:spLocks noGrp="1"/>
          </p:cNvSpPr>
          <p:nvPr>
            <p:ph idx="1"/>
          </p:nvPr>
        </p:nvSpPr>
        <p:spPr>
          <a:xfrm>
            <a:off x="1642110" y="1484630"/>
            <a:ext cx="8568690" cy="4957445"/>
          </a:xfrm>
        </p:spPr>
        <p:txBody>
          <a:bodyPr>
            <a:noAutofit/>
          </a:bodyPr>
          <a:lstStyle/>
          <a:p>
            <a:pPr>
              <a:lnSpc>
                <a:spcPct val="130000"/>
              </a:lnSpc>
            </a:pPr>
            <a:r>
              <a:rPr lang="en-US" altLang="zh-CN" sz="1200" b="1" dirty="0">
                <a:solidFill>
                  <a:schemeClr val="bg1"/>
                </a:solidFill>
              </a:rPr>
              <a:t>P2P</a:t>
            </a:r>
            <a:r>
              <a:rPr lang="zh-CN" altLang="en-US" sz="1200" b="1" dirty="0">
                <a:solidFill>
                  <a:schemeClr val="bg1"/>
                </a:solidFill>
              </a:rPr>
              <a:t>网络</a:t>
            </a:r>
            <a:endParaRPr lang="zh-CN" altLang="en-US" sz="1200" b="1" dirty="0">
              <a:solidFill>
                <a:schemeClr val="bg1"/>
              </a:solidFill>
            </a:endParaRPr>
          </a:p>
          <a:p>
            <a:pPr marL="360045" indent="0">
              <a:lnSpc>
                <a:spcPct val="150000"/>
              </a:lnSpc>
              <a:spcBef>
                <a:spcPts val="0"/>
              </a:spcBef>
              <a:buNone/>
            </a:pPr>
            <a:r>
              <a:rPr lang="zh-CN" altLang="en-US" sz="1200" dirty="0">
                <a:solidFill>
                  <a:schemeClr val="bg1"/>
                </a:solidFill>
              </a:rPr>
              <a:t>以太坊在以太坊主网络上运行，该网络可在</a:t>
            </a:r>
            <a:r>
              <a:rPr lang="en-US" altLang="zh-CN" sz="1200" dirty="0">
                <a:solidFill>
                  <a:schemeClr val="bg1"/>
                </a:solidFill>
              </a:rPr>
              <a:t>TCP</a:t>
            </a:r>
            <a:r>
              <a:rPr lang="zh-CN" altLang="en-US" sz="1200" dirty="0">
                <a:solidFill>
                  <a:schemeClr val="bg1"/>
                </a:solidFill>
              </a:rPr>
              <a:t>端口</a:t>
            </a:r>
            <a:r>
              <a:rPr lang="en-US" altLang="zh-CN" sz="1200" dirty="0">
                <a:solidFill>
                  <a:schemeClr val="bg1"/>
                </a:solidFill>
              </a:rPr>
              <a:t>30303</a:t>
            </a:r>
            <a:r>
              <a:rPr lang="zh-CN" altLang="en-US" sz="1200" dirty="0">
                <a:solidFill>
                  <a:schemeClr val="bg1"/>
                </a:solidFill>
              </a:rPr>
              <a:t>上寻址，并运行一个名为</a:t>
            </a:r>
            <a:r>
              <a:rPr lang="en-US" altLang="zh-CN" sz="1200" dirty="0">
                <a:solidFill>
                  <a:schemeClr val="bg1"/>
                </a:solidFill>
              </a:rPr>
              <a:t>ÐΞVp2p</a:t>
            </a:r>
            <a:r>
              <a:rPr lang="zh-CN" altLang="en-US" sz="1200" dirty="0">
                <a:solidFill>
                  <a:schemeClr val="bg1"/>
                </a:solidFill>
              </a:rPr>
              <a:t>的协议。</a:t>
            </a:r>
            <a:endParaRPr lang="en-US" altLang="zh-CN" sz="1200" dirty="0">
              <a:solidFill>
                <a:schemeClr val="bg1"/>
              </a:solidFill>
            </a:endParaRPr>
          </a:p>
          <a:p>
            <a:pPr>
              <a:lnSpc>
                <a:spcPct val="130000"/>
              </a:lnSpc>
            </a:pPr>
            <a:r>
              <a:rPr lang="zh-CN" altLang="en-US" sz="1200" b="1" dirty="0" smtClean="0">
                <a:solidFill>
                  <a:schemeClr val="bg1"/>
                </a:solidFill>
              </a:rPr>
              <a:t>交易（</a:t>
            </a:r>
            <a:r>
              <a:rPr lang="en-US" altLang="zh-CN" sz="1200" b="1" dirty="0" smtClean="0">
                <a:solidFill>
                  <a:schemeClr val="bg1"/>
                </a:solidFill>
              </a:rPr>
              <a:t>Transaction</a:t>
            </a:r>
            <a:r>
              <a:rPr lang="zh-CN" altLang="en-US" sz="1200" b="1" dirty="0" smtClean="0">
                <a:solidFill>
                  <a:schemeClr val="bg1"/>
                </a:solidFill>
              </a:rPr>
              <a:t>）</a:t>
            </a:r>
            <a:endParaRPr lang="zh-CN" altLang="en-US" sz="1200" b="1" dirty="0">
              <a:solidFill>
                <a:schemeClr val="bg1"/>
              </a:solidFill>
            </a:endParaRPr>
          </a:p>
          <a:p>
            <a:pPr marL="360045" indent="0">
              <a:lnSpc>
                <a:spcPct val="150000"/>
              </a:lnSpc>
              <a:spcBef>
                <a:spcPts val="0"/>
              </a:spcBef>
              <a:buNone/>
            </a:pPr>
            <a:r>
              <a:rPr lang="zh-CN" altLang="en-US" sz="1200" dirty="0">
                <a:solidFill>
                  <a:schemeClr val="bg1"/>
                </a:solidFill>
              </a:rPr>
              <a:t>以太坊交易是网络消息，其中包括发送者（</a:t>
            </a:r>
            <a:r>
              <a:rPr lang="en-US" altLang="zh-CN" sz="1200" dirty="0">
                <a:solidFill>
                  <a:schemeClr val="bg1"/>
                </a:solidFill>
              </a:rPr>
              <a:t>sender</a:t>
            </a:r>
            <a:r>
              <a:rPr lang="zh-CN" altLang="en-US" sz="1200" dirty="0">
                <a:solidFill>
                  <a:schemeClr val="bg1"/>
                </a:solidFill>
              </a:rPr>
              <a:t>），接收者（</a:t>
            </a:r>
            <a:r>
              <a:rPr lang="en-US" altLang="zh-CN" sz="1200" dirty="0">
                <a:solidFill>
                  <a:schemeClr val="bg1"/>
                </a:solidFill>
              </a:rPr>
              <a:t>receiver</a:t>
            </a:r>
            <a:r>
              <a:rPr lang="zh-CN" altLang="en-US" sz="1200" dirty="0">
                <a:solidFill>
                  <a:schemeClr val="bg1"/>
                </a:solidFill>
              </a:rPr>
              <a:t>），值（</a:t>
            </a:r>
            <a:r>
              <a:rPr lang="en-US" altLang="zh-CN" sz="1200" dirty="0">
                <a:solidFill>
                  <a:schemeClr val="bg1"/>
                </a:solidFill>
              </a:rPr>
              <a:t>value</a:t>
            </a:r>
            <a:r>
              <a:rPr lang="zh-CN" altLang="en-US" sz="1200" dirty="0">
                <a:solidFill>
                  <a:schemeClr val="bg1"/>
                </a:solidFill>
              </a:rPr>
              <a:t>）和数据的有效载荷（</a:t>
            </a:r>
            <a:r>
              <a:rPr lang="en-US" altLang="zh-CN" sz="1200" dirty="0">
                <a:solidFill>
                  <a:schemeClr val="bg1"/>
                </a:solidFill>
              </a:rPr>
              <a:t>payload</a:t>
            </a:r>
            <a:r>
              <a:rPr lang="zh-CN" altLang="en-US" sz="1200" dirty="0">
                <a:solidFill>
                  <a:schemeClr val="bg1"/>
                </a:solidFill>
              </a:rPr>
              <a:t>）。</a:t>
            </a:r>
            <a:endParaRPr lang="zh-CN" altLang="en-US" sz="1200" dirty="0">
              <a:solidFill>
                <a:schemeClr val="bg1"/>
              </a:solidFill>
            </a:endParaRPr>
          </a:p>
          <a:p>
            <a:pPr>
              <a:lnSpc>
                <a:spcPct val="130000"/>
              </a:lnSpc>
            </a:pPr>
            <a:r>
              <a:rPr lang="zh-CN" altLang="en-US" sz="1200" b="1" dirty="0">
                <a:solidFill>
                  <a:schemeClr val="bg1"/>
                </a:solidFill>
              </a:rPr>
              <a:t>以太坊</a:t>
            </a:r>
            <a:r>
              <a:rPr lang="zh-CN" altLang="en-US" sz="1200" b="1" dirty="0" smtClean="0">
                <a:solidFill>
                  <a:schemeClr val="bg1"/>
                </a:solidFill>
              </a:rPr>
              <a:t>虚拟机（</a:t>
            </a:r>
            <a:r>
              <a:rPr lang="en-US" altLang="zh-CN" sz="1200" b="1" dirty="0" smtClean="0">
                <a:solidFill>
                  <a:schemeClr val="bg1"/>
                </a:solidFill>
              </a:rPr>
              <a:t>EVM</a:t>
            </a:r>
            <a:r>
              <a:rPr lang="zh-CN" altLang="en-US" sz="1200" b="1" dirty="0" smtClean="0">
                <a:solidFill>
                  <a:schemeClr val="bg1"/>
                </a:solidFill>
              </a:rPr>
              <a:t>）</a:t>
            </a:r>
            <a:endParaRPr lang="en-US" altLang="zh-CN" sz="1200" b="1" dirty="0">
              <a:solidFill>
                <a:schemeClr val="bg1"/>
              </a:solidFill>
            </a:endParaRPr>
          </a:p>
          <a:p>
            <a:pPr marL="360045" indent="0">
              <a:lnSpc>
                <a:spcPct val="150000"/>
              </a:lnSpc>
              <a:spcBef>
                <a:spcPts val="0"/>
              </a:spcBef>
              <a:buNone/>
            </a:pPr>
            <a:r>
              <a:rPr lang="zh-CN" altLang="en-US" sz="1200" dirty="0">
                <a:solidFill>
                  <a:schemeClr val="bg1"/>
                </a:solidFill>
              </a:rPr>
              <a:t>以太坊状态转换由以太坊虚拟机（</a:t>
            </a:r>
            <a:r>
              <a:rPr lang="en-US" altLang="zh-CN" sz="1200" dirty="0">
                <a:solidFill>
                  <a:schemeClr val="bg1"/>
                </a:solidFill>
              </a:rPr>
              <a:t>EVM</a:t>
            </a:r>
            <a:r>
              <a:rPr lang="zh-CN" altLang="en-US" sz="1200" dirty="0">
                <a:solidFill>
                  <a:schemeClr val="bg1"/>
                </a:solidFill>
              </a:rPr>
              <a:t>）处理，这是一个执行字节码（机器语言指令）的基于堆栈的虚拟机。</a:t>
            </a:r>
            <a:endParaRPr lang="en-US" altLang="zh-CN" sz="1200" dirty="0">
              <a:solidFill>
                <a:schemeClr val="bg1"/>
              </a:solidFill>
            </a:endParaRPr>
          </a:p>
          <a:p>
            <a:pPr>
              <a:lnSpc>
                <a:spcPct val="130000"/>
              </a:lnSpc>
            </a:pPr>
            <a:r>
              <a:rPr lang="zh-CN" altLang="en-US" sz="1200" b="1" dirty="0" smtClean="0">
                <a:solidFill>
                  <a:schemeClr val="bg1"/>
                </a:solidFill>
              </a:rPr>
              <a:t>数据库（</a:t>
            </a:r>
            <a:r>
              <a:rPr lang="en-US" altLang="zh-CN" sz="1200" b="1" dirty="0" smtClean="0">
                <a:solidFill>
                  <a:schemeClr val="bg1"/>
                </a:solidFill>
              </a:rPr>
              <a:t>Blockchain</a:t>
            </a:r>
            <a:r>
              <a:rPr lang="zh-CN" altLang="en-US" sz="1200" b="1" dirty="0" smtClean="0">
                <a:solidFill>
                  <a:schemeClr val="bg1"/>
                </a:solidFill>
              </a:rPr>
              <a:t>）</a:t>
            </a:r>
            <a:endParaRPr lang="en-US" altLang="zh-CN" sz="1200" b="1" dirty="0">
              <a:solidFill>
                <a:schemeClr val="bg1"/>
              </a:solidFill>
            </a:endParaRPr>
          </a:p>
          <a:p>
            <a:pPr marL="360045" indent="0">
              <a:lnSpc>
                <a:spcPct val="150000"/>
              </a:lnSpc>
              <a:spcBef>
                <a:spcPts val="0"/>
              </a:spcBef>
              <a:buNone/>
            </a:pPr>
            <a:r>
              <a:rPr lang="zh-CN" altLang="en-US" sz="1200" dirty="0">
                <a:solidFill>
                  <a:schemeClr val="bg1"/>
                </a:solidFill>
              </a:rPr>
              <a:t>以太坊的区块链作为数据库（通常</a:t>
            </a:r>
            <a:r>
              <a:rPr lang="zh-CN" altLang="en-US" sz="1200" dirty="0" smtClean="0">
                <a:solidFill>
                  <a:schemeClr val="bg1"/>
                </a:solidFill>
              </a:rPr>
              <a:t>是 </a:t>
            </a:r>
            <a:r>
              <a:rPr lang="en-US" altLang="zh-CN" sz="1200" dirty="0" smtClean="0">
                <a:solidFill>
                  <a:schemeClr val="bg1"/>
                </a:solidFill>
              </a:rPr>
              <a:t>Google </a:t>
            </a:r>
            <a:r>
              <a:rPr lang="zh-CN" altLang="en-US" sz="1200" dirty="0" smtClean="0">
                <a:solidFill>
                  <a:schemeClr val="bg1"/>
                </a:solidFill>
              </a:rPr>
              <a:t>的 </a:t>
            </a:r>
            <a:r>
              <a:rPr lang="en-US" altLang="zh-CN" sz="1200" dirty="0" smtClean="0">
                <a:solidFill>
                  <a:schemeClr val="bg1"/>
                </a:solidFill>
              </a:rPr>
              <a:t>LevelDB</a:t>
            </a:r>
            <a:r>
              <a:rPr lang="zh-CN" altLang="en-US" sz="1200" dirty="0">
                <a:solidFill>
                  <a:schemeClr val="bg1"/>
                </a:solidFill>
              </a:rPr>
              <a:t>）本地存储在每个节点上，包含序列化后的交易和系统状态。</a:t>
            </a:r>
            <a:endParaRPr lang="en-US" altLang="zh-CN" sz="1200" dirty="0">
              <a:solidFill>
                <a:schemeClr val="bg1"/>
              </a:solidFill>
            </a:endParaRPr>
          </a:p>
          <a:p>
            <a:pPr>
              <a:lnSpc>
                <a:spcPct val="130000"/>
              </a:lnSpc>
            </a:pPr>
            <a:r>
              <a:rPr lang="zh-CN" altLang="en-US" sz="1200" b="1" dirty="0">
                <a:solidFill>
                  <a:schemeClr val="bg1"/>
                </a:solidFill>
              </a:rPr>
              <a:t>客户端</a:t>
            </a:r>
            <a:endParaRPr lang="zh-CN" altLang="en-US" sz="1200" b="1" dirty="0"/>
          </a:p>
          <a:p>
            <a:pPr marL="360045" indent="0">
              <a:lnSpc>
                <a:spcPct val="150000"/>
              </a:lnSpc>
              <a:spcBef>
                <a:spcPts val="0"/>
              </a:spcBef>
              <a:buNone/>
            </a:pPr>
            <a:r>
              <a:rPr lang="zh-CN" altLang="en-US" sz="1200" dirty="0">
                <a:solidFill>
                  <a:schemeClr val="bg1"/>
                </a:solidFill>
              </a:rPr>
              <a:t>以太坊有几种可互操作的客户端软件实现，其中最突出的</a:t>
            </a:r>
            <a:r>
              <a:rPr lang="zh-CN" altLang="en-US" sz="1200" dirty="0" smtClean="0">
                <a:solidFill>
                  <a:schemeClr val="bg1"/>
                </a:solidFill>
              </a:rPr>
              <a:t>是 </a:t>
            </a:r>
            <a:r>
              <a:rPr lang="en-US" altLang="zh-CN" sz="1200" dirty="0" smtClean="0">
                <a:solidFill>
                  <a:schemeClr val="bg1"/>
                </a:solidFill>
              </a:rPr>
              <a:t>Go-Ethereum</a:t>
            </a:r>
            <a:r>
              <a:rPr lang="zh-CN" altLang="en-US" sz="1200" dirty="0">
                <a:solidFill>
                  <a:schemeClr val="bg1"/>
                </a:solidFill>
              </a:rPr>
              <a:t>（</a:t>
            </a:r>
            <a:r>
              <a:rPr lang="en-US" altLang="zh-CN" sz="1200" dirty="0">
                <a:solidFill>
                  <a:schemeClr val="bg1"/>
                </a:solidFill>
              </a:rPr>
              <a:t>Geth</a:t>
            </a:r>
            <a:r>
              <a:rPr lang="zh-CN" altLang="en-US" sz="1200" dirty="0">
                <a:solidFill>
                  <a:schemeClr val="bg1"/>
                </a:solidFill>
              </a:rPr>
              <a:t>）</a:t>
            </a:r>
            <a:r>
              <a:rPr lang="zh-CN" altLang="en-US" sz="1200" dirty="0" smtClean="0">
                <a:solidFill>
                  <a:schemeClr val="bg1"/>
                </a:solidFill>
              </a:rPr>
              <a:t>和 </a:t>
            </a:r>
            <a:r>
              <a:rPr lang="en-US" altLang="zh-CN" sz="1200" dirty="0" smtClean="0">
                <a:solidFill>
                  <a:schemeClr val="bg1"/>
                </a:solidFill>
              </a:rPr>
              <a:t>Parity</a:t>
            </a:r>
            <a:r>
              <a:rPr lang="zh-CN" altLang="en-US" sz="1200" dirty="0">
                <a:solidFill>
                  <a:schemeClr val="bg1"/>
                </a:solidFill>
              </a:rPr>
              <a:t>。</a:t>
            </a:r>
            <a:endParaRPr lang="zh-CN" altLang="en-US" sz="1600" dirty="0"/>
          </a:p>
          <a:p>
            <a:endParaRPr lang="zh-CN" altLang="en-US" sz="1600" dirty="0"/>
          </a:p>
          <a:p>
            <a:endParaRPr lang="zh-CN" altLang="en-US" sz="1600" dirty="0"/>
          </a:p>
        </p:txBody>
      </p:sp>
      <p:sp>
        <p:nvSpPr>
          <p:cNvPr id="6" name="内容占位符 2"/>
          <p:cNvSpPr txBox="1"/>
          <p:nvPr/>
        </p:nvSpPr>
        <p:spPr>
          <a:xfrm>
            <a:off x="6096000" y="4277856"/>
            <a:ext cx="3816424" cy="107173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endParaRPr lang="en-US" altLang="zh-CN" sz="2400"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BEAUTIFY_FLAG" val="#wm#"/>
  <p:tag name="KSO_WM_TEMPLATE_CATEGORY" val="custom"/>
  <p:tag name="KSO_WM_TEMPLATE_INDEX" val="20187308"/>
</p:tagLst>
</file>

<file path=ppt/tags/tag68.xml><?xml version="1.0" encoding="utf-8"?>
<p:tagLst xmlns:p="http://schemas.openxmlformats.org/presentationml/2006/main">
  <p:tag name="KSO_WM_BEAUTIFY_FLAG" val="#wm#"/>
  <p:tag name="KSO_WM_TEMPLATE_CATEGORY" val="custom"/>
  <p:tag name="KSO_WM_TEMPLATE_INDEX" val="20187308"/>
</p:tagLst>
</file>

<file path=ppt/tags/tag69.xml><?xml version="1.0" encoding="utf-8"?>
<p:tagLst xmlns:p="http://schemas.openxmlformats.org/presentationml/2006/main">
  <p:tag name="KSO_WM_DOC_GUID" val="{85ef2404-a699-40a3-98e4-409d52ff9a7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4479</Words>
  <Application>WPS 演示</Application>
  <PresentationFormat>宽屏</PresentationFormat>
  <Paragraphs>186</Paragraphs>
  <Slides>22</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微软雅黑</vt:lpstr>
      <vt:lpstr>方正大黑简体</vt:lpstr>
      <vt:lpstr>黑体</vt:lpstr>
      <vt:lpstr>微软雅黑 Light</vt:lpstr>
      <vt:lpstr>Arial Unicode MS</vt:lpstr>
      <vt:lpstr>Impact</vt:lpstr>
      <vt:lpstr>苹方 常规</vt:lpstr>
      <vt:lpstr>等线</vt:lpstr>
      <vt:lpstr>Office 主题​​</vt:lpstr>
      <vt:lpstr>教育改变命运 我们改变教育</vt:lpstr>
      <vt:lpstr>以太坊综述 </vt:lpstr>
      <vt:lpstr>区块链（公链）发展简史 </vt:lpstr>
      <vt:lpstr>   以太坊的出现</vt:lpstr>
      <vt:lpstr>  发展阶段</vt:lpstr>
      <vt:lpstr>  重大分叉</vt:lpstr>
      <vt:lpstr>  发展现状</vt:lpstr>
      <vt:lpstr>  以太坊特点</vt:lpstr>
      <vt:lpstr>  以太坊的组成部分</vt:lpstr>
      <vt:lpstr>  以太坊中的重要概念</vt:lpstr>
      <vt:lpstr>  以太坊的货币</vt:lpstr>
      <vt:lpstr>  以太坊的挖矿产出</vt:lpstr>
      <vt:lpstr>以太币供应量</vt:lpstr>
      <vt:lpstr>以太币供应量</vt:lpstr>
      <vt:lpstr>  以太坊区块收入</vt:lpstr>
      <vt:lpstr>  “幽灵”（GHOST）协议</vt:lpstr>
      <vt:lpstr>  以太坊和图灵完备</vt:lpstr>
      <vt:lpstr> 去中心化应用</vt:lpstr>
      <vt:lpstr> 以太坊应用</vt:lpstr>
      <vt:lpstr> 代币（Token）</vt:lpstr>
      <vt:lpstr> 名词解释</vt:lpstr>
      <vt:lpstr>THINKS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SNK147</cp:lastModifiedBy>
  <cp:revision>21</cp:revision>
  <dcterms:created xsi:type="dcterms:W3CDTF">2019-04-01T06:15:00Z</dcterms:created>
  <dcterms:modified xsi:type="dcterms:W3CDTF">2019-04-25T11:56:38Z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2052-11.1.0.8550</vt:lpwstr>
  </property>
</Properties>
</file>