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03" r:id="rId4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2" r:id="rId23"/>
    <p:sldId id="323" r:id="rId24"/>
    <p:sldId id="324" r:id="rId25"/>
    <p:sldId id="325" r:id="rId26"/>
    <p:sldId id="321" r:id="rId27"/>
  </p:sldIdLst>
  <p:sldSz cx="9144000" cy="5143500"/>
  <p:notesSz cx="6858000" cy="9144000"/>
  <p:defaultTextStyle>
    <a:lvl1pPr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1pPr>
    <a:lvl2pPr indent="457200"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2pPr>
    <a:lvl3pPr indent="914400"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3pPr>
    <a:lvl4pPr indent="1371600"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4pPr>
    <a:lvl5pPr indent="1828800"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5pPr>
    <a:lvl6pPr indent="2286000"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6pPr>
    <a:lvl7pPr indent="2743200"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7pPr>
    <a:lvl8pPr indent="3200400"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8pPr>
    <a:lvl9pPr indent="3657600"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i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-1"/>
            <a:ext cx="9144000" cy="4894010"/>
          </a:xfrm>
          <a:prstGeom prst="rect">
            <a:avLst/>
          </a:prstGeom>
          <a:solidFill>
            <a:srgbClr val="FF21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Shape 15"/>
          <p:cNvSpPr/>
          <p:nvPr>
            <p:ph type="title" hasCustomPrompt="1"/>
          </p:nvPr>
        </p:nvSpPr>
        <p:spPr>
          <a:xfrm>
            <a:off x="685800" y="1325215"/>
            <a:ext cx="7772400" cy="18226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标题文本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16" name="Shape 16"/>
          <p:cNvSpPr/>
          <p:nvPr>
            <p:ph type="body" idx="1" hasCustomPrompt="1"/>
          </p:nvPr>
        </p:nvSpPr>
        <p:spPr>
          <a:xfrm>
            <a:off x="3275855" y="3147814"/>
            <a:ext cx="2448273" cy="178993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b="1">
                <a:solidFill>
                  <a:srgbClr val="FFFFFF"/>
                </a:solidFill>
              </a:defRPr>
            </a:lvl1pPr>
            <a:lvl2pPr marL="0" indent="457200" algn="ctr">
              <a:buSzTx/>
              <a:buFontTx/>
              <a:buNone/>
              <a:defRPr b="1">
                <a:solidFill>
                  <a:srgbClr val="FFFFFF"/>
                </a:solidFill>
              </a:defRPr>
            </a:lvl2pPr>
            <a:lvl3pPr marL="0" indent="914400" algn="ctr">
              <a:buSzTx/>
              <a:buFontTx/>
              <a:buNone/>
              <a:defRPr b="1">
                <a:solidFill>
                  <a:srgbClr val="FFFFFF"/>
                </a:solidFill>
              </a:defRPr>
            </a:lvl3pPr>
            <a:lvl4pPr marL="0" indent="1371600" algn="ctr">
              <a:buSzTx/>
              <a:buFontTx/>
              <a:buNone/>
              <a:defRPr b="1">
                <a:solidFill>
                  <a:srgbClr val="FFFFFF"/>
                </a:solidFill>
              </a:defRPr>
            </a:lvl4pPr>
            <a:lvl5pPr marL="0" indent="1828800" algn="ctr">
              <a:buSzTx/>
              <a:buFontTx/>
              <a:buNone/>
              <a:defRPr b="1">
                <a:solidFill>
                  <a:srgbClr val="FFFFFF"/>
                </a:solid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正文级别 1</a:t>
            </a:r>
            <a:endParaRPr sz="2800" b="1">
              <a:solidFill>
                <a:srgbClr val="FFFFFF"/>
              </a:solidFill>
            </a:endParaRP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正文级别 2</a:t>
            </a:r>
            <a:endParaRPr sz="2800" b="1">
              <a:solidFill>
                <a:srgbClr val="FFFFFF"/>
              </a:solidFill>
            </a:endParaRP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正文级别 3</a:t>
            </a:r>
            <a:endParaRPr sz="2800" b="1">
              <a:solidFill>
                <a:srgbClr val="FFFFFF"/>
              </a:solidFill>
            </a:endParaRP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正文级别 4</a:t>
            </a:r>
            <a:endParaRPr sz="2800" b="1">
              <a:solidFill>
                <a:srgbClr val="FFFFFF"/>
              </a:solidFill>
            </a:endParaRP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正文级别 5</a:t>
            </a:r>
            <a:endParaRPr sz="2800" b="1">
              <a:solidFill>
                <a:srgbClr val="FFFFFF"/>
              </a:solidFill>
            </a:endParaRPr>
          </a:p>
        </p:txBody>
      </p:sp>
      <p:sp>
        <p:nvSpPr>
          <p:cNvPr id="17" name="Shape 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59832" y="-1"/>
            <a:ext cx="2946637" cy="828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17280" y="21600"/>
                </a:lnTo>
                <a:lnTo>
                  <a:pt x="432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blurRad="50800" dist="38100" dir="16200000" rotWithShape="0">
              <a:srgbClr val="000000">
                <a:alpha val="40000"/>
              </a:srgbClr>
            </a:outerShdw>
            <a:reflection stA="50000" endPos="40000" dir="5400000" sy="-100000" algn="bl" rotWithShape="0"/>
          </a:effectLst>
        </p:spPr>
        <p:txBody>
          <a:bodyPr lIns="0" tIns="0" rIns="0" bIns="0"/>
          <a:lstStyle/>
          <a:p>
            <a:pPr lvl="0"/>
          </a:p>
        </p:txBody>
      </p:sp>
      <p:sp>
        <p:nvSpPr>
          <p:cNvPr id="19" name="Shape 19"/>
          <p:cNvSpPr/>
          <p:nvPr/>
        </p:nvSpPr>
        <p:spPr>
          <a:xfrm>
            <a:off x="0" y="4894007"/>
            <a:ext cx="9144000" cy="270031"/>
          </a:xfrm>
          <a:prstGeom prst="rect">
            <a:avLst/>
          </a:prstGeom>
          <a:solidFill>
            <a:srgbClr val="003BB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0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98162" y="24316"/>
            <a:ext cx="1803661" cy="63521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标题文本</a:t>
            </a:r>
            <a:endParaRPr sz="3600"/>
          </a:p>
        </p:txBody>
      </p:sp>
      <p:sp>
        <p:nvSpPr>
          <p:cNvPr id="52" name="Shape 52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正文级别 1</a:t>
            </a:r>
            <a:endParaRPr sz="2800"/>
          </a:p>
          <a:p>
            <a:pPr lvl="1">
              <a:defRPr sz="1800"/>
            </a:pPr>
            <a:r>
              <a:rPr sz="2800"/>
              <a:t>正文级别 2</a:t>
            </a:r>
            <a:endParaRPr sz="2800"/>
          </a:p>
          <a:p>
            <a:pPr lvl="2">
              <a:defRPr sz="1800"/>
            </a:pPr>
            <a:r>
              <a:rPr sz="2800"/>
              <a:t>正文级别 3</a:t>
            </a:r>
            <a:endParaRPr sz="2800"/>
          </a:p>
          <a:p>
            <a:pPr lvl="3">
              <a:defRPr sz="1800"/>
            </a:pPr>
            <a:r>
              <a:rPr sz="2800"/>
              <a:t>正文级别 4</a:t>
            </a:r>
            <a:endParaRPr sz="2800"/>
          </a:p>
          <a:p>
            <a:pPr lvl="4">
              <a:defRPr sz="1800"/>
            </a:pPr>
            <a:r>
              <a:rPr sz="2800"/>
              <a:t>正文级别 5</a:t>
            </a:r>
            <a:endParaRPr sz="2800"/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 hasCustomPrompt="1"/>
          </p:nvPr>
        </p:nvSpPr>
        <p:spPr>
          <a:xfrm>
            <a:off x="6629400" y="0"/>
            <a:ext cx="2057400" cy="480060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标题文本</a:t>
            </a:r>
            <a:endParaRPr sz="3600"/>
          </a:p>
        </p:txBody>
      </p:sp>
      <p:sp>
        <p:nvSpPr>
          <p:cNvPr id="56" name="Shape 56"/>
          <p:cNvSpPr/>
          <p:nvPr>
            <p:ph type="body" idx="1" hasCustomPrompt="1"/>
          </p:nvPr>
        </p:nvSpPr>
        <p:spPr>
          <a:xfrm>
            <a:off x="457200" y="205978"/>
            <a:ext cx="6019800" cy="493752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正文级别 1</a:t>
            </a:r>
            <a:endParaRPr sz="2800"/>
          </a:p>
          <a:p>
            <a:pPr lvl="1">
              <a:defRPr sz="1800"/>
            </a:pPr>
            <a:r>
              <a:rPr sz="2800"/>
              <a:t>正文级别 2</a:t>
            </a:r>
            <a:endParaRPr sz="2800"/>
          </a:p>
          <a:p>
            <a:pPr lvl="2">
              <a:defRPr sz="1800"/>
            </a:pPr>
            <a:r>
              <a:rPr sz="2800"/>
              <a:t>正文级别 3</a:t>
            </a:r>
            <a:endParaRPr sz="2800"/>
          </a:p>
          <a:p>
            <a:pPr lvl="3">
              <a:defRPr sz="1800"/>
            </a:pPr>
            <a:r>
              <a:rPr sz="2800"/>
              <a:t>正文级别 4</a:t>
            </a:r>
            <a:endParaRPr sz="2800"/>
          </a:p>
          <a:p>
            <a:pPr lvl="4">
              <a:defRPr sz="1800"/>
            </a:pPr>
            <a:r>
              <a:rPr sz="2800"/>
              <a:t>正文级别 5</a:t>
            </a:r>
            <a:endParaRPr sz="2800"/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 hasCustomPrompt="1"/>
          </p:nvPr>
        </p:nvSpPr>
        <p:spPr>
          <a:xfrm>
            <a:off x="628650" y="535254"/>
            <a:ext cx="3511241" cy="1200151"/>
          </a:xfrm>
          <a:prstGeom prst="rect">
            <a:avLst/>
          </a:prstGeom>
        </p:spPr>
        <p:txBody>
          <a:bodyPr lIns="34289" tIns="34289" rIns="34289" bIns="34289" anchor="t">
            <a:normAutofit/>
          </a:bodyPr>
          <a:lstStyle>
            <a:lvl1pPr algn="l">
              <a:lnSpc>
                <a:spcPct val="90000"/>
              </a:lnSpc>
              <a:defRPr sz="2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lvl="0">
              <a:defRPr sz="1800"/>
            </a:pPr>
            <a:r>
              <a:rPr sz="2600"/>
              <a:t>标题文本</a:t>
            </a:r>
            <a:endParaRPr sz="2600"/>
          </a:p>
        </p:txBody>
      </p:sp>
      <p:sp>
        <p:nvSpPr>
          <p:cNvPr id="60" name="Shape 60"/>
          <p:cNvSpPr/>
          <p:nvPr>
            <p:ph type="body" idx="1" hasCustomPrompt="1"/>
          </p:nvPr>
        </p:nvSpPr>
        <p:spPr>
          <a:xfrm>
            <a:off x="628650" y="1735404"/>
            <a:ext cx="3511241" cy="3408096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indent="4572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indent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indent="13716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indent="18288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pPr lvl="0">
              <a:defRPr sz="1800"/>
            </a:pPr>
            <a:r>
              <a:rPr sz="1200"/>
              <a:t>正文级别 1</a:t>
            </a:r>
            <a:endParaRPr sz="1200"/>
          </a:p>
          <a:p>
            <a:pPr lvl="1">
              <a:defRPr sz="1800"/>
            </a:pPr>
            <a:r>
              <a:rPr sz="1200"/>
              <a:t>正文级别 2</a:t>
            </a:r>
            <a:endParaRPr sz="1200"/>
          </a:p>
          <a:p>
            <a:pPr lvl="2">
              <a:defRPr sz="1800"/>
            </a:pPr>
            <a:r>
              <a:rPr sz="1200"/>
              <a:t>正文级别 3</a:t>
            </a:r>
            <a:endParaRPr sz="1200"/>
          </a:p>
          <a:p>
            <a:pPr lvl="3">
              <a:defRPr sz="1800"/>
            </a:pPr>
            <a:r>
              <a:rPr sz="1200"/>
              <a:t>正文级别 4</a:t>
            </a:r>
            <a:endParaRPr sz="1200"/>
          </a:p>
          <a:p>
            <a:pPr lvl="4">
              <a:defRPr sz="1800"/>
            </a:pPr>
            <a:r>
              <a:rPr sz="1200"/>
              <a:t>正文级别 5</a:t>
            </a:r>
            <a:endParaRPr sz="1200"/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xfrm>
            <a:off x="6457950" y="4663122"/>
            <a:ext cx="2057400" cy="208281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 algn="ctr">
              <a:defRPr sz="900">
                <a:solidFill>
                  <a:srgbClr val="80808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 hasCustomPrompt="1"/>
          </p:nvPr>
        </p:nvSpPr>
        <p:spPr>
          <a:xfrm>
            <a:off x="628650" y="172640"/>
            <a:ext cx="7886700" cy="1196579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 algn="l">
              <a:lnSpc>
                <a:spcPct val="90000"/>
              </a:lnSpc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lvl="0">
              <a:defRPr sz="1800"/>
            </a:pPr>
            <a:r>
              <a:rPr sz="3200"/>
              <a:t>标题文本</a:t>
            </a:r>
            <a:endParaRPr sz="3200"/>
          </a:p>
        </p:txBody>
      </p:sp>
      <p:sp>
        <p:nvSpPr>
          <p:cNvPr id="64" name="Shape 64"/>
          <p:cNvSpPr/>
          <p:nvPr>
            <p:ph type="body" idx="1" hasCustomPrompt="1"/>
          </p:nvPr>
        </p:nvSpPr>
        <p:spPr>
          <a:xfrm>
            <a:off x="628650" y="1369218"/>
            <a:ext cx="7886700" cy="3774282"/>
          </a:xfrm>
          <a:prstGeom prst="rect">
            <a:avLst/>
          </a:prstGeom>
        </p:spPr>
        <p:txBody>
          <a:bodyPr lIns="34289" tIns="34289" rIns="34289" bIns="34289"/>
          <a:lstStyle>
            <a:lvl1pPr marL="171450" indent="-171450">
              <a:lnSpc>
                <a:spcPct val="90000"/>
              </a:lnSpc>
              <a:spcBef>
                <a:spcPts val="1000"/>
              </a:spcBef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662940" indent="-205740">
              <a:lnSpc>
                <a:spcPct val="90000"/>
              </a:lnSpc>
              <a:spcBef>
                <a:spcPts val="1000"/>
              </a:spcBef>
              <a:buChar char="•"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143000" indent="-228600">
              <a:lnSpc>
                <a:spcPct val="90000"/>
              </a:lnSpc>
              <a:spcBef>
                <a:spcPts val="1000"/>
              </a:spcBef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600200" indent="-228600">
              <a:lnSpc>
                <a:spcPct val="90000"/>
              </a:lnSpc>
              <a:spcBef>
                <a:spcPts val="1000"/>
              </a:spcBef>
              <a:buChar char="•"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7400" indent="-228600">
              <a:lnSpc>
                <a:spcPct val="90000"/>
              </a:lnSpc>
              <a:spcBef>
                <a:spcPts val="1000"/>
              </a:spcBef>
              <a:buChar char="•"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pPr lvl="0"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xfrm>
            <a:off x="6457950" y="4663122"/>
            <a:ext cx="2057400" cy="208281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 algn="ctr">
              <a:defRPr sz="900">
                <a:solidFill>
                  <a:srgbClr val="80808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标题文本</a:t>
            </a:r>
            <a:endParaRPr sz="3600"/>
          </a:p>
        </p:txBody>
      </p:sp>
      <p:sp>
        <p:nvSpPr>
          <p:cNvPr id="23" name="Shape 23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正文级别 1</a:t>
            </a:r>
            <a:endParaRPr sz="2800"/>
          </a:p>
          <a:p>
            <a:pPr lvl="1">
              <a:defRPr sz="1800"/>
            </a:pPr>
            <a:r>
              <a:rPr sz="2800"/>
              <a:t>正文级别 2</a:t>
            </a:r>
            <a:endParaRPr sz="2800"/>
          </a:p>
          <a:p>
            <a:pPr lvl="2">
              <a:defRPr sz="1800"/>
            </a:pPr>
            <a:r>
              <a:rPr sz="2800"/>
              <a:t>正文级别 3</a:t>
            </a:r>
            <a:endParaRPr sz="2800"/>
          </a:p>
          <a:p>
            <a:pPr lvl="3">
              <a:defRPr sz="1800"/>
            </a:pPr>
            <a:r>
              <a:rPr sz="2800"/>
              <a:t>正文级别 4</a:t>
            </a:r>
            <a:endParaRPr sz="2800"/>
          </a:p>
          <a:p>
            <a:pPr lvl="4">
              <a:defRPr sz="1800"/>
            </a:pPr>
            <a:r>
              <a:rPr sz="2800"/>
              <a:t>正文级别 5</a:t>
            </a:r>
            <a:endParaRPr sz="2800"/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 hasCustomPrompt="1"/>
          </p:nvPr>
        </p:nvSpPr>
        <p:spPr>
          <a:xfrm>
            <a:off x="722312" y="3305176"/>
            <a:ext cx="7772401" cy="1838324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标题文本</a:t>
            </a:r>
            <a:endParaRPr sz="4000" b="1" cap="all"/>
          </a:p>
        </p:txBody>
      </p:sp>
      <p:sp>
        <p:nvSpPr>
          <p:cNvPr id="27" name="Shape 27"/>
          <p:cNvSpPr/>
          <p:nvPr>
            <p:ph type="body" idx="1" hasCustomPrompt="1"/>
          </p:nvPr>
        </p:nvSpPr>
        <p:spPr>
          <a:xfrm>
            <a:off x="722312" y="894159"/>
            <a:ext cx="7772401" cy="241101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正文级别 1</a:t>
            </a:r>
            <a:endParaRPr sz="20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正文级别 2</a:t>
            </a:r>
            <a:endParaRPr sz="20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正文级别 3</a:t>
            </a:r>
            <a:endParaRPr sz="20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正文级别 4</a:t>
            </a:r>
            <a:endParaRPr sz="20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正文级别 5</a:t>
            </a:r>
            <a:endParaRPr sz="2000">
              <a:solidFill>
                <a:srgbClr val="888888"/>
              </a:solidFill>
            </a:endParaRP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标题文本</a:t>
            </a:r>
            <a:endParaRPr sz="3600"/>
          </a:p>
        </p:txBody>
      </p:sp>
      <p:sp>
        <p:nvSpPr>
          <p:cNvPr id="31" name="Shape 31"/>
          <p:cNvSpPr/>
          <p:nvPr>
            <p:ph type="body" idx="1" hasCustomPrompt="1"/>
          </p:nvPr>
        </p:nvSpPr>
        <p:spPr>
          <a:xfrm>
            <a:off x="457200" y="1200150"/>
            <a:ext cx="4038600" cy="3943351"/>
          </a:xfrm>
          <a:prstGeom prst="rect">
            <a:avLst/>
          </a:prstGeom>
        </p:spPr>
        <p:txBody>
          <a:bodyPr/>
          <a:lstStyle>
            <a:lvl5pPr marL="2184400" indent="-355600"/>
          </a:lstStyle>
          <a:p>
            <a:pPr lvl="0">
              <a:defRPr sz="1800"/>
            </a:pPr>
            <a:r>
              <a:rPr sz="2800"/>
              <a:t>正文级别 1</a:t>
            </a:r>
            <a:endParaRPr sz="2800"/>
          </a:p>
          <a:p>
            <a:pPr lvl="1">
              <a:defRPr sz="1800"/>
            </a:pPr>
            <a:r>
              <a:rPr sz="2800"/>
              <a:t>正文级别 2</a:t>
            </a:r>
            <a:endParaRPr sz="2800"/>
          </a:p>
          <a:p>
            <a:pPr lvl="2">
              <a:defRPr sz="1800"/>
            </a:pPr>
            <a:r>
              <a:rPr sz="2800"/>
              <a:t>正文级别 3</a:t>
            </a:r>
            <a:endParaRPr sz="2800"/>
          </a:p>
          <a:p>
            <a:pPr lvl="3">
              <a:defRPr sz="1800"/>
            </a:pPr>
            <a:r>
              <a:rPr sz="2800"/>
              <a:t>正文级别 4</a:t>
            </a:r>
            <a:endParaRPr sz="2800"/>
          </a:p>
          <a:p>
            <a:pPr lvl="4">
              <a:defRPr sz="1800"/>
            </a:pPr>
            <a:r>
              <a:rPr sz="2800"/>
              <a:t>正文级别 5</a:t>
            </a:r>
            <a:endParaRPr sz="2800"/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 hasCustomPrompt="1"/>
          </p:nvPr>
        </p:nvSpPr>
        <p:spPr>
          <a:xfrm>
            <a:off x="457200" y="620567"/>
            <a:ext cx="8229600" cy="51798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标题文本</a:t>
            </a:r>
            <a:endParaRPr sz="3600"/>
          </a:p>
        </p:txBody>
      </p:sp>
      <p:sp>
        <p:nvSpPr>
          <p:cNvPr id="35" name="Shape 35"/>
          <p:cNvSpPr/>
          <p:nvPr>
            <p:ph type="body" idx="1" hasCustomPrompt="1"/>
          </p:nvPr>
        </p:nvSpPr>
        <p:spPr>
          <a:xfrm>
            <a:off x="457200" y="1138555"/>
            <a:ext cx="4040188" cy="49260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正文级别 1</a:t>
            </a:r>
            <a:endParaRPr sz="2400" b="1"/>
          </a:p>
          <a:p>
            <a:pPr lvl="1">
              <a:defRPr sz="1800" b="0"/>
            </a:pPr>
            <a:r>
              <a:rPr sz="2400" b="1"/>
              <a:t>正文级别 2</a:t>
            </a:r>
            <a:endParaRPr sz="2400" b="1"/>
          </a:p>
          <a:p>
            <a:pPr lvl="2">
              <a:defRPr sz="1800" b="0"/>
            </a:pPr>
            <a:r>
              <a:rPr sz="2400" b="1"/>
              <a:t>正文级别 3</a:t>
            </a:r>
            <a:endParaRPr sz="2400" b="1"/>
          </a:p>
          <a:p>
            <a:pPr lvl="3">
              <a:defRPr sz="1800" b="0"/>
            </a:pPr>
            <a:r>
              <a:rPr sz="2400" b="1"/>
              <a:t>正文级别 4</a:t>
            </a:r>
            <a:endParaRPr sz="2400" b="1"/>
          </a:p>
          <a:p>
            <a:pPr lvl="4">
              <a:defRPr sz="1800" b="0"/>
            </a:pPr>
            <a:r>
              <a:rPr sz="2400" b="1"/>
              <a:t>正文级别 5</a:t>
            </a:r>
            <a:endParaRPr sz="2400" b="1"/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 hasCustomPrompt="1"/>
          </p:nvPr>
        </p:nvSpPr>
        <p:spPr>
          <a:xfrm>
            <a:off x="457200" y="558973"/>
            <a:ext cx="8229600" cy="64117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标题文本</a:t>
            </a:r>
            <a:endParaRPr sz="3600"/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 hasCustomPrompt="1"/>
          </p:nvPr>
        </p:nvSpPr>
        <p:spPr>
          <a:xfrm>
            <a:off x="457201" y="0"/>
            <a:ext cx="3008314" cy="10763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标题文本</a:t>
            </a:r>
            <a:endParaRPr sz="2000" b="1"/>
          </a:p>
        </p:txBody>
      </p:sp>
      <p:sp>
        <p:nvSpPr>
          <p:cNvPr id="44" name="Shape 44"/>
          <p:cNvSpPr/>
          <p:nvPr>
            <p:ph type="body" idx="1" hasCustomPrompt="1"/>
          </p:nvPr>
        </p:nvSpPr>
        <p:spPr>
          <a:xfrm>
            <a:off x="3575050" y="204788"/>
            <a:ext cx="5111750" cy="49387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  <a:endParaRPr sz="3200"/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 hasCustomPrompt="1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标题文本</a:t>
            </a:r>
            <a:endParaRPr sz="2000" b="1"/>
          </a:p>
        </p:txBody>
      </p:sp>
      <p:sp>
        <p:nvSpPr>
          <p:cNvPr id="48" name="Shape 48"/>
          <p:cNvSpPr/>
          <p:nvPr>
            <p:ph type="body" idx="1" hasCustomPrompt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正文级别 1</a:t>
            </a:r>
            <a:endParaRPr sz="1400"/>
          </a:p>
          <a:p>
            <a:pPr lvl="1">
              <a:defRPr sz="1800"/>
            </a:pPr>
            <a:r>
              <a:rPr sz="1400"/>
              <a:t>正文级别 2</a:t>
            </a:r>
            <a:endParaRPr sz="1400"/>
          </a:p>
          <a:p>
            <a:pPr lvl="2">
              <a:defRPr sz="1800"/>
            </a:pPr>
            <a:r>
              <a:rPr sz="1400"/>
              <a:t>正文级别 3</a:t>
            </a:r>
            <a:endParaRPr sz="1400"/>
          </a:p>
          <a:p>
            <a:pPr lvl="3">
              <a:defRPr sz="1800"/>
            </a:pPr>
            <a:r>
              <a:rPr sz="1400"/>
              <a:t>正文级别 4</a:t>
            </a:r>
            <a:endParaRPr sz="1400"/>
          </a:p>
          <a:p>
            <a:pPr lvl="4">
              <a:defRPr sz="1800"/>
            </a:pPr>
            <a:r>
              <a:rPr sz="1400"/>
              <a:t>正文级别 5</a:t>
            </a:r>
            <a:endParaRPr sz="1400"/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" y="-1"/>
            <a:ext cx="179514" cy="555528"/>
          </a:xfrm>
          <a:prstGeom prst="rect">
            <a:avLst/>
          </a:prstGeom>
          <a:solidFill>
            <a:srgbClr val="558ED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-1" y="627533"/>
            <a:ext cx="179514" cy="277764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/>
        </p:nvSpPr>
        <p:spPr>
          <a:xfrm>
            <a:off x="1835696" y="483518"/>
            <a:ext cx="5040561" cy="1"/>
          </a:xfrm>
          <a:prstGeom prst="line">
            <a:avLst/>
          </a:prstGeom>
          <a:ln w="19050">
            <a:solidFill>
              <a:srgbClr val="4A7EBB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" name="Shape 5"/>
          <p:cNvSpPr/>
          <p:nvPr/>
        </p:nvSpPr>
        <p:spPr>
          <a:xfrm>
            <a:off x="6876256" y="483518"/>
            <a:ext cx="2088233" cy="1"/>
          </a:xfrm>
          <a:prstGeom prst="line">
            <a:avLst/>
          </a:prstGeom>
          <a:ln w="19050">
            <a:solidFill>
              <a:srgbClr val="C00000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" name="Shape 6"/>
          <p:cNvSpPr/>
          <p:nvPr/>
        </p:nvSpPr>
        <p:spPr>
          <a:xfrm>
            <a:off x="7020272" y="191130"/>
            <a:ext cx="2232249" cy="3073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 b="1">
                <a:solidFill>
                  <a:srgbClr val="595959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595959"/>
                </a:solidFill>
              </a:rPr>
              <a:t>专注于区块链技术培训</a:t>
            </a:r>
            <a:endParaRPr sz="1200" b="1">
              <a:solidFill>
                <a:srgbClr val="595959"/>
              </a:solidFill>
            </a:endParaRPr>
          </a:p>
        </p:txBody>
      </p:sp>
      <p:sp>
        <p:nvSpPr>
          <p:cNvPr id="7" name="Shape 7"/>
          <p:cNvSpPr/>
          <p:nvPr/>
        </p:nvSpPr>
        <p:spPr>
          <a:xfrm>
            <a:off x="-1" y="5025154"/>
            <a:ext cx="7884370" cy="138884"/>
          </a:xfrm>
          <a:prstGeom prst="rect">
            <a:avLst/>
          </a:prstGeom>
          <a:solidFill>
            <a:srgbClr val="558ED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" name="Shape 8"/>
          <p:cNvSpPr/>
          <p:nvPr/>
        </p:nvSpPr>
        <p:spPr>
          <a:xfrm>
            <a:off x="7956376" y="5025154"/>
            <a:ext cx="1187625" cy="138884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" name="image1.png"/>
          <p:cNvPicPr/>
          <p:nvPr/>
        </p:nvPicPr>
        <p:blipFill>
          <a:blip r:embed="rId14"/>
          <a:stretch>
            <a:fillRect/>
          </a:stretch>
        </p:blipFill>
        <p:spPr>
          <a:xfrm>
            <a:off x="320575" y="0"/>
            <a:ext cx="1478350" cy="5194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" name="Shape 10"/>
          <p:cNvSpPr/>
          <p:nvPr>
            <p:ph type="title"/>
          </p:nvPr>
        </p:nvSpPr>
        <p:spPr>
          <a:xfrm>
            <a:off x="457200" y="558972"/>
            <a:ext cx="8229600" cy="64117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pPr lvl="0">
              <a:defRPr sz="1800"/>
            </a:pPr>
            <a:r>
              <a:rPr sz="3600"/>
              <a:t>标题文本</a:t>
            </a:r>
            <a:endParaRPr sz="3600"/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2800"/>
              <a:t>正文级别 1</a:t>
            </a:r>
            <a:endParaRPr sz="2800"/>
          </a:p>
          <a:p>
            <a:pPr lvl="1">
              <a:defRPr sz="1800"/>
            </a:pPr>
            <a:r>
              <a:rPr sz="2800"/>
              <a:t>正文级别 2</a:t>
            </a:r>
            <a:endParaRPr sz="2800"/>
          </a:p>
          <a:p>
            <a:pPr lvl="2">
              <a:defRPr sz="1800"/>
            </a:pPr>
            <a:r>
              <a:rPr sz="2800"/>
              <a:t>正文级别 3</a:t>
            </a:r>
            <a:endParaRPr sz="2800"/>
          </a:p>
          <a:p>
            <a:pPr lvl="3">
              <a:defRPr sz="1800"/>
            </a:pPr>
            <a:r>
              <a:rPr sz="2800"/>
              <a:t>正文级别 4</a:t>
            </a:r>
            <a:endParaRPr sz="2800"/>
          </a:p>
          <a:p>
            <a:pPr lvl="4">
              <a:defRPr sz="1800"/>
            </a:pPr>
            <a:r>
              <a:rPr sz="2800"/>
              <a:t>正文级别 5</a:t>
            </a:r>
            <a:endParaRPr sz="2800"/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xfrm>
            <a:off x="6553200" y="4769564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algn="ctr">
        <a:defRPr sz="36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algn="ctr">
        <a:defRPr sz="36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algn="ctr">
        <a:defRPr sz="36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algn="ctr">
        <a:defRPr sz="36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algn="ctr">
        <a:defRPr sz="36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algn="ctr">
        <a:defRPr sz="36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algn="ctr">
        <a:defRPr sz="36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algn="ctr">
        <a:defRPr sz="36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algn="ctr">
        <a:defRPr sz="36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342900" indent="-342900">
        <a:spcBef>
          <a:spcPts val="600"/>
        </a:spcBef>
        <a:buSzPct val="100000"/>
        <a:buFont typeface="Arial" panose="020B0604020202020204"/>
        <a:buChar char="•"/>
        <a:defRPr sz="28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790575" indent="-333375">
        <a:spcBef>
          <a:spcPts val="600"/>
        </a:spcBef>
        <a:buSzPct val="100000"/>
        <a:buFont typeface="Arial" panose="020B0604020202020204"/>
        <a:buChar char="–"/>
        <a:defRPr sz="28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234440" indent="-320040">
        <a:spcBef>
          <a:spcPts val="600"/>
        </a:spcBef>
        <a:buSzPct val="100000"/>
        <a:buFont typeface="Arial" panose="020B0604020202020204"/>
        <a:buChar char="•"/>
        <a:defRPr sz="28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1727200" indent="-355600">
        <a:spcBef>
          <a:spcPts val="600"/>
        </a:spcBef>
        <a:buSzPct val="100000"/>
        <a:buFont typeface="Arial" panose="020B0604020202020204"/>
        <a:buChar char="–"/>
        <a:defRPr sz="28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228850" indent="-400050">
        <a:spcBef>
          <a:spcPts val="600"/>
        </a:spcBef>
        <a:buSzPct val="100000"/>
        <a:buFont typeface="Arial" panose="020B0604020202020204"/>
        <a:buChar char="»"/>
        <a:defRPr sz="28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2606040" indent="-320040">
        <a:spcBef>
          <a:spcPts val="600"/>
        </a:spcBef>
        <a:buSzPct val="100000"/>
        <a:buFont typeface="Arial" panose="020B0604020202020204"/>
        <a:buChar char="•"/>
        <a:defRPr sz="28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3063240" indent="-320040">
        <a:spcBef>
          <a:spcPts val="600"/>
        </a:spcBef>
        <a:buSzPct val="100000"/>
        <a:buFont typeface="Arial" panose="020B0604020202020204"/>
        <a:buChar char="•"/>
        <a:defRPr sz="28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3520440" indent="-320040">
        <a:spcBef>
          <a:spcPts val="600"/>
        </a:spcBef>
        <a:buSzPct val="100000"/>
        <a:buFont typeface="Arial" panose="020B0604020202020204"/>
        <a:buChar char="•"/>
        <a:defRPr sz="28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3977640" indent="-320040">
        <a:spcBef>
          <a:spcPts val="600"/>
        </a:spcBef>
        <a:buSzPct val="100000"/>
        <a:buFont typeface="Arial" panose="020B0604020202020204"/>
        <a:buChar char="•"/>
        <a:defRPr sz="28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xfrm>
            <a:off x="685800" y="1685255"/>
            <a:ext cx="7772400" cy="11025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721995">
              <a:lnSpc>
                <a:spcPct val="90000"/>
              </a:lnSpc>
              <a:defRPr sz="5690" b="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690">
                <a:solidFill>
                  <a:srgbClr val="FFFFFF"/>
                </a:solidFill>
              </a:rPr>
              <a:t>Web3.js</a:t>
            </a:r>
            <a:endParaRPr lang="en-US" sz="5690">
              <a:solidFill>
                <a:srgbClr val="FFFFFF"/>
              </a:solidFill>
            </a:endParaRP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xfrm>
            <a:off x="3275855" y="3147814"/>
            <a:ext cx="2448273" cy="504057"/>
          </a:xfrm>
          <a:prstGeom prst="rect">
            <a:avLst/>
          </a:prstGeom>
        </p:spPr>
        <p:txBody>
          <a:bodyPr/>
          <a:lstStyle/>
          <a:p>
            <a:pPr lvl="0" defTabSz="749300">
              <a:lnSpc>
                <a:spcPct val="90000"/>
              </a:lnSpc>
              <a:spcBef>
                <a:spcPts val="500"/>
              </a:spcBef>
              <a:defRPr sz="1800" b="0">
                <a:solidFill>
                  <a:srgbClr val="000000"/>
                </a:solidFill>
              </a:defRPr>
            </a:pPr>
            <a:r>
              <a:rPr sz="2295" b="1">
                <a:solidFill>
                  <a:srgbClr val="FFFFFF"/>
                </a:solidFill>
              </a:rPr>
              <a:t>讲师：彭劲 </a:t>
            </a:r>
            <a:endParaRPr sz="2295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基本信息查询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897564"/>
            <a:ext cx="6326460" cy="3942438"/>
          </a:xfrm>
        </p:spPr>
        <p:txBody>
          <a:bodyPr>
            <a:normAutofit fontScale="80000"/>
          </a:bodyPr>
          <a:lstStyle/>
          <a:p>
            <a:pPr marL="360045" indent="0">
              <a:lnSpc>
                <a:spcPct val="190000"/>
              </a:lnSpc>
              <a:spcBef>
                <a:spcPts val="1200"/>
              </a:spcBef>
              <a:buNone/>
            </a:pPr>
            <a:r>
              <a:rPr lang="zh-CN" altLang="en-US" sz="1950" i="1"/>
              <a:t>获取 </a:t>
            </a:r>
            <a:r>
              <a:rPr lang="en-US" altLang="zh-CN" sz="1950" i="1"/>
              <a:t>network id</a:t>
            </a:r>
            <a:endParaRPr lang="en-US" altLang="zh-CN" sz="1950" i="1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同步：</a:t>
            </a:r>
            <a:r>
              <a:rPr lang="en-US" altLang="zh-CN" sz="1800" smtClean="0"/>
              <a:t>web3.version.network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异步：</a:t>
            </a:r>
            <a:r>
              <a:rPr lang="en-US" altLang="zh-CN" sz="1800" smtClean="0"/>
              <a:t>web3.version.getNetwork</a:t>
            </a:r>
            <a:r>
              <a:rPr lang="en-US" altLang="zh-CN" sz="1800"/>
              <a:t>((</a:t>
            </a:r>
            <a:r>
              <a:rPr lang="en-US" altLang="zh-CN" sz="1800" smtClean="0"/>
              <a:t>err, res)=&gt;{console.log(res)})</a:t>
            </a:r>
            <a:endParaRPr lang="en-US" altLang="zh-CN" sz="1800"/>
          </a:p>
          <a:p>
            <a:pPr>
              <a:lnSpc>
                <a:spcPct val="150000"/>
              </a:lnSpc>
            </a:pPr>
            <a:r>
              <a:rPr lang="en-US" altLang="zh-CN" sz="1800" smtClean="0"/>
              <a:t>v1.0.0</a:t>
            </a:r>
            <a:r>
              <a:rPr lang="zh-CN" altLang="en-US" sz="1800" smtClean="0"/>
              <a:t>：</a:t>
            </a:r>
            <a:r>
              <a:rPr lang="en-US" altLang="zh-CN" sz="1800" smtClean="0"/>
              <a:t>web3.eth.net.getId</a:t>
            </a:r>
            <a:r>
              <a:rPr lang="en-US" altLang="zh-CN" sz="1800"/>
              <a:t>().</a:t>
            </a:r>
            <a:r>
              <a:rPr lang="en-US" altLang="zh-CN" sz="1800" smtClean="0"/>
              <a:t>then(console.log)</a:t>
            </a:r>
            <a:endParaRPr lang="en-US" altLang="zh-CN" sz="1800" smtClean="0"/>
          </a:p>
          <a:p>
            <a:pPr marL="360045" indent="0">
              <a:lnSpc>
                <a:spcPct val="190000"/>
              </a:lnSpc>
              <a:spcBef>
                <a:spcPts val="1200"/>
              </a:spcBef>
              <a:buNone/>
            </a:pPr>
            <a:r>
              <a:rPr lang="zh-CN" altLang="en-US" sz="1950" i="1"/>
              <a:t>获取节点的以太坊协议版本</a:t>
            </a:r>
            <a:endParaRPr lang="en-US" altLang="zh-CN" sz="1950" i="1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同步：</a:t>
            </a:r>
            <a:r>
              <a:rPr lang="en-US" altLang="zh-CN" sz="1800" smtClean="0"/>
              <a:t>web3.version.ethereum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异步：</a:t>
            </a:r>
            <a:r>
              <a:rPr lang="en-US" altLang="zh-CN" sz="1800" smtClean="0"/>
              <a:t>web3.version.getEthereum((err, res)=&gt;{console.log(res)})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en-US" altLang="zh-CN" sz="1800" smtClean="0"/>
              <a:t>v1.0.0</a:t>
            </a:r>
            <a:r>
              <a:rPr lang="zh-CN" altLang="en-US" sz="1800" smtClean="0"/>
              <a:t>：</a:t>
            </a:r>
            <a:r>
              <a:rPr lang="en-US" altLang="zh-CN" sz="1800" smtClean="0"/>
              <a:t>web3.eth.getProtocolVersion</a:t>
            </a:r>
            <a:r>
              <a:rPr lang="en-US" altLang="zh-CN" sz="1800"/>
              <a:t>().</a:t>
            </a:r>
            <a:r>
              <a:rPr lang="en-US" altLang="zh-CN" sz="1800" smtClean="0"/>
              <a:t>then(console.log)</a:t>
            </a:r>
            <a:endParaRPr lang="en-US" altLang="zh-CN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7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网络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状态查询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951570"/>
            <a:ext cx="6434472" cy="3942438"/>
          </a:xfrm>
        </p:spPr>
        <p:txBody>
          <a:bodyPr>
            <a:normAutofit fontScale="90000"/>
          </a:bodyPr>
          <a:lstStyle/>
          <a:p>
            <a:pPr marL="360045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1650" i="1"/>
              <a:t>是否有节点连接</a:t>
            </a:r>
            <a:r>
              <a:rPr lang="en-US" altLang="zh-CN" sz="1650" i="1"/>
              <a:t>/</a:t>
            </a:r>
            <a:r>
              <a:rPr lang="zh-CN" altLang="en-US" sz="1650" i="1"/>
              <a:t>监听，返回</a:t>
            </a:r>
            <a:r>
              <a:rPr lang="en-US" altLang="zh-CN" sz="1650" i="1"/>
              <a:t>true/false</a:t>
            </a:r>
            <a:endParaRPr lang="en-US" altLang="zh-CN" sz="1650" i="1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同步：</a:t>
            </a:r>
            <a:r>
              <a:rPr lang="en-US" altLang="zh-CN" sz="1800" smtClean="0"/>
              <a:t>web3.isConnect</a:t>
            </a:r>
            <a:r>
              <a:rPr lang="en-US" altLang="zh-CN" sz="1800"/>
              <a:t>() </a:t>
            </a:r>
            <a:r>
              <a:rPr lang="zh-CN" altLang="en-US" sz="1800"/>
              <a:t>或者</a:t>
            </a:r>
            <a:r>
              <a:rPr lang="en-US" altLang="zh-CN" sz="1800" smtClean="0"/>
              <a:t> web3.net.listening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异步：</a:t>
            </a:r>
            <a:r>
              <a:rPr lang="en-US" altLang="zh-CN" sz="1800"/>
              <a:t>web3.net.getListening((</a:t>
            </a:r>
            <a:r>
              <a:rPr lang="en-US" altLang="zh-CN" sz="1800" smtClean="0"/>
              <a:t>err,res)=&gt;console.log(res))</a:t>
            </a:r>
            <a:endParaRPr lang="en-US" altLang="zh-CN" sz="1800"/>
          </a:p>
          <a:p>
            <a:pPr>
              <a:lnSpc>
                <a:spcPct val="150000"/>
              </a:lnSpc>
            </a:pPr>
            <a:r>
              <a:rPr lang="en-US" altLang="zh-CN" sz="1800" smtClean="0"/>
              <a:t>v1.0.0</a:t>
            </a:r>
            <a:r>
              <a:rPr lang="zh-CN" altLang="en-US" sz="1800" smtClean="0"/>
              <a:t>：</a:t>
            </a:r>
            <a:r>
              <a:rPr lang="en-US" altLang="zh-CN" sz="1800" smtClean="0"/>
              <a:t>web3.eth.net.isListening</a:t>
            </a:r>
            <a:r>
              <a:rPr lang="en-US" altLang="zh-CN" sz="1800"/>
              <a:t>().</a:t>
            </a:r>
            <a:r>
              <a:rPr lang="en-US" altLang="zh-CN" sz="1800" smtClean="0"/>
              <a:t>then(console.log)</a:t>
            </a:r>
            <a:endParaRPr lang="en-US" altLang="zh-CN" sz="1800" smtClean="0"/>
          </a:p>
          <a:p>
            <a:pPr marL="360045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1650" i="1"/>
              <a:t>查看当前连接的 </a:t>
            </a:r>
            <a:r>
              <a:rPr lang="en-US" altLang="zh-CN" sz="1650" i="1"/>
              <a:t>peer </a:t>
            </a:r>
            <a:r>
              <a:rPr lang="zh-CN" altLang="en-US" sz="1650" i="1"/>
              <a:t>节点</a:t>
            </a:r>
            <a:endParaRPr lang="en-US" altLang="zh-CN" sz="1650" i="1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同步：</a:t>
            </a:r>
            <a:r>
              <a:rPr lang="en-US" altLang="zh-CN" sz="1800" smtClean="0"/>
              <a:t>web3.net.peerCount</a:t>
            </a:r>
            <a:endParaRPr lang="en-US" altLang="zh-CN" sz="1800"/>
          </a:p>
          <a:p>
            <a:pPr>
              <a:lnSpc>
                <a:spcPct val="150000"/>
              </a:lnSpc>
            </a:pPr>
            <a:r>
              <a:rPr lang="zh-CN" altLang="en-US" sz="1800"/>
              <a:t>异步：</a:t>
            </a:r>
            <a:r>
              <a:rPr lang="en-US" altLang="zh-CN" sz="1800"/>
              <a:t>web3.net.getPeerCount((err,res)=&gt;console.log(res))</a:t>
            </a:r>
            <a:endParaRPr lang="en-US" altLang="zh-CN" sz="1800"/>
          </a:p>
          <a:p>
            <a:pPr>
              <a:lnSpc>
                <a:spcPct val="150000"/>
              </a:lnSpc>
            </a:pPr>
            <a:r>
              <a:rPr lang="en-US" altLang="zh-CN" sz="1800" smtClean="0"/>
              <a:t>v1.0.0</a:t>
            </a:r>
            <a:r>
              <a:rPr lang="zh-CN" altLang="en-US" sz="1800" smtClean="0"/>
              <a:t>：</a:t>
            </a:r>
            <a:r>
              <a:rPr lang="en-US" altLang="zh-CN" sz="1800" smtClean="0"/>
              <a:t>web3.eth.net.getPeerCount</a:t>
            </a:r>
            <a:r>
              <a:rPr lang="en-US" altLang="zh-CN" sz="1800"/>
              <a:t>().</a:t>
            </a:r>
            <a:r>
              <a:rPr lang="en-US" altLang="zh-CN" sz="1800" smtClean="0"/>
              <a:t>then(console.log)</a:t>
            </a:r>
            <a:endParaRPr lang="en-US" altLang="zh-CN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Provider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005576"/>
            <a:ext cx="6434472" cy="3942438"/>
          </a:xfrm>
        </p:spPr>
        <p:txBody>
          <a:bodyPr>
            <a:normAutofit/>
          </a:bodyPr>
          <a:lstStyle/>
          <a:p>
            <a:pPr marL="360045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1650" i="1"/>
              <a:t>查看当前设置的 </a:t>
            </a:r>
            <a:r>
              <a:rPr lang="en-US" altLang="zh-CN" sz="1650" i="1"/>
              <a:t>web3</a:t>
            </a:r>
            <a:r>
              <a:rPr lang="zh-CN" altLang="en-US" sz="1650" i="1"/>
              <a:t> </a:t>
            </a:r>
            <a:r>
              <a:rPr lang="en-US" altLang="zh-CN" sz="1650" i="1"/>
              <a:t>provider</a:t>
            </a:r>
            <a:endParaRPr lang="en-US" altLang="zh-CN" sz="1650" i="1"/>
          </a:p>
          <a:p>
            <a:pPr>
              <a:lnSpc>
                <a:spcPct val="150000"/>
              </a:lnSpc>
            </a:pPr>
            <a:r>
              <a:rPr lang="en-US" altLang="zh-CN" sz="1800"/>
              <a:t>web3.currentProvider</a:t>
            </a:r>
            <a:endParaRPr lang="en-US" altLang="zh-CN" sz="1800"/>
          </a:p>
          <a:p>
            <a:pPr marL="360045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1650" i="1"/>
              <a:t>查看浏览器环境设置的 </a:t>
            </a:r>
            <a:r>
              <a:rPr lang="en-US" altLang="zh-CN" sz="1650" i="1"/>
              <a:t>web3 provider</a:t>
            </a:r>
            <a:r>
              <a:rPr lang="zh-CN" altLang="en-US" sz="1650" i="1"/>
              <a:t>（</a:t>
            </a:r>
            <a:r>
              <a:rPr lang="en-US" altLang="zh-CN" sz="1650" i="1"/>
              <a:t>v1.0.0</a:t>
            </a:r>
            <a:r>
              <a:rPr lang="zh-CN" altLang="en-US" sz="1650" i="1"/>
              <a:t>）</a:t>
            </a:r>
            <a:endParaRPr lang="en-US" altLang="zh-CN" sz="1650" i="1"/>
          </a:p>
          <a:p>
            <a:pPr>
              <a:lnSpc>
                <a:spcPct val="150000"/>
              </a:lnSpc>
            </a:pPr>
            <a:r>
              <a:rPr lang="en-US" altLang="zh-CN" sz="1800" smtClean="0"/>
              <a:t>web3.givenProvider</a:t>
            </a:r>
            <a:endParaRPr lang="en-US" altLang="zh-CN" sz="1800" smtClean="0"/>
          </a:p>
          <a:p>
            <a:pPr marL="360045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1650" i="1"/>
              <a:t>设置 </a:t>
            </a:r>
            <a:r>
              <a:rPr lang="en-US" altLang="zh-CN" sz="1650" i="1"/>
              <a:t>provider</a:t>
            </a:r>
            <a:endParaRPr lang="en-US" altLang="zh-CN" sz="1650" i="1"/>
          </a:p>
          <a:p>
            <a:pPr>
              <a:lnSpc>
                <a:spcPct val="150000"/>
              </a:lnSpc>
            </a:pPr>
            <a:r>
              <a:rPr lang="en-US" altLang="zh-CN" sz="1800"/>
              <a:t>web3.setProvider(provider)</a:t>
            </a:r>
            <a:endParaRPr lang="en-US" altLang="zh-CN" sz="1800"/>
          </a:p>
          <a:p>
            <a:pPr lvl="1">
              <a:lnSpc>
                <a:spcPct val="150000"/>
              </a:lnSpc>
            </a:pPr>
            <a:r>
              <a:rPr lang="en-US" altLang="zh-CN" sz="1350" i="1"/>
              <a:t>web3.setProvider(new web3.providers.HttpProvider('http://localhost:8545</a:t>
            </a:r>
            <a:r>
              <a:rPr lang="en-US" altLang="zh-CN" sz="1350" i="1" smtClean="0"/>
              <a:t>'))</a:t>
            </a:r>
            <a:endParaRPr lang="en-US" altLang="zh-CN" sz="18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web3 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通用工具方法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005576"/>
            <a:ext cx="6434472" cy="3942438"/>
          </a:xfrm>
        </p:spPr>
        <p:txBody>
          <a:bodyPr>
            <a:normAutofit fontScale="90000" lnSpcReduction="10000"/>
          </a:bodyPr>
          <a:lstStyle/>
          <a:p>
            <a:pPr marL="360045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1650" i="1"/>
              <a:t>以太单位转换</a:t>
            </a:r>
            <a:endParaRPr lang="en-US" altLang="zh-CN" sz="1650" i="1"/>
          </a:p>
          <a:p>
            <a:pPr>
              <a:lnSpc>
                <a:spcPct val="150000"/>
              </a:lnSpc>
            </a:pPr>
            <a:r>
              <a:rPr lang="en-US" altLang="zh-CN" sz="1800" smtClean="0"/>
              <a:t>web3.fromWei	web3.toWei</a:t>
            </a:r>
            <a:endParaRPr lang="en-US" altLang="zh-CN" sz="1800" smtClean="0"/>
          </a:p>
          <a:p>
            <a:pPr marL="360045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en-US" altLang="zh-CN" sz="1800"/>
              <a:t> </a:t>
            </a:r>
            <a:r>
              <a:rPr lang="zh-CN" altLang="en-US" sz="1650" i="1"/>
              <a:t>数据类型转换</a:t>
            </a:r>
            <a:endParaRPr lang="en-US" altLang="zh-CN" sz="1650" i="1"/>
          </a:p>
          <a:p>
            <a:pPr>
              <a:lnSpc>
                <a:spcPct val="150000"/>
              </a:lnSpc>
            </a:pPr>
            <a:r>
              <a:rPr lang="en-US" altLang="zh-CN" sz="1800" smtClean="0"/>
              <a:t>web3.toString    web3.toDecimal    web3.toBigNumber</a:t>
            </a:r>
            <a:endParaRPr lang="en-US" altLang="zh-CN" sz="1800" smtClean="0"/>
          </a:p>
          <a:p>
            <a:pPr marL="360045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1650" i="1"/>
              <a:t>字符编码转换</a:t>
            </a:r>
            <a:endParaRPr lang="en-US" altLang="zh-CN" sz="1650" i="1"/>
          </a:p>
          <a:p>
            <a:pPr>
              <a:lnSpc>
                <a:spcPct val="150000"/>
              </a:lnSpc>
            </a:pPr>
            <a:r>
              <a:rPr lang="en-US" altLang="zh-CN" sz="1800" smtClean="0"/>
              <a:t>web3.toHex    web3.toAscii   web3.toUtf8    web3.fromUtf8</a:t>
            </a:r>
            <a:endParaRPr lang="en-US" altLang="zh-CN" sz="1800"/>
          </a:p>
          <a:p>
            <a:pPr marL="360045" indent="0">
              <a:lnSpc>
                <a:spcPct val="190000"/>
              </a:lnSpc>
              <a:spcBef>
                <a:spcPts val="1200"/>
              </a:spcBef>
              <a:buNone/>
            </a:pPr>
            <a:r>
              <a:rPr lang="zh-CN" altLang="en-US" sz="1650" i="1"/>
              <a:t>地址相关</a:t>
            </a:r>
            <a:endParaRPr lang="en-US" altLang="zh-CN" sz="1650" i="1"/>
          </a:p>
          <a:p>
            <a:pPr>
              <a:lnSpc>
                <a:spcPct val="150000"/>
              </a:lnSpc>
            </a:pPr>
            <a:r>
              <a:rPr lang="en-US" altLang="zh-CN" sz="1800" smtClean="0"/>
              <a:t>web3.isAddress    web3.toChecksumAddress</a:t>
            </a:r>
            <a:endParaRPr lang="en-US" altLang="zh-CN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web3.eth – 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账户相关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005576"/>
            <a:ext cx="6434472" cy="3942438"/>
          </a:xfrm>
        </p:spPr>
        <p:txBody>
          <a:bodyPr>
            <a:normAutofit fontScale="90000"/>
          </a:bodyPr>
          <a:lstStyle/>
          <a:p>
            <a:pPr marL="360045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en-US" altLang="zh-CN" sz="1650" i="1"/>
              <a:t>coinbase </a:t>
            </a:r>
            <a:r>
              <a:rPr lang="zh-CN" altLang="en-US" sz="1650" i="1"/>
              <a:t>查询</a:t>
            </a:r>
            <a:endParaRPr lang="en-US" altLang="zh-CN" sz="1650" i="1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同步：</a:t>
            </a:r>
            <a:r>
              <a:rPr lang="en-US" altLang="zh-CN" sz="1800" smtClean="0"/>
              <a:t>web3.eth.coinbase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异步：</a:t>
            </a:r>
            <a:r>
              <a:rPr lang="en-US" altLang="zh-CN" sz="1800"/>
              <a:t>web3.eth.getCoinbase</a:t>
            </a:r>
            <a:r>
              <a:rPr lang="en-US" altLang="zh-CN" sz="1800" smtClean="0"/>
              <a:t>( (err, res)=&gt;console.log(res) )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en-US" altLang="zh-CN" sz="1800" smtClean="0"/>
              <a:t>v1.0.0</a:t>
            </a:r>
            <a:r>
              <a:rPr lang="zh-CN" altLang="en-US" sz="1800" smtClean="0"/>
              <a:t>：</a:t>
            </a:r>
            <a:r>
              <a:rPr lang="en-US" altLang="zh-CN" sz="1800" smtClean="0"/>
              <a:t>web3.eth.getCoinbase().then(console.log)</a:t>
            </a:r>
            <a:endParaRPr lang="en-US" altLang="zh-CN" sz="1800"/>
          </a:p>
          <a:p>
            <a:pPr marL="360045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1650" i="1"/>
              <a:t>账户查询</a:t>
            </a:r>
            <a:endParaRPr lang="en-US" altLang="zh-CN" sz="1650" i="1"/>
          </a:p>
          <a:p>
            <a:pPr>
              <a:lnSpc>
                <a:spcPct val="150000"/>
              </a:lnSpc>
            </a:pPr>
            <a:r>
              <a:rPr lang="zh-CN" altLang="en-US" sz="1800"/>
              <a:t>同步：</a:t>
            </a:r>
            <a:r>
              <a:rPr lang="en-US" altLang="zh-CN" sz="1800" smtClean="0"/>
              <a:t>web3.eth.accounts</a:t>
            </a:r>
            <a:endParaRPr lang="en-US" altLang="zh-CN" sz="1800"/>
          </a:p>
          <a:p>
            <a:pPr>
              <a:lnSpc>
                <a:spcPct val="150000"/>
              </a:lnSpc>
            </a:pPr>
            <a:r>
              <a:rPr lang="zh-CN" altLang="en-US" sz="1800"/>
              <a:t>异步：</a:t>
            </a:r>
            <a:r>
              <a:rPr lang="en-US" altLang="zh-CN" sz="1800" smtClean="0"/>
              <a:t>web3.eth.getAccounts( </a:t>
            </a:r>
            <a:r>
              <a:rPr lang="en-US" altLang="zh-CN" sz="1800"/>
              <a:t>(err, res)=&gt;console.log(res) )</a:t>
            </a:r>
            <a:endParaRPr lang="en-US" altLang="zh-CN" sz="1800"/>
          </a:p>
          <a:p>
            <a:pPr>
              <a:lnSpc>
                <a:spcPct val="150000"/>
              </a:lnSpc>
            </a:pPr>
            <a:r>
              <a:rPr lang="en-US" altLang="zh-CN" sz="1800"/>
              <a:t>v1.0.0</a:t>
            </a:r>
            <a:r>
              <a:rPr lang="zh-CN" altLang="en-US" sz="1800"/>
              <a:t>：</a:t>
            </a:r>
            <a:r>
              <a:rPr lang="en-US" altLang="zh-CN" sz="1800" smtClean="0"/>
              <a:t>web3.eth.getAccounts().then(console.log)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endParaRPr lang="en-US" altLang="zh-CN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区块相关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005576"/>
            <a:ext cx="6434472" cy="3942438"/>
          </a:xfrm>
        </p:spPr>
        <p:txBody>
          <a:bodyPr>
            <a:normAutofit/>
          </a:bodyPr>
          <a:lstStyle/>
          <a:p>
            <a:pPr marL="360045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1650" i="1" smtClean="0"/>
              <a:t>区块高度查询</a:t>
            </a:r>
            <a:endParaRPr lang="en-US" altLang="zh-CN" sz="1650" i="1"/>
          </a:p>
          <a:p>
            <a:pPr>
              <a:lnSpc>
                <a:spcPct val="150000"/>
              </a:lnSpc>
            </a:pPr>
            <a:r>
              <a:rPr lang="zh-CN" altLang="en-US" sz="1800"/>
              <a:t>同步：</a:t>
            </a:r>
            <a:r>
              <a:rPr lang="en-US" altLang="zh-CN" sz="1800" smtClean="0"/>
              <a:t>web3.eth.</a:t>
            </a:r>
            <a:r>
              <a:rPr lang="en-US" altLang="zh-CN" sz="1800"/>
              <a:t> </a:t>
            </a:r>
            <a:r>
              <a:rPr lang="en-US" altLang="zh-CN" sz="1800" smtClean="0"/>
              <a:t>blockNumber</a:t>
            </a:r>
            <a:endParaRPr lang="en-US" altLang="zh-CN" sz="1800"/>
          </a:p>
          <a:p>
            <a:pPr>
              <a:lnSpc>
                <a:spcPct val="150000"/>
              </a:lnSpc>
            </a:pPr>
            <a:r>
              <a:rPr lang="zh-CN" altLang="en-US" sz="1800"/>
              <a:t>异步：</a:t>
            </a:r>
            <a:r>
              <a:rPr lang="en-US" altLang="zh-CN" sz="1800" smtClean="0"/>
              <a:t>web3.eth.getBlockNumber( </a:t>
            </a:r>
            <a:r>
              <a:rPr lang="en-US" altLang="zh-CN" sz="1800" i="1" smtClean="0"/>
              <a:t>callback</a:t>
            </a:r>
            <a:r>
              <a:rPr lang="en-US" altLang="zh-CN" sz="1800" smtClean="0"/>
              <a:t> )</a:t>
            </a:r>
            <a:endParaRPr lang="en-US" altLang="zh-CN" sz="1800" smtClean="0"/>
          </a:p>
          <a:p>
            <a:pPr marL="360045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en-US" altLang="zh-CN" sz="1650" i="1" smtClean="0"/>
              <a:t>gasPrice </a:t>
            </a:r>
            <a:r>
              <a:rPr lang="zh-CN" altLang="en-US" sz="1650" i="1"/>
              <a:t>查询</a:t>
            </a:r>
            <a:endParaRPr lang="en-US" altLang="zh-CN" sz="1650" i="1"/>
          </a:p>
          <a:p>
            <a:pPr>
              <a:lnSpc>
                <a:spcPct val="150000"/>
              </a:lnSpc>
            </a:pPr>
            <a:r>
              <a:rPr lang="zh-CN" altLang="en-US" sz="1800"/>
              <a:t>同步：</a:t>
            </a:r>
            <a:r>
              <a:rPr lang="en-US" altLang="zh-CN" sz="1800"/>
              <a:t>web3.eth.gasPrice</a:t>
            </a:r>
            <a:endParaRPr lang="en-US" altLang="zh-CN" sz="1800"/>
          </a:p>
          <a:p>
            <a:pPr>
              <a:lnSpc>
                <a:spcPct val="150000"/>
              </a:lnSpc>
            </a:pPr>
            <a:r>
              <a:rPr lang="zh-CN" altLang="en-US" sz="1800"/>
              <a:t>异步：</a:t>
            </a:r>
            <a:r>
              <a:rPr lang="en-US" altLang="zh-CN" sz="1800"/>
              <a:t>web3.eth.getGasPrice</a:t>
            </a:r>
            <a:r>
              <a:rPr lang="en-US" altLang="zh-CN" sz="1800" smtClean="0"/>
              <a:t>( </a:t>
            </a:r>
            <a:r>
              <a:rPr lang="en-US" altLang="zh-CN" sz="1800" i="1" smtClean="0"/>
              <a:t>callback</a:t>
            </a:r>
            <a:r>
              <a:rPr lang="en-US" altLang="zh-CN" sz="1800" smtClean="0"/>
              <a:t> )</a:t>
            </a:r>
            <a:endParaRPr lang="en-US" altLang="zh-CN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区块相关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005576"/>
            <a:ext cx="6434472" cy="3942438"/>
          </a:xfrm>
        </p:spPr>
        <p:txBody>
          <a:bodyPr>
            <a:normAutofit fontScale="65000" lnSpcReduction="10000"/>
          </a:bodyPr>
          <a:lstStyle/>
          <a:p>
            <a:pPr marL="360045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1650" i="1" smtClean="0"/>
              <a:t>区块</a:t>
            </a:r>
            <a:r>
              <a:rPr lang="zh-CN" altLang="en-US" sz="1650" i="1"/>
              <a:t>查询</a:t>
            </a:r>
            <a:endParaRPr lang="en-US" altLang="zh-CN" sz="1650" i="1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同步：</a:t>
            </a:r>
            <a:r>
              <a:rPr lang="en-US" altLang="zh-CN" sz="1800" smtClean="0"/>
              <a:t>web3.eth.getBlockNumber( </a:t>
            </a:r>
            <a:r>
              <a:rPr lang="en-US" altLang="zh-CN" sz="1800" i="1" smtClean="0"/>
              <a:t>hashStringOrBlockNumber</a:t>
            </a:r>
            <a:r>
              <a:rPr lang="en-US" altLang="zh-CN" sz="1800" smtClean="0"/>
              <a:t> 						[ ,</a:t>
            </a:r>
            <a:r>
              <a:rPr lang="en-US" altLang="zh-CN" sz="1800" i="1" smtClean="0"/>
              <a:t>returnTransactionObjects</a:t>
            </a:r>
            <a:r>
              <a:rPr lang="en-US" altLang="zh-CN" sz="1800" smtClean="0"/>
              <a:t>] )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异步：</a:t>
            </a:r>
            <a:r>
              <a:rPr lang="en-US" altLang="zh-CN" sz="1800"/>
              <a:t>web3.eth.getBlockNumber( </a:t>
            </a:r>
            <a:r>
              <a:rPr lang="en-US" altLang="zh-CN" sz="1800" i="1" smtClean="0"/>
              <a:t>hashStringOrBlockNumber</a:t>
            </a:r>
            <a:r>
              <a:rPr lang="en-US" altLang="zh-CN" sz="1800" smtClean="0"/>
              <a:t>, </a:t>
            </a:r>
            <a:r>
              <a:rPr lang="en-US" altLang="zh-CN" sz="1800" i="1"/>
              <a:t>callback</a:t>
            </a:r>
            <a:r>
              <a:rPr lang="en-US" altLang="zh-CN" sz="1800"/>
              <a:t> </a:t>
            </a:r>
            <a:r>
              <a:rPr lang="en-US" altLang="zh-CN" sz="1800" smtClean="0"/>
              <a:t>)</a:t>
            </a:r>
            <a:endParaRPr lang="en-US" altLang="zh-CN" sz="1800" smtClean="0"/>
          </a:p>
          <a:p>
            <a:pPr marL="360045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1650" i="1"/>
              <a:t>块中交易数量查询</a:t>
            </a:r>
            <a:endParaRPr lang="en-US" altLang="zh-CN" sz="1650" i="1"/>
          </a:p>
          <a:p>
            <a:pPr>
              <a:lnSpc>
                <a:spcPct val="150000"/>
              </a:lnSpc>
            </a:pPr>
            <a:r>
              <a:rPr lang="zh-CN" altLang="en-US" sz="1875" smtClean="0"/>
              <a:t>同步：</a:t>
            </a:r>
            <a:r>
              <a:rPr lang="en-US" altLang="zh-CN" sz="1875" smtClean="0"/>
              <a:t>web3.eth.getBlockTransactionCount( </a:t>
            </a:r>
            <a:r>
              <a:rPr lang="en-US" altLang="zh-CN" sz="1875" i="1" smtClean="0"/>
              <a:t>hashStringOrBlockNumber</a:t>
            </a:r>
            <a:r>
              <a:rPr lang="en-US" altLang="zh-CN" sz="1875" smtClean="0"/>
              <a:t> )</a:t>
            </a:r>
            <a:endParaRPr lang="en-US" altLang="zh-CN" sz="1875" smtClean="0"/>
          </a:p>
          <a:p>
            <a:pPr>
              <a:lnSpc>
                <a:spcPct val="150000"/>
              </a:lnSpc>
            </a:pPr>
            <a:r>
              <a:rPr lang="zh-CN" altLang="en-US" sz="1875" smtClean="0"/>
              <a:t>异步</a:t>
            </a:r>
            <a:r>
              <a:rPr lang="zh-CN" altLang="en-US" sz="1875"/>
              <a:t>：</a:t>
            </a:r>
            <a:r>
              <a:rPr lang="en-US" altLang="zh-CN" sz="1875"/>
              <a:t>web3.eth.getBlockTransactionCount( </a:t>
            </a:r>
            <a:r>
              <a:rPr lang="en-US" altLang="zh-CN" sz="1875" i="1" smtClean="0"/>
              <a:t>hashStringOrBlockNumber</a:t>
            </a:r>
            <a:r>
              <a:rPr lang="en-US" altLang="zh-CN" sz="1875" smtClean="0"/>
              <a:t> 							, </a:t>
            </a:r>
            <a:r>
              <a:rPr lang="en-US" altLang="zh-CN" sz="1875" i="1" smtClean="0"/>
              <a:t>callback</a:t>
            </a:r>
            <a:r>
              <a:rPr lang="en-US" altLang="zh-CN" sz="1875" smtClean="0"/>
              <a:t> )</a:t>
            </a:r>
            <a:endParaRPr lang="en-US" altLang="zh-CN" sz="1875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交易相关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005576"/>
            <a:ext cx="6434472" cy="3942438"/>
          </a:xfrm>
        </p:spPr>
        <p:txBody>
          <a:bodyPr>
            <a:normAutofit fontScale="90000"/>
          </a:bodyPr>
          <a:lstStyle/>
          <a:p>
            <a:pPr marL="360045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1650" i="1"/>
              <a:t>余额</a:t>
            </a:r>
            <a:r>
              <a:rPr lang="zh-CN" altLang="en-US" sz="1650" i="1" smtClean="0"/>
              <a:t>查询</a:t>
            </a:r>
            <a:endParaRPr lang="en-US" altLang="zh-CN" sz="1650" i="1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同步：</a:t>
            </a:r>
            <a:r>
              <a:rPr lang="en-US" altLang="zh-CN" sz="1800" smtClean="0"/>
              <a:t>web3.eth.getBalance(</a:t>
            </a:r>
            <a:r>
              <a:rPr lang="en-US" altLang="zh-CN" sz="1800" i="1" smtClean="0"/>
              <a:t>addressHexString</a:t>
            </a:r>
            <a:r>
              <a:rPr lang="en-US" altLang="zh-CN" sz="1800" smtClean="0"/>
              <a:t> [, </a:t>
            </a:r>
            <a:r>
              <a:rPr lang="en-US" altLang="zh-CN" sz="1800" i="1" smtClean="0"/>
              <a:t>defaultBlock</a:t>
            </a:r>
            <a:r>
              <a:rPr lang="en-US" altLang="zh-CN" sz="1800" smtClean="0"/>
              <a:t>])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异步：</a:t>
            </a:r>
            <a:r>
              <a:rPr lang="en-US" altLang="zh-CN" sz="1800" smtClean="0"/>
              <a:t>web3.eth.getBalance(</a:t>
            </a:r>
            <a:r>
              <a:rPr lang="en-US" altLang="zh-CN" sz="1800" i="1" smtClean="0"/>
              <a:t>addressHexString</a:t>
            </a:r>
            <a:r>
              <a:rPr lang="en-US" altLang="zh-CN" sz="1800" smtClean="0"/>
              <a:t> [, </a:t>
            </a:r>
            <a:r>
              <a:rPr lang="en-US" altLang="zh-CN" sz="1800" i="1" smtClean="0"/>
              <a:t>defaultBlock</a:t>
            </a:r>
            <a:r>
              <a:rPr lang="en-US" altLang="zh-CN" sz="1800" smtClean="0"/>
              <a:t>] </a:t>
            </a:r>
            <a:endParaRPr lang="en-US" altLang="zh-CN" sz="180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/>
              <a:t>	</a:t>
            </a:r>
            <a:r>
              <a:rPr lang="en-US" altLang="zh-CN" sz="1800" smtClean="0"/>
              <a:t>			[, </a:t>
            </a:r>
            <a:r>
              <a:rPr lang="en-US" altLang="zh-CN" sz="1800" i="1"/>
              <a:t>callback</a:t>
            </a:r>
            <a:r>
              <a:rPr lang="en-US" altLang="zh-CN" sz="1800" smtClean="0"/>
              <a:t>])</a:t>
            </a:r>
            <a:endParaRPr lang="en-US" altLang="zh-CN" sz="1800" smtClean="0"/>
          </a:p>
          <a:p>
            <a:pPr marL="360045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1650" i="1" smtClean="0"/>
              <a:t>交易查询</a:t>
            </a:r>
            <a:endParaRPr lang="en-US" altLang="zh-CN" sz="1650" i="1"/>
          </a:p>
          <a:p>
            <a:pPr>
              <a:lnSpc>
                <a:spcPct val="150000"/>
              </a:lnSpc>
            </a:pPr>
            <a:r>
              <a:rPr lang="zh-CN" altLang="en-US" sz="1875" smtClean="0"/>
              <a:t>同步：</a:t>
            </a:r>
            <a:r>
              <a:rPr lang="en-US" altLang="zh-CN" sz="1875" smtClean="0"/>
              <a:t>web3.eth.getTransaction(</a:t>
            </a:r>
            <a:r>
              <a:rPr lang="en-US" altLang="zh-CN" sz="1875" i="1" smtClean="0"/>
              <a:t>transactionHash</a:t>
            </a:r>
            <a:r>
              <a:rPr lang="en-US" altLang="zh-CN" sz="1875" smtClean="0"/>
              <a:t>)</a:t>
            </a:r>
            <a:endParaRPr lang="en-US" altLang="zh-CN" sz="1875"/>
          </a:p>
          <a:p>
            <a:pPr>
              <a:lnSpc>
                <a:spcPct val="150000"/>
              </a:lnSpc>
            </a:pPr>
            <a:r>
              <a:rPr lang="zh-CN" altLang="en-US" sz="1875" smtClean="0"/>
              <a:t>异步：</a:t>
            </a:r>
            <a:r>
              <a:rPr lang="en-US" altLang="zh-CN" sz="1875"/>
              <a:t>web3.eth.getTransaction(</a:t>
            </a:r>
            <a:r>
              <a:rPr lang="en-US" altLang="zh-CN" sz="1875" i="1"/>
              <a:t>transactionHash</a:t>
            </a:r>
            <a:r>
              <a:rPr lang="en-US" altLang="zh-CN" sz="1875"/>
              <a:t> [, </a:t>
            </a:r>
            <a:r>
              <a:rPr lang="en-US" altLang="zh-CN" sz="1875" i="1"/>
              <a:t>callback</a:t>
            </a:r>
            <a:r>
              <a:rPr lang="en-US" altLang="zh-CN" sz="1875"/>
              <a:t>])</a:t>
            </a:r>
            <a:endParaRPr lang="en-US" altLang="zh-CN" sz="1875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03498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交易执行相关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005576"/>
            <a:ext cx="6434472" cy="39424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smtClean="0"/>
              <a:t>交易收据查询（已进块）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同步：</a:t>
            </a:r>
            <a:r>
              <a:rPr lang="en-US" altLang="zh-CN" sz="1800" smtClean="0"/>
              <a:t>web3.eth.getTransactionReceipt(</a:t>
            </a:r>
            <a:r>
              <a:rPr lang="en-US" altLang="zh-CN" sz="1800" i="1" smtClean="0"/>
              <a:t>hashString</a:t>
            </a:r>
            <a:r>
              <a:rPr lang="en-US" altLang="zh-CN" sz="1800" smtClean="0"/>
              <a:t>)</a:t>
            </a:r>
            <a:endParaRPr lang="en-US" altLang="zh-CN" sz="1800"/>
          </a:p>
          <a:p>
            <a:pPr>
              <a:lnSpc>
                <a:spcPct val="150000"/>
              </a:lnSpc>
            </a:pPr>
            <a:r>
              <a:rPr lang="zh-CN" altLang="en-US" sz="1800"/>
              <a:t>异步</a:t>
            </a:r>
            <a:r>
              <a:rPr lang="zh-CN" altLang="en-US" sz="1800" smtClean="0"/>
              <a:t>：</a:t>
            </a:r>
            <a:r>
              <a:rPr lang="en-US" altLang="zh-CN" sz="1800"/>
              <a:t>web3.eth.getTransactionReceipt(</a:t>
            </a:r>
            <a:r>
              <a:rPr lang="en-US" altLang="zh-CN" sz="1800" i="1"/>
              <a:t>hashString</a:t>
            </a:r>
            <a:r>
              <a:rPr lang="en-US" altLang="zh-CN" sz="1800"/>
              <a:t> [, </a:t>
            </a:r>
            <a:r>
              <a:rPr lang="en-US" altLang="zh-CN" sz="1800" i="1"/>
              <a:t>callback</a:t>
            </a:r>
            <a:r>
              <a:rPr lang="en-US" altLang="zh-CN" sz="1800"/>
              <a:t>])</a:t>
            </a:r>
            <a:endParaRPr lang="en-US" altLang="zh-CN" sz="1800"/>
          </a:p>
          <a:p>
            <a:pPr>
              <a:lnSpc>
                <a:spcPct val="150000"/>
              </a:lnSpc>
            </a:pP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估计 </a:t>
            </a:r>
            <a:r>
              <a:rPr lang="en-US" altLang="zh-CN" sz="1800" smtClean="0"/>
              <a:t>gas </a:t>
            </a:r>
            <a:r>
              <a:rPr lang="zh-CN" altLang="en-US" sz="1800" smtClean="0"/>
              <a:t>消耗量</a:t>
            </a:r>
            <a:endParaRPr lang="en-US" altLang="zh-CN" sz="1800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同步：</a:t>
            </a:r>
            <a:r>
              <a:rPr lang="en-US" altLang="zh-CN" sz="1800" smtClean="0"/>
              <a:t>web3.eth.estimateGas(</a:t>
            </a:r>
            <a:r>
              <a:rPr lang="en-US" altLang="zh-CN" sz="1800" i="1" smtClean="0"/>
              <a:t>callObject</a:t>
            </a:r>
            <a:r>
              <a:rPr lang="en-US" altLang="zh-CN" sz="1800" smtClean="0"/>
              <a:t>)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异步：</a:t>
            </a:r>
            <a:r>
              <a:rPr lang="en-US" altLang="zh-CN" sz="1800"/>
              <a:t>web3.eth.estimateGas(</a:t>
            </a:r>
            <a:r>
              <a:rPr lang="en-US" altLang="zh-CN" sz="1800" i="1"/>
              <a:t>callObject</a:t>
            </a:r>
            <a:r>
              <a:rPr lang="en-US" altLang="zh-CN" sz="1800"/>
              <a:t> [, </a:t>
            </a:r>
            <a:r>
              <a:rPr lang="en-US" altLang="zh-CN" sz="1800" i="1"/>
              <a:t>callback</a:t>
            </a:r>
            <a:r>
              <a:rPr lang="en-US" altLang="zh-CN" sz="1800"/>
              <a:t>])</a:t>
            </a:r>
            <a:endParaRPr lang="en-US" altLang="zh-CN" sz="1800"/>
          </a:p>
          <a:p>
            <a:pPr>
              <a:lnSpc>
                <a:spcPct val="150000"/>
              </a:lnSpc>
            </a:pPr>
            <a:endParaRPr lang="en-US" altLang="zh-CN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发送交易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005576"/>
            <a:ext cx="6434472" cy="39424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/>
              <a:t>web3.eth.sendTransaction(</a:t>
            </a:r>
            <a:r>
              <a:rPr lang="en-US" altLang="zh-CN" sz="1800" i="1" smtClean="0"/>
              <a:t>transactionObject</a:t>
            </a:r>
            <a:r>
              <a:rPr lang="en-US" altLang="zh-CN" sz="1800" smtClean="0"/>
              <a:t> </a:t>
            </a:r>
            <a:r>
              <a:rPr lang="en-US" altLang="zh-CN" sz="1800"/>
              <a:t>[, </a:t>
            </a:r>
            <a:r>
              <a:rPr lang="en-US" altLang="zh-CN" sz="1800" i="1"/>
              <a:t>callback</a:t>
            </a:r>
            <a:r>
              <a:rPr lang="en-US" altLang="zh-CN" sz="1800" smtClean="0"/>
              <a:t>])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交易对象：</a:t>
            </a:r>
            <a:endParaRPr lang="en-US" altLang="zh-CN" sz="1800" smtClean="0"/>
          </a:p>
          <a:p>
            <a:pPr lvl="1">
              <a:lnSpc>
                <a:spcPct val="150000"/>
              </a:lnSpc>
            </a:pPr>
            <a:r>
              <a:rPr lang="en-US" altLang="zh-CN" sz="1350" smtClean="0"/>
              <a:t>from</a:t>
            </a:r>
            <a:r>
              <a:rPr lang="zh-CN" altLang="en-US" sz="1350" smtClean="0"/>
              <a:t>：发送地址</a:t>
            </a:r>
            <a:endParaRPr lang="en-US" altLang="zh-CN" sz="1350" smtClean="0"/>
          </a:p>
          <a:p>
            <a:pPr lvl="1">
              <a:lnSpc>
                <a:spcPct val="150000"/>
              </a:lnSpc>
            </a:pPr>
            <a:r>
              <a:rPr lang="en-US" altLang="zh-CN" sz="1350" smtClean="0"/>
              <a:t>to</a:t>
            </a:r>
            <a:r>
              <a:rPr lang="zh-CN" altLang="en-US" sz="1350" smtClean="0"/>
              <a:t>：接收地址，如果是创建合约交易，可不填</a:t>
            </a:r>
            <a:endParaRPr lang="en-US" altLang="zh-CN" sz="1350" smtClean="0"/>
          </a:p>
          <a:p>
            <a:pPr lvl="1">
              <a:lnSpc>
                <a:spcPct val="150000"/>
              </a:lnSpc>
            </a:pPr>
            <a:r>
              <a:rPr lang="en-US" altLang="zh-CN" sz="1350" smtClean="0"/>
              <a:t>value</a:t>
            </a:r>
            <a:r>
              <a:rPr lang="zh-CN" altLang="en-US" sz="1350" smtClean="0"/>
              <a:t>：交易金额，以</a:t>
            </a:r>
            <a:r>
              <a:rPr lang="en-US" altLang="zh-CN" sz="1350" smtClean="0"/>
              <a:t>wei</a:t>
            </a:r>
            <a:r>
              <a:rPr lang="zh-CN" altLang="en-US" sz="1350" smtClean="0"/>
              <a:t>为单位，可选</a:t>
            </a:r>
            <a:endParaRPr lang="en-US" altLang="zh-CN" sz="1350" smtClean="0"/>
          </a:p>
          <a:p>
            <a:pPr lvl="1">
              <a:lnSpc>
                <a:spcPct val="150000"/>
              </a:lnSpc>
            </a:pPr>
            <a:r>
              <a:rPr lang="en-US" altLang="zh-CN" sz="1350" smtClean="0"/>
              <a:t>gas</a:t>
            </a:r>
            <a:r>
              <a:rPr lang="zh-CN" altLang="en-US" sz="1350" smtClean="0"/>
              <a:t>：交易消耗 </a:t>
            </a:r>
            <a:r>
              <a:rPr lang="en-US" altLang="zh-CN" sz="1350" smtClean="0"/>
              <a:t>gas </a:t>
            </a:r>
            <a:r>
              <a:rPr lang="zh-CN" altLang="en-US" sz="1350" smtClean="0"/>
              <a:t>上限，可选</a:t>
            </a:r>
            <a:endParaRPr lang="en-US" altLang="zh-CN" sz="1350" smtClean="0"/>
          </a:p>
          <a:p>
            <a:pPr lvl="1">
              <a:lnSpc>
                <a:spcPct val="150000"/>
              </a:lnSpc>
            </a:pPr>
            <a:r>
              <a:rPr lang="en-US" altLang="zh-CN" sz="1350" smtClean="0"/>
              <a:t>gasPrice</a:t>
            </a:r>
            <a:r>
              <a:rPr lang="zh-CN" altLang="en-US" sz="1350" smtClean="0"/>
              <a:t>：交易 </a:t>
            </a:r>
            <a:r>
              <a:rPr lang="en-US" altLang="zh-CN" sz="1350" smtClean="0"/>
              <a:t>gas </a:t>
            </a:r>
            <a:r>
              <a:rPr lang="zh-CN" altLang="en-US" sz="1350" smtClean="0"/>
              <a:t>单价，可选</a:t>
            </a:r>
            <a:endParaRPr lang="en-US" altLang="zh-CN" sz="1350" smtClean="0"/>
          </a:p>
          <a:p>
            <a:pPr lvl="1">
              <a:lnSpc>
                <a:spcPct val="150000"/>
              </a:lnSpc>
            </a:pPr>
            <a:r>
              <a:rPr lang="en-US" altLang="zh-CN" sz="1350" smtClean="0"/>
              <a:t>data</a:t>
            </a:r>
            <a:r>
              <a:rPr lang="zh-CN" altLang="en-US" sz="1350" smtClean="0"/>
              <a:t>：交易携带的字串数据，可选</a:t>
            </a:r>
            <a:endParaRPr lang="en-US" altLang="zh-CN" sz="1350" smtClean="0"/>
          </a:p>
          <a:p>
            <a:pPr lvl="1">
              <a:lnSpc>
                <a:spcPct val="150000"/>
              </a:lnSpc>
            </a:pPr>
            <a:r>
              <a:rPr lang="en-US" altLang="zh-CN" sz="1350" smtClean="0"/>
              <a:t>nonce</a:t>
            </a:r>
            <a:r>
              <a:rPr lang="zh-CN" altLang="en-US" sz="1350" smtClean="0"/>
              <a:t>：整数 </a:t>
            </a:r>
            <a:r>
              <a:rPr lang="en-US" altLang="zh-CN" sz="1350" smtClean="0"/>
              <a:t>nonce </a:t>
            </a:r>
            <a:r>
              <a:rPr lang="zh-CN" altLang="en-US" sz="1350" smtClean="0"/>
              <a:t>值，可选</a:t>
            </a:r>
            <a:endParaRPr lang="en-US" altLang="zh-CN" sz="1350" smtClean="0"/>
          </a:p>
          <a:p>
            <a:pPr lvl="1">
              <a:lnSpc>
                <a:spcPct val="150000"/>
              </a:lnSpc>
            </a:pPr>
            <a:endParaRPr lang="en-US" altLang="zh-CN" sz="1200"/>
          </a:p>
          <a:p>
            <a:pPr>
              <a:lnSpc>
                <a:spcPct val="150000"/>
              </a:lnSpc>
            </a:pPr>
            <a:endParaRPr lang="en-US" altLang="zh-CN" sz="1800" smtClean="0"/>
          </a:p>
          <a:p>
            <a:pPr>
              <a:lnSpc>
                <a:spcPct val="150000"/>
              </a:lnSpc>
            </a:pPr>
            <a:endParaRPr lang="en-US" altLang="zh-CN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web3.js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005576"/>
            <a:ext cx="6172200" cy="3942438"/>
          </a:xfrm>
        </p:spPr>
        <p:txBody>
          <a:bodyPr>
            <a:normAutofit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/>
              <a:t>Web3 JavaScript app API</a:t>
            </a:r>
            <a:endParaRPr lang="en-US" altLang="zh-CN" sz="1800" smtClean="0"/>
          </a:p>
          <a:p>
            <a:pPr>
              <a:lnSpc>
                <a:spcPct val="200000"/>
              </a:lnSpc>
            </a:pPr>
            <a:r>
              <a:rPr lang="en-US" altLang="zh-CN" sz="1800" smtClean="0"/>
              <a:t>web3.js </a:t>
            </a:r>
            <a:r>
              <a:rPr lang="zh-CN" altLang="en-US" sz="1800" smtClean="0"/>
              <a:t>是一个</a:t>
            </a:r>
            <a:r>
              <a:rPr lang="en-US" altLang="zh-CN" sz="1800" smtClean="0"/>
              <a:t>JavaScript API</a:t>
            </a:r>
            <a:r>
              <a:rPr lang="zh-CN" altLang="en-US" sz="1800" smtClean="0"/>
              <a:t>库。</a:t>
            </a:r>
            <a:r>
              <a:rPr lang="zh-CN" altLang="zh-CN" sz="1800" smtClean="0"/>
              <a:t>要使</a:t>
            </a:r>
            <a:r>
              <a:rPr lang="en-US" altLang="zh-CN" sz="1800" smtClean="0"/>
              <a:t>DApp</a:t>
            </a:r>
            <a:r>
              <a:rPr lang="zh-CN" altLang="zh-CN" sz="1800" smtClean="0"/>
              <a:t>在</a:t>
            </a:r>
            <a:r>
              <a:rPr lang="zh-CN" altLang="zh-CN" sz="1800"/>
              <a:t>以太坊上运行</a:t>
            </a:r>
            <a:r>
              <a:rPr lang="zh-CN" altLang="zh-CN" sz="1800" smtClean="0"/>
              <a:t>，</a:t>
            </a:r>
            <a:r>
              <a:rPr lang="zh-CN" altLang="en-US" sz="1800"/>
              <a:t>我们</a:t>
            </a:r>
            <a:r>
              <a:rPr lang="zh-CN" altLang="zh-CN" sz="1800" smtClean="0"/>
              <a:t>可以</a:t>
            </a:r>
            <a:r>
              <a:rPr lang="zh-CN" altLang="zh-CN" sz="1800"/>
              <a:t>使用web3.js库提供的web3</a:t>
            </a:r>
            <a:r>
              <a:rPr lang="zh-CN" altLang="zh-CN" sz="1800" smtClean="0"/>
              <a:t>对象</a:t>
            </a:r>
            <a:endParaRPr lang="en-US" altLang="zh-CN" sz="1800" smtClean="0"/>
          </a:p>
          <a:p>
            <a:pPr>
              <a:lnSpc>
                <a:spcPct val="200000"/>
              </a:lnSpc>
            </a:pPr>
            <a:r>
              <a:rPr lang="en-US" altLang="zh-CN" sz="1800" smtClean="0"/>
              <a:t>web3.js </a:t>
            </a:r>
            <a:r>
              <a:rPr lang="zh-CN" altLang="zh-CN" sz="1800" smtClean="0"/>
              <a:t>通过</a:t>
            </a:r>
            <a:r>
              <a:rPr lang="zh-CN" altLang="zh-CN" sz="1800"/>
              <a:t>RPC调用与本地节点</a:t>
            </a:r>
            <a:r>
              <a:rPr lang="zh-CN" altLang="zh-CN" sz="1800" smtClean="0"/>
              <a:t>通信</a:t>
            </a:r>
            <a:r>
              <a:rPr lang="zh-CN" altLang="en-US" sz="1800" smtClean="0"/>
              <a:t>，它可以用于任何</a:t>
            </a:r>
            <a:r>
              <a:rPr lang="zh-CN" altLang="zh-CN" sz="1800" smtClean="0"/>
              <a:t>暴露</a:t>
            </a:r>
            <a:r>
              <a:rPr lang="zh-CN" altLang="en-US" sz="1800" smtClean="0"/>
              <a:t>了</a:t>
            </a:r>
            <a:r>
              <a:rPr lang="zh-CN" altLang="zh-CN" sz="1800" smtClean="0"/>
              <a:t>RPC</a:t>
            </a:r>
            <a:r>
              <a:rPr lang="zh-CN" altLang="zh-CN" sz="1800"/>
              <a:t>层</a:t>
            </a:r>
            <a:r>
              <a:rPr lang="zh-CN" altLang="zh-CN" sz="1800" smtClean="0"/>
              <a:t>的以太</a:t>
            </a:r>
            <a:r>
              <a:rPr lang="zh-CN" altLang="zh-CN" sz="1800"/>
              <a:t>坊</a:t>
            </a:r>
            <a:r>
              <a:rPr lang="zh-CN" altLang="zh-CN" sz="1800" smtClean="0"/>
              <a:t>节点</a:t>
            </a:r>
            <a:endParaRPr lang="en-US" altLang="zh-CN" sz="1800" smtClean="0"/>
          </a:p>
          <a:p>
            <a:pPr>
              <a:lnSpc>
                <a:spcPct val="200000"/>
              </a:lnSpc>
            </a:pPr>
            <a:r>
              <a:rPr lang="zh-CN" altLang="zh-CN" sz="1800" smtClean="0"/>
              <a:t>web3</a:t>
            </a:r>
            <a:r>
              <a:rPr lang="en-US" altLang="zh-CN" sz="1800" smtClean="0"/>
              <a:t> </a:t>
            </a:r>
            <a:r>
              <a:rPr lang="zh-CN" altLang="zh-CN" sz="1800" smtClean="0"/>
              <a:t>包含</a:t>
            </a:r>
            <a:r>
              <a:rPr lang="en-US" altLang="zh-CN" sz="1800" smtClean="0"/>
              <a:t> </a:t>
            </a:r>
            <a:r>
              <a:rPr lang="zh-CN" altLang="zh-CN" sz="1800" smtClean="0"/>
              <a:t>eth</a:t>
            </a:r>
            <a:r>
              <a:rPr lang="en-US" altLang="zh-CN" sz="1800" smtClean="0"/>
              <a:t> </a:t>
            </a:r>
            <a:r>
              <a:rPr lang="zh-CN" altLang="zh-CN" sz="1800" smtClean="0"/>
              <a:t>对象 </a:t>
            </a:r>
            <a:r>
              <a:rPr lang="zh-CN" altLang="zh-CN" sz="1800"/>
              <a:t>- web3.eth</a:t>
            </a:r>
            <a:r>
              <a:rPr lang="zh-CN" altLang="zh-CN" sz="1800" smtClean="0"/>
              <a:t>（</a:t>
            </a:r>
            <a:r>
              <a:rPr lang="zh-CN" altLang="en-US" sz="1800" smtClean="0"/>
              <a:t>专门与</a:t>
            </a:r>
            <a:r>
              <a:rPr lang="zh-CN" altLang="zh-CN" sz="1800" smtClean="0"/>
              <a:t>以太</a:t>
            </a:r>
            <a:r>
              <a:rPr lang="zh-CN" altLang="zh-CN" sz="1800"/>
              <a:t>坊区块链交互）</a:t>
            </a:r>
            <a:r>
              <a:rPr lang="zh-CN" altLang="zh-CN" sz="1800" smtClean="0"/>
              <a:t>和</a:t>
            </a:r>
            <a:r>
              <a:rPr lang="en-US" altLang="zh-CN" sz="1800" smtClean="0"/>
              <a:t> </a:t>
            </a:r>
            <a:r>
              <a:rPr lang="zh-CN" altLang="zh-CN" sz="1800" smtClean="0"/>
              <a:t>shh</a:t>
            </a:r>
            <a:r>
              <a:rPr lang="en-US" altLang="zh-CN" sz="1800" smtClean="0"/>
              <a:t> </a:t>
            </a:r>
            <a:r>
              <a:rPr lang="zh-CN" altLang="zh-CN" sz="1800" smtClean="0"/>
              <a:t>对象 </a:t>
            </a:r>
            <a:r>
              <a:rPr lang="zh-CN" altLang="zh-CN" sz="1800"/>
              <a:t>- web3.shh（</a:t>
            </a:r>
            <a:r>
              <a:rPr lang="zh-CN" altLang="zh-CN" sz="1800" smtClean="0"/>
              <a:t>用于</a:t>
            </a:r>
            <a:r>
              <a:rPr lang="zh-CN" altLang="en-US" sz="1800" smtClean="0"/>
              <a:t>与 </a:t>
            </a:r>
            <a:r>
              <a:rPr lang="zh-CN" altLang="zh-CN" sz="1800" smtClean="0"/>
              <a:t>Whisper</a:t>
            </a:r>
            <a:r>
              <a:rPr lang="en-US" altLang="zh-CN" sz="1800" smtClean="0"/>
              <a:t> </a:t>
            </a:r>
            <a:r>
              <a:rPr lang="zh-CN" altLang="zh-CN" sz="1800" smtClean="0"/>
              <a:t>交互）</a:t>
            </a:r>
            <a:endParaRPr lang="en-US" altLang="zh-CN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日志过滤（事件监听）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005576"/>
            <a:ext cx="6434472" cy="3942438"/>
          </a:xfrm>
        </p:spPr>
        <p:txBody>
          <a:bodyPr>
            <a:normAutofit fontScale="90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/>
              <a:t>web3.eth.filter( </a:t>
            </a:r>
            <a:r>
              <a:rPr lang="en-US" altLang="zh-CN" sz="1800" i="1" smtClean="0"/>
              <a:t>filterOptions</a:t>
            </a:r>
            <a:r>
              <a:rPr lang="en-US" altLang="zh-CN" sz="1800" smtClean="0"/>
              <a:t> [ , </a:t>
            </a:r>
            <a:r>
              <a:rPr lang="en-US" altLang="zh-CN" sz="1800" i="1" smtClean="0"/>
              <a:t>callback</a:t>
            </a:r>
            <a:r>
              <a:rPr lang="en-US" altLang="zh-CN" sz="1800" smtClean="0"/>
              <a:t> ] )</a:t>
            </a:r>
            <a:endParaRPr lang="en-US" altLang="zh-CN" sz="1800"/>
          </a:p>
          <a:p>
            <a:pPr marL="720090" indent="0">
              <a:lnSpc>
                <a:spcPct val="130000"/>
              </a:lnSpc>
              <a:buNone/>
            </a:pPr>
            <a:r>
              <a:rPr lang="en-US" altLang="zh-CN" sz="1500" i="1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en-US" altLang="zh-CN" sz="1500" i="1" smtClean="0">
                <a:solidFill>
                  <a:schemeClr val="accent1">
                    <a:lumMod val="75000"/>
                  </a:schemeClr>
                </a:solidFill>
              </a:rPr>
              <a:t>filterString </a:t>
            </a:r>
            <a:r>
              <a:rPr lang="zh-CN" altLang="en-US" sz="1500" i="1" smtClean="0">
                <a:solidFill>
                  <a:schemeClr val="accent1">
                    <a:lumMod val="75000"/>
                  </a:schemeClr>
                </a:solidFill>
              </a:rPr>
              <a:t>可以是</a:t>
            </a:r>
            <a:r>
              <a:rPr lang="en-US" altLang="zh-CN" sz="1500" i="1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500" i="1">
                <a:solidFill>
                  <a:schemeClr val="accent1">
                    <a:lumMod val="75000"/>
                  </a:schemeClr>
                </a:solidFill>
              </a:rPr>
              <a:t>'latest' or 'pending' </a:t>
            </a:r>
            <a:endParaRPr lang="en-US" altLang="zh-CN" sz="15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30000"/>
              </a:lnSpc>
              <a:buNone/>
            </a:pPr>
            <a:r>
              <a:rPr lang="en-US" altLang="zh-CN" sz="1500" smtClean="0">
                <a:solidFill>
                  <a:schemeClr val="accent1">
                    <a:lumMod val="75000"/>
                  </a:schemeClr>
                </a:solidFill>
              </a:rPr>
              <a:t>var </a:t>
            </a:r>
            <a:r>
              <a:rPr lang="en-US" altLang="zh-CN" sz="1500">
                <a:solidFill>
                  <a:schemeClr val="accent1">
                    <a:lumMod val="75000"/>
                  </a:schemeClr>
                </a:solidFill>
              </a:rPr>
              <a:t>filter = web3.eth.filter</a:t>
            </a:r>
            <a:r>
              <a:rPr lang="en-US" altLang="zh-CN" sz="1500" i="1">
                <a:solidFill>
                  <a:schemeClr val="accent1">
                    <a:lumMod val="75000"/>
                  </a:schemeClr>
                </a:solidFill>
              </a:rPr>
              <a:t>(filterString); </a:t>
            </a:r>
            <a:endParaRPr lang="en-US" altLang="zh-CN" sz="15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30000"/>
              </a:lnSpc>
              <a:buNone/>
            </a:pPr>
            <a:r>
              <a:rPr lang="en-US" altLang="zh-CN" sz="1500" i="1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zh-CN" altLang="en-US" sz="1500" i="1" smtClean="0">
                <a:solidFill>
                  <a:schemeClr val="accent1">
                    <a:lumMod val="75000"/>
                  </a:schemeClr>
                </a:solidFill>
              </a:rPr>
              <a:t>或者可以填入一个日志过滤 </a:t>
            </a:r>
            <a:r>
              <a:rPr lang="en-US" altLang="zh-CN" sz="1500" i="1" smtClean="0">
                <a:solidFill>
                  <a:schemeClr val="accent1">
                    <a:lumMod val="75000"/>
                  </a:schemeClr>
                </a:solidFill>
              </a:rPr>
              <a:t>options </a:t>
            </a:r>
            <a:endParaRPr lang="en-US" altLang="zh-CN" sz="15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30000"/>
              </a:lnSpc>
              <a:buNone/>
            </a:pPr>
            <a:r>
              <a:rPr lang="en-US" altLang="zh-CN" sz="1500" smtClean="0">
                <a:solidFill>
                  <a:schemeClr val="accent1">
                    <a:lumMod val="75000"/>
                  </a:schemeClr>
                </a:solidFill>
              </a:rPr>
              <a:t>var </a:t>
            </a:r>
            <a:r>
              <a:rPr lang="en-US" altLang="zh-CN" sz="1500">
                <a:solidFill>
                  <a:schemeClr val="accent1">
                    <a:lumMod val="75000"/>
                  </a:schemeClr>
                </a:solidFill>
              </a:rPr>
              <a:t>filter = web3.eth.filter</a:t>
            </a:r>
            <a:r>
              <a:rPr lang="en-US" altLang="zh-CN" sz="1500" i="1">
                <a:solidFill>
                  <a:schemeClr val="accent1">
                    <a:lumMod val="75000"/>
                  </a:schemeClr>
                </a:solidFill>
              </a:rPr>
              <a:t>(options); </a:t>
            </a:r>
            <a:endParaRPr lang="en-US" altLang="zh-CN" sz="15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30000"/>
              </a:lnSpc>
              <a:buNone/>
            </a:pPr>
            <a:r>
              <a:rPr lang="en-US" altLang="zh-CN" sz="1500" i="1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zh-CN" altLang="en-US" sz="1500" i="1" smtClean="0">
                <a:solidFill>
                  <a:schemeClr val="accent1">
                    <a:lumMod val="75000"/>
                  </a:schemeClr>
                </a:solidFill>
              </a:rPr>
              <a:t>监听日志变化</a:t>
            </a:r>
            <a:endParaRPr lang="en-US" altLang="zh-CN" sz="15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30000"/>
              </a:lnSpc>
              <a:buNone/>
            </a:pPr>
            <a:r>
              <a:rPr lang="en-US" altLang="zh-CN" sz="1500" smtClean="0">
                <a:solidFill>
                  <a:schemeClr val="accent1">
                    <a:lumMod val="75000"/>
                  </a:schemeClr>
                </a:solidFill>
              </a:rPr>
              <a:t>filter.watch(function(error</a:t>
            </a:r>
            <a:r>
              <a:rPr lang="en-US" altLang="zh-CN" sz="1500">
                <a:solidFill>
                  <a:schemeClr val="accent1">
                    <a:lumMod val="75000"/>
                  </a:schemeClr>
                </a:solidFill>
              </a:rPr>
              <a:t>, result){ </a:t>
            </a:r>
            <a:r>
              <a:rPr lang="en-US" altLang="zh-CN" sz="1500" smtClean="0">
                <a:solidFill>
                  <a:schemeClr val="accent1">
                    <a:lumMod val="75000"/>
                  </a:schemeClr>
                </a:solidFill>
              </a:rPr>
              <a:t>if </a:t>
            </a:r>
            <a:r>
              <a:rPr lang="en-US" altLang="zh-CN" sz="1500">
                <a:solidFill>
                  <a:schemeClr val="accent1">
                    <a:lumMod val="75000"/>
                  </a:schemeClr>
                </a:solidFill>
              </a:rPr>
              <a:t>(!error) console.log(result); }); </a:t>
            </a:r>
            <a:endParaRPr lang="en-US" altLang="zh-CN" sz="1500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30000"/>
              </a:lnSpc>
              <a:buNone/>
            </a:pPr>
            <a:r>
              <a:rPr lang="en-US" altLang="zh-CN" sz="1500" i="1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zh-CN" altLang="en-US" sz="1500" i="1" smtClean="0">
                <a:solidFill>
                  <a:schemeClr val="accent1">
                    <a:lumMod val="75000"/>
                  </a:schemeClr>
                </a:solidFill>
              </a:rPr>
              <a:t>还可以用传入回调函数的方法，立刻开始监听日志</a:t>
            </a:r>
            <a:endParaRPr lang="en-US" altLang="zh-CN" sz="15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30000"/>
              </a:lnSpc>
              <a:buNone/>
            </a:pPr>
            <a:r>
              <a:rPr lang="en-US" altLang="zh-CN" sz="1500" smtClean="0">
                <a:solidFill>
                  <a:schemeClr val="accent1">
                    <a:lumMod val="75000"/>
                  </a:schemeClr>
                </a:solidFill>
              </a:rPr>
              <a:t>web3.eth.filter(options</a:t>
            </a:r>
            <a:r>
              <a:rPr lang="en-US" altLang="zh-CN" sz="1500">
                <a:solidFill>
                  <a:schemeClr val="accent1">
                    <a:lumMod val="75000"/>
                  </a:schemeClr>
                </a:solidFill>
              </a:rPr>
              <a:t>, function(error, result){ </a:t>
            </a:r>
            <a:endParaRPr lang="en-US" altLang="zh-CN" sz="1500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30000"/>
              </a:lnSpc>
              <a:buNone/>
            </a:pPr>
            <a:r>
              <a:rPr lang="en-US" altLang="zh-CN" sz="150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zh-CN" sz="1500" smtClean="0">
                <a:solidFill>
                  <a:schemeClr val="accent1">
                    <a:lumMod val="75000"/>
                  </a:schemeClr>
                </a:solidFill>
              </a:rPr>
              <a:t>if </a:t>
            </a:r>
            <a:r>
              <a:rPr lang="en-US" altLang="zh-CN" sz="1500">
                <a:solidFill>
                  <a:schemeClr val="accent1">
                    <a:lumMod val="75000"/>
                  </a:schemeClr>
                </a:solidFill>
              </a:rPr>
              <a:t>(!error) console.log(result); </a:t>
            </a:r>
            <a:endParaRPr lang="en-US" altLang="zh-CN" sz="1500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30000"/>
              </a:lnSpc>
              <a:buNone/>
            </a:pPr>
            <a:r>
              <a:rPr lang="en-US" altLang="zh-CN" sz="1500" smtClean="0">
                <a:solidFill>
                  <a:schemeClr val="accent1">
                    <a:lumMod val="75000"/>
                  </a:schemeClr>
                </a:solidFill>
              </a:rPr>
              <a:t>});</a:t>
            </a:r>
            <a:endParaRPr lang="en-US" altLang="zh-CN" sz="150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800" smtClean="0"/>
          </a:p>
          <a:p>
            <a:pPr>
              <a:lnSpc>
                <a:spcPct val="150000"/>
              </a:lnSpc>
            </a:pPr>
            <a:endParaRPr lang="en-US" altLang="zh-CN" sz="1800" smtClean="0"/>
          </a:p>
          <a:p>
            <a:pPr>
              <a:lnSpc>
                <a:spcPct val="150000"/>
              </a:lnSpc>
            </a:pPr>
            <a:endParaRPr lang="en-US" altLang="zh-CN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合约相关 </a:t>
            </a:r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 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创建合约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005576"/>
            <a:ext cx="6434472" cy="39424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/>
              <a:t>web3.eth.contract</a:t>
            </a:r>
            <a:endParaRPr lang="en-US" altLang="zh-CN" sz="1800" smtClean="0"/>
          </a:p>
          <a:p>
            <a:pPr marL="720090" indent="0">
              <a:lnSpc>
                <a:spcPct val="130000"/>
              </a:lnSpc>
              <a:buNone/>
            </a:pPr>
            <a:r>
              <a:rPr lang="en-US" altLang="zh-CN" sz="1500" i="1">
                <a:solidFill>
                  <a:schemeClr val="accent1">
                    <a:lumMod val="75000"/>
                  </a:schemeClr>
                </a:solidFill>
              </a:rPr>
              <a:t>var MyContract = web3.eth.contract(abiArray); </a:t>
            </a:r>
            <a:endParaRPr lang="en-US" altLang="zh-CN" sz="15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30000"/>
              </a:lnSpc>
              <a:buNone/>
            </a:pPr>
            <a:r>
              <a:rPr lang="en-US" altLang="zh-CN" sz="1500" i="1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zh-CN" altLang="en-US" sz="1500" i="1" smtClean="0">
                <a:solidFill>
                  <a:schemeClr val="accent1">
                    <a:lumMod val="75000"/>
                  </a:schemeClr>
                </a:solidFill>
              </a:rPr>
              <a:t>通过地址初始化合约实例</a:t>
            </a:r>
            <a:endParaRPr lang="en-US" altLang="zh-CN" sz="15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30000"/>
              </a:lnSpc>
              <a:buNone/>
            </a:pPr>
            <a:r>
              <a:rPr lang="en-US" altLang="zh-CN" sz="1500" i="1" smtClean="0">
                <a:solidFill>
                  <a:schemeClr val="accent1">
                    <a:lumMod val="75000"/>
                  </a:schemeClr>
                </a:solidFill>
              </a:rPr>
              <a:t>var </a:t>
            </a:r>
            <a:r>
              <a:rPr lang="en-US" altLang="zh-CN" sz="1500" i="1">
                <a:solidFill>
                  <a:schemeClr val="accent1">
                    <a:lumMod val="75000"/>
                  </a:schemeClr>
                </a:solidFill>
              </a:rPr>
              <a:t>contractInstance = MyContract.at(address); </a:t>
            </a:r>
            <a:endParaRPr lang="en-US" altLang="zh-CN" sz="15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30000"/>
              </a:lnSpc>
              <a:buNone/>
            </a:pPr>
            <a:r>
              <a:rPr lang="en-US" altLang="zh-CN" sz="1500" i="1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zh-CN" altLang="en-US" sz="1500" i="1" smtClean="0">
                <a:solidFill>
                  <a:schemeClr val="accent1">
                    <a:lumMod val="75000"/>
                  </a:schemeClr>
                </a:solidFill>
              </a:rPr>
              <a:t>或者部署一个新合约</a:t>
            </a:r>
            <a:endParaRPr lang="en-US" altLang="zh-CN" sz="15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30000"/>
              </a:lnSpc>
              <a:buNone/>
            </a:pPr>
            <a:r>
              <a:rPr lang="en-US" altLang="zh-CN" sz="1500" i="1" smtClean="0">
                <a:solidFill>
                  <a:schemeClr val="accent1">
                    <a:lumMod val="75000"/>
                  </a:schemeClr>
                </a:solidFill>
              </a:rPr>
              <a:t>var </a:t>
            </a:r>
            <a:r>
              <a:rPr lang="en-US" altLang="zh-CN" sz="1500" i="1">
                <a:solidFill>
                  <a:schemeClr val="accent1">
                    <a:lumMod val="75000"/>
                  </a:schemeClr>
                </a:solidFill>
              </a:rPr>
              <a:t>contractInstance = MyContract.new([constructorParam1] </a:t>
            </a:r>
            <a:endParaRPr lang="en-US" altLang="zh-CN" sz="15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30000"/>
              </a:lnSpc>
              <a:buNone/>
            </a:pPr>
            <a:r>
              <a:rPr lang="en-US" altLang="zh-CN" sz="1500" i="1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zh-CN" sz="1500" i="1" smtClean="0">
                <a:solidFill>
                  <a:schemeClr val="accent1">
                    <a:lumMod val="75000"/>
                  </a:schemeClr>
                </a:solidFill>
              </a:rPr>
              <a:t>	[, </a:t>
            </a:r>
            <a:r>
              <a:rPr lang="en-US" altLang="zh-CN" sz="1500" i="1">
                <a:solidFill>
                  <a:schemeClr val="accent1">
                    <a:lumMod val="75000"/>
                  </a:schemeClr>
                </a:solidFill>
              </a:rPr>
              <a:t>constructorParam2], {data: '0x12345...', from: myAccount, </a:t>
            </a:r>
            <a:r>
              <a:rPr lang="en-US" altLang="zh-CN" sz="1500" i="1" smtClean="0">
                <a:solidFill>
                  <a:schemeClr val="accent1">
                    <a:lumMod val="75000"/>
                  </a:schemeClr>
                </a:solidFill>
              </a:rPr>
              <a:t>			gas</a:t>
            </a:r>
            <a:r>
              <a:rPr lang="en-US" altLang="zh-CN" sz="1500" i="1">
                <a:solidFill>
                  <a:schemeClr val="accent1">
                    <a:lumMod val="75000"/>
                  </a:schemeClr>
                </a:solidFill>
              </a:rPr>
              <a:t>: 1000000</a:t>
            </a:r>
            <a:r>
              <a:rPr lang="en-US" altLang="zh-CN" sz="1500" i="1" smtClean="0">
                <a:solidFill>
                  <a:schemeClr val="accent1">
                    <a:lumMod val="75000"/>
                  </a:schemeClr>
                </a:solidFill>
              </a:rPr>
              <a:t>});</a:t>
            </a:r>
            <a:endParaRPr lang="en-US" altLang="zh-CN" sz="1500" i="1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800" smtClean="0"/>
          </a:p>
          <a:p>
            <a:pPr>
              <a:lnSpc>
                <a:spcPct val="150000"/>
              </a:lnSpc>
            </a:pPr>
            <a:endParaRPr lang="en-US" altLang="zh-CN" sz="1800" smtClean="0"/>
          </a:p>
          <a:p>
            <a:pPr>
              <a:lnSpc>
                <a:spcPct val="150000"/>
              </a:lnSpc>
            </a:pPr>
            <a:endParaRPr lang="en-US" altLang="zh-CN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10344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27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调用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合约函数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005576"/>
            <a:ext cx="6434472" cy="3942438"/>
          </a:xfrm>
        </p:spPr>
        <p:txBody>
          <a:bodyPr>
            <a:normAutofit fontScale="72500"/>
          </a:bodyPr>
          <a:lstStyle/>
          <a:p>
            <a:pPr>
              <a:lnSpc>
                <a:spcPct val="150000"/>
              </a:lnSpc>
            </a:pPr>
            <a:r>
              <a:rPr lang="zh-CN" altLang="en-US" sz="1800" smtClean="0"/>
              <a:t>可以通过已创建的合约实例，直接调用合约函数</a:t>
            </a:r>
            <a:endParaRPr lang="en-US" altLang="zh-CN" sz="1800" smtClean="0"/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800" i="1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zh-CN" altLang="en-US" sz="1800" i="1" smtClean="0">
                <a:solidFill>
                  <a:schemeClr val="accent1">
                    <a:lumMod val="75000"/>
                  </a:schemeClr>
                </a:solidFill>
              </a:rPr>
              <a:t>直接调用，自动按函数类型决定用 </a:t>
            </a:r>
            <a:r>
              <a:rPr lang="en-US" altLang="zh-CN" sz="1800" i="1" smtClean="0">
                <a:solidFill>
                  <a:schemeClr val="accent1">
                    <a:lumMod val="75000"/>
                  </a:schemeClr>
                </a:solidFill>
              </a:rPr>
              <a:t>sendTransaction </a:t>
            </a:r>
            <a:r>
              <a:rPr lang="zh-CN" altLang="en-US" sz="1800" i="1" smtClean="0">
                <a:solidFill>
                  <a:schemeClr val="accent1">
                    <a:lumMod val="75000"/>
                  </a:schemeClr>
                </a:solidFill>
              </a:rPr>
              <a:t>还是 </a:t>
            </a:r>
            <a:r>
              <a:rPr lang="en-US" altLang="zh-CN" sz="1800" i="1" smtClean="0">
                <a:solidFill>
                  <a:schemeClr val="accent1">
                    <a:lumMod val="75000"/>
                  </a:schemeClr>
                </a:solidFill>
              </a:rPr>
              <a:t>call</a:t>
            </a:r>
            <a:endParaRPr lang="en-US" altLang="zh-CN" sz="18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800" smtClean="0">
                <a:solidFill>
                  <a:schemeClr val="accent1">
                    <a:lumMod val="75000"/>
                  </a:schemeClr>
                </a:solidFill>
              </a:rPr>
              <a:t>myContractInstance.myMethod(</a:t>
            </a:r>
            <a:r>
              <a:rPr lang="en-US" altLang="zh-CN" sz="1800" i="1" smtClean="0">
                <a:solidFill>
                  <a:schemeClr val="accent1">
                    <a:lumMod val="75000"/>
                  </a:schemeClr>
                </a:solidFill>
              </a:rPr>
              <a:t>param1 </a:t>
            </a:r>
            <a:r>
              <a:rPr lang="en-US" altLang="zh-CN" sz="1800" i="1">
                <a:solidFill>
                  <a:schemeClr val="accent1">
                    <a:lumMod val="75000"/>
                  </a:schemeClr>
                </a:solidFill>
              </a:rPr>
              <a:t>[, param2, ...] [, </a:t>
            </a:r>
            <a:r>
              <a:rPr lang="en-US" altLang="zh-CN" sz="1800" i="1" smtClean="0">
                <a:solidFill>
                  <a:schemeClr val="accent1">
                    <a:lumMod val="75000"/>
                  </a:schemeClr>
                </a:solidFill>
              </a:rPr>
              <a:t>			transactionObject</a:t>
            </a:r>
            <a:r>
              <a:rPr lang="en-US" altLang="zh-CN" sz="1800" i="1">
                <a:solidFill>
                  <a:schemeClr val="accent1">
                    <a:lumMod val="75000"/>
                  </a:schemeClr>
                </a:solidFill>
              </a:rPr>
              <a:t>] [, defaultBlock] [, callback]); </a:t>
            </a:r>
            <a:endParaRPr lang="en-US" altLang="zh-CN" sz="18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800" i="1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zh-CN" altLang="en-US" sz="1800" i="1" smtClean="0">
                <a:solidFill>
                  <a:schemeClr val="accent1">
                    <a:lumMod val="75000"/>
                  </a:schemeClr>
                </a:solidFill>
              </a:rPr>
              <a:t>显式以消息调用形式 </a:t>
            </a:r>
            <a:r>
              <a:rPr lang="en-US" altLang="zh-CN" sz="1800" i="1" smtClean="0">
                <a:solidFill>
                  <a:schemeClr val="accent1">
                    <a:lumMod val="75000"/>
                  </a:schemeClr>
                </a:solidFill>
              </a:rPr>
              <a:t>call </a:t>
            </a:r>
            <a:r>
              <a:rPr lang="zh-CN" altLang="en-US" sz="1800" i="1" smtClean="0">
                <a:solidFill>
                  <a:schemeClr val="accent1">
                    <a:lumMod val="75000"/>
                  </a:schemeClr>
                </a:solidFill>
              </a:rPr>
              <a:t>该函数</a:t>
            </a:r>
            <a:endParaRPr lang="en-US" altLang="zh-CN" sz="18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800" smtClean="0">
                <a:solidFill>
                  <a:schemeClr val="accent1">
                    <a:lumMod val="75000"/>
                  </a:schemeClr>
                </a:solidFill>
              </a:rPr>
              <a:t>myContractInstance.myMethod.call</a:t>
            </a:r>
            <a:r>
              <a:rPr lang="en-US" altLang="zh-CN" sz="1800" i="1" smtClean="0">
                <a:solidFill>
                  <a:schemeClr val="accent1">
                    <a:lumMod val="75000"/>
                  </a:schemeClr>
                </a:solidFill>
              </a:rPr>
              <a:t>(param1 </a:t>
            </a:r>
            <a:r>
              <a:rPr lang="en-US" altLang="zh-CN" sz="1800" i="1">
                <a:solidFill>
                  <a:schemeClr val="accent1">
                    <a:lumMod val="75000"/>
                  </a:schemeClr>
                </a:solidFill>
              </a:rPr>
              <a:t>[, param2, ...] [, </a:t>
            </a:r>
            <a:r>
              <a:rPr lang="en-US" altLang="zh-CN" sz="1800" i="1" smtClean="0">
                <a:solidFill>
                  <a:schemeClr val="accent1">
                    <a:lumMod val="75000"/>
                  </a:schemeClr>
                </a:solidFill>
              </a:rPr>
              <a:t>		transactionObject</a:t>
            </a:r>
            <a:r>
              <a:rPr lang="en-US" altLang="zh-CN" sz="1800" i="1">
                <a:solidFill>
                  <a:schemeClr val="accent1">
                    <a:lumMod val="75000"/>
                  </a:schemeClr>
                </a:solidFill>
              </a:rPr>
              <a:t>] [, defaultBlock] [, callback]); </a:t>
            </a:r>
            <a:endParaRPr lang="en-US" altLang="zh-CN" sz="18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800" i="1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zh-CN" altLang="en-US" sz="1800" i="1" smtClean="0">
                <a:solidFill>
                  <a:schemeClr val="accent1">
                    <a:lumMod val="75000"/>
                  </a:schemeClr>
                </a:solidFill>
              </a:rPr>
              <a:t>显式以发送交易形式调用该函数</a:t>
            </a:r>
            <a:r>
              <a:rPr lang="en-US" altLang="zh-CN" sz="1800" i="1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zh-CN" sz="18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800" smtClean="0">
                <a:solidFill>
                  <a:schemeClr val="accent1">
                    <a:lumMod val="75000"/>
                  </a:schemeClr>
                </a:solidFill>
              </a:rPr>
              <a:t>myContractInstance.myMethod.sendTransaction(</a:t>
            </a:r>
            <a:r>
              <a:rPr lang="en-US" altLang="zh-CN" sz="1800" i="1" smtClean="0">
                <a:solidFill>
                  <a:schemeClr val="accent1">
                    <a:lumMod val="75000"/>
                  </a:schemeClr>
                </a:solidFill>
              </a:rPr>
              <a:t>param1 </a:t>
            </a:r>
            <a:r>
              <a:rPr lang="en-US" altLang="zh-CN" sz="1800" i="1">
                <a:solidFill>
                  <a:schemeClr val="accent1">
                    <a:lumMod val="75000"/>
                  </a:schemeClr>
                </a:solidFill>
              </a:rPr>
              <a:t>[, </a:t>
            </a:r>
            <a:r>
              <a:rPr lang="en-US" altLang="zh-CN" sz="1800" i="1" smtClean="0">
                <a:solidFill>
                  <a:schemeClr val="accent1">
                    <a:lumMod val="75000"/>
                  </a:schemeClr>
                </a:solidFill>
              </a:rPr>
              <a:t>		param2</a:t>
            </a:r>
            <a:r>
              <a:rPr lang="en-US" altLang="zh-CN" sz="1800" i="1">
                <a:solidFill>
                  <a:schemeClr val="accent1">
                    <a:lumMod val="75000"/>
                  </a:schemeClr>
                </a:solidFill>
              </a:rPr>
              <a:t>, ...] [, transactionObject] [, callback]); </a:t>
            </a:r>
            <a:endParaRPr lang="en-US" altLang="zh-CN" sz="1800" i="1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800" smtClean="0"/>
          </a:p>
          <a:p>
            <a:pPr>
              <a:lnSpc>
                <a:spcPct val="150000"/>
              </a:lnSpc>
            </a:pPr>
            <a:endParaRPr lang="en-US" altLang="zh-CN" sz="1800" smtClean="0"/>
          </a:p>
          <a:p>
            <a:pPr>
              <a:lnSpc>
                <a:spcPct val="150000"/>
              </a:lnSpc>
            </a:pPr>
            <a:endParaRPr lang="en-US" altLang="zh-CN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10344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27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监听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合约事件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005576"/>
            <a:ext cx="6434472" cy="3942438"/>
          </a:xfrm>
        </p:spPr>
        <p:txBody>
          <a:bodyPr>
            <a:normAutofit fontScale="72500"/>
          </a:bodyPr>
          <a:lstStyle/>
          <a:p>
            <a:pPr>
              <a:lnSpc>
                <a:spcPct val="150000"/>
              </a:lnSpc>
            </a:pPr>
            <a:r>
              <a:rPr lang="zh-CN" altLang="en-US" sz="1800" smtClean="0"/>
              <a:t>合约的 </a:t>
            </a:r>
            <a:r>
              <a:rPr lang="en-US" altLang="zh-CN" sz="1800" smtClean="0"/>
              <a:t>event </a:t>
            </a:r>
            <a:r>
              <a:rPr lang="zh-CN" altLang="en-US" sz="1800" smtClean="0"/>
              <a:t>类似于 </a:t>
            </a:r>
            <a:r>
              <a:rPr lang="en-US" altLang="zh-CN" sz="1800" smtClean="0"/>
              <a:t>filter</a:t>
            </a:r>
            <a:r>
              <a:rPr lang="zh-CN" altLang="en-US" sz="1800" smtClean="0"/>
              <a:t>，可以设置过滤选项来监听</a:t>
            </a:r>
            <a:endParaRPr lang="en-US" altLang="zh-CN" sz="1800" smtClean="0"/>
          </a:p>
          <a:p>
            <a:pPr marL="720090" indent="0">
              <a:lnSpc>
                <a:spcPct val="140000"/>
              </a:lnSpc>
              <a:buNone/>
            </a:pP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var event = myContractInstance.MyEvent({valueA: 23} </a:t>
            </a:r>
            <a:endParaRPr lang="en-US" altLang="zh-CN" sz="165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40000"/>
              </a:lnSpc>
              <a:buNone/>
            </a:pPr>
            <a:r>
              <a:rPr lang="en-US" altLang="zh-CN" sz="1650" i="1" smtClean="0">
                <a:solidFill>
                  <a:schemeClr val="accent1">
                    <a:lumMod val="75000"/>
                  </a:schemeClr>
                </a:solidFill>
              </a:rPr>
              <a:t>		[, additionalFilterObject</a:t>
            </a: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]) </a:t>
            </a:r>
            <a:endParaRPr lang="en-US" altLang="zh-CN" sz="165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40000"/>
              </a:lnSpc>
              <a:buNone/>
            </a:pPr>
            <a:r>
              <a:rPr lang="en-US" altLang="zh-CN" sz="1650" i="1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zh-CN" altLang="en-US" sz="1650" i="1" smtClean="0">
                <a:solidFill>
                  <a:schemeClr val="accent1">
                    <a:lumMod val="75000"/>
                  </a:schemeClr>
                </a:solidFill>
              </a:rPr>
              <a:t>监听事件</a:t>
            </a:r>
            <a:endParaRPr lang="en-US" altLang="zh-CN" sz="165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40000"/>
              </a:lnSpc>
              <a:buNone/>
            </a:pPr>
            <a:r>
              <a:rPr lang="en-US" altLang="zh-CN" sz="1650" i="1" smtClean="0">
                <a:solidFill>
                  <a:schemeClr val="accent1">
                    <a:lumMod val="75000"/>
                  </a:schemeClr>
                </a:solidFill>
              </a:rPr>
              <a:t>event.watch(function(error</a:t>
            </a: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, result){ if (!error) console.log(result); }); </a:t>
            </a:r>
            <a:endParaRPr lang="en-US" altLang="zh-CN" sz="165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40000"/>
              </a:lnSpc>
              <a:buNone/>
            </a:pP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zh-CN" altLang="en-US" sz="1650" i="1">
                <a:solidFill>
                  <a:schemeClr val="accent1">
                    <a:lumMod val="75000"/>
                  </a:schemeClr>
                </a:solidFill>
              </a:rPr>
              <a:t>还可以用传入回调函数的方法，立刻开始</a:t>
            </a:r>
            <a:r>
              <a:rPr lang="zh-CN" altLang="en-US" sz="1650" i="1" smtClean="0">
                <a:solidFill>
                  <a:schemeClr val="accent1">
                    <a:lumMod val="75000"/>
                  </a:schemeClr>
                </a:solidFill>
              </a:rPr>
              <a:t>监听</a:t>
            </a:r>
            <a:r>
              <a:rPr lang="zh-CN" altLang="en-US" sz="1650" i="1">
                <a:solidFill>
                  <a:schemeClr val="accent1">
                    <a:lumMod val="75000"/>
                  </a:schemeClr>
                </a:solidFill>
              </a:rPr>
              <a:t>事件</a:t>
            </a:r>
            <a:endParaRPr lang="en-US" altLang="zh-CN" sz="1650" i="1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40000"/>
              </a:lnSpc>
              <a:buNone/>
            </a:pPr>
            <a:r>
              <a:rPr lang="en-US" altLang="zh-CN" sz="1650" i="1" smtClean="0">
                <a:solidFill>
                  <a:schemeClr val="accent1">
                    <a:lumMod val="75000"/>
                  </a:schemeClr>
                </a:solidFill>
              </a:rPr>
              <a:t>var </a:t>
            </a: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event = myContractInstance.MyEvent([{valueA: 23}] </a:t>
            </a:r>
            <a:endParaRPr lang="en-US" altLang="zh-CN" sz="165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40000"/>
              </a:lnSpc>
              <a:buNone/>
            </a:pPr>
            <a:r>
              <a:rPr lang="en-US" altLang="zh-CN" sz="1650" i="1" smtClean="0">
                <a:solidFill>
                  <a:schemeClr val="accent1">
                    <a:lumMod val="75000"/>
                  </a:schemeClr>
                </a:solidFill>
              </a:rPr>
              <a:t>		[, additionalFilterObject</a:t>
            </a: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] , function(error, result){ </a:t>
            </a:r>
            <a:endParaRPr lang="en-US" altLang="zh-CN" sz="165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40000"/>
              </a:lnSpc>
              <a:buNone/>
            </a:pP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zh-CN" sz="1650" i="1" smtClean="0">
                <a:solidFill>
                  <a:schemeClr val="accent1">
                    <a:lumMod val="75000"/>
                  </a:schemeClr>
                </a:solidFill>
              </a:rPr>
              <a:t>		if </a:t>
            </a: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(!error) </a:t>
            </a:r>
            <a:r>
              <a:rPr lang="en-US" altLang="zh-CN" sz="1650" i="1" smtClean="0">
                <a:solidFill>
                  <a:schemeClr val="accent1">
                    <a:lumMod val="75000"/>
                  </a:schemeClr>
                </a:solidFill>
              </a:rPr>
              <a:t>console.log(result</a:t>
            </a: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); </a:t>
            </a:r>
            <a:endParaRPr lang="en-US" altLang="zh-CN" sz="165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40000"/>
              </a:lnSpc>
              <a:buNone/>
            </a:pP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zh-CN" sz="1650" i="1" smtClean="0">
                <a:solidFill>
                  <a:schemeClr val="accent1">
                    <a:lumMod val="75000"/>
                  </a:schemeClr>
                </a:solidFill>
              </a:rPr>
              <a:t>	}</a:t>
            </a:r>
            <a:endParaRPr lang="en-US" altLang="zh-CN" sz="165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40000"/>
              </a:lnSpc>
              <a:buNone/>
            </a:pPr>
            <a:r>
              <a:rPr lang="en-US" altLang="zh-CN" sz="1650" i="1" smtClean="0">
                <a:solidFill>
                  <a:schemeClr val="accent1">
                    <a:lumMod val="75000"/>
                  </a:schemeClr>
                </a:solidFill>
              </a:rPr>
              <a:t>);</a:t>
            </a:r>
            <a:endParaRPr lang="en-US" altLang="zh-CN" sz="1650" i="1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800" smtClean="0"/>
          </a:p>
          <a:p>
            <a:pPr>
              <a:lnSpc>
                <a:spcPct val="150000"/>
              </a:lnSpc>
            </a:pPr>
            <a:endParaRPr lang="en-US" altLang="zh-CN" sz="1800" smtClean="0"/>
          </a:p>
          <a:p>
            <a:pPr>
              <a:lnSpc>
                <a:spcPct val="150000"/>
              </a:lnSpc>
            </a:pPr>
            <a:endParaRPr lang="en-US" altLang="zh-CN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7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消息调用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005576"/>
            <a:ext cx="6434472" cy="3942438"/>
          </a:xfrm>
        </p:spPr>
        <p:txBody>
          <a:bodyPr>
            <a:normAutofit fontScale="72500"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/>
              <a:t>web3.eth.call(</a:t>
            </a:r>
            <a:r>
              <a:rPr lang="en-US" altLang="zh-CN" sz="1800" i="1" smtClean="0"/>
              <a:t>callObject</a:t>
            </a:r>
            <a:r>
              <a:rPr lang="en-US" altLang="zh-CN" sz="1800" smtClean="0"/>
              <a:t> </a:t>
            </a:r>
            <a:r>
              <a:rPr lang="en-US" altLang="zh-CN" sz="1800"/>
              <a:t>[, </a:t>
            </a:r>
            <a:r>
              <a:rPr lang="en-US" altLang="zh-CN" sz="1800" i="1"/>
              <a:t>defaultBlock</a:t>
            </a:r>
            <a:r>
              <a:rPr lang="en-US" altLang="zh-CN" sz="1800"/>
              <a:t>] [, </a:t>
            </a:r>
            <a:r>
              <a:rPr lang="en-US" altLang="zh-CN" sz="1800" i="1"/>
              <a:t>callback</a:t>
            </a:r>
            <a:r>
              <a:rPr lang="en-US" altLang="zh-CN" sz="1800"/>
              <a:t>])</a:t>
            </a:r>
            <a:endParaRPr lang="en-US" altLang="zh-CN" sz="1800"/>
          </a:p>
          <a:p>
            <a:pPr>
              <a:lnSpc>
                <a:spcPct val="200000"/>
              </a:lnSpc>
            </a:pPr>
            <a:r>
              <a:rPr lang="zh-CN" altLang="en-US" sz="1800"/>
              <a:t>参数</a:t>
            </a:r>
            <a:r>
              <a:rPr lang="zh-CN" altLang="en-US" sz="1800" smtClean="0"/>
              <a:t>：</a:t>
            </a:r>
            <a:endParaRPr lang="en-US" altLang="zh-CN" sz="1800" smtClean="0"/>
          </a:p>
          <a:p>
            <a:pPr lvl="1">
              <a:lnSpc>
                <a:spcPct val="200000"/>
              </a:lnSpc>
            </a:pPr>
            <a:r>
              <a:rPr lang="zh-CN" altLang="en-US" sz="1350" smtClean="0"/>
              <a:t>调用对象：与交易对象相同，只是</a:t>
            </a:r>
            <a:r>
              <a:rPr lang="en-US" altLang="zh-CN" sz="1350" smtClean="0"/>
              <a:t>from</a:t>
            </a:r>
            <a:r>
              <a:rPr lang="zh-CN" altLang="en-US" sz="1350" smtClean="0"/>
              <a:t>也是可选的</a:t>
            </a:r>
            <a:endParaRPr lang="en-US" altLang="zh-CN" sz="1350" smtClean="0"/>
          </a:p>
          <a:p>
            <a:pPr lvl="1">
              <a:lnSpc>
                <a:spcPct val="200000"/>
              </a:lnSpc>
            </a:pPr>
            <a:r>
              <a:rPr lang="zh-CN" altLang="en-US" sz="1350" smtClean="0"/>
              <a:t>默认区块：默认“</a:t>
            </a:r>
            <a:r>
              <a:rPr lang="en-US" altLang="zh-CN" sz="1350" smtClean="0"/>
              <a:t>latest</a:t>
            </a:r>
            <a:r>
              <a:rPr lang="zh-CN" altLang="en-US" sz="1350" smtClean="0"/>
              <a:t>”，可以传入指定的区块高度</a:t>
            </a:r>
            <a:endParaRPr lang="en-US" altLang="zh-CN" sz="1350" smtClean="0"/>
          </a:p>
          <a:p>
            <a:pPr lvl="1">
              <a:lnSpc>
                <a:spcPct val="200000"/>
              </a:lnSpc>
            </a:pPr>
            <a:r>
              <a:rPr lang="zh-CN" altLang="en-US" sz="1350"/>
              <a:t>回调函</a:t>
            </a:r>
            <a:r>
              <a:rPr lang="zh-CN" altLang="en-US" sz="1350" smtClean="0"/>
              <a:t>数，如果没有则为同步调用</a:t>
            </a:r>
            <a:endParaRPr lang="en-US" altLang="zh-CN" sz="1350" smtClean="0"/>
          </a:p>
          <a:p>
            <a:pPr marL="720090" indent="0">
              <a:lnSpc>
                <a:spcPct val="130000"/>
              </a:lnSpc>
              <a:buNone/>
            </a:pPr>
            <a:r>
              <a:rPr lang="en-US" altLang="zh-CN" sz="1500" i="1">
                <a:solidFill>
                  <a:schemeClr val="accent1">
                    <a:lumMod val="75000"/>
                  </a:schemeClr>
                </a:solidFill>
              </a:rPr>
              <a:t>var result = web3.eth.call({ to: </a:t>
            </a:r>
            <a:r>
              <a:rPr lang="en-US" altLang="zh-CN" sz="1500" i="1" smtClean="0">
                <a:solidFill>
                  <a:schemeClr val="accent1">
                    <a:lumMod val="75000"/>
                  </a:schemeClr>
                </a:solidFill>
              </a:rPr>
              <a:t>	"</a:t>
            </a:r>
            <a:r>
              <a:rPr lang="en-US" altLang="zh-CN" sz="1500" i="1">
                <a:solidFill>
                  <a:schemeClr val="accent1">
                    <a:lumMod val="75000"/>
                  </a:schemeClr>
                </a:solidFill>
              </a:rPr>
              <a:t>0xc4abd0339eb8d57087278718986382264244252f", </a:t>
            </a:r>
            <a:endParaRPr lang="en-US" altLang="zh-CN" sz="15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30000"/>
              </a:lnSpc>
              <a:buNone/>
            </a:pPr>
            <a:r>
              <a:rPr lang="en-US" altLang="zh-CN" sz="1500" i="1" smtClean="0">
                <a:solidFill>
                  <a:schemeClr val="accent1">
                    <a:lumMod val="75000"/>
                  </a:schemeClr>
                </a:solidFill>
              </a:rPr>
              <a:t>	data</a:t>
            </a:r>
            <a:r>
              <a:rPr lang="en-US" altLang="zh-CN" sz="1500" i="1">
                <a:solidFill>
                  <a:schemeClr val="accent1">
                    <a:lumMod val="75000"/>
                  </a:schemeClr>
                </a:solidFill>
              </a:rPr>
              <a:t>: 		</a:t>
            </a:r>
            <a:r>
              <a:rPr lang="en-US" altLang="zh-CN" sz="1500" i="1" smtClean="0">
                <a:solidFill>
                  <a:schemeClr val="accent1">
                    <a:lumMod val="75000"/>
                  </a:schemeClr>
                </a:solidFill>
              </a:rPr>
              <a:t>			"0xc6888fa1000000000000000000000000000000000000000000000000000		0000000000003</a:t>
            </a:r>
            <a:r>
              <a:rPr lang="en-US" altLang="zh-CN" sz="1500" i="1">
                <a:solidFill>
                  <a:schemeClr val="accent1">
                    <a:lumMod val="75000"/>
                  </a:schemeClr>
                </a:solidFill>
              </a:rPr>
              <a:t>" }); </a:t>
            </a:r>
            <a:endParaRPr lang="en-US" altLang="zh-CN" sz="1500" i="1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30000"/>
              </a:lnSpc>
              <a:buNone/>
            </a:pPr>
            <a:r>
              <a:rPr lang="en-US" altLang="zh-CN" sz="1500" i="1">
                <a:solidFill>
                  <a:schemeClr val="accent1">
                    <a:lumMod val="75000"/>
                  </a:schemeClr>
                </a:solidFill>
              </a:rPr>
              <a:t>console.log(result);</a:t>
            </a:r>
            <a:endParaRPr lang="en-US" altLang="zh-CN" sz="1500" i="1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sz="1200"/>
          </a:p>
          <a:p>
            <a:pPr>
              <a:lnSpc>
                <a:spcPct val="150000"/>
              </a:lnSpc>
            </a:pPr>
            <a:endParaRPr lang="en-US" altLang="zh-CN" sz="1800" smtClean="0"/>
          </a:p>
          <a:p>
            <a:pPr>
              <a:lnSpc>
                <a:spcPct val="150000"/>
              </a:lnSpc>
            </a:pPr>
            <a:endParaRPr lang="en-US" altLang="zh-CN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10344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web3 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模块加载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005576"/>
            <a:ext cx="6172200" cy="3942438"/>
          </a:xfrm>
        </p:spPr>
        <p:txBody>
          <a:bodyPr>
            <a:normAutofit fontScale="7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1800" smtClean="0"/>
              <a:t>首先需要将 </a:t>
            </a:r>
            <a:r>
              <a:rPr lang="en-US" altLang="zh-CN" sz="1800" smtClean="0"/>
              <a:t>web3 </a:t>
            </a:r>
            <a:r>
              <a:rPr lang="zh-CN" altLang="en-US" sz="1800" smtClean="0"/>
              <a:t>模块安装在项目中：</a:t>
            </a:r>
            <a:endParaRPr lang="en-US" altLang="zh-CN" sz="1800" smtClean="0"/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800" i="1">
                <a:solidFill>
                  <a:schemeClr val="accent1">
                    <a:lumMod val="75000"/>
                  </a:schemeClr>
                </a:solidFill>
              </a:rPr>
              <a:t>npm install </a:t>
            </a:r>
            <a:r>
              <a:rPr lang="en-US" altLang="zh-CN" sz="1800" i="1" smtClean="0">
                <a:solidFill>
                  <a:schemeClr val="accent1">
                    <a:lumMod val="75000"/>
                  </a:schemeClr>
                </a:solidFill>
              </a:rPr>
              <a:t>web3@0.20.1</a:t>
            </a:r>
            <a:endParaRPr lang="en-US" altLang="zh-CN" sz="1800" i="1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/>
              <a:t>然后创建一个 </a:t>
            </a:r>
            <a:r>
              <a:rPr lang="en-US" altLang="zh-CN" sz="1800" smtClean="0"/>
              <a:t>web3 </a:t>
            </a:r>
            <a:r>
              <a:rPr lang="zh-CN" altLang="en-US" sz="1800" smtClean="0"/>
              <a:t>实例，设置一个“</a:t>
            </a:r>
            <a:r>
              <a:rPr lang="en-US" altLang="zh-CN" sz="1800" smtClean="0"/>
              <a:t>provider</a:t>
            </a:r>
            <a:r>
              <a:rPr lang="zh-CN" altLang="en-US" sz="1800" smtClean="0"/>
              <a:t>”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为了保证我们的 </a:t>
            </a:r>
            <a:r>
              <a:rPr lang="en-US" altLang="zh-CN" sz="1800" smtClean="0"/>
              <a:t>MetaMask </a:t>
            </a:r>
            <a:r>
              <a:rPr lang="zh-CN" altLang="en-US" sz="1800" smtClean="0"/>
              <a:t>设置好的 </a:t>
            </a:r>
            <a:r>
              <a:rPr lang="en-US" altLang="zh-CN" sz="1800" smtClean="0"/>
              <a:t>provider </a:t>
            </a:r>
            <a:r>
              <a:rPr lang="zh-CN" altLang="en-US" sz="1800" smtClean="0"/>
              <a:t>不被覆盖掉，在引入 </a:t>
            </a:r>
            <a:r>
              <a:rPr lang="en-US" altLang="zh-CN" sz="1800" smtClean="0"/>
              <a:t>web3 </a:t>
            </a:r>
            <a:r>
              <a:rPr lang="zh-CN" altLang="en-US" sz="1800" smtClean="0"/>
              <a:t>之前我们一般要做当前环境检查</a:t>
            </a:r>
            <a:r>
              <a:rPr lang="zh-CN" altLang="en-US" sz="1800" smtClean="0">
                <a:sym typeface="Wingdings" panose="05000000000000000000" pitchFamily="2" charset="2"/>
              </a:rPr>
              <a:t>（以</a:t>
            </a:r>
            <a:r>
              <a:rPr lang="en-US" altLang="zh-CN" sz="1800" smtClean="0">
                <a:sym typeface="Wingdings" panose="05000000000000000000" pitchFamily="2" charset="2"/>
              </a:rPr>
              <a:t>v0.20.1</a:t>
            </a:r>
            <a:r>
              <a:rPr lang="zh-CN" altLang="en-US" sz="1800">
                <a:sym typeface="Wingdings" panose="05000000000000000000" pitchFamily="2" charset="2"/>
              </a:rPr>
              <a:t>为例</a:t>
            </a:r>
            <a:r>
              <a:rPr lang="zh-CN" altLang="en-US" sz="1800" smtClean="0">
                <a:sym typeface="Wingdings" panose="05000000000000000000" pitchFamily="2" charset="2"/>
              </a:rPr>
              <a:t>）：</a:t>
            </a:r>
            <a:endParaRPr lang="en-US" altLang="zh-CN" sz="1800" smtClean="0"/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800" i="1">
                <a:solidFill>
                  <a:schemeClr val="accent1">
                    <a:lumMod val="75000"/>
                  </a:schemeClr>
                </a:solidFill>
              </a:rPr>
              <a:t>if (typeof web3 !== 'undefined') { </a:t>
            </a:r>
            <a:endParaRPr lang="en-US" altLang="zh-CN" sz="18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800" i="1" smtClean="0">
                <a:solidFill>
                  <a:schemeClr val="accent1">
                    <a:lumMod val="75000"/>
                  </a:schemeClr>
                </a:solidFill>
              </a:rPr>
              <a:t>	web3 </a:t>
            </a:r>
            <a:r>
              <a:rPr lang="en-US" altLang="zh-CN" sz="1800" i="1">
                <a:solidFill>
                  <a:schemeClr val="accent1">
                    <a:lumMod val="75000"/>
                  </a:schemeClr>
                </a:solidFill>
              </a:rPr>
              <a:t>= new </a:t>
            </a:r>
            <a:r>
              <a:rPr lang="en-US" altLang="zh-CN" sz="1800" i="1" smtClean="0">
                <a:solidFill>
                  <a:schemeClr val="accent1">
                    <a:lumMod val="75000"/>
                  </a:schemeClr>
                </a:solidFill>
              </a:rPr>
              <a:t>Web3(web3.currentProvider</a:t>
            </a:r>
            <a:r>
              <a:rPr lang="en-US" altLang="zh-CN" sz="1800" i="1">
                <a:solidFill>
                  <a:schemeClr val="accent1">
                    <a:lumMod val="75000"/>
                  </a:schemeClr>
                </a:solidFill>
              </a:rPr>
              <a:t>); </a:t>
            </a:r>
            <a:endParaRPr lang="en-US" altLang="zh-CN" sz="18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800" i="1" smtClean="0">
                <a:solidFill>
                  <a:schemeClr val="accent1">
                    <a:lumMod val="75000"/>
                  </a:schemeClr>
                </a:solidFill>
              </a:rPr>
              <a:t>} </a:t>
            </a:r>
            <a:r>
              <a:rPr lang="en-US" altLang="zh-CN" sz="1800" i="1">
                <a:solidFill>
                  <a:schemeClr val="accent1">
                    <a:lumMod val="75000"/>
                  </a:schemeClr>
                </a:solidFill>
              </a:rPr>
              <a:t>else </a:t>
            </a:r>
            <a:r>
              <a:rPr lang="en-US" altLang="zh-CN" sz="1800" i="1" smtClean="0">
                <a:solidFill>
                  <a:schemeClr val="accent1">
                    <a:lumMod val="75000"/>
                  </a:schemeClr>
                </a:solidFill>
              </a:rPr>
              <a:t>{</a:t>
            </a:r>
            <a:endParaRPr lang="en-US" altLang="zh-CN" sz="18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800" i="1" smtClean="0">
                <a:solidFill>
                  <a:schemeClr val="accent1">
                    <a:lumMod val="75000"/>
                  </a:schemeClr>
                </a:solidFill>
              </a:rPr>
              <a:t>	web3 </a:t>
            </a:r>
            <a:r>
              <a:rPr lang="en-US" altLang="zh-CN" sz="1800" i="1">
                <a:solidFill>
                  <a:schemeClr val="accent1">
                    <a:lumMod val="75000"/>
                  </a:schemeClr>
                </a:solidFill>
              </a:rPr>
              <a:t>= new </a:t>
            </a:r>
            <a:r>
              <a:rPr lang="en-US" altLang="zh-CN" sz="1800" i="1" smtClean="0">
                <a:solidFill>
                  <a:schemeClr val="accent1">
                    <a:lumMod val="75000"/>
                  </a:schemeClr>
                </a:solidFill>
              </a:rPr>
              <a:t>Web3(new Web3.providers</a:t>
            </a:r>
            <a:endParaRPr lang="en-US" altLang="zh-CN" sz="18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800" i="1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zh-CN" sz="1800" i="1" smtClean="0">
                <a:solidFill>
                  <a:schemeClr val="accent1">
                    <a:lumMod val="75000"/>
                  </a:schemeClr>
                </a:solidFill>
              </a:rPr>
              <a:t>		 .HttpProvider</a:t>
            </a:r>
            <a:r>
              <a:rPr lang="en-US" altLang="zh-CN" sz="1800" i="1">
                <a:solidFill>
                  <a:schemeClr val="accent1">
                    <a:lumMod val="75000"/>
                  </a:schemeClr>
                </a:solidFill>
              </a:rPr>
              <a:t>("http://localhost:8545")); </a:t>
            </a:r>
            <a:endParaRPr lang="en-US" altLang="zh-CN" sz="18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800" i="1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US" altLang="zh-CN" sz="1800" i="1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10344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27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异步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回调（</a:t>
            </a:r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callback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005576"/>
            <a:ext cx="6172200" cy="3942438"/>
          </a:xfrm>
        </p:spPr>
        <p:txBody>
          <a:bodyPr>
            <a:normAutofit fontScale="72500"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/>
              <a:t>web3js</a:t>
            </a:r>
            <a:r>
              <a:rPr lang="zh-CN" altLang="en-US" sz="1800" smtClean="0"/>
              <a:t> </a:t>
            </a:r>
            <a:r>
              <a:rPr lang="en-US" altLang="zh-CN" sz="1800" smtClean="0"/>
              <a:t>API </a:t>
            </a:r>
            <a:r>
              <a:rPr lang="zh-CN" altLang="en-US" sz="1800" smtClean="0"/>
              <a:t>设计的最初目的，主要是为了和本地 </a:t>
            </a:r>
            <a:r>
              <a:rPr lang="en-US" altLang="zh-CN" sz="1800" smtClean="0"/>
              <a:t>RPC </a:t>
            </a:r>
            <a:r>
              <a:rPr lang="zh-CN" altLang="en-US" sz="1800" smtClean="0"/>
              <a:t>节点共同使用，所以默认情况下发送的是同步 </a:t>
            </a:r>
            <a:r>
              <a:rPr lang="en-US" altLang="zh-CN" sz="1800" smtClean="0"/>
              <a:t>HTTP </a:t>
            </a:r>
            <a:r>
              <a:rPr lang="zh-CN" altLang="en-US" sz="1800" smtClean="0"/>
              <a:t>请求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如果要发送异步请求，可以在函数的最后一个参数位置上，传入一个回调函数。回调函数是可选（</a:t>
            </a:r>
            <a:r>
              <a:rPr lang="en-US" altLang="zh-CN" sz="1800" smtClean="0"/>
              <a:t>optioanl</a:t>
            </a:r>
            <a:r>
              <a:rPr lang="zh-CN" altLang="en-US" sz="1800" smtClean="0"/>
              <a:t>）的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我们一般采用的回调风格是所谓的“错误优先”，例如：</a:t>
            </a:r>
            <a:endParaRPr lang="en-US" altLang="zh-CN" sz="1800" smtClean="0"/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web3.eth.getBlock(48, function(error, result){ </a:t>
            </a:r>
            <a:endParaRPr lang="en-US" altLang="zh-CN" sz="1650" i="1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	if(!error) </a:t>
            </a:r>
            <a:endParaRPr lang="en-US" altLang="zh-CN" sz="1650" i="1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		console.log(JSON.stringify(result)); </a:t>
            </a:r>
            <a:endParaRPr lang="en-US" altLang="zh-CN" sz="1650" i="1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	else </a:t>
            </a:r>
            <a:endParaRPr lang="en-US" altLang="zh-CN" sz="1650" i="1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		console.error(error); </a:t>
            </a:r>
            <a:endParaRPr lang="en-US" altLang="zh-CN" sz="1650" i="1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});</a:t>
            </a:r>
            <a:endParaRPr lang="en-US" altLang="zh-CN" sz="1650" i="1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10344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回调 </a:t>
            </a:r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Promise 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事件（</a:t>
            </a:r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v1.0.0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951570"/>
            <a:ext cx="6172200" cy="3942438"/>
          </a:xfrm>
        </p:spPr>
        <p:txBody>
          <a:bodyPr>
            <a:normAutofit fontScale="6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1800" smtClean="0"/>
              <a:t>为了帮助 </a:t>
            </a:r>
            <a:r>
              <a:rPr lang="en-US" altLang="zh-CN" sz="1800" smtClean="0"/>
              <a:t>web3 </a:t>
            </a:r>
            <a:r>
              <a:rPr lang="zh-CN" altLang="en-US" sz="1800" smtClean="0"/>
              <a:t>集成到不同</a:t>
            </a:r>
            <a:r>
              <a:rPr lang="zh-CN" altLang="en-US" sz="1800"/>
              <a:t>标准的所有</a:t>
            </a:r>
            <a:r>
              <a:rPr lang="zh-CN" altLang="en-US" sz="1800" smtClean="0"/>
              <a:t>类型项目</a:t>
            </a:r>
            <a:r>
              <a:rPr lang="zh-CN" altLang="en-US" sz="1800"/>
              <a:t>中</a:t>
            </a:r>
            <a:r>
              <a:rPr lang="zh-CN" altLang="en-US" sz="1800" smtClean="0"/>
              <a:t>，</a:t>
            </a:r>
            <a:r>
              <a:rPr lang="en-US" altLang="zh-CN" sz="1800" smtClean="0"/>
              <a:t>1.0.0 </a:t>
            </a:r>
            <a:r>
              <a:rPr lang="zh-CN" altLang="en-US" sz="1800" smtClean="0"/>
              <a:t>版本提供</a:t>
            </a:r>
            <a:r>
              <a:rPr lang="zh-CN" altLang="en-US" sz="1800"/>
              <a:t>了多种方式来处理异步函数</a:t>
            </a:r>
            <a:r>
              <a:rPr lang="zh-CN" altLang="en-US" sz="1800" smtClean="0"/>
              <a:t>。大多数的 </a:t>
            </a:r>
            <a:r>
              <a:rPr lang="en-US" altLang="zh-CN" sz="1800" smtClean="0"/>
              <a:t>web3 </a:t>
            </a:r>
            <a:r>
              <a:rPr lang="zh-CN" altLang="en-US" sz="1800" smtClean="0"/>
              <a:t>对象允许将一个回调函数作为最后一个函数参数传入，同时会返回一个 </a:t>
            </a:r>
            <a:r>
              <a:rPr lang="en-US" altLang="zh-CN" sz="1800" smtClean="0"/>
              <a:t>promise </a:t>
            </a:r>
            <a:r>
              <a:rPr lang="zh-CN" altLang="en-US" sz="1800" smtClean="0"/>
              <a:t>用于链式函数调用。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zh-CN" altLang="en-US" sz="1800"/>
              <a:t>以太</a:t>
            </a:r>
            <a:r>
              <a:rPr lang="zh-CN" altLang="en-US" sz="1800" smtClean="0"/>
              <a:t>坊作为一个区块链系统，一次请求具有不同的结束阶段。为了满足这样的要求，</a:t>
            </a:r>
            <a:r>
              <a:rPr lang="en-US" altLang="zh-CN" sz="1800" smtClean="0"/>
              <a:t>1.0.0 </a:t>
            </a:r>
            <a:r>
              <a:rPr lang="zh-CN" altLang="en-US" sz="1800" smtClean="0"/>
              <a:t>版本将这类函数调用的返回值包成一个“</a:t>
            </a:r>
            <a:r>
              <a:rPr lang="zh-CN" altLang="en-US" sz="1800"/>
              <a:t>承诺</a:t>
            </a:r>
            <a:r>
              <a:rPr lang="zh-CN" altLang="en-US" sz="1800" smtClean="0"/>
              <a:t>事件”（</a:t>
            </a:r>
            <a:r>
              <a:rPr lang="en-US" altLang="zh-CN" sz="1800" smtClean="0"/>
              <a:t>promiEvent</a:t>
            </a:r>
            <a:r>
              <a:rPr lang="zh-CN" altLang="en-US" sz="1800" smtClean="0"/>
              <a:t>），这是一个 </a:t>
            </a:r>
            <a:r>
              <a:rPr lang="en-US" altLang="zh-CN" sz="1800" smtClean="0"/>
              <a:t>promise </a:t>
            </a:r>
            <a:r>
              <a:rPr lang="zh-CN" altLang="en-US" sz="1800" smtClean="0"/>
              <a:t>和 </a:t>
            </a:r>
            <a:r>
              <a:rPr lang="en-US" altLang="zh-CN" sz="1800" smtClean="0"/>
              <a:t>EventEmitter </a:t>
            </a:r>
            <a:r>
              <a:rPr lang="zh-CN" altLang="en-US" sz="1800" smtClean="0"/>
              <a:t>的结合体。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en-US" altLang="zh-CN" sz="1800" smtClean="0"/>
              <a:t>PromiEvent </a:t>
            </a:r>
            <a:r>
              <a:rPr lang="zh-CN" altLang="en-US" sz="1800" smtClean="0"/>
              <a:t>的用法就像 </a:t>
            </a:r>
            <a:r>
              <a:rPr lang="en-US" altLang="zh-CN" sz="1800" smtClean="0"/>
              <a:t>promise </a:t>
            </a:r>
            <a:r>
              <a:rPr lang="zh-CN" altLang="en-US" sz="1800" smtClean="0"/>
              <a:t>一样，另外还加入了</a:t>
            </a:r>
            <a:r>
              <a:rPr lang="en-US" altLang="zh-CN" sz="1800" smtClean="0"/>
              <a:t>.on</a:t>
            </a:r>
            <a:r>
              <a:rPr lang="zh-CN" altLang="en-US" sz="1800" smtClean="0"/>
              <a:t>，</a:t>
            </a:r>
            <a:r>
              <a:rPr lang="en-US" altLang="zh-CN" sz="1800" smtClean="0"/>
              <a:t>.once </a:t>
            </a:r>
            <a:r>
              <a:rPr lang="zh-CN" altLang="en-US" sz="1800" smtClean="0"/>
              <a:t>和</a:t>
            </a:r>
            <a:r>
              <a:rPr lang="en-US" altLang="zh-CN" sz="1800" smtClean="0"/>
              <a:t>.off</a:t>
            </a:r>
            <a:r>
              <a:rPr lang="zh-CN" altLang="en-US" sz="1800" smtClean="0"/>
              <a:t>方法</a:t>
            </a:r>
            <a:endParaRPr lang="en-US" altLang="zh-CN" sz="1800" smtClean="0"/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650" i="1" smtClean="0">
                <a:solidFill>
                  <a:schemeClr val="accent1">
                    <a:lumMod val="75000"/>
                  </a:schemeClr>
                </a:solidFill>
              </a:rPr>
              <a:t>web3.eth.sendTransaction</a:t>
            </a: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({from: '0x123...', data: '0x432...'}) </a:t>
            </a:r>
            <a:endParaRPr lang="en-US" altLang="zh-CN" sz="165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650" i="1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once('transactionHash', function(hash){ ... }) </a:t>
            </a:r>
            <a:endParaRPr lang="en-US" altLang="zh-CN" sz="165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650" i="1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once('receipt', function(receipt){ ... }) </a:t>
            </a:r>
            <a:endParaRPr lang="en-US" altLang="zh-CN" sz="165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650" i="1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on('confirmation', function(confNumber, receipt){ ... }) </a:t>
            </a:r>
            <a:endParaRPr lang="en-US" altLang="zh-CN" sz="165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650" i="1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on('error', function(error){ ... }) </a:t>
            </a:r>
            <a:endParaRPr lang="en-US" altLang="zh-CN" sz="165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650" i="1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then(function(receipt){ // will be fired once the receipt is mined });</a:t>
            </a:r>
            <a:endParaRPr lang="en-US" altLang="zh-CN" sz="1650" i="1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10344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应用二进制接口（</a:t>
            </a:r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ABI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902583"/>
            <a:ext cx="6172200" cy="3942438"/>
          </a:xfrm>
        </p:spPr>
        <p:txBody>
          <a:bodyPr>
            <a:normAutofit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/>
              <a:t>web3.js </a:t>
            </a:r>
            <a:r>
              <a:rPr lang="zh-CN" altLang="en-US" sz="1800" smtClean="0"/>
              <a:t>通过以太坊智能合约的 </a:t>
            </a:r>
            <a:r>
              <a:rPr lang="en-US" altLang="zh-CN" sz="1800"/>
              <a:t>j</a:t>
            </a:r>
            <a:r>
              <a:rPr lang="en-US" altLang="zh-CN" sz="1800" smtClean="0"/>
              <a:t>son </a:t>
            </a:r>
            <a:r>
              <a:rPr lang="zh-CN" altLang="en-US" sz="1800" smtClean="0"/>
              <a:t>接口（</a:t>
            </a:r>
            <a:r>
              <a:rPr lang="en-US" altLang="zh-CN" sz="1800" smtClean="0"/>
              <a:t>Application Binary Interface</a:t>
            </a:r>
            <a:r>
              <a:rPr lang="zh-CN" altLang="en-US" sz="1800" smtClean="0"/>
              <a:t>，</a:t>
            </a:r>
            <a:r>
              <a:rPr lang="en-US" altLang="zh-CN" sz="1800" smtClean="0"/>
              <a:t>ABI</a:t>
            </a:r>
            <a:r>
              <a:rPr lang="zh-CN" altLang="en-US" sz="1800" smtClean="0"/>
              <a:t>）创建一个 </a:t>
            </a:r>
            <a:r>
              <a:rPr lang="en-US" altLang="zh-CN" sz="1800" smtClean="0"/>
              <a:t>JavaScript </a:t>
            </a:r>
            <a:r>
              <a:rPr lang="zh-CN" altLang="en-US" sz="1800" smtClean="0"/>
              <a:t>对象，用来在 </a:t>
            </a:r>
            <a:r>
              <a:rPr lang="en-US" altLang="zh-CN" sz="1800" smtClean="0"/>
              <a:t>js </a:t>
            </a:r>
            <a:r>
              <a:rPr lang="zh-CN" altLang="en-US" sz="1800" smtClean="0"/>
              <a:t>代码中描述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函数（</a:t>
            </a:r>
            <a:r>
              <a:rPr lang="en-US" altLang="zh-CN" sz="1800" smtClean="0"/>
              <a:t>functions</a:t>
            </a:r>
            <a:r>
              <a:rPr lang="zh-CN" altLang="en-US" sz="1800" smtClean="0"/>
              <a:t>）</a:t>
            </a:r>
            <a:endParaRPr lang="en-US" altLang="zh-CN" sz="1800" smtClean="0"/>
          </a:p>
          <a:p>
            <a:pPr lvl="1">
              <a:lnSpc>
                <a:spcPct val="150000"/>
              </a:lnSpc>
            </a:pPr>
            <a:r>
              <a:rPr lang="en-US" altLang="zh-CN" sz="1500" smtClean="0"/>
              <a:t>type</a:t>
            </a:r>
            <a:r>
              <a:rPr lang="zh-CN" altLang="en-US" sz="1500" smtClean="0"/>
              <a:t>：函数类型，默认“</a:t>
            </a:r>
            <a:r>
              <a:rPr lang="en-US" altLang="zh-CN" sz="1500" smtClean="0"/>
              <a:t>function</a:t>
            </a:r>
            <a:r>
              <a:rPr lang="zh-CN" altLang="en-US" sz="1500" smtClean="0"/>
              <a:t>”，也可能是“</a:t>
            </a:r>
            <a:r>
              <a:rPr lang="en-US" altLang="zh-CN" sz="1500" smtClean="0"/>
              <a:t>constructor</a:t>
            </a:r>
            <a:r>
              <a:rPr lang="zh-CN" altLang="en-US" sz="1500" smtClean="0"/>
              <a:t>”</a:t>
            </a:r>
            <a:endParaRPr lang="en-US" altLang="zh-CN" sz="1500" smtClean="0"/>
          </a:p>
          <a:p>
            <a:pPr lvl="1">
              <a:lnSpc>
                <a:spcPct val="150000"/>
              </a:lnSpc>
            </a:pPr>
            <a:r>
              <a:rPr lang="en-US" altLang="zh-CN" sz="1500" smtClean="0"/>
              <a:t>constant, payable, stateMutability</a:t>
            </a:r>
            <a:r>
              <a:rPr lang="zh-CN" altLang="en-US" sz="1500" smtClean="0"/>
              <a:t>：函数的状态可变性</a:t>
            </a:r>
            <a:endParaRPr lang="en-US" altLang="zh-CN" sz="1500" smtClean="0"/>
          </a:p>
          <a:p>
            <a:pPr lvl="1">
              <a:lnSpc>
                <a:spcPct val="150000"/>
              </a:lnSpc>
            </a:pPr>
            <a:r>
              <a:rPr lang="en-US" altLang="zh-CN" sz="1500" smtClean="0"/>
              <a:t>inputs, outputs: </a:t>
            </a:r>
            <a:r>
              <a:rPr lang="zh-CN" altLang="en-US" sz="1500" smtClean="0"/>
              <a:t>函数输入、输出参数描述列表</a:t>
            </a:r>
            <a:endParaRPr lang="en-US" altLang="zh-CN" sz="1500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事件（</a:t>
            </a:r>
            <a:r>
              <a:rPr lang="en-US" altLang="zh-CN" sz="1800" smtClean="0"/>
              <a:t>events</a:t>
            </a:r>
            <a:r>
              <a:rPr lang="zh-CN" altLang="en-US" sz="1800" smtClean="0"/>
              <a:t>）</a:t>
            </a:r>
            <a:endParaRPr lang="en-US" altLang="zh-CN" sz="1800" smtClean="0"/>
          </a:p>
          <a:p>
            <a:pPr lvl="1">
              <a:lnSpc>
                <a:spcPct val="150000"/>
              </a:lnSpc>
            </a:pPr>
            <a:r>
              <a:rPr lang="en-US" altLang="zh-CN" sz="1500" smtClean="0"/>
              <a:t>type</a:t>
            </a:r>
            <a:r>
              <a:rPr lang="zh-CN" altLang="en-US" sz="1500" smtClean="0"/>
              <a:t>：类型，总是“</a:t>
            </a:r>
            <a:r>
              <a:rPr lang="en-US" altLang="zh-CN" sz="1500" smtClean="0"/>
              <a:t>event</a:t>
            </a:r>
            <a:r>
              <a:rPr lang="zh-CN" altLang="en-US" sz="1500" smtClean="0"/>
              <a:t>”</a:t>
            </a:r>
            <a:endParaRPr lang="en-US" altLang="zh-CN" sz="1500" smtClean="0"/>
          </a:p>
          <a:p>
            <a:pPr lvl="1">
              <a:lnSpc>
                <a:spcPct val="150000"/>
              </a:lnSpc>
            </a:pPr>
            <a:r>
              <a:rPr lang="en-US" altLang="zh-CN" sz="1500" smtClean="0"/>
              <a:t>inputs</a:t>
            </a:r>
            <a:r>
              <a:rPr lang="zh-CN" altLang="en-US" sz="1500" smtClean="0"/>
              <a:t>：输入对象列表，包括 </a:t>
            </a:r>
            <a:r>
              <a:rPr lang="en-US" altLang="zh-CN" sz="1500" smtClean="0"/>
              <a:t>name</a:t>
            </a:r>
            <a:r>
              <a:rPr lang="zh-CN" altLang="en-US" sz="1500" smtClean="0"/>
              <a:t>、</a:t>
            </a:r>
            <a:r>
              <a:rPr lang="en-US" altLang="zh-CN" sz="1500" smtClean="0"/>
              <a:t>type</a:t>
            </a:r>
            <a:r>
              <a:rPr lang="zh-CN" altLang="en-US" sz="1500" smtClean="0"/>
              <a:t>、</a:t>
            </a:r>
            <a:r>
              <a:rPr lang="en-US" altLang="zh-CN" sz="1500" smtClean="0"/>
              <a:t>indexed</a:t>
            </a:r>
            <a:endParaRPr lang="en-US" altLang="zh-CN" sz="15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10344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批处理请求（</a:t>
            </a:r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batch requests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005576"/>
            <a:ext cx="6172200" cy="3942438"/>
          </a:xfrm>
        </p:spPr>
        <p:txBody>
          <a:bodyPr>
            <a:normAutofit fontScale="90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1800" smtClean="0"/>
              <a:t>批处理</a:t>
            </a:r>
            <a:r>
              <a:rPr lang="zh-CN" altLang="en-US" sz="1800"/>
              <a:t>请求</a:t>
            </a:r>
            <a:r>
              <a:rPr lang="zh-CN" altLang="en-US" sz="1800" smtClean="0"/>
              <a:t>允许我们将请求排序，然后一起处理它们。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注意：批量</a:t>
            </a:r>
            <a:r>
              <a:rPr lang="zh-CN" altLang="en-US" sz="1800"/>
              <a:t>请求不会更</a:t>
            </a:r>
            <a:r>
              <a:rPr lang="zh-CN" altLang="en-US" sz="1800" smtClean="0"/>
              <a:t>快。实际上</a:t>
            </a:r>
            <a:r>
              <a:rPr lang="zh-CN" altLang="en-US" sz="1800"/>
              <a:t>，在某些情况下，一次性地发出许多请求会更快，因为请求是异步处理的</a:t>
            </a:r>
            <a:r>
              <a:rPr lang="zh-CN" altLang="en-US" sz="1800" smtClean="0"/>
              <a:t>。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批处理</a:t>
            </a:r>
            <a:r>
              <a:rPr lang="zh-CN" altLang="en-US" sz="1800"/>
              <a:t>请求主要用于确保请求</a:t>
            </a:r>
            <a:r>
              <a:rPr lang="zh-CN" altLang="en-US" sz="1800" smtClean="0"/>
              <a:t>的顺序，并串行</a:t>
            </a:r>
            <a:r>
              <a:rPr lang="zh-CN" altLang="en-US" sz="1800"/>
              <a:t>处理</a:t>
            </a:r>
            <a:r>
              <a:rPr lang="zh-CN" altLang="en-US" sz="1800" smtClean="0"/>
              <a:t>。</a:t>
            </a:r>
            <a:endParaRPr lang="en-US" altLang="zh-CN" sz="1800" smtClean="0"/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650" i="1" smtClean="0">
                <a:solidFill>
                  <a:schemeClr val="accent1">
                    <a:lumMod val="75000"/>
                  </a:schemeClr>
                </a:solidFill>
              </a:rPr>
              <a:t>var </a:t>
            </a: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batch = web3.createBatch(); batch.add(web3.eth.getBalance.request('0x0000000000000000		000000000000000000000000', 'latest', callback)); batch.add(web3.eth.contract(abi).at(address).balance.request(a		ddress, callback2)); </a:t>
            </a:r>
            <a:endParaRPr lang="en-US" altLang="zh-CN" sz="1650" i="1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batch.execute();</a:t>
            </a:r>
            <a:endParaRPr lang="en-US" altLang="zh-CN" sz="1650" i="1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10344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大数处理（</a:t>
            </a:r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big numbers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005576"/>
            <a:ext cx="6172200" cy="3942438"/>
          </a:xfrm>
        </p:spPr>
        <p:txBody>
          <a:bodyPr>
            <a:normAutofit fontScale="72500"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/>
              <a:t>JavaScript </a:t>
            </a:r>
            <a:r>
              <a:rPr lang="zh-CN" altLang="en-US" sz="1800" smtClean="0"/>
              <a:t>中默认的数字精度较小，所以</a:t>
            </a:r>
            <a:r>
              <a:rPr lang="en-US" altLang="zh-CN" sz="1800" smtClean="0"/>
              <a:t>web3.js </a:t>
            </a:r>
            <a:r>
              <a:rPr lang="zh-CN" altLang="en-US" sz="1800" smtClean="0"/>
              <a:t>会自动添加一个依赖库 </a:t>
            </a:r>
            <a:r>
              <a:rPr lang="en-US" altLang="zh-CN" sz="1800" smtClean="0"/>
              <a:t>BigNumber</a:t>
            </a:r>
            <a:r>
              <a:rPr lang="zh-CN" altLang="en-US" sz="1800" smtClean="0"/>
              <a:t>，专门用于大数处理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对于数值，我们应该习惯把它转换成 </a:t>
            </a:r>
            <a:r>
              <a:rPr lang="en-US" altLang="zh-CN" sz="1800" smtClean="0"/>
              <a:t>BigNumber </a:t>
            </a:r>
            <a:r>
              <a:rPr lang="zh-CN" altLang="en-US" sz="1800" smtClean="0"/>
              <a:t>对象来处理</a:t>
            </a:r>
            <a:endParaRPr lang="en-US" altLang="zh-CN" sz="1800" smtClean="0"/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var balance = </a:t>
            </a:r>
            <a:r>
              <a:rPr lang="en-US" altLang="zh-CN" sz="1650" i="1" smtClean="0">
                <a:solidFill>
                  <a:schemeClr val="accent1">
                    <a:lumMod val="75000"/>
                  </a:schemeClr>
                </a:solidFill>
              </a:rPr>
              <a:t>new 	BigNumber</a:t>
            </a: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('131242344353464564564574574567456');</a:t>
            </a:r>
            <a:endParaRPr lang="en-US" altLang="zh-CN" sz="1650" i="1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650" i="1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or var balance = web3.eth.getBalance(someAddress); </a:t>
            </a:r>
            <a:endParaRPr lang="en-US" altLang="zh-CN" sz="1650" i="1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balance.plus(21).toString(10); </a:t>
            </a:r>
            <a:r>
              <a:rPr lang="en-US" altLang="zh-CN" sz="1650" i="1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zh-CN" sz="165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650" i="1" smtClean="0">
                <a:solidFill>
                  <a:schemeClr val="accent1">
                    <a:lumMod val="75000"/>
                  </a:schemeClr>
                </a:solidFill>
              </a:rPr>
              <a:t>//"</a:t>
            </a: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131242344353464564564574574567477"</a:t>
            </a:r>
            <a:endParaRPr lang="en-US" altLang="zh-CN" sz="1650" i="1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/>
              <a:t>BigNumber.toString(10) </a:t>
            </a:r>
            <a:r>
              <a:rPr lang="zh-CN" altLang="en-US" sz="1800" smtClean="0"/>
              <a:t>对小数只保留</a:t>
            </a:r>
            <a:r>
              <a:rPr lang="en-US" altLang="zh-CN" sz="1800" smtClean="0"/>
              <a:t>20</a:t>
            </a:r>
            <a:r>
              <a:rPr lang="zh-CN" altLang="en-US" sz="1800" smtClean="0"/>
              <a:t>位浮点精度。所以推荐的做法是，我们内部总是用 </a:t>
            </a:r>
            <a:r>
              <a:rPr lang="en-US" altLang="zh-CN" sz="1800" smtClean="0"/>
              <a:t>wei </a:t>
            </a:r>
            <a:r>
              <a:rPr lang="zh-CN" altLang="en-US" sz="1800" smtClean="0"/>
              <a:t>来表示余额（大整数），只有在需要显示给用户看的时候才转换为</a:t>
            </a:r>
            <a:r>
              <a:rPr lang="en-US" altLang="zh-CN" sz="1800" smtClean="0"/>
              <a:t>ether</a:t>
            </a:r>
            <a:r>
              <a:rPr lang="zh-CN" altLang="en-US" sz="1800" smtClean="0"/>
              <a:t>或其它单位</a:t>
            </a:r>
            <a:endParaRPr lang="en-US" altLang="zh-CN" sz="1650" i="1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常用 </a:t>
            </a:r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 —— 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基本信息查询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005576"/>
            <a:ext cx="6172200" cy="4137924"/>
          </a:xfrm>
        </p:spPr>
        <p:txBody>
          <a:bodyPr>
            <a:normAutofit lnSpcReduction="20000"/>
          </a:bodyPr>
          <a:lstStyle/>
          <a:p>
            <a:pPr marL="360045" indent="0">
              <a:lnSpc>
                <a:spcPct val="170000"/>
              </a:lnSpc>
              <a:spcBef>
                <a:spcPts val="1200"/>
              </a:spcBef>
              <a:buNone/>
            </a:pPr>
            <a:r>
              <a:rPr lang="zh-CN" altLang="en-US" sz="1800" i="1"/>
              <a:t>查看 </a:t>
            </a:r>
            <a:r>
              <a:rPr lang="en-US" altLang="zh-CN" sz="1800" i="1"/>
              <a:t>web3 </a:t>
            </a:r>
            <a:r>
              <a:rPr lang="zh-CN" altLang="en-US" sz="1800" i="1"/>
              <a:t>版本</a:t>
            </a:r>
            <a:endParaRPr lang="en-US" altLang="zh-CN" sz="1800" i="1"/>
          </a:p>
          <a:p>
            <a:pPr>
              <a:lnSpc>
                <a:spcPct val="150000"/>
              </a:lnSpc>
            </a:pPr>
            <a:r>
              <a:rPr lang="en-US" altLang="zh-CN" sz="1800" smtClean="0"/>
              <a:t>v0.2x.x</a:t>
            </a:r>
            <a:r>
              <a:rPr lang="zh-CN" altLang="en-US" sz="1800" smtClean="0"/>
              <a:t>：</a:t>
            </a:r>
            <a:r>
              <a:rPr lang="en-US" altLang="zh-CN" sz="1800" smtClean="0"/>
              <a:t>web3.version.api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en-US" altLang="zh-CN" sz="1800" smtClean="0"/>
              <a:t>v1.0.0</a:t>
            </a:r>
            <a:r>
              <a:rPr lang="zh-CN" altLang="en-US" sz="1800" smtClean="0"/>
              <a:t>：</a:t>
            </a:r>
            <a:r>
              <a:rPr lang="en-US" altLang="zh-CN" sz="1800" smtClean="0"/>
              <a:t>web3.version</a:t>
            </a:r>
            <a:endParaRPr lang="en-US" altLang="zh-CN" sz="1800" smtClean="0"/>
          </a:p>
          <a:p>
            <a:pPr marL="360045" indent="0">
              <a:lnSpc>
                <a:spcPct val="160000"/>
              </a:lnSpc>
              <a:spcBef>
                <a:spcPts val="1200"/>
              </a:spcBef>
              <a:buNone/>
            </a:pPr>
            <a:r>
              <a:rPr lang="zh-CN" altLang="en-US" sz="1800" i="1"/>
              <a:t>查看 </a:t>
            </a:r>
            <a:r>
              <a:rPr lang="en-US" altLang="zh-CN" sz="1800" i="1"/>
              <a:t>web3 </a:t>
            </a:r>
            <a:r>
              <a:rPr lang="zh-CN" altLang="en-US" sz="1800" i="1"/>
              <a:t>连接到的节点版本（</a:t>
            </a:r>
            <a:r>
              <a:rPr lang="en-US" altLang="zh-CN" sz="1800" i="1"/>
              <a:t>clientVersion</a:t>
            </a:r>
            <a:r>
              <a:rPr lang="zh-CN" altLang="en-US" sz="1800" i="1"/>
              <a:t>）</a:t>
            </a:r>
            <a:endParaRPr lang="en-US" altLang="zh-CN" sz="1800" i="1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同步：</a:t>
            </a:r>
            <a:r>
              <a:rPr lang="en-US" altLang="zh-CN" sz="1800" smtClean="0"/>
              <a:t>web3.version.node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异步：</a:t>
            </a:r>
            <a:r>
              <a:rPr lang="en-US" altLang="zh-CN" sz="1800" smtClean="0"/>
              <a:t>web3.version.getNode</a:t>
            </a:r>
            <a:r>
              <a:rPr lang="en-US" altLang="zh-CN" sz="1800"/>
              <a:t>((error,result)=&gt;{console.log(result</a:t>
            </a:r>
            <a:r>
              <a:rPr lang="en-US" altLang="zh-CN" sz="1800" smtClean="0"/>
              <a:t>)})</a:t>
            </a:r>
            <a:endParaRPr lang="zh-CN" altLang="en-US" sz="1800" smtClean="0"/>
          </a:p>
          <a:p>
            <a:pPr>
              <a:lnSpc>
                <a:spcPct val="150000"/>
              </a:lnSpc>
            </a:pPr>
            <a:r>
              <a:rPr lang="en-US" altLang="zh-CN" sz="1800" smtClean="0"/>
              <a:t>v1.0.0</a:t>
            </a:r>
            <a:r>
              <a:rPr lang="zh-CN" altLang="en-US" sz="1800" smtClean="0"/>
              <a:t>：</a:t>
            </a:r>
            <a:r>
              <a:rPr lang="en-US" altLang="zh-CN" sz="1800" smtClean="0"/>
              <a:t>web3.eth.getNodeInfo().then(console.log)</a:t>
            </a:r>
            <a:endParaRPr lang="en-US" altLang="zh-CN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6969</Words>
  <Application>WPS 演示</Application>
  <PresentationFormat/>
  <Paragraphs>270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Helvetica</vt:lpstr>
      <vt:lpstr>微软雅黑</vt:lpstr>
      <vt:lpstr>Arial</vt:lpstr>
      <vt:lpstr>黑体</vt:lpstr>
      <vt:lpstr>Helvetica Neue</vt:lpstr>
      <vt:lpstr>微软雅黑 Light</vt:lpstr>
      <vt:lpstr>Arial Unicode MS</vt:lpstr>
      <vt:lpstr>Default</vt:lpstr>
      <vt:lpstr>Web3.js</vt:lpstr>
      <vt:lpstr>  web3.js</vt:lpstr>
      <vt:lpstr>  web3 模块加载</vt:lpstr>
      <vt:lpstr>  异步回调（callback）</vt:lpstr>
      <vt:lpstr>  回调 Promise 事件（v1.0.0）</vt:lpstr>
      <vt:lpstr>  应用二进制接口（ABI）</vt:lpstr>
      <vt:lpstr>  批处理请求（batch requests）</vt:lpstr>
      <vt:lpstr>  大数处理（big numbers）</vt:lpstr>
      <vt:lpstr>  常用 API —— 基本信息查询</vt:lpstr>
      <vt:lpstr>  基本信息查询</vt:lpstr>
      <vt:lpstr>  网络状态查询</vt:lpstr>
      <vt:lpstr>  Provider</vt:lpstr>
      <vt:lpstr>  web3 通用工具方法</vt:lpstr>
      <vt:lpstr>  web3.eth – 账户相关</vt:lpstr>
      <vt:lpstr>  区块相关</vt:lpstr>
      <vt:lpstr>  区块相关</vt:lpstr>
      <vt:lpstr>  交易相关</vt:lpstr>
      <vt:lpstr>  交易执行相关</vt:lpstr>
      <vt:lpstr>  发送交易</vt:lpstr>
      <vt:lpstr>  日志过滤（事件监听）</vt:lpstr>
      <vt:lpstr>  合约相关 —— 创建合约</vt:lpstr>
      <vt:lpstr>  调用合约函数</vt:lpstr>
      <vt:lpstr>  监听合约事件</vt:lpstr>
      <vt:lpstr>  消息调用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区块链和比特币</dc:title>
  <dc:creator/>
  <cp:lastModifiedBy>SNK147</cp:lastModifiedBy>
  <cp:revision>4</cp:revision>
  <dcterms:created xsi:type="dcterms:W3CDTF">2018-12-21T00:52:00Z</dcterms:created>
  <dcterms:modified xsi:type="dcterms:W3CDTF">2019-05-06T09:20:51Z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