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9" r:id="rId7"/>
    <p:sldId id="262" r:id="rId8"/>
    <p:sldId id="261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CBEB6-EAE2-4832-B763-567C24DE3E10}" v="1" dt="2021-03-03T06:22:46.630"/>
    <p1510:client id="{19D1DC50-AE86-4278-9E15-4B3F3647296C}" v="100" dt="2021-03-01T18:02:14.784"/>
    <p1510:client id="{46213A9C-F856-4A59-9254-70A1861A45DD}" v="57" dt="2021-03-12T07:03:24.416"/>
    <p1510:client id="{46994BC6-E222-4CF3-B332-6E90EBD32DF1}" v="322" dt="2021-03-12T08:36:06.786"/>
    <p1510:client id="{4A01AD5C-E94E-41CB-826E-C247F0E3E920}" v="515" dt="2021-03-02T15:54:32.222"/>
    <p1510:client id="{58EFA1E7-33C3-4120-A58B-EE407541CFA0}" v="32" dt="2021-03-15T12:06:33.158"/>
    <p1510:client id="{852AD5B4-F8EA-4C38-B9BE-06522332EF57}" v="301" dt="2021-03-11T10:19:03.230"/>
    <p1510:client id="{A7216C57-7253-4F41-8676-598ADE9B2BB2}" v="247" dt="2021-03-12T07:52:16.065"/>
    <p1510:client id="{D39B4D55-0A42-4CE9-8AB1-D1D4BEBB1949}" v="61" dt="2021-03-02T09:47:1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Шерлок Холмс" userId="e34fec17efbd3485" providerId="Windows Live" clId="Web-{58EFA1E7-33C3-4120-A58B-EE407541CFA0}"/>
    <pc:docChg chg="modSld">
      <pc:chgData name="Шерлок Холмс" userId="e34fec17efbd3485" providerId="Windows Live" clId="Web-{58EFA1E7-33C3-4120-A58B-EE407541CFA0}" dt="2021-03-15T12:06:17.314" v="21"/>
      <pc:docMkLst>
        <pc:docMk/>
      </pc:docMkLst>
      <pc:sldChg chg="modSp">
        <pc:chgData name="Шерлок Холмс" userId="e34fec17efbd3485" providerId="Windows Live" clId="Web-{58EFA1E7-33C3-4120-A58B-EE407541CFA0}" dt="2021-03-15T12:06:17.314" v="21"/>
        <pc:sldMkLst>
          <pc:docMk/>
          <pc:sldMk cId="1478659411" sldId="259"/>
        </pc:sldMkLst>
        <pc:graphicFrameChg chg="mod modGraphic">
          <ac:chgData name="Шерлок Холмс" userId="e34fec17efbd3485" providerId="Windows Live" clId="Web-{58EFA1E7-33C3-4120-A58B-EE407541CFA0}" dt="2021-03-15T12:06:17.314" v="21"/>
          <ac:graphicFrameMkLst>
            <pc:docMk/>
            <pc:sldMk cId="1478659411" sldId="259"/>
            <ac:graphicFrameMk id="4" creationId="{00000000-0000-0000-0000-000000000000}"/>
          </ac:graphicFrameMkLst>
        </pc:graphicFrameChg>
      </pc:sldChg>
    </pc:docChg>
  </pc:docChgLst>
  <pc:docChgLst>
    <pc:chgData name="Шерлок Холмс" userId="e34fec17efbd3485" providerId="Windows Live" clId="Web-{852AD5B4-F8EA-4C38-B9BE-06522332EF57}"/>
    <pc:docChg chg="addSld modSld">
      <pc:chgData name="Шерлок Холмс" userId="e34fec17efbd3485" providerId="Windows Live" clId="Web-{852AD5B4-F8EA-4C38-B9BE-06522332EF57}" dt="2021-03-11T10:19:03.230" v="132" actId="20577"/>
      <pc:docMkLst>
        <pc:docMk/>
      </pc:docMkLst>
      <pc:sldChg chg="modSp">
        <pc:chgData name="Шерлок Холмс" userId="e34fec17efbd3485" providerId="Windows Live" clId="Web-{852AD5B4-F8EA-4C38-B9BE-06522332EF57}" dt="2021-03-11T10:15:35.694" v="89" actId="20577"/>
        <pc:sldMkLst>
          <pc:docMk/>
          <pc:sldMk cId="988886636" sldId="257"/>
        </pc:sldMkLst>
        <pc:spChg chg="mod">
          <ac:chgData name="Шерлок Холмс" userId="e34fec17efbd3485" providerId="Windows Live" clId="Web-{852AD5B4-F8EA-4C38-B9BE-06522332EF57}" dt="2021-03-11T10:15:35.694" v="89" actId="20577"/>
          <ac:spMkLst>
            <pc:docMk/>
            <pc:sldMk cId="988886636" sldId="257"/>
            <ac:spMk id="3" creationId="{00000000-0000-0000-0000-000000000000}"/>
          </ac:spMkLst>
        </pc:spChg>
      </pc:sldChg>
      <pc:sldChg chg="modSp new">
        <pc:chgData name="Шерлок Холмс" userId="e34fec17efbd3485" providerId="Windows Live" clId="Web-{852AD5B4-F8EA-4C38-B9BE-06522332EF57}" dt="2021-03-11T10:19:03.230" v="132" actId="20577"/>
        <pc:sldMkLst>
          <pc:docMk/>
          <pc:sldMk cId="2224405504" sldId="268"/>
        </pc:sldMkLst>
        <pc:spChg chg="mod">
          <ac:chgData name="Шерлок Холмс" userId="e34fec17efbd3485" providerId="Windows Live" clId="Web-{852AD5B4-F8EA-4C38-B9BE-06522332EF57}" dt="2021-03-11T10:15:42.506" v="91" actId="20577"/>
          <ac:spMkLst>
            <pc:docMk/>
            <pc:sldMk cId="2224405504" sldId="268"/>
            <ac:spMk id="2" creationId="{D1D2AB50-6682-4F75-87D1-238C8830FBF7}"/>
          </ac:spMkLst>
        </pc:spChg>
        <pc:spChg chg="mod">
          <ac:chgData name="Шерлок Холмс" userId="e34fec17efbd3485" providerId="Windows Live" clId="Web-{852AD5B4-F8EA-4C38-B9BE-06522332EF57}" dt="2021-03-11T10:19:03.230" v="132" actId="20577"/>
          <ac:spMkLst>
            <pc:docMk/>
            <pc:sldMk cId="2224405504" sldId="268"/>
            <ac:spMk id="3" creationId="{F040A249-67F5-4A99-B822-3251FA4B80B9}"/>
          </ac:spMkLst>
        </pc:spChg>
      </pc:sldChg>
    </pc:docChg>
  </pc:docChgLst>
  <pc:docChgLst>
    <pc:chgData name="Шерлок Холмс" userId="e34fec17efbd3485" providerId="Windows Live" clId="Web-{A7216C57-7253-4F41-8676-598ADE9B2BB2}"/>
    <pc:docChg chg="modSld">
      <pc:chgData name="Шерлок Холмс" userId="e34fec17efbd3485" providerId="Windows Live" clId="Web-{A7216C57-7253-4F41-8676-598ADE9B2BB2}" dt="2021-03-12T07:47:24.667" v="228"/>
      <pc:docMkLst>
        <pc:docMk/>
      </pc:docMkLst>
      <pc:sldChg chg="addSp delSp modSp">
        <pc:chgData name="Шерлок Холмс" userId="e34fec17efbd3485" providerId="Windows Live" clId="Web-{A7216C57-7253-4F41-8676-598ADE9B2BB2}" dt="2021-03-12T07:47:24.667" v="228"/>
        <pc:sldMkLst>
          <pc:docMk/>
          <pc:sldMk cId="1478659411" sldId="259"/>
        </pc:sldMkLst>
        <pc:spChg chg="add del mod">
          <ac:chgData name="Шерлок Холмс" userId="e34fec17efbd3485" providerId="Windows Live" clId="Web-{A7216C57-7253-4F41-8676-598ADE9B2BB2}" dt="2021-03-12T07:10:32.266" v="23"/>
          <ac:spMkLst>
            <pc:docMk/>
            <pc:sldMk cId="1478659411" sldId="259"/>
            <ac:spMk id="5" creationId="{4BF056CA-18D7-42A8-AFE9-DACFD374113F}"/>
          </ac:spMkLst>
        </pc:spChg>
        <pc:graphicFrameChg chg="add del mod modGraphic">
          <ac:chgData name="Шерлок Холмс" userId="e34fec17efbd3485" providerId="Windows Live" clId="Web-{A7216C57-7253-4F41-8676-598ADE9B2BB2}" dt="2021-03-12T07:47:24.667" v="228"/>
          <ac:graphicFrameMkLst>
            <pc:docMk/>
            <pc:sldMk cId="1478659411" sldId="259"/>
            <ac:graphicFrameMk id="4" creationId="{00000000-0000-0000-0000-000000000000}"/>
          </ac:graphicFrameMkLst>
        </pc:graphicFrameChg>
      </pc:sldChg>
    </pc:docChg>
  </pc:docChgLst>
  <pc:docChgLst>
    <pc:chgData name="Шерлок Холмс" userId="e34fec17efbd3485" providerId="Windows Live" clId="Web-{46213A9C-F856-4A59-9254-70A1861A45DD}"/>
    <pc:docChg chg="modSld">
      <pc:chgData name="Шерлок Холмс" userId="e34fec17efbd3485" providerId="Windows Live" clId="Web-{46213A9C-F856-4A59-9254-70A1861A45DD}" dt="2021-03-12T07:03:24.416" v="56"/>
      <pc:docMkLst>
        <pc:docMk/>
      </pc:docMkLst>
      <pc:sldChg chg="modSp">
        <pc:chgData name="Шерлок Холмс" userId="e34fec17efbd3485" providerId="Windows Live" clId="Web-{46213A9C-F856-4A59-9254-70A1861A45DD}" dt="2021-03-12T07:03:24.416" v="56"/>
        <pc:sldMkLst>
          <pc:docMk/>
          <pc:sldMk cId="1478659411" sldId="259"/>
        </pc:sldMkLst>
        <pc:graphicFrameChg chg="mod modGraphic">
          <ac:chgData name="Шерлок Холмс" userId="e34fec17efbd3485" providerId="Windows Live" clId="Web-{46213A9C-F856-4A59-9254-70A1861A45DD}" dt="2021-03-12T07:03:24.416" v="56"/>
          <ac:graphicFrameMkLst>
            <pc:docMk/>
            <pc:sldMk cId="1478659411" sldId="259"/>
            <ac:graphicFrameMk id="4" creationId="{00000000-0000-0000-0000-000000000000}"/>
          </ac:graphicFrameMkLst>
        </pc:graphicFrameChg>
      </pc:sldChg>
    </pc:docChg>
  </pc:docChgLst>
  <pc:docChgLst>
    <pc:chgData name="Шерлок Холмс" userId="e34fec17efbd3485" providerId="Windows Live" clId="Web-{46994BC6-E222-4CF3-B332-6E90EBD32DF1}"/>
    <pc:docChg chg="modSld">
      <pc:chgData name="Шерлок Холмс" userId="e34fec17efbd3485" providerId="Windows Live" clId="Web-{46994BC6-E222-4CF3-B332-6E90EBD32DF1}" dt="2021-03-12T08:34:20.503" v="225" actId="20577"/>
      <pc:docMkLst>
        <pc:docMk/>
      </pc:docMkLst>
      <pc:sldChg chg="modSp">
        <pc:chgData name="Шерлок Холмс" userId="e34fec17efbd3485" providerId="Windows Live" clId="Web-{46994BC6-E222-4CF3-B332-6E90EBD32DF1}" dt="2021-03-12T08:34:11.268" v="224" actId="20577"/>
        <pc:sldMkLst>
          <pc:docMk/>
          <pc:sldMk cId="2472126996" sldId="258"/>
        </pc:sldMkLst>
        <pc:spChg chg="mod">
          <ac:chgData name="Шерлок Холмс" userId="e34fec17efbd3485" providerId="Windows Live" clId="Web-{46994BC6-E222-4CF3-B332-6E90EBD32DF1}" dt="2021-03-12T08:34:11.268" v="224" actId="20577"/>
          <ac:spMkLst>
            <pc:docMk/>
            <pc:sldMk cId="2472126996" sldId="258"/>
            <ac:spMk id="3" creationId="{00000000-0000-0000-0000-000000000000}"/>
          </ac:spMkLst>
        </pc:spChg>
      </pc:sldChg>
      <pc:sldChg chg="modSp">
        <pc:chgData name="Шерлок Холмс" userId="e34fec17efbd3485" providerId="Windows Live" clId="Web-{46994BC6-E222-4CF3-B332-6E90EBD32DF1}" dt="2021-03-12T08:31:50.563" v="171"/>
        <pc:sldMkLst>
          <pc:docMk/>
          <pc:sldMk cId="1478659411" sldId="259"/>
        </pc:sldMkLst>
        <pc:graphicFrameChg chg="mod modGraphic">
          <ac:chgData name="Шерлок Холмс" userId="e34fec17efbd3485" providerId="Windows Live" clId="Web-{46994BC6-E222-4CF3-B332-6E90EBD32DF1}" dt="2021-03-12T08:31:50.563" v="171"/>
          <ac:graphicFrameMkLst>
            <pc:docMk/>
            <pc:sldMk cId="1478659411" sldId="259"/>
            <ac:graphicFrameMk id="4" creationId="{00000000-0000-0000-0000-000000000000}"/>
          </ac:graphicFrameMkLst>
        </pc:graphicFrameChg>
      </pc:sldChg>
      <pc:sldChg chg="modSp">
        <pc:chgData name="Шерлок Холмс" userId="e34fec17efbd3485" providerId="Windows Live" clId="Web-{46994BC6-E222-4CF3-B332-6E90EBD32DF1}" dt="2021-03-12T08:34:20.503" v="225" actId="20577"/>
        <pc:sldMkLst>
          <pc:docMk/>
          <pc:sldMk cId="2224405504" sldId="268"/>
        </pc:sldMkLst>
        <pc:spChg chg="mod">
          <ac:chgData name="Шерлок Холмс" userId="e34fec17efbd3485" providerId="Windows Live" clId="Web-{46994BC6-E222-4CF3-B332-6E90EBD32DF1}" dt="2021-03-12T08:34:20.503" v="225" actId="20577"/>
          <ac:spMkLst>
            <pc:docMk/>
            <pc:sldMk cId="2224405504" sldId="268"/>
            <ac:spMk id="3" creationId="{F040A249-67F5-4A99-B822-3251FA4B8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6F7DB-6EAA-41FC-9A42-9B78E970E04C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951A-2493-42CF-A10B-45BE58602A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4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C951A-2493-42CF-A10B-45BE58602A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76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3DF956-E231-4DB1-ABB6-A76529ECFA87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2C6887-EBED-4A27-A5D3-C1F209FCD8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908720"/>
          </a:xfrm>
        </p:spPr>
        <p:txBody>
          <a:bodyPr/>
          <a:lstStyle/>
          <a:p>
            <a:pPr algn="ctr"/>
            <a:r>
              <a:rPr lang="ru-RU" sz="1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АСТраханский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кооперативный техникум экономики и права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284984"/>
            <a:ext cx="6858000" cy="914400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Курсовой проект на тему построение локальной вычислительной сети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7944" y="5849580"/>
            <a:ext cx="456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ССА-30 Попов 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4224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F389EED-C0B4-43C0-B1E8-286988C3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СХЕма</a:t>
            </a:r>
            <a:r>
              <a:rPr lang="ru-RU" dirty="0"/>
              <a:t> </a:t>
            </a:r>
            <a:r>
              <a:rPr lang="ru-RU" dirty="0" err="1"/>
              <a:t>телекомуникационного</a:t>
            </a:r>
            <a:r>
              <a:rPr lang="ru-RU" dirty="0"/>
              <a:t> шкафа №1-2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140968"/>
            <a:ext cx="6347048" cy="298519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Студент\Pictures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3807"/>
            <a:ext cx="18192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Студент\Pictures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915" y="1493807"/>
            <a:ext cx="1819275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50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F87819-314A-4CA1-80B0-95D439A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труктурная</a:t>
            </a:r>
            <a:r>
              <a:rPr lang="ru-RU" dirty="0"/>
              <a:t> схема </a:t>
            </a:r>
            <a:r>
              <a:rPr lang="ru-RU" dirty="0" err="1"/>
              <a:t>лвс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ttps://sun9-60.userapi.com/impf/lwyQk4-KJbYwabk-HqRaY_WeNSPrLgvk0HlGYw/KPcPrVnSWbo.jpg?size=916x669&amp;quality=96&amp;sign=fb9419b5def36caff2f7c2373b36f791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4217"/>
            <a:ext cx="7056784" cy="385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17539"/>
            <a:ext cx="3408834" cy="90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555" y="5229200"/>
            <a:ext cx="934408" cy="4347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0" y="4158476"/>
            <a:ext cx="744539" cy="3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1D2AB50-6682-4F75-87D1-238C883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040A249-67F5-4A99-B822-3251FA4B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Проведён анализ технического задания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Проведено проектирование рабочих областей 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Разработаны схемы кабельной коммуникации между зданием №1 и №2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Разработаны структурные схемы сети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Разработаны схемы расположения кабельных трасс в здании №1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Разработаны схемы расположения кабельных трасс в здании № 2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Подобрано оборудование для ЛВС</a:t>
            </a:r>
            <a:endParaRPr lang="en-US" sz="1400" b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Оформлены 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спецификации нужного </a:t>
            </a:r>
            <a:r>
              <a:rPr lang="ru-RU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оборудования</a:t>
            </a:r>
            <a:endParaRPr lang="en-US" sz="1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расчёт работы бесперебойного источника питания</a:t>
            </a:r>
            <a:endParaRPr lang="ru-RU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Цель курсовой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</a:t>
            </a:r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приобретение навыков анализа построения локальной вычислительной сети. Курсовой проект регламентируется согласно техническому заданию(ТЗ)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курсового проекта являются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b="0" dirty="0">
                <a:latin typeface="Times New Roman"/>
                <a:cs typeface="Times New Roman"/>
              </a:rPr>
              <a:t>- Анализ технического задания</a:t>
            </a: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Проектирование рабочих областей </a:t>
            </a:r>
          </a:p>
          <a:p>
            <a:pPr algn="just"/>
            <a:r>
              <a:rPr lang="ru-RU" sz="1400" b="0" dirty="0">
                <a:latin typeface="Times New Roman"/>
                <a:cs typeface="Times New Roman"/>
              </a:rPr>
              <a:t>- Проектирование схемы кабельной коммуникации между зданием №1 и №2</a:t>
            </a:r>
          </a:p>
          <a:p>
            <a:pPr algn="just"/>
            <a:r>
              <a:rPr lang="ru-RU" sz="1400" b="0" dirty="0">
                <a:latin typeface="Times New Roman"/>
                <a:cs typeface="Times New Roman"/>
              </a:rPr>
              <a:t>- Разработка структурной схемы сети</a:t>
            </a:r>
          </a:p>
          <a:p>
            <a:pPr algn="just"/>
            <a:r>
              <a:rPr lang="ru-RU" sz="1400" b="0" dirty="0">
                <a:latin typeface="Times New Roman"/>
                <a:cs typeface="Times New Roman"/>
              </a:rPr>
              <a:t>- Разработка схемы расположения кабельных трасс в здании №1</a:t>
            </a:r>
          </a:p>
          <a:p>
            <a:pPr algn="just"/>
            <a:r>
              <a:rPr lang="ru-RU" sz="1400" b="0" dirty="0">
                <a:latin typeface="Times New Roman"/>
                <a:cs typeface="Times New Roman"/>
              </a:rPr>
              <a:t>- Разработка схемы расположения кабельных трасс в здании №2</a:t>
            </a: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Полный подбор оборудования для ЛВС</a:t>
            </a: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Оформление спецификации нужного оборудования</a:t>
            </a:r>
          </a:p>
          <a:p>
            <a:pPr algn="just"/>
            <a:r>
              <a:rPr lang="ru-RU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Провести расчёт непрерывной работы бесперебойного блока питания</a:t>
            </a:r>
          </a:p>
          <a:p>
            <a:pPr marL="285750" indent="-285750" algn="just">
              <a:buFontTx/>
              <a:buChar char="-"/>
            </a:pPr>
            <a:endParaRPr lang="ru-RU" sz="1400" b="0" dirty="0"/>
          </a:p>
        </p:txBody>
      </p:sp>
    </p:spTree>
    <p:extLst>
      <p:ext uri="{BB962C8B-B14F-4D97-AF65-F5344CB8AC3E}">
        <p14:creationId xmlns:p14="http://schemas.microsoft.com/office/powerpoint/2010/main" val="9888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5791200" cy="615598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проектируемом объекте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7620000" cy="43735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just" fontAlgn="base"/>
            <a:endParaRPr lang="ru-RU" sz="43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5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проекте представлены два административных здания. Первое и второе здание находятся на расстоянии </a:t>
            </a:r>
            <a:r>
              <a:rPr lang="ru-RU" sz="5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 </a:t>
            </a:r>
            <a:r>
              <a:rPr lang="ru-RU" sz="5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метров друг от друга.  Первое здание состоит из множества кабинетов и длинного холла, второе здание состоит из четырёх рабочих кабинетов.  </a:t>
            </a:r>
          </a:p>
          <a:p>
            <a:pPr fontAlgn="base"/>
            <a:r>
              <a:rPr lang="ru-RU" sz="5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Планировочные сведения об объектах: </a:t>
            </a:r>
          </a:p>
          <a:p>
            <a:pPr fontAlgn="base"/>
            <a:r>
              <a:rPr lang="ru-RU" sz="5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600" dirty="0">
                <a:latin typeface="Times New Roman"/>
                <a:cs typeface="Times New Roman"/>
              </a:rPr>
              <a:t>1-ое здание представляет собой:</a:t>
            </a:r>
            <a: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600" b="0" dirty="0">
                <a:latin typeface="Times New Roman"/>
                <a:cs typeface="Times New Roman"/>
              </a:rPr>
              <a:t>- </a:t>
            </a:r>
            <a:r>
              <a:rPr lang="ru-RU" sz="5600" b="0" dirty="0" smtClean="0">
                <a:latin typeface="Times New Roman"/>
                <a:cs typeface="Times New Roman"/>
              </a:rPr>
              <a:t>1</a:t>
            </a:r>
            <a:r>
              <a:rPr lang="en-US" sz="5600" b="0" dirty="0" smtClean="0">
                <a:latin typeface="Times New Roman"/>
                <a:cs typeface="Times New Roman"/>
              </a:rPr>
              <a:t>20</a:t>
            </a:r>
            <a:r>
              <a:rPr lang="ru-RU" sz="5600" b="0" dirty="0" smtClean="0">
                <a:latin typeface="Times New Roman"/>
                <a:cs typeface="Times New Roman"/>
              </a:rPr>
              <a:t> </a:t>
            </a:r>
            <a:r>
              <a:rPr lang="ru-RU" sz="5600" b="0" dirty="0">
                <a:latin typeface="Times New Roman"/>
                <a:cs typeface="Times New Roman"/>
              </a:rPr>
              <a:t>м2 общая площадь здания </a:t>
            </a:r>
          </a:p>
          <a:p>
            <a:pPr fontAlgn="base"/>
            <a:r>
              <a:rPr lang="ru-RU" sz="5600" b="0" dirty="0">
                <a:latin typeface="Times New Roman"/>
                <a:cs typeface="Times New Roman"/>
              </a:rPr>
              <a:t>- 2,7м высота потолка </a:t>
            </a:r>
          </a:p>
          <a:p>
            <a:pPr fontAlgn="base"/>
            <a:r>
              <a:rPr lang="ru-RU" sz="5600" b="0" dirty="0">
                <a:latin typeface="Times New Roman"/>
                <a:cs typeface="Times New Roman"/>
              </a:rPr>
              <a:t>- </a:t>
            </a:r>
            <a:r>
              <a:rPr lang="ru-RU" sz="5600" b="0" dirty="0">
                <a:latin typeface="Times New Roman"/>
                <a:cs typeface="Times New Roman"/>
              </a:rPr>
              <a:t>7</a:t>
            </a:r>
            <a:r>
              <a:rPr lang="ru-RU" sz="5600" b="0" dirty="0" smtClean="0">
                <a:latin typeface="Times New Roman"/>
                <a:cs typeface="Times New Roman"/>
              </a:rPr>
              <a:t> </a:t>
            </a:r>
            <a:r>
              <a:rPr lang="ru-RU" sz="5600" b="0" dirty="0">
                <a:latin typeface="Times New Roman"/>
                <a:cs typeface="Times New Roman"/>
              </a:rPr>
              <a:t>рабочих помещений  </a:t>
            </a:r>
          </a:p>
          <a:p>
            <a:pPr fontAlgn="base"/>
            <a:endParaRPr lang="ru-RU" sz="5600" b="0" dirty="0">
              <a:latin typeface="Times New Roman"/>
              <a:cs typeface="Times New Roman"/>
            </a:endParaRPr>
          </a:p>
          <a:p>
            <a:pPr fontAlgn="base"/>
            <a:r>
              <a:rPr lang="ru-RU" sz="5600" dirty="0">
                <a:latin typeface="Times New Roman"/>
                <a:cs typeface="Times New Roman"/>
              </a:rPr>
              <a:t>2-ое здание представляет собой:</a:t>
            </a:r>
            <a:endParaRPr lang="ru-RU" sz="5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5600" b="0" dirty="0">
                <a:latin typeface="Times New Roman"/>
                <a:cs typeface="Times New Roman"/>
              </a:rPr>
              <a:t>- </a:t>
            </a:r>
            <a:r>
              <a:rPr lang="en-US" sz="5600" b="0" dirty="0" smtClean="0">
                <a:latin typeface="Times New Roman"/>
                <a:cs typeface="Times New Roman"/>
              </a:rPr>
              <a:t>305</a:t>
            </a:r>
            <a:r>
              <a:rPr lang="ru-RU" sz="5600" b="0" dirty="0" smtClean="0">
                <a:latin typeface="Times New Roman"/>
                <a:cs typeface="Times New Roman"/>
              </a:rPr>
              <a:t> </a:t>
            </a:r>
            <a:r>
              <a:rPr lang="ru-RU" sz="5600" b="0" dirty="0">
                <a:latin typeface="Times New Roman"/>
                <a:cs typeface="Times New Roman"/>
              </a:rPr>
              <a:t>м2 общая площадь здания</a:t>
            </a:r>
          </a:p>
          <a:p>
            <a:pPr fontAlgn="base"/>
            <a:r>
              <a:rPr lang="ru-RU" sz="5600" b="0" dirty="0">
                <a:latin typeface="Times New Roman"/>
                <a:cs typeface="Times New Roman"/>
              </a:rPr>
              <a:t>- 2,8м высота потолка </a:t>
            </a:r>
          </a:p>
          <a:p>
            <a:pPr fontAlgn="base"/>
            <a:r>
              <a:rPr lang="ru-RU" sz="5600" b="0" dirty="0">
                <a:latin typeface="Times New Roman"/>
                <a:cs typeface="Times New Roman"/>
              </a:rPr>
              <a:t>- </a:t>
            </a:r>
            <a:r>
              <a:rPr lang="ru-RU" sz="5600" b="0" dirty="0" smtClean="0">
                <a:latin typeface="Times New Roman"/>
                <a:cs typeface="Times New Roman"/>
              </a:rPr>
              <a:t>12 </a:t>
            </a:r>
            <a:r>
              <a:rPr lang="ru-RU" sz="5600" b="0" dirty="0">
                <a:latin typeface="Times New Roman"/>
                <a:cs typeface="Times New Roman"/>
              </a:rPr>
              <a:t>рабочих </a:t>
            </a:r>
            <a:r>
              <a:rPr lang="ru-RU" sz="5600" b="0" dirty="0" smtClean="0">
                <a:latin typeface="Times New Roman"/>
                <a:cs typeface="Times New Roman"/>
              </a:rPr>
              <a:t>помещений</a:t>
            </a:r>
            <a:endParaRPr lang="ru-RU" sz="5600" b="0" dirty="0">
              <a:latin typeface="Times New Roman"/>
              <a:cs typeface="Times New Roman"/>
            </a:endParaRPr>
          </a:p>
          <a:p>
            <a:pPr fontAlgn="base"/>
            <a:endParaRPr lang="ru-RU" sz="5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8ADEDAAE-E34A-47B0-899F-55B190FBB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32486"/>
              </p:ext>
            </p:extLst>
          </p:nvPr>
        </p:nvGraphicFramePr>
        <p:xfrm>
          <a:off x="0" y="722003"/>
          <a:ext cx="883648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628">
                  <a:extLst>
                    <a:ext uri="{9D8B030D-6E8A-4147-A177-3AD203B41FA5}">
                      <a16:colId xmlns="" xmlns:a16="http://schemas.microsoft.com/office/drawing/2014/main" val="2919406896"/>
                    </a:ext>
                  </a:extLst>
                </a:gridCol>
                <a:gridCol w="999177">
                  <a:extLst>
                    <a:ext uri="{9D8B030D-6E8A-4147-A177-3AD203B41FA5}">
                      <a16:colId xmlns="" xmlns:a16="http://schemas.microsoft.com/office/drawing/2014/main" val="2129163226"/>
                    </a:ext>
                  </a:extLst>
                </a:gridCol>
                <a:gridCol w="1106916">
                  <a:extLst>
                    <a:ext uri="{9D8B030D-6E8A-4147-A177-3AD203B41FA5}">
                      <a16:colId xmlns="" xmlns:a16="http://schemas.microsoft.com/office/drawing/2014/main" val="257823989"/>
                    </a:ext>
                  </a:extLst>
                </a:gridCol>
                <a:gridCol w="1400175">
                  <a:extLst>
                    <a:ext uri="{9D8B030D-6E8A-4147-A177-3AD203B41FA5}">
                      <a16:colId xmlns="" xmlns:a16="http://schemas.microsoft.com/office/drawing/2014/main" val="3375343170"/>
                    </a:ext>
                  </a:extLst>
                </a:gridCol>
                <a:gridCol w="1952940">
                  <a:extLst>
                    <a:ext uri="{9D8B030D-6E8A-4147-A177-3AD203B41FA5}">
                      <a16:colId xmlns="" xmlns:a16="http://schemas.microsoft.com/office/drawing/2014/main" val="4078805449"/>
                    </a:ext>
                  </a:extLst>
                </a:gridCol>
                <a:gridCol w="1893644">
                  <a:extLst>
                    <a:ext uri="{9D8B030D-6E8A-4147-A177-3AD203B41FA5}">
                      <a16:colId xmlns="" xmlns:a16="http://schemas.microsoft.com/office/drawing/2014/main" val="336879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№ п/п 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№ Здания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№ Помещения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Назначение помещения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Количество проектируемых информационных розеток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Примечания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766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кабинет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909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9589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3 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3 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405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4 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4 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4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5 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5 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260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6 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6 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508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7 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7 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294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8 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8 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47316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9 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9 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119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10 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10 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061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1 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4136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9244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13 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3 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9577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14 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2496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15 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3 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 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9245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16 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4 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кабинет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>
                          <a:effectLst/>
                        </a:rPr>
                        <a:t>2 </a:t>
                      </a:r>
                      <a:endParaRPr lang="ru-R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400" dirty="0">
                          <a:effectLst/>
                        </a:rPr>
                        <a:t>  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63149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B6B1EC3-3948-49DA-BD65-AC9F62E2135C}"/>
              </a:ext>
            </a:extLst>
          </p:cNvPr>
          <p:cNvSpPr txBox="1"/>
          <p:nvPr/>
        </p:nvSpPr>
        <p:spPr>
          <a:xfrm>
            <a:off x="3200400" y="3200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 sz="1000" dirty="0">
              <a:latin typeface="Times New Roman"/>
              <a:cs typeface="Times New Roman"/>
            </a:endParaRPr>
          </a:p>
          <a:p>
            <a:endParaRPr lang="ru-RU"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1AD52F-6DA2-4BFD-9F47-F27D5B10CEAC}"/>
              </a:ext>
            </a:extLst>
          </p:cNvPr>
          <p:cNvSpPr txBox="1"/>
          <p:nvPr/>
        </p:nvSpPr>
        <p:spPr>
          <a:xfrm>
            <a:off x="10666" y="0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latin typeface="Times New Roman"/>
                <a:cs typeface="Arial"/>
              </a:rPr>
              <a:t>Информация о помещениях </a:t>
            </a:r>
            <a:endParaRPr lang="ru-RU" sz="2000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5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315416"/>
            <a:ext cx="7015336" cy="795536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оборудование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лвс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152644"/>
              </p:ext>
            </p:extLst>
          </p:nvPr>
        </p:nvGraphicFramePr>
        <p:xfrm>
          <a:off x="107504" y="476672"/>
          <a:ext cx="7970900" cy="59319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3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9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0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69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222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3467">
                <a:tc>
                  <a:txBody>
                    <a:bodyPr/>
                    <a:lstStyle/>
                    <a:p>
                      <a:r>
                        <a:rPr lang="ru-RU" sz="1050" dirty="0"/>
                        <a:t>№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Наименование</a:t>
                      </a:r>
                      <a:r>
                        <a:rPr lang="en-US" sz="1050" dirty="0"/>
                        <a:t>,</a:t>
                      </a:r>
                      <a:r>
                        <a:rPr lang="en-US" sz="1050" baseline="0" dirty="0"/>
                        <a:t> </a:t>
                      </a:r>
                      <a:r>
                        <a:rPr lang="ru-RU" sz="1050" baseline="0" dirty="0"/>
                        <a:t>тех</a:t>
                      </a:r>
                      <a:r>
                        <a:rPr lang="en-US" sz="1050" baseline="0" dirty="0"/>
                        <a:t>. </a:t>
                      </a:r>
                      <a:r>
                        <a:rPr lang="ru-RU" sz="1050" baseline="0" dirty="0" err="1"/>
                        <a:t>хар-ки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Код продукции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Производитель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err="1"/>
                        <a:t>Ед</a:t>
                      </a:r>
                      <a:r>
                        <a:rPr lang="en-US" sz="1050" dirty="0"/>
                        <a:t>.</a:t>
                      </a:r>
                      <a:r>
                        <a:rPr lang="ru-RU" sz="1050" dirty="0"/>
                        <a:t>измерения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Кол-во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baseline="0" noProof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Hyperline</a:t>
                      </a:r>
                      <a:r>
                        <a:rPr lang="en-US" sz="1200" b="0" i="0" u="none" strike="noStrike" baseline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FO-SST-OUT-50-4-PE-BK </a:t>
                      </a:r>
                      <a:r>
                        <a:rPr lang="en-US" sz="1200" b="0" i="0" u="none" strike="noStrike" baseline="0" noProof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</a:t>
                      </a:r>
                      <a:r>
                        <a:rPr lang="en-US" sz="1200" b="0" i="0" u="none" strike="noStrike" baseline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u="none" strike="noStrike" baseline="0" noProof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волоконно-оптический</a:t>
                      </a:r>
                      <a:r>
                        <a:rPr lang="en-US" sz="1200" b="0" i="0" u="none" strike="noStrike" baseline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50/125 (OM2) </a:t>
                      </a:r>
                      <a:r>
                        <a:rPr lang="en-US" sz="1200" b="0" i="0" u="none" strike="noStrike" baseline="0" noProof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многомодовый</a:t>
                      </a:r>
                      <a:r>
                        <a:rPr lang="en-US" sz="1200" b="0" i="0" u="none" strike="noStrike" baseline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4 </a:t>
                      </a:r>
                      <a:r>
                        <a:rPr lang="en-US" sz="1200" b="0" i="0" u="none" strike="noStrike" baseline="0" noProof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волокна</a:t>
                      </a:r>
                      <a:r>
                        <a:rPr lang="en-US" sz="1200" b="0" i="0" u="none" strike="noStrike" baseline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4910695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Hyperline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931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Напольный  серверный шкаф 42U</a:t>
                      </a:r>
                      <a:endParaRPr lang="ru-RU" sz="13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lvl="0">
                        <a:buNone/>
                      </a:pPr>
                      <a:endParaRPr lang="ru-RU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Netko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шт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98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Оптический трансивер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LM38-A3S-TC-N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Патч-панель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настенн</a:t>
                      </a:r>
                      <a:r>
                        <a:rPr lang="ru-RU" sz="12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ая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Lanmaster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 19" 1U 24xRJ-12 UTP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790128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Lanmaster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шт</a:t>
                      </a:r>
                      <a:endParaRPr lang="ru-RU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172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Проволочный лоток 100x100 мм, L3000, FC1010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15147564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DKC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5269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 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4PR 24AWG CAT5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0" i="0" u="none" strike="noStrike" noProof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ru-RU" sz="1200" b="0" i="0" u="none" strike="noStrike" noProof="0" dirty="0">
                          <a:solidFill>
                            <a:schemeClr val="tx1"/>
                          </a:solidFill>
                        </a:rPr>
                        <a:t>01274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NetLink</a:t>
                      </a:r>
                      <a:endParaRPr lang="ru-RU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306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baseline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Коммутационный шнур RJ 45 - категория 5е</a:t>
                      </a:r>
                      <a:endParaRPr lang="ru-RU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051638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Legrand</a:t>
                      </a:r>
                      <a:endParaRPr lang="ru-RU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шт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Розетка 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(UTP, RJ45, белая)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AT15253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Atcom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шт</a:t>
                      </a:r>
                      <a:endParaRPr lang="ru-RU" sz="1200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Кабель-канал 40х40 L2000 пластик 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None/>
                      </a:pPr>
                      <a:endParaRPr 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200" b="0" i="0" u="none" strike="noStrike" noProof="0" dirty="0">
                          <a:solidFill>
                            <a:schemeClr val="tx1"/>
                          </a:solidFill>
                        </a:rPr>
                        <a:t>CKK10-040-040-1-K01-024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Кабель-канал ПВХ 20х20 мм 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u-RU" sz="1200" b="0" i="0" u="none" strike="noStrike" noProof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KOPOS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Таблица с активным оборудованием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259420"/>
              </p:ext>
            </p:extLst>
          </p:nvPr>
        </p:nvGraphicFramePr>
        <p:xfrm>
          <a:off x="323528" y="1700808"/>
          <a:ext cx="7970900" cy="32800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35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7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9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0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8698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222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3467">
                <a:tc>
                  <a:txBody>
                    <a:bodyPr/>
                    <a:lstStyle/>
                    <a:p>
                      <a:r>
                        <a:rPr lang="ru-RU" sz="1050" dirty="0"/>
                        <a:t>№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Наименование</a:t>
                      </a:r>
                      <a:r>
                        <a:rPr lang="en-US" sz="1050" dirty="0"/>
                        <a:t>,</a:t>
                      </a:r>
                      <a:r>
                        <a:rPr lang="en-US" sz="1050" baseline="0" dirty="0"/>
                        <a:t> </a:t>
                      </a:r>
                      <a:r>
                        <a:rPr lang="ru-RU" sz="1050" baseline="0" dirty="0"/>
                        <a:t>тех</a:t>
                      </a:r>
                      <a:r>
                        <a:rPr lang="en-US" sz="1050" baseline="0" dirty="0"/>
                        <a:t>. </a:t>
                      </a:r>
                      <a:r>
                        <a:rPr lang="ru-RU" sz="1050" baseline="0" dirty="0" err="1"/>
                        <a:t>хар-ки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Код продукции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Производитель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 err="1"/>
                        <a:t>Ед</a:t>
                      </a:r>
                      <a:r>
                        <a:rPr lang="en-US" sz="1050" dirty="0"/>
                        <a:t>.</a:t>
                      </a:r>
                      <a:r>
                        <a:rPr lang="ru-RU" sz="1050" dirty="0"/>
                        <a:t>измерения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Кол-во</a:t>
                      </a:r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2637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Коммутатор </a:t>
                      </a:r>
                      <a:r>
                        <a:rPr lang="ru-RU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 порта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N5860-48SC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Broadcom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931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Сетевой адаптер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2x40Gb/s QSFP+ ports</a:t>
                      </a:r>
                    </a:p>
                    <a:p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1087151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040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Оптический трансивер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LM38-A3S-TC-N</a:t>
                      </a:r>
                    </a:p>
                    <a:p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401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ИБП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APC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Symmetra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LX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SYA8K16I</a:t>
                      </a:r>
                      <a:endParaRPr lang="ru-RU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APC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шт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4172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6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СХема</a:t>
            </a:r>
            <a:r>
              <a:rPr lang="ru-RU" dirty="0"/>
              <a:t> кабельной системы здания №2</a:t>
            </a:r>
          </a:p>
        </p:txBody>
      </p:sp>
      <p:pic>
        <p:nvPicPr>
          <p:cNvPr id="8" name="Рисунок 13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BB55FDCE-5083-46EA-9A65-0FE6573B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17" y="5490373"/>
            <a:ext cx="2743200" cy="1236285"/>
          </a:xfrm>
          <a:prstGeom prst="rect">
            <a:avLst/>
          </a:prstGeom>
        </p:spPr>
      </p:pic>
      <p:pic>
        <p:nvPicPr>
          <p:cNvPr id="1028" name="Picture 4" descr="C:\Users\Студент\Pictures\Безымянный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31549" y="1533892"/>
            <a:ext cx="3248223" cy="34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Студент\Pictures\2222222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8276" y="2311631"/>
            <a:ext cx="2967676" cy="31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6383"/>
            <a:ext cx="170815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Студент\Pictures\ыыы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" y="5490373"/>
            <a:ext cx="2847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68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кабельной системы здания №1</a:t>
            </a:r>
          </a:p>
        </p:txBody>
      </p:sp>
      <p:pic>
        <p:nvPicPr>
          <p:cNvPr id="11" name="Рисунок 11">
            <a:extLst>
              <a:ext uri="{FF2B5EF4-FFF2-40B4-BE49-F238E27FC236}">
                <a16:creationId xmlns="" xmlns:a16="http://schemas.microsoft.com/office/drawing/2014/main" id="{A208B086-8C73-4D5E-BC6E-91681228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717697" y="1695089"/>
            <a:ext cx="4476805" cy="5595639"/>
          </a:xfrm>
        </p:spPr>
      </p:pic>
      <p:pic>
        <p:nvPicPr>
          <p:cNvPr id="13" name="Рисунок 13" descr="Изображение выглядит как стол&#10;&#10;Автоматически созданное описание">
            <a:extLst>
              <a:ext uri="{FF2B5EF4-FFF2-40B4-BE49-F238E27FC236}">
                <a16:creationId xmlns="" xmlns:a16="http://schemas.microsoft.com/office/drawing/2014/main" id="{BB55FDCE-5083-46EA-9A65-0FE6573B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4" y="5517232"/>
            <a:ext cx="2743200" cy="123628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9" y="2276872"/>
            <a:ext cx="1797050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Студент\Pictures\ыыы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6" y="4221088"/>
            <a:ext cx="2847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прокладки кабеля между зданиями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="" xmlns:a16="http://schemas.microsoft.com/office/drawing/2014/main" id="{0CF0C59F-8746-47AE-91E4-ACC56EE32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700808"/>
            <a:ext cx="4161496" cy="4747374"/>
          </a:xfrm>
        </p:spPr>
      </p:pic>
      <p:cxnSp>
        <p:nvCxnSpPr>
          <p:cNvPr id="9" name="Прямая со стрелкой 8"/>
          <p:cNvCxnSpPr/>
          <p:nvPr/>
        </p:nvCxnSpPr>
        <p:spPr>
          <a:xfrm>
            <a:off x="2569429" y="3601389"/>
            <a:ext cx="1426507" cy="11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47826" y="3447501"/>
            <a:ext cx="2617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Прокладка воздушным путём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2" y="3931768"/>
            <a:ext cx="3168352" cy="84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571</TotalTime>
  <Words>346</Words>
  <Application>Microsoft Office PowerPoint</Application>
  <PresentationFormat>Экран (4:3)</PresentationFormat>
  <Paragraphs>245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Times New Roman</vt:lpstr>
      <vt:lpstr>Главная</vt:lpstr>
      <vt:lpstr>АСТраханский кооперативный техникум экономики и права</vt:lpstr>
      <vt:lpstr>Цель курсовой работы</vt:lpstr>
      <vt:lpstr>Сведения о проектируемом объекте </vt:lpstr>
      <vt:lpstr>Презентация PowerPoint</vt:lpstr>
      <vt:lpstr>Используемое оборудование ДЛЯ построения лвс</vt:lpstr>
      <vt:lpstr>Таблица с активным оборудованием</vt:lpstr>
      <vt:lpstr>СХема кабельной системы здания №2</vt:lpstr>
      <vt:lpstr>Схема кабельной системы здания №1</vt:lpstr>
      <vt:lpstr>Схема прокладки кабеля между зданиями</vt:lpstr>
      <vt:lpstr>СХЕма телекомуникационного шкафа №1-2</vt:lpstr>
      <vt:lpstr>Cтруктурная схема лвс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Admin</dc:creator>
  <cp:lastModifiedBy>Sanya</cp:lastModifiedBy>
  <cp:revision>347</cp:revision>
  <dcterms:created xsi:type="dcterms:W3CDTF">2021-03-06T10:31:20Z</dcterms:created>
  <dcterms:modified xsi:type="dcterms:W3CDTF">2021-03-26T08:20:46Z</dcterms:modified>
</cp:coreProperties>
</file>