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71" r:id="rId13"/>
    <p:sldId id="270" r:id="rId14"/>
    <p:sldId id="269" r:id="rId15"/>
    <p:sldId id="268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E3F"/>
    <a:srgbClr val="DDA76B"/>
    <a:srgbClr val="C76A63"/>
    <a:srgbClr val="DFD5C9"/>
    <a:srgbClr val="D8C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77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4995F14-1CB7-4696-8366-0F0F5B13E1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899E75-AAFF-4474-B9C7-82EFE4B8D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6CF993-792B-48EA-BAD5-25A817D66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2D0334-9798-4969-844F-B5D8A9B47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ADD936-0A43-434F-B8F7-E46EADA97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1F67CB-2E52-44A6-BDF2-B429899F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8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DFA224-57D6-48FA-AFD5-433DADBF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8FFBB21-9A13-458C-9593-B91F5C64D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0ACFBA-CEF3-4747-904E-C03A6A9A3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7E75EF-D1FE-4B68-9380-E260DC116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363673-11A1-4E32-8437-A1653258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2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F297929-427D-4D62-9F10-970683743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391090E-84A5-4C98-A2A4-D06C6D15F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447FA5-8BAA-4518-AEA2-FB211D494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8512B9-7569-4DFE-85A8-6206CD2CB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2776A0-1FB5-43FC-9E2F-CF1A0E5C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5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DE5BBB-3E39-4A4C-8D9B-7830A10A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751621-B352-474A-80CB-5570FE337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147E51-B2A4-4608-BB88-6B08190E0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AB0A85-06ED-42FE-A249-743CF42C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A67392-6721-4747-8868-DD74181C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4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2618DC-CE3E-4AD8-A47C-7EB07E02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B7A421-923F-4CBF-8647-0C54EB3AC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15A245-5001-48E6-AC6F-5B46E91F5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D184F3-55D9-4DE3-9D81-694785274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B5599E-B0F9-4060-AAC6-987CB3ED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8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87821F-70C3-485B-A1A1-5E015D47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424C5E-B090-43D0-9F47-7C14BB961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C1A5E1-E167-429E-B307-3CCEF10E0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77CC70-CCFA-4601-B780-D888646E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E30515-09FA-494D-866F-2B3B56B95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92550E-F373-4D60-B773-F1B6FF83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5F8CD8-F85E-4586-B3A1-ED5F34878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761C43-CDCF-41F7-8C19-00D4E6070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C9AF00-A818-445C-8D19-A602633AB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E9DCA3A-DC08-41BB-B059-F6E7B4224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C9D46B-4D41-4795-BF04-116236094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8170A2F-340B-4D75-B000-C68D1C4C5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0FE4377-9BE6-4F04-A3F9-55462A98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2231D7B-7925-457D-85D4-F3C74B6B3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3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278AB-B432-4783-ADA1-03C038EE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6C72BC8-74BA-4251-B96E-AF14819FA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E012EF3-408A-4D40-92D6-6C59682B2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1665608-6C8D-470A-95A8-A0163838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6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E16C590-88AF-42F0-B61B-B46456FB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BD8469C-D5E9-491E-89BF-8169BD0C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03C0BD-1F9E-4913-8607-026E38A5C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7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5CBA2-5A11-48BF-BED4-3E40D70F5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00CA0D-505B-4EF3-83C1-7973B1CB6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AD597B-B1F8-4776-8B50-7DB0B400B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A50CDD-50EA-4C3B-82C9-CF6E76CD4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4CC9B2-7C25-4BB7-A0F6-FA26861E7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64B9DB-4349-4B18-B590-10C210CA7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2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C9A178-00F8-457E-8758-DEFB95D86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A9D1B94-79C9-430B-AC7E-7FDE662DC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A51280-DD9E-4149-97E2-50014ECE0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039188-ACF3-4596-ABE9-384D99F80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DE71BC-72AE-443E-A52A-AE088F902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DFD17E-9B8C-41B0-8645-9C427C086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BDC0DAF-29FE-4716-AC44-AF54B2C85A7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CB3090-D111-427B-9F00-B9924E1AC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4A1B26-4971-438E-A57C-604F8777A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002AC3-1216-4C5B-8C14-561A156CE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76D17-B203-47A9-8267-F41CF36D22E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43ED9B-5C18-4272-A08F-0B0EF256B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22EC13-F39C-4212-8BA3-6CEC7AF37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9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E76E74CC-E65C-4B08-B478-26C4653EF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2400" y="1944398"/>
            <a:ext cx="5301673" cy="2773375"/>
          </a:xfrm>
        </p:spPr>
        <p:txBody>
          <a:bodyPr>
            <a:normAutofit/>
          </a:bodyPr>
          <a:lstStyle/>
          <a:p>
            <a:pPr algn="l"/>
            <a:r>
              <a:rPr lang="ru-RU" sz="7200" b="1" spc="300" dirty="0">
                <a:solidFill>
                  <a:srgbClr val="DDA76B"/>
                </a:solidFill>
                <a:latin typeface="GOST type B" panose="020B0500000000000000" pitchFamily="34" charset="0"/>
              </a:rPr>
              <a:t>КУРСОВОЙ</a:t>
            </a:r>
            <a:br>
              <a:rPr lang="ru-RU" sz="7200" b="1" spc="300" dirty="0">
                <a:solidFill>
                  <a:srgbClr val="DDA76B"/>
                </a:solidFill>
                <a:latin typeface="GOST type B" panose="020B0500000000000000" pitchFamily="34" charset="0"/>
              </a:rPr>
            </a:br>
            <a:r>
              <a:rPr lang="ru-RU" sz="7200" b="1" spc="300" dirty="0">
                <a:solidFill>
                  <a:srgbClr val="DDA76B"/>
                </a:solidFill>
                <a:latin typeface="GOST type B" panose="020B0500000000000000" pitchFamily="34" charset="0"/>
              </a:rPr>
              <a:t>ПРОЕКТ</a:t>
            </a:r>
            <a:br>
              <a:rPr lang="ru-RU" sz="7200" b="1" spc="300" dirty="0">
                <a:solidFill>
                  <a:srgbClr val="DDA76B"/>
                </a:solidFill>
                <a:latin typeface="GOST type B" panose="020B0500000000000000" pitchFamily="34" charset="0"/>
              </a:rPr>
            </a:br>
            <a:r>
              <a:rPr lang="ru-RU" sz="3600" b="1" dirty="0">
                <a:solidFill>
                  <a:srgbClr val="DDA76B"/>
                </a:solidFill>
                <a:latin typeface="GOST type B" panose="020B0500000000000000" pitchFamily="34" charset="0"/>
              </a:rPr>
              <a:t>090206/ССА-30/01 ЛВС</a:t>
            </a:r>
            <a:endParaRPr lang="en-US" sz="3600" b="1" dirty="0">
              <a:solidFill>
                <a:srgbClr val="DDA76B"/>
              </a:solidFill>
              <a:latin typeface="GOST type B" panose="020B0500000000000000" pitchFamily="34" charset="0"/>
            </a:endParaRP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7D140578-F99E-4649-8EA5-E4086AB1C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9583" y="4837042"/>
            <a:ext cx="5204490" cy="1242793"/>
          </a:xfrm>
        </p:spPr>
        <p:txBody>
          <a:bodyPr/>
          <a:lstStyle/>
          <a:p>
            <a:pPr algn="l"/>
            <a:r>
              <a:rPr lang="ru-RU" dirty="0">
                <a:solidFill>
                  <a:srgbClr val="C76A63"/>
                </a:solidFill>
                <a:latin typeface="GOST type B" panose="020B0500000000000000" pitchFamily="34" charset="0"/>
              </a:rPr>
              <a:t>Выполнил: Болотин Максим В.</a:t>
            </a:r>
          </a:p>
          <a:p>
            <a:pPr algn="l"/>
            <a:r>
              <a:rPr lang="ru-RU" dirty="0">
                <a:solidFill>
                  <a:srgbClr val="C76A63"/>
                </a:solidFill>
                <a:latin typeface="GOST type B" panose="020B0500000000000000" pitchFamily="34" charset="0"/>
              </a:rPr>
              <a:t>Проверил: </a:t>
            </a:r>
            <a:r>
              <a:rPr lang="ru-RU" dirty="0" err="1">
                <a:solidFill>
                  <a:srgbClr val="C76A63"/>
                </a:solidFill>
                <a:latin typeface="GOST type B" panose="020B0500000000000000" pitchFamily="34" charset="0"/>
              </a:rPr>
              <a:t>Моглова</a:t>
            </a:r>
            <a:r>
              <a:rPr lang="ru-RU" dirty="0">
                <a:solidFill>
                  <a:srgbClr val="C76A63"/>
                </a:solidFill>
                <a:latin typeface="GOST type B" panose="020B0500000000000000" pitchFamily="34" charset="0"/>
              </a:rPr>
              <a:t> Оксана А.</a:t>
            </a:r>
            <a:endParaRPr lang="en-US" dirty="0">
              <a:solidFill>
                <a:srgbClr val="C76A63"/>
              </a:solidFill>
              <a:latin typeface="GOST type B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784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4D15F-BDB1-42F5-A889-948B23B3D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665" y="657728"/>
            <a:ext cx="5047329" cy="1187116"/>
          </a:xfrm>
        </p:spPr>
        <p:txBody>
          <a:bodyPr>
            <a:normAutofit/>
          </a:bodyPr>
          <a:lstStyle/>
          <a:p>
            <a:pPr>
              <a:spcBef>
                <a:spcPts val="995"/>
              </a:spcBef>
            </a:pPr>
            <a:r>
              <a:rPr lang="ru-RU" sz="3200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План прокладки кабельных трасс (здание А)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0FAB3-91A5-4A1D-B9D7-1E86042C1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5665" y="2298910"/>
            <a:ext cx="5047329" cy="445338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995"/>
              </a:spcBef>
              <a:buNone/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Включает в себя серверный шкаф расположенный в 2 помещении, а также оставшиеся 4 из 23 абонентских розетки, исходя из данных ТЗ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B900B6-DFF5-4A92-B702-08BFCAFE2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755" y="105701"/>
            <a:ext cx="4706433" cy="664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46763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B59B8-AB04-4D93-96EC-0A386E4F0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366" y="657726"/>
            <a:ext cx="5047329" cy="1187116"/>
          </a:xfrm>
        </p:spPr>
        <p:txBody>
          <a:bodyPr>
            <a:normAutofit/>
          </a:bodyPr>
          <a:lstStyle/>
          <a:p>
            <a:pPr>
              <a:spcBef>
                <a:spcPts val="995"/>
              </a:spcBef>
            </a:pPr>
            <a:r>
              <a:rPr lang="ru-RU" sz="320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Схема электрических соединений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96BCCA-C977-4A92-AC51-DE5958E88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65" y="105701"/>
            <a:ext cx="4706433" cy="664659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15F865-4BF4-4D90-B741-56A31BDC4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7366" y="2298908"/>
            <a:ext cx="5047329" cy="445338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995"/>
              </a:spcBef>
              <a:buNone/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Включает в себя то-то, то-то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54985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68D2-B364-449A-9F73-A4BF86C12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665" y="657728"/>
            <a:ext cx="5047329" cy="1187116"/>
          </a:xfrm>
        </p:spPr>
        <p:txBody>
          <a:bodyPr>
            <a:normAutofit/>
          </a:bodyPr>
          <a:lstStyle/>
          <a:p>
            <a:pPr>
              <a:spcBef>
                <a:spcPts val="995"/>
              </a:spcBef>
            </a:pPr>
            <a:r>
              <a:rPr lang="ru-RU" sz="3200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Схема шкафа телекоммуникационного</a:t>
            </a:r>
            <a:endParaRPr lang="ru-RU" sz="3200" b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EE806-7B6C-48D8-8E60-E178D2E93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5665" y="2298910"/>
            <a:ext cx="5047329" cy="445338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995"/>
              </a:spcBef>
              <a:buNone/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Включает в себя то-то, то-то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ECC4EE-5093-42AF-8854-BF56E6032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755" y="105701"/>
            <a:ext cx="4706433" cy="664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2738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2E41-4A62-4106-9CC9-9417253A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366" y="657726"/>
            <a:ext cx="5047329" cy="1187116"/>
          </a:xfrm>
        </p:spPr>
        <p:txBody>
          <a:bodyPr>
            <a:normAutofit/>
          </a:bodyPr>
          <a:lstStyle/>
          <a:p>
            <a:pPr>
              <a:spcBef>
                <a:spcPts val="995"/>
              </a:spcBef>
            </a:pPr>
            <a:r>
              <a:rPr lang="ru-RU" sz="3200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Кабельный журнал</a:t>
            </a:r>
            <a:endParaRPr lang="ru-RU" sz="3200" b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5CB098-7204-4E56-8D96-1A8D37B1A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65" y="105701"/>
            <a:ext cx="4706433" cy="664659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0F2915-7052-41A1-B4CD-DFCFA3053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7366" y="2298908"/>
            <a:ext cx="5047329" cy="445338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995"/>
              </a:spcBef>
              <a:buNone/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Включает в себя то-то, то-то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77489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E1FE3-F039-4704-AA13-CFEB73CF0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665" y="657728"/>
            <a:ext cx="5047329" cy="1187116"/>
          </a:xfrm>
        </p:spPr>
        <p:txBody>
          <a:bodyPr>
            <a:normAutofit/>
          </a:bodyPr>
          <a:lstStyle/>
          <a:p>
            <a:pPr>
              <a:spcBef>
                <a:spcPts val="995"/>
              </a:spcBef>
            </a:pPr>
            <a:r>
              <a:rPr lang="ru-RU" sz="3200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Спецификация оборудования и материалов</a:t>
            </a:r>
            <a:endParaRPr lang="ru-RU" sz="3200" b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FDF08-9D16-4E5D-8B97-645D1752E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5665" y="2298910"/>
            <a:ext cx="5047329" cy="445338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995"/>
              </a:spcBef>
              <a:buNone/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Включает в себя то-то, то-то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252D02-2C62-4019-A1CE-BAA214C23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755" y="105701"/>
            <a:ext cx="4706433" cy="664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9295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02578-EAF6-4FC9-8B85-6DD1B733F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366" y="657726"/>
            <a:ext cx="5047329" cy="1187116"/>
          </a:xfrm>
        </p:spPr>
        <p:txBody>
          <a:bodyPr>
            <a:normAutofit/>
          </a:bodyPr>
          <a:lstStyle/>
          <a:p>
            <a:pPr>
              <a:spcBef>
                <a:spcPts val="995"/>
              </a:spcBef>
            </a:pPr>
            <a:r>
              <a:rPr lang="ru-RU" sz="3200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Техническое задание</a:t>
            </a:r>
            <a:endParaRPr lang="ru-RU" sz="3200" b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B7801-6B58-483E-9C42-F2FBA0120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7366" y="2298908"/>
            <a:ext cx="5047329" cy="445338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995"/>
              </a:spcBef>
              <a:buNone/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Включает в себя «общие положения» и все, что должен включать в себя Курсовой проект. </a:t>
            </a:r>
          </a:p>
          <a:p>
            <a:pPr marL="0" indent="0" algn="just">
              <a:spcBef>
                <a:spcPts val="995"/>
              </a:spcBef>
              <a:buNone/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Далее таблица по вариантам с информацией о количестве и местоположении всего оборудования.</a:t>
            </a:r>
          </a:p>
          <a:p>
            <a:pPr marL="0" indent="0" algn="just">
              <a:spcBef>
                <a:spcPts val="995"/>
              </a:spcBef>
              <a:buNone/>
            </a:pPr>
            <a:r>
              <a:rPr lang="ru-RU" i="1" dirty="0">
                <a:solidFill>
                  <a:srgbClr val="DFD5C9"/>
                </a:solidFill>
                <a:latin typeface="GOST type A" panose="020B0500000000000000" pitchFamily="34" charset="0"/>
                <a:ea typeface="Times New Roman" panose="02020603050405020304" pitchFamily="18" charset="0"/>
              </a:rPr>
              <a:t>После идут входящие планы зданий для размещения ЛВС.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631CD6-CC9F-47A2-8E70-F85467366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531" y="3665593"/>
            <a:ext cx="2004016" cy="30867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CDADF7-0B9C-4D84-B1BC-30A98A172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6" y="3665594"/>
            <a:ext cx="2377517" cy="30867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972586-0B45-4615-B343-AE96D26D3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5" y="2347053"/>
            <a:ext cx="4714351" cy="12002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A41C8B-D9DE-4D30-9395-6630A8CF1F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5" y="173583"/>
            <a:ext cx="4714351" cy="205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7739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71B1970-EE88-47C7-9C1B-5EDF4B9683BD}"/>
              </a:ext>
            </a:extLst>
          </p:cNvPr>
          <p:cNvSpPr txBox="1">
            <a:spLocks/>
          </p:cNvSpPr>
          <p:nvPr/>
        </p:nvSpPr>
        <p:spPr>
          <a:xfrm>
            <a:off x="6502400" y="1944398"/>
            <a:ext cx="5301673" cy="2773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7200" b="1" spc="300">
                <a:solidFill>
                  <a:srgbClr val="DDA76B"/>
                </a:solidFill>
                <a:latin typeface="GOST type B" panose="020B0500000000000000" pitchFamily="34" charset="0"/>
              </a:rPr>
              <a:t>Дякую за внимание</a:t>
            </a:r>
            <a:endParaRPr lang="en-US" sz="3600" b="1" dirty="0">
              <a:solidFill>
                <a:srgbClr val="DDA76B"/>
              </a:solidFill>
              <a:latin typeface="GOST type B" panose="020B0500000000000000" pitchFamily="34" charset="0"/>
            </a:endParaRP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84B1DF3E-ACBF-4018-B02D-98AC7D0984A9}"/>
              </a:ext>
            </a:extLst>
          </p:cNvPr>
          <p:cNvSpPr txBox="1">
            <a:spLocks/>
          </p:cNvSpPr>
          <p:nvPr/>
        </p:nvSpPr>
        <p:spPr>
          <a:xfrm>
            <a:off x="6599583" y="4837042"/>
            <a:ext cx="5204490" cy="1242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C76A63"/>
                </a:solidFill>
                <a:latin typeface="GOST type B" panose="020B0500000000000000" pitchFamily="34" charset="0"/>
              </a:rPr>
              <a:t>надеюсь не 2</a:t>
            </a:r>
            <a:endParaRPr lang="en-US" dirty="0">
              <a:solidFill>
                <a:srgbClr val="C76A63"/>
              </a:solidFill>
              <a:latin typeface="GOST type B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5277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A7C4D03D-B1CC-49FB-86BD-F5240701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927" y="189634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spc="-300" dirty="0">
                <a:solidFill>
                  <a:srgbClr val="D8C1A1"/>
                </a:solidFill>
                <a:effectLst/>
                <a:latin typeface="GOST type B" panose="020B0500000000000000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Ведомость основных комплектов рабочих чертежей</a:t>
            </a:r>
            <a:endParaRPr lang="en-US" sz="4000" b="1" spc="-300" dirty="0">
              <a:solidFill>
                <a:srgbClr val="D8C1A1"/>
              </a:solidFill>
              <a:latin typeface="GOST type B" panose="020B0500000000000000" pitchFamily="34" charset="0"/>
            </a:endParaRPr>
          </a:p>
        </p:txBody>
      </p:sp>
      <p:grpSp>
        <p:nvGrpSpPr>
          <p:cNvPr id="30" name="Group 2">
            <a:extLst>
              <a:ext uri="{FF2B5EF4-FFF2-40B4-BE49-F238E27FC236}">
                <a16:creationId xmlns:a16="http://schemas.microsoft.com/office/drawing/2014/main" id="{FD031FAD-5ACD-494A-B905-0CB810B86B96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4205288"/>
            <a:ext cx="5105400" cy="555625"/>
            <a:chOff x="1248" y="1440"/>
            <a:chExt cx="3216" cy="350"/>
          </a:xfrm>
        </p:grpSpPr>
        <p:sp>
          <p:nvSpPr>
            <p:cNvPr id="31" name="Line 3">
              <a:extLst>
                <a:ext uri="{FF2B5EF4-FFF2-40B4-BE49-F238E27FC236}">
                  <a16:creationId xmlns:a16="http://schemas.microsoft.com/office/drawing/2014/main" id="{C6490EED-4CDE-4E17-AB45-9935690E595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Rectangle 4">
              <a:extLst>
                <a:ext uri="{FF2B5EF4-FFF2-40B4-BE49-F238E27FC236}">
                  <a16:creationId xmlns:a16="http://schemas.microsoft.com/office/drawing/2014/main" id="{ECDD03C5-8EFC-40D5-9F92-F437C16FCB7F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solidFill>
              <a:srgbClr val="37556D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7556D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Text Box 5">
              <a:extLst>
                <a:ext uri="{FF2B5EF4-FFF2-40B4-BE49-F238E27FC236}">
                  <a16:creationId xmlns:a16="http://schemas.microsoft.com/office/drawing/2014/main" id="{C54CD22D-46DC-47AD-9164-6153597122A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22" y="1482"/>
              <a:ext cx="160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ru-RU" sz="2400" dirty="0">
                  <a:solidFill>
                    <a:schemeClr val="bg1"/>
                  </a:solidFill>
                  <a:latin typeface="GOST type A" panose="020B0500000000000000" pitchFamily="34" charset="0"/>
                </a:rPr>
                <a:t>Приложения</a:t>
              </a:r>
              <a:endParaRPr lang="en-US" sz="2400" dirty="0">
                <a:solidFill>
                  <a:schemeClr val="bg1"/>
                </a:solidFill>
                <a:latin typeface="GOST type A" panose="020B0500000000000000" pitchFamily="34" charset="0"/>
              </a:endParaRPr>
            </a:p>
          </p:txBody>
        </p:sp>
        <p:sp>
          <p:nvSpPr>
            <p:cNvPr id="34" name="Text Box 6">
              <a:extLst>
                <a:ext uri="{FF2B5EF4-FFF2-40B4-BE49-F238E27FC236}">
                  <a16:creationId xmlns:a16="http://schemas.microsoft.com/office/drawing/2014/main" id="{35EB0EE2-2E8D-4E6C-A830-0231C988B48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14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b="1" dirty="0">
                  <a:solidFill>
                    <a:schemeClr val="bg1"/>
                  </a:solidFill>
                </a:rPr>
                <a:t>7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7">
            <a:extLst>
              <a:ext uri="{FF2B5EF4-FFF2-40B4-BE49-F238E27FC236}">
                <a16:creationId xmlns:a16="http://schemas.microsoft.com/office/drawing/2014/main" id="{809D4BB2-3CCC-44E9-BCD9-E62B063BA20E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1690688"/>
            <a:ext cx="5105400" cy="555625"/>
            <a:chOff x="1248" y="2030"/>
            <a:chExt cx="3216" cy="350"/>
          </a:xfrm>
        </p:grpSpPr>
        <p:sp>
          <p:nvSpPr>
            <p:cNvPr id="36" name="Line 8">
              <a:extLst>
                <a:ext uri="{FF2B5EF4-FFF2-40B4-BE49-F238E27FC236}">
                  <a16:creationId xmlns:a16="http://schemas.microsoft.com/office/drawing/2014/main" id="{B495B402-BBDE-42E9-89AE-9D8C69DC960C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Rectangle 9">
              <a:extLst>
                <a:ext uri="{FF2B5EF4-FFF2-40B4-BE49-F238E27FC236}">
                  <a16:creationId xmlns:a16="http://schemas.microsoft.com/office/drawing/2014/main" id="{7FBC914D-92FF-46FC-B082-5D9616785244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solidFill>
              <a:srgbClr val="DFD5C9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/>
              <a:bevelB w="13500" h="13500" prst="angle"/>
              <a:extrusionClr>
                <a:srgbClr val="DFD5C9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solidFill>
                  <a:srgbClr val="DFD5C9"/>
                </a:solidFill>
              </a:endParaRPr>
            </a:p>
          </p:txBody>
        </p:sp>
        <p:sp>
          <p:nvSpPr>
            <p:cNvPr id="38" name="Text Box 10">
              <a:extLst>
                <a:ext uri="{FF2B5EF4-FFF2-40B4-BE49-F238E27FC236}">
                  <a16:creationId xmlns:a16="http://schemas.microsoft.com/office/drawing/2014/main" id="{CAD7E83C-37D4-4861-AF48-ED78C64E3B0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22" y="2072"/>
              <a:ext cx="182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ru-RU" sz="2400" dirty="0">
                  <a:solidFill>
                    <a:schemeClr val="bg1"/>
                  </a:solidFill>
                  <a:latin typeface="GOST type A" panose="020B0500000000000000" pitchFamily="34" charset="0"/>
                </a:rPr>
                <a:t>Титульный лист</a:t>
              </a:r>
              <a:endParaRPr lang="en-US" sz="2400" dirty="0">
                <a:solidFill>
                  <a:schemeClr val="bg1"/>
                </a:solidFill>
                <a:latin typeface="GOST type A" panose="020B0500000000000000" pitchFamily="34" charset="0"/>
              </a:endParaRPr>
            </a:p>
          </p:txBody>
        </p:sp>
        <p:sp>
          <p:nvSpPr>
            <p:cNvPr id="39" name="Text Box 11">
              <a:extLst>
                <a:ext uri="{FF2B5EF4-FFF2-40B4-BE49-F238E27FC236}">
                  <a16:creationId xmlns:a16="http://schemas.microsoft.com/office/drawing/2014/main" id="{EE09D958-AFB0-4484-A5E3-B92A529EB45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0" name="Group 12">
            <a:extLst>
              <a:ext uri="{FF2B5EF4-FFF2-40B4-BE49-F238E27FC236}">
                <a16:creationId xmlns:a16="http://schemas.microsoft.com/office/drawing/2014/main" id="{2E628B7F-96A8-4925-9934-62A9DCB96041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2528888"/>
            <a:ext cx="6548440" cy="555625"/>
            <a:chOff x="1248" y="2640"/>
            <a:chExt cx="4125" cy="350"/>
          </a:xfrm>
        </p:grpSpPr>
        <p:sp>
          <p:nvSpPr>
            <p:cNvPr id="41" name="Line 13">
              <a:extLst>
                <a:ext uri="{FF2B5EF4-FFF2-40B4-BE49-F238E27FC236}">
                  <a16:creationId xmlns:a16="http://schemas.microsoft.com/office/drawing/2014/main" id="{E7D32579-0204-44B7-B98E-7245B8F65EF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Rectangle 14">
              <a:extLst>
                <a:ext uri="{FF2B5EF4-FFF2-40B4-BE49-F238E27FC236}">
                  <a16:creationId xmlns:a16="http://schemas.microsoft.com/office/drawing/2014/main" id="{7DAFA9BB-95F3-44DB-96C6-1B51B7E68C1D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solidFill>
              <a:srgbClr val="D8C1A1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D8C1A1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Text Box 15">
              <a:extLst>
                <a:ext uri="{FF2B5EF4-FFF2-40B4-BE49-F238E27FC236}">
                  <a16:creationId xmlns:a16="http://schemas.microsoft.com/office/drawing/2014/main" id="{87EF4E6C-2B02-4D32-A5AD-CA4CD59015D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22" y="2682"/>
              <a:ext cx="355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ru-RU" sz="2400" dirty="0">
                  <a:solidFill>
                    <a:schemeClr val="bg1"/>
                  </a:solidFill>
                  <a:latin typeface="GOST type A" panose="020B0500000000000000" pitchFamily="34" charset="0"/>
                </a:rPr>
                <a:t>Ведомость основных комплектов РЧ</a:t>
              </a:r>
              <a:endParaRPr lang="en-US" sz="2400" dirty="0">
                <a:solidFill>
                  <a:schemeClr val="bg1"/>
                </a:solidFill>
                <a:latin typeface="GOST type A" panose="020B0500000000000000" pitchFamily="34" charset="0"/>
              </a:endParaRPr>
            </a:p>
          </p:txBody>
        </p:sp>
        <p:sp>
          <p:nvSpPr>
            <p:cNvPr id="44" name="Text Box 16">
              <a:extLst>
                <a:ext uri="{FF2B5EF4-FFF2-40B4-BE49-F238E27FC236}">
                  <a16:creationId xmlns:a16="http://schemas.microsoft.com/office/drawing/2014/main" id="{45A7B11B-F3B8-4F7F-9722-7CAA9BA5229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6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5" name="Group 17">
            <a:extLst>
              <a:ext uri="{FF2B5EF4-FFF2-40B4-BE49-F238E27FC236}">
                <a16:creationId xmlns:a16="http://schemas.microsoft.com/office/drawing/2014/main" id="{81246FAF-5C1C-48F2-A812-0150B0AAA3D6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3367088"/>
            <a:ext cx="5105400" cy="555625"/>
            <a:chOff x="1248" y="3230"/>
            <a:chExt cx="3216" cy="350"/>
          </a:xfrm>
        </p:grpSpPr>
        <p:sp>
          <p:nvSpPr>
            <p:cNvPr id="46" name="Line 18">
              <a:extLst>
                <a:ext uri="{FF2B5EF4-FFF2-40B4-BE49-F238E27FC236}">
                  <a16:creationId xmlns:a16="http://schemas.microsoft.com/office/drawing/2014/main" id="{5A6B13B4-F335-48CA-8A67-EA72385711B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Rectangle 19">
              <a:extLst>
                <a:ext uri="{FF2B5EF4-FFF2-40B4-BE49-F238E27FC236}">
                  <a16:creationId xmlns:a16="http://schemas.microsoft.com/office/drawing/2014/main" id="{01FC4148-BA04-4DAD-95D9-5F152ABBBDAF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solidFill>
              <a:srgbClr val="C76A63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76A6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8" name="Text Box 20">
              <a:extLst>
                <a:ext uri="{FF2B5EF4-FFF2-40B4-BE49-F238E27FC236}">
                  <a16:creationId xmlns:a16="http://schemas.microsoft.com/office/drawing/2014/main" id="{71FE012B-32B2-491F-8A52-E5D6949401B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22" y="3272"/>
              <a:ext cx="264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ru-RU" sz="2400" dirty="0">
                  <a:solidFill>
                    <a:schemeClr val="bg1"/>
                  </a:solidFill>
                  <a:latin typeface="GOST type A" panose="020B0500000000000000" pitchFamily="34" charset="0"/>
                </a:rPr>
                <a:t>Пояснительная записка</a:t>
              </a:r>
              <a:endParaRPr lang="en-US" sz="2400" dirty="0">
                <a:solidFill>
                  <a:schemeClr val="bg1"/>
                </a:solidFill>
                <a:latin typeface="GOST type A" panose="020B0500000000000000" pitchFamily="34" charset="0"/>
              </a:endParaRPr>
            </a:p>
          </p:txBody>
        </p:sp>
        <p:sp>
          <p:nvSpPr>
            <p:cNvPr id="49" name="Text Box 21">
              <a:extLst>
                <a:ext uri="{FF2B5EF4-FFF2-40B4-BE49-F238E27FC236}">
                  <a16:creationId xmlns:a16="http://schemas.microsoft.com/office/drawing/2014/main" id="{9726C6BF-2B82-4D5B-A485-0BD692B5CDE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b="1" dirty="0">
                  <a:solidFill>
                    <a:schemeClr val="bg1"/>
                  </a:solidFill>
                </a:rPr>
                <a:t>3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22">
            <a:extLst>
              <a:ext uri="{FF2B5EF4-FFF2-40B4-BE49-F238E27FC236}">
                <a16:creationId xmlns:a16="http://schemas.microsoft.com/office/drawing/2014/main" id="{80D7F602-27A1-4A18-80FA-23F33D818C7F}"/>
              </a:ext>
            </a:extLst>
          </p:cNvPr>
          <p:cNvGrpSpPr>
            <a:grpSpLocks/>
          </p:cNvGrpSpPr>
          <p:nvPr/>
        </p:nvGrpSpPr>
        <p:grpSpPr bwMode="auto">
          <a:xfrm>
            <a:off x="3535426" y="5065713"/>
            <a:ext cx="5111750" cy="555625"/>
            <a:chOff x="1244" y="3230"/>
            <a:chExt cx="3220" cy="350"/>
          </a:xfrm>
        </p:grpSpPr>
        <p:sp>
          <p:nvSpPr>
            <p:cNvPr id="51" name="Line 23">
              <a:extLst>
                <a:ext uri="{FF2B5EF4-FFF2-40B4-BE49-F238E27FC236}">
                  <a16:creationId xmlns:a16="http://schemas.microsoft.com/office/drawing/2014/main" id="{A342DB71-A4DC-4559-8287-AFFCD0D025B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" name="Rectangle 24">
              <a:extLst>
                <a:ext uri="{FF2B5EF4-FFF2-40B4-BE49-F238E27FC236}">
                  <a16:creationId xmlns:a16="http://schemas.microsoft.com/office/drawing/2014/main" id="{9A5A4A44-9FD4-40D6-85D0-B36D840B4AA2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solidFill>
              <a:srgbClr val="212E3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212E3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Text Box 25">
              <a:extLst>
                <a:ext uri="{FF2B5EF4-FFF2-40B4-BE49-F238E27FC236}">
                  <a16:creationId xmlns:a16="http://schemas.microsoft.com/office/drawing/2014/main" id="{F2899D22-AAC9-4BBB-8E15-E3A37AD0296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22" y="3272"/>
              <a:ext cx="169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ru-RU" sz="2400" dirty="0">
                  <a:solidFill>
                    <a:schemeClr val="bg1"/>
                  </a:solidFill>
                  <a:latin typeface="GOST type A" panose="020B0500000000000000" pitchFamily="34" charset="0"/>
                </a:rPr>
                <a:t>Тыльный лист</a:t>
              </a:r>
              <a:endParaRPr lang="en-US" sz="2400" dirty="0">
                <a:solidFill>
                  <a:schemeClr val="bg1"/>
                </a:solidFill>
                <a:latin typeface="GOST type A" panose="020B0500000000000000" pitchFamily="34" charset="0"/>
              </a:endParaRPr>
            </a:p>
          </p:txBody>
        </p:sp>
        <p:sp>
          <p:nvSpPr>
            <p:cNvPr id="54" name="Text Box 26">
              <a:extLst>
                <a:ext uri="{FF2B5EF4-FFF2-40B4-BE49-F238E27FC236}">
                  <a16:creationId xmlns:a16="http://schemas.microsoft.com/office/drawing/2014/main" id="{80234731-ED19-4E5B-A201-C8438F4A155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44" y="3244"/>
              <a:ext cx="3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ru-RU" sz="2400" b="1" dirty="0">
                  <a:solidFill>
                    <a:schemeClr val="bg1"/>
                  </a:solidFill>
                </a:rPr>
                <a:t>16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51285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DA6C51-50C4-472E-9533-3E71F7A9F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512" y="365125"/>
            <a:ext cx="9750287" cy="1325563"/>
          </a:xfrm>
        </p:spPr>
        <p:txBody>
          <a:bodyPr>
            <a:normAutofit/>
          </a:bodyPr>
          <a:lstStyle/>
          <a:p>
            <a:r>
              <a:rPr lang="ru-RU" sz="4000" b="1" kern="0" spc="-150" dirty="0">
                <a:solidFill>
                  <a:srgbClr val="D8C1A1"/>
                </a:solidFill>
                <a:effectLst/>
                <a:latin typeface="GOST type B" panose="020B0500000000000000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Пояснительная записка</a:t>
            </a:r>
            <a:endParaRPr lang="ru-RU" sz="4000" spc="-150" dirty="0">
              <a:solidFill>
                <a:srgbClr val="D8C1A1"/>
              </a:solidFill>
              <a:latin typeface="GOST type B" panose="020B0500000000000000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4FEDE8-4295-45FD-B8CA-3280341ED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512" y="1825625"/>
            <a:ext cx="9750287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200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Введение</a:t>
            </a:r>
            <a:endParaRPr lang="ru-RU" sz="3200" b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Основной целью выполнения курсового проекта является приобретение практических навыков анализа технического задания (ТЗ) и проектирования локальных вычислительных сетей (ЛВС). В рамках данного проекта предоставлены случайные планы зданий для не однообразия работ в исполнении группы студентов.</a:t>
            </a:r>
            <a:endParaRPr lang="ru-RU" dirty="0">
              <a:solidFill>
                <a:srgbClr val="DFD5C9"/>
              </a:solidFill>
              <a:effectLst/>
              <a:latin typeface="GOST type A" panose="020B0500000000000000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74153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6A6C5-48E3-4DAF-8954-0817B7B6F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1" y="365125"/>
            <a:ext cx="9763538" cy="1325563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Раздел 1: Общие сведения</a:t>
            </a:r>
            <a:endParaRPr lang="ru-RU" sz="3200" dirty="0">
              <a:solidFill>
                <a:srgbClr val="DFD5C9"/>
              </a:solidFill>
              <a:latin typeface="GOST type A" panose="020B0500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56A75-0D13-49C3-A0A9-261C51B9C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1" y="1825625"/>
            <a:ext cx="9763538" cy="435133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Назначение проектируемой ЛВС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Описание взаимного расположения корпусов зданий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Количество абонентов проектируемой ЛВС в каждом из подключаемых зданий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Краткая характеристика технологий и технических решений, предлагаемых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17268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FEA6B-49D6-4168-91EB-7FF130A70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1" y="365125"/>
            <a:ext cx="9763538" cy="1325563"/>
          </a:xfrm>
        </p:spPr>
        <p:txBody>
          <a:bodyPr>
            <a:normAutofit/>
          </a:bodyPr>
          <a:lstStyle/>
          <a:p>
            <a:r>
              <a:rPr lang="ru-RU" sz="3200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Раздел 2: Описание предлагаемых проектных решений</a:t>
            </a:r>
            <a:endParaRPr lang="ru-RU" sz="3200" b="1" dirty="0">
              <a:solidFill>
                <a:srgbClr val="DFD5C9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F3889-52F7-47FC-8752-127D33CE3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1" y="1825625"/>
            <a:ext cx="9763538" cy="4351338"/>
          </a:xfrm>
        </p:spPr>
        <p:txBody>
          <a:bodyPr>
            <a:noAutofit/>
          </a:bodyPr>
          <a:lstStyle/>
          <a:p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Краткое описание схемы организации связи ЛВС</a:t>
            </a:r>
          </a:p>
          <a:p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Указание точек размещения активного оборудования (узлов) ЛВС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  <a:p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Перечень и характеристики узлов размещения активного оборудования и сервера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  <a:p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Краткое описание и характеристики предлагаемых к использованию технических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  <a:p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Расчет длин соединительных линий и сегментов, используемых для подключения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  <a:p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Расчет мощности, потребляемой активным оборудованием ЛВС и определение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86819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3E917-D9DB-424E-8202-71C614700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1" y="365125"/>
            <a:ext cx="9763538" cy="1325563"/>
          </a:xfrm>
        </p:spPr>
        <p:txBody>
          <a:bodyPr>
            <a:normAutofit/>
          </a:bodyPr>
          <a:lstStyle/>
          <a:p>
            <a:r>
              <a:rPr lang="ru-RU" sz="3200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Заключение</a:t>
            </a:r>
            <a:endParaRPr lang="ru-RU" sz="3200" b="1" dirty="0">
              <a:solidFill>
                <a:srgbClr val="DFD5C9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BE9E7-34EF-4014-9DFC-41085858A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1" y="1825625"/>
            <a:ext cx="9763538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В заключении стоит отметить, что данная Курсовая работа выполнена не профессионалом, и вообще является первой подобной работой у автора. Однако соблюдает все необходимые пункты и выполнена на основе примера уже готовой и выполненной работы, а также отталкивается от эстетических и поэтичных соображений.</a:t>
            </a:r>
          </a:p>
        </p:txBody>
      </p:sp>
    </p:spTree>
    <p:extLst>
      <p:ext uri="{BB962C8B-B14F-4D97-AF65-F5344CB8AC3E}">
        <p14:creationId xmlns:p14="http://schemas.microsoft.com/office/powerpoint/2010/main" val="194137313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7B75E-4DD9-4750-BC3A-E42CA6F2B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512" y="365125"/>
            <a:ext cx="9750287" cy="1325563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ru-RU" sz="3600" b="1" dirty="0">
                <a:solidFill>
                  <a:srgbClr val="DDA76B"/>
                </a:solidFill>
                <a:effectLst/>
                <a:latin typeface="GOST type B" panose="020B0500000000000000" pitchFamily="34" charset="0"/>
                <a:ea typeface="Times New Roman" panose="02020603050405020304" pitchFamily="18" charset="0"/>
              </a:rPr>
              <a:t>Приложения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0BEEB-8977-44FF-8853-64FF9EC93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512" y="1825625"/>
            <a:ext cx="9750287" cy="4351338"/>
          </a:xfrm>
        </p:spPr>
        <p:txBody>
          <a:bodyPr>
            <a:normAutofit/>
          </a:bodyPr>
          <a:lstStyle/>
          <a:p>
            <a:pPr>
              <a:spcBef>
                <a:spcPts val="995"/>
              </a:spcBef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Слайд 8. Схема организации связи между узлами сети</a:t>
            </a:r>
          </a:p>
          <a:p>
            <a:pPr>
              <a:spcBef>
                <a:spcPts val="995"/>
              </a:spcBef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Слайд 9. План прокладки кабельных трасс (здание А)</a:t>
            </a:r>
          </a:p>
          <a:p>
            <a:pPr>
              <a:spcBef>
                <a:spcPts val="995"/>
              </a:spcBef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Слайд 10. План прокладки кабельных трасс (здание Б)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  <a:p>
            <a:pPr>
              <a:spcBef>
                <a:spcPts val="995"/>
              </a:spcBef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Слайд 11. Схема электрических соединений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  <a:p>
            <a:pPr>
              <a:spcBef>
                <a:spcPts val="995"/>
              </a:spcBef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Слайд 12. Схема шкафа телекоммуникационного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  <a:p>
            <a:pPr>
              <a:spcBef>
                <a:spcPts val="995"/>
              </a:spcBef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Слайд 13. Кабельный журнал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  <a:p>
            <a:pPr>
              <a:spcBef>
                <a:spcPts val="995"/>
              </a:spcBef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Слайд 14. Спецификация оборудования и материалов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  <a:p>
            <a:pPr>
              <a:spcBef>
                <a:spcPts val="995"/>
              </a:spcBef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Слайд 15. Техническое задание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41155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99461-98CA-473C-81AB-69BD4D0B0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665" y="657728"/>
            <a:ext cx="5047329" cy="1187116"/>
          </a:xfrm>
        </p:spPr>
        <p:txBody>
          <a:bodyPr>
            <a:normAutofit/>
          </a:bodyPr>
          <a:lstStyle/>
          <a:p>
            <a:pPr>
              <a:spcBef>
                <a:spcPts val="995"/>
              </a:spcBef>
            </a:pPr>
            <a:r>
              <a:rPr lang="ru-RU" sz="3200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Схема организации связи между узлами сети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F30D0-2C0E-4265-A5D3-D5084F69D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5665" y="2298910"/>
            <a:ext cx="5047329" cy="445338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995"/>
              </a:spcBef>
              <a:buNone/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Включает в себя то-то </a:t>
            </a:r>
            <a:r>
              <a:rPr lang="ru-RU" b="0" i="1" dirty="0" err="1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то-то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E907F3-8B8B-4707-A32D-F75843A78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755" y="105701"/>
            <a:ext cx="4706433" cy="664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1556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66B77-7596-40A1-AA78-8F29DBF7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366" y="657726"/>
            <a:ext cx="5047329" cy="1187116"/>
          </a:xfrm>
        </p:spPr>
        <p:txBody>
          <a:bodyPr>
            <a:normAutofit/>
          </a:bodyPr>
          <a:lstStyle/>
          <a:p>
            <a:pPr>
              <a:spcBef>
                <a:spcPts val="995"/>
              </a:spcBef>
            </a:pPr>
            <a:r>
              <a:rPr lang="ru-RU" sz="3200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План прокладки кабельных трасс (здание А)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E92313-707A-4A23-9559-A471AC67E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65" y="105701"/>
            <a:ext cx="4706433" cy="664659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899B25-7E2B-4FF5-83A6-BDD4B7BF0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7366" y="2298908"/>
            <a:ext cx="5047329" cy="445338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995"/>
              </a:spcBef>
              <a:buNone/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Включает в себя монтажный шкаф, расположенный на лестничной площадке и 19 из 23 абонентских розеток, расположенных в помещениях, указанных в ТЗ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91606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439</Words>
  <Application>Microsoft Office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GOST type A</vt:lpstr>
      <vt:lpstr>GOST type B</vt:lpstr>
      <vt:lpstr>Times New Roman</vt:lpstr>
      <vt:lpstr>Тема Office</vt:lpstr>
      <vt:lpstr>КУРСОВОЙ ПРОЕКТ 090206/ССА-30/01 ЛВС</vt:lpstr>
      <vt:lpstr>Ведомость основных комплектов рабочих чертежей</vt:lpstr>
      <vt:lpstr>Пояснительная записка</vt:lpstr>
      <vt:lpstr>Раздел 1: Общие сведения</vt:lpstr>
      <vt:lpstr>Раздел 2: Описание предлагаемых проектных решений</vt:lpstr>
      <vt:lpstr>Заключение</vt:lpstr>
      <vt:lpstr>Приложения</vt:lpstr>
      <vt:lpstr>Схема организации связи между узлами сети</vt:lpstr>
      <vt:lpstr>План прокладки кабельных трасс (здание А)</vt:lpstr>
      <vt:lpstr>План прокладки кабельных трасс (здание А)</vt:lpstr>
      <vt:lpstr>Схема электрических соединений</vt:lpstr>
      <vt:lpstr>Схема шкафа телекоммуникационного</vt:lpstr>
      <vt:lpstr>Кабельный журнал</vt:lpstr>
      <vt:lpstr>Спецификация оборудования и материалов</vt:lpstr>
      <vt:lpstr>Техническое задание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Mark Ruisdael</cp:lastModifiedBy>
  <cp:revision>7</cp:revision>
  <dcterms:created xsi:type="dcterms:W3CDTF">2020-10-04T11:31:01Z</dcterms:created>
  <dcterms:modified xsi:type="dcterms:W3CDTF">2021-03-03T14:59:29Z</dcterms:modified>
</cp:coreProperties>
</file>