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73" r:id="rId8"/>
    <p:sldId id="274" r:id="rId9"/>
    <p:sldId id="266" r:id="rId10"/>
    <p:sldId id="271" r:id="rId11"/>
    <p:sldId id="270" r:id="rId12"/>
    <p:sldId id="275" r:id="rId13"/>
    <p:sldId id="269" r:id="rId14"/>
    <p:sldId id="276" r:id="rId15"/>
    <p:sldId id="268" r:id="rId16"/>
    <p:sldId id="26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5C9"/>
    <a:srgbClr val="DDA76B"/>
    <a:srgbClr val="BA5658"/>
    <a:srgbClr val="2C465F"/>
    <a:srgbClr val="D8C1A1"/>
    <a:srgbClr val="CFB496"/>
    <a:srgbClr val="39556D"/>
    <a:srgbClr val="30364E"/>
    <a:srgbClr val="212E3F"/>
    <a:srgbClr val="C76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995F14-1CB7-4696-8366-0F0F5B13E1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99E75-AAFF-4474-B9C7-82EFE4B8D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6CF993-792B-48EA-BAD5-25A817D66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2D0334-9798-4969-844F-B5D8A9B4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ADD936-0A43-434F-B8F7-E46EADA9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1F67CB-2E52-44A6-BDF2-B429899F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8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FA224-57D6-48FA-AFD5-433DADBF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FFBB21-9A13-458C-9593-B91F5C64D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0ACFBA-CEF3-4747-904E-C03A6A9A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7E75EF-D1FE-4B68-9380-E260DC11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363673-11A1-4E32-8437-A1653258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2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297929-427D-4D62-9F10-970683743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91090E-84A5-4C98-A2A4-D06C6D15F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447FA5-8BAA-4518-AEA2-FB211D49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8512B9-7569-4DFE-85A8-6206CD2C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2776A0-1FB5-43FC-9E2F-CF1A0E5C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E5BBB-3E39-4A4C-8D9B-7830A10A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51621-B352-474A-80CB-5570FE33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147E51-B2A4-4608-BB88-6B08190E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AB0A85-06ED-42FE-A249-743CF42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A67392-6721-4747-8868-DD74181C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618DC-CE3E-4AD8-A47C-7EB07E02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B7A421-923F-4CBF-8647-0C54EB3AC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15A245-5001-48E6-AC6F-5B46E91F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184F3-55D9-4DE3-9D81-69478527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B5599E-B0F9-4060-AAC6-987CB3ED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8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7821F-70C3-485B-A1A1-5E015D47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424C5E-B090-43D0-9F47-7C14BB961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C1A5E1-E167-429E-B307-3CCEF10E0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77CC70-CCFA-4601-B780-D888646E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E30515-09FA-494D-866F-2B3B56B9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92550E-F373-4D60-B773-F1B6FF83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F8CD8-F85E-4586-B3A1-ED5F3487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761C43-CDCF-41F7-8C19-00D4E6070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C9AF00-A818-445C-8D19-A602633AB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9DCA3A-DC08-41BB-B059-F6E7B4224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C9D46B-4D41-4795-BF04-116236094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170A2F-340B-4D75-B000-C68D1C4C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FE4377-9BE6-4F04-A3F9-55462A98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231D7B-7925-457D-85D4-F3C74B6B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3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278AB-B432-4783-ADA1-03C038EE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C72BC8-74BA-4251-B96E-AF14819F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012EF3-408A-4D40-92D6-6C59682B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665608-6C8D-470A-95A8-A0163838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16C590-88AF-42F0-B61B-B46456FB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D8469C-D5E9-491E-89BF-8169BD0C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03C0BD-1F9E-4913-8607-026E38A5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7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5CBA2-5A11-48BF-BED4-3E40D70F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0CA0D-505B-4EF3-83C1-7973B1CB6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AD597B-B1F8-4776-8B50-7DB0B400B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A50CDD-50EA-4C3B-82C9-CF6E76CD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4CC9B2-7C25-4BB7-A0F6-FA26861E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64B9DB-4349-4B18-B590-10C210CA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2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9A178-00F8-457E-8758-DEFB95D8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9D1B94-79C9-430B-AC7E-7FDE662DC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51280-DD9E-4149-97E2-50014ECE0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039188-ACF3-4596-ABE9-384D99F8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DE71BC-72AE-443E-A52A-AE088F90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FD17E-9B8C-41B0-8645-9C427C08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DC0DAF-29FE-4716-AC44-AF54B2C85A7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B3090-D111-427B-9F00-B9924E1A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4A1B26-4971-438E-A57C-604F8777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002AC3-1216-4C5B-8C14-561A156CE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6D17-B203-47A9-8267-F41CF36D22E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43ED9B-5C18-4272-A08F-0B0EF256B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22EC13-F39C-4212-8BA3-6CEC7AF37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9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76E74CC-E65C-4B08-B478-26C4653EF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400" y="1944398"/>
            <a:ext cx="5301673" cy="2773375"/>
          </a:xfrm>
        </p:spPr>
        <p:txBody>
          <a:bodyPr>
            <a:normAutofit/>
          </a:bodyPr>
          <a:lstStyle/>
          <a:p>
            <a:pPr algn="l"/>
            <a: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  <a:t>КУРСОВОЙ</a:t>
            </a:r>
            <a:b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</a:br>
            <a: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  <a:t>ПРОЕКТ</a:t>
            </a:r>
            <a:b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</a:br>
            <a:r>
              <a:rPr lang="ru-RU" sz="3600" b="1" dirty="0">
                <a:solidFill>
                  <a:srgbClr val="DDA76B"/>
                </a:solidFill>
                <a:latin typeface="GOST type B" panose="020B0500000000000000" pitchFamily="34" charset="0"/>
              </a:rPr>
              <a:t>090206/ССА-30/01 ЛВС</a:t>
            </a:r>
            <a:endParaRPr lang="en-US" sz="3600" b="1" dirty="0">
              <a:solidFill>
                <a:srgbClr val="DDA76B"/>
              </a:solidFill>
              <a:latin typeface="GOST type B" panose="020B0500000000000000" pitchFamily="34" charset="0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7D140578-F99E-4649-8EA5-E4086AB1C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9583" y="4837042"/>
            <a:ext cx="5204490" cy="1242793"/>
          </a:xfrm>
        </p:spPr>
        <p:txBody>
          <a:bodyPr/>
          <a:lstStyle/>
          <a:p>
            <a:pPr algn="l"/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Выполнил: Болотин Максим В.</a:t>
            </a:r>
          </a:p>
          <a:p>
            <a:pPr algn="l"/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Проверил: </a:t>
            </a:r>
            <a:r>
              <a:rPr lang="ru-RU" dirty="0" err="1">
                <a:solidFill>
                  <a:srgbClr val="C76A63"/>
                </a:solidFill>
                <a:latin typeface="GOST type B" panose="020B0500000000000000" pitchFamily="34" charset="0"/>
              </a:rPr>
              <a:t>Моглова</a:t>
            </a:r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 Оксана А.</a:t>
            </a:r>
            <a:endParaRPr lang="en-US" dirty="0">
              <a:solidFill>
                <a:srgbClr val="C76A63"/>
              </a:solidFill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78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68D2-B364-449A-9F73-A4BF86C1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65" y="657728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Схема шкафа телекоммуникационного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EE806-7B6C-48D8-8E60-E178D2E93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65" y="2298910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идентичную схему ТС1 и ТС2, размещенных в</a:t>
            </a:r>
          </a:p>
          <a:p>
            <a:pPr algn="just">
              <a:spcBef>
                <a:spcPts val="995"/>
              </a:spcBef>
              <a:buFontTx/>
              <a:buChar char="-"/>
            </a:pPr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Здании А (лестничная </a:t>
            </a:r>
            <a:r>
              <a:rPr lang="ru-RU" dirty="0" err="1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площ</a:t>
            </a:r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.)</a:t>
            </a:r>
          </a:p>
          <a:p>
            <a:pPr algn="just">
              <a:spcBef>
                <a:spcPts val="995"/>
              </a:spcBef>
              <a:buFontTx/>
              <a:buChar char="-"/>
            </a:pPr>
            <a:r>
              <a:rPr lang="ru-RU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Здании Б (помещение 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472AB-1E18-44F1-9CC6-7EB7A7843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22" y="706096"/>
            <a:ext cx="5047329" cy="54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273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D282E0D-B093-4FE4-A945-D5775FD5D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38365"/>
              </p:ext>
            </p:extLst>
          </p:nvPr>
        </p:nvGraphicFramePr>
        <p:xfrm>
          <a:off x="1727638" y="1012373"/>
          <a:ext cx="9626163" cy="5641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2876">
                  <a:extLst>
                    <a:ext uri="{9D8B030D-6E8A-4147-A177-3AD203B41FA5}">
                      <a16:colId xmlns:a16="http://schemas.microsoft.com/office/drawing/2014/main" val="2237787719"/>
                    </a:ext>
                  </a:extLst>
                </a:gridCol>
                <a:gridCol w="3910000">
                  <a:extLst>
                    <a:ext uri="{9D8B030D-6E8A-4147-A177-3AD203B41FA5}">
                      <a16:colId xmlns:a16="http://schemas.microsoft.com/office/drawing/2014/main" val="1367388878"/>
                    </a:ext>
                  </a:extLst>
                </a:gridCol>
                <a:gridCol w="1814286">
                  <a:extLst>
                    <a:ext uri="{9D8B030D-6E8A-4147-A177-3AD203B41FA5}">
                      <a16:colId xmlns:a16="http://schemas.microsoft.com/office/drawing/2014/main" val="2846711912"/>
                    </a:ext>
                  </a:extLst>
                </a:gridCol>
                <a:gridCol w="1538514">
                  <a:extLst>
                    <a:ext uri="{9D8B030D-6E8A-4147-A177-3AD203B41FA5}">
                      <a16:colId xmlns:a16="http://schemas.microsoft.com/office/drawing/2014/main" val="1982117614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4273649675"/>
                    </a:ext>
                  </a:extLst>
                </a:gridCol>
                <a:gridCol w="932544">
                  <a:extLst>
                    <a:ext uri="{9D8B030D-6E8A-4147-A177-3AD203B41FA5}">
                      <a16:colId xmlns:a16="http://schemas.microsoft.com/office/drawing/2014/main" val="869186098"/>
                    </a:ext>
                  </a:extLst>
                </a:gridCol>
              </a:tblGrid>
              <a:tr h="726483"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Наименование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Тип, марка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Производитель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Кол-во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Ед. изм.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55252"/>
                  </a:ext>
                </a:extLst>
              </a:tr>
              <a:tr h="403602"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Сabeus</a:t>
                      </a:r>
                      <a:r>
                        <a:rPr lang="ru-RU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Clt-A-4-01x04-J-Pe-D-Out-40 Кабель Волоконно-Оптический 50/125 (Om3) </a:t>
                      </a:r>
                      <a:r>
                        <a:rPr lang="ru-RU" sz="2000" i="0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Многомодовый</a:t>
                      </a:r>
                      <a:r>
                        <a:rPr lang="ru-RU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, 4 Волокна</a:t>
                      </a:r>
                      <a:endParaRPr lang="ru-RU" sz="2000" i="0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Clt-A-4-01x04</a:t>
                      </a:r>
                      <a:endParaRPr lang="ru-RU" sz="2000" i="0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СABEUS</a:t>
                      </a:r>
                      <a:endParaRPr lang="ru-RU" sz="2000" i="0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метр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192226"/>
                  </a:ext>
                </a:extLst>
              </a:tr>
              <a:tr h="403602"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GYDERS GDR-126045BM шкаф 19 настенный 12U</a:t>
                      </a:r>
                      <a:endParaRPr lang="ru-RU" sz="2000" i="0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GDR-126045BM</a:t>
                      </a:r>
                      <a:endParaRPr lang="ru-RU" sz="2000" i="0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0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Gyders</a:t>
                      </a:r>
                      <a:endParaRPr lang="ru-RU" sz="2000" i="0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246331"/>
                  </a:ext>
                </a:extLst>
              </a:tr>
              <a:tr h="403602"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Патч</a:t>
                      </a:r>
                      <a:r>
                        <a:rPr lang="en-US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панель</a:t>
                      </a:r>
                      <a:r>
                        <a:rPr lang="en-US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0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Lanmaster</a:t>
                      </a:r>
                      <a:r>
                        <a:rPr lang="en-US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19” 1U </a:t>
                      </a:r>
                      <a:r>
                        <a:rPr lang="ru-RU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en-US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xRJ45 </a:t>
                      </a:r>
                      <a:r>
                        <a:rPr lang="ru-RU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кат</a:t>
                      </a:r>
                      <a:r>
                        <a:rPr lang="en-US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.5e FTP</a:t>
                      </a:r>
                      <a:endParaRPr lang="ru-RU" sz="2000" i="0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TWT-PP24STP</a:t>
                      </a:r>
                      <a:endParaRPr lang="ru-RU" sz="2000" i="0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0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Lanmaster</a:t>
                      </a:r>
                      <a:endParaRPr lang="ru-RU" sz="2000" i="0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741736"/>
                  </a:ext>
                </a:extLst>
              </a:tr>
              <a:tr h="403602"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Патч</a:t>
                      </a:r>
                      <a:r>
                        <a:rPr lang="en-US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панель</a:t>
                      </a:r>
                      <a:r>
                        <a:rPr lang="en-US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0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Lanmaster</a:t>
                      </a:r>
                      <a:r>
                        <a:rPr lang="en-US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19” 1U 12xRJ45 </a:t>
                      </a:r>
                      <a:r>
                        <a:rPr lang="ru-RU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кат</a:t>
                      </a:r>
                      <a:r>
                        <a:rPr lang="en-US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.5e FTP</a:t>
                      </a:r>
                      <a:endParaRPr lang="ru-RU" sz="2000" i="0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TWT-PP</a:t>
                      </a:r>
                      <a:r>
                        <a:rPr lang="ru-RU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US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STP</a:t>
                      </a:r>
                      <a:endParaRPr lang="ru-RU" sz="2000" i="0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Lanmaster</a:t>
                      </a:r>
                      <a:endParaRPr lang="ru-RU" sz="2000" i="0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80048"/>
                  </a:ext>
                </a:extLst>
              </a:tr>
              <a:tr h="403602"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0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Hyperline</a:t>
                      </a:r>
                      <a:r>
                        <a:rPr lang="ru-RU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i="0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гор.размещ</a:t>
                      </a:r>
                      <a:r>
                        <a:rPr lang="ru-RU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. 9xSchuko базовые 10A без вилки</a:t>
                      </a:r>
                      <a:endParaRPr lang="ru-RU" sz="2000" i="0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SHT19-9SH-2.5IEC</a:t>
                      </a:r>
                      <a:endParaRPr lang="ru-RU" sz="2000" i="0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000" i="0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Hyperline</a:t>
                      </a:r>
                      <a:endParaRPr lang="ru-RU" sz="2000" i="0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09605"/>
                  </a:ext>
                </a:extLst>
              </a:tr>
              <a:tr h="403602"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APC Smart-UPS RT 1000 ВА, 230 В</a:t>
                      </a:r>
                      <a:endParaRPr lang="ru-RU" sz="2000" i="0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latin typeface="GOST type A" panose="020B0500000000000000" pitchFamily="34" charset="0"/>
                        </a:rPr>
                        <a:t>RT</a:t>
                      </a:r>
                      <a:endParaRPr lang="ru-RU" sz="2000" i="0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Smart</a:t>
                      </a:r>
                      <a:r>
                        <a:rPr lang="ru-RU" sz="2000" i="0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-UPS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16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Кабель </a:t>
                      </a:r>
                      <a:r>
                        <a:rPr lang="ru-RU" sz="2000" b="0" i="0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PROconnect</a:t>
                      </a:r>
                      <a:r>
                        <a:rPr lang="ru-RU" sz="2000" b="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витая пара UTP 2PR 24AWG, CAT5e,</a:t>
                      </a:r>
                      <a:endParaRPr lang="ru-RU" sz="2000" b="0" i="0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01-0121-3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PROconnect</a:t>
                      </a:r>
                      <a:endParaRPr lang="ru-RU" sz="2000" b="0" i="0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415</a:t>
                      </a:r>
                      <a:endParaRPr lang="ru-RU" sz="2000" i="0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метр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039386"/>
                  </a:ext>
                </a:extLst>
              </a:tr>
            </a:tbl>
          </a:graphicData>
        </a:graphic>
      </p:graphicFrame>
      <p:sp>
        <p:nvSpPr>
          <p:cNvPr id="14" name="Title 13">
            <a:extLst>
              <a:ext uri="{FF2B5EF4-FFF2-40B4-BE49-F238E27FC236}">
                <a16:creationId xmlns:a16="http://schemas.microsoft.com/office/drawing/2014/main" id="{75EC6EF4-7B77-4D26-8025-B959A41F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38" y="0"/>
            <a:ext cx="9626163" cy="1012373"/>
          </a:xfrm>
        </p:spPr>
        <p:txBody>
          <a:bodyPr>
            <a:normAutofit/>
          </a:bodyPr>
          <a:lstStyle/>
          <a:p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Необходимое оборудование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967748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D282E0D-B093-4FE4-A945-D5775FD5D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269145"/>
              </p:ext>
            </p:extLst>
          </p:nvPr>
        </p:nvGraphicFramePr>
        <p:xfrm>
          <a:off x="1823890" y="453963"/>
          <a:ext cx="9626163" cy="5950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2876">
                  <a:extLst>
                    <a:ext uri="{9D8B030D-6E8A-4147-A177-3AD203B41FA5}">
                      <a16:colId xmlns:a16="http://schemas.microsoft.com/office/drawing/2014/main" val="2237787719"/>
                    </a:ext>
                  </a:extLst>
                </a:gridCol>
                <a:gridCol w="3910000">
                  <a:extLst>
                    <a:ext uri="{9D8B030D-6E8A-4147-A177-3AD203B41FA5}">
                      <a16:colId xmlns:a16="http://schemas.microsoft.com/office/drawing/2014/main" val="1367388878"/>
                    </a:ext>
                  </a:extLst>
                </a:gridCol>
                <a:gridCol w="1814286">
                  <a:extLst>
                    <a:ext uri="{9D8B030D-6E8A-4147-A177-3AD203B41FA5}">
                      <a16:colId xmlns:a16="http://schemas.microsoft.com/office/drawing/2014/main" val="2846711912"/>
                    </a:ext>
                  </a:extLst>
                </a:gridCol>
                <a:gridCol w="1538514">
                  <a:extLst>
                    <a:ext uri="{9D8B030D-6E8A-4147-A177-3AD203B41FA5}">
                      <a16:colId xmlns:a16="http://schemas.microsoft.com/office/drawing/2014/main" val="1982117614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4273649675"/>
                    </a:ext>
                  </a:extLst>
                </a:gridCol>
                <a:gridCol w="932544">
                  <a:extLst>
                    <a:ext uri="{9D8B030D-6E8A-4147-A177-3AD203B41FA5}">
                      <a16:colId xmlns:a16="http://schemas.microsoft.com/office/drawing/2014/main" val="869186098"/>
                    </a:ext>
                  </a:extLst>
                </a:gridCol>
              </a:tblGrid>
              <a:tr h="957300"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Коммутационный шнур RJ 45 – категория 5е U/UTP PVC неэкранированный 2 м</a:t>
                      </a:r>
                      <a:endParaRPr lang="ru-RU" sz="2000" b="0" i="0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AWG</a:t>
                      </a:r>
                      <a:endParaRPr lang="ru-RU" sz="2000" b="0" i="0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Legrand</a:t>
                      </a:r>
                      <a:endParaRPr lang="ru-RU" sz="2000" b="0" i="0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2000" b="0" i="0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972994"/>
                  </a:ext>
                </a:extLst>
              </a:tr>
              <a:tr h="1033756"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Розетка скрытой установки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0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Luxar</a:t>
                      </a:r>
                      <a:r>
                        <a:rPr lang="en-US" sz="200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 Deco </a:t>
                      </a:r>
                      <a:r>
                        <a:rPr lang="ru-RU" sz="200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шампань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Deco</a:t>
                      </a:r>
                      <a:endParaRPr lang="ru-RU" sz="2000" i="0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0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Luxar</a:t>
                      </a:r>
                      <a:endParaRPr lang="ru-RU" sz="2000" i="0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19</a:t>
                      </a:r>
                      <a:endParaRPr lang="ru-RU" sz="2000" i="0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638034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Розетка скрытой установки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Luxar</a:t>
                      </a:r>
                      <a:r>
                        <a:rPr lang="en-US" sz="200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 Deco</a:t>
                      </a:r>
                      <a:r>
                        <a:rPr lang="ru-RU" sz="200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i="0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венге</a:t>
                      </a:r>
                      <a:endParaRPr lang="ru-RU" sz="2000" i="0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Deco</a:t>
                      </a:r>
                      <a:endParaRPr lang="ru-RU" sz="2000" i="0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0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Luxar</a:t>
                      </a:r>
                      <a:endParaRPr lang="ru-RU" sz="2000" i="0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192226"/>
                  </a:ext>
                </a:extLst>
              </a:tr>
              <a:tr h="720497"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Кабель-канал 40х40 белый</a:t>
                      </a:r>
                      <a:endParaRPr lang="ru-RU" sz="2000" i="0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i="0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Leiden</a:t>
                      </a:r>
                      <a:r>
                        <a:rPr lang="ru-RU" sz="200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i="0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Electric</a:t>
                      </a:r>
                      <a:endParaRPr lang="ru-RU" sz="2000" i="0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34</a:t>
                      </a:r>
                      <a:endParaRPr lang="ru-RU" sz="2000" i="0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метр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246331"/>
                  </a:ext>
                </a:extLst>
              </a:tr>
              <a:tr h="561232"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Кабель-канал ПВХ 20х20 мм цвет белый</a:t>
                      </a:r>
                      <a:endParaRPr lang="ru-RU" sz="2000" i="0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i="0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Kopos</a:t>
                      </a:r>
                      <a:endParaRPr lang="ru-RU" sz="2000" i="0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2000" i="0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метр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741736"/>
                  </a:ext>
                </a:extLst>
              </a:tr>
              <a:tr h="561232"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NT CO-D6 VA B Кабельный органайзер</a:t>
                      </a:r>
                      <a:endParaRPr lang="ru-RU" sz="2000" i="0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i="0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NT</a:t>
                      </a:r>
                      <a:endParaRPr lang="ru-RU" sz="2000" i="0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80048"/>
                  </a:ext>
                </a:extLst>
              </a:tr>
              <a:tr h="561232"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ДКС FC5010 Проволочный лоток 100х50</a:t>
                      </a:r>
                      <a:endParaRPr lang="ru-RU" sz="2000" i="0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i="0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ДКС</a:t>
                      </a:r>
                      <a:endParaRPr lang="ru-RU" sz="2000" i="0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метр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09605"/>
                  </a:ext>
                </a:extLst>
              </a:tr>
              <a:tr h="407237"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latin typeface="GOST type A" panose="020B0500000000000000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Кросс оптический стоечный КОР-4-У, КРС, ШКОС (4 порта </a:t>
                      </a:r>
                      <a:r>
                        <a:rPr lang="en-US" sz="2000" i="0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FC</a:t>
                      </a:r>
                      <a:r>
                        <a:rPr lang="ru-RU" sz="2000" i="0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i="0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ru-RU" sz="2000" i="0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i="0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SC</a:t>
                      </a:r>
                      <a:r>
                        <a:rPr lang="ru-RU" sz="2000" i="0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i="0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LC</a:t>
                      </a:r>
                      <a:r>
                        <a:rPr lang="ru-RU" sz="2000" i="0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ru-RU" sz="2000" b="0" i="0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/>
                        </a:rPr>
                        <a:t>КОР-4-У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/>
                        </a:rPr>
                        <a:t>КРС</a:t>
                      </a:r>
                      <a:endParaRPr lang="ru-RU" sz="2000" b="0" i="0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16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96363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3">
            <a:extLst>
              <a:ext uri="{FF2B5EF4-FFF2-40B4-BE49-F238E27FC236}">
                <a16:creationId xmlns:a16="http://schemas.microsoft.com/office/drawing/2014/main" id="{4BCE6435-A9E6-49D7-81BA-4A4DECC3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758" y="161646"/>
            <a:ext cx="2924353" cy="19043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3B16CB-D7B6-42F3-BB72-43D50832CD54}"/>
              </a:ext>
            </a:extLst>
          </p:cNvPr>
          <p:cNvSpPr txBox="1"/>
          <p:nvPr/>
        </p:nvSpPr>
        <p:spPr>
          <a:xfrm>
            <a:off x="4676146" y="2279462"/>
            <a:ext cx="292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GYDERS GDR-126045BM 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Ш</a:t>
            </a:r>
            <a:r>
              <a:rPr lang="ru-RU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каф 19 настенный 12U</a:t>
            </a:r>
            <a:endParaRPr lang="ru-RU" dirty="0">
              <a:solidFill>
                <a:srgbClr val="DFD5C9"/>
              </a:solidFill>
              <a:effectLst/>
              <a:latin typeface="GOST type A" panose="020B0500000000000000" pitchFamily="34" charset="0"/>
              <a:ea typeface="Calibri" panose="020F0502020204030204"/>
              <a:cs typeface="Times New Roman" panose="02020603050405020304" pitchFamily="18" charset="0"/>
            </a:endParaRPr>
          </a:p>
        </p:txBody>
      </p:sp>
      <p:pic>
        <p:nvPicPr>
          <p:cNvPr id="13" name="Рисунок 5">
            <a:extLst>
              <a:ext uri="{FF2B5EF4-FFF2-40B4-BE49-F238E27FC236}">
                <a16:creationId xmlns:a16="http://schemas.microsoft.com/office/drawing/2014/main" id="{AEA1F8EE-0404-491A-95EA-10D3C8639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000" y="161645"/>
            <a:ext cx="3221381" cy="18668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46C99A-DA97-49C0-8D95-A50D570204CE}"/>
              </a:ext>
            </a:extLst>
          </p:cNvPr>
          <p:cNvSpPr txBox="1"/>
          <p:nvPr/>
        </p:nvSpPr>
        <p:spPr>
          <a:xfrm>
            <a:off x="8408000" y="2177805"/>
            <a:ext cx="3221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Патч</a:t>
            </a:r>
            <a:r>
              <a:rPr lang="en-US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-</a:t>
            </a:r>
            <a:r>
              <a:rPr lang="ru-RU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панель</a:t>
            </a:r>
            <a:r>
              <a:rPr lang="en-US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Lanmaster</a:t>
            </a:r>
            <a:r>
              <a:rPr lang="en-US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 (TWT-PP24STP) </a:t>
            </a:r>
            <a:endParaRPr lang="ru-RU" dirty="0">
              <a:solidFill>
                <a:srgbClr val="DFD5C9"/>
              </a:solidFill>
              <a:effectLst/>
              <a:latin typeface="GOST type A" panose="020B0500000000000000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19" 1U 24xRJ45 </a:t>
            </a:r>
            <a:r>
              <a:rPr lang="ru-RU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кат</a:t>
            </a:r>
            <a:r>
              <a:rPr lang="en-US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.5e FTP</a:t>
            </a:r>
            <a:endParaRPr lang="ru-RU" dirty="0">
              <a:solidFill>
                <a:srgbClr val="DFD5C9"/>
              </a:solidFill>
              <a:effectLst/>
              <a:latin typeface="GOST type A" panose="020B0500000000000000" pitchFamily="34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pic>
        <p:nvPicPr>
          <p:cNvPr id="15" name="Рисунок 9">
            <a:extLst>
              <a:ext uri="{FF2B5EF4-FFF2-40B4-BE49-F238E27FC236}">
                <a16:creationId xmlns:a16="http://schemas.microsoft.com/office/drawing/2014/main" id="{1E98F3E3-ED59-4545-B9AC-825C93CD2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106" y="3648696"/>
            <a:ext cx="2616135" cy="16280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B85E08-7A0C-42C6-816D-C4BFA250C8F8}"/>
              </a:ext>
            </a:extLst>
          </p:cNvPr>
          <p:cNvSpPr txBox="1"/>
          <p:nvPr/>
        </p:nvSpPr>
        <p:spPr>
          <a:xfrm>
            <a:off x="1711105" y="5396442"/>
            <a:ext cx="261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Патч</a:t>
            </a:r>
            <a:r>
              <a:rPr lang="ru-RU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-панель 12 портов RJ-45 категория 5е </a:t>
            </a:r>
            <a:endParaRPr lang="ru-RU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pic>
        <p:nvPicPr>
          <p:cNvPr id="17" name="Рисунок 8">
            <a:extLst>
              <a:ext uri="{FF2B5EF4-FFF2-40B4-BE49-F238E27FC236}">
                <a16:creationId xmlns:a16="http://schemas.microsoft.com/office/drawing/2014/main" id="{FD3C6457-1132-45DB-A7E2-75CAD51DE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107" y="161645"/>
            <a:ext cx="2616135" cy="18668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714CD9-9AB6-4018-8289-193F97EA52D3}"/>
              </a:ext>
            </a:extLst>
          </p:cNvPr>
          <p:cNvSpPr txBox="1"/>
          <p:nvPr/>
        </p:nvSpPr>
        <p:spPr bwMode="ltGray">
          <a:xfrm>
            <a:off x="1711107" y="2171368"/>
            <a:ext cx="2616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СABEUS</a:t>
            </a:r>
            <a:r>
              <a:rPr lang="en-US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ВОЛОКОННО-ОПТИЧЕСКИЙ </a:t>
            </a:r>
          </a:p>
          <a:p>
            <a:pPr algn="ctr"/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50/125 (OM3) МНОГОМОДОВЫЙ, 4 ВОЛОКНА</a:t>
            </a:r>
          </a:p>
          <a:p>
            <a:pPr algn="ctr"/>
            <a:endParaRPr lang="ru-RU" dirty="0">
              <a:solidFill>
                <a:srgbClr val="DFD5C9"/>
              </a:solidFill>
              <a:latin typeface="GOST type A" panose="020B0500000000000000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2">
            <a:extLst>
              <a:ext uri="{FF2B5EF4-FFF2-40B4-BE49-F238E27FC236}">
                <a16:creationId xmlns:a16="http://schemas.microsoft.com/office/drawing/2014/main" id="{54A931B5-1F03-4D24-A46D-1E188F84E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9758" y="3932208"/>
            <a:ext cx="2924353" cy="7827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9F8258-9E61-4D6D-9640-E89AD0618774}"/>
              </a:ext>
            </a:extLst>
          </p:cNvPr>
          <p:cNvSpPr txBox="1"/>
          <p:nvPr/>
        </p:nvSpPr>
        <p:spPr>
          <a:xfrm>
            <a:off x="5041802" y="4934777"/>
            <a:ext cx="2880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Горизонтальный блок </a:t>
            </a:r>
            <a:endParaRPr lang="en-US" dirty="0">
              <a:solidFill>
                <a:srgbClr val="DFD5C9"/>
              </a:solidFill>
              <a:latin typeface="GOST type A" panose="020B0500000000000000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розеток </a:t>
            </a:r>
            <a:r>
              <a:rPr lang="en-US" dirty="0" err="1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Hyperline</a:t>
            </a:r>
            <a:endParaRPr lang="en-US" dirty="0">
              <a:solidFill>
                <a:srgbClr val="DFD5C9"/>
              </a:solidFill>
              <a:latin typeface="GOST type A" panose="020B0500000000000000" pitchFamily="34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ADF8C0-61EF-43D7-8197-A689CE10A35D}"/>
              </a:ext>
            </a:extLst>
          </p:cNvPr>
          <p:cNvSpPr txBox="1"/>
          <p:nvPr/>
        </p:nvSpPr>
        <p:spPr>
          <a:xfrm>
            <a:off x="8855226" y="6042847"/>
            <a:ext cx="232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APC Smart-UPS RT 1000 ВА, 230 В</a:t>
            </a:r>
          </a:p>
        </p:txBody>
      </p:sp>
      <p:pic>
        <p:nvPicPr>
          <p:cNvPr id="22" name="Рисунок 12">
            <a:extLst>
              <a:ext uri="{FF2B5EF4-FFF2-40B4-BE49-F238E27FC236}">
                <a16:creationId xmlns:a16="http://schemas.microsoft.com/office/drawing/2014/main" id="{D2FD3E8C-83F8-4596-8180-6C4F10019B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5226" y="3210002"/>
            <a:ext cx="2326927" cy="25755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9439295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B86E9DF-1358-4AC0-81E7-C653D7A20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70" y="550952"/>
            <a:ext cx="1940168" cy="16767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B641E3-9A57-440A-A1ED-5A5E1945A78F}"/>
              </a:ext>
            </a:extLst>
          </p:cNvPr>
          <p:cNvSpPr txBox="1"/>
          <p:nvPr/>
        </p:nvSpPr>
        <p:spPr>
          <a:xfrm>
            <a:off x="1793538" y="2343863"/>
            <a:ext cx="2419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Коммутационный шнур RJ 45 - категория </a:t>
            </a:r>
            <a:endParaRPr lang="en-US" dirty="0">
              <a:solidFill>
                <a:srgbClr val="DFD5C9"/>
              </a:solidFill>
              <a:latin typeface="GOST type A" panose="020B0500000000000000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5е U/UTP PVC неэкранированный 2 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BEF42-FEF0-4DE9-B3A1-7FF51B1FEFAB}"/>
              </a:ext>
            </a:extLst>
          </p:cNvPr>
          <p:cNvSpPr txBox="1"/>
          <p:nvPr/>
        </p:nvSpPr>
        <p:spPr>
          <a:xfrm>
            <a:off x="4993598" y="2266887"/>
            <a:ext cx="2558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80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Calibri" panose="020F0502020204030204"/>
                <a:cs typeface="Times New Roman" panose="02020603050405020304" pitchFamily="18" charset="0"/>
              </a:rPr>
              <a:t>Розетка скрытой установки </a:t>
            </a:r>
          </a:p>
          <a:p>
            <a:pPr algn="ctr">
              <a:spcAft>
                <a:spcPts val="0"/>
              </a:spcAft>
            </a:pPr>
            <a:r>
              <a:rPr lang="en-US" sz="1800" dirty="0" err="1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Calibri" panose="020F0502020204030204"/>
                <a:cs typeface="Times New Roman" panose="02020603050405020304" pitchFamily="18" charset="0"/>
              </a:rPr>
              <a:t>Luxar</a:t>
            </a:r>
            <a:r>
              <a:rPr lang="en-US" sz="180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Calibri" panose="020F0502020204030204"/>
                <a:cs typeface="Times New Roman" panose="02020603050405020304" pitchFamily="18" charset="0"/>
              </a:rPr>
              <a:t> Deco </a:t>
            </a:r>
            <a:r>
              <a:rPr lang="ru-RU" sz="180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Calibri" panose="020F0502020204030204"/>
                <a:cs typeface="Times New Roman" panose="02020603050405020304" pitchFamily="18" charset="0"/>
              </a:rPr>
              <a:t>шампань / </a:t>
            </a:r>
            <a:r>
              <a:rPr lang="ru-RU" sz="1800" dirty="0" err="1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Calibri" panose="020F0502020204030204"/>
                <a:cs typeface="Times New Roman" panose="02020603050405020304" pitchFamily="18" charset="0"/>
              </a:rPr>
              <a:t>венге</a:t>
            </a:r>
            <a:endParaRPr lang="ru-RU" sz="1800" dirty="0">
              <a:solidFill>
                <a:srgbClr val="DFD5C9"/>
              </a:solidFill>
              <a:effectLst/>
              <a:latin typeface="GOST type A" panose="020B0500000000000000" pitchFamily="34" charset="0"/>
              <a:ea typeface="Calibri" panose="020F0502020204030204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B3CE21-93BB-4D0E-AC45-1368CD677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287" y="774489"/>
            <a:ext cx="3070695" cy="14532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940EBE-E319-4CAE-A107-E635372658E4}"/>
              </a:ext>
            </a:extLst>
          </p:cNvPr>
          <p:cNvSpPr txBox="1"/>
          <p:nvPr/>
        </p:nvSpPr>
        <p:spPr>
          <a:xfrm>
            <a:off x="1626774" y="5584763"/>
            <a:ext cx="3045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Кросс оптический стоечный КОР-4-У,</a:t>
            </a:r>
          </a:p>
          <a:p>
            <a:pPr algn="ctr"/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 КРС, ШКОС (4 порта </a:t>
            </a:r>
            <a:r>
              <a:rPr lang="en-US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FC</a:t>
            </a:r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ST</a:t>
            </a:r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SC</a:t>
            </a:r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LC</a:t>
            </a:r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" name="Рисунок 8">
            <a:extLst>
              <a:ext uri="{FF2B5EF4-FFF2-40B4-BE49-F238E27FC236}">
                <a16:creationId xmlns:a16="http://schemas.microsoft.com/office/drawing/2014/main" id="{AF225DF6-7F9F-4F21-AF1A-A8A603FB7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749" y="3802407"/>
            <a:ext cx="2558649" cy="16662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6CB048-93B7-4B5F-B7D8-76481FAFF2C8}"/>
              </a:ext>
            </a:extLst>
          </p:cNvPr>
          <p:cNvSpPr txBox="1"/>
          <p:nvPr/>
        </p:nvSpPr>
        <p:spPr>
          <a:xfrm>
            <a:off x="5368749" y="5545592"/>
            <a:ext cx="255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ДКС FC5010 Проволочный лоток 100х50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D89B68-6533-49FC-ABA6-EEA537502770}"/>
              </a:ext>
            </a:extLst>
          </p:cNvPr>
          <p:cNvSpPr txBox="1"/>
          <p:nvPr/>
        </p:nvSpPr>
        <p:spPr>
          <a:xfrm>
            <a:off x="8593286" y="2419252"/>
            <a:ext cx="307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NT CO-D6 VA B Кабельный органайзер</a:t>
            </a:r>
            <a:endParaRPr lang="ru-RU" dirty="0">
              <a:solidFill>
                <a:srgbClr val="DFD5C9"/>
              </a:solidFill>
              <a:latin typeface="GOST type A" panose="020B0500000000000000" pitchFamily="34" charset="0"/>
              <a:ea typeface="Calibri" panose="020F0502020204030204"/>
              <a:cs typeface="Times New Roman" panose="02020603050405020304" pitchFamily="18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D884A1C-29B3-46A8-82D5-2A36546C6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74" y="3844087"/>
            <a:ext cx="3045538" cy="16245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4EE36FE8-729F-4F6D-B6CD-B6BD72B45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856" y="4001689"/>
            <a:ext cx="2808014" cy="12676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4CEE23-FDC4-4718-A51F-97C991B26E52}"/>
              </a:ext>
            </a:extLst>
          </p:cNvPr>
          <p:cNvSpPr txBox="1"/>
          <p:nvPr/>
        </p:nvSpPr>
        <p:spPr>
          <a:xfrm>
            <a:off x="8872761" y="5584763"/>
            <a:ext cx="26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Кабель UTP 2PR 24AWG cat.5e</a:t>
            </a:r>
            <a:endParaRPr lang="ru-RU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83BCD0-800E-4D46-A89F-12710E647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7" t="11356" r="12560" b="14497"/>
          <a:stretch/>
        </p:blipFill>
        <p:spPr bwMode="auto">
          <a:xfrm>
            <a:off x="4594639" y="574863"/>
            <a:ext cx="1699455" cy="1692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BD7D532-A731-4320-8B01-DFFE3B86F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2" t="15661" r="16604" b="17249"/>
          <a:stretch/>
        </p:blipFill>
        <p:spPr bwMode="auto">
          <a:xfrm>
            <a:off x="6437416" y="574863"/>
            <a:ext cx="1699455" cy="16988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9858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2578-EAF6-4FC9-8B85-6DD1B733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366" y="657726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Техническое задание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7801-6B58-483E-9C42-F2FBA0120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66" y="2298908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«общие положения» и все, что должен включать в себя Курсовой проект. </a:t>
            </a:r>
          </a:p>
          <a:p>
            <a:pPr marL="0" indent="0" algn="just">
              <a:spcBef>
                <a:spcPts val="995"/>
              </a:spcBef>
              <a:buNone/>
            </a:pPr>
            <a:r>
              <a:rPr lang="ru-RU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Далее таблица по вариантам с информацией о количестве и местоположении всего оборудования.</a:t>
            </a:r>
          </a:p>
          <a:p>
            <a:pPr marL="0" indent="0" algn="just">
              <a:spcBef>
                <a:spcPts val="995"/>
              </a:spcBef>
              <a:buNone/>
            </a:pPr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После идут входящие планы зданий для размещения ЛВС.</a:t>
            </a:r>
            <a:endParaRPr lang="ru-RU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31CD6-CC9F-47A2-8E70-F85467366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31" y="3665593"/>
            <a:ext cx="2004016" cy="3086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CDADF7-0B9C-4D84-B1BC-30A98A172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6" y="3665594"/>
            <a:ext cx="2377517" cy="3086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972586-0B45-4615-B343-AE96D26D3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5" y="2347053"/>
            <a:ext cx="4714351" cy="1200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A41C8B-D9DE-4D30-9395-6630A8CF1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5" y="173583"/>
            <a:ext cx="4714351" cy="205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7739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E917-D9DB-424E-8202-71C61470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1" y="365125"/>
            <a:ext cx="9763538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D8C1A1"/>
                </a:solidFill>
                <a:effectLst/>
                <a:latin typeface="GOST type B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Заключение</a:t>
            </a:r>
            <a:endParaRPr lang="ru-RU" sz="4000" b="1" dirty="0">
              <a:solidFill>
                <a:srgbClr val="D8C1A1"/>
              </a:solidFill>
              <a:effectLst/>
              <a:latin typeface="GOST type B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E9E7-34EF-4014-9DFC-41085858A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1" y="1825625"/>
            <a:ext cx="9763538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В заключении стоит отметить, что данная Курсовая работа выполнена не профессионалом, и вообще является первой подобной работой у автора. Однако соблюдает все необходимые пункты и выполнена на основе примера уже готовой и выполненной работы, а также отталкивается от эстетических и поэтичных соображений.</a:t>
            </a:r>
          </a:p>
        </p:txBody>
      </p:sp>
    </p:spTree>
    <p:extLst>
      <p:ext uri="{BB962C8B-B14F-4D97-AF65-F5344CB8AC3E}">
        <p14:creationId xmlns:p14="http://schemas.microsoft.com/office/powerpoint/2010/main" val="194137313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71B1970-EE88-47C7-9C1B-5EDF4B9683BD}"/>
              </a:ext>
            </a:extLst>
          </p:cNvPr>
          <p:cNvSpPr txBox="1">
            <a:spLocks/>
          </p:cNvSpPr>
          <p:nvPr/>
        </p:nvSpPr>
        <p:spPr>
          <a:xfrm>
            <a:off x="6502400" y="1944398"/>
            <a:ext cx="5301673" cy="277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  <a:t>Вше</a:t>
            </a:r>
          </a:p>
          <a:p>
            <a:r>
              <a:rPr lang="ru-RU" sz="7200" b="1" spc="300" dirty="0" err="1">
                <a:solidFill>
                  <a:srgbClr val="DDA76B"/>
                </a:solidFill>
                <a:latin typeface="GOST type B" panose="020B0500000000000000" pitchFamily="34" charset="0"/>
              </a:rPr>
              <a:t>нейлепши</a:t>
            </a:r>
            <a:endParaRPr lang="en-US" sz="3600" b="1" dirty="0">
              <a:solidFill>
                <a:srgbClr val="DDA76B"/>
              </a:solidFill>
              <a:latin typeface="GOST type B" panose="020B0500000000000000" pitchFamily="34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84B1DF3E-ACBF-4018-B02D-98AC7D0984A9}"/>
              </a:ext>
            </a:extLst>
          </p:cNvPr>
          <p:cNvSpPr txBox="1">
            <a:spLocks/>
          </p:cNvSpPr>
          <p:nvPr/>
        </p:nvSpPr>
        <p:spPr>
          <a:xfrm>
            <a:off x="6599583" y="4837042"/>
            <a:ext cx="5204490" cy="124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*Всего доброго</a:t>
            </a:r>
            <a:endParaRPr lang="en-US" dirty="0">
              <a:solidFill>
                <a:srgbClr val="C76A63"/>
              </a:solidFill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27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7C4D03D-B1CC-49FB-86BD-F5240701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927" y="189635"/>
            <a:ext cx="10515600" cy="1168908"/>
          </a:xfrm>
        </p:spPr>
        <p:txBody>
          <a:bodyPr>
            <a:normAutofit/>
          </a:bodyPr>
          <a:lstStyle/>
          <a:p>
            <a:r>
              <a:rPr lang="ru-RU" sz="4000" b="1" spc="-300" dirty="0">
                <a:solidFill>
                  <a:srgbClr val="D8C1A1"/>
                </a:solidFill>
                <a:effectLst/>
                <a:latin typeface="GOST type B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Ведомость основных комплектов рабочих чертежей</a:t>
            </a:r>
            <a:endParaRPr lang="en-US" sz="4000" b="1" spc="-300" dirty="0">
              <a:solidFill>
                <a:srgbClr val="D8C1A1"/>
              </a:solidFill>
              <a:latin typeface="GOST type B" panose="020B0500000000000000" pitchFamily="34" charset="0"/>
            </a:endParaRPr>
          </a:p>
        </p:txBody>
      </p:sp>
      <p:grpSp>
        <p:nvGrpSpPr>
          <p:cNvPr id="30" name="Group 2">
            <a:extLst>
              <a:ext uri="{FF2B5EF4-FFF2-40B4-BE49-F238E27FC236}">
                <a16:creationId xmlns:a16="http://schemas.microsoft.com/office/drawing/2014/main" id="{FD031FAD-5ACD-494A-B905-0CB810B86B96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074662"/>
            <a:ext cx="5105400" cy="555625"/>
            <a:chOff x="1248" y="1440"/>
            <a:chExt cx="3216" cy="350"/>
          </a:xfrm>
        </p:grpSpPr>
        <p:sp>
          <p:nvSpPr>
            <p:cNvPr id="31" name="Line 3">
              <a:extLst>
                <a:ext uri="{FF2B5EF4-FFF2-40B4-BE49-F238E27FC236}">
                  <a16:creationId xmlns:a16="http://schemas.microsoft.com/office/drawing/2014/main" id="{C6490EED-4CDE-4E17-AB45-9935690E595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ECDD03C5-8EFC-40D5-9F92-F437C16FCB7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solidFill>
              <a:srgbClr val="BA5658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A5658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C54CD22D-46DC-47AD-9164-6153597122A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1482"/>
              <a:ext cx="26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Задачи курсового проекта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34" name="Text Box 6">
              <a:extLst>
                <a:ext uri="{FF2B5EF4-FFF2-40B4-BE49-F238E27FC236}">
                  <a16:creationId xmlns:a16="http://schemas.microsoft.com/office/drawing/2014/main" id="{35EB0EE2-2E8D-4E6C-A830-0231C988B48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7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7">
            <a:extLst>
              <a:ext uri="{FF2B5EF4-FFF2-40B4-BE49-F238E27FC236}">
                <a16:creationId xmlns:a16="http://schemas.microsoft.com/office/drawing/2014/main" id="{809D4BB2-3CCC-44E9-BCD9-E62B063BA20E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560062"/>
            <a:ext cx="5105400" cy="555625"/>
            <a:chOff x="1248" y="2030"/>
            <a:chExt cx="3216" cy="350"/>
          </a:xfrm>
        </p:grpSpPr>
        <p:sp>
          <p:nvSpPr>
            <p:cNvPr id="36" name="Line 8">
              <a:extLst>
                <a:ext uri="{FF2B5EF4-FFF2-40B4-BE49-F238E27FC236}">
                  <a16:creationId xmlns:a16="http://schemas.microsoft.com/office/drawing/2014/main" id="{B495B402-BBDE-42E9-89AE-9D8C69DC960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9">
              <a:extLst>
                <a:ext uri="{FF2B5EF4-FFF2-40B4-BE49-F238E27FC236}">
                  <a16:creationId xmlns:a16="http://schemas.microsoft.com/office/drawing/2014/main" id="{7FBC914D-92FF-46FC-B082-5D961678524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solidFill>
              <a:srgbClr val="DFD5C9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/>
              <a:bevelB w="13500" h="13500" prst="angle"/>
              <a:extrusionClr>
                <a:srgbClr val="DFD5C9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rgbClr val="DFD5C9"/>
                </a:solidFill>
              </a:endParaRPr>
            </a:p>
          </p:txBody>
        </p:sp>
        <p:sp>
          <p:nvSpPr>
            <p:cNvPr id="38" name="Text Box 10">
              <a:extLst>
                <a:ext uri="{FF2B5EF4-FFF2-40B4-BE49-F238E27FC236}">
                  <a16:creationId xmlns:a16="http://schemas.microsoft.com/office/drawing/2014/main" id="{CAD7E83C-37D4-4861-AF48-ED78C64E3B0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2072"/>
              <a:ext cx="18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Титульный лист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EE09D958-AFB0-4484-A5E3-B92A529EB45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0" name="Group 12">
            <a:extLst>
              <a:ext uri="{FF2B5EF4-FFF2-40B4-BE49-F238E27FC236}">
                <a16:creationId xmlns:a16="http://schemas.microsoft.com/office/drawing/2014/main" id="{2E628B7F-96A8-4925-9934-62A9DCB96041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398262"/>
            <a:ext cx="6548440" cy="555625"/>
            <a:chOff x="1248" y="2640"/>
            <a:chExt cx="4125" cy="350"/>
          </a:xfrm>
        </p:grpSpPr>
        <p:sp>
          <p:nvSpPr>
            <p:cNvPr id="41" name="Line 13">
              <a:extLst>
                <a:ext uri="{FF2B5EF4-FFF2-40B4-BE49-F238E27FC236}">
                  <a16:creationId xmlns:a16="http://schemas.microsoft.com/office/drawing/2014/main" id="{E7D32579-0204-44B7-B98E-7245B8F65EF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Rectangle 14">
              <a:extLst>
                <a:ext uri="{FF2B5EF4-FFF2-40B4-BE49-F238E27FC236}">
                  <a16:creationId xmlns:a16="http://schemas.microsoft.com/office/drawing/2014/main" id="{7DAFA9BB-95F3-44DB-96C6-1B51B7E68C1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solidFill>
              <a:srgbClr val="D8C1A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D8C1A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 Box 15">
              <a:extLst>
                <a:ext uri="{FF2B5EF4-FFF2-40B4-BE49-F238E27FC236}">
                  <a16:creationId xmlns:a16="http://schemas.microsoft.com/office/drawing/2014/main" id="{87EF4E6C-2B02-4D32-A5AD-CA4CD59015D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2682"/>
              <a:ext cx="35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Ведомость основных комплектов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44" name="Text Box 16">
              <a:extLst>
                <a:ext uri="{FF2B5EF4-FFF2-40B4-BE49-F238E27FC236}">
                  <a16:creationId xmlns:a16="http://schemas.microsoft.com/office/drawing/2014/main" id="{45A7B11B-F3B8-4F7F-9722-7CAA9BA5229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5" name="Group 17">
            <a:extLst>
              <a:ext uri="{FF2B5EF4-FFF2-40B4-BE49-F238E27FC236}">
                <a16:creationId xmlns:a16="http://schemas.microsoft.com/office/drawing/2014/main" id="{81246FAF-5C1C-48F2-A812-0150B0AAA3D6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236462"/>
            <a:ext cx="5105400" cy="555625"/>
            <a:chOff x="1248" y="3230"/>
            <a:chExt cx="3216" cy="350"/>
          </a:xfrm>
        </p:grpSpPr>
        <p:sp>
          <p:nvSpPr>
            <p:cNvPr id="46" name="Line 18">
              <a:extLst>
                <a:ext uri="{FF2B5EF4-FFF2-40B4-BE49-F238E27FC236}">
                  <a16:creationId xmlns:a16="http://schemas.microsoft.com/office/drawing/2014/main" id="{5A6B13B4-F335-48CA-8A67-EA72385711B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Rectangle 19">
              <a:extLst>
                <a:ext uri="{FF2B5EF4-FFF2-40B4-BE49-F238E27FC236}">
                  <a16:creationId xmlns:a16="http://schemas.microsoft.com/office/drawing/2014/main" id="{01FC4148-BA04-4DAD-95D9-5F152ABBBDA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solidFill>
              <a:srgbClr val="DDA76B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DDA76B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Text Box 20">
              <a:extLst>
                <a:ext uri="{FF2B5EF4-FFF2-40B4-BE49-F238E27FC236}">
                  <a16:creationId xmlns:a16="http://schemas.microsoft.com/office/drawing/2014/main" id="{71FE012B-32B2-491F-8A52-E5D6949401B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3272"/>
              <a:ext cx="26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Пояснительная записка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49" name="Text Box 21">
              <a:extLst>
                <a:ext uri="{FF2B5EF4-FFF2-40B4-BE49-F238E27FC236}">
                  <a16:creationId xmlns:a16="http://schemas.microsoft.com/office/drawing/2014/main" id="{9726C6BF-2B82-4D5B-A485-0BD692B5CDE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22">
            <a:extLst>
              <a:ext uri="{FF2B5EF4-FFF2-40B4-BE49-F238E27FC236}">
                <a16:creationId xmlns:a16="http://schemas.microsoft.com/office/drawing/2014/main" id="{80D7F602-27A1-4A18-80FA-23F33D818C7F}"/>
              </a:ext>
            </a:extLst>
          </p:cNvPr>
          <p:cNvGrpSpPr>
            <a:grpSpLocks/>
          </p:cNvGrpSpPr>
          <p:nvPr/>
        </p:nvGrpSpPr>
        <p:grpSpPr bwMode="auto">
          <a:xfrm>
            <a:off x="3535426" y="4935087"/>
            <a:ext cx="5111750" cy="555625"/>
            <a:chOff x="1244" y="3230"/>
            <a:chExt cx="3220" cy="350"/>
          </a:xfrm>
        </p:grpSpPr>
        <p:sp>
          <p:nvSpPr>
            <p:cNvPr id="51" name="Line 23">
              <a:extLst>
                <a:ext uri="{FF2B5EF4-FFF2-40B4-BE49-F238E27FC236}">
                  <a16:creationId xmlns:a16="http://schemas.microsoft.com/office/drawing/2014/main" id="{A342DB71-A4DC-4559-8287-AFFCD0D025B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Rectangle 24">
              <a:extLst>
                <a:ext uri="{FF2B5EF4-FFF2-40B4-BE49-F238E27FC236}">
                  <a16:creationId xmlns:a16="http://schemas.microsoft.com/office/drawing/2014/main" id="{9A5A4A44-9FD4-40D6-85D0-B36D840B4AA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solidFill>
              <a:srgbClr val="2C465F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2C46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25">
              <a:extLst>
                <a:ext uri="{FF2B5EF4-FFF2-40B4-BE49-F238E27FC236}">
                  <a16:creationId xmlns:a16="http://schemas.microsoft.com/office/drawing/2014/main" id="{F2899D22-AAC9-4BBB-8E15-E3A37AD0296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3272"/>
              <a:ext cx="16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Заключение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54" name="Text Box 26">
              <a:extLst>
                <a:ext uri="{FF2B5EF4-FFF2-40B4-BE49-F238E27FC236}">
                  <a16:creationId xmlns:a16="http://schemas.microsoft.com/office/drawing/2014/main" id="{80234731-ED19-4E5B-A201-C8438F4A155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44" y="3244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15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2">
            <a:extLst>
              <a:ext uri="{FF2B5EF4-FFF2-40B4-BE49-F238E27FC236}">
                <a16:creationId xmlns:a16="http://schemas.microsoft.com/office/drawing/2014/main" id="{394C6BF9-944E-44D0-B6B5-21FC5E36BBAF}"/>
              </a:ext>
            </a:extLst>
          </p:cNvPr>
          <p:cNvGrpSpPr>
            <a:grpSpLocks/>
          </p:cNvGrpSpPr>
          <p:nvPr/>
        </p:nvGrpSpPr>
        <p:grpSpPr bwMode="auto">
          <a:xfrm>
            <a:off x="3540125" y="5790749"/>
            <a:ext cx="5111750" cy="555625"/>
            <a:chOff x="1244" y="3230"/>
            <a:chExt cx="3220" cy="350"/>
          </a:xfrm>
        </p:grpSpPr>
        <p:sp>
          <p:nvSpPr>
            <p:cNvPr id="55" name="Line 23">
              <a:extLst>
                <a:ext uri="{FF2B5EF4-FFF2-40B4-BE49-F238E27FC236}">
                  <a16:creationId xmlns:a16="http://schemas.microsoft.com/office/drawing/2014/main" id="{F8BCCF2B-CC44-49D6-B6E0-A508AA77838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24">
              <a:extLst>
                <a:ext uri="{FF2B5EF4-FFF2-40B4-BE49-F238E27FC236}">
                  <a16:creationId xmlns:a16="http://schemas.microsoft.com/office/drawing/2014/main" id="{1CA04917-C2A5-4052-9269-E73371D5622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solidFill>
              <a:srgbClr val="212E3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212E3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25">
              <a:extLst>
                <a:ext uri="{FF2B5EF4-FFF2-40B4-BE49-F238E27FC236}">
                  <a16:creationId xmlns:a16="http://schemas.microsoft.com/office/drawing/2014/main" id="{FB7C6F48-2A17-4644-AA7D-225B8FA6B64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3272"/>
              <a:ext cx="16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Тыльный лист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58" name="Text Box 26">
              <a:extLst>
                <a:ext uri="{FF2B5EF4-FFF2-40B4-BE49-F238E27FC236}">
                  <a16:creationId xmlns:a16="http://schemas.microsoft.com/office/drawing/2014/main" id="{757AFF0F-D2D7-44EA-B6D4-4956022E21E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44" y="3244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16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128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A6C51-50C4-472E-9533-3E71F7A9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12" y="365125"/>
            <a:ext cx="9750287" cy="1325563"/>
          </a:xfrm>
        </p:spPr>
        <p:txBody>
          <a:bodyPr>
            <a:normAutofit/>
          </a:bodyPr>
          <a:lstStyle/>
          <a:p>
            <a:r>
              <a:rPr lang="ru-RU" sz="4000" b="1" kern="0" spc="-150" dirty="0">
                <a:solidFill>
                  <a:srgbClr val="D8C1A1"/>
                </a:solidFill>
                <a:effectLst/>
                <a:latin typeface="GOST type B" panose="020B05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Пояснительная записка</a:t>
            </a:r>
            <a:endParaRPr lang="ru-RU" sz="4000" spc="-150" dirty="0">
              <a:solidFill>
                <a:srgbClr val="D8C1A1"/>
              </a:solidFill>
              <a:latin typeface="GOST type B" panose="020B0500000000000000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4FEDE8-4295-45FD-B8CA-3280341ED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512" y="1825625"/>
            <a:ext cx="975028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Введение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Основной целью выполнения курсового проекта является приобретение практических навыков анализа технического задания (ТЗ) и проектирования локальных вычислительных сетей (ЛВС). В рамках данного проекта предоставлены случайные планы зданий для не однообразия работ в исполнении группы студентов.</a:t>
            </a:r>
            <a:endParaRPr lang="ru-RU" dirty="0">
              <a:solidFill>
                <a:srgbClr val="DFD5C9"/>
              </a:solidFill>
              <a:effectLst/>
              <a:latin typeface="GOST type A" panose="020B0500000000000000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7415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A6C5-48E3-4DAF-8954-0817B7B6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1" y="365125"/>
            <a:ext cx="9763538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D8C1A1"/>
                </a:solidFill>
                <a:effectLst/>
                <a:latin typeface="GOST type B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Задачами курсового проекта предусматриваются</a:t>
            </a:r>
            <a:endParaRPr lang="ru-RU" sz="3200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56A75-0D13-49C3-A0A9-261C51B9C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1" y="1825625"/>
            <a:ext cx="9763538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</a:pPr>
            <a:r>
              <a:rPr lang="ru-RU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5. Анализ объекта проектирования</a:t>
            </a:r>
          </a:p>
          <a:p>
            <a:pPr algn="just">
              <a:lnSpc>
                <a:spcPct val="100000"/>
              </a:lnSpc>
            </a:pPr>
            <a:r>
              <a:rPr lang="ru-RU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6. </a:t>
            </a:r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Схема кабельной коммуникации меж зданий А и Б</a:t>
            </a:r>
          </a:p>
          <a:p>
            <a:pPr algn="just">
              <a:lnSpc>
                <a:spcPct val="100000"/>
              </a:lnSpc>
            </a:pPr>
            <a:r>
              <a:rPr lang="ru-RU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7. </a:t>
            </a:r>
            <a:r>
              <a:rPr lang="ru-RU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Схема расположения кабельных трасс и оборудования здания А</a:t>
            </a:r>
          </a:p>
          <a:p>
            <a:pPr algn="just">
              <a:lnSpc>
                <a:spcPct val="100000"/>
              </a:lnSpc>
            </a:pPr>
            <a:r>
              <a:rPr lang="ru-RU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8. </a:t>
            </a:r>
            <a:r>
              <a:rPr lang="ru-RU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Схема расположения кабельных трасс и оборудования здания Б</a:t>
            </a:r>
          </a:p>
          <a:p>
            <a:pPr algn="just">
              <a:lnSpc>
                <a:spcPct val="100000"/>
              </a:lnSpc>
            </a:pPr>
            <a:r>
              <a:rPr lang="ru-RU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9. </a:t>
            </a:r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Структурная схема сети</a:t>
            </a:r>
          </a:p>
          <a:p>
            <a:pPr algn="just">
              <a:lnSpc>
                <a:spcPct val="100000"/>
              </a:lnSpc>
            </a:pPr>
            <a:r>
              <a:rPr lang="ru-RU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10. </a:t>
            </a:r>
            <a:r>
              <a:rPr lang="ru-RU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Схема размещения оборудования в шкафу телекоммуникационном</a:t>
            </a:r>
          </a:p>
          <a:p>
            <a:pPr algn="just">
              <a:lnSpc>
                <a:spcPct val="100000"/>
              </a:lnSpc>
            </a:pPr>
            <a:r>
              <a:rPr lang="ru-RU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11. </a:t>
            </a:r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Подбор необходимого оборудования</a:t>
            </a:r>
          </a:p>
          <a:p>
            <a:pPr algn="just">
              <a:lnSpc>
                <a:spcPct val="100000"/>
              </a:lnSpc>
            </a:pPr>
            <a:r>
              <a:rPr lang="ru-RU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13. </a:t>
            </a:r>
            <a:r>
              <a:rPr lang="ru-RU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Спецификация необходимого оборудования</a:t>
            </a:r>
            <a:endParaRPr lang="ru-RU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726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48C69FA-4F05-4ADB-A9F0-C229DBDA5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59114"/>
              </p:ext>
            </p:extLst>
          </p:nvPr>
        </p:nvGraphicFramePr>
        <p:xfrm>
          <a:off x="1727637" y="2430744"/>
          <a:ext cx="5047328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918">
                  <a:extLst>
                    <a:ext uri="{9D8B030D-6E8A-4147-A177-3AD203B41FA5}">
                      <a16:colId xmlns:a16="http://schemas.microsoft.com/office/drawing/2014/main" val="2237787719"/>
                    </a:ext>
                  </a:extLst>
                </a:gridCol>
                <a:gridCol w="1937875">
                  <a:extLst>
                    <a:ext uri="{9D8B030D-6E8A-4147-A177-3AD203B41FA5}">
                      <a16:colId xmlns:a16="http://schemas.microsoft.com/office/drawing/2014/main" val="1367388878"/>
                    </a:ext>
                  </a:extLst>
                </a:gridCol>
                <a:gridCol w="1475703">
                  <a:extLst>
                    <a:ext uri="{9D8B030D-6E8A-4147-A177-3AD203B41FA5}">
                      <a16:colId xmlns:a16="http://schemas.microsoft.com/office/drawing/2014/main" val="2846711912"/>
                    </a:ext>
                  </a:extLst>
                </a:gridCol>
                <a:gridCol w="1261832">
                  <a:extLst>
                    <a:ext uri="{9D8B030D-6E8A-4147-A177-3AD203B41FA5}">
                      <a16:colId xmlns:a16="http://schemas.microsoft.com/office/drawing/2014/main" val="1982117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Помещение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Назначение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Розетки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5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 err="1">
                          <a:latin typeface="GOST type A" panose="020B0500000000000000" pitchFamily="34" charset="0"/>
                        </a:rPr>
                        <a:t>Стафф</a:t>
                      </a:r>
                      <a:endParaRPr lang="ru-RU" sz="2400" i="0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19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 err="1">
                          <a:latin typeface="GOST type A" panose="020B0500000000000000" pitchFamily="34" charset="0"/>
                        </a:rPr>
                        <a:t>Стафф</a:t>
                      </a:r>
                      <a:endParaRPr lang="ru-RU" sz="2400" i="0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24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3</a:t>
                      </a:r>
                      <a:r>
                        <a:rPr lang="en-US" sz="2400" i="0" dirty="0">
                          <a:latin typeface="GOST type A" panose="020B0500000000000000" pitchFamily="34" charset="0"/>
                        </a:rPr>
                        <a:t> – 13</a:t>
                      </a:r>
                      <a:endParaRPr lang="ru-RU" sz="2400" i="0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Номер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7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latin typeface="GOST type A" panose="020B0500000000000000" pitchFamily="34" charset="0"/>
                        </a:rPr>
                        <a:t>VIP-</a:t>
                      </a:r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номер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15, 17, 19, 22, 24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Уборная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0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16, 18, 23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Номер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1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20, 22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 err="1">
                          <a:latin typeface="GOST type A" panose="020B0500000000000000" pitchFamily="34" charset="0"/>
                        </a:rPr>
                        <a:t>Фуд</a:t>
                      </a:r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-корт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03938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D709DAA-E45A-4084-AF03-68CA78BF0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317471"/>
              </p:ext>
            </p:extLst>
          </p:nvPr>
        </p:nvGraphicFramePr>
        <p:xfrm>
          <a:off x="6932679" y="2430743"/>
          <a:ext cx="5047328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918">
                  <a:extLst>
                    <a:ext uri="{9D8B030D-6E8A-4147-A177-3AD203B41FA5}">
                      <a16:colId xmlns:a16="http://schemas.microsoft.com/office/drawing/2014/main" val="2237787719"/>
                    </a:ext>
                  </a:extLst>
                </a:gridCol>
                <a:gridCol w="1937875">
                  <a:extLst>
                    <a:ext uri="{9D8B030D-6E8A-4147-A177-3AD203B41FA5}">
                      <a16:colId xmlns:a16="http://schemas.microsoft.com/office/drawing/2014/main" val="1367388878"/>
                    </a:ext>
                  </a:extLst>
                </a:gridCol>
                <a:gridCol w="1475703">
                  <a:extLst>
                    <a:ext uri="{9D8B030D-6E8A-4147-A177-3AD203B41FA5}">
                      <a16:colId xmlns:a16="http://schemas.microsoft.com/office/drawing/2014/main" val="2846711912"/>
                    </a:ext>
                  </a:extLst>
                </a:gridCol>
                <a:gridCol w="1261832">
                  <a:extLst>
                    <a:ext uri="{9D8B030D-6E8A-4147-A177-3AD203B41FA5}">
                      <a16:colId xmlns:a16="http://schemas.microsoft.com/office/drawing/2014/main" val="1982117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Помещение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Назначение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Розетки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5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Проходная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19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Серверная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24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3 -4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Комната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7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5, 6, 8, 9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Комната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Кладовая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>
                          <a:latin typeface="GOST type A" panose="020B0500000000000000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09605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6E014447-A0D0-4543-BC6B-39CA46518076}"/>
              </a:ext>
            </a:extLst>
          </p:cNvPr>
          <p:cNvSpPr txBox="1">
            <a:spLocks/>
          </p:cNvSpPr>
          <p:nvPr/>
        </p:nvSpPr>
        <p:spPr>
          <a:xfrm>
            <a:off x="1727637" y="365125"/>
            <a:ext cx="96261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Анализ проектируемого объекта</a:t>
            </a:r>
            <a:endParaRPr lang="ru-RU" sz="3200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EEB43F6-D9B2-4BFA-86B5-3C548B9671BD}"/>
              </a:ext>
            </a:extLst>
          </p:cNvPr>
          <p:cNvSpPr txBox="1">
            <a:spLocks/>
          </p:cNvSpPr>
          <p:nvPr/>
        </p:nvSpPr>
        <p:spPr>
          <a:xfrm>
            <a:off x="1727637" y="1846935"/>
            <a:ext cx="5047328" cy="583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Здание А</a:t>
            </a:r>
            <a:endParaRPr lang="ru-RU" sz="3200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898FED3-C6F6-41A8-8E41-31DDDF3603BC}"/>
              </a:ext>
            </a:extLst>
          </p:cNvPr>
          <p:cNvSpPr txBox="1">
            <a:spLocks/>
          </p:cNvSpPr>
          <p:nvPr/>
        </p:nvSpPr>
        <p:spPr>
          <a:xfrm>
            <a:off x="6932679" y="1846934"/>
            <a:ext cx="5047328" cy="583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Здание Б</a:t>
            </a:r>
            <a:endParaRPr lang="ru-RU" sz="3200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155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D15F-BDB1-42F5-A889-948B23B3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65" y="657728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Схема кабельной коммуникации меж зданий А и Б</a:t>
            </a:r>
            <a:endParaRPr lang="ru-RU" sz="3200" b="0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FAB3-91A5-4A1D-B9D7-1E86042C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65" y="2298910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по телекоммуникационному шкафу на каждое здание</a:t>
            </a:r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 и </a:t>
            </a:r>
            <a:r>
              <a:rPr lang="ru-RU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волокно-оптически</a:t>
            </a:r>
            <a:r>
              <a:rPr lang="ru-RU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й кабель меж зданий который проложен воздушным путем</a:t>
            </a:r>
            <a:endParaRPr lang="ru-RU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1DC4A-BDD8-40EE-BA0E-018875737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024" y="328864"/>
            <a:ext cx="4390391" cy="620027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FD64D8-8F29-4E92-B4F8-0322D6268DE1}"/>
              </a:ext>
            </a:extLst>
          </p:cNvPr>
          <p:cNvSpPr txBox="1">
            <a:spLocks/>
          </p:cNvSpPr>
          <p:nvPr/>
        </p:nvSpPr>
        <p:spPr>
          <a:xfrm>
            <a:off x="8718521" y="1251286"/>
            <a:ext cx="1445396" cy="43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995"/>
              </a:spcBef>
              <a:buFont typeface="Arial" panose="020B0604020202020204" pitchFamily="34" charset="0"/>
              <a:buNone/>
            </a:pPr>
            <a:r>
              <a:rPr lang="ru-RU" sz="16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Здание А</a:t>
            </a:r>
            <a:endParaRPr lang="ru-RU" sz="1600" b="1" i="1" dirty="0"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9A2AB8-1946-452A-B661-062CB223DDA6}"/>
              </a:ext>
            </a:extLst>
          </p:cNvPr>
          <p:cNvSpPr txBox="1">
            <a:spLocks/>
          </p:cNvSpPr>
          <p:nvPr/>
        </p:nvSpPr>
        <p:spPr>
          <a:xfrm>
            <a:off x="9728171" y="3756361"/>
            <a:ext cx="1445396" cy="43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995"/>
              </a:spcBef>
              <a:buFont typeface="Arial" panose="020B0604020202020204" pitchFamily="34" charset="0"/>
              <a:buNone/>
            </a:pPr>
            <a:r>
              <a:rPr lang="ru-RU" sz="16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Здание Б</a:t>
            </a:r>
            <a:endParaRPr lang="ru-RU" sz="1600" b="1" i="1" dirty="0"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0CD75D-9CEE-4F56-9525-098D8D58BC81}"/>
              </a:ext>
            </a:extLst>
          </p:cNvPr>
          <p:cNvSpPr txBox="1">
            <a:spLocks/>
          </p:cNvSpPr>
          <p:nvPr/>
        </p:nvSpPr>
        <p:spPr>
          <a:xfrm>
            <a:off x="8566150" y="4881646"/>
            <a:ext cx="2389544" cy="100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995"/>
              </a:spcBef>
              <a:buNone/>
            </a:pPr>
            <a:r>
              <a:rPr lang="ru-RU" sz="11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Телекоммуникационный шкаф</a:t>
            </a:r>
            <a:r>
              <a:rPr lang="ru-RU" sz="1100" b="1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 </a:t>
            </a:r>
            <a:r>
              <a:rPr lang="ru-RU" sz="11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(ТС1/ТС2)</a:t>
            </a:r>
          </a:p>
          <a:p>
            <a:pPr marL="0" indent="0">
              <a:spcBef>
                <a:spcPts val="995"/>
              </a:spcBef>
              <a:buNone/>
            </a:pPr>
            <a:r>
              <a:rPr lang="en-US" sz="1100" i="1" dirty="0" err="1">
                <a:latin typeface="GOST type A" panose="020B0500000000000000" pitchFamily="34" charset="0"/>
                <a:ea typeface="Times New Roman" panose="02020603050405020304" pitchFamily="18" charset="0"/>
              </a:rPr>
              <a:t>Cabeus</a:t>
            </a:r>
            <a:r>
              <a:rPr lang="en-US" sz="11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 </a:t>
            </a:r>
            <a:r>
              <a:rPr lang="ru-RU" sz="11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Волокно-Оптический 50/125 </a:t>
            </a:r>
            <a:r>
              <a:rPr lang="en-US" sz="11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(DM3) </a:t>
            </a:r>
            <a:r>
              <a:rPr lang="ru-RU" sz="1100" i="1" dirty="0" err="1">
                <a:latin typeface="GOST type A" panose="020B0500000000000000" pitchFamily="34" charset="0"/>
                <a:ea typeface="Times New Roman" panose="02020603050405020304" pitchFamily="18" charset="0"/>
              </a:rPr>
              <a:t>Многомодовый</a:t>
            </a:r>
            <a:r>
              <a:rPr lang="ru-RU" sz="11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, 4 волокна</a:t>
            </a:r>
          </a:p>
          <a:p>
            <a:pPr marL="0" indent="0">
              <a:spcBef>
                <a:spcPts val="995"/>
              </a:spcBef>
              <a:buNone/>
            </a:pPr>
            <a:r>
              <a:rPr lang="ru-RU" sz="11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Прокладка воздушным путем</a:t>
            </a:r>
          </a:p>
        </p:txBody>
      </p:sp>
    </p:spTree>
    <p:extLst>
      <p:ext uri="{BB962C8B-B14F-4D97-AF65-F5344CB8AC3E}">
        <p14:creationId xmlns:p14="http://schemas.microsoft.com/office/powerpoint/2010/main" val="15444676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6B77-7596-40A1-AA78-8F29DBF7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366" y="352929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Схема расположения кабельных трасс и оборудования здания А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899B25-7E2B-4FF5-83A6-BDD4B7BF0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66" y="1994111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монтажный шкаф, расположенный на лестничной площадке и 19 из 23 абонентских розеток, расположенных в помещениях, указанных в ТЗ</a:t>
            </a:r>
            <a:endParaRPr lang="ru-RU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6">
            <a:extLst>
              <a:ext uri="{FF2B5EF4-FFF2-40B4-BE49-F238E27FC236}">
                <a16:creationId xmlns:a16="http://schemas.microsoft.com/office/drawing/2014/main" id="{9A0D0F63-5ABD-4AA4-9231-C32B00726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366" y="4212788"/>
            <a:ext cx="3033663" cy="231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CFC824-F9C8-43B7-9149-7C264ED06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07" y="328863"/>
            <a:ext cx="4390393" cy="62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5385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D15F-BDB1-42F5-A889-948B23B3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65" y="309383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Схема расположения кабельных трасс и оборудования здания 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FAB3-91A5-4A1D-B9D7-1E86042C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65" y="1950565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серверный шкаф расположенный в 2 помещении, а также оставшиеся 4 из 23 абонентских розетки, исходя из данных ТЗ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1D427-4FEF-40EA-A04E-8F1D616A3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265" y="328864"/>
            <a:ext cx="4390391" cy="6200272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2124B960-2F40-4E97-848B-71758B47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331" y="4232267"/>
            <a:ext cx="3033663" cy="23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605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59B8-AB04-4D93-96EC-0A386E4F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366" y="277744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Структурная схема сети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15F865-4BF4-4D90-B741-56A31BDC4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66" y="1918926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последовательность размещения активного оборудования и необходимую длину волокно-оптического кабеля</a:t>
            </a:r>
            <a:endParaRPr lang="ru-RU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D1496-4169-4906-BFEB-539A2BF5B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820" y="277744"/>
            <a:ext cx="4497322" cy="630251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F1DD4D-321F-419B-9578-EF02C30A463A}"/>
              </a:ext>
            </a:extLst>
          </p:cNvPr>
          <p:cNvSpPr txBox="1">
            <a:spLocks/>
          </p:cNvSpPr>
          <p:nvPr/>
        </p:nvSpPr>
        <p:spPr>
          <a:xfrm rot="16200000">
            <a:off x="2801081" y="3299891"/>
            <a:ext cx="653320" cy="25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995"/>
              </a:spcBef>
              <a:buFont typeface="Arial" panose="020B0604020202020204" pitchFamily="34" charset="0"/>
              <a:buNone/>
            </a:pPr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200</a:t>
            </a:r>
            <a:endParaRPr lang="ru-RU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77840D-03C0-4B64-967A-B4335C7CAD87}"/>
              </a:ext>
            </a:extLst>
          </p:cNvPr>
          <p:cNvSpPr txBox="1">
            <a:spLocks/>
          </p:cNvSpPr>
          <p:nvPr/>
        </p:nvSpPr>
        <p:spPr>
          <a:xfrm rot="16200000">
            <a:off x="1653139" y="2088446"/>
            <a:ext cx="815610" cy="25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995"/>
              </a:spcBef>
              <a:buFont typeface="Arial" panose="020B0604020202020204" pitchFamily="34" charset="0"/>
              <a:buNone/>
            </a:pPr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Здание А</a:t>
            </a:r>
            <a:endParaRPr lang="ru-RU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9E0E21-74B2-4E47-B1AD-DDC3F333E707}"/>
              </a:ext>
            </a:extLst>
          </p:cNvPr>
          <p:cNvSpPr txBox="1">
            <a:spLocks/>
          </p:cNvSpPr>
          <p:nvPr/>
        </p:nvSpPr>
        <p:spPr>
          <a:xfrm rot="16200000">
            <a:off x="1660923" y="5574596"/>
            <a:ext cx="815610" cy="25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995"/>
              </a:spcBef>
              <a:buFont typeface="Arial" panose="020B0604020202020204" pitchFamily="34" charset="0"/>
              <a:buNone/>
            </a:pPr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Здание Б</a:t>
            </a:r>
            <a:endParaRPr lang="ru-RU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59B9988-99D3-49DD-8247-9A9E20BECF45}"/>
              </a:ext>
            </a:extLst>
          </p:cNvPr>
          <p:cNvSpPr txBox="1">
            <a:spLocks/>
          </p:cNvSpPr>
          <p:nvPr/>
        </p:nvSpPr>
        <p:spPr>
          <a:xfrm>
            <a:off x="3606037" y="6156530"/>
            <a:ext cx="653320" cy="25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995"/>
              </a:spcBef>
              <a:buFont typeface="Arial" panose="020B0604020202020204" pitchFamily="34" charset="0"/>
              <a:buNone/>
            </a:pPr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50</a:t>
            </a:r>
            <a:endParaRPr lang="ru-RU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C94CA01-2AB8-445B-969C-314A00F96A50}"/>
              </a:ext>
            </a:extLst>
          </p:cNvPr>
          <p:cNvSpPr txBox="1">
            <a:spLocks/>
          </p:cNvSpPr>
          <p:nvPr/>
        </p:nvSpPr>
        <p:spPr>
          <a:xfrm>
            <a:off x="3606037" y="395263"/>
            <a:ext cx="653320" cy="25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995"/>
              </a:spcBef>
              <a:buFont typeface="Arial" panose="020B0604020202020204" pitchFamily="34" charset="0"/>
              <a:buNone/>
            </a:pPr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10</a:t>
            </a:r>
            <a:endParaRPr lang="ru-RU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AFDB107-BDC2-40AB-BCD6-5527A928C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86" y="3755660"/>
            <a:ext cx="4931909" cy="280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498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831</Words>
  <Application>Microsoft Office PowerPoint</Application>
  <PresentationFormat>Widescreen</PresentationFormat>
  <Paragraphs>232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GOST type A</vt:lpstr>
      <vt:lpstr>GOST type B</vt:lpstr>
      <vt:lpstr>Тема Office</vt:lpstr>
      <vt:lpstr>КУРСОВОЙ ПРОЕКТ 090206/ССА-30/01 ЛВС</vt:lpstr>
      <vt:lpstr>Ведомость основных комплектов рабочих чертежей</vt:lpstr>
      <vt:lpstr>Пояснительная записка</vt:lpstr>
      <vt:lpstr>Задачами курсового проекта предусматриваются</vt:lpstr>
      <vt:lpstr>PowerPoint Presentation</vt:lpstr>
      <vt:lpstr>Схема кабельной коммуникации меж зданий А и Б</vt:lpstr>
      <vt:lpstr>Схема расположения кабельных трасс и оборудования здания А</vt:lpstr>
      <vt:lpstr>Схема расположения кабельных трасс и оборудования здания Б</vt:lpstr>
      <vt:lpstr>Структурная схема сети</vt:lpstr>
      <vt:lpstr>Схема шкафа телекоммуникационного</vt:lpstr>
      <vt:lpstr>Необходимое оборудование</vt:lpstr>
      <vt:lpstr>PowerPoint Presentation</vt:lpstr>
      <vt:lpstr>PowerPoint Presentation</vt:lpstr>
      <vt:lpstr>PowerPoint Presentation</vt:lpstr>
      <vt:lpstr>Техническое задание</vt:lpstr>
      <vt:lpstr>Заключение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Mark Ruisdael</cp:lastModifiedBy>
  <cp:revision>38</cp:revision>
  <dcterms:created xsi:type="dcterms:W3CDTF">2020-10-04T11:31:01Z</dcterms:created>
  <dcterms:modified xsi:type="dcterms:W3CDTF">2021-03-31T08:55:27Z</dcterms:modified>
</cp:coreProperties>
</file>