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57" r:id="rId3"/>
    <p:sldId id="269" r:id="rId4"/>
    <p:sldId id="265" r:id="rId5"/>
    <p:sldId id="263" r:id="rId6"/>
    <p:sldId id="264" r:id="rId7"/>
    <p:sldId id="266" r:id="rId8"/>
    <p:sldId id="267" r:id="rId9"/>
    <p:sldId id="272" r:id="rId10"/>
    <p:sldId id="260" r:id="rId11"/>
    <p:sldId id="261" r:id="rId12"/>
    <p:sldId id="270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DE7"/>
    <a:srgbClr val="F5D9CC"/>
    <a:srgbClr val="C0AEA5"/>
    <a:srgbClr val="F5C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BEBCAE-0980-48F9-8AFA-22B4FFA1A464}" type="datetimeFigureOut">
              <a:rPr lang="ru-RU" smtClean="0"/>
              <a:t>12.03.2021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0DED4-21ED-4837-809E-D1854BB50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2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0DED4-21ED-4837-809E-D1854BB50FA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969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6C23-ABE0-4192-8BA6-59CF52BE8CEB}" type="datetime1">
              <a:rPr lang="ru-RU" smtClean="0"/>
              <a:t>12.03.2021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0580-E233-4662-8293-1F422CF53BD7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477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BF72-4398-4EED-9977-8FD5B0216BDD}" type="datetime1">
              <a:rPr lang="ru-RU" smtClean="0"/>
              <a:t>12.03.2021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0580-E233-4662-8293-1F422CF53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472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F12B-05E0-45BD-AF51-B37E1A8DB756}" type="datetime1">
              <a:rPr lang="ru-RU" smtClean="0"/>
              <a:t>12.03.2021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0580-E233-4662-8293-1F422CF53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648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60E6F-B16D-4D56-9EBF-F5CEE1C7FB3E}" type="datetime1">
              <a:rPr lang="ru-RU" smtClean="0"/>
              <a:t>12.03.2021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0580-E233-4662-8293-1F422CF53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61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562B-2EEC-4175-B0E8-A76B25BA0F06}" type="datetime1">
              <a:rPr lang="ru-RU" smtClean="0"/>
              <a:t>12.03.2021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0580-E233-4662-8293-1F422CF53BD7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612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F51E-79B6-4930-95EB-42A4C28E30B5}" type="datetime1">
              <a:rPr lang="ru-RU" smtClean="0"/>
              <a:t>12.03.2021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0580-E233-4662-8293-1F422CF53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429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9AE92-5B27-4D44-8D1E-75CCC0C182FE}" type="datetime1">
              <a:rPr lang="ru-RU" smtClean="0"/>
              <a:t>12.03.2021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0580-E233-4662-8293-1F422CF53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05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5BF2A-3224-475F-853E-00CBA850197E}" type="datetime1">
              <a:rPr lang="ru-RU" smtClean="0"/>
              <a:t>12.03.2021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0580-E233-4662-8293-1F422CF53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27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211BB-5935-491E-BC1A-DA7D6EB9B80F}" type="datetime1">
              <a:rPr lang="ru-RU" smtClean="0"/>
              <a:t>12.03.2021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0580-E233-4662-8293-1F422CF53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895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0139528-1BCE-4B12-8531-8ADFB948C905}" type="datetime1">
              <a:rPr lang="ru-RU" smtClean="0"/>
              <a:t>12.03.2021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380580-E233-4662-8293-1F422CF53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663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195C-D974-49C3-B59D-8791C620E991}" type="datetime1">
              <a:rPr lang="ru-RU" smtClean="0"/>
              <a:t>12.03.2021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0580-E233-4662-8293-1F422CF53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904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F10BEE-0B32-4735-99E6-EE1714A51DB6}" type="datetime1">
              <a:rPr lang="ru-RU" smtClean="0"/>
              <a:t>12.03.2021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4380580-E233-4662-8293-1F422CF53BD7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9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80867" y="207962"/>
            <a:ext cx="9144000" cy="4774302"/>
          </a:xfrm>
        </p:spPr>
        <p:txBody>
          <a:bodyPr anchor="t">
            <a:normAutofit/>
          </a:bodyPr>
          <a:lstStyle/>
          <a:p>
            <a:pPr algn="ctr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Астраханский кооперативный техникум экономики и права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Курсовой проект на тему</a:t>
            </a:r>
            <a:b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«Проектирование локальной вычислительной сети»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833448" y="4568197"/>
            <a:ext cx="3197525" cy="1655762"/>
          </a:xfrm>
        </p:spPr>
        <p:txBody>
          <a:bodyPr anchor="b">
            <a:normAutofit/>
          </a:bodyPr>
          <a:lstStyle/>
          <a:p>
            <a:pPr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</a:t>
            </a: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ыполнил </a:t>
            </a:r>
            <a:b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Студент гр. ССА-30</a:t>
            </a:r>
            <a:endParaRPr lang="en-US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Расмамбетов</a:t>
            </a: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Руслан </a:t>
            </a:r>
            <a:endParaRPr lang="ru-RU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0580-E233-4662-8293-1F422CF53BD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41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92" y="739835"/>
            <a:ext cx="2796320" cy="9446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2112" y="2355497"/>
            <a:ext cx="3240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Кабель UTP 2PR 24AWG cat.5e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801" y="237680"/>
            <a:ext cx="2992753" cy="19489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21000" y="2355497"/>
            <a:ext cx="2924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GYDERS GDR-126045BM </a:t>
            </a:r>
          </a:p>
          <a:p>
            <a:pPr algn="ctr"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</a:t>
            </a:r>
            <a:r>
              <a:rPr lang="ru-RU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каф 19 настенный 12U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7943" y="339337"/>
            <a:ext cx="3012213" cy="17456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83674" y="2355497"/>
            <a:ext cx="371916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Патч</a:t>
            </a:r>
            <a:r>
              <a:rPr lang="en-US" sz="16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6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панель</a:t>
            </a:r>
            <a:r>
              <a:rPr lang="en-US" sz="16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Lanmaster</a:t>
            </a:r>
            <a:r>
              <a:rPr lang="en-US" sz="16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(TWT-PP24STP) </a:t>
            </a:r>
            <a:endParaRPr lang="ru-RU" sz="16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19" 1U 24xRJ45 </a:t>
            </a:r>
            <a:r>
              <a:rPr lang="ru-RU" sz="16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кат</a:t>
            </a:r>
            <a:r>
              <a:rPr lang="en-US" sz="16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.5e FTP</a:t>
            </a:r>
            <a:endParaRPr lang="ru-RU" sz="16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112" y="3395866"/>
            <a:ext cx="2903676" cy="180703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7850" y="5535379"/>
            <a:ext cx="3929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Патч</a:t>
            </a:r>
            <a:r>
              <a:rPr lang="ru-RU" sz="16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-панель 12 портов RJ-45 категория 5е </a:t>
            </a:r>
            <a:endParaRPr lang="ru-RU" sz="1600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0580-E233-4662-8293-1F422CF53BD7}" type="slidenum">
              <a:rPr lang="ru-RU" smtClean="0"/>
              <a:t>10</a:t>
            </a:fld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5981" y="3437708"/>
            <a:ext cx="2616135" cy="186683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 bwMode="ltGray">
          <a:xfrm>
            <a:off x="7532902" y="5304546"/>
            <a:ext cx="4378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СABEUS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ВОЛОКОННО-ОПТИЧЕСКИЙ </a:t>
            </a:r>
            <a:endParaRPr lang="ru-RU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50/125 (OM3) МНОГОМОДОВЫЙ, 4 ВОЛОКНА</a:t>
            </a:r>
          </a:p>
          <a:p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1127" y="4243116"/>
            <a:ext cx="3321775" cy="88916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820037" y="5242991"/>
            <a:ext cx="243477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Горизонтальный блок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розеток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Hyperline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93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23" y="60706"/>
            <a:ext cx="2105319" cy="18195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91417" y="1880235"/>
            <a:ext cx="377725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Коммутационный шнур RJ 45 - категория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5е U/UTP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PVC неэкранированный 2 м</a:t>
            </a:r>
          </a:p>
          <a:p>
            <a:pPr algn="ctr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dirty="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660" y="60706"/>
            <a:ext cx="1566340" cy="1819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4131" y="1880235"/>
            <a:ext cx="3461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Розетка скрытой установки компьютерная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RJ45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Blanca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Schneider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Electric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2164" y="327804"/>
            <a:ext cx="3070695" cy="14532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1438" y="5468649"/>
            <a:ext cx="3120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Кросс оптический стоечный КОР-4-У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КРС, ШКОС (4 порта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60328" y="5330149"/>
            <a:ext cx="2866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APC Smart-UPS RT 1000 ВА, 230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0580-E233-4662-8293-1F422CF53BD7}" type="slidenum">
              <a:rPr lang="ru-RU" smtClean="0"/>
              <a:t>11</a:t>
            </a:fld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1860" y="2728472"/>
            <a:ext cx="2326927" cy="257553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2497" y="3147376"/>
            <a:ext cx="2686569" cy="174954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406581" y="5545593"/>
            <a:ext cx="422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ДКС FC5010 Проволочный лоток 100х50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78164" y="1972568"/>
            <a:ext cx="3644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 CO-D6 VA B Кабельный органайзер</a:t>
            </a:r>
            <a:endParaRPr lang="ru-RU" sz="1600" dirty="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23" y="3111127"/>
            <a:ext cx="3415752" cy="1822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009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/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Заключение </a:t>
            </a: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083" y="1535182"/>
            <a:ext cx="10058400" cy="4471939"/>
          </a:xfrm>
          <a:noFill/>
          <a:ln>
            <a:noFill/>
          </a:ln>
        </p:spPr>
        <p:txBody>
          <a:bodyPr>
            <a:normAutofit lnSpcReduction="10000"/>
          </a:bodyPr>
          <a:lstStyle/>
          <a:p>
            <a:pPr lvl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66B00"/>
              </a:buClr>
              <a:buSzPct val="100000"/>
              <a:buFont typeface="Wingdings" panose="05000000000000000000" pitchFamily="2" charset="2"/>
              <a:buChar char="ü"/>
            </a:pPr>
            <a:endParaRPr lang="ru-RU" sz="20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lnSpc>
                <a:spcPct val="125000"/>
              </a:lnSpc>
              <a:buFontTx/>
              <a:buChar char="-"/>
            </a:pPr>
            <a:r>
              <a:rPr lang="ru-RU" sz="1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Проведен </a:t>
            </a:r>
            <a:r>
              <a:rPr lang="ru-RU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анализ объекта проектирования</a:t>
            </a:r>
            <a:r>
              <a:rPr lang="ru-RU" sz="1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marL="285750" indent="-285750" algn="just">
              <a:lnSpc>
                <a:spcPct val="125000"/>
              </a:lnSpc>
              <a:buFontTx/>
              <a:buChar char="-"/>
            </a:pPr>
            <a:r>
              <a:rPr lang="ru-RU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Разработана схема кабельной коммуникации между Зданием 1 и Зданием 2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ru-RU" sz="1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lnSpc>
                <a:spcPct val="125000"/>
              </a:lnSpc>
              <a:buFontTx/>
              <a:buChar char="-"/>
            </a:pPr>
            <a:r>
              <a:rPr lang="ru-RU" sz="1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Разработана </a:t>
            </a:r>
            <a:r>
              <a:rPr lang="ru-RU" sz="1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схема </a:t>
            </a:r>
            <a:r>
              <a:rPr lang="ru-RU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расположения кабельных трасс и оборудования для здания 1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ru-RU" sz="1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lnSpc>
                <a:spcPct val="125000"/>
              </a:lnSpc>
              <a:buFontTx/>
              <a:buChar char="-"/>
            </a:pPr>
            <a:r>
              <a:rPr lang="ru-RU" sz="1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Разработана схема </a:t>
            </a:r>
            <a:r>
              <a:rPr lang="ru-RU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расположения кабельных трасс и оборудования для здания </a:t>
            </a:r>
            <a:r>
              <a:rPr lang="ru-RU" sz="1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1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r>
              <a:rPr lang="ru-RU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ru-RU" sz="18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lnSpc>
                <a:spcPct val="125000"/>
              </a:lnSpc>
              <a:buFontTx/>
              <a:buChar char="-"/>
            </a:pPr>
            <a:r>
              <a:rPr lang="ru-RU" sz="1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Разработана </a:t>
            </a:r>
            <a:r>
              <a:rPr lang="ru-RU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структурная схема сети</a:t>
            </a:r>
            <a:r>
              <a:rPr lang="en-US" sz="18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ru-RU" sz="1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lnSpc>
                <a:spcPct val="125000"/>
              </a:lnSpc>
              <a:buFontTx/>
              <a:buChar char="-"/>
            </a:pPr>
            <a:r>
              <a:rPr lang="ru-RU" sz="1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Разработана схема </a:t>
            </a:r>
            <a:r>
              <a:rPr lang="ru-RU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размещения оборудования </a:t>
            </a:r>
            <a:r>
              <a:rPr lang="ru-RU" sz="1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телекоммуникационном </a:t>
            </a:r>
            <a:r>
              <a:rPr lang="ru-RU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шкафу</a:t>
            </a:r>
            <a:r>
              <a:rPr lang="en-US" sz="1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ru-RU" sz="1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lnSpc>
                <a:spcPct val="125000"/>
              </a:lnSpc>
              <a:buFontTx/>
              <a:buChar char="-"/>
            </a:pPr>
            <a:r>
              <a:rPr lang="ru-RU" sz="1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Произведен </a:t>
            </a:r>
            <a:r>
              <a:rPr lang="ru-RU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подбор необходимого оборудования;</a:t>
            </a:r>
          </a:p>
          <a:p>
            <a:pPr marL="285750" indent="-285750" algn="just">
              <a:lnSpc>
                <a:spcPct val="125000"/>
              </a:lnSpc>
              <a:buFontTx/>
              <a:buChar char="-"/>
            </a:pPr>
            <a:r>
              <a:rPr lang="ru-RU" sz="1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Оформлена спецификация </a:t>
            </a:r>
            <a:r>
              <a:rPr lang="ru-RU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необходимого </a:t>
            </a:r>
            <a:r>
              <a:rPr lang="ru-RU" sz="1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оборудования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84048" lvl="2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0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0580-E233-4662-8293-1F422CF53BD7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81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4839" y="914288"/>
            <a:ext cx="11024558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Целью выполнения курсового проекта является приобретение практических навыков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анализа</a:t>
            </a:r>
          </a:p>
          <a:p>
            <a:pPr algn="just">
              <a:lnSpc>
                <a:spcPct val="125000"/>
              </a:lnSpc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технического задания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проектирования локальных вычислительных сетей. Курсовой проект выполняется согласно техническому заданию (ТЗ) на проектирование локальной вычислительной сети.</a:t>
            </a:r>
          </a:p>
          <a:p>
            <a:pPr algn="just">
              <a:lnSpc>
                <a:spcPct val="125000"/>
              </a:lnSpc>
            </a:pP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25000"/>
              </a:lnSpc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Задачами данного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курсового проекта является 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lnSpc>
                <a:spcPct val="125000"/>
              </a:lnSpc>
              <a:buFontTx/>
              <a:buChar char="-"/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ровести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анализ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объекта проектирования;</a:t>
            </a:r>
          </a:p>
          <a:p>
            <a:pPr marL="285750" indent="-285750" algn="just">
              <a:lnSpc>
                <a:spcPct val="125000"/>
              </a:lnSpc>
              <a:buFontTx/>
              <a:buChar char="-"/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Разработать схему кабельной коммуникации между Зданием 1 и Зданием 2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lnSpc>
                <a:spcPct val="125000"/>
              </a:lnSpc>
              <a:buFontTx/>
              <a:buChar char="-"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Разработать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схему расположения кабельных трасс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оборудования для здания 1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lnSpc>
                <a:spcPct val="125000"/>
              </a:lnSpc>
              <a:buFontTx/>
              <a:buChar char="-"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Разработать схему расположения кабельных трасс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оборудования для здания 2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lnSpc>
                <a:spcPct val="125000"/>
              </a:lnSpc>
              <a:buFontTx/>
              <a:buChar char="-"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Разработать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структурную схему сети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lnSpc>
                <a:spcPct val="125000"/>
              </a:lnSpc>
              <a:buFontTx/>
              <a:buChar char="-"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Разработать схему размещения оборудования в шкафу телекоммуникационном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lnSpc>
                <a:spcPct val="125000"/>
              </a:lnSpc>
              <a:buFontTx/>
              <a:buChar char="-"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Произвести подбор необходимого оборудования;</a:t>
            </a:r>
          </a:p>
          <a:p>
            <a:pPr marL="285750" indent="-285750" algn="just">
              <a:lnSpc>
                <a:spcPct val="125000"/>
              </a:lnSpc>
              <a:buFontTx/>
              <a:buChar char="-"/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формить спецификацию необходимого оборудования.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82137" y="275527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Цели и задачи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0580-E233-4662-8293-1F422CF53BD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7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0580-E233-4662-8293-1F422CF53BD7}" type="slidenum">
              <a:rPr lang="ru-RU" smtClean="0"/>
              <a:t>3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562597" y="11874"/>
            <a:ext cx="4899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Анализ проектируемого объекта </a:t>
            </a:r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067164"/>
              </p:ext>
            </p:extLst>
          </p:nvPr>
        </p:nvGraphicFramePr>
        <p:xfrm>
          <a:off x="264487" y="473539"/>
          <a:ext cx="5747659" cy="5760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0549"/>
                <a:gridCol w="1005427"/>
                <a:gridCol w="702844"/>
                <a:gridCol w="1060726"/>
                <a:gridCol w="1998113"/>
              </a:tblGrid>
              <a:tr h="8287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№ п/п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47890" marR="478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№ Здания</a:t>
                      </a:r>
                    </a:p>
                  </a:txBody>
                  <a:tcPr marL="47890" marR="478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№ Помещения</a:t>
                      </a:r>
                    </a:p>
                  </a:txBody>
                  <a:tcPr marL="47890" marR="478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Назначение помещения</a:t>
                      </a:r>
                    </a:p>
                  </a:txBody>
                  <a:tcPr marL="47890" marR="478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Количество проектируемых информационных розеток</a:t>
                      </a:r>
                    </a:p>
                  </a:txBody>
                  <a:tcPr marL="47890" marR="47890" marT="0" marB="0"/>
                </a:tc>
              </a:tr>
              <a:tr h="2072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47890" marR="478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47890" marR="478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47890" marR="478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Прихожая</a:t>
                      </a:r>
                    </a:p>
                  </a:txBody>
                  <a:tcPr marL="47890" marR="478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</a:t>
                      </a:r>
                    </a:p>
                  </a:txBody>
                  <a:tcPr marL="47890" marR="47890" marT="0" marB="0"/>
                </a:tc>
              </a:tr>
              <a:tr h="2072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47890" marR="478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47890" marR="478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47890" marR="478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Кабинет</a:t>
                      </a:r>
                    </a:p>
                  </a:txBody>
                  <a:tcPr marL="47890" marR="478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47890" marR="47890" marT="0" marB="0"/>
                </a:tc>
              </a:tr>
              <a:tr h="2072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marL="47890" marR="478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47890" marR="478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marL="47890" marR="478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Кабинет</a:t>
                      </a:r>
                    </a:p>
                  </a:txBody>
                  <a:tcPr marL="47890" marR="478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47890" marR="47890" marT="0" marB="0"/>
                </a:tc>
              </a:tr>
              <a:tr h="4144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marL="47890" marR="478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47890" marR="478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3А</a:t>
                      </a:r>
                    </a:p>
                  </a:txBody>
                  <a:tcPr marL="47890" marR="478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Подсобное помещение</a:t>
                      </a:r>
                    </a:p>
                  </a:txBody>
                  <a:tcPr marL="47890" marR="478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</a:t>
                      </a:r>
                    </a:p>
                  </a:txBody>
                  <a:tcPr marL="47890" marR="47890" marT="0" marB="0"/>
                </a:tc>
              </a:tr>
              <a:tr h="4144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</a:p>
                  </a:txBody>
                  <a:tcPr marL="47890" marR="478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47890" marR="478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3Б</a:t>
                      </a:r>
                    </a:p>
                  </a:txBody>
                  <a:tcPr marL="47890" marR="478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Подсобное помещение</a:t>
                      </a:r>
                    </a:p>
                  </a:txBody>
                  <a:tcPr marL="47890" marR="478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</a:t>
                      </a:r>
                    </a:p>
                  </a:txBody>
                  <a:tcPr marL="47890" marR="47890" marT="0" marB="0"/>
                </a:tc>
              </a:tr>
              <a:tr h="2072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</a:p>
                  </a:txBody>
                  <a:tcPr marL="47890" marR="478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47890" marR="478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marL="47890" marR="478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Кабинет</a:t>
                      </a:r>
                    </a:p>
                  </a:txBody>
                  <a:tcPr marL="47890" marR="478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47890" marR="47890" marT="0" marB="0"/>
                </a:tc>
              </a:tr>
              <a:tr h="2072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</a:p>
                  </a:txBody>
                  <a:tcPr marL="47890" marR="478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47890" marR="478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</a:p>
                  </a:txBody>
                  <a:tcPr marL="47890" marR="478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Уборная</a:t>
                      </a:r>
                    </a:p>
                  </a:txBody>
                  <a:tcPr marL="47890" marR="478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</a:t>
                      </a:r>
                    </a:p>
                  </a:txBody>
                  <a:tcPr marL="47890" marR="47890" marT="0" marB="0"/>
                </a:tc>
              </a:tr>
              <a:tr h="2072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</a:p>
                  </a:txBody>
                  <a:tcPr marL="47890" marR="478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47890" marR="478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</a:p>
                  </a:txBody>
                  <a:tcPr marL="47890" marR="478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Уборная</a:t>
                      </a:r>
                    </a:p>
                  </a:txBody>
                  <a:tcPr marL="47890" marR="478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47890" marR="47890" marT="0" marB="0"/>
                </a:tc>
              </a:tr>
              <a:tr h="2072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</a:t>
                      </a:r>
                    </a:p>
                  </a:txBody>
                  <a:tcPr marL="47890" marR="478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47890" marR="478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</a:p>
                  </a:txBody>
                  <a:tcPr marL="47890" marR="478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Уборная</a:t>
                      </a:r>
                    </a:p>
                  </a:txBody>
                  <a:tcPr marL="47890" marR="478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</a:t>
                      </a:r>
                    </a:p>
                  </a:txBody>
                  <a:tcPr marL="47890" marR="47890" marT="0" marB="0"/>
                </a:tc>
              </a:tr>
              <a:tr h="2072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</a:t>
                      </a:r>
                    </a:p>
                  </a:txBody>
                  <a:tcPr marL="47890" marR="478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47890" marR="478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</a:p>
                  </a:txBody>
                  <a:tcPr marL="47890" marR="478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Кабинет</a:t>
                      </a:r>
                    </a:p>
                  </a:txBody>
                  <a:tcPr marL="47890" marR="478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47890" marR="47890" marT="0" marB="0"/>
                </a:tc>
              </a:tr>
              <a:tr h="2072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</a:t>
                      </a:r>
                    </a:p>
                  </a:txBody>
                  <a:tcPr marL="47890" marR="478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47890" marR="478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</a:t>
                      </a:r>
                    </a:p>
                  </a:txBody>
                  <a:tcPr marL="47890" marR="478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Коридор</a:t>
                      </a:r>
                    </a:p>
                  </a:txBody>
                  <a:tcPr marL="47890" marR="478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</a:t>
                      </a:r>
                    </a:p>
                  </a:txBody>
                  <a:tcPr marL="47890" marR="47890" marT="0" marB="0"/>
                </a:tc>
              </a:tr>
              <a:tr h="2072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</a:t>
                      </a:r>
                    </a:p>
                  </a:txBody>
                  <a:tcPr marL="47890" marR="478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47890" marR="478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</a:t>
                      </a:r>
                    </a:p>
                  </a:txBody>
                  <a:tcPr marL="47890" marR="478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Кабинет</a:t>
                      </a:r>
                    </a:p>
                  </a:txBody>
                  <a:tcPr marL="47890" marR="478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47890" marR="47890" marT="0" marB="0"/>
                </a:tc>
              </a:tr>
              <a:tr h="2072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</a:t>
                      </a:r>
                    </a:p>
                  </a:txBody>
                  <a:tcPr marL="47890" marR="478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47890" marR="478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</a:t>
                      </a:r>
                    </a:p>
                  </a:txBody>
                  <a:tcPr marL="47890" marR="478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Коридор</a:t>
                      </a:r>
                    </a:p>
                  </a:txBody>
                  <a:tcPr marL="47890" marR="478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</a:t>
                      </a:r>
                    </a:p>
                  </a:txBody>
                  <a:tcPr marL="47890" marR="47890" marT="0" marB="0"/>
                </a:tc>
              </a:tr>
              <a:tr h="2072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14</a:t>
                      </a:r>
                    </a:p>
                  </a:txBody>
                  <a:tcPr marL="47890" marR="478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47890" marR="478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</a:t>
                      </a:r>
                    </a:p>
                  </a:txBody>
                  <a:tcPr marL="47890" marR="478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Кабинет</a:t>
                      </a:r>
                    </a:p>
                  </a:txBody>
                  <a:tcPr marL="47890" marR="478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47890" marR="47890" marT="0" marB="0"/>
                </a:tc>
              </a:tr>
              <a:tr h="2072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</a:t>
                      </a:r>
                    </a:p>
                  </a:txBody>
                  <a:tcPr marL="47890" marR="478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47890" marR="478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</a:t>
                      </a:r>
                    </a:p>
                  </a:txBody>
                  <a:tcPr marL="47890" marR="478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Коридор</a:t>
                      </a:r>
                    </a:p>
                  </a:txBody>
                  <a:tcPr marL="47890" marR="478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</a:t>
                      </a:r>
                    </a:p>
                  </a:txBody>
                  <a:tcPr marL="47890" marR="47890" marT="0" marB="0"/>
                </a:tc>
              </a:tr>
              <a:tr h="2072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17</a:t>
                      </a:r>
                    </a:p>
                  </a:txBody>
                  <a:tcPr marL="47890" marR="478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47890" marR="478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14</a:t>
                      </a:r>
                    </a:p>
                  </a:txBody>
                  <a:tcPr marL="47890" marR="478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Кабинет</a:t>
                      </a:r>
                    </a:p>
                  </a:txBody>
                  <a:tcPr marL="47890" marR="478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47890" marR="47890" marT="0" marB="0"/>
                </a:tc>
              </a:tr>
              <a:tr h="2072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18</a:t>
                      </a:r>
                    </a:p>
                  </a:txBody>
                  <a:tcPr marL="47890" marR="478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47890" marR="478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</a:t>
                      </a:r>
                    </a:p>
                  </a:txBody>
                  <a:tcPr marL="47890" marR="478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Коридор</a:t>
                      </a:r>
                    </a:p>
                  </a:txBody>
                  <a:tcPr marL="47890" marR="478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</a:t>
                      </a:r>
                    </a:p>
                  </a:txBody>
                  <a:tcPr marL="47890" marR="47890" marT="0" marB="0"/>
                </a:tc>
              </a:tr>
              <a:tr h="2072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19</a:t>
                      </a:r>
                    </a:p>
                  </a:txBody>
                  <a:tcPr marL="47890" marR="478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47890" marR="478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16</a:t>
                      </a:r>
                    </a:p>
                  </a:txBody>
                  <a:tcPr marL="47890" marR="478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Кабинет</a:t>
                      </a:r>
                    </a:p>
                  </a:txBody>
                  <a:tcPr marL="47890" marR="478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47890" marR="47890" marT="0" marB="0"/>
                </a:tc>
              </a:tr>
              <a:tr h="2072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</a:t>
                      </a:r>
                    </a:p>
                  </a:txBody>
                  <a:tcPr marL="47890" marR="478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47890" marR="478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17</a:t>
                      </a:r>
                    </a:p>
                  </a:txBody>
                  <a:tcPr marL="47890" marR="478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Кабинет</a:t>
                      </a:r>
                    </a:p>
                  </a:txBody>
                  <a:tcPr marL="47890" marR="478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47890" marR="47890" marT="0" marB="0"/>
                </a:tc>
              </a:tr>
              <a:tr h="2072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21</a:t>
                      </a:r>
                    </a:p>
                  </a:txBody>
                  <a:tcPr marL="47890" marR="478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47890" marR="478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18</a:t>
                      </a:r>
                    </a:p>
                  </a:txBody>
                  <a:tcPr marL="47890" marR="478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Кабинет</a:t>
                      </a:r>
                    </a:p>
                  </a:txBody>
                  <a:tcPr marL="47890" marR="478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47890" marR="47890" marT="0" marB="0"/>
                </a:tc>
              </a:tr>
              <a:tr h="2072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22</a:t>
                      </a:r>
                    </a:p>
                  </a:txBody>
                  <a:tcPr marL="47890" marR="478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47890" marR="478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19</a:t>
                      </a:r>
                    </a:p>
                  </a:txBody>
                  <a:tcPr marL="47890" marR="478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Коридор</a:t>
                      </a:r>
                    </a:p>
                  </a:txBody>
                  <a:tcPr marL="47890" marR="478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</a:t>
                      </a:r>
                    </a:p>
                  </a:txBody>
                  <a:tcPr marL="47890" marR="47890" marT="0" marB="0"/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086369"/>
              </p:ext>
            </p:extLst>
          </p:nvPr>
        </p:nvGraphicFramePr>
        <p:xfrm>
          <a:off x="6282047" y="473546"/>
          <a:ext cx="5753832" cy="57847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0627"/>
                <a:gridCol w="938640"/>
                <a:gridCol w="762563"/>
                <a:gridCol w="1676711"/>
                <a:gridCol w="1595291"/>
              </a:tblGrid>
              <a:tr h="2629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23</a:t>
                      </a:r>
                    </a:p>
                  </a:txBody>
                  <a:tcPr marL="58774" marR="587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58774" marR="58774" marT="0" marB="0"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</a:t>
                      </a:r>
                    </a:p>
                  </a:txBody>
                  <a:tcPr marL="58774" marR="58774" marT="0" marB="0"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Коридор</a:t>
                      </a:r>
                    </a:p>
                  </a:txBody>
                  <a:tcPr marL="58774" marR="58774" marT="0" marB="0"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</a:t>
                      </a:r>
                    </a:p>
                  </a:txBody>
                  <a:tcPr marL="58774" marR="58774" marT="0" marB="0">
                    <a:solidFill>
                      <a:srgbClr val="FAEDE7"/>
                    </a:solidFill>
                  </a:tcPr>
                </a:tc>
              </a:tr>
              <a:tr h="2629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</a:t>
                      </a:r>
                    </a:p>
                  </a:txBody>
                  <a:tcPr marL="58774" marR="587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58774" marR="587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21</a:t>
                      </a:r>
                    </a:p>
                  </a:txBody>
                  <a:tcPr marL="58774" marR="587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Уборная</a:t>
                      </a:r>
                    </a:p>
                  </a:txBody>
                  <a:tcPr marL="58774" marR="587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</a:t>
                      </a:r>
                    </a:p>
                  </a:txBody>
                  <a:tcPr marL="58774" marR="58774" marT="0" marB="0"/>
                </a:tc>
              </a:tr>
              <a:tr h="2629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</a:t>
                      </a:r>
                    </a:p>
                  </a:txBody>
                  <a:tcPr marL="58774" marR="587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58774" marR="587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22</a:t>
                      </a:r>
                    </a:p>
                  </a:txBody>
                  <a:tcPr marL="58774" marR="587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Уборная</a:t>
                      </a:r>
                    </a:p>
                  </a:txBody>
                  <a:tcPr marL="58774" marR="587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</a:t>
                      </a:r>
                    </a:p>
                  </a:txBody>
                  <a:tcPr marL="58774" marR="58774" marT="0" marB="0"/>
                </a:tc>
              </a:tr>
              <a:tr h="2629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26</a:t>
                      </a:r>
                    </a:p>
                  </a:txBody>
                  <a:tcPr marL="58774" marR="587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58774" marR="587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23</a:t>
                      </a:r>
                    </a:p>
                  </a:txBody>
                  <a:tcPr marL="58774" marR="587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Кабинет</a:t>
                      </a:r>
                    </a:p>
                  </a:txBody>
                  <a:tcPr marL="58774" marR="587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58774" marR="58774" marT="0" marB="0"/>
                </a:tc>
              </a:tr>
              <a:tr h="2629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27</a:t>
                      </a:r>
                    </a:p>
                  </a:txBody>
                  <a:tcPr marL="58774" marR="587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58774" marR="587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23</a:t>
                      </a:r>
                    </a:p>
                  </a:txBody>
                  <a:tcPr marL="58774" marR="587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Кабинет</a:t>
                      </a:r>
                    </a:p>
                  </a:txBody>
                  <a:tcPr marL="58774" marR="587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58774" marR="58774" marT="0" marB="0"/>
                </a:tc>
              </a:tr>
              <a:tr h="2629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28</a:t>
                      </a:r>
                    </a:p>
                  </a:txBody>
                  <a:tcPr marL="58774" marR="587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58774" marR="587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</a:t>
                      </a:r>
                    </a:p>
                  </a:txBody>
                  <a:tcPr marL="58774" marR="587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Кабинет</a:t>
                      </a:r>
                    </a:p>
                  </a:txBody>
                  <a:tcPr marL="58774" marR="587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58774" marR="58774" marT="0" marB="0"/>
                </a:tc>
              </a:tr>
              <a:tr h="2629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29</a:t>
                      </a:r>
                    </a:p>
                  </a:txBody>
                  <a:tcPr marL="58774" marR="587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58774" marR="587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</a:t>
                      </a:r>
                    </a:p>
                  </a:txBody>
                  <a:tcPr marL="58774" marR="587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Кабинет</a:t>
                      </a:r>
                    </a:p>
                  </a:txBody>
                  <a:tcPr marL="58774" marR="587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58774" marR="58774" marT="0" marB="0"/>
                </a:tc>
              </a:tr>
              <a:tr h="2629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30</a:t>
                      </a:r>
                    </a:p>
                  </a:txBody>
                  <a:tcPr marL="58774" marR="587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58774" marR="587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26</a:t>
                      </a:r>
                    </a:p>
                  </a:txBody>
                  <a:tcPr marL="58774" marR="587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Кабинет</a:t>
                      </a:r>
                    </a:p>
                  </a:txBody>
                  <a:tcPr marL="58774" marR="587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58774" marR="58774" marT="0" marB="0"/>
                </a:tc>
              </a:tr>
              <a:tr h="2629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31</a:t>
                      </a:r>
                    </a:p>
                  </a:txBody>
                  <a:tcPr marL="58774" marR="587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58774" marR="587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27</a:t>
                      </a:r>
                    </a:p>
                  </a:txBody>
                  <a:tcPr marL="58774" marR="587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Кабинет</a:t>
                      </a:r>
                    </a:p>
                  </a:txBody>
                  <a:tcPr marL="58774" marR="587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58774" marR="58774" marT="0" marB="0"/>
                </a:tc>
              </a:tr>
              <a:tr h="2629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32</a:t>
                      </a:r>
                    </a:p>
                  </a:txBody>
                  <a:tcPr marL="58774" marR="587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58774" marR="587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28</a:t>
                      </a:r>
                    </a:p>
                  </a:txBody>
                  <a:tcPr marL="58774" marR="587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Прихожая</a:t>
                      </a:r>
                    </a:p>
                  </a:txBody>
                  <a:tcPr marL="58774" marR="587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</a:t>
                      </a:r>
                    </a:p>
                  </a:txBody>
                  <a:tcPr marL="58774" marR="58774" marT="0" marB="0"/>
                </a:tc>
              </a:tr>
              <a:tr h="2629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33</a:t>
                      </a:r>
                    </a:p>
                  </a:txBody>
                  <a:tcPr marL="58774" marR="587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58774" marR="587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58774" marR="587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Кабинет</a:t>
                      </a:r>
                    </a:p>
                  </a:txBody>
                  <a:tcPr marL="58774" marR="587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58774" marR="58774" marT="0" marB="0"/>
                </a:tc>
              </a:tr>
              <a:tr h="2629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34</a:t>
                      </a:r>
                    </a:p>
                  </a:txBody>
                  <a:tcPr marL="58774" marR="587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58774" marR="587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58774" marR="587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Кабинет</a:t>
                      </a:r>
                    </a:p>
                  </a:txBody>
                  <a:tcPr marL="58774" marR="587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</a:t>
                      </a:r>
                    </a:p>
                  </a:txBody>
                  <a:tcPr marL="58774" marR="58774" marT="0" marB="0"/>
                </a:tc>
              </a:tr>
              <a:tr h="2629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35</a:t>
                      </a:r>
                    </a:p>
                  </a:txBody>
                  <a:tcPr marL="58774" marR="587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58774" marR="587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2А</a:t>
                      </a:r>
                    </a:p>
                  </a:txBody>
                  <a:tcPr marL="58774" marR="587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Кабинет</a:t>
                      </a:r>
                    </a:p>
                  </a:txBody>
                  <a:tcPr marL="58774" marR="587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</a:t>
                      </a:r>
                    </a:p>
                  </a:txBody>
                  <a:tcPr marL="58774" marR="58774" marT="0" marB="0"/>
                </a:tc>
              </a:tr>
              <a:tr h="2629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36</a:t>
                      </a:r>
                    </a:p>
                  </a:txBody>
                  <a:tcPr marL="58774" marR="587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58774" marR="587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marL="58774" marR="587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Кабинет</a:t>
                      </a:r>
                    </a:p>
                  </a:txBody>
                  <a:tcPr marL="58774" marR="587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58774" marR="58774" marT="0" marB="0"/>
                </a:tc>
              </a:tr>
              <a:tr h="2629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37</a:t>
                      </a:r>
                    </a:p>
                  </a:txBody>
                  <a:tcPr marL="58774" marR="587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58774" marR="587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3А</a:t>
                      </a:r>
                    </a:p>
                  </a:txBody>
                  <a:tcPr marL="58774" marR="587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Кабинет</a:t>
                      </a:r>
                    </a:p>
                  </a:txBody>
                  <a:tcPr marL="58774" marR="587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</a:t>
                      </a:r>
                    </a:p>
                  </a:txBody>
                  <a:tcPr marL="58774" marR="58774" marT="0" marB="0"/>
                </a:tc>
              </a:tr>
              <a:tr h="5258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38</a:t>
                      </a:r>
                    </a:p>
                  </a:txBody>
                  <a:tcPr marL="58774" marR="587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58774" marR="587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marL="58774" marR="587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Подсобное помещение</a:t>
                      </a:r>
                    </a:p>
                  </a:txBody>
                  <a:tcPr marL="58774" marR="587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</a:t>
                      </a:r>
                    </a:p>
                  </a:txBody>
                  <a:tcPr marL="58774" marR="58774" marT="0" marB="0"/>
                </a:tc>
              </a:tr>
              <a:tr h="2629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39 </a:t>
                      </a:r>
                    </a:p>
                  </a:txBody>
                  <a:tcPr marL="58774" marR="587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58774" marR="587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</a:p>
                  </a:txBody>
                  <a:tcPr marL="58774" marR="587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Уборная</a:t>
                      </a:r>
                    </a:p>
                  </a:txBody>
                  <a:tcPr marL="58774" marR="587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</a:t>
                      </a:r>
                    </a:p>
                  </a:txBody>
                  <a:tcPr marL="58774" marR="58774" marT="0" marB="0"/>
                </a:tc>
              </a:tr>
              <a:tr h="2629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40</a:t>
                      </a:r>
                    </a:p>
                  </a:txBody>
                  <a:tcPr marL="58774" marR="587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58774" marR="587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</a:p>
                  </a:txBody>
                  <a:tcPr marL="58774" marR="587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Кабинет</a:t>
                      </a:r>
                    </a:p>
                  </a:txBody>
                  <a:tcPr marL="58774" marR="587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58774" marR="58774" marT="0" marB="0"/>
                </a:tc>
              </a:tr>
              <a:tr h="2629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41</a:t>
                      </a:r>
                    </a:p>
                  </a:txBody>
                  <a:tcPr marL="58774" marR="587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58774" marR="587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</a:p>
                  </a:txBody>
                  <a:tcPr marL="58774" marR="587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Коридор</a:t>
                      </a:r>
                    </a:p>
                  </a:txBody>
                  <a:tcPr marL="58774" marR="587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</a:t>
                      </a:r>
                    </a:p>
                  </a:txBody>
                  <a:tcPr marL="58774" marR="58774" marT="0" marB="0"/>
                </a:tc>
              </a:tr>
              <a:tr h="2629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42</a:t>
                      </a:r>
                    </a:p>
                  </a:txBody>
                  <a:tcPr marL="58774" marR="587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58774" marR="587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7А</a:t>
                      </a:r>
                    </a:p>
                  </a:txBody>
                  <a:tcPr marL="58774" marR="587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Коридор</a:t>
                      </a:r>
                    </a:p>
                  </a:txBody>
                  <a:tcPr marL="58774" marR="587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</a:t>
                      </a:r>
                    </a:p>
                  </a:txBody>
                  <a:tcPr marL="58774" marR="58774" marT="0" marB="0"/>
                </a:tc>
              </a:tr>
              <a:tr h="2629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43</a:t>
                      </a:r>
                    </a:p>
                  </a:txBody>
                  <a:tcPr marL="58774" marR="587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58774" marR="587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</a:p>
                  </a:txBody>
                  <a:tcPr marL="58774" marR="587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Коридор</a:t>
                      </a:r>
                    </a:p>
                  </a:txBody>
                  <a:tcPr marL="58774" marR="587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58774" marR="58774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27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70306" y="77637"/>
            <a:ext cx="6407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Схема кабельной коммуникации между Зданием 1 и Зданием 2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0580-E233-4662-8293-1F422CF53BD7}" type="slidenum">
              <a:rPr lang="ru-RU" smtClean="0"/>
              <a:t>4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305773" y="-1033949"/>
            <a:ext cx="4333053" cy="865588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49" y="2311878"/>
            <a:ext cx="3000207" cy="178650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490076" y="963923"/>
            <a:ext cx="668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latin typeface="GOST type A" panose="020B0500000000000000" pitchFamily="34" charset="0"/>
              </a:rPr>
              <a:t>Здание </a:t>
            </a:r>
            <a:r>
              <a:rPr lang="en-US" sz="1200" dirty="0" smtClean="0">
                <a:latin typeface="GOST type A" panose="020B0500000000000000" pitchFamily="34" charset="0"/>
              </a:rPr>
              <a:t>2</a:t>
            </a:r>
            <a:endParaRPr lang="ru-RU" sz="1200" dirty="0">
              <a:latin typeface="GOST type A" panose="020B0500000000000000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98772" y="96392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latin typeface="GOST type A" panose="020B0500000000000000" pitchFamily="34" charset="0"/>
              </a:rPr>
              <a:t>Здание 1</a:t>
            </a:r>
            <a:endParaRPr lang="ru-RU" sz="1200" dirty="0">
              <a:latin typeface="GOST type A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34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4249" y="2415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682815" y="56874"/>
            <a:ext cx="653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Расположение кабельной трассы и оборудования. Здание 1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0580-E233-4662-8293-1F422CF53BD7}" type="slidenum">
              <a:rPr lang="ru-RU" smtClean="0"/>
              <a:t>5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2737" y="879894"/>
            <a:ext cx="3355442" cy="256204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039182" y="-467352"/>
            <a:ext cx="5960809" cy="764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17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20838" y="0"/>
            <a:ext cx="6575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Расположение кабельной трассы и оборудования. Здание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ru-RU" dirty="0"/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0580-E233-4662-8293-1F422CF53BD7}" type="slidenum">
              <a:rPr lang="ru-RU" smtClean="0"/>
              <a:t>6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148" y="646331"/>
            <a:ext cx="4106619" cy="277562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35006" y="-340877"/>
            <a:ext cx="5950064" cy="737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63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42272" y="2932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061843" y="108632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Структурная схема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0580-E233-4662-8293-1F422CF53BD7}" type="slidenum">
              <a:rPr lang="ru-RU" smtClean="0"/>
              <a:t>7</a:t>
            </a:fld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001" y="477965"/>
            <a:ext cx="6835878" cy="580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5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69922" y="60385"/>
            <a:ext cx="400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Схема шкафа телекоммуникационного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0580-E233-4662-8293-1F422CF53BD7}" type="slidenum">
              <a:rPr lang="ru-RU" smtClean="0"/>
              <a:t>8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79" y="808398"/>
            <a:ext cx="10598476" cy="493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39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0580-E233-4662-8293-1F422CF53BD7}" type="slidenum">
              <a:rPr lang="ru-RU" smtClean="0"/>
              <a:t>9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2700068" y="69012"/>
            <a:ext cx="7183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данного проекта было подобрано следующее оборудование 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334428"/>
              </p:ext>
            </p:extLst>
          </p:nvPr>
        </p:nvGraphicFramePr>
        <p:xfrm>
          <a:off x="81324" y="438344"/>
          <a:ext cx="6172827" cy="57985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2744"/>
                <a:gridCol w="2657755"/>
                <a:gridCol w="1151587"/>
                <a:gridCol w="967882"/>
                <a:gridCol w="619846"/>
                <a:gridCol w="443013"/>
              </a:tblGrid>
              <a:tr h="1782136">
                <a:tc>
                  <a:txBody>
                    <a:bodyPr/>
                    <a:lstStyle/>
                    <a:p>
                      <a:pPr marL="71755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59875" marR="59875" marT="0" marB="0" vert="vert27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Наименование,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Технические характеристики</a:t>
                      </a:r>
                      <a:b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59875" marR="59875" marT="0" marB="0"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Тип, марка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59875" marR="59875" marT="0" marB="0" vert="vert270"/>
                </a:tc>
                <a:tc>
                  <a:txBody>
                    <a:bodyPr/>
                    <a:lstStyle/>
                    <a:p>
                      <a:pPr marL="71755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71755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Производитель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59875" marR="59875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Ед. измерения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59875" marR="59875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Кол-во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59875" marR="59875" marT="0" marB="0" vert="vert270"/>
                </a:tc>
              </a:tr>
              <a:tr h="1080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59875" marR="5987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Сabeus Clt-A-4-01x04-J-Pe-D-Out-40 Кабель Волоконно-Оптический 50/125 (Om3) Многомодовый, 4 Волокна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59875" marR="5987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Clt-A-4-01x04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59875" marR="5987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СABEUS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59875" marR="5987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59875" marR="5987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307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59875" marR="59875" marT="0" marB="0"/>
                </a:tc>
              </a:tr>
              <a:tr h="5968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59875" marR="5987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GYDERS GDR-126045BM шкаф 19 настенный 12U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59875" marR="5987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GDR-126045BM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59875" marR="5987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Gyders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59875" marR="5987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59875" marR="5987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59875" marR="59875" marT="0" marB="0"/>
                </a:tc>
              </a:tr>
              <a:tr h="5968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59875" marR="5987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Патч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панель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Lanmaster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19” 1U 24xRJ45 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кат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.5e FTP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59875" marR="5987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TWT-PP24STP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59875" marR="5987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Lanmaster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59875" marR="5987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59875" marR="5987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59875" marR="59875" marT="0" marB="0"/>
                </a:tc>
              </a:tr>
              <a:tr h="5487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59875" marR="59875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Патч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ru-RU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панель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Lanmaster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19” 1U </a:t>
                      </a:r>
                      <a:r>
                        <a:rPr lang="ru-RU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xRJ45 </a:t>
                      </a:r>
                      <a:r>
                        <a:rPr lang="ru-RU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кат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.5e FTP</a:t>
                      </a:r>
                      <a:endParaRPr lang="ru-RU" sz="1400" dirty="0" smtClean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59875" marR="5987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TWT-PP</a:t>
                      </a:r>
                      <a:r>
                        <a:rPr lang="ru-RU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STP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59875" marR="5987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Lanmaster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59875" marR="5987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59875" marR="5987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59875" marR="59875" marT="0" marB="0"/>
                </a:tc>
              </a:tr>
              <a:tr h="5968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59875" marR="5987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Hyperline гор.размещ. 9xSchuko базовые 10A без вилки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59875" marR="5987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SHT19-9SH-2.5IEC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59875" marR="5987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Hyperline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59875" marR="5987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59875" marR="5987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59875" marR="59875" marT="0" marB="0"/>
                </a:tc>
              </a:tr>
              <a:tr h="5968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59875" marR="5987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APC Smart-UPS RT 1000 ВА, 230 В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59875" marR="5987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SURT1000XLI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59875" marR="5987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Smart-UPS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59875" marR="5987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штк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59875" marR="5987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59875" marR="59875" marT="0" marB="0"/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83398"/>
              </p:ext>
            </p:extLst>
          </p:nvPr>
        </p:nvGraphicFramePr>
        <p:xfrm>
          <a:off x="6366295" y="425139"/>
          <a:ext cx="5475119" cy="58290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3683"/>
                <a:gridCol w="2298803"/>
                <a:gridCol w="1021425"/>
                <a:gridCol w="858483"/>
                <a:gridCol w="549785"/>
                <a:gridCol w="392940"/>
              </a:tblGrid>
              <a:tr h="6757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+mn-lt"/>
                          <a:ea typeface="+mn-ea"/>
                        </a:rPr>
                        <a:t>7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Кабель </a:t>
                      </a:r>
                      <a:r>
                        <a:rPr lang="ru-RU" sz="1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PROconnect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витая пара UTP 2PR 24AWG, CAT5e,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01-0121-3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PROconnect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415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AEDE7"/>
                    </a:solidFill>
                  </a:tcPr>
                </a:tc>
              </a:tr>
              <a:tr h="10135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+mn-lt"/>
                          <a:ea typeface="+mn-ea"/>
                        </a:rPr>
                        <a:t>8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Коммутационный шнур RJ 45 – категория 5е U/UTP PVC неэкранированный 2 м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AWG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Legrand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135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 smtClean="0">
                          <a:effectLst/>
                          <a:latin typeface="+mn-lt"/>
                          <a:ea typeface="+mn-ea"/>
                        </a:rPr>
                        <a:t>9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Розетка скрытой установки компьютерная RJ45 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Blanca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Schneider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Electric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BLNIS045001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BLNIS045001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Schneider Electric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757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 smtClean="0">
                          <a:effectLst/>
                        </a:rPr>
                        <a:t>10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Кабель-канал 40х40 белый (2м)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Leiden Electric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028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 smtClean="0">
                          <a:effectLst/>
                        </a:rPr>
                        <a:t>11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Кабель-канал ПВХ 20х20 мм цвет белый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Kopos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757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 smtClean="0">
                          <a:effectLst/>
                        </a:rPr>
                        <a:t>12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NT CO-D6 VA B Кабельный органайзер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NT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шт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87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 smtClean="0">
                          <a:effectLst/>
                        </a:rPr>
                        <a:t>13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ДКС FC5010 Проволочный лоток 100х50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ДКС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430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Times New Roman"/>
                          <a:ea typeface="Calibri"/>
                        </a:rPr>
                        <a:t>1</a:t>
                      </a:r>
                      <a:r>
                        <a:rPr lang="ru-RU" sz="1300" smtClean="0">
                          <a:effectLst/>
                          <a:latin typeface="Times New Roman"/>
                          <a:ea typeface="Calibri"/>
                        </a:rPr>
                        <a:t>4</a:t>
                      </a:r>
                      <a:r>
                        <a:rPr lang="en-US" sz="1300" smtClean="0">
                          <a:effectLst/>
                          <a:latin typeface="Times New Roman"/>
                          <a:ea typeface="Calibri"/>
                        </a:rPr>
                        <a:t>  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Кросс оптический стоечный КОР-4-У, КРС, ШКОС (4 порта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FC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SC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LC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effectLst/>
                          <a:latin typeface="Times New Roman"/>
                          <a:ea typeface="Calibri"/>
                        </a:rPr>
                        <a:t>КОР-4-У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</a:rPr>
                        <a:t>КРС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Times New Roman"/>
                          <a:ea typeface="Calibri"/>
                        </a:rPr>
                        <a:t>Шт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</a:rPr>
                        <a:t>2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3354555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687</TotalTime>
  <Words>767</Words>
  <Application>Microsoft Office PowerPoint</Application>
  <PresentationFormat>Широкоэкранный</PresentationFormat>
  <Paragraphs>382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Calibri</vt:lpstr>
      <vt:lpstr>Calibri Light</vt:lpstr>
      <vt:lpstr>GOST type A</vt:lpstr>
      <vt:lpstr>Tahoma</vt:lpstr>
      <vt:lpstr>Times New Roman</vt:lpstr>
      <vt:lpstr>Wingdings</vt:lpstr>
      <vt:lpstr>Ретро</vt:lpstr>
      <vt:lpstr>Астраханский кооперативный техникум экономики и права             Курсовой проект на тему «Проектирование локальной вычислительной сети»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Заключение 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Астраханский кооперативный техникум экономики и права             Курсовая презентация на тему «Проектирование локальной вычислительной сети» </dc:title>
  <dc:creator>Rasmambetov Ruslan-BreyF-</dc:creator>
  <cp:lastModifiedBy>Rasmambetov Ruslan-BreyF-</cp:lastModifiedBy>
  <cp:revision>48</cp:revision>
  <dcterms:created xsi:type="dcterms:W3CDTF">2021-02-28T12:22:38Z</dcterms:created>
  <dcterms:modified xsi:type="dcterms:W3CDTF">2021-03-12T07:40:26Z</dcterms:modified>
</cp:coreProperties>
</file>