
<file path=[Content_Types].xml><?xml version="1.0" encoding="utf-8"?>
<Types xmlns="http://schemas.openxmlformats.org/package/2006/content-types">
  <Default Extension="jpg" ContentType="image/jpeg"/>
  <Default Extension="mp4" ContentType="video/mp4"/>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7"/>
  </p:notesMasterIdLst>
  <p:sldIdLst>
    <p:sldId id="508" r:id="rId3"/>
    <p:sldId id="422" r:id="rId4"/>
    <p:sldId id="416" r:id="rId5"/>
    <p:sldId id="417" r:id="rId6"/>
    <p:sldId id="438" r:id="rId7"/>
    <p:sldId id="498" r:id="rId8"/>
    <p:sldId id="505" r:id="rId9"/>
    <p:sldId id="473" r:id="rId10"/>
    <p:sldId id="474" r:id="rId11"/>
    <p:sldId id="506" r:id="rId12"/>
    <p:sldId id="507" r:id="rId13"/>
    <p:sldId id="476" r:id="rId14"/>
    <p:sldId id="494" r:id="rId15"/>
    <p:sldId id="501" r:id="rId16"/>
    <p:sldId id="441" r:id="rId17"/>
    <p:sldId id="491" r:id="rId18"/>
    <p:sldId id="490" r:id="rId19"/>
    <p:sldId id="504" r:id="rId20"/>
    <p:sldId id="503" r:id="rId21"/>
    <p:sldId id="447" r:id="rId22"/>
    <p:sldId id="456" r:id="rId23"/>
    <p:sldId id="509" r:id="rId24"/>
    <p:sldId id="511" r:id="rId25"/>
    <p:sldId id="51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A0CCFBD-3720-4107-BC31-4D0B167B1053}">
          <p14:sldIdLst>
            <p14:sldId id="508"/>
            <p14:sldId id="422"/>
            <p14:sldId id="416"/>
            <p14:sldId id="417"/>
            <p14:sldId id="438"/>
            <p14:sldId id="498"/>
            <p14:sldId id="505"/>
            <p14:sldId id="473"/>
            <p14:sldId id="474"/>
            <p14:sldId id="506"/>
            <p14:sldId id="507"/>
            <p14:sldId id="476"/>
            <p14:sldId id="494"/>
            <p14:sldId id="501"/>
            <p14:sldId id="441"/>
            <p14:sldId id="491"/>
            <p14:sldId id="490"/>
            <p14:sldId id="504"/>
            <p14:sldId id="503"/>
            <p14:sldId id="447"/>
            <p14:sldId id="456"/>
            <p14:sldId id="509"/>
            <p14:sldId id="511"/>
            <p14:sldId id="5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95D1"/>
    <a:srgbClr val="414892"/>
    <a:srgbClr val="000000"/>
    <a:srgbClr val="70AD47"/>
    <a:srgbClr val="4472C4"/>
    <a:srgbClr val="FFC000"/>
    <a:srgbClr val="1E4E79"/>
    <a:srgbClr val="2E75B5"/>
    <a:srgbClr val="9CC3E5"/>
    <a:srgbClr val="C4DB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7BE984-538D-4ECA-9320-0EDF28A764DF}" v="19" dt="2018-11-30T10:32:06.809"/>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81121" autoAdjust="0"/>
  </p:normalViewPr>
  <p:slideViewPr>
    <p:cSldViewPr snapToGrid="0">
      <p:cViewPr varScale="1">
        <p:scale>
          <a:sx n="56" d="100"/>
          <a:sy n="56" d="100"/>
        </p:scale>
        <p:origin x="348" y="72"/>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PT" sz="1800" b="0" i="0" baseline="0" dirty="0">
                <a:effectLst/>
              </a:rPr>
              <a:t>Periodicidade dos registos </a:t>
            </a:r>
            <a:endParaRPr lang="pt-PT"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barChart>
        <c:barDir val="col"/>
        <c:grouping val="clustered"/>
        <c:varyColors val="0"/>
        <c:ser>
          <c:idx val="0"/>
          <c:order val="0"/>
          <c:tx>
            <c:strRef>
              <c:f>Folha1!$B$1</c:f>
              <c:strCache>
                <c:ptCount val="1"/>
                <c:pt idx="0">
                  <c:v>Todos os dias</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Folha1!$B$2</c:f>
              <c:numCache>
                <c:formatCode>General</c:formatCode>
                <c:ptCount val="1"/>
                <c:pt idx="0">
                  <c:v>0.10199999999999999</c:v>
                </c:pt>
              </c:numCache>
            </c:numRef>
          </c:val>
          <c:extLst>
            <c:ext xmlns:c16="http://schemas.microsoft.com/office/drawing/2014/chart" uri="{C3380CC4-5D6E-409C-BE32-E72D297353CC}">
              <c16:uniqueId val="{00000000-42F1-43DB-BAD8-2A007EC17D38}"/>
            </c:ext>
          </c:extLst>
        </c:ser>
        <c:ser>
          <c:idx val="1"/>
          <c:order val="1"/>
          <c:tx>
            <c:strRef>
              <c:f>Folha1!$C$1</c:f>
              <c:strCache>
                <c:ptCount val="1"/>
                <c:pt idx="0">
                  <c:v>2/3x por semana</c:v>
                </c:pt>
              </c:strCache>
            </c:strRef>
          </c:tx>
          <c:spPr>
            <a:solidFill>
              <a:schemeClr val="accent2"/>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Folha1!$C$2</c:f>
              <c:numCache>
                <c:formatCode>General</c:formatCode>
                <c:ptCount val="1"/>
                <c:pt idx="0">
                  <c:v>0.32400000000000001</c:v>
                </c:pt>
              </c:numCache>
            </c:numRef>
          </c:val>
          <c:extLst>
            <c:ext xmlns:c16="http://schemas.microsoft.com/office/drawing/2014/chart" uri="{C3380CC4-5D6E-409C-BE32-E72D297353CC}">
              <c16:uniqueId val="{00000001-42F1-43DB-BAD8-2A007EC17D38}"/>
            </c:ext>
          </c:extLst>
        </c:ser>
        <c:ser>
          <c:idx val="2"/>
          <c:order val="2"/>
          <c:tx>
            <c:strRef>
              <c:f>Folha1!$D$1</c:f>
              <c:strCache>
                <c:ptCount val="1"/>
                <c:pt idx="0">
                  <c:v>Semanal</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Folha1!$D$2</c:f>
              <c:numCache>
                <c:formatCode>General</c:formatCode>
                <c:ptCount val="1"/>
                <c:pt idx="0">
                  <c:v>0.29899999999999999</c:v>
                </c:pt>
              </c:numCache>
            </c:numRef>
          </c:val>
          <c:extLst>
            <c:ext xmlns:c16="http://schemas.microsoft.com/office/drawing/2014/chart" uri="{C3380CC4-5D6E-409C-BE32-E72D297353CC}">
              <c16:uniqueId val="{00000002-42F1-43DB-BAD8-2A007EC17D38}"/>
            </c:ext>
          </c:extLst>
        </c:ser>
        <c:ser>
          <c:idx val="3"/>
          <c:order val="3"/>
          <c:tx>
            <c:strRef>
              <c:f>Folha1!$E$1</c:f>
              <c:strCache>
                <c:ptCount val="1"/>
                <c:pt idx="0">
                  <c:v>Quinzenal</c:v>
                </c:pt>
              </c:strCache>
            </c:strRef>
          </c:tx>
          <c:spPr>
            <a:solidFill>
              <a:schemeClr val="accent4"/>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Folha1!$E$2</c:f>
              <c:numCache>
                <c:formatCode>General</c:formatCode>
                <c:ptCount val="1"/>
                <c:pt idx="0">
                  <c:v>0.123</c:v>
                </c:pt>
              </c:numCache>
            </c:numRef>
          </c:val>
          <c:extLst>
            <c:ext xmlns:c16="http://schemas.microsoft.com/office/drawing/2014/chart" uri="{C3380CC4-5D6E-409C-BE32-E72D297353CC}">
              <c16:uniqueId val="{00000003-42F1-43DB-BAD8-2A007EC17D38}"/>
            </c:ext>
          </c:extLst>
        </c:ser>
        <c:ser>
          <c:idx val="4"/>
          <c:order val="4"/>
          <c:tx>
            <c:strRef>
              <c:f>Folha1!$F$1</c:f>
              <c:strCache>
                <c:ptCount val="1"/>
                <c:pt idx="0">
                  <c:v>Mensal</c:v>
                </c:pt>
              </c:strCache>
            </c:strRef>
          </c:tx>
          <c:spPr>
            <a:solidFill>
              <a:schemeClr val="accent5"/>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Folha1!$F$2</c:f>
              <c:numCache>
                <c:formatCode>General</c:formatCode>
                <c:ptCount val="1"/>
                <c:pt idx="0">
                  <c:v>0.104</c:v>
                </c:pt>
              </c:numCache>
            </c:numRef>
          </c:val>
          <c:extLst>
            <c:ext xmlns:c16="http://schemas.microsoft.com/office/drawing/2014/chart" uri="{C3380CC4-5D6E-409C-BE32-E72D297353CC}">
              <c16:uniqueId val="{00000004-42F1-43DB-BAD8-2A007EC17D38}"/>
            </c:ext>
          </c:extLst>
        </c:ser>
        <c:ser>
          <c:idx val="5"/>
          <c:order val="5"/>
          <c:tx>
            <c:strRef>
              <c:f>Folha1!$G$1</c:f>
              <c:strCache>
                <c:ptCount val="1"/>
                <c:pt idx="0">
                  <c:v>Menos que 1x por mês</c:v>
                </c:pt>
              </c:strCache>
            </c:strRef>
          </c:tx>
          <c:spPr>
            <a:solidFill>
              <a:schemeClr val="accent6"/>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Folha1!$G$2</c:f>
              <c:numCache>
                <c:formatCode>General</c:formatCode>
                <c:ptCount val="1"/>
                <c:pt idx="0">
                  <c:v>4.8000000000000001E-2</c:v>
                </c:pt>
              </c:numCache>
            </c:numRef>
          </c:val>
          <c:extLst>
            <c:ext xmlns:c16="http://schemas.microsoft.com/office/drawing/2014/chart" uri="{C3380CC4-5D6E-409C-BE32-E72D297353CC}">
              <c16:uniqueId val="{00000005-42F1-43DB-BAD8-2A007EC17D38}"/>
            </c:ext>
          </c:extLst>
        </c:ser>
        <c:dLbls>
          <c:showLegendKey val="0"/>
          <c:showVal val="1"/>
          <c:showCatName val="0"/>
          <c:showSerName val="0"/>
          <c:showPercent val="0"/>
          <c:showBubbleSize val="0"/>
        </c:dLbls>
        <c:gapWidth val="150"/>
        <c:overlap val="-25"/>
        <c:axId val="634392143"/>
        <c:axId val="633404399"/>
      </c:barChart>
      <c:catAx>
        <c:axId val="634392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633404399"/>
        <c:crosses val="autoZero"/>
        <c:auto val="1"/>
        <c:lblAlgn val="ctr"/>
        <c:lblOffset val="100"/>
        <c:noMultiLvlLbl val="0"/>
      </c:catAx>
      <c:valAx>
        <c:axId val="633404399"/>
        <c:scaling>
          <c:orientation val="minMax"/>
          <c:max val="0.70000000000000007"/>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pt-PT"/>
          </a:p>
        </c:txPr>
        <c:crossAx val="6343921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pt-PT" sz="1800" dirty="0"/>
              <a:t>Periodicidade dos registos </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barChart>
        <c:barDir val="col"/>
        <c:grouping val="clustered"/>
        <c:varyColors val="0"/>
        <c:ser>
          <c:idx val="0"/>
          <c:order val="0"/>
          <c:tx>
            <c:strRef>
              <c:f>Folha1!$B$1</c:f>
              <c:strCache>
                <c:ptCount val="1"/>
                <c:pt idx="0">
                  <c:v>Todos os dias</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Folha1!$B$2</c:f>
              <c:numCache>
                <c:formatCode>General</c:formatCode>
                <c:ptCount val="1"/>
                <c:pt idx="0">
                  <c:v>0.57599999999999996</c:v>
                </c:pt>
              </c:numCache>
            </c:numRef>
          </c:val>
          <c:extLst>
            <c:ext xmlns:c16="http://schemas.microsoft.com/office/drawing/2014/chart" uri="{C3380CC4-5D6E-409C-BE32-E72D297353CC}">
              <c16:uniqueId val="{00000000-DA6A-49A7-8228-5D36DECE519F}"/>
            </c:ext>
          </c:extLst>
        </c:ser>
        <c:ser>
          <c:idx val="1"/>
          <c:order val="1"/>
          <c:tx>
            <c:strRef>
              <c:f>Folha1!$C$1</c:f>
              <c:strCache>
                <c:ptCount val="1"/>
                <c:pt idx="0">
                  <c:v>2/3x por semana</c:v>
                </c:pt>
              </c:strCache>
            </c:strRef>
          </c:tx>
          <c:spPr>
            <a:solidFill>
              <a:schemeClr val="accent2"/>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Folha1!$C$2</c:f>
              <c:numCache>
                <c:formatCode>General</c:formatCode>
                <c:ptCount val="1"/>
                <c:pt idx="0">
                  <c:v>0.27500000000000002</c:v>
                </c:pt>
              </c:numCache>
            </c:numRef>
          </c:val>
          <c:extLst>
            <c:ext xmlns:c16="http://schemas.microsoft.com/office/drawing/2014/chart" uri="{C3380CC4-5D6E-409C-BE32-E72D297353CC}">
              <c16:uniqueId val="{00000001-DA6A-49A7-8228-5D36DECE519F}"/>
            </c:ext>
          </c:extLst>
        </c:ser>
        <c:ser>
          <c:idx val="2"/>
          <c:order val="2"/>
          <c:tx>
            <c:strRef>
              <c:f>Folha1!$D$1</c:f>
              <c:strCache>
                <c:ptCount val="1"/>
                <c:pt idx="0">
                  <c:v>Semanal</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Folha1!$D$2</c:f>
              <c:numCache>
                <c:formatCode>General</c:formatCode>
                <c:ptCount val="1"/>
                <c:pt idx="0">
                  <c:v>0.111</c:v>
                </c:pt>
              </c:numCache>
            </c:numRef>
          </c:val>
          <c:extLst>
            <c:ext xmlns:c16="http://schemas.microsoft.com/office/drawing/2014/chart" uri="{C3380CC4-5D6E-409C-BE32-E72D297353CC}">
              <c16:uniqueId val="{00000002-DA6A-49A7-8228-5D36DECE519F}"/>
            </c:ext>
          </c:extLst>
        </c:ser>
        <c:ser>
          <c:idx val="3"/>
          <c:order val="3"/>
          <c:tx>
            <c:strRef>
              <c:f>Folha1!$E$1</c:f>
              <c:strCache>
                <c:ptCount val="1"/>
                <c:pt idx="0">
                  <c:v>Quinzenal</c:v>
                </c:pt>
              </c:strCache>
            </c:strRef>
          </c:tx>
          <c:spPr>
            <a:solidFill>
              <a:schemeClr val="accent4"/>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Folha1!$E$2</c:f>
              <c:numCache>
                <c:formatCode>General</c:formatCode>
                <c:ptCount val="1"/>
                <c:pt idx="0">
                  <c:v>2.5999999999999999E-2</c:v>
                </c:pt>
              </c:numCache>
            </c:numRef>
          </c:val>
          <c:extLst>
            <c:ext xmlns:c16="http://schemas.microsoft.com/office/drawing/2014/chart" uri="{C3380CC4-5D6E-409C-BE32-E72D297353CC}">
              <c16:uniqueId val="{00000003-DA6A-49A7-8228-5D36DECE519F}"/>
            </c:ext>
          </c:extLst>
        </c:ser>
        <c:ser>
          <c:idx val="4"/>
          <c:order val="4"/>
          <c:tx>
            <c:strRef>
              <c:f>Folha1!$F$1</c:f>
              <c:strCache>
                <c:ptCount val="1"/>
                <c:pt idx="0">
                  <c:v>Mensal</c:v>
                </c:pt>
              </c:strCache>
            </c:strRef>
          </c:tx>
          <c:spPr>
            <a:solidFill>
              <a:schemeClr val="accent5"/>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Folha1!$F$2</c:f>
              <c:numCache>
                <c:formatCode>General</c:formatCode>
                <c:ptCount val="1"/>
                <c:pt idx="0">
                  <c:v>8.0000000000000002E-3</c:v>
                </c:pt>
              </c:numCache>
            </c:numRef>
          </c:val>
          <c:extLst>
            <c:ext xmlns:c16="http://schemas.microsoft.com/office/drawing/2014/chart" uri="{C3380CC4-5D6E-409C-BE32-E72D297353CC}">
              <c16:uniqueId val="{00000004-DA6A-49A7-8228-5D36DECE519F}"/>
            </c:ext>
          </c:extLst>
        </c:ser>
        <c:ser>
          <c:idx val="5"/>
          <c:order val="5"/>
          <c:tx>
            <c:strRef>
              <c:f>Folha1!$G$1</c:f>
              <c:strCache>
                <c:ptCount val="1"/>
                <c:pt idx="0">
                  <c:v>Menos que 1x por mês</c:v>
                </c:pt>
              </c:strCache>
            </c:strRef>
          </c:tx>
          <c:spPr>
            <a:solidFill>
              <a:schemeClr val="accent6"/>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pt-P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Folha1!$A$2</c:f>
              <c:numCache>
                <c:formatCode>General</c:formatCode>
                <c:ptCount val="1"/>
              </c:numCache>
            </c:numRef>
          </c:cat>
          <c:val>
            <c:numRef>
              <c:f>Folha1!$G$2</c:f>
              <c:numCache>
                <c:formatCode>General</c:formatCode>
                <c:ptCount val="1"/>
                <c:pt idx="0">
                  <c:v>4.0000000000000001E-3</c:v>
                </c:pt>
              </c:numCache>
            </c:numRef>
          </c:val>
          <c:extLst>
            <c:ext xmlns:c16="http://schemas.microsoft.com/office/drawing/2014/chart" uri="{C3380CC4-5D6E-409C-BE32-E72D297353CC}">
              <c16:uniqueId val="{00000005-DA6A-49A7-8228-5D36DECE519F}"/>
            </c:ext>
          </c:extLst>
        </c:ser>
        <c:dLbls>
          <c:showLegendKey val="0"/>
          <c:showVal val="1"/>
          <c:showCatName val="0"/>
          <c:showSerName val="0"/>
          <c:showPercent val="0"/>
          <c:showBubbleSize val="0"/>
        </c:dLbls>
        <c:gapWidth val="150"/>
        <c:overlap val="-25"/>
        <c:axId val="634392143"/>
        <c:axId val="633404399"/>
      </c:barChart>
      <c:catAx>
        <c:axId val="634392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PT"/>
          </a:p>
        </c:txPr>
        <c:crossAx val="633404399"/>
        <c:crosses val="autoZero"/>
        <c:auto val="1"/>
        <c:lblAlgn val="ctr"/>
        <c:lblOffset val="100"/>
        <c:noMultiLvlLbl val="0"/>
      </c:catAx>
      <c:valAx>
        <c:axId val="63340439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pt-PT"/>
          </a:p>
        </c:txPr>
        <c:crossAx val="6343921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11/30/2018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‹nº›</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a:t>
            </a:r>
            <a:r>
              <a:rPr lang="en-US" dirty="0" err="1"/>
              <a:t>dia</a:t>
            </a:r>
            <a:r>
              <a:rPr lang="en-US" dirty="0"/>
              <a:t> a </a:t>
            </a:r>
            <a:r>
              <a:rPr lang="en-US" dirty="0" err="1"/>
              <a:t>dia</a:t>
            </a:r>
            <a:r>
              <a:rPr lang="en-US" dirty="0"/>
              <a:t> de </a:t>
            </a:r>
            <a:r>
              <a:rPr lang="en-US" dirty="0" err="1"/>
              <a:t>cada</a:t>
            </a:r>
            <a:r>
              <a:rPr lang="en-US" dirty="0"/>
              <a:t> </a:t>
            </a:r>
            <a:r>
              <a:rPr lang="en-US" dirty="0" err="1"/>
              <a:t>colaborador</a:t>
            </a:r>
            <a:r>
              <a:rPr lang="en-US" dirty="0"/>
              <a:t> é normal a </a:t>
            </a:r>
            <a:r>
              <a:rPr lang="en-US" dirty="0" err="1"/>
              <a:t>procura</a:t>
            </a:r>
            <a:r>
              <a:rPr lang="en-US" dirty="0"/>
              <a:t> pela </a:t>
            </a:r>
            <a:r>
              <a:rPr lang="en-US" dirty="0" err="1"/>
              <a:t>otimização</a:t>
            </a:r>
            <a:r>
              <a:rPr lang="en-US" dirty="0"/>
              <a:t> a </a:t>
            </a:r>
            <a:r>
              <a:rPr lang="en-US" dirty="0" err="1"/>
              <a:t>utilização</a:t>
            </a:r>
            <a:r>
              <a:rPr lang="en-US" dirty="0"/>
              <a:t> do tempo </a:t>
            </a:r>
            <a:r>
              <a:rPr lang="en-US" dirty="0" err="1"/>
              <a:t>em</a:t>
            </a:r>
            <a:r>
              <a:rPr lang="en-US" dirty="0"/>
              <a:t> </a:t>
            </a:r>
            <a:r>
              <a:rPr lang="en-US" dirty="0" err="1"/>
              <a:t>tarefas</a:t>
            </a:r>
            <a:r>
              <a:rPr lang="en-US" dirty="0"/>
              <a:t> mais </a:t>
            </a:r>
            <a:r>
              <a:rPr lang="en-US" dirty="0" err="1"/>
              <a:t>rotineiras</a:t>
            </a:r>
            <a:r>
              <a:rPr lang="en-US" dirty="0"/>
              <a:t> e um das que mais </a:t>
            </a:r>
            <a:r>
              <a:rPr lang="en-US" dirty="0" err="1"/>
              <a:t>carecem</a:t>
            </a:r>
            <a:r>
              <a:rPr lang="en-US" dirty="0"/>
              <a:t> de </a:t>
            </a:r>
            <a:r>
              <a:rPr lang="en-US" dirty="0" err="1"/>
              <a:t>atenção</a:t>
            </a:r>
            <a:r>
              <a:rPr lang="en-US" dirty="0"/>
              <a:t> é o </a:t>
            </a:r>
            <a:r>
              <a:rPr lang="en-US" dirty="0" err="1"/>
              <a:t>registos</a:t>
            </a:r>
            <a:r>
              <a:rPr lang="en-US" dirty="0"/>
              <a:t> das horas.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002386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 Para que bot </a:t>
            </a:r>
            <a:r>
              <a:rPr lang="en-US" dirty="0" err="1"/>
              <a:t>entenda</a:t>
            </a:r>
            <a:r>
              <a:rPr lang="en-US" dirty="0"/>
              <a:t> </a:t>
            </a:r>
            <a:r>
              <a:rPr lang="en-US" dirty="0" err="1"/>
              <a:t>melhor</a:t>
            </a:r>
            <a:r>
              <a:rPr lang="en-US" dirty="0"/>
              <a:t> o input do </a:t>
            </a:r>
            <a:r>
              <a:rPr lang="en-US" dirty="0" err="1"/>
              <a:t>colaborador</a:t>
            </a:r>
            <a:r>
              <a:rPr lang="en-US" dirty="0"/>
              <a:t> é </a:t>
            </a:r>
            <a:r>
              <a:rPr lang="en-US" dirty="0" err="1"/>
              <a:t>usado</a:t>
            </a:r>
            <a:r>
              <a:rPr lang="en-US" dirty="0"/>
              <a:t> o LUIS para </a:t>
            </a:r>
            <a:r>
              <a:rPr lang="en-US" dirty="0" err="1"/>
              <a:t>fazer</a:t>
            </a:r>
            <a:r>
              <a:rPr lang="en-US" dirty="0"/>
              <a:t> a </a:t>
            </a:r>
            <a:r>
              <a:rPr lang="en-US" dirty="0" err="1"/>
              <a:t>triagem</a:t>
            </a:r>
            <a:endParaRPr lang="en-US"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681191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a:t>
            </a:r>
          </a:p>
          <a:p>
            <a:r>
              <a:rPr lang="en-US" dirty="0" err="1"/>
              <a:t>Também</a:t>
            </a:r>
            <a:r>
              <a:rPr lang="en-US" dirty="0"/>
              <a:t> é </a:t>
            </a:r>
            <a:r>
              <a:rPr lang="en-US" dirty="0" err="1"/>
              <a:t>usado</a:t>
            </a:r>
            <a:r>
              <a:rPr lang="en-US" dirty="0"/>
              <a:t> o Microsoft Flow</a:t>
            </a:r>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093562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[20s]</a:t>
            </a:r>
          </a:p>
          <a:p>
            <a:r>
              <a:rPr lang="en-US" dirty="0"/>
              <a:t>Para </a:t>
            </a:r>
            <a:r>
              <a:rPr lang="en-US" dirty="0" err="1"/>
              <a:t>criar</a:t>
            </a:r>
            <a:r>
              <a:rPr lang="en-US" dirty="0"/>
              <a:t> </a:t>
            </a:r>
            <a:r>
              <a:rPr lang="en-US" dirty="0" err="1"/>
              <a:t>uma</a:t>
            </a:r>
            <a:r>
              <a:rPr lang="en-US" dirty="0"/>
              <a:t> </a:t>
            </a:r>
            <a:r>
              <a:rPr lang="en-US" dirty="0" err="1"/>
              <a:t>regra</a:t>
            </a:r>
            <a:r>
              <a:rPr lang="en-US" dirty="0"/>
              <a:t> com </a:t>
            </a:r>
            <a:r>
              <a:rPr lang="en-US" dirty="0" err="1"/>
              <a:t>recorrencia</a:t>
            </a:r>
            <a:r>
              <a:rPr lang="en-US" dirty="0"/>
              <a:t> </a:t>
            </a:r>
            <a:r>
              <a:rPr lang="en-US" dirty="0" err="1"/>
              <a:t>diaria</a:t>
            </a:r>
            <a:r>
              <a:rPr lang="en-US" dirty="0"/>
              <a:t> para </a:t>
            </a:r>
            <a:r>
              <a:rPr lang="en-US" dirty="0" err="1"/>
              <a:t>ativar</a:t>
            </a:r>
            <a:r>
              <a:rPr lang="en-US" dirty="0"/>
              <a:t> o bot de forma a que </a:t>
            </a:r>
            <a:r>
              <a:rPr lang="en-US" dirty="0" err="1"/>
              <a:t>este</a:t>
            </a:r>
            <a:r>
              <a:rPr lang="en-US" dirty="0"/>
              <a:t> </a:t>
            </a:r>
            <a:r>
              <a:rPr lang="en-US" dirty="0" err="1"/>
              <a:t>seja</a:t>
            </a:r>
            <a:r>
              <a:rPr lang="en-US" dirty="0"/>
              <a:t> </a:t>
            </a:r>
            <a:r>
              <a:rPr lang="en-US" dirty="0" err="1"/>
              <a:t>proativo</a:t>
            </a:r>
            <a:r>
              <a:rPr lang="en-US" dirty="0"/>
              <a:t> </a:t>
            </a:r>
            <a:r>
              <a:rPr lang="en-US" dirty="0" err="1"/>
              <a:t>nos</a:t>
            </a:r>
            <a:r>
              <a:rPr lang="en-US" dirty="0"/>
              <a:t> </a:t>
            </a:r>
            <a:r>
              <a:rPr lang="en-US" dirty="0" err="1"/>
              <a:t>alertas</a:t>
            </a:r>
            <a:r>
              <a:rPr lang="en-US" dirty="0"/>
              <a:t>.</a:t>
            </a:r>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385080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[2s]</a:t>
            </a: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59729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901790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770022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[2s]</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331825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1655610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[2s]</a:t>
            </a:r>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2401799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[60s]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1978866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348391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[2s]</a:t>
            </a: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2126888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[60s]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2682389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[60s]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818279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[2s]</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2788510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[5s] </a:t>
            </a:r>
          </a:p>
          <a:p>
            <a:r>
              <a:rPr lang="en-US" dirty="0" err="1"/>
              <a:t>Preparei</a:t>
            </a:r>
            <a:r>
              <a:rPr lang="en-US" dirty="0"/>
              <a:t> </a:t>
            </a:r>
            <a:r>
              <a:rPr lang="en-US" dirty="0" err="1"/>
              <a:t>uma</a:t>
            </a:r>
            <a:r>
              <a:rPr lang="en-US" dirty="0"/>
              <a:t> breve </a:t>
            </a:r>
            <a:r>
              <a:rPr lang="en-US" dirty="0" err="1"/>
              <a:t>demonstração</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445374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[20s]</a:t>
            </a:r>
          </a:p>
          <a:p>
            <a:r>
              <a:rPr lang="en-US" dirty="0"/>
              <a:t>É </a:t>
            </a:r>
            <a:r>
              <a:rPr lang="en-US" dirty="0" err="1"/>
              <a:t>usado</a:t>
            </a:r>
            <a:r>
              <a:rPr lang="en-US" dirty="0"/>
              <a:t> o bot framework que é </a:t>
            </a:r>
            <a:r>
              <a:rPr lang="en-US" dirty="0" err="1"/>
              <a:t>responsável</a:t>
            </a:r>
            <a:r>
              <a:rPr lang="en-US" dirty="0"/>
              <a:t> pela </a:t>
            </a:r>
            <a:r>
              <a:rPr lang="en-US" dirty="0" err="1"/>
              <a:t>abstração</a:t>
            </a:r>
            <a:r>
              <a:rPr lang="en-US" dirty="0"/>
              <a:t> da </a:t>
            </a:r>
            <a:r>
              <a:rPr lang="en-US" dirty="0" err="1"/>
              <a:t>comunicação</a:t>
            </a:r>
            <a:r>
              <a:rPr lang="en-US" dirty="0"/>
              <a:t> com </a:t>
            </a:r>
            <a:r>
              <a:rPr lang="en-US" dirty="0" err="1"/>
              <a:t>os</a:t>
            </a:r>
            <a:r>
              <a:rPr lang="en-US" dirty="0"/>
              <a:t> </a:t>
            </a:r>
            <a:r>
              <a:rPr lang="en-US" dirty="0" err="1"/>
              <a:t>canais</a:t>
            </a:r>
            <a:r>
              <a:rPr lang="en-US" dirty="0"/>
              <a:t> de </a:t>
            </a:r>
            <a:r>
              <a:rPr lang="en-US" dirty="0" err="1"/>
              <a:t>comunicação</a:t>
            </a:r>
            <a:endParaRPr lang="pt-PT"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513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[10s]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É </a:t>
            </a:r>
            <a:r>
              <a:rPr lang="en-US" dirty="0" err="1"/>
              <a:t>implementado</a:t>
            </a:r>
            <a:r>
              <a:rPr lang="en-US" dirty="0"/>
              <a:t> um plugin que </a:t>
            </a:r>
            <a:r>
              <a:rPr lang="en-US" dirty="0" err="1"/>
              <a:t>faz</a:t>
            </a:r>
            <a:r>
              <a:rPr lang="en-US" dirty="0"/>
              <a:t> a </a:t>
            </a:r>
            <a:r>
              <a:rPr lang="en-US" dirty="0" err="1"/>
              <a:t>comunicação</a:t>
            </a:r>
            <a:r>
              <a:rPr lang="en-US" dirty="0"/>
              <a:t> da solução com o CRM</a:t>
            </a:r>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618019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[10s] </a:t>
            </a:r>
          </a:p>
          <a:p>
            <a:r>
              <a:rPr lang="en-US" dirty="0"/>
              <a:t>Depois é </a:t>
            </a:r>
            <a:r>
              <a:rPr lang="en-US" dirty="0" err="1"/>
              <a:t>criado</a:t>
            </a:r>
            <a:r>
              <a:rPr lang="en-US" dirty="0"/>
              <a:t> o bot que </a:t>
            </a:r>
            <a:r>
              <a:rPr lang="en-US" dirty="0" err="1"/>
              <a:t>faz</a:t>
            </a:r>
            <a:r>
              <a:rPr lang="en-US" dirty="0"/>
              <a:t> a </a:t>
            </a:r>
            <a:r>
              <a:rPr lang="en-US" dirty="0" err="1"/>
              <a:t>comunicação</a:t>
            </a:r>
            <a:r>
              <a:rPr lang="en-US" dirty="0"/>
              <a:t> com esse plugin para a </a:t>
            </a:r>
          </a:p>
          <a:p>
            <a:pPr marL="171450" indent="-171450">
              <a:buFont typeface="Arial" panose="020B0604020202020204" pitchFamily="34" charset="0"/>
              <a:buChar char="•"/>
            </a:pPr>
            <a:r>
              <a:rPr lang="en-US" dirty="0" err="1"/>
              <a:t>Criação</a:t>
            </a:r>
            <a:endParaRPr lang="en-US" dirty="0"/>
          </a:p>
          <a:p>
            <a:pPr marL="171450" indent="-171450">
              <a:buFont typeface="Arial" panose="020B0604020202020204" pitchFamily="34" charset="0"/>
              <a:buChar char="•"/>
            </a:pPr>
            <a:r>
              <a:rPr lang="en-US" dirty="0" err="1"/>
              <a:t>Listagem</a:t>
            </a:r>
            <a:r>
              <a:rPr lang="en-US" dirty="0"/>
              <a:t> e a </a:t>
            </a:r>
          </a:p>
          <a:p>
            <a:pPr marL="171450" indent="-171450">
              <a:buFont typeface="Arial" panose="020B0604020202020204" pitchFamily="34" charset="0"/>
              <a:buChar char="•"/>
            </a:pPr>
            <a:r>
              <a:rPr lang="en-US" dirty="0" err="1"/>
              <a:t>Anulação</a:t>
            </a:r>
            <a:r>
              <a:rPr lang="en-US" dirty="0"/>
              <a:t> de </a:t>
            </a:r>
            <a:r>
              <a:rPr lang="en-US" dirty="0" err="1"/>
              <a:t>registos</a:t>
            </a:r>
            <a:endParaRPr lang="en-US"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103250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[10s] </a:t>
            </a:r>
          </a:p>
          <a:p>
            <a:r>
              <a:rPr lang="en-US" dirty="0"/>
              <a:t>Depois é </a:t>
            </a:r>
            <a:r>
              <a:rPr lang="en-US" dirty="0" err="1"/>
              <a:t>criado</a:t>
            </a:r>
            <a:r>
              <a:rPr lang="en-US" dirty="0"/>
              <a:t> o bot que </a:t>
            </a:r>
            <a:r>
              <a:rPr lang="en-US" dirty="0" err="1"/>
              <a:t>faz</a:t>
            </a:r>
            <a:r>
              <a:rPr lang="en-US" dirty="0"/>
              <a:t> a </a:t>
            </a:r>
            <a:r>
              <a:rPr lang="en-US" dirty="0" err="1"/>
              <a:t>comunicação</a:t>
            </a:r>
            <a:r>
              <a:rPr lang="en-US" dirty="0"/>
              <a:t> com esse plugin para a </a:t>
            </a:r>
          </a:p>
          <a:p>
            <a:pPr marL="171450" indent="-171450">
              <a:buFont typeface="Arial" panose="020B0604020202020204" pitchFamily="34" charset="0"/>
              <a:buChar char="•"/>
            </a:pPr>
            <a:r>
              <a:rPr lang="en-US" dirty="0" err="1"/>
              <a:t>Criação</a:t>
            </a:r>
            <a:endParaRPr lang="en-US" dirty="0"/>
          </a:p>
          <a:p>
            <a:pPr marL="171450" indent="-171450">
              <a:buFont typeface="Arial" panose="020B0604020202020204" pitchFamily="34" charset="0"/>
              <a:buChar char="•"/>
            </a:pPr>
            <a:r>
              <a:rPr lang="en-US" dirty="0" err="1"/>
              <a:t>Listagem</a:t>
            </a:r>
            <a:r>
              <a:rPr lang="en-US" dirty="0"/>
              <a:t> e a </a:t>
            </a:r>
          </a:p>
          <a:p>
            <a:pPr marL="171450" indent="-171450">
              <a:buFont typeface="Arial" panose="020B0604020202020204" pitchFamily="34" charset="0"/>
              <a:buChar char="•"/>
            </a:pPr>
            <a:r>
              <a:rPr lang="en-US" dirty="0" err="1"/>
              <a:t>Anulação</a:t>
            </a:r>
            <a:r>
              <a:rPr lang="en-US" dirty="0"/>
              <a:t> de </a:t>
            </a:r>
            <a:r>
              <a:rPr lang="en-US" dirty="0" err="1"/>
              <a:t>registos</a:t>
            </a:r>
            <a:endParaRPr lang="en-US" dirty="0"/>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443300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[30s] Para </a:t>
            </a:r>
            <a:r>
              <a:rPr lang="en-US" dirty="0" err="1"/>
              <a:t>podermos</a:t>
            </a:r>
            <a:r>
              <a:rPr lang="en-US" dirty="0"/>
              <a:t> </a:t>
            </a:r>
            <a:r>
              <a:rPr lang="en-US" dirty="0" err="1"/>
              <a:t>identificar</a:t>
            </a:r>
            <a:r>
              <a:rPr lang="en-US" dirty="0"/>
              <a:t> o </a:t>
            </a:r>
            <a:r>
              <a:rPr lang="en-US" dirty="0" err="1"/>
              <a:t>utilizador</a:t>
            </a:r>
            <a:r>
              <a:rPr lang="en-US" dirty="0"/>
              <a:t> para </a:t>
            </a:r>
            <a:r>
              <a:rPr lang="en-US" dirty="0" err="1"/>
              <a:t>executar</a:t>
            </a:r>
            <a:r>
              <a:rPr lang="en-US" dirty="0"/>
              <a:t> as </a:t>
            </a:r>
            <a:r>
              <a:rPr lang="en-US" dirty="0" err="1"/>
              <a:t>operações</a:t>
            </a:r>
            <a:r>
              <a:rPr lang="en-US" dirty="0"/>
              <a:t> sob o CRM </a:t>
            </a:r>
            <a:r>
              <a:rPr lang="en-US" dirty="0" err="1"/>
              <a:t>usamos</a:t>
            </a:r>
            <a:r>
              <a:rPr lang="en-US" dirty="0"/>
              <a:t> o Azure AD </a:t>
            </a:r>
            <a:r>
              <a:rPr lang="en-US" dirty="0" err="1"/>
              <a:t>ou</a:t>
            </a:r>
            <a:r>
              <a:rPr lang="en-US" dirty="0"/>
              <a:t> Azure Active Directory</a:t>
            </a:r>
          </a:p>
        </p:txBody>
      </p:sp>
      <p:sp>
        <p:nvSpPr>
          <p:cNvPr id="4" name="Marcador de Posição do Número do Diapositivo 3"/>
          <p:cNvSpPr>
            <a:spLocks noGrp="1"/>
          </p:cNvSpPr>
          <p:nvPr>
            <p:ph type="sldNum" sz="quarter" idx="5"/>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109215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6CDA35-5B15-49A0-B23C-F3BEDE237FCD}" type="datetime1">
              <a:rPr lang="en-US" smtClean="0"/>
              <a:t>11/30/2018</a:t>
            </a:fld>
            <a:endParaRPr lang="en-US"/>
          </a:p>
        </p:txBody>
      </p:sp>
      <p:sp>
        <p:nvSpPr>
          <p:cNvPr id="5" name="Footer Placeholder 4"/>
          <p:cNvSpPr>
            <a:spLocks noGrp="1"/>
          </p:cNvSpPr>
          <p:nvPr>
            <p:ph type="ftr" sz="quarter" idx="11"/>
          </p:nvPr>
        </p:nvSpPr>
        <p:spPr/>
        <p:txBody>
          <a:bodyPr/>
          <a:lstStyle/>
          <a:p>
            <a:r>
              <a:rPr lang="pt-BR"/>
              <a:t>Rui Silva - 1121296@isep.ipp.pt</a:t>
            </a:r>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1309520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F773B-66DB-4973-B950-E8DEB52928FF}" type="datetime1">
              <a:rPr lang="en-US" smtClean="0"/>
              <a:t>11/30/2018</a:t>
            </a:fld>
            <a:endParaRPr lang="en-US"/>
          </a:p>
        </p:txBody>
      </p:sp>
      <p:sp>
        <p:nvSpPr>
          <p:cNvPr id="3" name="Footer Placeholder 2"/>
          <p:cNvSpPr>
            <a:spLocks noGrp="1"/>
          </p:cNvSpPr>
          <p:nvPr>
            <p:ph type="ftr" sz="quarter" idx="11"/>
          </p:nvPr>
        </p:nvSpPr>
        <p:spPr/>
        <p:txBody>
          <a:bodyPr/>
          <a:lstStyle/>
          <a:p>
            <a:r>
              <a:rPr lang="pt-BR"/>
              <a:t>Rui Silva - 1121296@isep.ipp.pt</a:t>
            </a:r>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4199743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A44E21-F93B-4DFA-9622-99BF51B7A306}" type="datetime1">
              <a:rPr lang="en-US" smtClean="0"/>
              <a:t>11/30/2018</a:t>
            </a:fld>
            <a:endParaRPr lang="en-US"/>
          </a:p>
        </p:txBody>
      </p:sp>
      <p:sp>
        <p:nvSpPr>
          <p:cNvPr id="6" name="Footer Placeholder 5"/>
          <p:cNvSpPr>
            <a:spLocks noGrp="1"/>
          </p:cNvSpPr>
          <p:nvPr>
            <p:ph type="ftr" sz="quarter" idx="11"/>
          </p:nvPr>
        </p:nvSpPr>
        <p:spPr/>
        <p:txBody>
          <a:bodyPr/>
          <a:lstStyle/>
          <a:p>
            <a:r>
              <a:rPr lang="pt-BR"/>
              <a:t>Rui Silva - 1121296@isep.ipp.pt</a:t>
            </a:r>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3696641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C0C935-6878-4D6F-A2F8-4CAC05270CAC}" type="datetime1">
              <a:rPr lang="en-US" smtClean="0"/>
              <a:t>11/30/2018</a:t>
            </a:fld>
            <a:endParaRPr lang="en-US"/>
          </a:p>
        </p:txBody>
      </p:sp>
      <p:sp>
        <p:nvSpPr>
          <p:cNvPr id="6" name="Footer Placeholder 5"/>
          <p:cNvSpPr>
            <a:spLocks noGrp="1"/>
          </p:cNvSpPr>
          <p:nvPr>
            <p:ph type="ftr" sz="quarter" idx="11"/>
          </p:nvPr>
        </p:nvSpPr>
        <p:spPr/>
        <p:txBody>
          <a:bodyPr/>
          <a:lstStyle/>
          <a:p>
            <a:r>
              <a:rPr lang="pt-BR"/>
              <a:t>Rui Silva - 1121296@isep.ipp.pt</a:t>
            </a:r>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3691077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8669F0-69CC-4F09-9229-1285360C9078}" type="datetime1">
              <a:rPr lang="en-US" smtClean="0"/>
              <a:t>11/30/2018</a:t>
            </a:fld>
            <a:endParaRPr lang="en-US"/>
          </a:p>
        </p:txBody>
      </p:sp>
      <p:sp>
        <p:nvSpPr>
          <p:cNvPr id="5" name="Footer Placeholder 4"/>
          <p:cNvSpPr>
            <a:spLocks noGrp="1"/>
          </p:cNvSpPr>
          <p:nvPr>
            <p:ph type="ftr" sz="quarter" idx="11"/>
          </p:nvPr>
        </p:nvSpPr>
        <p:spPr/>
        <p:txBody>
          <a:bodyPr/>
          <a:lstStyle/>
          <a:p>
            <a:r>
              <a:rPr lang="pt-BR"/>
              <a:t>Rui Silva - 1121296@isep.ipp.pt</a:t>
            </a:r>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694331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EC176-D026-477F-A4F9-DD391FCBA3E2}" type="datetime1">
              <a:rPr lang="en-US" smtClean="0"/>
              <a:t>11/30/2018</a:t>
            </a:fld>
            <a:endParaRPr lang="en-US"/>
          </a:p>
        </p:txBody>
      </p:sp>
      <p:sp>
        <p:nvSpPr>
          <p:cNvPr id="5" name="Footer Placeholder 4"/>
          <p:cNvSpPr>
            <a:spLocks noGrp="1"/>
          </p:cNvSpPr>
          <p:nvPr>
            <p:ph type="ftr" sz="quarter" idx="11"/>
          </p:nvPr>
        </p:nvSpPr>
        <p:spPr/>
        <p:txBody>
          <a:bodyPr/>
          <a:lstStyle/>
          <a:p>
            <a:r>
              <a:rPr lang="pt-BR"/>
              <a:t>Rui Silva - 1121296@isep.ipp.pt</a:t>
            </a:r>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1749038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E786A-AA74-42BE-9945-09F34199AFBE}" type="datetime1">
              <a:rPr lang="en-US" smtClean="0"/>
              <a:t>11/30/2018</a:t>
            </a:fld>
            <a:endParaRPr lang="en-US"/>
          </a:p>
        </p:txBody>
      </p:sp>
      <p:sp>
        <p:nvSpPr>
          <p:cNvPr id="5" name="Footer Placeholder 4"/>
          <p:cNvSpPr>
            <a:spLocks noGrp="1"/>
          </p:cNvSpPr>
          <p:nvPr>
            <p:ph type="ftr" sz="quarter" idx="11"/>
          </p:nvPr>
        </p:nvSpPr>
        <p:spPr/>
        <p:txBody>
          <a:bodyPr/>
          <a:lstStyle/>
          <a:p>
            <a:r>
              <a:rPr lang="pt-BR"/>
              <a:t>Rui Silva - 1121296@isep.ipp.pt</a:t>
            </a:r>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1351892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BBF78A6E-4699-40D1-84CD-77BF0D9D50BF}" type="datetime1">
              <a:rPr lang="en-US" smtClean="0"/>
              <a:t>11/30/2018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r>
              <a:rPr lang="pt-BR"/>
              <a:t>Rui Silva - 1121296@isep.ipp.pt</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‹nº›</a:t>
            </a:fld>
            <a:endParaRPr lang="en-US"/>
          </a:p>
        </p:txBody>
      </p:sp>
    </p:spTree>
    <p:extLst>
      <p:ext uri="{BB962C8B-B14F-4D97-AF65-F5344CB8AC3E}">
        <p14:creationId xmlns:p14="http://schemas.microsoft.com/office/powerpoint/2010/main" val="3551557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6DDF00-CA1B-4BC7-9069-123B5864E951}" type="datetime1">
              <a:rPr lang="en-US" smtClean="0"/>
              <a:t>11/30/2018</a:t>
            </a:fld>
            <a:endParaRPr lang="en-US"/>
          </a:p>
        </p:txBody>
      </p:sp>
      <p:sp>
        <p:nvSpPr>
          <p:cNvPr id="6" name="Footer Placeholder 5"/>
          <p:cNvSpPr>
            <a:spLocks noGrp="1"/>
          </p:cNvSpPr>
          <p:nvPr>
            <p:ph type="ftr" sz="quarter" idx="11"/>
          </p:nvPr>
        </p:nvSpPr>
        <p:spPr/>
        <p:txBody>
          <a:bodyPr/>
          <a:lstStyle/>
          <a:p>
            <a:r>
              <a:rPr lang="pt-BR"/>
              <a:t>Rui Silva - 1121296@isep.ipp.pt</a:t>
            </a:r>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1683915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918458-01B3-43F3-B474-6277725B89FE}" type="datetime1">
              <a:rPr lang="en-US" smtClean="0"/>
              <a:t>11/30/2018</a:t>
            </a:fld>
            <a:endParaRPr lang="en-US"/>
          </a:p>
        </p:txBody>
      </p:sp>
      <p:sp>
        <p:nvSpPr>
          <p:cNvPr id="8" name="Footer Placeholder 7"/>
          <p:cNvSpPr>
            <a:spLocks noGrp="1"/>
          </p:cNvSpPr>
          <p:nvPr>
            <p:ph type="ftr" sz="quarter" idx="11"/>
          </p:nvPr>
        </p:nvSpPr>
        <p:spPr/>
        <p:txBody>
          <a:bodyPr/>
          <a:lstStyle/>
          <a:p>
            <a:r>
              <a:rPr lang="pt-BR"/>
              <a:t>Rui Silva - 1121296@isep.ipp.pt</a:t>
            </a:r>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3957203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E684E7-041F-4288-8E04-E28583CCB295}" type="datetime1">
              <a:rPr lang="en-US" smtClean="0"/>
              <a:t>11/30/2018</a:t>
            </a:fld>
            <a:endParaRPr lang="en-US"/>
          </a:p>
        </p:txBody>
      </p:sp>
      <p:sp>
        <p:nvSpPr>
          <p:cNvPr id="4" name="Footer Placeholder 3"/>
          <p:cNvSpPr>
            <a:spLocks noGrp="1"/>
          </p:cNvSpPr>
          <p:nvPr>
            <p:ph type="ftr" sz="quarter" idx="11"/>
          </p:nvPr>
        </p:nvSpPr>
        <p:spPr/>
        <p:txBody>
          <a:bodyPr/>
          <a:lstStyle/>
          <a:p>
            <a:r>
              <a:rPr lang="pt-BR"/>
              <a:t>Rui Silva - 1121296@isep.ipp.pt</a:t>
            </a:r>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‹nº›</a:t>
            </a:fld>
            <a:endParaRPr lang="en-US"/>
          </a:p>
        </p:txBody>
      </p:sp>
    </p:spTree>
    <p:extLst>
      <p:ext uri="{BB962C8B-B14F-4D97-AF65-F5344CB8AC3E}">
        <p14:creationId xmlns:p14="http://schemas.microsoft.com/office/powerpoint/2010/main" val="2234854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theme" Target="../theme/theme2.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DF8E2D-68BF-4ED3-B3B5-DF843A66E12B}" type="datetime1">
              <a:rPr lang="en-US" smtClean="0"/>
              <a:t>11/30/2018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‹nº›</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Lst>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hf sldNum="0" hdr="0" dt="0"/>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2.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892"/>
        </a:solidFill>
        <a:effectLst/>
      </p:bgPr>
    </p:bg>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6EFC8286-544D-4084-85C6-B6FEE002A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0" y="0"/>
            <a:ext cx="12496800" cy="6881497"/>
          </a:xfrm>
          <a:prstGeom prst="rect">
            <a:avLst/>
          </a:prstGeom>
        </p:spPr>
      </p:pic>
      <p:sp>
        <p:nvSpPr>
          <p:cNvPr id="5" name="Title 4">
            <a:extLst>
              <a:ext uri="{FF2B5EF4-FFF2-40B4-BE49-F238E27FC236}">
                <a16:creationId xmlns:a16="http://schemas.microsoft.com/office/drawing/2014/main" id="{9585E97D-3EDC-457A-8E7C-7A9C309EE26F}"/>
              </a:ext>
            </a:extLst>
          </p:cNvPr>
          <p:cNvSpPr>
            <a:spLocks noGrp="1"/>
          </p:cNvSpPr>
          <p:nvPr>
            <p:ph type="ctrTitle"/>
          </p:nvPr>
        </p:nvSpPr>
        <p:spPr>
          <a:xfrm>
            <a:off x="-524467" y="-502144"/>
            <a:ext cx="9144000" cy="2387600"/>
          </a:xfrm>
        </p:spPr>
        <p:txBody>
          <a:bodyPr>
            <a:normAutofit/>
          </a:bodyPr>
          <a:lstStyle/>
          <a:p>
            <a:r>
              <a:rPr lang="en-US" sz="6600" dirty="0" err="1">
                <a:effectLst>
                  <a:outerShdw blurRad="38100" dist="38100" dir="2700000" algn="tl">
                    <a:srgbClr val="000000">
                      <a:alpha val="43137"/>
                    </a:srgbClr>
                  </a:outerShdw>
                </a:effectLst>
              </a:rPr>
              <a:t>TimeSheets</a:t>
            </a:r>
            <a:r>
              <a:rPr lang="en-US" sz="6600" dirty="0">
                <a:effectLst>
                  <a:outerShdw blurRad="38100" dist="38100" dir="2700000" algn="tl">
                    <a:srgbClr val="000000">
                      <a:alpha val="43137"/>
                    </a:srgbClr>
                  </a:outerShdw>
                </a:effectLst>
              </a:rPr>
              <a:t> BOT</a:t>
            </a:r>
          </a:p>
        </p:txBody>
      </p:sp>
      <p:pic>
        <p:nvPicPr>
          <p:cNvPr id="7" name="Picture 2" descr="https://intranet.devscope.net/operacional/marketing/Branding/Logotipo%20Devscope/devscope_square.png">
            <a:extLst>
              <a:ext uri="{FF2B5EF4-FFF2-40B4-BE49-F238E27FC236}">
                <a16:creationId xmlns:a16="http://schemas.microsoft.com/office/drawing/2014/main" id="{7146BEBF-458A-455B-866C-E7CCB334F5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6247" y="5122725"/>
            <a:ext cx="1453070" cy="1453070"/>
          </a:xfrm>
          <a:prstGeom prst="rect">
            <a:avLst/>
          </a:prstGeom>
          <a:solidFill>
            <a:schemeClr val="tx1"/>
          </a:solidFill>
          <a:extLst/>
        </p:spPr>
      </p:pic>
    </p:spTree>
    <p:extLst>
      <p:ext uri="{BB962C8B-B14F-4D97-AF65-F5344CB8AC3E}">
        <p14:creationId xmlns:p14="http://schemas.microsoft.com/office/powerpoint/2010/main" val="2721315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ixaDeTexto 24">
            <a:extLst>
              <a:ext uri="{FF2B5EF4-FFF2-40B4-BE49-F238E27FC236}">
                <a16:creationId xmlns:a16="http://schemas.microsoft.com/office/drawing/2014/main" id="{FD786B10-3A10-430B-85C2-8959575BE24B}"/>
              </a:ext>
            </a:extLst>
          </p:cNvPr>
          <p:cNvSpPr txBox="1"/>
          <p:nvPr/>
        </p:nvSpPr>
        <p:spPr>
          <a:xfrm>
            <a:off x="3046152" y="4402965"/>
            <a:ext cx="1718034" cy="369332"/>
          </a:xfrm>
          <a:prstGeom prst="rect">
            <a:avLst/>
          </a:prstGeom>
          <a:noFill/>
        </p:spPr>
        <p:txBody>
          <a:bodyPr wrap="none" rtlCol="0">
            <a:spAutoFit/>
          </a:bodyPr>
          <a:lstStyle/>
          <a:p>
            <a:r>
              <a:rPr lang="en-US" dirty="0"/>
              <a:t>Bot Framework</a:t>
            </a:r>
          </a:p>
        </p:txBody>
      </p:sp>
      <p:sp>
        <p:nvSpPr>
          <p:cNvPr id="26" name="Seta: Para a Direita 25">
            <a:extLst>
              <a:ext uri="{FF2B5EF4-FFF2-40B4-BE49-F238E27FC236}">
                <a16:creationId xmlns:a16="http://schemas.microsoft.com/office/drawing/2014/main" id="{56608159-C789-424A-80CF-9B45136DFF9F}"/>
              </a:ext>
            </a:extLst>
          </p:cNvPr>
          <p:cNvSpPr/>
          <p:nvPr/>
        </p:nvSpPr>
        <p:spPr>
          <a:xfrm>
            <a:off x="5479200" y="3247203"/>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a:t>Re-usable BOT</a:t>
            </a:r>
          </a:p>
        </p:txBody>
      </p:sp>
      <p:sp>
        <p:nvSpPr>
          <p:cNvPr id="12" name="CaixaDeTexto 11">
            <a:extLst>
              <a:ext uri="{FF2B5EF4-FFF2-40B4-BE49-F238E27FC236}">
                <a16:creationId xmlns:a16="http://schemas.microsoft.com/office/drawing/2014/main" id="{24F71750-F8EC-4789-9C22-DC92B3825188}"/>
              </a:ext>
            </a:extLst>
          </p:cNvPr>
          <p:cNvSpPr txBox="1"/>
          <p:nvPr/>
        </p:nvSpPr>
        <p:spPr>
          <a:xfrm>
            <a:off x="5373369" y="2243741"/>
            <a:ext cx="2613216" cy="923330"/>
          </a:xfrm>
          <a:prstGeom prst="rect">
            <a:avLst/>
          </a:prstGeom>
          <a:noFill/>
        </p:spPr>
        <p:txBody>
          <a:bodyPr wrap="none" rtlCol="0">
            <a:spAutoFit/>
          </a:bodyPr>
          <a:lstStyle/>
          <a:p>
            <a:pPr marL="285750" indent="-285750">
              <a:buFont typeface="Arial" panose="020B0604020202020204" pitchFamily="34" charset="0"/>
              <a:buChar char="•"/>
            </a:pPr>
            <a:r>
              <a:rPr lang="en-US" dirty="0"/>
              <a:t>Criar </a:t>
            </a:r>
            <a:r>
              <a:rPr lang="en-US" dirty="0" err="1"/>
              <a:t>registo</a:t>
            </a:r>
            <a:endParaRPr lang="en-US" dirty="0"/>
          </a:p>
          <a:p>
            <a:pPr marL="285750" indent="-285750">
              <a:buFont typeface="Arial" panose="020B0604020202020204" pitchFamily="34" charset="0"/>
              <a:buChar char="•"/>
            </a:pPr>
            <a:r>
              <a:rPr lang="en-US" dirty="0" err="1"/>
              <a:t>Listar</a:t>
            </a:r>
            <a:r>
              <a:rPr lang="en-US" dirty="0"/>
              <a:t> </a:t>
            </a:r>
            <a:r>
              <a:rPr lang="en-US" dirty="0" err="1"/>
              <a:t>registos</a:t>
            </a:r>
            <a:endParaRPr lang="en-US" dirty="0"/>
          </a:p>
          <a:p>
            <a:pPr marL="285750" indent="-285750">
              <a:buFont typeface="Arial" panose="020B0604020202020204" pitchFamily="34" charset="0"/>
              <a:buChar char="•"/>
            </a:pPr>
            <a:r>
              <a:rPr lang="en-US" dirty="0" err="1"/>
              <a:t>Anular</a:t>
            </a:r>
            <a:r>
              <a:rPr lang="en-US" dirty="0"/>
              <a:t> </a:t>
            </a:r>
            <a:r>
              <a:rPr lang="en-US" dirty="0" err="1"/>
              <a:t>último</a:t>
            </a:r>
            <a:r>
              <a:rPr lang="en-US" dirty="0"/>
              <a:t> </a:t>
            </a:r>
            <a:r>
              <a:rPr lang="en-US" dirty="0" err="1"/>
              <a:t>registo</a:t>
            </a:r>
            <a:endParaRPr lang="en-US" dirty="0"/>
          </a:p>
        </p:txBody>
      </p:sp>
      <p:pic>
        <p:nvPicPr>
          <p:cNvPr id="27" name="Imagem 35">
            <a:extLst>
              <a:ext uri="{FF2B5EF4-FFF2-40B4-BE49-F238E27FC236}">
                <a16:creationId xmlns:a16="http://schemas.microsoft.com/office/drawing/2014/main" id="{C2DF9BEF-91B5-4C3A-B670-B93CCD026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3263" y="3167071"/>
            <a:ext cx="3016137" cy="700382"/>
          </a:xfrm>
          <a:prstGeom prst="rect">
            <a:avLst/>
          </a:prstGeom>
        </p:spPr>
      </p:pic>
      <p:sp>
        <p:nvSpPr>
          <p:cNvPr id="35" name="Seta: Para a Direita 2">
            <a:extLst>
              <a:ext uri="{FF2B5EF4-FFF2-40B4-BE49-F238E27FC236}">
                <a16:creationId xmlns:a16="http://schemas.microsoft.com/office/drawing/2014/main" id="{954F5AF3-BDD1-4958-9B1C-96AE11DF5742}"/>
              </a:ext>
            </a:extLst>
          </p:cNvPr>
          <p:cNvSpPr/>
          <p:nvPr/>
        </p:nvSpPr>
        <p:spPr>
          <a:xfrm>
            <a:off x="10667957" y="3257409"/>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6" name="Agrupar 12">
            <a:extLst>
              <a:ext uri="{FF2B5EF4-FFF2-40B4-BE49-F238E27FC236}">
                <a16:creationId xmlns:a16="http://schemas.microsoft.com/office/drawing/2014/main" id="{0D1FA898-9503-4155-B437-F48073DF27A1}"/>
              </a:ext>
            </a:extLst>
          </p:cNvPr>
          <p:cNvGrpSpPr/>
          <p:nvPr/>
        </p:nvGrpSpPr>
        <p:grpSpPr>
          <a:xfrm>
            <a:off x="8595768" y="2611113"/>
            <a:ext cx="1627632" cy="1812298"/>
            <a:chOff x="4961009" y="-311009"/>
            <a:chExt cx="1627632" cy="1812298"/>
          </a:xfrm>
        </p:grpSpPr>
        <p:pic>
          <p:nvPicPr>
            <p:cNvPr id="37" name="Imagem 13" descr="Uma imagem com objeto&#10;&#10;Descrição gerada automaticamente">
              <a:extLst>
                <a:ext uri="{FF2B5EF4-FFF2-40B4-BE49-F238E27FC236}">
                  <a16:creationId xmlns:a16="http://schemas.microsoft.com/office/drawing/2014/main" id="{1DE2A6F7-7867-4823-903B-23D758FEFEA5}"/>
                </a:ext>
              </a:extLst>
            </p:cNvPr>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38" name="CaixaDeTexto 14">
              <a:extLst>
                <a:ext uri="{FF2B5EF4-FFF2-40B4-BE49-F238E27FC236}">
                  <a16:creationId xmlns:a16="http://schemas.microsoft.com/office/drawing/2014/main" id="{77EBE2B7-76B2-4C57-8B17-E8AF58E7F209}"/>
                </a:ext>
              </a:extLst>
            </p:cNvPr>
            <p:cNvSpPr txBox="1"/>
            <p:nvPr/>
          </p:nvSpPr>
          <p:spPr>
            <a:xfrm>
              <a:off x="5363494" y="1131957"/>
              <a:ext cx="822661" cy="369332"/>
            </a:xfrm>
            <a:prstGeom prst="rect">
              <a:avLst/>
            </a:prstGeom>
            <a:noFill/>
          </p:spPr>
          <p:txBody>
            <a:bodyPr wrap="none" rtlCol="0">
              <a:spAutoFit/>
            </a:bodyPr>
            <a:lstStyle/>
            <a:p>
              <a:r>
                <a:rPr lang="en-US" dirty="0"/>
                <a:t>Plugin</a:t>
              </a:r>
            </a:p>
          </p:txBody>
        </p:sp>
      </p:grpSp>
      <p:pic>
        <p:nvPicPr>
          <p:cNvPr id="13" name="Imagem 18" descr="Time Report bot logo">
            <a:extLst>
              <a:ext uri="{FF2B5EF4-FFF2-40B4-BE49-F238E27FC236}">
                <a16:creationId xmlns:a16="http://schemas.microsoft.com/office/drawing/2014/main" id="{BA586DD9-DC6A-44A0-8CE2-AC940FCDB6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6554" y="2611113"/>
            <a:ext cx="1627632" cy="16276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2211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ixaDeTexto 24">
            <a:extLst>
              <a:ext uri="{FF2B5EF4-FFF2-40B4-BE49-F238E27FC236}">
                <a16:creationId xmlns:a16="http://schemas.microsoft.com/office/drawing/2014/main" id="{FD786B10-3A10-430B-85C2-8959575BE24B}"/>
              </a:ext>
            </a:extLst>
          </p:cNvPr>
          <p:cNvSpPr txBox="1"/>
          <p:nvPr/>
        </p:nvSpPr>
        <p:spPr>
          <a:xfrm>
            <a:off x="3046152" y="4402965"/>
            <a:ext cx="1718034" cy="369332"/>
          </a:xfrm>
          <a:prstGeom prst="rect">
            <a:avLst/>
          </a:prstGeom>
          <a:noFill/>
        </p:spPr>
        <p:txBody>
          <a:bodyPr wrap="none" rtlCol="0">
            <a:spAutoFit/>
          </a:bodyPr>
          <a:lstStyle/>
          <a:p>
            <a:r>
              <a:rPr lang="en-US" dirty="0"/>
              <a:t>Bot Framework</a:t>
            </a:r>
          </a:p>
        </p:txBody>
      </p:sp>
      <p:sp>
        <p:nvSpPr>
          <p:cNvPr id="26" name="Seta: Para a Direita 25">
            <a:extLst>
              <a:ext uri="{FF2B5EF4-FFF2-40B4-BE49-F238E27FC236}">
                <a16:creationId xmlns:a16="http://schemas.microsoft.com/office/drawing/2014/main" id="{56608159-C789-424A-80CF-9B45136DFF9F}"/>
              </a:ext>
            </a:extLst>
          </p:cNvPr>
          <p:cNvSpPr/>
          <p:nvPr/>
        </p:nvSpPr>
        <p:spPr>
          <a:xfrm>
            <a:off x="5479200" y="3247203"/>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a:t>Single-</a:t>
            </a:r>
            <a:r>
              <a:rPr lang="en-US" dirty="0" err="1"/>
              <a:t>SignOn</a:t>
            </a:r>
            <a:r>
              <a:rPr lang="en-US" dirty="0"/>
              <a:t> (</a:t>
            </a:r>
            <a:r>
              <a:rPr lang="en-US" dirty="0" err="1"/>
              <a:t>Transparente</a:t>
            </a:r>
            <a:r>
              <a:rPr lang="en-US" dirty="0"/>
              <a:t>)</a:t>
            </a:r>
          </a:p>
        </p:txBody>
      </p:sp>
      <p:sp>
        <p:nvSpPr>
          <p:cNvPr id="12" name="CaixaDeTexto 11">
            <a:extLst>
              <a:ext uri="{FF2B5EF4-FFF2-40B4-BE49-F238E27FC236}">
                <a16:creationId xmlns:a16="http://schemas.microsoft.com/office/drawing/2014/main" id="{24F71750-F8EC-4789-9C22-DC92B3825188}"/>
              </a:ext>
            </a:extLst>
          </p:cNvPr>
          <p:cNvSpPr txBox="1"/>
          <p:nvPr/>
        </p:nvSpPr>
        <p:spPr>
          <a:xfrm>
            <a:off x="5373369" y="2243741"/>
            <a:ext cx="2613216" cy="923330"/>
          </a:xfrm>
          <a:prstGeom prst="rect">
            <a:avLst/>
          </a:prstGeom>
          <a:noFill/>
        </p:spPr>
        <p:txBody>
          <a:bodyPr wrap="none" rtlCol="0">
            <a:spAutoFit/>
          </a:bodyPr>
          <a:lstStyle/>
          <a:p>
            <a:pPr marL="285750" indent="-285750">
              <a:buFont typeface="Arial" panose="020B0604020202020204" pitchFamily="34" charset="0"/>
              <a:buChar char="•"/>
            </a:pPr>
            <a:r>
              <a:rPr lang="en-US" dirty="0"/>
              <a:t>Criar </a:t>
            </a:r>
            <a:r>
              <a:rPr lang="en-US" dirty="0" err="1"/>
              <a:t>registo</a:t>
            </a:r>
            <a:endParaRPr lang="en-US" dirty="0"/>
          </a:p>
          <a:p>
            <a:pPr marL="285750" indent="-285750">
              <a:buFont typeface="Arial" panose="020B0604020202020204" pitchFamily="34" charset="0"/>
              <a:buChar char="•"/>
            </a:pPr>
            <a:r>
              <a:rPr lang="en-US" dirty="0" err="1"/>
              <a:t>Listar</a:t>
            </a:r>
            <a:r>
              <a:rPr lang="en-US" dirty="0"/>
              <a:t> </a:t>
            </a:r>
            <a:r>
              <a:rPr lang="en-US" dirty="0" err="1"/>
              <a:t>registos</a:t>
            </a:r>
            <a:endParaRPr lang="en-US" dirty="0"/>
          </a:p>
          <a:p>
            <a:pPr marL="285750" indent="-285750">
              <a:buFont typeface="Arial" panose="020B0604020202020204" pitchFamily="34" charset="0"/>
              <a:buChar char="•"/>
            </a:pPr>
            <a:r>
              <a:rPr lang="en-US" dirty="0" err="1"/>
              <a:t>Anular</a:t>
            </a:r>
            <a:r>
              <a:rPr lang="en-US" dirty="0"/>
              <a:t> </a:t>
            </a:r>
            <a:r>
              <a:rPr lang="en-US" dirty="0" err="1"/>
              <a:t>último</a:t>
            </a:r>
            <a:r>
              <a:rPr lang="en-US" dirty="0"/>
              <a:t> </a:t>
            </a:r>
            <a:r>
              <a:rPr lang="en-US" dirty="0" err="1"/>
              <a:t>registo</a:t>
            </a:r>
            <a:endParaRPr lang="en-US" dirty="0"/>
          </a:p>
        </p:txBody>
      </p:sp>
      <p:pic>
        <p:nvPicPr>
          <p:cNvPr id="27" name="Imagem 35">
            <a:extLst>
              <a:ext uri="{FF2B5EF4-FFF2-40B4-BE49-F238E27FC236}">
                <a16:creationId xmlns:a16="http://schemas.microsoft.com/office/drawing/2014/main" id="{C2DF9BEF-91B5-4C3A-B670-B93CCD026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3263" y="3167071"/>
            <a:ext cx="3016137" cy="700382"/>
          </a:xfrm>
          <a:prstGeom prst="rect">
            <a:avLst/>
          </a:prstGeom>
        </p:spPr>
      </p:pic>
      <p:sp>
        <p:nvSpPr>
          <p:cNvPr id="35" name="Seta: Para a Direita 2">
            <a:extLst>
              <a:ext uri="{FF2B5EF4-FFF2-40B4-BE49-F238E27FC236}">
                <a16:creationId xmlns:a16="http://schemas.microsoft.com/office/drawing/2014/main" id="{954F5AF3-BDD1-4958-9B1C-96AE11DF5742}"/>
              </a:ext>
            </a:extLst>
          </p:cNvPr>
          <p:cNvSpPr/>
          <p:nvPr/>
        </p:nvSpPr>
        <p:spPr>
          <a:xfrm>
            <a:off x="10667957" y="3257409"/>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6" name="Agrupar 12">
            <a:extLst>
              <a:ext uri="{FF2B5EF4-FFF2-40B4-BE49-F238E27FC236}">
                <a16:creationId xmlns:a16="http://schemas.microsoft.com/office/drawing/2014/main" id="{0D1FA898-9503-4155-B437-F48073DF27A1}"/>
              </a:ext>
            </a:extLst>
          </p:cNvPr>
          <p:cNvGrpSpPr/>
          <p:nvPr/>
        </p:nvGrpSpPr>
        <p:grpSpPr>
          <a:xfrm>
            <a:off x="8595768" y="2611113"/>
            <a:ext cx="1627632" cy="1812298"/>
            <a:chOff x="4961009" y="-311009"/>
            <a:chExt cx="1627632" cy="1812298"/>
          </a:xfrm>
        </p:grpSpPr>
        <p:pic>
          <p:nvPicPr>
            <p:cNvPr id="37" name="Imagem 13" descr="Uma imagem com objeto&#10;&#10;Descrição gerada automaticamente">
              <a:extLst>
                <a:ext uri="{FF2B5EF4-FFF2-40B4-BE49-F238E27FC236}">
                  <a16:creationId xmlns:a16="http://schemas.microsoft.com/office/drawing/2014/main" id="{1DE2A6F7-7867-4823-903B-23D758FEFEA5}"/>
                </a:ext>
              </a:extLst>
            </p:cNvPr>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38" name="CaixaDeTexto 14">
              <a:extLst>
                <a:ext uri="{FF2B5EF4-FFF2-40B4-BE49-F238E27FC236}">
                  <a16:creationId xmlns:a16="http://schemas.microsoft.com/office/drawing/2014/main" id="{77EBE2B7-76B2-4C57-8B17-E8AF58E7F209}"/>
                </a:ext>
              </a:extLst>
            </p:cNvPr>
            <p:cNvSpPr txBox="1"/>
            <p:nvPr/>
          </p:nvSpPr>
          <p:spPr>
            <a:xfrm>
              <a:off x="5363494" y="1131957"/>
              <a:ext cx="822661" cy="369332"/>
            </a:xfrm>
            <a:prstGeom prst="rect">
              <a:avLst/>
            </a:prstGeom>
            <a:noFill/>
          </p:spPr>
          <p:txBody>
            <a:bodyPr wrap="none" rtlCol="0">
              <a:spAutoFit/>
            </a:bodyPr>
            <a:lstStyle/>
            <a:p>
              <a:r>
                <a:rPr lang="en-US" dirty="0"/>
                <a:t>Plugin</a:t>
              </a:r>
            </a:p>
          </p:txBody>
        </p:sp>
      </p:grpSp>
      <p:pic>
        <p:nvPicPr>
          <p:cNvPr id="13" name="Imagem 18" descr="Time Report bot logo">
            <a:extLst>
              <a:ext uri="{FF2B5EF4-FFF2-40B4-BE49-F238E27FC236}">
                <a16:creationId xmlns:a16="http://schemas.microsoft.com/office/drawing/2014/main" id="{BA586DD9-DC6A-44A0-8CE2-AC940FCDB6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6554" y="2611113"/>
            <a:ext cx="1627632" cy="1627632"/>
          </a:xfrm>
          <a:prstGeom prst="rect">
            <a:avLst/>
          </a:prstGeom>
          <a:ln>
            <a:noFill/>
          </a:ln>
          <a:effectLst>
            <a:outerShdw blurRad="292100" dist="139700" dir="2700000" algn="tl" rotWithShape="0">
              <a:srgbClr val="333333">
                <a:alpha val="65000"/>
              </a:srgbClr>
            </a:outerShdw>
          </a:effectLst>
        </p:spPr>
      </p:pic>
      <p:grpSp>
        <p:nvGrpSpPr>
          <p:cNvPr id="3" name="Group 2">
            <a:extLst>
              <a:ext uri="{FF2B5EF4-FFF2-40B4-BE49-F238E27FC236}">
                <a16:creationId xmlns:a16="http://schemas.microsoft.com/office/drawing/2014/main" id="{1767FD57-3585-4F86-881E-78BC9A36A1AA}"/>
              </a:ext>
            </a:extLst>
          </p:cNvPr>
          <p:cNvGrpSpPr/>
          <p:nvPr/>
        </p:nvGrpSpPr>
        <p:grpSpPr>
          <a:xfrm>
            <a:off x="5227019" y="3867453"/>
            <a:ext cx="4435887" cy="2736690"/>
            <a:chOff x="5063824" y="3829440"/>
            <a:chExt cx="4435887" cy="2736690"/>
          </a:xfrm>
        </p:grpSpPr>
        <p:pic>
          <p:nvPicPr>
            <p:cNvPr id="14" name="Imagem 40" descr="Uma imagem com objeto&#10;&#10;Descrição gerada automaticamente">
              <a:extLst>
                <a:ext uri="{FF2B5EF4-FFF2-40B4-BE49-F238E27FC236}">
                  <a16:creationId xmlns:a16="http://schemas.microsoft.com/office/drawing/2014/main" id="{FE0ECE52-0DB2-4605-9F25-C8AD625761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9460" y="4938498"/>
              <a:ext cx="3100251" cy="1627632"/>
            </a:xfrm>
            <a:prstGeom prst="rect">
              <a:avLst/>
            </a:prstGeom>
          </p:spPr>
        </p:pic>
        <p:sp>
          <p:nvSpPr>
            <p:cNvPr id="15" name="Seta: Para a Direita 42">
              <a:extLst>
                <a:ext uri="{FF2B5EF4-FFF2-40B4-BE49-F238E27FC236}">
                  <a16:creationId xmlns:a16="http://schemas.microsoft.com/office/drawing/2014/main" id="{D7520F2C-80FC-4A45-8436-8062A3264C53}"/>
                </a:ext>
              </a:extLst>
            </p:cNvPr>
            <p:cNvSpPr/>
            <p:nvPr/>
          </p:nvSpPr>
          <p:spPr>
            <a:xfrm rot="1800000">
              <a:off x="5177763" y="4359915"/>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Seta: Para a Direita 42">
              <a:extLst>
                <a:ext uri="{FF2B5EF4-FFF2-40B4-BE49-F238E27FC236}">
                  <a16:creationId xmlns:a16="http://schemas.microsoft.com/office/drawing/2014/main" id="{41848065-4653-4C28-9FCE-7C73643EBE91}"/>
                </a:ext>
              </a:extLst>
            </p:cNvPr>
            <p:cNvSpPr/>
            <p:nvPr/>
          </p:nvSpPr>
          <p:spPr>
            <a:xfrm rot="1800000" flipH="1">
              <a:off x="5063824" y="3829440"/>
              <a:ext cx="540752"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3970935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Agrupar 27">
            <a:extLst>
              <a:ext uri="{FF2B5EF4-FFF2-40B4-BE49-F238E27FC236}">
                <a16:creationId xmlns:a16="http://schemas.microsoft.com/office/drawing/2014/main" id="{2E0F8095-334B-42D3-B291-A6C192C235AA}"/>
              </a:ext>
            </a:extLst>
          </p:cNvPr>
          <p:cNvGrpSpPr/>
          <p:nvPr/>
        </p:nvGrpSpPr>
        <p:grpSpPr>
          <a:xfrm>
            <a:off x="14735198" y="1942647"/>
            <a:ext cx="3016137" cy="1753489"/>
            <a:chOff x="4587932" y="2463066"/>
            <a:chExt cx="3016137" cy="1753489"/>
          </a:xfrm>
        </p:grpSpPr>
        <p:pic>
          <p:nvPicPr>
            <p:cNvPr id="33" name="Imagem 32">
              <a:extLst>
                <a:ext uri="{FF2B5EF4-FFF2-40B4-BE49-F238E27FC236}">
                  <a16:creationId xmlns:a16="http://schemas.microsoft.com/office/drawing/2014/main" id="{59226CB7-61FE-450C-929F-074E7E318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932" y="2463066"/>
              <a:ext cx="3016137" cy="700382"/>
            </a:xfrm>
            <a:prstGeom prst="rect">
              <a:avLst/>
            </a:prstGeom>
          </p:spPr>
        </p:pic>
        <p:sp>
          <p:nvSpPr>
            <p:cNvPr id="34" name="CaixaDeTexto 33">
              <a:extLst>
                <a:ext uri="{FF2B5EF4-FFF2-40B4-BE49-F238E27FC236}">
                  <a16:creationId xmlns:a16="http://schemas.microsoft.com/office/drawing/2014/main" id="{18B45A24-E12A-4ED7-9E2C-30CF75024682}"/>
                </a:ext>
              </a:extLst>
            </p:cNvPr>
            <p:cNvSpPr txBox="1"/>
            <p:nvPr/>
          </p:nvSpPr>
          <p:spPr>
            <a:xfrm>
              <a:off x="5238233" y="3847223"/>
              <a:ext cx="1715534" cy="369332"/>
            </a:xfrm>
            <a:prstGeom prst="rect">
              <a:avLst/>
            </a:prstGeom>
            <a:noFill/>
          </p:spPr>
          <p:txBody>
            <a:bodyPr wrap="none" rtlCol="0">
              <a:spAutoFit/>
            </a:bodyPr>
            <a:lstStyle/>
            <a:p>
              <a:r>
                <a:rPr lang="en-US" dirty="0"/>
                <a:t>Dynamics CRM</a:t>
              </a:r>
            </a:p>
          </p:txBody>
        </p:sp>
      </p:grpSp>
      <p:sp>
        <p:nvSpPr>
          <p:cNvPr id="29" name="Seta: Para a Direita 28">
            <a:extLst>
              <a:ext uri="{FF2B5EF4-FFF2-40B4-BE49-F238E27FC236}">
                <a16:creationId xmlns:a16="http://schemas.microsoft.com/office/drawing/2014/main" id="{A60D6EFF-7CF8-4D07-AB1C-0C346099FF4F}"/>
              </a:ext>
            </a:extLst>
          </p:cNvPr>
          <p:cNvSpPr/>
          <p:nvPr/>
        </p:nvSpPr>
        <p:spPr>
          <a:xfrm>
            <a:off x="12099891" y="2559537"/>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0" name="Agrupar 29">
            <a:extLst>
              <a:ext uri="{FF2B5EF4-FFF2-40B4-BE49-F238E27FC236}">
                <a16:creationId xmlns:a16="http://schemas.microsoft.com/office/drawing/2014/main" id="{79D09487-112D-4A0F-9C89-66C43CD2459E}"/>
              </a:ext>
            </a:extLst>
          </p:cNvPr>
          <p:cNvGrpSpPr/>
          <p:nvPr/>
        </p:nvGrpSpPr>
        <p:grpSpPr>
          <a:xfrm>
            <a:off x="10027702" y="1711224"/>
            <a:ext cx="1627632" cy="2216331"/>
            <a:chOff x="4961009" y="-311009"/>
            <a:chExt cx="1627632" cy="2216331"/>
          </a:xfrm>
        </p:grpSpPr>
        <p:pic>
          <p:nvPicPr>
            <p:cNvPr id="31" name="Imagem 30" descr="Uma imagem com objeto&#10;&#10;Descrição gerada automaticamente">
              <a:extLst>
                <a:ext uri="{FF2B5EF4-FFF2-40B4-BE49-F238E27FC236}">
                  <a16:creationId xmlns:a16="http://schemas.microsoft.com/office/drawing/2014/main" id="{7B425FDC-7911-4A7F-96CC-7E1C62691D97}"/>
                </a:ext>
              </a:extLst>
            </p:cNvPr>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32" name="CaixaDeTexto 31">
              <a:extLst>
                <a:ext uri="{FF2B5EF4-FFF2-40B4-BE49-F238E27FC236}">
                  <a16:creationId xmlns:a16="http://schemas.microsoft.com/office/drawing/2014/main" id="{91DFC54D-D9A5-4319-94C0-0E38BEC487C8}"/>
                </a:ext>
              </a:extLst>
            </p:cNvPr>
            <p:cNvSpPr txBox="1"/>
            <p:nvPr/>
          </p:nvSpPr>
          <p:spPr>
            <a:xfrm>
              <a:off x="5368487" y="1535990"/>
              <a:ext cx="822661" cy="369332"/>
            </a:xfrm>
            <a:prstGeom prst="rect">
              <a:avLst/>
            </a:prstGeom>
            <a:noFill/>
          </p:spPr>
          <p:txBody>
            <a:bodyPr wrap="none" rtlCol="0">
              <a:spAutoFit/>
            </a:bodyPr>
            <a:lstStyle/>
            <a:p>
              <a:r>
                <a:rPr lang="en-US" dirty="0"/>
                <a:t>Plugin</a:t>
              </a:r>
            </a:p>
          </p:txBody>
        </p:sp>
      </p:grpSp>
      <p:pic>
        <p:nvPicPr>
          <p:cNvPr id="23" name="Imagem 22" descr="Bot Framework">
            <a:extLst>
              <a:ext uri="{FF2B5EF4-FFF2-40B4-BE49-F238E27FC236}">
                <a16:creationId xmlns:a16="http://schemas.microsoft.com/office/drawing/2014/main" id="{24E6F6A0-E1DF-4931-B914-D1FAC4D2E331}"/>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4457" y="1534472"/>
            <a:ext cx="1625684" cy="1625684"/>
          </a:xfrm>
          <a:prstGeom prst="rect">
            <a:avLst/>
          </a:prstGeom>
        </p:spPr>
      </p:pic>
      <p:sp>
        <p:nvSpPr>
          <p:cNvPr id="25" name="CaixaDeTexto 24">
            <a:extLst>
              <a:ext uri="{FF2B5EF4-FFF2-40B4-BE49-F238E27FC236}">
                <a16:creationId xmlns:a16="http://schemas.microsoft.com/office/drawing/2014/main" id="{FD786B10-3A10-430B-85C2-8959575BE24B}"/>
              </a:ext>
            </a:extLst>
          </p:cNvPr>
          <p:cNvSpPr txBox="1"/>
          <p:nvPr/>
        </p:nvSpPr>
        <p:spPr>
          <a:xfrm>
            <a:off x="5238282" y="3382254"/>
            <a:ext cx="1718034" cy="369332"/>
          </a:xfrm>
          <a:prstGeom prst="rect">
            <a:avLst/>
          </a:prstGeom>
          <a:noFill/>
        </p:spPr>
        <p:txBody>
          <a:bodyPr wrap="none" rtlCol="0">
            <a:spAutoFit/>
          </a:bodyPr>
          <a:lstStyle/>
          <a:p>
            <a:r>
              <a:rPr lang="en-US" dirty="0"/>
              <a:t>Bot Framework</a:t>
            </a:r>
          </a:p>
        </p:txBody>
      </p:sp>
      <p:pic>
        <p:nvPicPr>
          <p:cNvPr id="19" name="Imagem 18" descr="Time Report bot logo">
            <a:extLst>
              <a:ext uri="{FF2B5EF4-FFF2-40B4-BE49-F238E27FC236}">
                <a16:creationId xmlns:a16="http://schemas.microsoft.com/office/drawing/2014/main" id="{A0CF64E4-EE25-40B4-ACCB-F80794C846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4457" y="1534472"/>
            <a:ext cx="1627632" cy="1627632"/>
          </a:xfrm>
          <a:prstGeom prst="rect">
            <a:avLst/>
          </a:prstGeom>
          <a:ln>
            <a:noFill/>
          </a:ln>
          <a:effectLst>
            <a:outerShdw blurRad="292100" dist="139700" dir="2700000" algn="tl" rotWithShape="0">
              <a:srgbClr val="333333">
                <a:alpha val="65000"/>
              </a:srgbClr>
            </a:outerShdw>
          </a:effectLst>
        </p:spPr>
      </p:pic>
      <p:sp>
        <p:nvSpPr>
          <p:cNvPr id="26" name="Seta: Para a Direita 25">
            <a:extLst>
              <a:ext uri="{FF2B5EF4-FFF2-40B4-BE49-F238E27FC236}">
                <a16:creationId xmlns:a16="http://schemas.microsoft.com/office/drawing/2014/main" id="{56608159-C789-424A-80CF-9B45136DFF9F}"/>
              </a:ext>
            </a:extLst>
          </p:cNvPr>
          <p:cNvSpPr/>
          <p:nvPr/>
        </p:nvSpPr>
        <p:spPr>
          <a:xfrm>
            <a:off x="7404298" y="2559537"/>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7" name="Imagem 36" descr="Uma imagem com objeto&#10;&#10;Descrição gerada automaticamente">
            <a:extLst>
              <a:ext uri="{FF2B5EF4-FFF2-40B4-BE49-F238E27FC236}">
                <a16:creationId xmlns:a16="http://schemas.microsoft.com/office/drawing/2014/main" id="{D066AEAF-5114-4639-9CE2-2129DD24F7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33155" y="4201746"/>
            <a:ext cx="3100251" cy="1627632"/>
          </a:xfrm>
          <a:prstGeom prst="rect">
            <a:avLst/>
          </a:prstGeom>
        </p:spPr>
      </p:pic>
      <p:sp>
        <p:nvSpPr>
          <p:cNvPr id="38" name="CaixaDeTexto 37">
            <a:extLst>
              <a:ext uri="{FF2B5EF4-FFF2-40B4-BE49-F238E27FC236}">
                <a16:creationId xmlns:a16="http://schemas.microsoft.com/office/drawing/2014/main" id="{FF0E3F6F-6E43-4F2B-BE3B-1DCA5F21445B}"/>
              </a:ext>
            </a:extLst>
          </p:cNvPr>
          <p:cNvSpPr txBox="1"/>
          <p:nvPr/>
        </p:nvSpPr>
        <p:spPr>
          <a:xfrm>
            <a:off x="9613958" y="6047215"/>
            <a:ext cx="1138645" cy="369332"/>
          </a:xfrm>
          <a:prstGeom prst="rect">
            <a:avLst/>
          </a:prstGeom>
          <a:noFill/>
        </p:spPr>
        <p:txBody>
          <a:bodyPr wrap="none" rtlCol="0">
            <a:spAutoFit/>
          </a:bodyPr>
          <a:lstStyle/>
          <a:p>
            <a:r>
              <a:rPr lang="en-US" dirty="0"/>
              <a:t>Azure AD</a:t>
            </a:r>
          </a:p>
        </p:txBody>
      </p:sp>
      <p:sp>
        <p:nvSpPr>
          <p:cNvPr id="46" name="Seta: Para a Direita 45">
            <a:extLst>
              <a:ext uri="{FF2B5EF4-FFF2-40B4-BE49-F238E27FC236}">
                <a16:creationId xmlns:a16="http://schemas.microsoft.com/office/drawing/2014/main" id="{A25664D5-66CB-48AD-B9B8-6BB5C4A29554}"/>
              </a:ext>
            </a:extLst>
          </p:cNvPr>
          <p:cNvSpPr/>
          <p:nvPr/>
        </p:nvSpPr>
        <p:spPr>
          <a:xfrm rot="1800000">
            <a:off x="7189114" y="3760323"/>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 name="Group 2">
            <a:extLst>
              <a:ext uri="{FF2B5EF4-FFF2-40B4-BE49-F238E27FC236}">
                <a16:creationId xmlns:a16="http://schemas.microsoft.com/office/drawing/2014/main" id="{E5620180-F56C-4E08-99B4-59134BD1C60F}"/>
              </a:ext>
            </a:extLst>
          </p:cNvPr>
          <p:cNvGrpSpPr/>
          <p:nvPr/>
        </p:nvGrpSpPr>
        <p:grpSpPr>
          <a:xfrm>
            <a:off x="1361583" y="3762551"/>
            <a:ext cx="3642282" cy="2552475"/>
            <a:chOff x="1361583" y="3762551"/>
            <a:chExt cx="3642282" cy="2552475"/>
          </a:xfrm>
        </p:grpSpPr>
        <p:pic>
          <p:nvPicPr>
            <p:cNvPr id="44" name="Imagem 43" descr="Uma imagem com captura de ecrã&#10;&#10;Descrição gerada automaticamente">
              <a:extLst>
                <a:ext uri="{FF2B5EF4-FFF2-40B4-BE49-F238E27FC236}">
                  <a16:creationId xmlns:a16="http://schemas.microsoft.com/office/drawing/2014/main" id="{36A3C551-2413-4AC6-A5E8-08FF8C214291}"/>
                </a:ext>
              </a:extLst>
            </p:cNvPr>
            <p:cNvPicPr>
              <a:picLocks noChangeAspect="1"/>
            </p:cNvPicPr>
            <p:nvPr/>
          </p:nvPicPr>
          <p:blipFill rotWithShape="1">
            <a:blip r:embed="rId8">
              <a:extLst>
                <a:ext uri="{28A0092B-C50C-407E-A947-70E740481C1C}">
                  <a14:useLocalDpi xmlns:a14="http://schemas.microsoft.com/office/drawing/2010/main" val="0"/>
                </a:ext>
              </a:extLst>
            </a:blip>
            <a:srcRect l="72708" t="6691" r="21041" b="79285"/>
            <a:stretch/>
          </p:blipFill>
          <p:spPr>
            <a:xfrm>
              <a:off x="1361583" y="4367411"/>
              <a:ext cx="1607388" cy="1627632"/>
            </a:xfrm>
            <a:prstGeom prst="rect">
              <a:avLst/>
            </a:prstGeom>
          </p:spPr>
        </p:pic>
        <p:sp>
          <p:nvSpPr>
            <p:cNvPr id="45" name="CaixaDeTexto 44">
              <a:extLst>
                <a:ext uri="{FF2B5EF4-FFF2-40B4-BE49-F238E27FC236}">
                  <a16:creationId xmlns:a16="http://schemas.microsoft.com/office/drawing/2014/main" id="{B71A5F27-ECB8-41E9-A76F-2143598616ED}"/>
                </a:ext>
              </a:extLst>
            </p:cNvPr>
            <p:cNvSpPr txBox="1"/>
            <p:nvPr/>
          </p:nvSpPr>
          <p:spPr>
            <a:xfrm>
              <a:off x="1848555" y="5945694"/>
              <a:ext cx="633443" cy="369332"/>
            </a:xfrm>
            <a:prstGeom prst="rect">
              <a:avLst/>
            </a:prstGeom>
            <a:noFill/>
          </p:spPr>
          <p:txBody>
            <a:bodyPr wrap="none" rtlCol="0">
              <a:spAutoFit/>
            </a:bodyPr>
            <a:lstStyle/>
            <a:p>
              <a:r>
                <a:rPr lang="en-US" dirty="0"/>
                <a:t>LUIS</a:t>
              </a:r>
            </a:p>
          </p:txBody>
        </p:sp>
        <p:sp>
          <p:nvSpPr>
            <p:cNvPr id="47" name="Seta: Para a Direita 46">
              <a:extLst>
                <a:ext uri="{FF2B5EF4-FFF2-40B4-BE49-F238E27FC236}">
                  <a16:creationId xmlns:a16="http://schemas.microsoft.com/office/drawing/2014/main" id="{05A2D128-D29E-404C-B41F-38569B0A1138}"/>
                </a:ext>
              </a:extLst>
            </p:cNvPr>
            <p:cNvSpPr/>
            <p:nvPr/>
          </p:nvSpPr>
          <p:spPr>
            <a:xfrm rot="9000000">
              <a:off x="2813115" y="3762551"/>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normAutofit fontScale="90000"/>
          </a:bodyPr>
          <a:lstStyle/>
          <a:p>
            <a:r>
              <a:rPr lang="en-US" dirty="0" err="1"/>
              <a:t>Regras</a:t>
            </a:r>
            <a:r>
              <a:rPr lang="en-US" dirty="0"/>
              <a:t> </a:t>
            </a:r>
            <a:r>
              <a:rPr lang="en-US" dirty="0" err="1"/>
              <a:t>alojadas</a:t>
            </a:r>
            <a:r>
              <a:rPr lang="en-US" dirty="0"/>
              <a:t> no Azure Cognitive Services (LUIS), com </a:t>
            </a:r>
            <a:r>
              <a:rPr lang="en-US" dirty="0" err="1"/>
              <a:t>backoffice</a:t>
            </a:r>
            <a:r>
              <a:rPr lang="en-US" dirty="0"/>
              <a:t> para </a:t>
            </a:r>
            <a:r>
              <a:rPr lang="en-US" dirty="0" err="1"/>
              <a:t>ir</a:t>
            </a:r>
            <a:r>
              <a:rPr lang="en-US" dirty="0"/>
              <a:t> </a:t>
            </a:r>
            <a:r>
              <a:rPr lang="en-US" dirty="0" err="1"/>
              <a:t>melhorando</a:t>
            </a:r>
            <a:r>
              <a:rPr lang="en-US" dirty="0"/>
              <a:t> </a:t>
            </a:r>
            <a:r>
              <a:rPr lang="en-US" dirty="0" err="1"/>
              <a:t>comportamentos</a:t>
            </a:r>
            <a:r>
              <a:rPr lang="en-US" dirty="0"/>
              <a:t>.</a:t>
            </a:r>
          </a:p>
        </p:txBody>
      </p:sp>
    </p:spTree>
    <p:extLst>
      <p:ext uri="{BB962C8B-B14F-4D97-AF65-F5344CB8AC3E}">
        <p14:creationId xmlns:p14="http://schemas.microsoft.com/office/powerpoint/2010/main" val="3462210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Agrupar 27">
            <a:extLst>
              <a:ext uri="{FF2B5EF4-FFF2-40B4-BE49-F238E27FC236}">
                <a16:creationId xmlns:a16="http://schemas.microsoft.com/office/drawing/2014/main" id="{2E0F8095-334B-42D3-B291-A6C192C235AA}"/>
              </a:ext>
            </a:extLst>
          </p:cNvPr>
          <p:cNvGrpSpPr/>
          <p:nvPr/>
        </p:nvGrpSpPr>
        <p:grpSpPr>
          <a:xfrm>
            <a:off x="16151045" y="3859940"/>
            <a:ext cx="3016137" cy="1753489"/>
            <a:chOff x="4587932" y="2463066"/>
            <a:chExt cx="3016137" cy="1753489"/>
          </a:xfrm>
        </p:grpSpPr>
        <p:pic>
          <p:nvPicPr>
            <p:cNvPr id="33" name="Imagem 32">
              <a:extLst>
                <a:ext uri="{FF2B5EF4-FFF2-40B4-BE49-F238E27FC236}">
                  <a16:creationId xmlns:a16="http://schemas.microsoft.com/office/drawing/2014/main" id="{59226CB7-61FE-450C-929F-074E7E318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932" y="2463066"/>
              <a:ext cx="3016137" cy="700382"/>
            </a:xfrm>
            <a:prstGeom prst="rect">
              <a:avLst/>
            </a:prstGeom>
          </p:spPr>
        </p:pic>
        <p:sp>
          <p:nvSpPr>
            <p:cNvPr id="34" name="CaixaDeTexto 33">
              <a:extLst>
                <a:ext uri="{FF2B5EF4-FFF2-40B4-BE49-F238E27FC236}">
                  <a16:creationId xmlns:a16="http://schemas.microsoft.com/office/drawing/2014/main" id="{18B45A24-E12A-4ED7-9E2C-30CF75024682}"/>
                </a:ext>
              </a:extLst>
            </p:cNvPr>
            <p:cNvSpPr txBox="1"/>
            <p:nvPr/>
          </p:nvSpPr>
          <p:spPr>
            <a:xfrm>
              <a:off x="5238233" y="3847223"/>
              <a:ext cx="1715534" cy="369332"/>
            </a:xfrm>
            <a:prstGeom prst="rect">
              <a:avLst/>
            </a:prstGeom>
            <a:noFill/>
          </p:spPr>
          <p:txBody>
            <a:bodyPr wrap="none" rtlCol="0">
              <a:spAutoFit/>
            </a:bodyPr>
            <a:lstStyle/>
            <a:p>
              <a:r>
                <a:rPr lang="en-US" dirty="0"/>
                <a:t>Dynamics CRM</a:t>
              </a:r>
            </a:p>
          </p:txBody>
        </p:sp>
      </p:grpSp>
      <p:sp>
        <p:nvSpPr>
          <p:cNvPr id="29" name="Seta: Para a Direita 28">
            <a:extLst>
              <a:ext uri="{FF2B5EF4-FFF2-40B4-BE49-F238E27FC236}">
                <a16:creationId xmlns:a16="http://schemas.microsoft.com/office/drawing/2014/main" id="{A60D6EFF-7CF8-4D07-AB1C-0C346099FF4F}"/>
              </a:ext>
            </a:extLst>
          </p:cNvPr>
          <p:cNvSpPr/>
          <p:nvPr/>
        </p:nvSpPr>
        <p:spPr>
          <a:xfrm>
            <a:off x="13515738" y="4476830"/>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0" name="Agrupar 29">
            <a:extLst>
              <a:ext uri="{FF2B5EF4-FFF2-40B4-BE49-F238E27FC236}">
                <a16:creationId xmlns:a16="http://schemas.microsoft.com/office/drawing/2014/main" id="{79D09487-112D-4A0F-9C89-66C43CD2459E}"/>
              </a:ext>
            </a:extLst>
          </p:cNvPr>
          <p:cNvGrpSpPr/>
          <p:nvPr/>
        </p:nvGrpSpPr>
        <p:grpSpPr>
          <a:xfrm>
            <a:off x="11443549" y="3628517"/>
            <a:ext cx="1627632" cy="2216331"/>
            <a:chOff x="4961009" y="-311009"/>
            <a:chExt cx="1627632" cy="2216331"/>
          </a:xfrm>
        </p:grpSpPr>
        <p:pic>
          <p:nvPicPr>
            <p:cNvPr id="31" name="Imagem 30" descr="Uma imagem com objeto&#10;&#10;Descrição gerada automaticamente">
              <a:extLst>
                <a:ext uri="{FF2B5EF4-FFF2-40B4-BE49-F238E27FC236}">
                  <a16:creationId xmlns:a16="http://schemas.microsoft.com/office/drawing/2014/main" id="{7B425FDC-7911-4A7F-96CC-7E1C62691D97}"/>
                </a:ext>
              </a:extLst>
            </p:cNvPr>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32" name="CaixaDeTexto 31">
              <a:extLst>
                <a:ext uri="{FF2B5EF4-FFF2-40B4-BE49-F238E27FC236}">
                  <a16:creationId xmlns:a16="http://schemas.microsoft.com/office/drawing/2014/main" id="{91DFC54D-D9A5-4319-94C0-0E38BEC487C8}"/>
                </a:ext>
              </a:extLst>
            </p:cNvPr>
            <p:cNvSpPr txBox="1"/>
            <p:nvPr/>
          </p:nvSpPr>
          <p:spPr>
            <a:xfrm>
              <a:off x="5368487" y="1535990"/>
              <a:ext cx="822661" cy="369332"/>
            </a:xfrm>
            <a:prstGeom prst="rect">
              <a:avLst/>
            </a:prstGeom>
            <a:noFill/>
          </p:spPr>
          <p:txBody>
            <a:bodyPr wrap="none" rtlCol="0">
              <a:spAutoFit/>
            </a:bodyPr>
            <a:lstStyle/>
            <a:p>
              <a:r>
                <a:rPr lang="en-US" dirty="0"/>
                <a:t>Plugin</a:t>
              </a:r>
            </a:p>
          </p:txBody>
        </p:sp>
      </p:grpSp>
      <p:grpSp>
        <p:nvGrpSpPr>
          <p:cNvPr id="18" name="Agrupar 17">
            <a:extLst>
              <a:ext uri="{FF2B5EF4-FFF2-40B4-BE49-F238E27FC236}">
                <a16:creationId xmlns:a16="http://schemas.microsoft.com/office/drawing/2014/main" id="{8B38297B-9609-4D2C-B1B0-F55D61253CB1}"/>
              </a:ext>
            </a:extLst>
          </p:cNvPr>
          <p:cNvGrpSpPr/>
          <p:nvPr/>
        </p:nvGrpSpPr>
        <p:grpSpPr>
          <a:xfrm>
            <a:off x="6654129" y="3451765"/>
            <a:ext cx="1718034" cy="2217114"/>
            <a:chOff x="5236983" y="2616158"/>
            <a:chExt cx="1718034" cy="2217114"/>
          </a:xfrm>
        </p:grpSpPr>
        <p:pic>
          <p:nvPicPr>
            <p:cNvPr id="23" name="Imagem 22" descr="Bot Framework">
              <a:extLst>
                <a:ext uri="{FF2B5EF4-FFF2-40B4-BE49-F238E27FC236}">
                  <a16:creationId xmlns:a16="http://schemas.microsoft.com/office/drawing/2014/main" id="{24E6F6A0-E1DF-4931-B914-D1FAC4D2E331}"/>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3158" y="2616158"/>
              <a:ext cx="1625684" cy="1625684"/>
            </a:xfrm>
            <a:prstGeom prst="rect">
              <a:avLst/>
            </a:prstGeom>
          </p:spPr>
        </p:pic>
        <p:sp>
          <p:nvSpPr>
            <p:cNvPr id="25" name="CaixaDeTexto 24">
              <a:extLst>
                <a:ext uri="{FF2B5EF4-FFF2-40B4-BE49-F238E27FC236}">
                  <a16:creationId xmlns:a16="http://schemas.microsoft.com/office/drawing/2014/main" id="{FD786B10-3A10-430B-85C2-8959575BE24B}"/>
                </a:ext>
              </a:extLst>
            </p:cNvPr>
            <p:cNvSpPr txBox="1"/>
            <p:nvPr/>
          </p:nvSpPr>
          <p:spPr>
            <a:xfrm>
              <a:off x="5236983" y="4463940"/>
              <a:ext cx="1718034" cy="369332"/>
            </a:xfrm>
            <a:prstGeom prst="rect">
              <a:avLst/>
            </a:prstGeom>
            <a:noFill/>
          </p:spPr>
          <p:txBody>
            <a:bodyPr wrap="none" rtlCol="0">
              <a:spAutoFit/>
            </a:bodyPr>
            <a:lstStyle/>
            <a:p>
              <a:r>
                <a:rPr lang="en-US" dirty="0"/>
                <a:t>Bot Framework</a:t>
              </a:r>
            </a:p>
          </p:txBody>
        </p:sp>
      </p:gr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Agendamento</a:t>
            </a:r>
            <a:r>
              <a:rPr lang="en-US" dirty="0"/>
              <a:t> &amp; Pro-</a:t>
            </a:r>
            <a:r>
              <a:rPr lang="en-US" dirty="0" err="1"/>
              <a:t>actividade</a:t>
            </a:r>
            <a:endParaRPr lang="en-US" dirty="0"/>
          </a:p>
        </p:txBody>
      </p:sp>
      <p:pic>
        <p:nvPicPr>
          <p:cNvPr id="19" name="Imagem 18" descr="Time Report bot logo">
            <a:extLst>
              <a:ext uri="{FF2B5EF4-FFF2-40B4-BE49-F238E27FC236}">
                <a16:creationId xmlns:a16="http://schemas.microsoft.com/office/drawing/2014/main" id="{A0CF64E4-EE25-40B4-ACCB-F80794C846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0304" y="3451765"/>
            <a:ext cx="1627632" cy="1627632"/>
          </a:xfrm>
          <a:prstGeom prst="rect">
            <a:avLst/>
          </a:prstGeom>
          <a:ln>
            <a:noFill/>
          </a:ln>
          <a:effectLst>
            <a:outerShdw blurRad="292100" dist="139700" dir="2700000" algn="tl" rotWithShape="0">
              <a:srgbClr val="333333">
                <a:alpha val="65000"/>
              </a:srgbClr>
            </a:outerShdw>
          </a:effectLst>
        </p:spPr>
      </p:pic>
      <p:sp>
        <p:nvSpPr>
          <p:cNvPr id="26" name="Seta: Para a Direita 25">
            <a:extLst>
              <a:ext uri="{FF2B5EF4-FFF2-40B4-BE49-F238E27FC236}">
                <a16:creationId xmlns:a16="http://schemas.microsoft.com/office/drawing/2014/main" id="{56608159-C789-424A-80CF-9B45136DFF9F}"/>
              </a:ext>
            </a:extLst>
          </p:cNvPr>
          <p:cNvSpPr/>
          <p:nvPr/>
        </p:nvSpPr>
        <p:spPr>
          <a:xfrm>
            <a:off x="8820145" y="4476830"/>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7" name="Imagem 36" descr="Uma imagem com objeto&#10;&#10;Descrição gerada automaticamente">
            <a:extLst>
              <a:ext uri="{FF2B5EF4-FFF2-40B4-BE49-F238E27FC236}">
                <a16:creationId xmlns:a16="http://schemas.microsoft.com/office/drawing/2014/main" id="{D066AEAF-5114-4639-9CE2-2129DD24F7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49002" y="6119039"/>
            <a:ext cx="3100251" cy="1627632"/>
          </a:xfrm>
          <a:prstGeom prst="rect">
            <a:avLst/>
          </a:prstGeom>
        </p:spPr>
      </p:pic>
      <p:sp>
        <p:nvSpPr>
          <p:cNvPr id="38" name="CaixaDeTexto 37">
            <a:extLst>
              <a:ext uri="{FF2B5EF4-FFF2-40B4-BE49-F238E27FC236}">
                <a16:creationId xmlns:a16="http://schemas.microsoft.com/office/drawing/2014/main" id="{FF0E3F6F-6E43-4F2B-BE3B-1DCA5F21445B}"/>
              </a:ext>
            </a:extLst>
          </p:cNvPr>
          <p:cNvSpPr txBox="1"/>
          <p:nvPr/>
        </p:nvSpPr>
        <p:spPr>
          <a:xfrm>
            <a:off x="11029805" y="7964508"/>
            <a:ext cx="1138645" cy="369332"/>
          </a:xfrm>
          <a:prstGeom prst="rect">
            <a:avLst/>
          </a:prstGeom>
          <a:noFill/>
        </p:spPr>
        <p:txBody>
          <a:bodyPr wrap="none" rtlCol="0">
            <a:spAutoFit/>
          </a:bodyPr>
          <a:lstStyle/>
          <a:p>
            <a:r>
              <a:rPr lang="en-US" dirty="0"/>
              <a:t>Azure AD</a:t>
            </a:r>
          </a:p>
        </p:txBody>
      </p:sp>
      <p:pic>
        <p:nvPicPr>
          <p:cNvPr id="44" name="Imagem 43" descr="Uma imagem com captura de ecrã&#10;&#10;Descrição gerada automaticamente">
            <a:extLst>
              <a:ext uri="{FF2B5EF4-FFF2-40B4-BE49-F238E27FC236}">
                <a16:creationId xmlns:a16="http://schemas.microsoft.com/office/drawing/2014/main" id="{36A3C551-2413-4AC6-A5E8-08FF8C214291}"/>
              </a:ext>
            </a:extLst>
          </p:cNvPr>
          <p:cNvPicPr>
            <a:picLocks noChangeAspect="1"/>
          </p:cNvPicPr>
          <p:nvPr/>
        </p:nvPicPr>
        <p:blipFill rotWithShape="1">
          <a:blip r:embed="rId8">
            <a:extLst>
              <a:ext uri="{28A0092B-C50C-407E-A947-70E740481C1C}">
                <a14:useLocalDpi xmlns:a14="http://schemas.microsoft.com/office/drawing/2010/main" val="0"/>
              </a:ext>
            </a:extLst>
          </a:blip>
          <a:srcRect l="72708" t="6691" r="21041" b="79285"/>
          <a:stretch/>
        </p:blipFill>
        <p:spPr>
          <a:xfrm>
            <a:off x="2777430" y="6284704"/>
            <a:ext cx="1607388" cy="1627632"/>
          </a:xfrm>
          <a:prstGeom prst="rect">
            <a:avLst/>
          </a:prstGeom>
        </p:spPr>
      </p:pic>
      <p:sp>
        <p:nvSpPr>
          <p:cNvPr id="45" name="CaixaDeTexto 44">
            <a:extLst>
              <a:ext uri="{FF2B5EF4-FFF2-40B4-BE49-F238E27FC236}">
                <a16:creationId xmlns:a16="http://schemas.microsoft.com/office/drawing/2014/main" id="{B71A5F27-ECB8-41E9-A76F-2143598616ED}"/>
              </a:ext>
            </a:extLst>
          </p:cNvPr>
          <p:cNvSpPr txBox="1"/>
          <p:nvPr/>
        </p:nvSpPr>
        <p:spPr>
          <a:xfrm>
            <a:off x="3264402" y="7862987"/>
            <a:ext cx="633443" cy="369332"/>
          </a:xfrm>
          <a:prstGeom prst="rect">
            <a:avLst/>
          </a:prstGeom>
          <a:noFill/>
        </p:spPr>
        <p:txBody>
          <a:bodyPr wrap="none" rtlCol="0">
            <a:spAutoFit/>
          </a:bodyPr>
          <a:lstStyle/>
          <a:p>
            <a:r>
              <a:rPr lang="en-US" dirty="0"/>
              <a:t>LUIS</a:t>
            </a:r>
          </a:p>
        </p:txBody>
      </p:sp>
      <p:sp>
        <p:nvSpPr>
          <p:cNvPr id="46" name="Seta: Para a Direita 45">
            <a:extLst>
              <a:ext uri="{FF2B5EF4-FFF2-40B4-BE49-F238E27FC236}">
                <a16:creationId xmlns:a16="http://schemas.microsoft.com/office/drawing/2014/main" id="{A25664D5-66CB-48AD-B9B8-6BB5C4A29554}"/>
              </a:ext>
            </a:extLst>
          </p:cNvPr>
          <p:cNvSpPr/>
          <p:nvPr/>
        </p:nvSpPr>
        <p:spPr>
          <a:xfrm rot="1800000">
            <a:off x="8604961" y="5677616"/>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Seta: Para a Direita 46">
            <a:extLst>
              <a:ext uri="{FF2B5EF4-FFF2-40B4-BE49-F238E27FC236}">
                <a16:creationId xmlns:a16="http://schemas.microsoft.com/office/drawing/2014/main" id="{05A2D128-D29E-404C-B41F-38569B0A1138}"/>
              </a:ext>
            </a:extLst>
          </p:cNvPr>
          <p:cNvSpPr/>
          <p:nvPr/>
        </p:nvSpPr>
        <p:spPr>
          <a:xfrm rot="9000000">
            <a:off x="4228962" y="5679844"/>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 name="Group 2">
            <a:extLst>
              <a:ext uri="{FF2B5EF4-FFF2-40B4-BE49-F238E27FC236}">
                <a16:creationId xmlns:a16="http://schemas.microsoft.com/office/drawing/2014/main" id="{4E09D57A-04D2-40CA-A93A-70D02A21F0C9}"/>
              </a:ext>
            </a:extLst>
          </p:cNvPr>
          <p:cNvGrpSpPr/>
          <p:nvPr/>
        </p:nvGrpSpPr>
        <p:grpSpPr>
          <a:xfrm>
            <a:off x="1696206" y="1396317"/>
            <a:ext cx="4723504" cy="2091039"/>
            <a:chOff x="1696206" y="1396317"/>
            <a:chExt cx="4723504" cy="2091039"/>
          </a:xfrm>
        </p:grpSpPr>
        <p:pic>
          <p:nvPicPr>
            <p:cNvPr id="4" name="Imagem 3">
              <a:extLst>
                <a:ext uri="{FF2B5EF4-FFF2-40B4-BE49-F238E27FC236}">
                  <a16:creationId xmlns:a16="http://schemas.microsoft.com/office/drawing/2014/main" id="{B44F01EE-3009-465E-8A9A-AFBFC13FA01C}"/>
                </a:ext>
              </a:extLst>
            </p:cNvPr>
            <p:cNvPicPr>
              <a:picLocks noChangeAspect="1"/>
            </p:cNvPicPr>
            <p:nvPr/>
          </p:nvPicPr>
          <p:blipFill>
            <a:blip r:embed="rId9"/>
            <a:stretch>
              <a:fillRect/>
            </a:stretch>
          </p:blipFill>
          <p:spPr>
            <a:xfrm>
              <a:off x="1696206" y="1396317"/>
              <a:ext cx="3209925" cy="1552575"/>
            </a:xfrm>
            <a:prstGeom prst="rect">
              <a:avLst/>
            </a:prstGeom>
          </p:spPr>
        </p:pic>
        <p:sp>
          <p:nvSpPr>
            <p:cNvPr id="36" name="CaixaDeTexto 35">
              <a:extLst>
                <a:ext uri="{FF2B5EF4-FFF2-40B4-BE49-F238E27FC236}">
                  <a16:creationId xmlns:a16="http://schemas.microsoft.com/office/drawing/2014/main" id="{73B8F023-24C5-4867-9741-DCA7114D7587}"/>
                </a:ext>
              </a:extLst>
            </p:cNvPr>
            <p:cNvSpPr txBox="1"/>
            <p:nvPr/>
          </p:nvSpPr>
          <p:spPr>
            <a:xfrm>
              <a:off x="2843320" y="3118024"/>
              <a:ext cx="654346" cy="369332"/>
            </a:xfrm>
            <a:prstGeom prst="rect">
              <a:avLst/>
            </a:prstGeom>
            <a:noFill/>
          </p:spPr>
          <p:txBody>
            <a:bodyPr wrap="none" rtlCol="0">
              <a:spAutoFit/>
            </a:bodyPr>
            <a:lstStyle/>
            <a:p>
              <a:r>
                <a:rPr lang="en-US" dirty="0"/>
                <a:t>Flow</a:t>
              </a:r>
            </a:p>
          </p:txBody>
        </p:sp>
        <p:sp>
          <p:nvSpPr>
            <p:cNvPr id="39" name="Seta: Para a Direita 38">
              <a:extLst>
                <a:ext uri="{FF2B5EF4-FFF2-40B4-BE49-F238E27FC236}">
                  <a16:creationId xmlns:a16="http://schemas.microsoft.com/office/drawing/2014/main" id="{302CED8F-8E41-4F33-8290-7C7FC571A6A2}"/>
                </a:ext>
              </a:extLst>
            </p:cNvPr>
            <p:cNvSpPr/>
            <p:nvPr/>
          </p:nvSpPr>
          <p:spPr>
            <a:xfrm rot="12600000" flipV="1">
              <a:off x="4228960" y="2735715"/>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661570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Verificar</a:t>
            </a:r>
            <a:r>
              <a:rPr lang="en-US" dirty="0"/>
              <a:t> </a:t>
            </a:r>
            <a:r>
              <a:rPr lang="en-US" dirty="0" err="1"/>
              <a:t>todos</a:t>
            </a:r>
            <a:r>
              <a:rPr lang="en-US" dirty="0"/>
              <a:t> </a:t>
            </a:r>
            <a:r>
              <a:rPr lang="en-US" dirty="0" err="1"/>
              <a:t>os</a:t>
            </a:r>
            <a:r>
              <a:rPr lang="en-US" dirty="0"/>
              <a:t> </a:t>
            </a:r>
            <a:r>
              <a:rPr lang="en-US" dirty="0" err="1"/>
              <a:t>dias</a:t>
            </a:r>
            <a:r>
              <a:rPr lang="en-US" dirty="0"/>
              <a:t> se o </a:t>
            </a:r>
            <a:r>
              <a:rPr lang="en-US" dirty="0" err="1"/>
              <a:t>colaborador</a:t>
            </a:r>
            <a:r>
              <a:rPr lang="en-US" dirty="0"/>
              <a:t> </a:t>
            </a:r>
            <a:r>
              <a:rPr lang="en-US" dirty="0" err="1"/>
              <a:t>deve</a:t>
            </a:r>
            <a:r>
              <a:rPr lang="en-US" dirty="0"/>
              <a:t> </a:t>
            </a:r>
            <a:r>
              <a:rPr lang="en-US" dirty="0" err="1"/>
              <a:t>receber</a:t>
            </a:r>
            <a:r>
              <a:rPr lang="en-US" dirty="0"/>
              <a:t> </a:t>
            </a:r>
            <a:r>
              <a:rPr lang="en-US" dirty="0" err="1"/>
              <a:t>uma</a:t>
            </a:r>
            <a:r>
              <a:rPr lang="en-US" dirty="0"/>
              <a:t> </a:t>
            </a:r>
            <a:r>
              <a:rPr lang="en-US" dirty="0" err="1"/>
              <a:t>notificação</a:t>
            </a:r>
            <a:endParaRPr lang="en-US" dirty="0"/>
          </a:p>
        </p:txBody>
      </p:sp>
      <p:pic>
        <p:nvPicPr>
          <p:cNvPr id="6" name="Imagem 5">
            <a:extLst>
              <a:ext uri="{FF2B5EF4-FFF2-40B4-BE49-F238E27FC236}">
                <a16:creationId xmlns:a16="http://schemas.microsoft.com/office/drawing/2014/main" id="{EEDFBD23-B8EA-42A4-9894-1D33212D8A93}"/>
              </a:ext>
            </a:extLst>
          </p:cNvPr>
          <p:cNvPicPr>
            <a:picLocks noChangeAspect="1"/>
          </p:cNvPicPr>
          <p:nvPr/>
        </p:nvPicPr>
        <p:blipFill>
          <a:blip r:embed="rId3"/>
          <a:stretch>
            <a:fillRect/>
          </a:stretch>
        </p:blipFill>
        <p:spPr>
          <a:xfrm>
            <a:off x="3207895" y="2408440"/>
            <a:ext cx="5776202" cy="3991174"/>
          </a:xfrm>
          <a:prstGeom prst="rect">
            <a:avLst/>
          </a:prstGeom>
        </p:spPr>
      </p:pic>
      <p:sp>
        <p:nvSpPr>
          <p:cNvPr id="4" name="Content Placeholder 3">
            <a:extLst>
              <a:ext uri="{FF2B5EF4-FFF2-40B4-BE49-F238E27FC236}">
                <a16:creationId xmlns:a16="http://schemas.microsoft.com/office/drawing/2014/main" id="{0EEEA55F-1E62-4A71-8900-CD8B3AC9C4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5989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err="1"/>
              <a:t>Resultados</a:t>
            </a:r>
            <a:endParaRPr lang="en-US" dirty="0"/>
          </a:p>
        </p:txBody>
      </p:sp>
    </p:spTree>
    <p:extLst>
      <p:ext uri="{BB962C8B-B14F-4D97-AF65-F5344CB8AC3E}">
        <p14:creationId xmlns:p14="http://schemas.microsoft.com/office/powerpoint/2010/main" val="66424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Resultados</a:t>
            </a:r>
            <a:endParaRPr lang="en-US" dirty="0"/>
          </a:p>
        </p:txBody>
      </p:sp>
      <p:sp>
        <p:nvSpPr>
          <p:cNvPr id="14" name="Content Placeholder 2">
            <a:extLst>
              <a:ext uri="{FF2B5EF4-FFF2-40B4-BE49-F238E27FC236}">
                <a16:creationId xmlns:a16="http://schemas.microsoft.com/office/drawing/2014/main" id="{04517473-56A2-4BBC-913B-0CB260629346}"/>
              </a:ext>
            </a:extLst>
          </p:cNvPr>
          <p:cNvSpPr>
            <a:spLocks noGrp="1"/>
          </p:cNvSpPr>
          <p:nvPr>
            <p:ph idx="1"/>
          </p:nvPr>
        </p:nvSpPr>
        <p:spPr>
          <a:xfrm>
            <a:off x="838200" y="1825625"/>
            <a:ext cx="10071100" cy="924717"/>
          </a:xfrm>
        </p:spPr>
        <p:txBody>
          <a:bodyPr>
            <a:normAutofit/>
          </a:bodyPr>
          <a:lstStyle/>
          <a:p>
            <a:pPr marL="0" indent="0">
              <a:buNone/>
            </a:pPr>
            <a:r>
              <a:rPr lang="pt-PT" sz="2600" dirty="0"/>
              <a:t>Comparação da </a:t>
            </a:r>
            <a:r>
              <a:rPr lang="en-US" sz="2600" b="1" dirty="0" err="1"/>
              <a:t>periodicidade</a:t>
            </a:r>
            <a:r>
              <a:rPr lang="en-US" sz="2600" b="1" dirty="0"/>
              <a:t> dos </a:t>
            </a:r>
            <a:r>
              <a:rPr lang="en-US" sz="2600" b="1" dirty="0" err="1"/>
              <a:t>registos</a:t>
            </a:r>
            <a:r>
              <a:rPr lang="en-US" sz="2600" b="1" dirty="0"/>
              <a:t> </a:t>
            </a:r>
            <a:r>
              <a:rPr lang="pt-PT" sz="2600" dirty="0"/>
              <a:t>usando o portal CRM</a:t>
            </a:r>
          </a:p>
        </p:txBody>
      </p:sp>
      <p:graphicFrame>
        <p:nvGraphicFramePr>
          <p:cNvPr id="13" name="Gráfico 12">
            <a:extLst>
              <a:ext uri="{FF2B5EF4-FFF2-40B4-BE49-F238E27FC236}">
                <a16:creationId xmlns:a16="http://schemas.microsoft.com/office/drawing/2014/main" id="{4006F227-CF9E-4A77-BA78-B246D6D8BFF5}"/>
              </a:ext>
            </a:extLst>
          </p:cNvPr>
          <p:cNvGraphicFramePr/>
          <p:nvPr>
            <p:extLst>
              <p:ext uri="{D42A27DB-BD31-4B8C-83A1-F6EECF244321}">
                <p14:modId xmlns:p14="http://schemas.microsoft.com/office/powerpoint/2010/main" val="2877821028"/>
              </p:ext>
            </p:extLst>
          </p:nvPr>
        </p:nvGraphicFramePr>
        <p:xfrm>
          <a:off x="717548" y="2284413"/>
          <a:ext cx="10636252" cy="39347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20787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Resultados</a:t>
            </a:r>
            <a:endParaRPr lang="en-US" dirty="0"/>
          </a:p>
        </p:txBody>
      </p:sp>
      <p:sp>
        <p:nvSpPr>
          <p:cNvPr id="14" name="Content Placeholder 2">
            <a:extLst>
              <a:ext uri="{FF2B5EF4-FFF2-40B4-BE49-F238E27FC236}">
                <a16:creationId xmlns:a16="http://schemas.microsoft.com/office/drawing/2014/main" id="{04517473-56A2-4BBC-913B-0CB260629346}"/>
              </a:ext>
            </a:extLst>
          </p:cNvPr>
          <p:cNvSpPr>
            <a:spLocks noGrp="1"/>
          </p:cNvSpPr>
          <p:nvPr>
            <p:ph idx="1"/>
          </p:nvPr>
        </p:nvSpPr>
        <p:spPr>
          <a:xfrm>
            <a:off x="838199" y="1825625"/>
            <a:ext cx="10305739" cy="846151"/>
          </a:xfrm>
        </p:spPr>
        <p:txBody>
          <a:bodyPr>
            <a:normAutofit/>
          </a:bodyPr>
          <a:lstStyle/>
          <a:p>
            <a:pPr marL="0" indent="0">
              <a:buNone/>
            </a:pPr>
            <a:r>
              <a:rPr lang="pt-PT" sz="2600" dirty="0"/>
              <a:t>Com a </a:t>
            </a:r>
            <a:r>
              <a:rPr lang="pt-PT" sz="2600" b="1" dirty="0"/>
              <a:t>periodicidade dos registos</a:t>
            </a:r>
            <a:r>
              <a:rPr lang="pt-PT" sz="2600" dirty="0"/>
              <a:t> usando o Assistente Pessoal (Bot)</a:t>
            </a:r>
          </a:p>
        </p:txBody>
      </p:sp>
      <p:graphicFrame>
        <p:nvGraphicFramePr>
          <p:cNvPr id="13" name="Gráfico 12">
            <a:extLst>
              <a:ext uri="{FF2B5EF4-FFF2-40B4-BE49-F238E27FC236}">
                <a16:creationId xmlns:a16="http://schemas.microsoft.com/office/drawing/2014/main" id="{3E9DDAB8-714B-47F7-B7F9-EF6F7DC5DBC7}"/>
              </a:ext>
            </a:extLst>
          </p:cNvPr>
          <p:cNvGraphicFramePr/>
          <p:nvPr>
            <p:extLst>
              <p:ext uri="{D42A27DB-BD31-4B8C-83A1-F6EECF244321}">
                <p14:modId xmlns:p14="http://schemas.microsoft.com/office/powerpoint/2010/main" val="4061314866"/>
              </p:ext>
            </p:extLst>
          </p:nvPr>
        </p:nvGraphicFramePr>
        <p:xfrm>
          <a:off x="717548" y="2284413"/>
          <a:ext cx="10636252" cy="39347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20402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err="1"/>
              <a:t>Conclusões</a:t>
            </a:r>
            <a:endParaRPr lang="en-US" dirty="0"/>
          </a:p>
        </p:txBody>
      </p:sp>
    </p:spTree>
    <p:extLst>
      <p:ext uri="{BB962C8B-B14F-4D97-AF65-F5344CB8AC3E}">
        <p14:creationId xmlns:p14="http://schemas.microsoft.com/office/powerpoint/2010/main" val="1878052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Conclusões</a:t>
            </a:r>
            <a:endParaRPr lang="en-US" dirty="0"/>
          </a:p>
        </p:txBody>
      </p:sp>
      <p:sp>
        <p:nvSpPr>
          <p:cNvPr id="14" name="Content Placeholder 2">
            <a:extLst>
              <a:ext uri="{FF2B5EF4-FFF2-40B4-BE49-F238E27FC236}">
                <a16:creationId xmlns:a16="http://schemas.microsoft.com/office/drawing/2014/main" id="{04517473-56A2-4BBC-913B-0CB260629346}"/>
              </a:ext>
            </a:extLst>
          </p:cNvPr>
          <p:cNvSpPr>
            <a:spLocks noGrp="1"/>
          </p:cNvSpPr>
          <p:nvPr>
            <p:ph idx="1"/>
          </p:nvPr>
        </p:nvSpPr>
        <p:spPr>
          <a:xfrm>
            <a:off x="838199" y="1825625"/>
            <a:ext cx="10829919" cy="2900377"/>
          </a:xfrm>
        </p:spPr>
        <p:txBody>
          <a:bodyPr>
            <a:normAutofit/>
          </a:bodyPr>
          <a:lstStyle/>
          <a:p>
            <a:pPr>
              <a:lnSpc>
                <a:spcPct val="110000"/>
              </a:lnSpc>
            </a:pPr>
            <a:r>
              <a:rPr lang="en-US" sz="2600" dirty="0"/>
              <a:t>Forma de </a:t>
            </a:r>
            <a:r>
              <a:rPr lang="en-US" sz="2600" dirty="0" err="1"/>
              <a:t>interação</a:t>
            </a:r>
            <a:r>
              <a:rPr lang="en-US" sz="2600" dirty="0"/>
              <a:t> mais natural</a:t>
            </a:r>
          </a:p>
          <a:p>
            <a:pPr>
              <a:lnSpc>
                <a:spcPct val="110000"/>
              </a:lnSpc>
            </a:pPr>
            <a:r>
              <a:rPr lang="en-US" sz="2600" dirty="0" err="1"/>
              <a:t>Flexibilidade</a:t>
            </a:r>
            <a:r>
              <a:rPr lang="en-US" sz="2600" dirty="0"/>
              <a:t> </a:t>
            </a:r>
            <a:r>
              <a:rPr lang="en-US" sz="2600" dirty="0" err="1"/>
              <a:t>resulta</a:t>
            </a:r>
            <a:r>
              <a:rPr lang="en-US" sz="2600" dirty="0"/>
              <a:t> </a:t>
            </a:r>
            <a:r>
              <a:rPr lang="en-US" sz="2600" dirty="0" err="1"/>
              <a:t>em</a:t>
            </a:r>
            <a:r>
              <a:rPr lang="en-US" sz="2600" dirty="0"/>
              <a:t> </a:t>
            </a:r>
            <a:r>
              <a:rPr lang="en-US" sz="2600" dirty="0" err="1"/>
              <a:t>motivação</a:t>
            </a:r>
            <a:endParaRPr lang="en-US" sz="2600" dirty="0"/>
          </a:p>
          <a:p>
            <a:pPr>
              <a:lnSpc>
                <a:spcPct val="110000"/>
              </a:lnSpc>
            </a:pPr>
            <a:r>
              <a:rPr lang="en-US" sz="2600" dirty="0" err="1"/>
              <a:t>Mudança</a:t>
            </a:r>
            <a:r>
              <a:rPr lang="en-US" sz="2600" dirty="0"/>
              <a:t> de </a:t>
            </a:r>
            <a:r>
              <a:rPr lang="en-US" sz="2600" dirty="0" err="1"/>
              <a:t>mentalidade</a:t>
            </a:r>
            <a:r>
              <a:rPr lang="en-US" sz="2600" dirty="0"/>
              <a:t> de UX face </a:t>
            </a:r>
            <a:r>
              <a:rPr lang="en-US" sz="2600" dirty="0" err="1"/>
              <a:t>às</a:t>
            </a:r>
            <a:r>
              <a:rPr lang="en-US" sz="2600" dirty="0"/>
              <a:t> </a:t>
            </a:r>
            <a:r>
              <a:rPr lang="en-US" sz="2600" dirty="0" err="1"/>
              <a:t>plataformas</a:t>
            </a:r>
            <a:r>
              <a:rPr lang="en-US" sz="2600" dirty="0"/>
              <a:t> </a:t>
            </a:r>
            <a:r>
              <a:rPr lang="en-US" sz="2600" dirty="0" err="1"/>
              <a:t>atuais</a:t>
            </a:r>
            <a:endParaRPr lang="en-US" sz="2600" dirty="0"/>
          </a:p>
        </p:txBody>
      </p:sp>
    </p:spTree>
    <p:extLst>
      <p:ext uri="{BB962C8B-B14F-4D97-AF65-F5344CB8AC3E}">
        <p14:creationId xmlns:p14="http://schemas.microsoft.com/office/powerpoint/2010/main" val="1430683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Oportunidade</a:t>
            </a:r>
            <a:endParaRPr lang="en-US" dirty="0"/>
          </a:p>
        </p:txBody>
      </p:sp>
      <p:sp>
        <p:nvSpPr>
          <p:cNvPr id="3" name="Marcador de Posição de Conteúdo 2">
            <a:extLst>
              <a:ext uri="{FF2B5EF4-FFF2-40B4-BE49-F238E27FC236}">
                <a16:creationId xmlns:a16="http://schemas.microsoft.com/office/drawing/2014/main" id="{3F1F5595-F6A2-48AE-82DD-612E2D5AF893}"/>
              </a:ext>
            </a:extLst>
          </p:cNvPr>
          <p:cNvSpPr>
            <a:spLocks noGrp="1"/>
          </p:cNvSpPr>
          <p:nvPr>
            <p:ph idx="1"/>
          </p:nvPr>
        </p:nvSpPr>
        <p:spPr>
          <a:xfrm>
            <a:off x="838200" y="1825625"/>
            <a:ext cx="10515600" cy="4351338"/>
          </a:xfrm>
        </p:spPr>
        <p:txBody>
          <a:bodyPr/>
          <a:lstStyle/>
          <a:p>
            <a:pPr marL="0" indent="0">
              <a:buNone/>
            </a:pPr>
            <a:r>
              <a:rPr lang="pt-BR" sz="2400" dirty="0">
                <a:solidFill>
                  <a:srgbClr val="000000"/>
                </a:solidFill>
                <a:latin typeface="Segoe UI" panose="020B0502040204020203" pitchFamily="34" charset="0"/>
              </a:rPr>
              <a:t>Aumentar produtividade ao otimizar tarefas rotineiras, mais especificamente no dominio do registo de horas</a:t>
            </a:r>
            <a:endParaRPr lang="en-US" sz="2400" dirty="0"/>
          </a:p>
        </p:txBody>
      </p:sp>
      <p:pic>
        <p:nvPicPr>
          <p:cNvPr id="1026" name="Picture 2" descr="Resultado de imagem para time management">
            <a:extLst>
              <a:ext uri="{FF2B5EF4-FFF2-40B4-BE49-F238E27FC236}">
                <a16:creationId xmlns:a16="http://schemas.microsoft.com/office/drawing/2014/main" id="{729EF859-CE86-48A5-8B30-3C970A698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1133" y="2541611"/>
            <a:ext cx="4269725" cy="363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356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Passos </a:t>
            </a:r>
            <a:r>
              <a:rPr lang="en-US" dirty="0" err="1"/>
              <a:t>Futuros</a:t>
            </a:r>
            <a:endParaRPr lang="en-US" dirty="0"/>
          </a:p>
        </p:txBody>
      </p:sp>
    </p:spTree>
    <p:extLst>
      <p:ext uri="{BB962C8B-B14F-4D97-AF65-F5344CB8AC3E}">
        <p14:creationId xmlns:p14="http://schemas.microsoft.com/office/powerpoint/2010/main" val="1205179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a:t>Passos </a:t>
            </a:r>
            <a:r>
              <a:rPr lang="en-US" dirty="0" err="1"/>
              <a:t>Futuros</a:t>
            </a:r>
            <a:endParaRPr lang="en-US" dirty="0"/>
          </a:p>
        </p:txBody>
      </p:sp>
      <p:sp>
        <p:nvSpPr>
          <p:cNvPr id="14" name="Content Placeholder 2">
            <a:extLst>
              <a:ext uri="{FF2B5EF4-FFF2-40B4-BE49-F238E27FC236}">
                <a16:creationId xmlns:a16="http://schemas.microsoft.com/office/drawing/2014/main" id="{04517473-56A2-4BBC-913B-0CB260629346}"/>
              </a:ext>
            </a:extLst>
          </p:cNvPr>
          <p:cNvSpPr>
            <a:spLocks noGrp="1"/>
          </p:cNvSpPr>
          <p:nvPr>
            <p:ph idx="1"/>
          </p:nvPr>
        </p:nvSpPr>
        <p:spPr>
          <a:xfrm>
            <a:off x="838200" y="1825625"/>
            <a:ext cx="10198100" cy="3482975"/>
          </a:xfrm>
        </p:spPr>
        <p:txBody>
          <a:bodyPr>
            <a:normAutofit lnSpcReduction="10000"/>
          </a:bodyPr>
          <a:lstStyle/>
          <a:p>
            <a:pPr>
              <a:lnSpc>
                <a:spcPct val="150000"/>
              </a:lnSpc>
            </a:pPr>
            <a:r>
              <a:rPr lang="pt-PT" sz="2600" dirty="0"/>
              <a:t>Maturação do LUIS</a:t>
            </a:r>
          </a:p>
          <a:p>
            <a:pPr>
              <a:lnSpc>
                <a:spcPct val="150000"/>
              </a:lnSpc>
            </a:pPr>
            <a:r>
              <a:rPr lang="pt-PT" sz="2600" dirty="0"/>
              <a:t>Suporte a registo de despesas associadas</a:t>
            </a:r>
          </a:p>
          <a:p>
            <a:pPr>
              <a:lnSpc>
                <a:spcPct val="150000"/>
              </a:lnSpc>
            </a:pPr>
            <a:r>
              <a:rPr lang="pt-PT" sz="2600" dirty="0"/>
              <a:t>Utilização de síntese de voz</a:t>
            </a:r>
          </a:p>
          <a:p>
            <a:pPr>
              <a:lnSpc>
                <a:spcPct val="150000"/>
              </a:lnSpc>
            </a:pPr>
            <a:r>
              <a:rPr lang="pt-PT" sz="2600" dirty="0"/>
              <a:t>Sistema de feedback de desempenho da solução</a:t>
            </a:r>
          </a:p>
          <a:p>
            <a:pPr>
              <a:lnSpc>
                <a:spcPct val="150000"/>
              </a:lnSpc>
            </a:pPr>
            <a:r>
              <a:rPr lang="pt-PT" sz="2600" dirty="0"/>
              <a:t>Expansão via plugins</a:t>
            </a:r>
          </a:p>
          <a:p>
            <a:pPr marL="0" indent="0">
              <a:buNone/>
            </a:pPr>
            <a:endParaRPr lang="pt-PT" sz="2600" dirty="0"/>
          </a:p>
        </p:txBody>
      </p:sp>
    </p:spTree>
    <p:extLst>
      <p:ext uri="{BB962C8B-B14F-4D97-AF65-F5344CB8AC3E}">
        <p14:creationId xmlns:p14="http://schemas.microsoft.com/office/powerpoint/2010/main" val="693226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095D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lstStyle/>
          <a:p>
            <a:r>
              <a:rPr lang="en-US" dirty="0"/>
              <a:t>Hands On</a:t>
            </a:r>
            <a:br>
              <a:rPr lang="en-US" dirty="0"/>
            </a:br>
            <a:endParaRPr lang="en-US" dirty="0"/>
          </a:p>
        </p:txBody>
      </p:sp>
    </p:spTree>
    <p:extLst>
      <p:ext uri="{BB962C8B-B14F-4D97-AF65-F5344CB8AC3E}">
        <p14:creationId xmlns:p14="http://schemas.microsoft.com/office/powerpoint/2010/main" val="4168173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m 11">
            <a:extLst>
              <a:ext uri="{FF2B5EF4-FFF2-40B4-BE49-F238E27FC236}">
                <a16:creationId xmlns:a16="http://schemas.microsoft.com/office/drawing/2014/main" id="{3D8D84A6-8A50-427C-A700-BAA871B17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339" y="3575193"/>
            <a:ext cx="3025320" cy="3025320"/>
          </a:xfrm>
          <a:prstGeom prst="rect">
            <a:avLst/>
          </a:prstGeom>
        </p:spPr>
      </p:pic>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a:t>Hands On</a:t>
            </a:r>
          </a:p>
        </p:txBody>
      </p:sp>
      <p:sp>
        <p:nvSpPr>
          <p:cNvPr id="9" name="Retângulo 8">
            <a:extLst>
              <a:ext uri="{FF2B5EF4-FFF2-40B4-BE49-F238E27FC236}">
                <a16:creationId xmlns:a16="http://schemas.microsoft.com/office/drawing/2014/main" id="{87DCF375-DA0F-4E0E-9C96-72EB4F2C0895}"/>
              </a:ext>
            </a:extLst>
          </p:cNvPr>
          <p:cNvSpPr/>
          <p:nvPr/>
        </p:nvSpPr>
        <p:spPr>
          <a:xfrm>
            <a:off x="898904" y="2003137"/>
            <a:ext cx="10394192" cy="584775"/>
          </a:xfrm>
          <a:prstGeom prst="rect">
            <a:avLst/>
          </a:prstGeom>
        </p:spPr>
        <p:txBody>
          <a:bodyPr wrap="none">
            <a:spAutoFit/>
          </a:bodyPr>
          <a:lstStyle/>
          <a:p>
            <a:r>
              <a:rPr lang="pt-PT" sz="3200" dirty="0"/>
              <a:t>https://github.com/ruisilva450/O365BootcampDevscope</a:t>
            </a:r>
          </a:p>
        </p:txBody>
      </p:sp>
      <p:sp>
        <p:nvSpPr>
          <p:cNvPr id="10" name="Retângulo 9">
            <a:extLst>
              <a:ext uri="{FF2B5EF4-FFF2-40B4-BE49-F238E27FC236}">
                <a16:creationId xmlns:a16="http://schemas.microsoft.com/office/drawing/2014/main" id="{92BC17F6-CB07-447D-B437-44A497ED96CA}"/>
              </a:ext>
            </a:extLst>
          </p:cNvPr>
          <p:cNvSpPr/>
          <p:nvPr/>
        </p:nvSpPr>
        <p:spPr>
          <a:xfrm>
            <a:off x="4000105" y="2990418"/>
            <a:ext cx="4191789" cy="584775"/>
          </a:xfrm>
          <a:prstGeom prst="rect">
            <a:avLst/>
          </a:prstGeom>
        </p:spPr>
        <p:txBody>
          <a:bodyPr wrap="none">
            <a:spAutoFit/>
          </a:bodyPr>
          <a:lstStyle/>
          <a:p>
            <a:r>
              <a:rPr lang="pt-PT" sz="3200" dirty="0"/>
              <a:t>https://bit.ly/</a:t>
            </a:r>
            <a:r>
              <a:rPr lang="pt-PT" sz="3200" b="1" dirty="0"/>
              <a:t>2RpFrwr</a:t>
            </a:r>
          </a:p>
        </p:txBody>
      </p:sp>
    </p:spTree>
    <p:extLst>
      <p:ext uri="{BB962C8B-B14F-4D97-AF65-F5344CB8AC3E}">
        <p14:creationId xmlns:p14="http://schemas.microsoft.com/office/powerpoint/2010/main" val="1556897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a:t>Obrigado</a:t>
            </a:r>
          </a:p>
        </p:txBody>
      </p:sp>
      <p:sp>
        <p:nvSpPr>
          <p:cNvPr id="9" name="Retângulo 8">
            <a:extLst>
              <a:ext uri="{FF2B5EF4-FFF2-40B4-BE49-F238E27FC236}">
                <a16:creationId xmlns:a16="http://schemas.microsoft.com/office/drawing/2014/main" id="{87DCF375-DA0F-4E0E-9C96-72EB4F2C0895}"/>
              </a:ext>
            </a:extLst>
          </p:cNvPr>
          <p:cNvSpPr/>
          <p:nvPr/>
        </p:nvSpPr>
        <p:spPr>
          <a:xfrm>
            <a:off x="948597" y="2003137"/>
            <a:ext cx="10294806" cy="584775"/>
          </a:xfrm>
          <a:prstGeom prst="rect">
            <a:avLst/>
          </a:prstGeom>
        </p:spPr>
        <p:txBody>
          <a:bodyPr wrap="none">
            <a:spAutoFit/>
          </a:bodyPr>
          <a:lstStyle/>
          <a:p>
            <a:r>
              <a:rPr lang="en-US" sz="3200" dirty="0"/>
              <a:t>http://aka.ms/2018GlobalOffice365DevBootcampSurvey</a:t>
            </a:r>
            <a:endParaRPr lang="pt-PT" sz="3200" dirty="0"/>
          </a:p>
        </p:txBody>
      </p:sp>
      <p:pic>
        <p:nvPicPr>
          <p:cNvPr id="4" name="Imagem 3">
            <a:extLst>
              <a:ext uri="{FF2B5EF4-FFF2-40B4-BE49-F238E27FC236}">
                <a16:creationId xmlns:a16="http://schemas.microsoft.com/office/drawing/2014/main" id="{693FB4F3-4AA0-41F8-95A6-1CD194EDB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658" y="3574211"/>
            <a:ext cx="3020683" cy="3020683"/>
          </a:xfrm>
          <a:prstGeom prst="rect">
            <a:avLst/>
          </a:prstGeom>
        </p:spPr>
      </p:pic>
    </p:spTree>
    <p:extLst>
      <p:ext uri="{BB962C8B-B14F-4D97-AF65-F5344CB8AC3E}">
        <p14:creationId xmlns:p14="http://schemas.microsoft.com/office/powerpoint/2010/main" val="4150081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eta: Para a Direita 24">
            <a:extLst>
              <a:ext uri="{FF2B5EF4-FFF2-40B4-BE49-F238E27FC236}">
                <a16:creationId xmlns:a16="http://schemas.microsoft.com/office/drawing/2014/main" id="{D35FCB1C-7581-4001-B9D2-0EC362357CFB}"/>
              </a:ext>
            </a:extLst>
          </p:cNvPr>
          <p:cNvSpPr/>
          <p:nvPr/>
        </p:nvSpPr>
        <p:spPr>
          <a:xfrm>
            <a:off x="6180808" y="4135725"/>
            <a:ext cx="2222500" cy="5409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Seta: Para a Direita 26">
            <a:extLst>
              <a:ext uri="{FF2B5EF4-FFF2-40B4-BE49-F238E27FC236}">
                <a16:creationId xmlns:a16="http://schemas.microsoft.com/office/drawing/2014/main" id="{00697667-1E8C-4308-BD71-69574698ED69}"/>
              </a:ext>
            </a:extLst>
          </p:cNvPr>
          <p:cNvSpPr/>
          <p:nvPr/>
        </p:nvSpPr>
        <p:spPr>
          <a:xfrm rot="1800000">
            <a:off x="5964736" y="4945348"/>
            <a:ext cx="2222500" cy="5409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Seta: Para a Direita 27">
            <a:extLst>
              <a:ext uri="{FF2B5EF4-FFF2-40B4-BE49-F238E27FC236}">
                <a16:creationId xmlns:a16="http://schemas.microsoft.com/office/drawing/2014/main" id="{9D15B3FB-AB4A-4DB9-892B-B14438195DBA}"/>
              </a:ext>
            </a:extLst>
          </p:cNvPr>
          <p:cNvSpPr/>
          <p:nvPr/>
        </p:nvSpPr>
        <p:spPr>
          <a:xfrm rot="19800000">
            <a:off x="5964735" y="3313461"/>
            <a:ext cx="2222500" cy="5409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4" name="Imagem 33">
            <a:extLst>
              <a:ext uri="{FF2B5EF4-FFF2-40B4-BE49-F238E27FC236}">
                <a16:creationId xmlns:a16="http://schemas.microsoft.com/office/drawing/2014/main" id="{3C373899-9EA4-4996-810A-1E2141D2C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119" y="2738045"/>
            <a:ext cx="914400" cy="914400"/>
          </a:xfrm>
          <a:prstGeom prst="rect">
            <a:avLst/>
          </a:prstGeom>
        </p:spPr>
      </p:pic>
      <p:pic>
        <p:nvPicPr>
          <p:cNvPr id="36" name="Imagem 35">
            <a:extLst>
              <a:ext uri="{FF2B5EF4-FFF2-40B4-BE49-F238E27FC236}">
                <a16:creationId xmlns:a16="http://schemas.microsoft.com/office/drawing/2014/main" id="{14D2602E-10DA-4B3E-A511-4A1D73D15A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6119" y="5117446"/>
            <a:ext cx="914400" cy="914400"/>
          </a:xfrm>
          <a:prstGeom prst="rect">
            <a:avLst/>
          </a:prstGeom>
        </p:spPr>
      </p:pic>
      <p:pic>
        <p:nvPicPr>
          <p:cNvPr id="41" name="Imagem 40" descr="Uma imagem com objeto&#10;&#10;Descrição gerada automaticamente">
            <a:extLst>
              <a:ext uri="{FF2B5EF4-FFF2-40B4-BE49-F238E27FC236}">
                <a16:creationId xmlns:a16="http://schemas.microsoft.com/office/drawing/2014/main" id="{1629505B-C510-4D72-B322-226E2A0DE975}"/>
              </a:ext>
            </a:extLst>
          </p:cNvPr>
          <p:cNvPicPr>
            <a:picLocks noChangeAspect="1"/>
          </p:cNvPicPr>
          <p:nvPr/>
        </p:nvPicPr>
        <p:blipFill>
          <a:blip r:embed="rId5">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8503319" y="3916599"/>
            <a:ext cx="914400" cy="914400"/>
          </a:xfrm>
          <a:prstGeom prst="rect">
            <a:avLst/>
          </a:prstGeom>
        </p:spPr>
      </p:pic>
      <p:sp>
        <p:nvSpPr>
          <p:cNvPr id="42" name="CaixaDeTexto 41">
            <a:extLst>
              <a:ext uri="{FF2B5EF4-FFF2-40B4-BE49-F238E27FC236}">
                <a16:creationId xmlns:a16="http://schemas.microsoft.com/office/drawing/2014/main" id="{EBEC9467-AD75-4EFF-ADC1-B563C4FD2D26}"/>
              </a:ext>
            </a:extLst>
          </p:cNvPr>
          <p:cNvSpPr txBox="1"/>
          <p:nvPr/>
        </p:nvSpPr>
        <p:spPr>
          <a:xfrm>
            <a:off x="9517730" y="4241293"/>
            <a:ext cx="1715534" cy="369332"/>
          </a:xfrm>
          <a:prstGeom prst="rect">
            <a:avLst/>
          </a:prstGeom>
          <a:noFill/>
        </p:spPr>
        <p:txBody>
          <a:bodyPr wrap="none" rtlCol="0">
            <a:spAutoFit/>
          </a:bodyPr>
          <a:lstStyle/>
          <a:p>
            <a:r>
              <a:rPr lang="en-US" dirty="0"/>
              <a:t>Dynamics CRM</a:t>
            </a:r>
          </a:p>
        </p:txBody>
      </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Mesmo</a:t>
            </a:r>
            <a:r>
              <a:rPr lang="en-US" dirty="0"/>
              <a:t> que </a:t>
            </a:r>
            <a:r>
              <a:rPr lang="en-US" dirty="0" err="1"/>
              <a:t>essa</a:t>
            </a:r>
            <a:r>
              <a:rPr lang="en-US" dirty="0"/>
              <a:t> </a:t>
            </a:r>
            <a:r>
              <a:rPr lang="en-US" dirty="0" err="1"/>
              <a:t>actividade</a:t>
            </a:r>
            <a:r>
              <a:rPr lang="en-US" dirty="0"/>
              <a:t> </a:t>
            </a:r>
            <a:r>
              <a:rPr lang="en-US" dirty="0" err="1"/>
              <a:t>seja</a:t>
            </a:r>
            <a:r>
              <a:rPr lang="en-US" dirty="0"/>
              <a:t> </a:t>
            </a:r>
            <a:r>
              <a:rPr lang="en-US" dirty="0" err="1"/>
              <a:t>possível</a:t>
            </a:r>
            <a:r>
              <a:rPr lang="en-US" dirty="0"/>
              <a:t> </a:t>
            </a:r>
            <a:r>
              <a:rPr lang="en-US" dirty="0" err="1"/>
              <a:t>fazer</a:t>
            </a:r>
            <a:r>
              <a:rPr lang="en-US" dirty="0"/>
              <a:t> via outros </a:t>
            </a:r>
            <a:r>
              <a:rPr lang="en-US" dirty="0" err="1"/>
              <a:t>canais</a:t>
            </a:r>
            <a:r>
              <a:rPr lang="en-US" dirty="0"/>
              <a:t>/</a:t>
            </a:r>
            <a:r>
              <a:rPr lang="en-US" dirty="0" err="1"/>
              <a:t>processos</a:t>
            </a:r>
            <a:r>
              <a:rPr lang="en-US" dirty="0"/>
              <a:t>/apps</a:t>
            </a:r>
          </a:p>
        </p:txBody>
      </p:sp>
      <p:pic>
        <p:nvPicPr>
          <p:cNvPr id="17" name="Picture 2" descr="Resultado de imagem para time management">
            <a:extLst>
              <a:ext uri="{FF2B5EF4-FFF2-40B4-BE49-F238E27FC236}">
                <a16:creationId xmlns:a16="http://schemas.microsoft.com/office/drawing/2014/main" id="{E4B17055-01DA-47A5-BE5D-F2FF6B9DA5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8646" y="2541611"/>
            <a:ext cx="4269725" cy="363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497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eta: Para a Direita 26">
            <a:extLst>
              <a:ext uri="{FF2B5EF4-FFF2-40B4-BE49-F238E27FC236}">
                <a16:creationId xmlns:a16="http://schemas.microsoft.com/office/drawing/2014/main" id="{00697667-1E8C-4308-BD71-69574698ED69}"/>
              </a:ext>
            </a:extLst>
          </p:cNvPr>
          <p:cNvSpPr/>
          <p:nvPr/>
        </p:nvSpPr>
        <p:spPr>
          <a:xfrm rot="1800000">
            <a:off x="1418364" y="5134362"/>
            <a:ext cx="3448126" cy="839262"/>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6" name="Imagem 35">
            <a:extLst>
              <a:ext uri="{FF2B5EF4-FFF2-40B4-BE49-F238E27FC236}">
                <a16:creationId xmlns:a16="http://schemas.microsoft.com/office/drawing/2014/main" id="{14D2602E-10DA-4B3E-A511-4A1D73D15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335" y="5704036"/>
            <a:ext cx="1774156" cy="1774156"/>
          </a:xfrm>
          <a:prstGeom prst="rect">
            <a:avLst/>
          </a:prstGeom>
        </p:spPr>
      </p:pic>
      <p:sp>
        <p:nvSpPr>
          <p:cNvPr id="28" name="Seta: Para a Direita 27">
            <a:extLst>
              <a:ext uri="{FF2B5EF4-FFF2-40B4-BE49-F238E27FC236}">
                <a16:creationId xmlns:a16="http://schemas.microsoft.com/office/drawing/2014/main" id="{9D15B3FB-AB4A-4DB9-892B-B14438195DBA}"/>
              </a:ext>
            </a:extLst>
          </p:cNvPr>
          <p:cNvSpPr/>
          <p:nvPr/>
        </p:nvSpPr>
        <p:spPr>
          <a:xfrm rot="19800000">
            <a:off x="1418365" y="2620813"/>
            <a:ext cx="3448125" cy="839262"/>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4" name="Imagem 33">
            <a:extLst>
              <a:ext uri="{FF2B5EF4-FFF2-40B4-BE49-F238E27FC236}">
                <a16:creationId xmlns:a16="http://schemas.microsoft.com/office/drawing/2014/main" id="{3C373899-9EA4-4996-810A-1E2141D2C7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8109" y="902742"/>
            <a:ext cx="1774156" cy="1774156"/>
          </a:xfrm>
          <a:prstGeom prst="rect">
            <a:avLst/>
          </a:prstGeom>
        </p:spPr>
      </p:pic>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a:xfrm>
            <a:off x="574613" y="104737"/>
            <a:ext cx="10515600" cy="1325563"/>
          </a:xfrm>
        </p:spPr>
        <p:txBody>
          <a:bodyPr/>
          <a:lstStyle/>
          <a:p>
            <a:r>
              <a:rPr lang="en-US" dirty="0" err="1"/>
              <a:t>Registo</a:t>
            </a:r>
            <a:r>
              <a:rPr lang="en-US" dirty="0"/>
              <a:t> de Timesheets no CRM</a:t>
            </a:r>
          </a:p>
        </p:txBody>
      </p:sp>
      <p:sp>
        <p:nvSpPr>
          <p:cNvPr id="25" name="Seta: Para a Direita 24">
            <a:extLst>
              <a:ext uri="{FF2B5EF4-FFF2-40B4-BE49-F238E27FC236}">
                <a16:creationId xmlns:a16="http://schemas.microsoft.com/office/drawing/2014/main" id="{D35FCB1C-7581-4001-B9D2-0EC362357CFB}"/>
              </a:ext>
            </a:extLst>
          </p:cNvPr>
          <p:cNvSpPr/>
          <p:nvPr/>
        </p:nvSpPr>
        <p:spPr>
          <a:xfrm>
            <a:off x="1748047" y="3875346"/>
            <a:ext cx="3448126" cy="839262"/>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41" name="Imagem 40" descr="Uma imagem com objeto&#10;&#10;Descrição gerada automaticamente">
            <a:extLst>
              <a:ext uri="{FF2B5EF4-FFF2-40B4-BE49-F238E27FC236}">
                <a16:creationId xmlns:a16="http://schemas.microsoft.com/office/drawing/2014/main" id="{1629505B-C510-4D72-B322-226E2A0DE975}"/>
              </a:ext>
            </a:extLst>
          </p:cNvPr>
          <p:cNvPicPr>
            <a:picLocks noChangeAspect="1"/>
          </p:cNvPicPr>
          <p:nvPr/>
        </p:nvPicPr>
        <p:blipFill>
          <a:blip r:embed="rId5">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5462001" y="3407899"/>
            <a:ext cx="1774156" cy="1774156"/>
          </a:xfrm>
          <a:prstGeom prst="rect">
            <a:avLst/>
          </a:prstGeom>
        </p:spPr>
      </p:pic>
      <p:sp>
        <p:nvSpPr>
          <p:cNvPr id="42" name="CaixaDeTexto 41">
            <a:extLst>
              <a:ext uri="{FF2B5EF4-FFF2-40B4-BE49-F238E27FC236}">
                <a16:creationId xmlns:a16="http://schemas.microsoft.com/office/drawing/2014/main" id="{EBEC9467-AD75-4EFF-ADC1-B563C4FD2D26}"/>
              </a:ext>
            </a:extLst>
          </p:cNvPr>
          <p:cNvSpPr txBox="1"/>
          <p:nvPr/>
        </p:nvSpPr>
        <p:spPr>
          <a:xfrm>
            <a:off x="5462001" y="3168841"/>
            <a:ext cx="1774157" cy="369332"/>
          </a:xfrm>
          <a:prstGeom prst="rect">
            <a:avLst/>
          </a:prstGeom>
          <a:noFill/>
        </p:spPr>
        <p:txBody>
          <a:bodyPr wrap="square" rtlCol="0">
            <a:spAutoFit/>
          </a:bodyPr>
          <a:lstStyle/>
          <a:p>
            <a:r>
              <a:rPr lang="en-US" dirty="0"/>
              <a:t>Dynamics CRM</a:t>
            </a:r>
          </a:p>
        </p:txBody>
      </p:sp>
      <p:pic>
        <p:nvPicPr>
          <p:cNvPr id="19" name="Picture 2" descr="Resultado de imagem para time management">
            <a:extLst>
              <a:ext uri="{FF2B5EF4-FFF2-40B4-BE49-F238E27FC236}">
                <a16:creationId xmlns:a16="http://schemas.microsoft.com/office/drawing/2014/main" id="{64E32228-7C8D-41F6-BB31-9640EC61F3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0585" y="1418587"/>
            <a:ext cx="6687827" cy="569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579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200"/>
                                        <p:tgtEl>
                                          <p:spTgt spid="28"/>
                                        </p:tgtEl>
                                      </p:cBhvr>
                                    </p:animEffect>
                                    <p:set>
                                      <p:cBhvr>
                                        <p:cTn id="7" dur="1" fill="hold">
                                          <p:stCondLst>
                                            <p:cond delay="199"/>
                                          </p:stCondLst>
                                        </p:cTn>
                                        <p:tgtEl>
                                          <p:spTgt spid="2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
                                        <p:tgtEl>
                                          <p:spTgt spid="27"/>
                                        </p:tgtEl>
                                      </p:cBhvr>
                                    </p:animEffect>
                                    <p:set>
                                      <p:cBhvr>
                                        <p:cTn id="10" dur="1" fill="hold">
                                          <p:stCondLst>
                                            <p:cond delay="199"/>
                                          </p:stCondLst>
                                        </p:cTn>
                                        <p:tgtEl>
                                          <p:spTgt spid="2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200"/>
                                        <p:tgtEl>
                                          <p:spTgt spid="34"/>
                                        </p:tgtEl>
                                      </p:cBhvr>
                                    </p:animEffect>
                                    <p:set>
                                      <p:cBhvr>
                                        <p:cTn id="13" dur="1" fill="hold">
                                          <p:stCondLst>
                                            <p:cond delay="199"/>
                                          </p:stCondLst>
                                        </p:cTn>
                                        <p:tgtEl>
                                          <p:spTgt spid="3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200"/>
                                        <p:tgtEl>
                                          <p:spTgt spid="36"/>
                                        </p:tgtEl>
                                      </p:cBhvr>
                                    </p:animEffect>
                                    <p:set>
                                      <p:cBhvr>
                                        <p:cTn id="16" dur="1" fill="hold">
                                          <p:stCondLst>
                                            <p:cond delay="1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35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26" y="-161931"/>
            <a:ext cx="10515600" cy="1985962"/>
          </a:xfrm>
        </p:spPr>
        <p:txBody>
          <a:bodyPr>
            <a:normAutofit/>
          </a:bodyPr>
          <a:lstStyle/>
          <a:p>
            <a:r>
              <a:rPr lang="en-US" sz="13800" dirty="0">
                <a:solidFill>
                  <a:schemeClr val="accent1">
                    <a:lumMod val="75000"/>
                  </a:schemeClr>
                </a:solidFill>
              </a:rPr>
              <a:t>demo</a:t>
            </a:r>
          </a:p>
        </p:txBody>
      </p:sp>
      <p:pic>
        <p:nvPicPr>
          <p:cNvPr id="3" name="demo1">
            <a:hlinkClick r:id="" action="ppaction://media"/>
            <a:extLst>
              <a:ext uri="{FF2B5EF4-FFF2-40B4-BE49-F238E27FC236}">
                <a16:creationId xmlns:a16="http://schemas.microsoft.com/office/drawing/2014/main" id="{B1E5D3E9-831D-4A1C-B461-B3E1B299EDB0}"/>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44776" y="1543042"/>
            <a:ext cx="11829448" cy="455772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15877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44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3"/>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3"/>
                                        </p:tgtEl>
                                      </p:cBhvr>
                                    </p:cmd>
                                  </p:childTnLst>
                                </p:cTn>
                              </p:par>
                            </p:childTnLst>
                          </p:cTn>
                        </p:par>
                      </p:childTnLst>
                    </p:cTn>
                  </p:par>
                </p:childTnLst>
              </p:cTn>
              <p:nextCondLst>
                <p:cond evt="onClick" delay="0">
                  <p:tgtEl>
                    <p:spTgt spid="3"/>
                  </p:tgtEl>
                </p:cond>
              </p:nextCondLst>
            </p:seq>
            <p:video>
              <p:cMediaNode vol="80000">
                <p:cTn id="12" fill="hold" display="0">
                  <p:stCondLst>
                    <p:cond delay="indefinite"/>
                  </p:stCondLst>
                </p:cTn>
                <p:tgtEl>
                  <p:spTgt spid="3"/>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Uma imagem com captura de ecrã&#10;&#10;Descrição gerada automaticamente">
            <a:extLst>
              <a:ext uri="{FF2B5EF4-FFF2-40B4-BE49-F238E27FC236}">
                <a16:creationId xmlns:a16="http://schemas.microsoft.com/office/drawing/2014/main" id="{D68860E8-43DF-4C50-8406-765EE01BEDB2}"/>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598" t="8090" r="3448" b="13661"/>
          <a:stretch/>
        </p:blipFill>
        <p:spPr>
          <a:xfrm>
            <a:off x="785870" y="1238251"/>
            <a:ext cx="10736727" cy="5143500"/>
          </a:xfrm>
          <a:prstGeom prst="rect">
            <a:avLst/>
          </a:prstGeom>
        </p:spPr>
      </p:pic>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pt-PT" dirty="0" err="1"/>
              <a:t>Multi-canal</a:t>
            </a:r>
            <a:endParaRPr lang="pt-PT" dirty="0"/>
          </a:p>
        </p:txBody>
      </p:sp>
      <p:pic>
        <p:nvPicPr>
          <p:cNvPr id="12" name="Imagem 18" descr="Time Report bot logo">
            <a:extLst>
              <a:ext uri="{FF2B5EF4-FFF2-40B4-BE49-F238E27FC236}">
                <a16:creationId xmlns:a16="http://schemas.microsoft.com/office/drawing/2014/main" id="{74817B85-DD91-4110-BC8D-7E8E56406F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03" y="1746144"/>
            <a:ext cx="4746731" cy="47467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052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BE54-C16B-4935-86F0-84DDA0949D81}"/>
              </a:ext>
            </a:extLst>
          </p:cNvPr>
          <p:cNvSpPr>
            <a:spLocks noGrp="1"/>
          </p:cNvSpPr>
          <p:nvPr>
            <p:ph type="title"/>
          </p:nvPr>
        </p:nvSpPr>
        <p:spPr/>
        <p:txBody>
          <a:bodyPr/>
          <a:lstStyle/>
          <a:p>
            <a:r>
              <a:rPr lang="en-US" dirty="0" err="1"/>
              <a:t>Solução</a:t>
            </a:r>
            <a:endParaRPr lang="en-US" dirty="0"/>
          </a:p>
        </p:txBody>
      </p:sp>
      <p:sp>
        <p:nvSpPr>
          <p:cNvPr id="3" name="Text Placeholder 2">
            <a:extLst>
              <a:ext uri="{FF2B5EF4-FFF2-40B4-BE49-F238E27FC236}">
                <a16:creationId xmlns:a16="http://schemas.microsoft.com/office/drawing/2014/main" id="{434CA638-3A6E-4DF0-AF18-4329AA8781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1472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Imagem 35">
            <a:extLst>
              <a:ext uri="{FF2B5EF4-FFF2-40B4-BE49-F238E27FC236}">
                <a16:creationId xmlns:a16="http://schemas.microsoft.com/office/drawing/2014/main" id="{6497D41C-3F7A-4641-AEEB-51D15832C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1679" y="3167071"/>
            <a:ext cx="3016137" cy="700382"/>
          </a:xfrm>
          <a:prstGeom prst="rect">
            <a:avLst/>
          </a:prstGeom>
        </p:spPr>
      </p:pic>
      <p:sp>
        <p:nvSpPr>
          <p:cNvPr id="3" name="Seta: Para a Direita 2">
            <a:extLst>
              <a:ext uri="{FF2B5EF4-FFF2-40B4-BE49-F238E27FC236}">
                <a16:creationId xmlns:a16="http://schemas.microsoft.com/office/drawing/2014/main" id="{72C1EC2B-585B-4CC3-8E0D-E1D6319FAB97}"/>
              </a:ext>
            </a:extLst>
          </p:cNvPr>
          <p:cNvSpPr/>
          <p:nvPr/>
        </p:nvSpPr>
        <p:spPr>
          <a:xfrm>
            <a:off x="4306373" y="3257409"/>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 name="Agrupar 12">
            <a:extLst>
              <a:ext uri="{FF2B5EF4-FFF2-40B4-BE49-F238E27FC236}">
                <a16:creationId xmlns:a16="http://schemas.microsoft.com/office/drawing/2014/main" id="{B57B7F6C-C0D7-432B-A242-4DD403D6ECC0}"/>
              </a:ext>
            </a:extLst>
          </p:cNvPr>
          <p:cNvGrpSpPr/>
          <p:nvPr/>
        </p:nvGrpSpPr>
        <p:grpSpPr>
          <a:xfrm>
            <a:off x="2234184" y="2611113"/>
            <a:ext cx="1627632" cy="1812298"/>
            <a:chOff x="4961009" y="-311009"/>
            <a:chExt cx="1627632" cy="1812298"/>
          </a:xfrm>
        </p:grpSpPr>
        <p:pic>
          <p:nvPicPr>
            <p:cNvPr id="14" name="Imagem 13" descr="Uma imagem com objeto&#10;&#10;Descrição gerada automaticamente">
              <a:extLst>
                <a:ext uri="{FF2B5EF4-FFF2-40B4-BE49-F238E27FC236}">
                  <a16:creationId xmlns:a16="http://schemas.microsoft.com/office/drawing/2014/main" id="{64D63712-FC48-4CDD-A92B-2E047233C744}"/>
                </a:ext>
              </a:extLst>
            </p:cNvPr>
            <p:cNvPicPr>
              <a:picLocks noChangeAspect="1"/>
            </p:cNvPicPr>
            <p:nvPr/>
          </p:nvPicPr>
          <p:blipFill>
            <a:blip r:embed="rId4">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15" name="CaixaDeTexto 14">
              <a:extLst>
                <a:ext uri="{FF2B5EF4-FFF2-40B4-BE49-F238E27FC236}">
                  <a16:creationId xmlns:a16="http://schemas.microsoft.com/office/drawing/2014/main" id="{6FBBFD8C-39D0-4CBF-BE49-D3630FB0E2E7}"/>
                </a:ext>
              </a:extLst>
            </p:cNvPr>
            <p:cNvSpPr txBox="1"/>
            <p:nvPr/>
          </p:nvSpPr>
          <p:spPr>
            <a:xfrm>
              <a:off x="5363494" y="1131957"/>
              <a:ext cx="822661" cy="369332"/>
            </a:xfrm>
            <a:prstGeom prst="rect">
              <a:avLst/>
            </a:prstGeom>
            <a:noFill/>
          </p:spPr>
          <p:txBody>
            <a:bodyPr wrap="none" rtlCol="0">
              <a:spAutoFit/>
            </a:bodyPr>
            <a:lstStyle/>
            <a:p>
              <a:r>
                <a:rPr lang="en-US" dirty="0"/>
                <a:t>Plugin</a:t>
              </a:r>
            </a:p>
          </p:txBody>
        </p:sp>
      </p:gr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err="1"/>
              <a:t>Encapsulamos</a:t>
            </a:r>
            <a:r>
              <a:rPr lang="en-US" dirty="0"/>
              <a:t> </a:t>
            </a:r>
            <a:r>
              <a:rPr lang="en-US" dirty="0" err="1"/>
              <a:t>lógica</a:t>
            </a:r>
            <a:r>
              <a:rPr lang="en-US" dirty="0"/>
              <a:t> de </a:t>
            </a:r>
            <a:r>
              <a:rPr lang="en-US" dirty="0" err="1"/>
              <a:t>negócio</a:t>
            </a:r>
            <a:r>
              <a:rPr lang="en-US" dirty="0"/>
              <a:t> para </a:t>
            </a:r>
            <a:r>
              <a:rPr lang="en-US" dirty="0" err="1"/>
              <a:t>facilitar</a:t>
            </a:r>
            <a:r>
              <a:rPr lang="en-US" dirty="0"/>
              <a:t> </a:t>
            </a:r>
            <a:r>
              <a:rPr lang="en-US" dirty="0" err="1"/>
              <a:t>mais</a:t>
            </a:r>
            <a:r>
              <a:rPr lang="en-US" dirty="0"/>
              <a:t> </a:t>
            </a:r>
            <a:r>
              <a:rPr lang="en-US" dirty="0" err="1"/>
              <a:t>integrações</a:t>
            </a:r>
            <a:endParaRPr lang="en-US" dirty="0"/>
          </a:p>
        </p:txBody>
      </p:sp>
    </p:spTree>
    <p:extLst>
      <p:ext uri="{BB962C8B-B14F-4D97-AF65-F5344CB8AC3E}">
        <p14:creationId xmlns:p14="http://schemas.microsoft.com/office/powerpoint/2010/main" val="1486955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F0383F6-EE1B-40B4-A2B4-18FDD0B65173}"/>
              </a:ext>
            </a:extLst>
          </p:cNvPr>
          <p:cNvGrpSpPr/>
          <p:nvPr/>
        </p:nvGrpSpPr>
        <p:grpSpPr>
          <a:xfrm>
            <a:off x="3046152" y="2705406"/>
            <a:ext cx="1718034" cy="2066891"/>
            <a:chOff x="2881523" y="2434361"/>
            <a:chExt cx="1718034" cy="2066891"/>
          </a:xfrm>
        </p:grpSpPr>
        <p:pic>
          <p:nvPicPr>
            <p:cNvPr id="23" name="Imagem 22" descr="Bot Framework">
              <a:extLst>
                <a:ext uri="{FF2B5EF4-FFF2-40B4-BE49-F238E27FC236}">
                  <a16:creationId xmlns:a16="http://schemas.microsoft.com/office/drawing/2014/main" id="{24E6F6A0-E1DF-4931-B914-D1FAC4D2E331}"/>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698" y="2434361"/>
              <a:ext cx="1625684" cy="1625684"/>
            </a:xfrm>
            <a:prstGeom prst="rect">
              <a:avLst/>
            </a:prstGeom>
          </p:spPr>
        </p:pic>
        <p:sp>
          <p:nvSpPr>
            <p:cNvPr id="25" name="CaixaDeTexto 24">
              <a:extLst>
                <a:ext uri="{FF2B5EF4-FFF2-40B4-BE49-F238E27FC236}">
                  <a16:creationId xmlns:a16="http://schemas.microsoft.com/office/drawing/2014/main" id="{FD786B10-3A10-430B-85C2-8959575BE24B}"/>
                </a:ext>
              </a:extLst>
            </p:cNvPr>
            <p:cNvSpPr txBox="1"/>
            <p:nvPr/>
          </p:nvSpPr>
          <p:spPr>
            <a:xfrm>
              <a:off x="2881523" y="4131920"/>
              <a:ext cx="1718034" cy="369332"/>
            </a:xfrm>
            <a:prstGeom prst="rect">
              <a:avLst/>
            </a:prstGeom>
            <a:noFill/>
          </p:spPr>
          <p:txBody>
            <a:bodyPr wrap="none" rtlCol="0">
              <a:spAutoFit/>
            </a:bodyPr>
            <a:lstStyle/>
            <a:p>
              <a:r>
                <a:rPr lang="en-US" dirty="0"/>
                <a:t>Bot Framework</a:t>
              </a:r>
            </a:p>
          </p:txBody>
        </p:sp>
      </p:grpSp>
      <p:sp>
        <p:nvSpPr>
          <p:cNvPr id="26" name="Seta: Para a Direita 25">
            <a:extLst>
              <a:ext uri="{FF2B5EF4-FFF2-40B4-BE49-F238E27FC236}">
                <a16:creationId xmlns:a16="http://schemas.microsoft.com/office/drawing/2014/main" id="{56608159-C789-424A-80CF-9B45136DFF9F}"/>
              </a:ext>
            </a:extLst>
          </p:cNvPr>
          <p:cNvSpPr/>
          <p:nvPr/>
        </p:nvSpPr>
        <p:spPr>
          <a:xfrm>
            <a:off x="5479200" y="3247203"/>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CB62B9E9-0D50-4AD2-9915-759A37C90587}"/>
              </a:ext>
            </a:extLst>
          </p:cNvPr>
          <p:cNvSpPr>
            <a:spLocks noGrp="1"/>
          </p:cNvSpPr>
          <p:nvPr>
            <p:ph type="title"/>
          </p:nvPr>
        </p:nvSpPr>
        <p:spPr/>
        <p:txBody>
          <a:bodyPr/>
          <a:lstStyle/>
          <a:p>
            <a:r>
              <a:rPr lang="en-US" dirty="0"/>
              <a:t>API de </a:t>
            </a:r>
            <a:r>
              <a:rPr lang="en-US" dirty="0" err="1"/>
              <a:t>Gestão</a:t>
            </a:r>
            <a:r>
              <a:rPr lang="en-US" dirty="0"/>
              <a:t> de </a:t>
            </a:r>
            <a:r>
              <a:rPr lang="en-US" dirty="0" err="1"/>
              <a:t>Registos</a:t>
            </a:r>
            <a:r>
              <a:rPr lang="en-US" dirty="0"/>
              <a:t> (</a:t>
            </a:r>
            <a:r>
              <a:rPr lang="en-US" dirty="0" err="1"/>
              <a:t>TimeSheets</a:t>
            </a:r>
            <a:r>
              <a:rPr lang="en-US" dirty="0"/>
              <a:t>)</a:t>
            </a:r>
          </a:p>
        </p:txBody>
      </p:sp>
      <p:sp>
        <p:nvSpPr>
          <p:cNvPr id="12" name="CaixaDeTexto 11">
            <a:extLst>
              <a:ext uri="{FF2B5EF4-FFF2-40B4-BE49-F238E27FC236}">
                <a16:creationId xmlns:a16="http://schemas.microsoft.com/office/drawing/2014/main" id="{24F71750-F8EC-4789-9C22-DC92B3825188}"/>
              </a:ext>
            </a:extLst>
          </p:cNvPr>
          <p:cNvSpPr txBox="1"/>
          <p:nvPr/>
        </p:nvSpPr>
        <p:spPr>
          <a:xfrm>
            <a:off x="5373369" y="2243741"/>
            <a:ext cx="2613216" cy="923330"/>
          </a:xfrm>
          <a:prstGeom prst="rect">
            <a:avLst/>
          </a:prstGeom>
          <a:noFill/>
        </p:spPr>
        <p:txBody>
          <a:bodyPr wrap="none" rtlCol="0">
            <a:spAutoFit/>
          </a:bodyPr>
          <a:lstStyle/>
          <a:p>
            <a:pPr marL="285750" indent="-285750">
              <a:buFont typeface="Arial" panose="020B0604020202020204" pitchFamily="34" charset="0"/>
              <a:buChar char="•"/>
            </a:pPr>
            <a:r>
              <a:rPr lang="en-US" dirty="0"/>
              <a:t>Criar </a:t>
            </a:r>
            <a:r>
              <a:rPr lang="en-US" dirty="0" err="1"/>
              <a:t>registo</a:t>
            </a:r>
            <a:endParaRPr lang="en-US" dirty="0"/>
          </a:p>
          <a:p>
            <a:pPr marL="285750" indent="-285750">
              <a:buFont typeface="Arial" panose="020B0604020202020204" pitchFamily="34" charset="0"/>
              <a:buChar char="•"/>
            </a:pPr>
            <a:r>
              <a:rPr lang="en-US" dirty="0" err="1"/>
              <a:t>Listar</a:t>
            </a:r>
            <a:r>
              <a:rPr lang="en-US" dirty="0"/>
              <a:t> </a:t>
            </a:r>
            <a:r>
              <a:rPr lang="en-US" dirty="0" err="1"/>
              <a:t>registos</a:t>
            </a:r>
            <a:endParaRPr lang="en-US" dirty="0"/>
          </a:p>
          <a:p>
            <a:pPr marL="285750" indent="-285750">
              <a:buFont typeface="Arial" panose="020B0604020202020204" pitchFamily="34" charset="0"/>
              <a:buChar char="•"/>
            </a:pPr>
            <a:r>
              <a:rPr lang="en-US" dirty="0" err="1"/>
              <a:t>Anular</a:t>
            </a:r>
            <a:r>
              <a:rPr lang="en-US" dirty="0"/>
              <a:t> </a:t>
            </a:r>
            <a:r>
              <a:rPr lang="en-US" dirty="0" err="1"/>
              <a:t>último</a:t>
            </a:r>
            <a:r>
              <a:rPr lang="en-US" dirty="0"/>
              <a:t> </a:t>
            </a:r>
            <a:r>
              <a:rPr lang="en-US" dirty="0" err="1"/>
              <a:t>registo</a:t>
            </a:r>
            <a:endParaRPr lang="en-US" dirty="0"/>
          </a:p>
        </p:txBody>
      </p:sp>
      <p:pic>
        <p:nvPicPr>
          <p:cNvPr id="27" name="Imagem 35">
            <a:extLst>
              <a:ext uri="{FF2B5EF4-FFF2-40B4-BE49-F238E27FC236}">
                <a16:creationId xmlns:a16="http://schemas.microsoft.com/office/drawing/2014/main" id="{C2DF9BEF-91B5-4C3A-B670-B93CCD0266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03263" y="3167071"/>
            <a:ext cx="3016137" cy="700382"/>
          </a:xfrm>
          <a:prstGeom prst="rect">
            <a:avLst/>
          </a:prstGeom>
        </p:spPr>
      </p:pic>
      <p:sp>
        <p:nvSpPr>
          <p:cNvPr id="35" name="Seta: Para a Direita 2">
            <a:extLst>
              <a:ext uri="{FF2B5EF4-FFF2-40B4-BE49-F238E27FC236}">
                <a16:creationId xmlns:a16="http://schemas.microsoft.com/office/drawing/2014/main" id="{954F5AF3-BDD1-4958-9B1C-96AE11DF5742}"/>
              </a:ext>
            </a:extLst>
          </p:cNvPr>
          <p:cNvSpPr/>
          <p:nvPr/>
        </p:nvSpPr>
        <p:spPr>
          <a:xfrm>
            <a:off x="10667957" y="3257409"/>
            <a:ext cx="2190750" cy="519706"/>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6" name="Agrupar 12">
            <a:extLst>
              <a:ext uri="{FF2B5EF4-FFF2-40B4-BE49-F238E27FC236}">
                <a16:creationId xmlns:a16="http://schemas.microsoft.com/office/drawing/2014/main" id="{0D1FA898-9503-4155-B437-F48073DF27A1}"/>
              </a:ext>
            </a:extLst>
          </p:cNvPr>
          <p:cNvGrpSpPr/>
          <p:nvPr/>
        </p:nvGrpSpPr>
        <p:grpSpPr>
          <a:xfrm>
            <a:off x="8595768" y="2611113"/>
            <a:ext cx="1627632" cy="1812298"/>
            <a:chOff x="4961009" y="-311009"/>
            <a:chExt cx="1627632" cy="1812298"/>
          </a:xfrm>
        </p:grpSpPr>
        <p:pic>
          <p:nvPicPr>
            <p:cNvPr id="37" name="Imagem 13" descr="Uma imagem com objeto&#10;&#10;Descrição gerada automaticamente">
              <a:extLst>
                <a:ext uri="{FF2B5EF4-FFF2-40B4-BE49-F238E27FC236}">
                  <a16:creationId xmlns:a16="http://schemas.microsoft.com/office/drawing/2014/main" id="{1DE2A6F7-7867-4823-903B-23D758FEFEA5}"/>
                </a:ext>
              </a:extLst>
            </p:cNvPr>
            <p:cNvPicPr>
              <a:picLocks noChangeAspect="1"/>
            </p:cNvPicPr>
            <p:nvPr/>
          </p:nvPicPr>
          <p:blipFill>
            <a:blip r:embed="rId5">
              <a:biLevel thresh="50000"/>
              <a:extLst>
                <a:ext uri="{28A0092B-C50C-407E-A947-70E740481C1C}">
                  <a14:useLocalDpi xmlns:a14="http://schemas.microsoft.com/office/drawing/2010/main" val="0"/>
                </a:ext>
              </a:extLst>
            </a:blip>
            <a:stretch>
              <a:fillRect/>
            </a:stretch>
          </p:blipFill>
          <p:spPr>
            <a:xfrm rot="5400000">
              <a:off x="4961009" y="-311009"/>
              <a:ext cx="1627632" cy="1627632"/>
            </a:xfrm>
            <a:prstGeom prst="rect">
              <a:avLst/>
            </a:prstGeom>
          </p:spPr>
        </p:pic>
        <p:sp>
          <p:nvSpPr>
            <p:cNvPr id="38" name="CaixaDeTexto 14">
              <a:extLst>
                <a:ext uri="{FF2B5EF4-FFF2-40B4-BE49-F238E27FC236}">
                  <a16:creationId xmlns:a16="http://schemas.microsoft.com/office/drawing/2014/main" id="{77EBE2B7-76B2-4C57-8B17-E8AF58E7F209}"/>
                </a:ext>
              </a:extLst>
            </p:cNvPr>
            <p:cNvSpPr txBox="1"/>
            <p:nvPr/>
          </p:nvSpPr>
          <p:spPr>
            <a:xfrm>
              <a:off x="5363494" y="1131957"/>
              <a:ext cx="822661" cy="369332"/>
            </a:xfrm>
            <a:prstGeom prst="rect">
              <a:avLst/>
            </a:prstGeom>
            <a:noFill/>
          </p:spPr>
          <p:txBody>
            <a:bodyPr wrap="none" rtlCol="0">
              <a:spAutoFit/>
            </a:bodyPr>
            <a:lstStyle/>
            <a:p>
              <a:r>
                <a:rPr lang="en-US" dirty="0"/>
                <a:t>Plugin</a:t>
              </a:r>
            </a:p>
          </p:txBody>
        </p:sp>
      </p:grpSp>
    </p:spTree>
    <p:extLst>
      <p:ext uri="{BB962C8B-B14F-4D97-AF65-F5344CB8AC3E}">
        <p14:creationId xmlns:p14="http://schemas.microsoft.com/office/powerpoint/2010/main" val="2196912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Word"/>
      </p:transition>
    </mc:Choice>
    <mc:Fallback xmlns="">
      <p:transition>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15730</TotalTime>
  <Words>513</Words>
  <Application>Microsoft Office PowerPoint</Application>
  <PresentationFormat>Ecrã Panorâmico</PresentationFormat>
  <Paragraphs>127</Paragraphs>
  <Slides>24</Slides>
  <Notes>22</Notes>
  <HiddenSlides>0</HiddenSlides>
  <MMClips>1</MMClips>
  <ScaleCrop>false</ScaleCrop>
  <HeadingPairs>
    <vt:vector size="6" baseType="variant">
      <vt:variant>
        <vt:lpstr>Tipos de letra usados</vt:lpstr>
      </vt:variant>
      <vt:variant>
        <vt:i4>7</vt:i4>
      </vt:variant>
      <vt:variant>
        <vt:lpstr>Tema</vt:lpstr>
      </vt:variant>
      <vt:variant>
        <vt:i4>2</vt:i4>
      </vt:variant>
      <vt:variant>
        <vt:lpstr>Títulos dos diapositivos</vt:lpstr>
      </vt:variant>
      <vt:variant>
        <vt:i4>24</vt:i4>
      </vt:variant>
    </vt:vector>
  </HeadingPairs>
  <TitlesOfParts>
    <vt:vector size="33" baseType="lpstr">
      <vt:lpstr>Arial</vt:lpstr>
      <vt:lpstr>Calibri</vt:lpstr>
      <vt:lpstr>Consolas</vt:lpstr>
      <vt:lpstr>Lucida Console</vt:lpstr>
      <vt:lpstr>Segoe UI</vt:lpstr>
      <vt:lpstr>Segoe UI Light</vt:lpstr>
      <vt:lpstr>Wingdings</vt:lpstr>
      <vt:lpstr>Office Theme</vt:lpstr>
      <vt:lpstr>1_MS1444_Windows Azure Template 16x9_r08a</vt:lpstr>
      <vt:lpstr>TimeSheets BOT</vt:lpstr>
      <vt:lpstr>Oportunidade</vt:lpstr>
      <vt:lpstr>Mesmo que essa actividade seja possível fazer via outros canais/processos/apps</vt:lpstr>
      <vt:lpstr>Registo de Timesheets no CRM</vt:lpstr>
      <vt:lpstr>demo</vt:lpstr>
      <vt:lpstr>Multi-canal</vt:lpstr>
      <vt:lpstr>Solução</vt:lpstr>
      <vt:lpstr>Encapsulamos lógica de negócio para facilitar mais integrações</vt:lpstr>
      <vt:lpstr>API de Gestão de Registos (TimeSheets)</vt:lpstr>
      <vt:lpstr>Re-usable BOT</vt:lpstr>
      <vt:lpstr>Single-SignOn (Transparente)</vt:lpstr>
      <vt:lpstr>Regras alojadas no Azure Cognitive Services (LUIS), com backoffice para ir melhorando comportamentos.</vt:lpstr>
      <vt:lpstr>Agendamento &amp; Pro-actividade</vt:lpstr>
      <vt:lpstr>Verificar todos os dias se o colaborador deve receber uma notificação</vt:lpstr>
      <vt:lpstr>Resultados</vt:lpstr>
      <vt:lpstr>Resultados</vt:lpstr>
      <vt:lpstr>Resultados</vt:lpstr>
      <vt:lpstr>Conclusões</vt:lpstr>
      <vt:lpstr>Conclusões</vt:lpstr>
      <vt:lpstr>Passos Futuros</vt:lpstr>
      <vt:lpstr>Passos Futuros</vt:lpstr>
      <vt:lpstr>Hands On </vt:lpstr>
      <vt:lpstr>Hands On</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TimeSheets BOT</dc:title>
  <dc:creator>Rui Silva</dc:creator>
  <cp:keywords>Bots;Dissertação;Mestrado;Isep;MEI;Engenharia de Software;Engenharia Informática;LUIS;Machine Learning</cp:keywords>
  <cp:lastModifiedBy>Rui Silva</cp:lastModifiedBy>
  <cp:revision>364</cp:revision>
  <dcterms:created xsi:type="dcterms:W3CDTF">2016-04-21T18:51:19Z</dcterms:created>
  <dcterms:modified xsi:type="dcterms:W3CDTF">2018-11-30T12:47:57Z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92e1f8-4bef-4919-a734-efd384ac6503_Enabled">
    <vt:lpwstr>True</vt:lpwstr>
  </property>
  <property fmtid="{D5CDD505-2E9C-101B-9397-08002B2CF9AE}" pid="3" name="MSIP_Label_e892e1f8-4bef-4919-a734-efd384ac6503_SiteId">
    <vt:lpwstr>09e251dc-5e87-48bf-b4d2-71b01adb984a</vt:lpwstr>
  </property>
  <property fmtid="{D5CDD505-2E9C-101B-9397-08002B2CF9AE}" pid="4" name="MSIP_Label_e892e1f8-4bef-4919-a734-efd384ac6503_Owner">
    <vt:lpwstr>Rui.Silva@devscope.net</vt:lpwstr>
  </property>
  <property fmtid="{D5CDD505-2E9C-101B-9397-08002B2CF9AE}" pid="5" name="MSIP_Label_e892e1f8-4bef-4919-a734-efd384ac6503_SetDate">
    <vt:lpwstr>2018-11-13T14:42:26.3616763Z</vt:lpwstr>
  </property>
  <property fmtid="{D5CDD505-2E9C-101B-9397-08002B2CF9AE}" pid="6" name="MSIP_Label_e892e1f8-4bef-4919-a734-efd384ac6503_Name">
    <vt:lpwstr>Public</vt:lpwstr>
  </property>
  <property fmtid="{D5CDD505-2E9C-101B-9397-08002B2CF9AE}" pid="7" name="MSIP_Label_e892e1f8-4bef-4919-a734-efd384ac6503_Application">
    <vt:lpwstr>Microsoft Azure Information Protection</vt:lpwstr>
  </property>
  <property fmtid="{D5CDD505-2E9C-101B-9397-08002B2CF9AE}" pid="8" name="MSIP_Label_e892e1f8-4bef-4919-a734-efd384ac6503_Extended_MSFT_Method">
    <vt:lpwstr>Manual</vt:lpwstr>
  </property>
  <property fmtid="{D5CDD505-2E9C-101B-9397-08002B2CF9AE}" pid="9" name="Sensitivity">
    <vt:lpwstr>Public</vt:lpwstr>
  </property>
</Properties>
</file>