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svg" ContentType="image/svg+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6"/>
  </p:notesMasterIdLst>
  <p:sldIdLst>
    <p:sldId id="256" r:id="rId2"/>
    <p:sldId id="275" r:id="rId3"/>
    <p:sldId id="277" r:id="rId4"/>
    <p:sldId id="257" r:id="rId5"/>
    <p:sldId id="258" r:id="rId6"/>
    <p:sldId id="259" r:id="rId7"/>
    <p:sldId id="260" r:id="rId8"/>
    <p:sldId id="278" r:id="rId9"/>
    <p:sldId id="261" r:id="rId10"/>
    <p:sldId id="279" r:id="rId11"/>
    <p:sldId id="262" r:id="rId12"/>
    <p:sldId id="263" r:id="rId13"/>
    <p:sldId id="264" r:id="rId14"/>
    <p:sldId id="266" r:id="rId15"/>
    <p:sldId id="281" r:id="rId16"/>
    <p:sldId id="267" r:id="rId17"/>
    <p:sldId id="268" r:id="rId18"/>
    <p:sldId id="269" r:id="rId19"/>
    <p:sldId id="272" r:id="rId20"/>
    <p:sldId id="270" r:id="rId21"/>
    <p:sldId id="274" r:id="rId22"/>
    <p:sldId id="271" r:id="rId23"/>
    <p:sldId id="280"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31"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CE18E-4218-4F4F-8B95-32A08F723AB0}" type="datetimeFigureOut">
              <a:rPr lang="en-US" smtClean="0"/>
              <a:t>3/9/18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ADD66-83F1-4BBE-BAB8-15528D625700}" type="slidenum">
              <a:rPr lang="en-US" smtClean="0"/>
              <a:t>‹#›</a:t>
            </a:fld>
            <a:endParaRPr lang="en-US"/>
          </a:p>
        </p:txBody>
      </p:sp>
    </p:spTree>
    <p:extLst>
      <p:ext uri="{BB962C8B-B14F-4D97-AF65-F5344CB8AC3E}">
        <p14:creationId xmlns:p14="http://schemas.microsoft.com/office/powerpoint/2010/main" val="4190227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applying filters to all the channels, it applied filter to some of the channels. Usually doesn’t kill the accuracy.</a:t>
            </a:r>
          </a:p>
        </p:txBody>
      </p:sp>
      <p:sp>
        <p:nvSpPr>
          <p:cNvPr id="4" name="Slide Number Placeholder 3"/>
          <p:cNvSpPr>
            <a:spLocks noGrp="1"/>
          </p:cNvSpPr>
          <p:nvPr>
            <p:ph type="sldNum" sz="quarter" idx="10"/>
          </p:nvPr>
        </p:nvSpPr>
        <p:spPr/>
        <p:txBody>
          <a:bodyPr/>
          <a:lstStyle/>
          <a:p>
            <a:fld id="{6F2ADD66-83F1-4BBE-BAB8-15528D625700}" type="slidenum">
              <a:rPr lang="en-US" smtClean="0"/>
              <a:t>9</a:t>
            </a:fld>
            <a:endParaRPr lang="en-US"/>
          </a:p>
        </p:txBody>
      </p:sp>
    </p:spTree>
    <p:extLst>
      <p:ext uri="{BB962C8B-B14F-4D97-AF65-F5344CB8AC3E}">
        <p14:creationId xmlns:p14="http://schemas.microsoft.com/office/powerpoint/2010/main" val="1654500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Unfortunately, GPUs aren’t great at working with sparse matrices and you may lose more in computation time than you gained by shrinking the network. In this case, smaller does not necessarily mean faster. </a:t>
            </a:r>
            <a:r>
              <a:rPr lang="en-US" sz="1200" b="0" i="0" u="none" strike="noStrike" kern="1200" baseline="0" dirty="0">
                <a:solidFill>
                  <a:schemeClr val="tx1"/>
                </a:solidFill>
                <a:latin typeface="+mn-lt"/>
                <a:ea typeface="+mn-ea"/>
                <a:cs typeface="+mn-cs"/>
              </a:rPr>
              <a:t>creates an additional storage overhead</a:t>
            </a:r>
            <a:endParaRPr lang="en-US" dirty="0"/>
          </a:p>
        </p:txBody>
      </p:sp>
      <p:sp>
        <p:nvSpPr>
          <p:cNvPr id="4" name="Slide Number Placeholder 3"/>
          <p:cNvSpPr>
            <a:spLocks noGrp="1"/>
          </p:cNvSpPr>
          <p:nvPr>
            <p:ph type="sldNum" sz="quarter" idx="10"/>
          </p:nvPr>
        </p:nvSpPr>
        <p:spPr/>
        <p:txBody>
          <a:bodyPr/>
          <a:lstStyle/>
          <a:p>
            <a:fld id="{6F2ADD66-83F1-4BBE-BAB8-15528D625700}" type="slidenum">
              <a:rPr lang="en-US" smtClean="0"/>
              <a:t>14</a:t>
            </a:fld>
            <a:endParaRPr lang="en-US"/>
          </a:p>
        </p:txBody>
      </p:sp>
    </p:spTree>
    <p:extLst>
      <p:ext uri="{BB962C8B-B14F-4D97-AF65-F5344CB8AC3E}">
        <p14:creationId xmlns:p14="http://schemas.microsoft.com/office/powerpoint/2010/main" val="360304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EA078AA-7BE3-4397-B3F5-EF8D5E8D71DF}" type="datetimeFigureOut">
              <a:rPr lang="en-US" smtClean="0"/>
              <a:t>3/9/18</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8CBEE3F-2CB2-4F2A-AE03-C438A23EB9E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74056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078AA-7BE3-4397-B3F5-EF8D5E8D71DF}" type="datetimeFigureOut">
              <a:rPr lang="en-US" smtClean="0"/>
              <a:t>3/9/18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BEE3F-2CB2-4F2A-AE03-C438A23EB9EA}" type="slidenum">
              <a:rPr lang="en-US" smtClean="0"/>
              <a:t>‹#›</a:t>
            </a:fld>
            <a:endParaRPr lang="en-US"/>
          </a:p>
        </p:txBody>
      </p:sp>
    </p:spTree>
    <p:extLst>
      <p:ext uri="{BB962C8B-B14F-4D97-AF65-F5344CB8AC3E}">
        <p14:creationId xmlns:p14="http://schemas.microsoft.com/office/powerpoint/2010/main" val="391584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078AA-7BE3-4397-B3F5-EF8D5E8D71DF}" type="datetimeFigureOut">
              <a:rPr lang="en-US" smtClean="0"/>
              <a:t>3/9/18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BEE3F-2CB2-4F2A-AE03-C438A23EB9EA}" type="slidenum">
              <a:rPr lang="en-US" smtClean="0"/>
              <a:t>‹#›</a:t>
            </a:fld>
            <a:endParaRPr lang="en-US"/>
          </a:p>
        </p:txBody>
      </p:sp>
    </p:spTree>
    <p:extLst>
      <p:ext uri="{BB962C8B-B14F-4D97-AF65-F5344CB8AC3E}">
        <p14:creationId xmlns:p14="http://schemas.microsoft.com/office/powerpoint/2010/main" val="2094004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078AA-7BE3-4397-B3F5-EF8D5E8D71DF}" type="datetimeFigureOut">
              <a:rPr lang="en-US" smtClean="0"/>
              <a:t>3/9/18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BEE3F-2CB2-4F2A-AE03-C438A23EB9EA}" type="slidenum">
              <a:rPr lang="en-US" smtClean="0"/>
              <a:t>‹#›</a:t>
            </a:fld>
            <a:endParaRPr lang="en-US"/>
          </a:p>
        </p:txBody>
      </p:sp>
    </p:spTree>
    <p:extLst>
      <p:ext uri="{BB962C8B-B14F-4D97-AF65-F5344CB8AC3E}">
        <p14:creationId xmlns:p14="http://schemas.microsoft.com/office/powerpoint/2010/main" val="167768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A078AA-7BE3-4397-B3F5-EF8D5E8D71DF}" type="datetimeFigureOut">
              <a:rPr lang="en-US" smtClean="0"/>
              <a:t>3/9/18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BEE3F-2CB2-4F2A-AE03-C438A23EB9E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968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A078AA-7BE3-4397-B3F5-EF8D5E8D71DF}" type="datetimeFigureOut">
              <a:rPr lang="en-US" smtClean="0"/>
              <a:t>3/9/18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CBEE3F-2CB2-4F2A-AE03-C438A23EB9EA}" type="slidenum">
              <a:rPr lang="en-US" smtClean="0"/>
              <a:t>‹#›</a:t>
            </a:fld>
            <a:endParaRPr lang="en-US"/>
          </a:p>
        </p:txBody>
      </p:sp>
    </p:spTree>
    <p:extLst>
      <p:ext uri="{BB962C8B-B14F-4D97-AF65-F5344CB8AC3E}">
        <p14:creationId xmlns:p14="http://schemas.microsoft.com/office/powerpoint/2010/main" val="327656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A078AA-7BE3-4397-B3F5-EF8D5E8D71DF}" type="datetimeFigureOut">
              <a:rPr lang="en-US" smtClean="0"/>
              <a:t>3/9/18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CBEE3F-2CB2-4F2A-AE03-C438A23EB9EA}" type="slidenum">
              <a:rPr lang="en-US" smtClean="0"/>
              <a:t>‹#›</a:t>
            </a:fld>
            <a:endParaRPr lang="en-US"/>
          </a:p>
        </p:txBody>
      </p:sp>
    </p:spTree>
    <p:extLst>
      <p:ext uri="{BB962C8B-B14F-4D97-AF65-F5344CB8AC3E}">
        <p14:creationId xmlns:p14="http://schemas.microsoft.com/office/powerpoint/2010/main" val="271865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A078AA-7BE3-4397-B3F5-EF8D5E8D71DF}" type="datetimeFigureOut">
              <a:rPr lang="en-US" smtClean="0"/>
              <a:t>3/9/18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CBEE3F-2CB2-4F2A-AE03-C438A23EB9EA}" type="slidenum">
              <a:rPr lang="en-US" smtClean="0"/>
              <a:t>‹#›</a:t>
            </a:fld>
            <a:endParaRPr lang="en-US"/>
          </a:p>
        </p:txBody>
      </p:sp>
    </p:spTree>
    <p:extLst>
      <p:ext uri="{BB962C8B-B14F-4D97-AF65-F5344CB8AC3E}">
        <p14:creationId xmlns:p14="http://schemas.microsoft.com/office/powerpoint/2010/main" val="169517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078AA-7BE3-4397-B3F5-EF8D5E8D71DF}" type="datetimeFigureOut">
              <a:rPr lang="en-US" smtClean="0"/>
              <a:t>3/9/18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CBEE3F-2CB2-4F2A-AE03-C438A23EB9EA}" type="slidenum">
              <a:rPr lang="en-US" smtClean="0"/>
              <a:t>‹#›</a:t>
            </a:fld>
            <a:endParaRPr lang="en-US"/>
          </a:p>
        </p:txBody>
      </p:sp>
    </p:spTree>
    <p:extLst>
      <p:ext uri="{BB962C8B-B14F-4D97-AF65-F5344CB8AC3E}">
        <p14:creationId xmlns:p14="http://schemas.microsoft.com/office/powerpoint/2010/main" val="359445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A078AA-7BE3-4397-B3F5-EF8D5E8D71DF}" type="datetimeFigureOut">
              <a:rPr lang="en-US" smtClean="0"/>
              <a:t>3/9/18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CBEE3F-2CB2-4F2A-AE03-C438A23EB9EA}" type="slidenum">
              <a:rPr lang="en-US" smtClean="0"/>
              <a:t>‹#›</a:t>
            </a:fld>
            <a:endParaRPr lang="en-US"/>
          </a:p>
        </p:txBody>
      </p:sp>
    </p:spTree>
    <p:extLst>
      <p:ext uri="{BB962C8B-B14F-4D97-AF65-F5344CB8AC3E}">
        <p14:creationId xmlns:p14="http://schemas.microsoft.com/office/powerpoint/2010/main" val="105366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A078AA-7BE3-4397-B3F5-EF8D5E8D71DF}" type="datetimeFigureOut">
              <a:rPr lang="en-US" smtClean="0"/>
              <a:t>3/9/18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CBEE3F-2CB2-4F2A-AE03-C438A23EB9EA}" type="slidenum">
              <a:rPr lang="en-US" smtClean="0"/>
              <a:t>‹#›</a:t>
            </a:fld>
            <a:endParaRPr lang="en-US"/>
          </a:p>
        </p:txBody>
      </p:sp>
    </p:spTree>
    <p:extLst>
      <p:ext uri="{BB962C8B-B14F-4D97-AF65-F5344CB8AC3E}">
        <p14:creationId xmlns:p14="http://schemas.microsoft.com/office/powerpoint/2010/main" val="3828264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EA078AA-7BE3-4397-B3F5-EF8D5E8D71DF}" type="datetimeFigureOut">
              <a:rPr lang="en-US" smtClean="0"/>
              <a:t>3/9/18</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8CBEE3F-2CB2-4F2A-AE03-C438A23EB9EA}" type="slidenum">
              <a:rPr lang="en-US" smtClean="0"/>
              <a:t>‹#›</a:t>
            </a:fld>
            <a:endParaRPr lang="en-US"/>
          </a:p>
        </p:txBody>
      </p:sp>
    </p:spTree>
    <p:extLst>
      <p:ext uri="{BB962C8B-B14F-4D97-AF65-F5344CB8AC3E}">
        <p14:creationId xmlns:p14="http://schemas.microsoft.com/office/powerpoint/2010/main" val="374488830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4" Type="http://schemas.openxmlformats.org/officeDocument/2006/relationships/image" Target="../media/image2.png"/><Relationship Id="rId5" Type="http://schemas.openxmlformats.org/officeDocument/2006/relationships/image" Target="../media/image4.sv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69054-6650-49EB-B811-81D3F4B5DAA0}"/>
              </a:ext>
            </a:extLst>
          </p:cNvPr>
          <p:cNvSpPr>
            <a:spLocks noGrp="1"/>
          </p:cNvSpPr>
          <p:nvPr>
            <p:ph type="ctrTitle"/>
          </p:nvPr>
        </p:nvSpPr>
        <p:spPr/>
        <p:txBody>
          <a:bodyPr/>
          <a:lstStyle/>
          <a:p>
            <a:r>
              <a:rPr lang="en-US" dirty="0"/>
              <a:t>Object Detection Mobile App for Visually Impaired </a:t>
            </a:r>
          </a:p>
        </p:txBody>
      </p:sp>
      <p:sp>
        <p:nvSpPr>
          <p:cNvPr id="3" name="Subtitle 2">
            <a:extLst>
              <a:ext uri="{FF2B5EF4-FFF2-40B4-BE49-F238E27FC236}">
                <a16:creationId xmlns:a16="http://schemas.microsoft.com/office/drawing/2014/main" xmlns="" id="{F3EEF023-16CD-49A1-B9F5-4F494A63288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05621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C7E8B1-4A48-4A6F-BFB4-6C503155B75E}"/>
              </a:ext>
            </a:extLst>
          </p:cNvPr>
          <p:cNvSpPr>
            <a:spLocks noGrp="1"/>
          </p:cNvSpPr>
          <p:nvPr>
            <p:ph type="title"/>
          </p:nvPr>
        </p:nvSpPr>
        <p:spPr/>
        <p:txBody>
          <a:bodyPr/>
          <a:lstStyle/>
          <a:p>
            <a:r>
              <a:rPr lang="en-US" dirty="0"/>
              <a:t>Why do this?</a:t>
            </a:r>
          </a:p>
        </p:txBody>
      </p:sp>
      <p:sp>
        <p:nvSpPr>
          <p:cNvPr id="3" name="Content Placeholder 2">
            <a:extLst>
              <a:ext uri="{FF2B5EF4-FFF2-40B4-BE49-F238E27FC236}">
                <a16:creationId xmlns:a16="http://schemas.microsoft.com/office/drawing/2014/main" xmlns="" id="{9A83E531-635E-40D9-88B4-CC7E04135BD2}"/>
              </a:ext>
            </a:extLst>
          </p:cNvPr>
          <p:cNvSpPr>
            <a:spLocks noGrp="1"/>
          </p:cNvSpPr>
          <p:nvPr>
            <p:ph idx="1"/>
          </p:nvPr>
        </p:nvSpPr>
        <p:spPr/>
        <p:txBody>
          <a:bodyPr>
            <a:normAutofit/>
          </a:bodyPr>
          <a:lstStyle/>
          <a:p>
            <a:pPr marL="0" indent="0">
              <a:buNone/>
            </a:pPr>
            <a:endParaRPr lang="en-US" sz="2400" dirty="0"/>
          </a:p>
          <a:p>
            <a:pPr marL="0" indent="0">
              <a:buNone/>
            </a:pPr>
            <a:endParaRPr lang="en-US" sz="2400" dirty="0"/>
          </a:p>
          <a:p>
            <a:pPr marL="0" indent="0">
              <a:buNone/>
            </a:pPr>
            <a:r>
              <a:rPr lang="en-US" sz="2400" dirty="0"/>
              <a:t>A regular convolution has to do much more computational work to get there and needs to learn more weights.</a:t>
            </a:r>
          </a:p>
          <a:p>
            <a:pPr marL="0" indent="0">
              <a:buNone/>
            </a:pPr>
            <a:endParaRPr lang="en-US" sz="2400" dirty="0"/>
          </a:p>
          <a:p>
            <a:pPr marL="0" indent="0">
              <a:buNone/>
            </a:pPr>
            <a:r>
              <a:rPr lang="en-US" sz="2400" dirty="0"/>
              <a:t>Depth-wise Separable Convolution is about 9 times as fast as the regular convolution!</a:t>
            </a:r>
          </a:p>
        </p:txBody>
      </p:sp>
    </p:spTree>
    <p:extLst>
      <p:ext uri="{BB962C8B-B14F-4D97-AF65-F5344CB8AC3E}">
        <p14:creationId xmlns:p14="http://schemas.microsoft.com/office/powerpoint/2010/main" val="171921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3A549-12E6-498F-9139-3FA55EE73D80}"/>
              </a:ext>
            </a:extLst>
          </p:cNvPr>
          <p:cNvSpPr>
            <a:spLocks noGrp="1"/>
          </p:cNvSpPr>
          <p:nvPr>
            <p:ph type="title"/>
          </p:nvPr>
        </p:nvSpPr>
        <p:spPr/>
        <p:txBody>
          <a:bodyPr/>
          <a:lstStyle/>
          <a:p>
            <a:r>
              <a:rPr lang="en-US" dirty="0"/>
              <a:t>Initial model’s demo</a:t>
            </a:r>
          </a:p>
        </p:txBody>
      </p:sp>
      <p:sp>
        <p:nvSpPr>
          <p:cNvPr id="3" name="Content Placeholder 2">
            <a:extLst>
              <a:ext uri="{FF2B5EF4-FFF2-40B4-BE49-F238E27FC236}">
                <a16:creationId xmlns:a16="http://schemas.microsoft.com/office/drawing/2014/main" xmlns="" id="{0134CC37-D476-4289-8F33-C5F13F5A6596}"/>
              </a:ext>
            </a:extLst>
          </p:cNvPr>
          <p:cNvSpPr>
            <a:spLocks noGrp="1"/>
          </p:cNvSpPr>
          <p:nvPr>
            <p:ph idx="1"/>
          </p:nvPr>
        </p:nvSpPr>
        <p:spPr/>
        <p:txBody>
          <a:bodyPr>
            <a:normAutofit/>
          </a:bodyPr>
          <a:lstStyle/>
          <a:p>
            <a:pPr marL="0" indent="0">
              <a:buNone/>
            </a:pPr>
            <a:r>
              <a:rPr lang="en-US" sz="2400" dirty="0"/>
              <a:t> </a:t>
            </a:r>
          </a:p>
          <a:p>
            <a:r>
              <a:rPr lang="en-US" sz="2400" dirty="0"/>
              <a:t>Top-1% Accuracy = 70.6%</a:t>
            </a:r>
          </a:p>
          <a:p>
            <a:r>
              <a:rPr lang="en-US" sz="2400" dirty="0"/>
              <a:t>Number of parameters = 4,253,864</a:t>
            </a:r>
          </a:p>
          <a:p>
            <a:r>
              <a:rPr lang="en-US" sz="2400" dirty="0"/>
              <a:t>FPS = ?</a:t>
            </a:r>
          </a:p>
        </p:txBody>
      </p:sp>
    </p:spTree>
    <p:extLst>
      <p:ext uri="{BB962C8B-B14F-4D97-AF65-F5344CB8AC3E}">
        <p14:creationId xmlns:p14="http://schemas.microsoft.com/office/powerpoint/2010/main" val="1252570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0F7ED4-510B-4881-8262-9DCFBCE743ED}"/>
              </a:ext>
            </a:extLst>
          </p:cNvPr>
          <p:cNvSpPr>
            <a:spLocks noGrp="1"/>
          </p:cNvSpPr>
          <p:nvPr>
            <p:ph type="title"/>
          </p:nvPr>
        </p:nvSpPr>
        <p:spPr>
          <a:xfrm>
            <a:off x="1261872" y="365760"/>
            <a:ext cx="9692640" cy="2092960"/>
          </a:xfrm>
        </p:spPr>
        <p:txBody>
          <a:bodyPr/>
          <a:lstStyle/>
          <a:p>
            <a:r>
              <a:rPr lang="en-US" dirty="0"/>
              <a:t>Can we make it even better?</a:t>
            </a:r>
          </a:p>
        </p:txBody>
      </p:sp>
    </p:spTree>
    <p:extLst>
      <p:ext uri="{BB962C8B-B14F-4D97-AF65-F5344CB8AC3E}">
        <p14:creationId xmlns:p14="http://schemas.microsoft.com/office/powerpoint/2010/main" val="2509884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CBF9C-A2C1-4BBF-AA8F-34BE89CA7196}"/>
              </a:ext>
            </a:extLst>
          </p:cNvPr>
          <p:cNvSpPr>
            <a:spLocks noGrp="1"/>
          </p:cNvSpPr>
          <p:nvPr>
            <p:ph type="title"/>
          </p:nvPr>
        </p:nvSpPr>
        <p:spPr/>
        <p:txBody>
          <a:bodyPr/>
          <a:lstStyle/>
          <a:p>
            <a:r>
              <a:rPr lang="en-US" dirty="0"/>
              <a:t>Things we looked at:</a:t>
            </a:r>
          </a:p>
        </p:txBody>
      </p:sp>
      <p:sp>
        <p:nvSpPr>
          <p:cNvPr id="3" name="Content Placeholder 2">
            <a:extLst>
              <a:ext uri="{FF2B5EF4-FFF2-40B4-BE49-F238E27FC236}">
                <a16:creationId xmlns:a16="http://schemas.microsoft.com/office/drawing/2014/main" xmlns="" id="{8430A665-31D6-4BA4-B705-C003497F1797}"/>
              </a:ext>
            </a:extLst>
          </p:cNvPr>
          <p:cNvSpPr>
            <a:spLocks noGrp="1"/>
          </p:cNvSpPr>
          <p:nvPr>
            <p:ph idx="1"/>
          </p:nvPr>
        </p:nvSpPr>
        <p:spPr/>
        <p:txBody>
          <a:bodyPr/>
          <a:lstStyle/>
          <a:p>
            <a:endParaRPr lang="en-US" dirty="0"/>
          </a:p>
          <a:p>
            <a:pPr marL="0" indent="0">
              <a:buNone/>
            </a:pPr>
            <a:r>
              <a:rPr lang="en-US" sz="2400" dirty="0"/>
              <a:t>Quantization </a:t>
            </a:r>
            <a:r>
              <a:rPr lang="en-US" sz="1400" dirty="0"/>
              <a:t>(Fixed Point Quantization of Deep Convolutional Networks)</a:t>
            </a:r>
          </a:p>
          <a:p>
            <a:pPr marL="0" indent="0">
              <a:buNone/>
            </a:pPr>
            <a:endParaRPr lang="en-US" dirty="0"/>
          </a:p>
        </p:txBody>
      </p:sp>
      <p:pic>
        <p:nvPicPr>
          <p:cNvPr id="4" name="Picture 3">
            <a:extLst>
              <a:ext uri="{FF2B5EF4-FFF2-40B4-BE49-F238E27FC236}">
                <a16:creationId xmlns:a16="http://schemas.microsoft.com/office/drawing/2014/main" xmlns="" id="{AF0ABD07-4C82-4DAE-AB20-EB90B980CFE7}"/>
              </a:ext>
            </a:extLst>
          </p:cNvPr>
          <p:cNvPicPr>
            <a:picLocks noChangeAspect="1"/>
          </p:cNvPicPr>
          <p:nvPr/>
        </p:nvPicPr>
        <p:blipFill>
          <a:blip r:embed="rId2"/>
          <a:stretch>
            <a:fillRect/>
          </a:stretch>
        </p:blipFill>
        <p:spPr>
          <a:xfrm>
            <a:off x="2859405" y="3415347"/>
            <a:ext cx="4705350" cy="2486025"/>
          </a:xfrm>
          <a:prstGeom prst="rect">
            <a:avLst/>
          </a:prstGeom>
        </p:spPr>
      </p:pic>
    </p:spTree>
    <p:extLst>
      <p:ext uri="{BB962C8B-B14F-4D97-AF65-F5344CB8AC3E}">
        <p14:creationId xmlns:p14="http://schemas.microsoft.com/office/powerpoint/2010/main" val="293165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CBF9C-A2C1-4BBF-AA8F-34BE89CA7196}"/>
              </a:ext>
            </a:extLst>
          </p:cNvPr>
          <p:cNvSpPr>
            <a:spLocks noGrp="1"/>
          </p:cNvSpPr>
          <p:nvPr>
            <p:ph type="title"/>
          </p:nvPr>
        </p:nvSpPr>
        <p:spPr/>
        <p:txBody>
          <a:bodyPr/>
          <a:lstStyle/>
          <a:p>
            <a:r>
              <a:rPr lang="en-US" dirty="0"/>
              <a:t>Things we looked at:</a:t>
            </a:r>
          </a:p>
        </p:txBody>
      </p:sp>
      <p:sp>
        <p:nvSpPr>
          <p:cNvPr id="3" name="Content Placeholder 2">
            <a:extLst>
              <a:ext uri="{FF2B5EF4-FFF2-40B4-BE49-F238E27FC236}">
                <a16:creationId xmlns:a16="http://schemas.microsoft.com/office/drawing/2014/main" xmlns="" id="{8430A665-31D6-4BA4-B705-C003497F1797}"/>
              </a:ext>
            </a:extLst>
          </p:cNvPr>
          <p:cNvSpPr>
            <a:spLocks noGrp="1"/>
          </p:cNvSpPr>
          <p:nvPr>
            <p:ph idx="1"/>
          </p:nvPr>
        </p:nvSpPr>
        <p:spPr>
          <a:xfrm>
            <a:off x="1381760" y="1828800"/>
            <a:ext cx="9753600" cy="4351337"/>
          </a:xfrm>
        </p:spPr>
        <p:txBody>
          <a:bodyPr/>
          <a:lstStyle/>
          <a:p>
            <a:pPr marL="0" indent="0">
              <a:buNone/>
            </a:pPr>
            <a:endParaRPr lang="en-US" sz="2400" dirty="0"/>
          </a:p>
          <a:p>
            <a:pPr marL="0" indent="0">
              <a:buNone/>
            </a:pPr>
            <a:r>
              <a:rPr lang="en-US" sz="2400" dirty="0"/>
              <a:t>Setting low weights to ZERO </a:t>
            </a:r>
            <a:r>
              <a:rPr lang="en-US" sz="1400" dirty="0"/>
              <a:t>(Two-Bit Networks for Deep Learning on Resource-Constrained Embedded Devices)</a:t>
            </a:r>
          </a:p>
          <a:p>
            <a:pPr marL="0" indent="0">
              <a:buNone/>
            </a:pPr>
            <a:endParaRPr lang="en-US" dirty="0"/>
          </a:p>
        </p:txBody>
      </p:sp>
      <p:pic>
        <p:nvPicPr>
          <p:cNvPr id="4098" name="Picture 2" descr="Image result for sparse matrix">
            <a:extLst>
              <a:ext uri="{FF2B5EF4-FFF2-40B4-BE49-F238E27FC236}">
                <a16:creationId xmlns:a16="http://schemas.microsoft.com/office/drawing/2014/main" xmlns="" id="{40CF3BAC-1E0A-4F47-A00E-EB70DB410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969" y="3454043"/>
            <a:ext cx="5141912" cy="2607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2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6145CE-36BC-408B-8F97-987EA7A591F3}"/>
              </a:ext>
            </a:extLst>
          </p:cNvPr>
          <p:cNvSpPr>
            <a:spLocks noGrp="1"/>
          </p:cNvSpPr>
          <p:nvPr>
            <p:ph type="title"/>
          </p:nvPr>
        </p:nvSpPr>
        <p:spPr/>
        <p:txBody>
          <a:bodyPr/>
          <a:lstStyle/>
          <a:p>
            <a:r>
              <a:rPr lang="en-US" dirty="0"/>
              <a:t>Other techniques</a:t>
            </a:r>
          </a:p>
        </p:txBody>
      </p:sp>
      <p:sp>
        <p:nvSpPr>
          <p:cNvPr id="3" name="Content Placeholder 2">
            <a:extLst>
              <a:ext uri="{FF2B5EF4-FFF2-40B4-BE49-F238E27FC236}">
                <a16:creationId xmlns:a16="http://schemas.microsoft.com/office/drawing/2014/main" xmlns="" id="{9534ADFC-09CB-4AC0-BD4D-0C6D05C81B38}"/>
              </a:ext>
            </a:extLst>
          </p:cNvPr>
          <p:cNvSpPr>
            <a:spLocks noGrp="1"/>
          </p:cNvSpPr>
          <p:nvPr>
            <p:ph idx="1"/>
          </p:nvPr>
        </p:nvSpPr>
        <p:spPr/>
        <p:txBody>
          <a:bodyPr>
            <a:normAutofit/>
          </a:bodyPr>
          <a:lstStyle/>
          <a:p>
            <a:pPr marL="0" indent="0">
              <a:buNone/>
            </a:pPr>
            <a:endParaRPr lang="en-US" sz="2400" dirty="0"/>
          </a:p>
          <a:p>
            <a:pPr marL="0" indent="0">
              <a:buNone/>
            </a:pPr>
            <a:r>
              <a:rPr lang="en-US" sz="2400" dirty="0"/>
              <a:t>Most Pruning techniques try to remove parameters from the fully connected layers because of its density.</a:t>
            </a:r>
          </a:p>
          <a:p>
            <a:pPr marL="0" indent="0">
              <a:buNone/>
            </a:pPr>
            <a:endParaRPr lang="en-US" sz="2400" dirty="0"/>
          </a:p>
          <a:p>
            <a:pPr marL="0" indent="0">
              <a:buNone/>
            </a:pPr>
            <a:r>
              <a:rPr lang="en-US" sz="2400" dirty="0"/>
              <a:t>But…</a:t>
            </a:r>
          </a:p>
          <a:p>
            <a:pPr marL="0" indent="0">
              <a:buNone/>
            </a:pPr>
            <a:r>
              <a:rPr lang="en-US" sz="2400" dirty="0"/>
              <a:t>The fully connected layers of VGG-16 occupy 90% of the total parameters but only contribute less than 1% of the overall floating point operations (FLOP).</a:t>
            </a:r>
          </a:p>
        </p:txBody>
      </p:sp>
    </p:spTree>
    <p:extLst>
      <p:ext uri="{BB962C8B-B14F-4D97-AF65-F5344CB8AC3E}">
        <p14:creationId xmlns:p14="http://schemas.microsoft.com/office/powerpoint/2010/main" val="3310252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71970-01AB-4ED8-BF1C-CABB45835D1F}"/>
              </a:ext>
            </a:extLst>
          </p:cNvPr>
          <p:cNvSpPr>
            <a:spLocks noGrp="1"/>
          </p:cNvSpPr>
          <p:nvPr>
            <p:ph type="title"/>
          </p:nvPr>
        </p:nvSpPr>
        <p:spPr/>
        <p:txBody>
          <a:bodyPr/>
          <a:lstStyle/>
          <a:p>
            <a:r>
              <a:rPr lang="en-US" dirty="0"/>
              <a:t>Our Solution</a:t>
            </a:r>
          </a:p>
        </p:txBody>
      </p:sp>
      <p:sp>
        <p:nvSpPr>
          <p:cNvPr id="3" name="Content Placeholder 2">
            <a:extLst>
              <a:ext uri="{FF2B5EF4-FFF2-40B4-BE49-F238E27FC236}">
                <a16:creationId xmlns:a16="http://schemas.microsoft.com/office/drawing/2014/main" xmlns="" id="{49F286EB-1905-4DCE-821F-B81CC3418FF9}"/>
              </a:ext>
            </a:extLst>
          </p:cNvPr>
          <p:cNvSpPr>
            <a:spLocks noGrp="1"/>
          </p:cNvSpPr>
          <p:nvPr>
            <p:ph idx="1"/>
          </p:nvPr>
        </p:nvSpPr>
        <p:spPr/>
        <p:txBody>
          <a:bodyPr/>
          <a:lstStyle/>
          <a:p>
            <a:pPr marL="0" indent="0">
              <a:buNone/>
            </a:pPr>
            <a:r>
              <a:rPr lang="en-US" sz="2400" dirty="0"/>
              <a:t>Filter Pruning </a:t>
            </a:r>
            <a:r>
              <a:rPr lang="en-US" sz="1400" dirty="0"/>
              <a:t>(PRUNING FILTERS FOR EFFICIENT CONVNETS )</a:t>
            </a:r>
          </a:p>
        </p:txBody>
      </p:sp>
      <p:pic>
        <p:nvPicPr>
          <p:cNvPr id="5122" name="Picture 2" descr="Image result for pruning filters for efficient convnets">
            <a:extLst>
              <a:ext uri="{FF2B5EF4-FFF2-40B4-BE49-F238E27FC236}">
                <a16:creationId xmlns:a16="http://schemas.microsoft.com/office/drawing/2014/main" xmlns="" id="{9990C5D9-7120-4440-AE88-F5D775BFE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641600"/>
            <a:ext cx="8605519" cy="3871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30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A4B956-2C77-4298-B070-98E1730377FD}"/>
              </a:ext>
            </a:extLst>
          </p:cNvPr>
          <p:cNvSpPr>
            <a:spLocks noGrp="1"/>
          </p:cNvSpPr>
          <p:nvPr>
            <p:ph type="title"/>
          </p:nvPr>
        </p:nvSpPr>
        <p:spPr/>
        <p:txBody>
          <a:bodyPr/>
          <a:lstStyle/>
          <a:p>
            <a:r>
              <a:rPr lang="en-US" dirty="0"/>
              <a:t>Issues</a:t>
            </a:r>
          </a:p>
        </p:txBody>
      </p:sp>
      <p:sp>
        <p:nvSpPr>
          <p:cNvPr id="3" name="Content Placeholder 2">
            <a:extLst>
              <a:ext uri="{FF2B5EF4-FFF2-40B4-BE49-F238E27FC236}">
                <a16:creationId xmlns:a16="http://schemas.microsoft.com/office/drawing/2014/main" xmlns="" id="{5E068FD3-9837-4E3E-9BA4-C496501C878E}"/>
              </a:ext>
            </a:extLst>
          </p:cNvPr>
          <p:cNvSpPr>
            <a:spLocks noGrp="1"/>
          </p:cNvSpPr>
          <p:nvPr>
            <p:ph idx="1"/>
          </p:nvPr>
        </p:nvSpPr>
        <p:spPr/>
        <p:txBody>
          <a:bodyPr>
            <a:normAutofit/>
          </a:bodyPr>
          <a:lstStyle/>
          <a:p>
            <a:endParaRPr lang="en-US" sz="2400" dirty="0"/>
          </a:p>
          <a:p>
            <a:pPr marL="0" indent="0">
              <a:buNone/>
            </a:pPr>
            <a:endParaRPr lang="en-US" sz="2400" dirty="0"/>
          </a:p>
          <a:p>
            <a:pPr marL="342900" indent="-342900">
              <a:buAutoNum type="arabicParenR"/>
            </a:pPr>
            <a:r>
              <a:rPr lang="en-US" sz="2400" dirty="0"/>
              <a:t>Depth-wise layer cannot be reduced using filter pruning</a:t>
            </a:r>
          </a:p>
          <a:p>
            <a:pPr marL="342900" indent="-342900">
              <a:buAutoNum type="arabicParenR"/>
            </a:pPr>
            <a:r>
              <a:rPr lang="en-US" sz="2400" dirty="0"/>
              <a:t>Computational  and Storage issues for using image-net data (300 GB)</a:t>
            </a:r>
          </a:p>
        </p:txBody>
      </p:sp>
    </p:spTree>
    <p:extLst>
      <p:ext uri="{BB962C8B-B14F-4D97-AF65-F5344CB8AC3E}">
        <p14:creationId xmlns:p14="http://schemas.microsoft.com/office/powerpoint/2010/main" val="1231417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2BB87-AED9-4EF0-8C21-7C621FD79B0E}"/>
              </a:ext>
            </a:extLst>
          </p:cNvPr>
          <p:cNvSpPr>
            <a:spLocks noGrp="1"/>
          </p:cNvSpPr>
          <p:nvPr>
            <p:ph type="title"/>
          </p:nvPr>
        </p:nvSpPr>
        <p:spPr/>
        <p:txBody>
          <a:bodyPr/>
          <a:lstStyle/>
          <a:p>
            <a:r>
              <a:rPr lang="en-US" dirty="0"/>
              <a:t>Workflow</a:t>
            </a:r>
          </a:p>
        </p:txBody>
      </p:sp>
      <p:pic>
        <p:nvPicPr>
          <p:cNvPr id="4" name="Content Placeholder 3">
            <a:extLst>
              <a:ext uri="{FF2B5EF4-FFF2-40B4-BE49-F238E27FC236}">
                <a16:creationId xmlns:a16="http://schemas.microsoft.com/office/drawing/2014/main" xmlns="" id="{25C7F2E0-B1AD-47F9-950B-246A8B8269E1}"/>
              </a:ext>
            </a:extLst>
          </p:cNvPr>
          <p:cNvPicPr>
            <a:picLocks noGrp="1" noChangeAspect="1"/>
          </p:cNvPicPr>
          <p:nvPr>
            <p:ph idx="1"/>
          </p:nvPr>
        </p:nvPicPr>
        <p:blipFill>
          <a:blip r:embed="rId2"/>
          <a:stretch>
            <a:fillRect/>
          </a:stretch>
        </p:blipFill>
        <p:spPr>
          <a:xfrm>
            <a:off x="4162833" y="1828800"/>
            <a:ext cx="2793185" cy="4351338"/>
          </a:xfrm>
          <a:prstGeom prst="rect">
            <a:avLst/>
          </a:prstGeom>
        </p:spPr>
      </p:pic>
    </p:spTree>
    <p:extLst>
      <p:ext uri="{BB962C8B-B14F-4D97-AF65-F5344CB8AC3E}">
        <p14:creationId xmlns:p14="http://schemas.microsoft.com/office/powerpoint/2010/main" val="3753459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706D31-F1D4-4375-84A5-87040A0C8029}"/>
              </a:ext>
            </a:extLst>
          </p:cNvPr>
          <p:cNvSpPr>
            <a:spLocks noGrp="1"/>
          </p:cNvSpPr>
          <p:nvPr>
            <p:ph type="title"/>
          </p:nvPr>
        </p:nvSpPr>
        <p:spPr>
          <a:xfrm>
            <a:off x="1261872" y="365760"/>
            <a:ext cx="9692640" cy="751840"/>
          </a:xfrm>
        </p:spPr>
        <p:txBody>
          <a:bodyPr/>
          <a:lstStyle/>
          <a:p>
            <a:r>
              <a:rPr lang="en-US" dirty="0"/>
              <a:t>Convolution Layers</a:t>
            </a:r>
          </a:p>
        </p:txBody>
      </p:sp>
      <p:graphicFrame>
        <p:nvGraphicFramePr>
          <p:cNvPr id="4" name="Content Placeholder 3">
            <a:extLst>
              <a:ext uri="{FF2B5EF4-FFF2-40B4-BE49-F238E27FC236}">
                <a16:creationId xmlns:a16="http://schemas.microsoft.com/office/drawing/2014/main" xmlns="" id="{DED5926C-57A0-4C3C-B9A4-AFC660519C2B}"/>
              </a:ext>
            </a:extLst>
          </p:cNvPr>
          <p:cNvGraphicFramePr>
            <a:graphicFrameLocks noGrp="1"/>
          </p:cNvGraphicFramePr>
          <p:nvPr>
            <p:ph idx="1"/>
            <p:extLst>
              <p:ext uri="{D42A27DB-BD31-4B8C-83A1-F6EECF244321}">
                <p14:modId xmlns:p14="http://schemas.microsoft.com/office/powerpoint/2010/main" val="4179946618"/>
              </p:ext>
            </p:extLst>
          </p:nvPr>
        </p:nvGraphicFramePr>
        <p:xfrm>
          <a:off x="1261872" y="1280156"/>
          <a:ext cx="7648448" cy="5166091"/>
        </p:xfrm>
        <a:graphic>
          <a:graphicData uri="http://schemas.openxmlformats.org/drawingml/2006/table">
            <a:tbl>
              <a:tblPr firstRow="1" firstCol="1" bandRow="1">
                <a:tableStyleId>{5C22544A-7EE6-4342-B048-85BDC9FD1C3A}</a:tableStyleId>
              </a:tblPr>
              <a:tblGrid>
                <a:gridCol w="2162048">
                  <a:extLst>
                    <a:ext uri="{9D8B030D-6E8A-4147-A177-3AD203B41FA5}">
                      <a16:colId xmlns:a16="http://schemas.microsoft.com/office/drawing/2014/main" xmlns="" val="3138780944"/>
                    </a:ext>
                  </a:extLst>
                </a:gridCol>
                <a:gridCol w="1569912">
                  <a:extLst>
                    <a:ext uri="{9D8B030D-6E8A-4147-A177-3AD203B41FA5}">
                      <a16:colId xmlns:a16="http://schemas.microsoft.com/office/drawing/2014/main" xmlns="" val="127783250"/>
                    </a:ext>
                  </a:extLst>
                </a:gridCol>
                <a:gridCol w="1335141">
                  <a:extLst>
                    <a:ext uri="{9D8B030D-6E8A-4147-A177-3AD203B41FA5}">
                      <a16:colId xmlns:a16="http://schemas.microsoft.com/office/drawing/2014/main" xmlns="" val="2693812721"/>
                    </a:ext>
                  </a:extLst>
                </a:gridCol>
                <a:gridCol w="1705120">
                  <a:extLst>
                    <a:ext uri="{9D8B030D-6E8A-4147-A177-3AD203B41FA5}">
                      <a16:colId xmlns:a16="http://schemas.microsoft.com/office/drawing/2014/main" xmlns="" val="3825690791"/>
                    </a:ext>
                  </a:extLst>
                </a:gridCol>
                <a:gridCol w="876227">
                  <a:extLst>
                    <a:ext uri="{9D8B030D-6E8A-4147-A177-3AD203B41FA5}">
                      <a16:colId xmlns:a16="http://schemas.microsoft.com/office/drawing/2014/main" xmlns="" val="1750012110"/>
                    </a:ext>
                  </a:extLst>
                </a:gridCol>
              </a:tblGrid>
              <a:tr h="353196">
                <a:tc>
                  <a:txBody>
                    <a:bodyPr/>
                    <a:lstStyle/>
                    <a:p>
                      <a:r>
                        <a:rPr lang="en-US" sz="1200">
                          <a:effectLst/>
                        </a:rPr>
                        <a:t>Layer (type)</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Original Output Shape</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dirty="0">
                          <a:effectLst/>
                        </a:rPr>
                        <a:t>Original </a:t>
                      </a:r>
                      <a:r>
                        <a:rPr lang="en-US" sz="1200" dirty="0" err="1">
                          <a:effectLst/>
                        </a:rPr>
                        <a:t>Params</a:t>
                      </a:r>
                      <a:endParaRPr lang="en-US" sz="12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Pruned Output Shape</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Pruned Params</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65143202"/>
                  </a:ext>
                </a:extLst>
              </a:tr>
              <a:tr h="196219">
                <a:tc>
                  <a:txBody>
                    <a:bodyPr/>
                    <a:lstStyle/>
                    <a:p>
                      <a:r>
                        <a:rPr lang="en-US" sz="1200">
                          <a:effectLst/>
                        </a:rPr>
                        <a:t>conv1 (Conv2D)</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112, 112, 32)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864</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112, 112, 32)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39832586"/>
                  </a:ext>
                </a:extLst>
              </a:tr>
              <a:tr h="353196">
                <a:tc>
                  <a:txBody>
                    <a:bodyPr/>
                    <a:lstStyle/>
                    <a:p>
                      <a:r>
                        <a:rPr lang="en-US" sz="1200">
                          <a:effectLst/>
                        </a:rPr>
                        <a:t>conv_pw_1 (Conv2D)</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112, 112, 64)</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dirty="0">
                          <a:effectLst/>
                        </a:rPr>
                        <a:t>2048</a:t>
                      </a:r>
                      <a:endParaRPr lang="en-US" sz="12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112, 112, 64)</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38252639"/>
                  </a:ext>
                </a:extLst>
              </a:tr>
              <a:tr h="353196">
                <a:tc>
                  <a:txBody>
                    <a:bodyPr/>
                    <a:lstStyle/>
                    <a:p>
                      <a:r>
                        <a:rPr lang="en-US" sz="1200">
                          <a:effectLst/>
                        </a:rPr>
                        <a:t>conv_pw_2 (Conv2D)</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56, 56, 128)</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8192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56, 56, 128)</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44039378"/>
                  </a:ext>
                </a:extLst>
              </a:tr>
              <a:tr h="353196">
                <a:tc>
                  <a:txBody>
                    <a:bodyPr/>
                    <a:lstStyle/>
                    <a:p>
                      <a:r>
                        <a:rPr lang="en-US" sz="1200">
                          <a:effectLst/>
                        </a:rPr>
                        <a:t>conv_pw_3 (Conv2D)</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56, 56, 128)</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16384</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56, 56, 128)</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91389879"/>
                  </a:ext>
                </a:extLst>
              </a:tr>
              <a:tr h="353196">
                <a:tc>
                  <a:txBody>
                    <a:bodyPr/>
                    <a:lstStyle/>
                    <a:p>
                      <a:r>
                        <a:rPr lang="en-US" sz="1200">
                          <a:effectLst/>
                        </a:rPr>
                        <a:t>conv_pw_4 (Conv2D)</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28, 28, 256)</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32768</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28, 28, 256)</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91020026"/>
                  </a:ext>
                </a:extLst>
              </a:tr>
              <a:tr h="353196">
                <a:tc>
                  <a:txBody>
                    <a:bodyPr/>
                    <a:lstStyle/>
                    <a:p>
                      <a:r>
                        <a:rPr lang="en-US" sz="1200">
                          <a:effectLst/>
                        </a:rPr>
                        <a:t>conv_pw_5 (Conv2D)</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28, 28, 256)</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65536</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28, 28, 256)</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25672995"/>
                  </a:ext>
                </a:extLst>
              </a:tr>
              <a:tr h="353196">
                <a:tc>
                  <a:txBody>
                    <a:bodyPr/>
                    <a:lstStyle/>
                    <a:p>
                      <a:r>
                        <a:rPr lang="en-US" sz="1200">
                          <a:effectLst/>
                        </a:rPr>
                        <a:t>conv_pw_6 (Conv2D)</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14, 14, 512)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131072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14, 14, 512)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22890732"/>
                  </a:ext>
                </a:extLst>
              </a:tr>
              <a:tr h="353196">
                <a:tc>
                  <a:txBody>
                    <a:bodyPr/>
                    <a:lstStyle/>
                    <a:p>
                      <a:r>
                        <a:rPr lang="en-US" sz="1200">
                          <a:effectLst/>
                        </a:rPr>
                        <a:t>conv_pw_7 (Conv2D)</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14, 14, 512)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262144</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14, 14, 512)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45446"/>
                  </a:ext>
                </a:extLst>
              </a:tr>
              <a:tr h="353196">
                <a:tc>
                  <a:txBody>
                    <a:bodyPr/>
                    <a:lstStyle/>
                    <a:p>
                      <a:r>
                        <a:rPr lang="en-US" sz="1200">
                          <a:effectLst/>
                        </a:rPr>
                        <a:t>conv_pw_8 (Conv2D)</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14, 14, 512)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262144</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14, 14, 512)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406458475"/>
                  </a:ext>
                </a:extLst>
              </a:tr>
              <a:tr h="353196">
                <a:tc>
                  <a:txBody>
                    <a:bodyPr/>
                    <a:lstStyle/>
                    <a:p>
                      <a:r>
                        <a:rPr lang="en-US" sz="1200">
                          <a:effectLst/>
                        </a:rPr>
                        <a:t>conv_pw_9 (Conv2D)</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14, 14, 512)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262144</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14, 14, 512)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89296625"/>
                  </a:ext>
                </a:extLst>
              </a:tr>
              <a:tr h="353196">
                <a:tc>
                  <a:txBody>
                    <a:bodyPr/>
                    <a:lstStyle/>
                    <a:p>
                      <a:r>
                        <a:rPr lang="en-US" sz="1200">
                          <a:effectLst/>
                        </a:rPr>
                        <a:t>conv_pw_10 (Conv2D)</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14, 14, 512)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262144</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14, 14, 512)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98365949"/>
                  </a:ext>
                </a:extLst>
              </a:tr>
              <a:tr h="353196">
                <a:tc>
                  <a:txBody>
                    <a:bodyPr/>
                    <a:lstStyle/>
                    <a:p>
                      <a:r>
                        <a:rPr lang="en-US" sz="1200">
                          <a:effectLst/>
                        </a:rPr>
                        <a:t>conv_pw_11 (Conv2D)</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14, 14, 512)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262144</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14, 14, 512)</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340216574"/>
                  </a:ext>
                </a:extLst>
              </a:tr>
              <a:tr h="353196">
                <a:tc>
                  <a:txBody>
                    <a:bodyPr/>
                    <a:lstStyle/>
                    <a:p>
                      <a:r>
                        <a:rPr lang="en-US" sz="1200">
                          <a:effectLst/>
                        </a:rPr>
                        <a:t>conv_pw_12 (Conv2D)</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7, 7, 1024)</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524288</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7, 7, 1024)</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401508885"/>
                  </a:ext>
                </a:extLst>
              </a:tr>
              <a:tr h="353196">
                <a:tc>
                  <a:txBody>
                    <a:bodyPr/>
                    <a:lstStyle/>
                    <a:p>
                      <a:r>
                        <a:rPr lang="en-US" sz="1200">
                          <a:effectLst/>
                        </a:rPr>
                        <a:t>conv_pw_13 (Conv2D)</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7, 7, 1024)</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1048576</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 7, 7, 704)</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dirty="0">
                          <a:effectLst/>
                        </a:rPr>
                        <a:t>400,256	</a:t>
                      </a:r>
                      <a:endParaRPr lang="en-US"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10733991"/>
                  </a:ext>
                </a:extLst>
              </a:tr>
            </a:tbl>
          </a:graphicData>
        </a:graphic>
      </p:graphicFrame>
    </p:spTree>
    <p:extLst>
      <p:ext uri="{BB962C8B-B14F-4D97-AF65-F5344CB8AC3E}">
        <p14:creationId xmlns:p14="http://schemas.microsoft.com/office/powerpoint/2010/main" val="260692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D86CD-36C9-4056-82A8-8CCCF35A73CD}"/>
              </a:ext>
            </a:extLst>
          </p:cNvPr>
          <p:cNvSpPr>
            <a:spLocks noGrp="1"/>
          </p:cNvSpPr>
          <p:nvPr>
            <p:ph type="title"/>
          </p:nvPr>
        </p:nvSpPr>
        <p:spPr/>
        <p:txBody>
          <a:bodyPr/>
          <a:lstStyle/>
          <a:p>
            <a:r>
              <a:rPr lang="en-US" dirty="0"/>
              <a:t>Applications of Computer Vision</a:t>
            </a:r>
          </a:p>
        </p:txBody>
      </p:sp>
      <p:sp>
        <p:nvSpPr>
          <p:cNvPr id="3" name="Content Placeholder 2">
            <a:extLst>
              <a:ext uri="{FF2B5EF4-FFF2-40B4-BE49-F238E27FC236}">
                <a16:creationId xmlns:a16="http://schemas.microsoft.com/office/drawing/2014/main" xmlns="" id="{9F29C609-12E3-41A4-8F4B-9066FDB7F56C}"/>
              </a:ext>
            </a:extLst>
          </p:cNvPr>
          <p:cNvSpPr>
            <a:spLocks noGrp="1"/>
          </p:cNvSpPr>
          <p:nvPr>
            <p:ph idx="1"/>
          </p:nvPr>
        </p:nvSpPr>
        <p:spPr/>
        <p:txBody>
          <a:bodyPr>
            <a:normAutofit/>
          </a:bodyPr>
          <a:lstStyle/>
          <a:p>
            <a:pPr marL="0" indent="0">
              <a:buNone/>
            </a:pPr>
            <a:r>
              <a:rPr lang="en-US" sz="2400" dirty="0"/>
              <a:t>1. Data Centers</a:t>
            </a:r>
          </a:p>
          <a:p>
            <a:pPr marL="0" indent="0">
              <a:buNone/>
            </a:pPr>
            <a:r>
              <a:rPr lang="en-US" sz="2400" dirty="0"/>
              <a:t>	Social Media Analysis</a:t>
            </a:r>
          </a:p>
          <a:p>
            <a:pPr marL="0" indent="0">
              <a:buNone/>
            </a:pPr>
            <a:r>
              <a:rPr lang="en-US" sz="2400" dirty="0"/>
              <a:t>	Govt. Intelligence</a:t>
            </a:r>
          </a:p>
          <a:p>
            <a:pPr marL="0" indent="0">
              <a:buNone/>
            </a:pPr>
            <a:endParaRPr lang="en-US" sz="2400" dirty="0"/>
          </a:p>
          <a:p>
            <a:pPr marL="0" indent="0">
              <a:buNone/>
            </a:pPr>
            <a:r>
              <a:rPr lang="en-US" sz="2400" dirty="0"/>
              <a:t>2. Gadgets</a:t>
            </a:r>
          </a:p>
          <a:p>
            <a:pPr marL="0" indent="0">
              <a:buNone/>
            </a:pPr>
            <a:r>
              <a:rPr lang="en-US" sz="2400" dirty="0"/>
              <a:t>	Self Driving cars</a:t>
            </a:r>
          </a:p>
          <a:p>
            <a:pPr marL="0" indent="0">
              <a:buNone/>
            </a:pPr>
            <a:r>
              <a:rPr lang="en-US" sz="2400" dirty="0"/>
              <a:t>	Smart phones</a:t>
            </a:r>
          </a:p>
          <a:p>
            <a:pPr marL="0" indent="0">
              <a:buNone/>
            </a:pPr>
            <a:r>
              <a:rPr lang="en-US" sz="2400" dirty="0"/>
              <a:t>	Drones</a:t>
            </a:r>
          </a:p>
          <a:p>
            <a:pPr marL="0" indent="0">
              <a:buNone/>
            </a:pPr>
            <a:endParaRPr lang="en-US" sz="2400" dirty="0"/>
          </a:p>
        </p:txBody>
      </p:sp>
    </p:spTree>
    <p:extLst>
      <p:ext uri="{BB962C8B-B14F-4D97-AF65-F5344CB8AC3E}">
        <p14:creationId xmlns:p14="http://schemas.microsoft.com/office/powerpoint/2010/main" val="2701291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AAD734-F895-4D2C-BD18-4B69B8D5E5A1}"/>
              </a:ext>
            </a:extLst>
          </p:cNvPr>
          <p:cNvSpPr>
            <a:spLocks noGrp="1"/>
          </p:cNvSpPr>
          <p:nvPr>
            <p:ph type="title"/>
          </p:nvPr>
        </p:nvSpPr>
        <p:spPr/>
        <p:txBody>
          <a:bodyPr/>
          <a:lstStyle/>
          <a:p>
            <a:r>
              <a:rPr lang="en-US" dirty="0"/>
              <a:t>Hardware</a:t>
            </a:r>
          </a:p>
        </p:txBody>
      </p:sp>
      <p:sp>
        <p:nvSpPr>
          <p:cNvPr id="3" name="Content Placeholder 2">
            <a:extLst>
              <a:ext uri="{FF2B5EF4-FFF2-40B4-BE49-F238E27FC236}">
                <a16:creationId xmlns:a16="http://schemas.microsoft.com/office/drawing/2014/main" xmlns="" id="{0E7CA6A8-575D-423F-8B70-2C94CDB8460C}"/>
              </a:ext>
            </a:extLst>
          </p:cNvPr>
          <p:cNvSpPr>
            <a:spLocks noGrp="1"/>
          </p:cNvSpPr>
          <p:nvPr>
            <p:ph idx="1"/>
          </p:nvPr>
        </p:nvSpPr>
        <p:spPr/>
        <p:txBody>
          <a:bodyPr/>
          <a:lstStyle/>
          <a:p>
            <a:r>
              <a:rPr lang="en-US" dirty="0"/>
              <a:t> Google Cloud Platform</a:t>
            </a:r>
          </a:p>
          <a:p>
            <a:r>
              <a:rPr lang="en-US" dirty="0"/>
              <a:t> 8 Core CPU, 30 GB Memory</a:t>
            </a:r>
          </a:p>
          <a:p>
            <a:r>
              <a:rPr lang="en-US" dirty="0"/>
              <a:t> 1 NVIDIA Tesla K80 GPU</a:t>
            </a:r>
          </a:p>
          <a:p>
            <a:pPr marL="0" indent="0">
              <a:buNone/>
            </a:pPr>
            <a:endParaRPr lang="en-US" dirty="0"/>
          </a:p>
        </p:txBody>
      </p:sp>
      <p:pic>
        <p:nvPicPr>
          <p:cNvPr id="5" name="Picture 4">
            <a:extLst>
              <a:ext uri="{FF2B5EF4-FFF2-40B4-BE49-F238E27FC236}">
                <a16:creationId xmlns:a16="http://schemas.microsoft.com/office/drawing/2014/main" xmlns="" id="{44B61935-2794-4867-BE7A-A72448EC8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3266122"/>
            <a:ext cx="7278878" cy="3190875"/>
          </a:xfrm>
          <a:prstGeom prst="rect">
            <a:avLst/>
          </a:prstGeom>
        </p:spPr>
      </p:pic>
    </p:spTree>
    <p:extLst>
      <p:ext uri="{BB962C8B-B14F-4D97-AF65-F5344CB8AC3E}">
        <p14:creationId xmlns:p14="http://schemas.microsoft.com/office/powerpoint/2010/main" val="3041980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F52706-2BF6-4316-9F83-06FC005E75B5}"/>
              </a:ext>
            </a:extLst>
          </p:cNvPr>
          <p:cNvSpPr>
            <a:spLocks noGrp="1"/>
          </p:cNvSpPr>
          <p:nvPr>
            <p:ph type="title"/>
          </p:nvPr>
        </p:nvSpPr>
        <p:spPr>
          <a:xfrm>
            <a:off x="1261872" y="365760"/>
            <a:ext cx="9692640" cy="2448560"/>
          </a:xfrm>
        </p:spPr>
        <p:txBody>
          <a:bodyPr/>
          <a:lstStyle/>
          <a:p>
            <a:r>
              <a:rPr lang="en-US" dirty="0"/>
              <a:t>Code &amp; Demo</a:t>
            </a:r>
          </a:p>
        </p:txBody>
      </p:sp>
    </p:spTree>
    <p:extLst>
      <p:ext uri="{BB962C8B-B14F-4D97-AF65-F5344CB8AC3E}">
        <p14:creationId xmlns:p14="http://schemas.microsoft.com/office/powerpoint/2010/main" val="323097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4F779C-521B-486D-868B-268947B967D8}"/>
              </a:ext>
            </a:extLst>
          </p:cNvPr>
          <p:cNvSpPr>
            <a:spLocks noGrp="1"/>
          </p:cNvSpPr>
          <p:nvPr>
            <p:ph type="title"/>
          </p:nvPr>
        </p:nvSpPr>
        <p:spPr>
          <a:xfrm>
            <a:off x="1261872" y="365760"/>
            <a:ext cx="9692640" cy="1325562"/>
          </a:xfrm>
        </p:spPr>
        <p:txBody>
          <a:bodyPr/>
          <a:lstStyle/>
          <a:p>
            <a:r>
              <a:rPr lang="en-US" dirty="0"/>
              <a:t>Result</a:t>
            </a:r>
          </a:p>
        </p:txBody>
      </p:sp>
      <p:sp>
        <p:nvSpPr>
          <p:cNvPr id="3" name="Content Placeholder 2">
            <a:extLst>
              <a:ext uri="{FF2B5EF4-FFF2-40B4-BE49-F238E27FC236}">
                <a16:creationId xmlns:a16="http://schemas.microsoft.com/office/drawing/2014/main" xmlns="" id="{5A58B5FE-24CE-45A8-915F-10B643857875}"/>
              </a:ext>
            </a:extLst>
          </p:cNvPr>
          <p:cNvSpPr>
            <a:spLocks noGrp="1"/>
          </p:cNvSpPr>
          <p:nvPr>
            <p:ph idx="1"/>
          </p:nvPr>
        </p:nvSpPr>
        <p:spPr>
          <a:xfrm>
            <a:off x="1180592" y="1788160"/>
            <a:ext cx="8595360" cy="4351337"/>
          </a:xfrm>
        </p:spPr>
        <p:txBody>
          <a:bodyPr/>
          <a:lstStyle/>
          <a:p>
            <a:pPr marL="0" indent="0">
              <a:buNone/>
            </a:pPr>
            <a:r>
              <a:rPr lang="en-US" dirty="0"/>
              <a:t> </a:t>
            </a:r>
          </a:p>
        </p:txBody>
      </p:sp>
      <p:graphicFrame>
        <p:nvGraphicFramePr>
          <p:cNvPr id="7" name="Table 6">
            <a:extLst>
              <a:ext uri="{FF2B5EF4-FFF2-40B4-BE49-F238E27FC236}">
                <a16:creationId xmlns:a16="http://schemas.microsoft.com/office/drawing/2014/main" xmlns="" id="{083B18BF-BCA5-4156-A721-E0F374931564}"/>
              </a:ext>
            </a:extLst>
          </p:cNvPr>
          <p:cNvGraphicFramePr>
            <a:graphicFrameLocks noGrp="1"/>
          </p:cNvGraphicFramePr>
          <p:nvPr>
            <p:extLst>
              <p:ext uri="{D42A27DB-BD31-4B8C-83A1-F6EECF244321}">
                <p14:modId xmlns:p14="http://schemas.microsoft.com/office/powerpoint/2010/main" val="3542408179"/>
              </p:ext>
            </p:extLst>
          </p:nvPr>
        </p:nvGraphicFramePr>
        <p:xfrm>
          <a:off x="1097280" y="2243666"/>
          <a:ext cx="8127999" cy="2826176"/>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3962166922"/>
                    </a:ext>
                  </a:extLst>
                </a:gridCol>
                <a:gridCol w="2709333">
                  <a:extLst>
                    <a:ext uri="{9D8B030D-6E8A-4147-A177-3AD203B41FA5}">
                      <a16:colId xmlns:a16="http://schemas.microsoft.com/office/drawing/2014/main" xmlns="" val="4218836577"/>
                    </a:ext>
                  </a:extLst>
                </a:gridCol>
                <a:gridCol w="2709333">
                  <a:extLst>
                    <a:ext uri="{9D8B030D-6E8A-4147-A177-3AD203B41FA5}">
                      <a16:colId xmlns:a16="http://schemas.microsoft.com/office/drawing/2014/main" xmlns="" val="2984602656"/>
                    </a:ext>
                  </a:extLst>
                </a:gridCol>
              </a:tblGrid>
              <a:tr h="706544">
                <a:tc>
                  <a:txBody>
                    <a:bodyPr/>
                    <a:lstStyle/>
                    <a:p>
                      <a:pPr algn="ctr"/>
                      <a:endParaRPr lang="en-US" dirty="0"/>
                    </a:p>
                  </a:txBody>
                  <a:tcPr/>
                </a:tc>
                <a:tc>
                  <a:txBody>
                    <a:bodyPr/>
                    <a:lstStyle/>
                    <a:p>
                      <a:pPr algn="ctr"/>
                      <a:r>
                        <a:rPr lang="en-US" dirty="0"/>
                        <a:t> Original model</a:t>
                      </a:r>
                    </a:p>
                  </a:txBody>
                  <a:tcPr/>
                </a:tc>
                <a:tc>
                  <a:txBody>
                    <a:bodyPr/>
                    <a:lstStyle/>
                    <a:p>
                      <a:pPr algn="ctr"/>
                      <a:r>
                        <a:rPr lang="en-US" dirty="0"/>
                        <a:t>Pruned model (only last layer)</a:t>
                      </a:r>
                    </a:p>
                  </a:txBody>
                  <a:tcPr/>
                </a:tc>
                <a:extLst>
                  <a:ext uri="{0D108BD9-81ED-4DB2-BD59-A6C34878D82A}">
                    <a16:rowId xmlns:a16="http://schemas.microsoft.com/office/drawing/2014/main" xmlns="" val="1468584025"/>
                  </a:ext>
                </a:extLst>
              </a:tr>
              <a:tr h="706544">
                <a:tc>
                  <a:txBody>
                    <a:bodyPr/>
                    <a:lstStyle/>
                    <a:p>
                      <a:pPr algn="ctr"/>
                      <a:r>
                        <a:rPr lang="en-US" dirty="0"/>
                        <a:t>Accuracy</a:t>
                      </a:r>
                    </a:p>
                  </a:txBody>
                  <a:tcPr/>
                </a:tc>
                <a:tc>
                  <a:txBody>
                    <a:bodyPr/>
                    <a:lstStyle/>
                    <a:p>
                      <a:pPr algn="ctr"/>
                      <a:r>
                        <a:rPr lang="en-US" dirty="0"/>
                        <a:t>70.6</a:t>
                      </a:r>
                    </a:p>
                  </a:txBody>
                  <a:tcPr/>
                </a:tc>
                <a:tc>
                  <a:txBody>
                    <a:bodyPr/>
                    <a:lstStyle/>
                    <a:p>
                      <a:pPr algn="ctr"/>
                      <a:r>
                        <a:rPr lang="en-US" dirty="0"/>
                        <a:t>68.12</a:t>
                      </a:r>
                    </a:p>
                  </a:txBody>
                  <a:tcPr/>
                </a:tc>
                <a:extLst>
                  <a:ext uri="{0D108BD9-81ED-4DB2-BD59-A6C34878D82A}">
                    <a16:rowId xmlns:a16="http://schemas.microsoft.com/office/drawing/2014/main" xmlns="" val="3972188471"/>
                  </a:ext>
                </a:extLst>
              </a:tr>
              <a:tr h="706544">
                <a:tc>
                  <a:txBody>
                    <a:bodyPr/>
                    <a:lstStyle/>
                    <a:p>
                      <a:pPr algn="ctr"/>
                      <a:r>
                        <a:rPr lang="en-US" dirty="0"/>
                        <a:t>No of parameters</a:t>
                      </a:r>
                    </a:p>
                  </a:txBody>
                  <a:tcPr/>
                </a:tc>
                <a:tc>
                  <a:txBody>
                    <a:bodyPr/>
                    <a:lstStyle/>
                    <a:p>
                      <a:pPr algn="ctr"/>
                      <a:r>
                        <a:rPr lang="en-US" sz="1800" dirty="0"/>
                        <a:t>4,253,864</a:t>
                      </a:r>
                      <a:endParaRPr lang="en-US" dirty="0"/>
                    </a:p>
                  </a:txBody>
                  <a:tcPr/>
                </a:tc>
                <a:tc>
                  <a:txBody>
                    <a:bodyPr/>
                    <a:lstStyle/>
                    <a:p>
                      <a:pPr algn="ctr"/>
                      <a:r>
                        <a:rPr lang="en-US" dirty="0"/>
                        <a:t>3,583,656 (84% of the original)</a:t>
                      </a:r>
                    </a:p>
                  </a:txBody>
                  <a:tcPr/>
                </a:tc>
                <a:extLst>
                  <a:ext uri="{0D108BD9-81ED-4DB2-BD59-A6C34878D82A}">
                    <a16:rowId xmlns:a16="http://schemas.microsoft.com/office/drawing/2014/main" xmlns="" val="703611195"/>
                  </a:ext>
                </a:extLst>
              </a:tr>
              <a:tr h="706544">
                <a:tc>
                  <a:txBody>
                    <a:bodyPr/>
                    <a:lstStyle/>
                    <a:p>
                      <a:pPr algn="ctr"/>
                      <a:r>
                        <a:rPr lang="en-US" dirty="0"/>
                        <a:t>FPS</a:t>
                      </a:r>
                    </a:p>
                  </a:txBody>
                  <a:tcPr/>
                </a:tc>
                <a:tc>
                  <a:txBody>
                    <a:bodyPr/>
                    <a:lstStyle/>
                    <a:p>
                      <a:pPr algn="ctr"/>
                      <a:r>
                        <a:rPr lang="en-US" dirty="0"/>
                        <a:t>0 to 1</a:t>
                      </a:r>
                    </a:p>
                  </a:txBody>
                  <a:tcPr/>
                </a:tc>
                <a:tc>
                  <a:txBody>
                    <a:bodyPr/>
                    <a:lstStyle/>
                    <a:p>
                      <a:pPr algn="ctr"/>
                      <a:r>
                        <a:rPr lang="en-US" dirty="0"/>
                        <a:t>10 to 15 </a:t>
                      </a:r>
                    </a:p>
                  </a:txBody>
                  <a:tcPr/>
                </a:tc>
                <a:extLst>
                  <a:ext uri="{0D108BD9-81ED-4DB2-BD59-A6C34878D82A}">
                    <a16:rowId xmlns:a16="http://schemas.microsoft.com/office/drawing/2014/main" xmlns="" val="1434957757"/>
                  </a:ext>
                </a:extLst>
              </a:tr>
            </a:tbl>
          </a:graphicData>
        </a:graphic>
      </p:graphicFrame>
    </p:spTree>
    <p:extLst>
      <p:ext uri="{BB962C8B-B14F-4D97-AF65-F5344CB8AC3E}">
        <p14:creationId xmlns:p14="http://schemas.microsoft.com/office/powerpoint/2010/main" val="2866872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90F05637-243A-4944-A388-2144F7F0E6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792480"/>
            <a:ext cx="3889248" cy="5397818"/>
          </a:xfrm>
        </p:spPr>
      </p:pic>
      <p:pic>
        <p:nvPicPr>
          <p:cNvPr id="7" name="Picture 6">
            <a:extLst>
              <a:ext uri="{FF2B5EF4-FFF2-40B4-BE49-F238E27FC236}">
                <a16:creationId xmlns:a16="http://schemas.microsoft.com/office/drawing/2014/main" xmlns="" id="{DDFC8317-3D87-4D53-9706-702BC415E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977" y="792480"/>
            <a:ext cx="3895725" cy="5790882"/>
          </a:xfrm>
          <a:prstGeom prst="rect">
            <a:avLst/>
          </a:prstGeom>
        </p:spPr>
      </p:pic>
    </p:spTree>
    <p:extLst>
      <p:ext uri="{BB962C8B-B14F-4D97-AF65-F5344CB8AC3E}">
        <p14:creationId xmlns:p14="http://schemas.microsoft.com/office/powerpoint/2010/main" val="2817239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B9CF06-2889-4136-B8FA-12870808C095}"/>
              </a:ext>
            </a:extLst>
          </p:cNvPr>
          <p:cNvSpPr>
            <a:spLocks noGrp="1"/>
          </p:cNvSpPr>
          <p:nvPr>
            <p:ph type="title"/>
          </p:nvPr>
        </p:nvSpPr>
        <p:spPr>
          <a:xfrm>
            <a:off x="1261872" y="365760"/>
            <a:ext cx="9692640" cy="2275840"/>
          </a:xfrm>
        </p:spPr>
        <p:txBody>
          <a:bodyPr/>
          <a:lstStyle/>
          <a:p>
            <a:r>
              <a:rPr lang="en-US" dirty="0"/>
              <a:t>Questions?</a:t>
            </a:r>
          </a:p>
        </p:txBody>
      </p:sp>
    </p:spTree>
    <p:extLst>
      <p:ext uri="{BB962C8B-B14F-4D97-AF65-F5344CB8AC3E}">
        <p14:creationId xmlns:p14="http://schemas.microsoft.com/office/powerpoint/2010/main" val="205963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D86CD-36C9-4056-82A8-8CCCF35A73CD}"/>
              </a:ext>
            </a:extLst>
          </p:cNvPr>
          <p:cNvSpPr>
            <a:spLocks noGrp="1"/>
          </p:cNvSpPr>
          <p:nvPr>
            <p:ph type="title"/>
          </p:nvPr>
        </p:nvSpPr>
        <p:spPr/>
        <p:txBody>
          <a:bodyPr/>
          <a:lstStyle/>
          <a:p>
            <a:r>
              <a:rPr lang="en-US" dirty="0"/>
              <a:t>Applications of Computer Vision</a:t>
            </a:r>
          </a:p>
        </p:txBody>
      </p:sp>
      <p:sp>
        <p:nvSpPr>
          <p:cNvPr id="3" name="Content Placeholder 2">
            <a:extLst>
              <a:ext uri="{FF2B5EF4-FFF2-40B4-BE49-F238E27FC236}">
                <a16:creationId xmlns:a16="http://schemas.microsoft.com/office/drawing/2014/main" xmlns="" id="{9F29C609-12E3-41A4-8F4B-9066FDB7F56C}"/>
              </a:ext>
            </a:extLst>
          </p:cNvPr>
          <p:cNvSpPr>
            <a:spLocks noGrp="1"/>
          </p:cNvSpPr>
          <p:nvPr>
            <p:ph idx="1"/>
          </p:nvPr>
        </p:nvSpPr>
        <p:spPr/>
        <p:txBody>
          <a:bodyPr>
            <a:normAutofit/>
          </a:bodyPr>
          <a:lstStyle/>
          <a:p>
            <a:pPr marL="0" indent="0">
              <a:buNone/>
            </a:pPr>
            <a:r>
              <a:rPr lang="en-US" sz="2400" dirty="0"/>
              <a:t>1. Data Centers</a:t>
            </a:r>
          </a:p>
          <a:p>
            <a:pPr marL="0" indent="0">
              <a:buNone/>
            </a:pPr>
            <a:r>
              <a:rPr lang="en-US" sz="2400" dirty="0"/>
              <a:t>	Social Media Analysis</a:t>
            </a:r>
          </a:p>
          <a:p>
            <a:pPr marL="0" indent="0">
              <a:buNone/>
            </a:pPr>
            <a:r>
              <a:rPr lang="en-US" sz="2400" dirty="0"/>
              <a:t>	Govt. Intelligence</a:t>
            </a:r>
          </a:p>
          <a:p>
            <a:pPr marL="0" indent="0">
              <a:buNone/>
            </a:pPr>
            <a:endParaRPr lang="en-US" sz="2400" dirty="0"/>
          </a:p>
          <a:p>
            <a:pPr marL="0" indent="0">
              <a:buNone/>
            </a:pPr>
            <a:r>
              <a:rPr lang="en-US" sz="2400" dirty="0"/>
              <a:t>2. Gadgets</a:t>
            </a:r>
          </a:p>
          <a:p>
            <a:pPr marL="0" indent="0">
              <a:buNone/>
            </a:pPr>
            <a:r>
              <a:rPr lang="en-US" sz="2400" dirty="0"/>
              <a:t>	Self Driving cars</a:t>
            </a:r>
          </a:p>
          <a:p>
            <a:pPr marL="0" indent="0">
              <a:buNone/>
            </a:pPr>
            <a:r>
              <a:rPr lang="en-US" sz="2400" dirty="0"/>
              <a:t>	Smart phones</a:t>
            </a:r>
          </a:p>
          <a:p>
            <a:pPr marL="0" indent="0">
              <a:buNone/>
            </a:pPr>
            <a:r>
              <a:rPr lang="en-US" sz="2400" dirty="0"/>
              <a:t>	Drones</a:t>
            </a:r>
          </a:p>
          <a:p>
            <a:pPr marL="0" indent="0">
              <a:buNone/>
            </a:pPr>
            <a:endParaRPr lang="en-US" sz="2400" dirty="0"/>
          </a:p>
        </p:txBody>
      </p:sp>
      <p:sp>
        <p:nvSpPr>
          <p:cNvPr id="5" name="TextBox 4">
            <a:extLst>
              <a:ext uri="{FF2B5EF4-FFF2-40B4-BE49-F238E27FC236}">
                <a16:creationId xmlns:a16="http://schemas.microsoft.com/office/drawing/2014/main" xmlns="" id="{17079888-D3F5-4EDE-A1CA-22557BB31C82}"/>
              </a:ext>
            </a:extLst>
          </p:cNvPr>
          <p:cNvSpPr txBox="1"/>
          <p:nvPr/>
        </p:nvSpPr>
        <p:spPr>
          <a:xfrm>
            <a:off x="6797040" y="3942080"/>
            <a:ext cx="3667760" cy="1200329"/>
          </a:xfrm>
          <a:prstGeom prst="rect">
            <a:avLst/>
          </a:prstGeom>
          <a:noFill/>
        </p:spPr>
        <p:txBody>
          <a:bodyPr wrap="square" rtlCol="0">
            <a:spAutoFit/>
          </a:bodyPr>
          <a:lstStyle/>
          <a:p>
            <a:r>
              <a:rPr lang="en-US" sz="2400" dirty="0">
                <a:solidFill>
                  <a:srgbClr val="FF0000"/>
                </a:solidFill>
              </a:rPr>
              <a:t>Low Power is required !!</a:t>
            </a:r>
          </a:p>
          <a:p>
            <a:endParaRPr lang="en-US" sz="2400" dirty="0">
              <a:solidFill>
                <a:srgbClr val="FF0000"/>
              </a:solidFill>
            </a:endParaRPr>
          </a:p>
          <a:p>
            <a:r>
              <a:rPr lang="en-US" sz="2400" dirty="0">
                <a:solidFill>
                  <a:srgbClr val="FF0000"/>
                </a:solidFill>
              </a:rPr>
              <a:t>Real time is required !!</a:t>
            </a:r>
          </a:p>
        </p:txBody>
      </p:sp>
      <p:cxnSp>
        <p:nvCxnSpPr>
          <p:cNvPr id="7" name="Straight Arrow Connector 6">
            <a:extLst>
              <a:ext uri="{FF2B5EF4-FFF2-40B4-BE49-F238E27FC236}">
                <a16:creationId xmlns:a16="http://schemas.microsoft.com/office/drawing/2014/main" xmlns="" id="{1FB07029-8252-48E8-A441-F213E702AA51}"/>
              </a:ext>
            </a:extLst>
          </p:cNvPr>
          <p:cNvCxnSpPr/>
          <p:nvPr/>
        </p:nvCxnSpPr>
        <p:spPr>
          <a:xfrm flipV="1">
            <a:off x="4968240" y="4470400"/>
            <a:ext cx="1696720" cy="833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25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D2D15-AC3C-4C31-9930-F31E78671019}"/>
              </a:ext>
            </a:extLst>
          </p:cNvPr>
          <p:cNvSpPr>
            <a:spLocks noGrp="1"/>
          </p:cNvSpPr>
          <p:nvPr>
            <p:ph type="title"/>
          </p:nvPr>
        </p:nvSpPr>
        <p:spPr/>
        <p:txBody>
          <a:bodyPr/>
          <a:lstStyle/>
          <a:p>
            <a:r>
              <a:rPr lang="en-US" dirty="0"/>
              <a:t>Major Objectives</a:t>
            </a:r>
          </a:p>
        </p:txBody>
      </p:sp>
      <p:sp>
        <p:nvSpPr>
          <p:cNvPr id="3" name="Content Placeholder 2">
            <a:extLst>
              <a:ext uri="{FF2B5EF4-FFF2-40B4-BE49-F238E27FC236}">
                <a16:creationId xmlns:a16="http://schemas.microsoft.com/office/drawing/2014/main" xmlns="" id="{33C2806C-065F-42CB-944A-9410A62B5D60}"/>
              </a:ext>
            </a:extLst>
          </p:cNvPr>
          <p:cNvSpPr>
            <a:spLocks noGrp="1"/>
          </p:cNvSpPr>
          <p:nvPr>
            <p:ph idx="1"/>
          </p:nvPr>
        </p:nvSpPr>
        <p:spPr/>
        <p:txBody>
          <a:bodyPr>
            <a:normAutofit/>
          </a:bodyPr>
          <a:lstStyle/>
          <a:p>
            <a:pPr marL="514350" indent="-514350">
              <a:buAutoNum type="arabicParenR"/>
            </a:pPr>
            <a:endParaRPr lang="en-US" sz="2400" dirty="0"/>
          </a:p>
          <a:p>
            <a:pPr marL="514350" indent="-514350">
              <a:buAutoNum type="arabicParenR"/>
            </a:pPr>
            <a:endParaRPr lang="en-US" sz="2400" dirty="0"/>
          </a:p>
          <a:p>
            <a:pPr marL="514350" indent="-514350">
              <a:buAutoNum type="arabicParenR"/>
            </a:pPr>
            <a:r>
              <a:rPr lang="en-US" sz="2400" dirty="0"/>
              <a:t>Object detection with a sufficiently high accuracy</a:t>
            </a:r>
          </a:p>
          <a:p>
            <a:pPr marL="514350" indent="-514350">
              <a:buAutoNum type="arabicParenR"/>
            </a:pPr>
            <a:r>
              <a:rPr lang="en-US" sz="2400" dirty="0"/>
              <a:t>Decreasing the size and power consumption</a:t>
            </a:r>
          </a:p>
          <a:p>
            <a:pPr marL="514350" indent="-514350">
              <a:buAutoNum type="arabicParenR"/>
            </a:pPr>
            <a:r>
              <a:rPr lang="en-US" sz="2400" dirty="0"/>
              <a:t>Calculating the distance from the object</a:t>
            </a:r>
          </a:p>
        </p:txBody>
      </p:sp>
      <p:pic>
        <p:nvPicPr>
          <p:cNvPr id="5" name="Graphic 4" descr="Checkmark">
            <a:extLst>
              <a:ext uri="{FF2B5EF4-FFF2-40B4-BE49-F238E27FC236}">
                <a16:creationId xmlns:a16="http://schemas.microsoft.com/office/drawing/2014/main" xmlns="" id="{595E5214-0978-4115-A123-3583C70616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072880" y="2931160"/>
            <a:ext cx="441960" cy="441960"/>
          </a:xfrm>
          <a:prstGeom prst="rect">
            <a:avLst/>
          </a:prstGeom>
        </p:spPr>
      </p:pic>
      <p:pic>
        <p:nvPicPr>
          <p:cNvPr id="6" name="Graphic 5" descr="Checkmark">
            <a:extLst>
              <a:ext uri="{FF2B5EF4-FFF2-40B4-BE49-F238E27FC236}">
                <a16:creationId xmlns:a16="http://schemas.microsoft.com/office/drawing/2014/main" xmlns="" id="{057B608E-D00A-4F7C-A4FD-3116055164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21040" y="3489960"/>
            <a:ext cx="441960" cy="441960"/>
          </a:xfrm>
          <a:prstGeom prst="rect">
            <a:avLst/>
          </a:prstGeom>
        </p:spPr>
      </p:pic>
      <p:pic>
        <p:nvPicPr>
          <p:cNvPr id="8" name="Graphic 7" descr="Teacher">
            <a:extLst>
              <a:ext uri="{FF2B5EF4-FFF2-40B4-BE49-F238E27FC236}">
                <a16:creationId xmlns:a16="http://schemas.microsoft.com/office/drawing/2014/main" xmlns="" id="{96FF23E8-0A04-40AA-B3EC-5075E72C79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777480" y="3931920"/>
            <a:ext cx="635000" cy="635000"/>
          </a:xfrm>
          <a:prstGeom prst="rect">
            <a:avLst/>
          </a:prstGeom>
        </p:spPr>
      </p:pic>
    </p:spTree>
    <p:extLst>
      <p:ext uri="{BB962C8B-B14F-4D97-AF65-F5344CB8AC3E}">
        <p14:creationId xmlns:p14="http://schemas.microsoft.com/office/powerpoint/2010/main" val="282028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44424-F9D9-4EA6-AAF4-F06FDB3728C0}"/>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xmlns="" id="{6D4C03F9-F41F-4F86-90B8-D86B95A50A2A}"/>
              </a:ext>
            </a:extLst>
          </p:cNvPr>
          <p:cNvSpPr>
            <a:spLocks noGrp="1"/>
          </p:cNvSpPr>
          <p:nvPr>
            <p:ph idx="1"/>
          </p:nvPr>
        </p:nvSpPr>
        <p:spPr/>
        <p:txBody>
          <a:bodyPr>
            <a:normAutofit/>
          </a:bodyPr>
          <a:lstStyle/>
          <a:p>
            <a:endParaRPr lang="en-US" sz="2400" dirty="0"/>
          </a:p>
          <a:p>
            <a:endParaRPr lang="en-US" sz="2400" dirty="0"/>
          </a:p>
          <a:p>
            <a:r>
              <a:rPr lang="en-US" sz="2400" dirty="0"/>
              <a:t>Accuracy</a:t>
            </a:r>
          </a:p>
          <a:p>
            <a:r>
              <a:rPr lang="en-US" sz="2400" dirty="0"/>
              <a:t>Number of parameters</a:t>
            </a:r>
          </a:p>
          <a:p>
            <a:r>
              <a:rPr lang="en-US" sz="2400" dirty="0"/>
              <a:t>Size of the model</a:t>
            </a:r>
          </a:p>
          <a:p>
            <a:endParaRPr lang="en-US" sz="2400" dirty="0"/>
          </a:p>
        </p:txBody>
      </p:sp>
    </p:spTree>
    <p:extLst>
      <p:ext uri="{BB962C8B-B14F-4D97-AF65-F5344CB8AC3E}">
        <p14:creationId xmlns:p14="http://schemas.microsoft.com/office/powerpoint/2010/main" val="220819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FE6CE-9306-4F35-B3FC-B4B42C8A666F}"/>
              </a:ext>
            </a:extLst>
          </p:cNvPr>
          <p:cNvSpPr>
            <a:spLocks noGrp="1"/>
          </p:cNvSpPr>
          <p:nvPr>
            <p:ph type="title"/>
          </p:nvPr>
        </p:nvSpPr>
        <p:spPr/>
        <p:txBody>
          <a:bodyPr/>
          <a:lstStyle/>
          <a:p>
            <a:r>
              <a:rPr lang="en-US" dirty="0"/>
              <a:t>Current models</a:t>
            </a:r>
          </a:p>
        </p:txBody>
      </p:sp>
      <p:graphicFrame>
        <p:nvGraphicFramePr>
          <p:cNvPr id="7" name="Content Placeholder 6">
            <a:extLst>
              <a:ext uri="{FF2B5EF4-FFF2-40B4-BE49-F238E27FC236}">
                <a16:creationId xmlns:a16="http://schemas.microsoft.com/office/drawing/2014/main" xmlns="" id="{16CA4B60-4C43-43FD-85B8-5E36C27212D1}"/>
              </a:ext>
            </a:extLst>
          </p:cNvPr>
          <p:cNvGraphicFramePr>
            <a:graphicFrameLocks noGrp="1"/>
          </p:cNvGraphicFramePr>
          <p:nvPr>
            <p:ph idx="1"/>
            <p:extLst>
              <p:ext uri="{D42A27DB-BD31-4B8C-83A1-F6EECF244321}">
                <p14:modId xmlns:p14="http://schemas.microsoft.com/office/powerpoint/2010/main" val="1751518475"/>
              </p:ext>
            </p:extLst>
          </p:nvPr>
        </p:nvGraphicFramePr>
        <p:xfrm>
          <a:off x="1262063" y="2235201"/>
          <a:ext cx="8594724" cy="2793998"/>
        </p:xfrm>
        <a:graphic>
          <a:graphicData uri="http://schemas.openxmlformats.org/drawingml/2006/table">
            <a:tbl>
              <a:tblPr firstRow="1" bandRow="1">
                <a:tableStyleId>{5C22544A-7EE6-4342-B048-85BDC9FD1C3A}</a:tableStyleId>
              </a:tblPr>
              <a:tblGrid>
                <a:gridCol w="2148681">
                  <a:extLst>
                    <a:ext uri="{9D8B030D-6E8A-4147-A177-3AD203B41FA5}">
                      <a16:colId xmlns:a16="http://schemas.microsoft.com/office/drawing/2014/main" xmlns="" val="2044886035"/>
                    </a:ext>
                  </a:extLst>
                </a:gridCol>
                <a:gridCol w="2148681">
                  <a:extLst>
                    <a:ext uri="{9D8B030D-6E8A-4147-A177-3AD203B41FA5}">
                      <a16:colId xmlns:a16="http://schemas.microsoft.com/office/drawing/2014/main" xmlns="" val="3289880602"/>
                    </a:ext>
                  </a:extLst>
                </a:gridCol>
                <a:gridCol w="2247388">
                  <a:extLst>
                    <a:ext uri="{9D8B030D-6E8A-4147-A177-3AD203B41FA5}">
                      <a16:colId xmlns:a16="http://schemas.microsoft.com/office/drawing/2014/main" xmlns="" val="4007058487"/>
                    </a:ext>
                  </a:extLst>
                </a:gridCol>
                <a:gridCol w="2049974">
                  <a:extLst>
                    <a:ext uri="{9D8B030D-6E8A-4147-A177-3AD203B41FA5}">
                      <a16:colId xmlns:a16="http://schemas.microsoft.com/office/drawing/2014/main" xmlns="" val="2539762778"/>
                    </a:ext>
                  </a:extLst>
                </a:gridCol>
              </a:tblGrid>
              <a:tr h="467306">
                <a:tc>
                  <a:txBody>
                    <a:bodyPr/>
                    <a:lstStyle/>
                    <a:p>
                      <a:r>
                        <a:rPr lang="en-US" dirty="0"/>
                        <a:t>Year</a:t>
                      </a:r>
                    </a:p>
                  </a:txBody>
                  <a:tcPr/>
                </a:tc>
                <a:tc>
                  <a:txBody>
                    <a:bodyPr/>
                    <a:lstStyle/>
                    <a:p>
                      <a:r>
                        <a:rPr lang="en-US" dirty="0"/>
                        <a:t>Model</a:t>
                      </a:r>
                    </a:p>
                  </a:txBody>
                  <a:tcPr/>
                </a:tc>
                <a:tc>
                  <a:txBody>
                    <a:bodyPr/>
                    <a:lstStyle/>
                    <a:p>
                      <a:r>
                        <a:rPr lang="en-US" dirty="0"/>
                        <a:t>Top 1% accuracy</a:t>
                      </a:r>
                    </a:p>
                  </a:txBody>
                  <a:tcPr/>
                </a:tc>
                <a:tc>
                  <a:txBody>
                    <a:bodyPr/>
                    <a:lstStyle/>
                    <a:p>
                      <a:r>
                        <a:rPr lang="en-US" dirty="0"/>
                        <a:t># Parameters</a:t>
                      </a:r>
                    </a:p>
                  </a:txBody>
                  <a:tcPr/>
                </a:tc>
                <a:extLst>
                  <a:ext uri="{0D108BD9-81ED-4DB2-BD59-A6C34878D82A}">
                    <a16:rowId xmlns:a16="http://schemas.microsoft.com/office/drawing/2014/main" xmlns="" val="3417989700"/>
                  </a:ext>
                </a:extLst>
              </a:tr>
              <a:tr h="457468">
                <a:tc>
                  <a:txBody>
                    <a:bodyPr/>
                    <a:lstStyle/>
                    <a:p>
                      <a:r>
                        <a:rPr lang="en-US" dirty="0"/>
                        <a:t>2012</a:t>
                      </a:r>
                    </a:p>
                  </a:txBody>
                  <a:tcPr/>
                </a:tc>
                <a:tc>
                  <a:txBody>
                    <a:bodyPr/>
                    <a:lstStyle/>
                    <a:p>
                      <a:r>
                        <a:rPr lang="en-US" dirty="0" err="1"/>
                        <a:t>Alexnet</a:t>
                      </a:r>
                      <a:endParaRPr lang="en-US" dirty="0"/>
                    </a:p>
                  </a:txBody>
                  <a:tcPr/>
                </a:tc>
                <a:tc>
                  <a:txBody>
                    <a:bodyPr/>
                    <a:lstStyle/>
                    <a:p>
                      <a:r>
                        <a:rPr lang="en-US" dirty="0"/>
                        <a:t>57%</a:t>
                      </a:r>
                    </a:p>
                  </a:txBody>
                  <a:tcPr/>
                </a:tc>
                <a:tc>
                  <a:txBody>
                    <a:bodyPr/>
                    <a:lstStyle/>
                    <a:p>
                      <a:r>
                        <a:rPr lang="en-US" sz="1800" b="0" i="0" kern="1200" dirty="0">
                          <a:solidFill>
                            <a:schemeClr val="dk1"/>
                          </a:solidFill>
                          <a:effectLst/>
                          <a:latin typeface="+mn-lt"/>
                          <a:ea typeface="+mn-ea"/>
                          <a:cs typeface="+mn-cs"/>
                        </a:rPr>
                        <a:t>62,378,344</a:t>
                      </a:r>
                      <a:endParaRPr lang="en-US" dirty="0"/>
                    </a:p>
                  </a:txBody>
                  <a:tcPr/>
                </a:tc>
                <a:extLst>
                  <a:ext uri="{0D108BD9-81ED-4DB2-BD59-A6C34878D82A}">
                    <a16:rowId xmlns:a16="http://schemas.microsoft.com/office/drawing/2014/main" xmlns="" val="1207050220"/>
                  </a:ext>
                </a:extLst>
              </a:tr>
              <a:tr h="467306">
                <a:tc>
                  <a:txBody>
                    <a:bodyPr/>
                    <a:lstStyle/>
                    <a:p>
                      <a:r>
                        <a:rPr lang="en-US" dirty="0"/>
                        <a:t>2014</a:t>
                      </a:r>
                    </a:p>
                  </a:txBody>
                  <a:tcPr/>
                </a:tc>
                <a:tc>
                  <a:txBody>
                    <a:bodyPr/>
                    <a:lstStyle/>
                    <a:p>
                      <a:r>
                        <a:rPr lang="en-US" dirty="0" err="1"/>
                        <a:t>GoogleLeNet</a:t>
                      </a:r>
                      <a:endParaRPr lang="en-US" dirty="0"/>
                    </a:p>
                  </a:txBody>
                  <a:tcPr/>
                </a:tc>
                <a:tc>
                  <a:txBody>
                    <a:bodyPr/>
                    <a:lstStyle/>
                    <a:p>
                      <a:r>
                        <a:rPr lang="en-US" dirty="0"/>
                        <a:t>68%</a:t>
                      </a:r>
                    </a:p>
                  </a:txBody>
                  <a:tcPr/>
                </a:tc>
                <a:tc>
                  <a:txBody>
                    <a:bodyPr/>
                    <a:lstStyle/>
                    <a:p>
                      <a:r>
                        <a:rPr lang="en-US" dirty="0"/>
                        <a:t>102,897,440</a:t>
                      </a:r>
                    </a:p>
                  </a:txBody>
                  <a:tcPr/>
                </a:tc>
                <a:extLst>
                  <a:ext uri="{0D108BD9-81ED-4DB2-BD59-A6C34878D82A}">
                    <a16:rowId xmlns:a16="http://schemas.microsoft.com/office/drawing/2014/main" xmlns="" val="468999919"/>
                  </a:ext>
                </a:extLst>
              </a:tr>
              <a:tr h="467306">
                <a:tc>
                  <a:txBody>
                    <a:bodyPr/>
                    <a:lstStyle/>
                    <a:p>
                      <a:r>
                        <a:rPr lang="en-US" dirty="0"/>
                        <a:t>2014</a:t>
                      </a:r>
                    </a:p>
                  </a:txBody>
                  <a:tcPr/>
                </a:tc>
                <a:tc>
                  <a:txBody>
                    <a:bodyPr/>
                    <a:lstStyle/>
                    <a:p>
                      <a:r>
                        <a:rPr lang="en-US" dirty="0"/>
                        <a:t>VGG-16</a:t>
                      </a:r>
                    </a:p>
                  </a:txBody>
                  <a:tcPr/>
                </a:tc>
                <a:tc>
                  <a:txBody>
                    <a:bodyPr/>
                    <a:lstStyle/>
                    <a:p>
                      <a:r>
                        <a:rPr lang="en-US" dirty="0"/>
                        <a:t>71%</a:t>
                      </a:r>
                    </a:p>
                  </a:txBody>
                  <a:tcPr/>
                </a:tc>
                <a:tc>
                  <a:txBody>
                    <a:bodyPr/>
                    <a:lstStyle/>
                    <a:p>
                      <a:r>
                        <a:rPr lang="en-US" dirty="0"/>
                        <a:t>138,357,544</a:t>
                      </a:r>
                    </a:p>
                  </a:txBody>
                  <a:tcPr/>
                </a:tc>
                <a:extLst>
                  <a:ext uri="{0D108BD9-81ED-4DB2-BD59-A6C34878D82A}">
                    <a16:rowId xmlns:a16="http://schemas.microsoft.com/office/drawing/2014/main" xmlns="" val="3661779069"/>
                  </a:ext>
                </a:extLst>
              </a:tr>
              <a:tr h="467306">
                <a:tc>
                  <a:txBody>
                    <a:bodyPr/>
                    <a:lstStyle/>
                    <a:p>
                      <a:r>
                        <a:rPr lang="en-US" dirty="0"/>
                        <a:t>2015</a:t>
                      </a:r>
                    </a:p>
                  </a:txBody>
                  <a:tcPr/>
                </a:tc>
                <a:tc>
                  <a:txBody>
                    <a:bodyPr/>
                    <a:lstStyle/>
                    <a:p>
                      <a:r>
                        <a:rPr lang="en-US" dirty="0"/>
                        <a:t>ResNet-50</a:t>
                      </a:r>
                    </a:p>
                  </a:txBody>
                  <a:tcPr/>
                </a:tc>
                <a:tc>
                  <a:txBody>
                    <a:bodyPr/>
                    <a:lstStyle/>
                    <a:p>
                      <a:r>
                        <a:rPr lang="en-US" dirty="0"/>
                        <a:t>75%</a:t>
                      </a:r>
                    </a:p>
                  </a:txBody>
                  <a:tcPr/>
                </a:tc>
                <a:tc>
                  <a:txBody>
                    <a:bodyPr/>
                    <a:lstStyle/>
                    <a:p>
                      <a:r>
                        <a:rPr lang="en-US" dirty="0"/>
                        <a:t>25,636,712</a:t>
                      </a:r>
                    </a:p>
                  </a:txBody>
                  <a:tcPr/>
                </a:tc>
                <a:extLst>
                  <a:ext uri="{0D108BD9-81ED-4DB2-BD59-A6C34878D82A}">
                    <a16:rowId xmlns:a16="http://schemas.microsoft.com/office/drawing/2014/main" xmlns="" val="2177807333"/>
                  </a:ext>
                </a:extLst>
              </a:tr>
              <a:tr h="467306">
                <a:tc>
                  <a:txBody>
                    <a:bodyPr/>
                    <a:lstStyle/>
                    <a:p>
                      <a:r>
                        <a:rPr lang="en-US" dirty="0"/>
                        <a:t>2016</a:t>
                      </a:r>
                    </a:p>
                  </a:txBody>
                  <a:tcPr/>
                </a:tc>
                <a:tc>
                  <a:txBody>
                    <a:bodyPr/>
                    <a:lstStyle/>
                    <a:p>
                      <a:r>
                        <a:rPr lang="en-US" dirty="0"/>
                        <a:t>Inception-v3</a:t>
                      </a:r>
                    </a:p>
                  </a:txBody>
                  <a:tcPr/>
                </a:tc>
                <a:tc>
                  <a:txBody>
                    <a:bodyPr/>
                    <a:lstStyle/>
                    <a:p>
                      <a:r>
                        <a:rPr lang="en-US" dirty="0"/>
                        <a:t>78%</a:t>
                      </a:r>
                    </a:p>
                  </a:txBody>
                  <a:tcPr/>
                </a:tc>
                <a:tc>
                  <a:txBody>
                    <a:bodyPr/>
                    <a:lstStyle/>
                    <a:p>
                      <a:r>
                        <a:rPr lang="en-US" dirty="0"/>
                        <a:t>23,851,784</a:t>
                      </a:r>
                    </a:p>
                  </a:txBody>
                  <a:tcPr/>
                </a:tc>
                <a:extLst>
                  <a:ext uri="{0D108BD9-81ED-4DB2-BD59-A6C34878D82A}">
                    <a16:rowId xmlns:a16="http://schemas.microsoft.com/office/drawing/2014/main" xmlns="" val="2079017982"/>
                  </a:ext>
                </a:extLst>
              </a:tr>
            </a:tbl>
          </a:graphicData>
        </a:graphic>
      </p:graphicFrame>
    </p:spTree>
    <p:extLst>
      <p:ext uri="{BB962C8B-B14F-4D97-AF65-F5344CB8AC3E}">
        <p14:creationId xmlns:p14="http://schemas.microsoft.com/office/powerpoint/2010/main" val="50177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510231-717A-470F-AE88-C4D82E77054E}"/>
              </a:ext>
            </a:extLst>
          </p:cNvPr>
          <p:cNvSpPr>
            <a:spLocks noGrp="1"/>
          </p:cNvSpPr>
          <p:nvPr>
            <p:ph type="title"/>
          </p:nvPr>
        </p:nvSpPr>
        <p:spPr/>
        <p:txBody>
          <a:bodyPr/>
          <a:lstStyle/>
          <a:p>
            <a:r>
              <a:rPr lang="en-US" dirty="0"/>
              <a:t>Problem at hand</a:t>
            </a:r>
          </a:p>
        </p:txBody>
      </p:sp>
      <p:sp>
        <p:nvSpPr>
          <p:cNvPr id="3" name="Content Placeholder 2">
            <a:extLst>
              <a:ext uri="{FF2B5EF4-FFF2-40B4-BE49-F238E27FC236}">
                <a16:creationId xmlns:a16="http://schemas.microsoft.com/office/drawing/2014/main" xmlns="" id="{882AE675-766F-41F9-A4A3-921B9C2C22BE}"/>
              </a:ext>
            </a:extLst>
          </p:cNvPr>
          <p:cNvSpPr>
            <a:spLocks noGrp="1"/>
          </p:cNvSpPr>
          <p:nvPr>
            <p:ph idx="1"/>
          </p:nvPr>
        </p:nvSpPr>
        <p:spPr>
          <a:xfrm>
            <a:off x="1261872" y="2526890"/>
            <a:ext cx="8595360" cy="3653247"/>
          </a:xfrm>
        </p:spPr>
        <p:txBody>
          <a:bodyPr>
            <a:normAutofit/>
          </a:bodyPr>
          <a:lstStyle/>
          <a:p>
            <a:pPr marL="0" indent="0">
              <a:buNone/>
            </a:pPr>
            <a:r>
              <a:rPr lang="en-US" sz="2400" dirty="0"/>
              <a:t>Reduce the number of parameters keeping a decent accuracy</a:t>
            </a:r>
          </a:p>
          <a:p>
            <a:pPr marL="0" indent="0">
              <a:buNone/>
            </a:pPr>
            <a:endParaRPr lang="en-US" sz="2400" dirty="0"/>
          </a:p>
          <a:p>
            <a:pPr marL="0" indent="0">
              <a:buNone/>
            </a:pPr>
            <a:endParaRPr lang="en-US" sz="2400" dirty="0"/>
          </a:p>
          <a:p>
            <a:pPr marL="0" indent="0">
              <a:buNone/>
            </a:pPr>
            <a:r>
              <a:rPr lang="en-US" sz="2400" dirty="0"/>
              <a:t>Because…</a:t>
            </a:r>
          </a:p>
          <a:p>
            <a:pPr marL="0" indent="0">
              <a:buNone/>
            </a:pPr>
            <a:r>
              <a:rPr lang="en-US" sz="2400" dirty="0"/>
              <a:t># Parameters ∝ Size of the model ∝ Power consumption</a:t>
            </a:r>
          </a:p>
        </p:txBody>
      </p:sp>
    </p:spTree>
    <p:extLst>
      <p:ext uri="{BB962C8B-B14F-4D97-AF65-F5344CB8AC3E}">
        <p14:creationId xmlns:p14="http://schemas.microsoft.com/office/powerpoint/2010/main" val="180971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09EE5A-4F17-4BED-8A04-ECF156F0887D}"/>
              </a:ext>
            </a:extLst>
          </p:cNvPr>
          <p:cNvSpPr>
            <a:spLocks noGrp="1"/>
          </p:cNvSpPr>
          <p:nvPr>
            <p:ph type="title"/>
          </p:nvPr>
        </p:nvSpPr>
        <p:spPr/>
        <p:txBody>
          <a:bodyPr/>
          <a:lstStyle/>
          <a:p>
            <a:r>
              <a:rPr lang="en-US" dirty="0"/>
              <a:t>A Regular CNN</a:t>
            </a:r>
          </a:p>
        </p:txBody>
      </p:sp>
      <p:pic>
        <p:nvPicPr>
          <p:cNvPr id="5" name="Content Placeholder 4">
            <a:extLst>
              <a:ext uri="{FF2B5EF4-FFF2-40B4-BE49-F238E27FC236}">
                <a16:creationId xmlns:a16="http://schemas.microsoft.com/office/drawing/2014/main" xmlns="" id="{DE1582DD-C4E1-46E9-B3D6-203FFA9752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707" y="1828800"/>
            <a:ext cx="7459436" cy="4351338"/>
          </a:xfrm>
        </p:spPr>
      </p:pic>
    </p:spTree>
    <p:extLst>
      <p:ext uri="{BB962C8B-B14F-4D97-AF65-F5344CB8AC3E}">
        <p14:creationId xmlns:p14="http://schemas.microsoft.com/office/powerpoint/2010/main" val="203926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result for depthwise convolution">
            <a:extLst>
              <a:ext uri="{FF2B5EF4-FFF2-40B4-BE49-F238E27FC236}">
                <a16:creationId xmlns:a16="http://schemas.microsoft.com/office/drawing/2014/main" xmlns="" id="{C6CCF1A4-2DB4-451C-B9A6-81657B569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872" y="2684207"/>
            <a:ext cx="8974557" cy="32253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588F3DFA-33EA-405C-AB8A-EE4DCC709776}"/>
              </a:ext>
            </a:extLst>
          </p:cNvPr>
          <p:cNvSpPr>
            <a:spLocks noGrp="1"/>
          </p:cNvSpPr>
          <p:nvPr>
            <p:ph type="title"/>
          </p:nvPr>
        </p:nvSpPr>
        <p:spPr>
          <a:xfrm>
            <a:off x="1261872" y="365760"/>
            <a:ext cx="9692640" cy="1325562"/>
          </a:xfrm>
        </p:spPr>
        <p:txBody>
          <a:bodyPr>
            <a:normAutofit/>
          </a:bodyPr>
          <a:lstStyle/>
          <a:p>
            <a:r>
              <a:rPr lang="en-US" dirty="0"/>
              <a:t>Our Approach</a:t>
            </a:r>
          </a:p>
        </p:txBody>
      </p:sp>
      <p:sp>
        <p:nvSpPr>
          <p:cNvPr id="3" name="Content Placeholder 2">
            <a:extLst>
              <a:ext uri="{FF2B5EF4-FFF2-40B4-BE49-F238E27FC236}">
                <a16:creationId xmlns:a16="http://schemas.microsoft.com/office/drawing/2014/main" xmlns="" id="{1B8CD5B2-277E-4FC1-8F8F-C6F46A4E86E9}"/>
              </a:ext>
            </a:extLst>
          </p:cNvPr>
          <p:cNvSpPr>
            <a:spLocks noGrp="1"/>
          </p:cNvSpPr>
          <p:nvPr>
            <p:ph idx="1"/>
          </p:nvPr>
        </p:nvSpPr>
        <p:spPr>
          <a:xfrm>
            <a:off x="1261872" y="1828800"/>
            <a:ext cx="9692640" cy="855407"/>
          </a:xfrm>
        </p:spPr>
        <p:txBody>
          <a:bodyPr>
            <a:normAutofit/>
          </a:bodyPr>
          <a:lstStyle/>
          <a:p>
            <a:pPr marL="0" indent="0">
              <a:buNone/>
            </a:pPr>
            <a:r>
              <a:rPr lang="en-US" sz="2400" dirty="0"/>
              <a:t>Depth-wise Convolution </a:t>
            </a:r>
            <a:r>
              <a:rPr lang="en-US" sz="1400" dirty="0"/>
              <a:t>(</a:t>
            </a:r>
            <a:r>
              <a:rPr lang="en-US" sz="1400" dirty="0" err="1"/>
              <a:t>Xception</a:t>
            </a:r>
            <a:r>
              <a:rPr lang="en-US" sz="1400" dirty="0"/>
              <a:t>: Deep Learning with </a:t>
            </a:r>
            <a:r>
              <a:rPr lang="en-US" sz="1400" dirty="0" err="1"/>
              <a:t>Depthwise</a:t>
            </a:r>
            <a:r>
              <a:rPr lang="en-US" sz="1400" dirty="0"/>
              <a:t> Separable Convolutions)</a:t>
            </a:r>
          </a:p>
        </p:txBody>
      </p:sp>
    </p:spTree>
    <p:extLst>
      <p:ext uri="{BB962C8B-B14F-4D97-AF65-F5344CB8AC3E}">
        <p14:creationId xmlns:p14="http://schemas.microsoft.com/office/powerpoint/2010/main" val="89410720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448</TotalTime>
  <Words>745</Words>
  <Application>Microsoft Macintosh PowerPoint</Application>
  <PresentationFormat>Widescreen</PresentationFormat>
  <Paragraphs>199</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Century Schoolbook</vt:lpstr>
      <vt:lpstr>Times New Roman</vt:lpstr>
      <vt:lpstr>Wingdings 2</vt:lpstr>
      <vt:lpstr>Arial</vt:lpstr>
      <vt:lpstr>View</vt:lpstr>
      <vt:lpstr>Object Detection Mobile App for Visually Impaired </vt:lpstr>
      <vt:lpstr>Applications of Computer Vision</vt:lpstr>
      <vt:lpstr>Applications of Computer Vision</vt:lpstr>
      <vt:lpstr>Major Objectives</vt:lpstr>
      <vt:lpstr>Evaluation metrics:</vt:lpstr>
      <vt:lpstr>Current models</vt:lpstr>
      <vt:lpstr>Problem at hand</vt:lpstr>
      <vt:lpstr>A Regular CNN</vt:lpstr>
      <vt:lpstr>Our Approach</vt:lpstr>
      <vt:lpstr>Why do this?</vt:lpstr>
      <vt:lpstr>Initial model’s demo</vt:lpstr>
      <vt:lpstr>Can we make it even better?</vt:lpstr>
      <vt:lpstr>Things we looked at:</vt:lpstr>
      <vt:lpstr>Things we looked at:</vt:lpstr>
      <vt:lpstr>Other techniques</vt:lpstr>
      <vt:lpstr>Our Solution</vt:lpstr>
      <vt:lpstr>Issues</vt:lpstr>
      <vt:lpstr>Workflow</vt:lpstr>
      <vt:lpstr>Convolution Layers</vt:lpstr>
      <vt:lpstr>Hardware</vt:lpstr>
      <vt:lpstr>Code &amp; Demo</vt:lpstr>
      <vt:lpstr>Result</vt:lpstr>
      <vt:lpstr>PowerPoint Presentation</vt:lpstr>
      <vt:lpstr>Questions?</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Mobile App for Visually Impaired </dc:title>
  <dc:creator>Amulya Aankul</dc:creator>
  <cp:lastModifiedBy>Microsoft Office User</cp:lastModifiedBy>
  <cp:revision>31</cp:revision>
  <dcterms:created xsi:type="dcterms:W3CDTF">2017-12-06T06:58:59Z</dcterms:created>
  <dcterms:modified xsi:type="dcterms:W3CDTF">2018-03-09T20:38:02Z</dcterms:modified>
</cp:coreProperties>
</file>