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6" r:id="rId6"/>
    <p:sldId id="272" r:id="rId7"/>
    <p:sldId id="273" r:id="rId8"/>
    <p:sldId id="274" r:id="rId9"/>
    <p:sldId id="267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75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pt-PT"/>
              <a:t>IART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r>
              <a:rPr lang="pt-PT"/>
              <a:t>Carolina Jorge e Rui Paiva</a:t>
            </a:r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pt-PT"/>
              <a:t>IART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r>
              <a:rPr lang="pt-PT"/>
              <a:t>Carolina Jorge e Rui Paiva</a:t>
            </a:r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pPr rtl="0"/>
            <a:fld id="{C014DD1E-5D91-48A3-AD6D-45FBA980D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02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47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825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00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92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3306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248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2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33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92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20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3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35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29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03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0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19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22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9259036" cy="2387600"/>
          </a:xfrm>
        </p:spPr>
        <p:txBody>
          <a:bodyPr rtlCol="0"/>
          <a:lstStyle/>
          <a:p>
            <a:pPr rtl="0"/>
            <a:r>
              <a:rPr lang="pt-pt" dirty="0" err="1"/>
              <a:t>Minimax</a:t>
            </a:r>
            <a:r>
              <a:rPr lang="pt-pt" dirty="0"/>
              <a:t> e </a:t>
            </a:r>
            <a:r>
              <a:rPr lang="pt-PT" dirty="0"/>
              <a:t>alfa beta </a:t>
            </a:r>
            <a:r>
              <a:rPr lang="pt-pt" dirty="0" err="1"/>
              <a:t>pruning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 Adversarial search: finding an optimal move in a two player game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250617" y="6203426"/>
            <a:ext cx="524572" cy="54333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72637" y="6215836"/>
            <a:ext cx="524572" cy="54333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836055" y="519857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Conexão reta 8"/>
          <p:cNvCxnSpPr>
            <a:stCxn id="20" idx="0"/>
            <a:endCxn id="19" idx="4"/>
          </p:cNvCxnSpPr>
          <p:nvPr/>
        </p:nvCxnSpPr>
        <p:spPr>
          <a:xfrm flipV="1">
            <a:off x="3217718" y="1838501"/>
            <a:ext cx="408179" cy="566775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/>
          <p:cNvCxnSpPr>
            <a:endCxn id="19" idx="4"/>
          </p:cNvCxnSpPr>
          <p:nvPr/>
        </p:nvCxnSpPr>
        <p:spPr>
          <a:xfrm flipH="1" flipV="1">
            <a:off x="3625897" y="1838501"/>
            <a:ext cx="366948" cy="566774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/>
          <p:cNvCxnSpPr>
            <a:stCxn id="21" idx="0"/>
            <a:endCxn id="20" idx="4"/>
          </p:cNvCxnSpPr>
          <p:nvPr/>
        </p:nvCxnSpPr>
        <p:spPr>
          <a:xfrm flipV="1">
            <a:off x="1874532" y="2948607"/>
            <a:ext cx="1343186" cy="47115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/>
          <p:cNvCxnSpPr>
            <a:endCxn id="20" idx="4"/>
          </p:cNvCxnSpPr>
          <p:nvPr/>
        </p:nvCxnSpPr>
        <p:spPr>
          <a:xfrm flipH="1" flipV="1">
            <a:off x="3217718" y="2948607"/>
            <a:ext cx="625703" cy="35547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/>
          <p:cNvCxnSpPr>
            <a:stCxn id="22" idx="0"/>
            <a:endCxn id="21" idx="4"/>
          </p:cNvCxnSpPr>
          <p:nvPr/>
        </p:nvCxnSpPr>
        <p:spPr>
          <a:xfrm flipV="1">
            <a:off x="1094186" y="3963088"/>
            <a:ext cx="780346" cy="32977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/>
          <p:cNvCxnSpPr>
            <a:endCxn id="21" idx="4"/>
          </p:cNvCxnSpPr>
          <p:nvPr/>
        </p:nvCxnSpPr>
        <p:spPr>
          <a:xfrm flipH="1" flipV="1">
            <a:off x="1874532" y="3963088"/>
            <a:ext cx="642871" cy="35547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/>
          <p:cNvCxnSpPr>
            <a:endCxn id="22" idx="4"/>
          </p:cNvCxnSpPr>
          <p:nvPr/>
        </p:nvCxnSpPr>
        <p:spPr>
          <a:xfrm flipV="1">
            <a:off x="434561" y="4836197"/>
            <a:ext cx="659625" cy="417983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>
          <a:xfrm flipV="1">
            <a:off x="1094186" y="4852583"/>
            <a:ext cx="11692" cy="343781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 flipV="1">
            <a:off x="769261" y="5736720"/>
            <a:ext cx="361645" cy="493284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/>
          <p:nvPr/>
        </p:nvCxnSpPr>
        <p:spPr>
          <a:xfrm flipH="1" flipV="1">
            <a:off x="1130906" y="5736720"/>
            <a:ext cx="341636" cy="48290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63611" y="1295170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55432" y="240527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12246" y="3419757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831900" y="429286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0843" y="5196364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CaixaDeTexto 221"/>
          <p:cNvSpPr txBox="1"/>
          <p:nvPr/>
        </p:nvSpPr>
        <p:spPr>
          <a:xfrm>
            <a:off x="172275" y="5291558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66</a:t>
            </a:r>
          </a:p>
        </p:txBody>
      </p:sp>
      <p:sp>
        <p:nvSpPr>
          <p:cNvPr id="25" name="CaixaDeTexto 236"/>
          <p:cNvSpPr txBox="1"/>
          <p:nvPr/>
        </p:nvSpPr>
        <p:spPr>
          <a:xfrm>
            <a:off x="506975" y="6290426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-34</a:t>
            </a:r>
          </a:p>
        </p:txBody>
      </p:sp>
      <p:sp>
        <p:nvSpPr>
          <p:cNvPr id="26" name="CaixaDeTexto 237"/>
          <p:cNvSpPr txBox="1"/>
          <p:nvPr/>
        </p:nvSpPr>
        <p:spPr>
          <a:xfrm>
            <a:off x="1314761" y="6290425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91</a:t>
            </a:r>
          </a:p>
        </p:txBody>
      </p:sp>
      <p:cxnSp>
        <p:nvCxnSpPr>
          <p:cNvPr id="27" name="Conexão reta 26"/>
          <p:cNvCxnSpPr/>
          <p:nvPr/>
        </p:nvCxnSpPr>
        <p:spPr>
          <a:xfrm flipH="1" flipV="1">
            <a:off x="1122632" y="4843223"/>
            <a:ext cx="642871" cy="35547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41267" y="5177445"/>
            <a:ext cx="524572" cy="54333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CaixaDeTexto 221"/>
          <p:cNvSpPr txBox="1"/>
          <p:nvPr/>
        </p:nvSpPr>
        <p:spPr>
          <a:xfrm>
            <a:off x="1582699" y="5272639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11</a:t>
            </a:r>
          </a:p>
        </p:txBody>
      </p:sp>
      <p:cxnSp>
        <p:nvCxnSpPr>
          <p:cNvPr id="30" name="Conexão reta 29"/>
          <p:cNvCxnSpPr/>
          <p:nvPr/>
        </p:nvCxnSpPr>
        <p:spPr>
          <a:xfrm flipH="1" flipV="1">
            <a:off x="3185163" y="2948607"/>
            <a:ext cx="117555" cy="35547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/>
          <p:cNvCxnSpPr/>
          <p:nvPr/>
        </p:nvCxnSpPr>
        <p:spPr>
          <a:xfrm flipV="1">
            <a:off x="2955432" y="2935426"/>
            <a:ext cx="236274" cy="368651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5273178" y="281617"/>
            <a:ext cx="616819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/>
              <a:t>minimax</a:t>
            </a:r>
            <a:r>
              <a:rPr lang="pt-PT" dirty="0"/>
              <a:t>(</a:t>
            </a:r>
            <a:r>
              <a:rPr lang="pt-PT" dirty="0" err="1"/>
              <a:t>Pos</a:t>
            </a:r>
            <a:r>
              <a:rPr lang="pt-PT" dirty="0"/>
              <a:t>, </a:t>
            </a:r>
            <a:r>
              <a:rPr lang="pt-PT" dirty="0" err="1"/>
              <a:t>BestNextPos</a:t>
            </a:r>
            <a:r>
              <a:rPr lang="pt-PT" dirty="0"/>
              <a:t>, </a:t>
            </a:r>
            <a:r>
              <a:rPr lang="pt-PT" dirty="0" err="1"/>
              <a:t>Val</a:t>
            </a:r>
            <a:r>
              <a:rPr lang="pt-PT" dirty="0"/>
              <a:t>) :-</a:t>
            </a:r>
          </a:p>
          <a:p>
            <a:r>
              <a:rPr lang="pt-PT" dirty="0"/>
              <a:t>    </a:t>
            </a:r>
            <a:r>
              <a:rPr lang="pt-PT" dirty="0" err="1"/>
              <a:t>bagof</a:t>
            </a:r>
            <a:r>
              <a:rPr lang="pt-PT" dirty="0"/>
              <a:t>(</a:t>
            </a:r>
            <a:r>
              <a:rPr lang="pt-PT" dirty="0" err="1"/>
              <a:t>NextPos</a:t>
            </a:r>
            <a:r>
              <a:rPr lang="pt-PT" dirty="0"/>
              <a:t>, move(</a:t>
            </a:r>
            <a:r>
              <a:rPr lang="pt-PT" dirty="0" err="1"/>
              <a:t>Pos</a:t>
            </a:r>
            <a:r>
              <a:rPr lang="pt-PT" dirty="0"/>
              <a:t>, </a:t>
            </a:r>
            <a:r>
              <a:rPr lang="pt-PT" dirty="0" err="1"/>
              <a:t>NextPos</a:t>
            </a:r>
            <a:r>
              <a:rPr lang="pt-PT" dirty="0"/>
              <a:t>), </a:t>
            </a:r>
            <a:r>
              <a:rPr lang="pt-PT" dirty="0" err="1"/>
              <a:t>NextPosList</a:t>
            </a:r>
            <a:r>
              <a:rPr lang="pt-PT" dirty="0"/>
              <a:t>),  </a:t>
            </a:r>
          </a:p>
          <a:p>
            <a:r>
              <a:rPr lang="pt-PT" dirty="0"/>
              <a:t>    </a:t>
            </a:r>
            <a:r>
              <a:rPr lang="pt-PT" dirty="0" err="1"/>
              <a:t>best</a:t>
            </a:r>
            <a:r>
              <a:rPr lang="pt-PT" dirty="0"/>
              <a:t>(</a:t>
            </a:r>
            <a:r>
              <a:rPr lang="pt-PT" dirty="0" err="1"/>
              <a:t>NextPosList</a:t>
            </a:r>
            <a:r>
              <a:rPr lang="pt-PT" dirty="0"/>
              <a:t>, </a:t>
            </a:r>
            <a:r>
              <a:rPr lang="pt-PT" dirty="0" err="1"/>
              <a:t>BestNextPos</a:t>
            </a:r>
            <a:r>
              <a:rPr lang="pt-PT" dirty="0"/>
              <a:t>, </a:t>
            </a:r>
            <a:r>
              <a:rPr lang="pt-PT" dirty="0" err="1"/>
              <a:t>Val</a:t>
            </a:r>
            <a:r>
              <a:rPr lang="pt-PT" dirty="0"/>
              <a:t>), !.</a:t>
            </a:r>
          </a:p>
          <a:p>
            <a:endParaRPr lang="pt-PT" dirty="0"/>
          </a:p>
          <a:p>
            <a:r>
              <a:rPr lang="pt-PT" dirty="0" err="1"/>
              <a:t>minimax</a:t>
            </a:r>
            <a:r>
              <a:rPr lang="pt-PT" dirty="0"/>
              <a:t>(</a:t>
            </a:r>
            <a:r>
              <a:rPr lang="pt-PT" dirty="0" err="1"/>
              <a:t>Pos</a:t>
            </a:r>
            <a:r>
              <a:rPr lang="pt-PT" dirty="0"/>
              <a:t>, _, </a:t>
            </a:r>
            <a:r>
              <a:rPr lang="pt-PT" dirty="0" err="1"/>
              <a:t>Val</a:t>
            </a:r>
            <a:r>
              <a:rPr lang="pt-PT" dirty="0"/>
              <a:t>) :- </a:t>
            </a:r>
          </a:p>
          <a:p>
            <a:r>
              <a:rPr lang="pt-PT" dirty="0"/>
              <a:t>    </a:t>
            </a:r>
            <a:r>
              <a:rPr lang="pt-PT" dirty="0" err="1"/>
              <a:t>utility</a:t>
            </a:r>
            <a:r>
              <a:rPr lang="pt-PT" dirty="0"/>
              <a:t>(</a:t>
            </a:r>
            <a:r>
              <a:rPr lang="pt-PT" dirty="0" err="1"/>
              <a:t>Pos</a:t>
            </a:r>
            <a:r>
              <a:rPr lang="pt-PT" dirty="0"/>
              <a:t>, </a:t>
            </a:r>
            <a:r>
              <a:rPr lang="pt-PT" dirty="0" err="1"/>
              <a:t>Val</a:t>
            </a:r>
            <a:r>
              <a:rPr lang="pt-PT" dirty="0"/>
              <a:t>).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best</a:t>
            </a:r>
            <a:r>
              <a:rPr lang="pt-PT" dirty="0"/>
              <a:t>([</a:t>
            </a:r>
            <a:r>
              <a:rPr lang="pt-PT" dirty="0" err="1"/>
              <a:t>Pos</a:t>
            </a:r>
            <a:r>
              <a:rPr lang="pt-PT" dirty="0"/>
              <a:t>], </a:t>
            </a:r>
            <a:r>
              <a:rPr lang="pt-PT" dirty="0" err="1"/>
              <a:t>Pos</a:t>
            </a:r>
            <a:r>
              <a:rPr lang="pt-PT" dirty="0"/>
              <a:t>, </a:t>
            </a:r>
            <a:r>
              <a:rPr lang="pt-PT" dirty="0" err="1"/>
              <a:t>Val</a:t>
            </a:r>
            <a:r>
              <a:rPr lang="pt-PT" dirty="0"/>
              <a:t>) :-</a:t>
            </a:r>
          </a:p>
          <a:p>
            <a:r>
              <a:rPr lang="pt-PT" dirty="0"/>
              <a:t>    </a:t>
            </a:r>
            <a:r>
              <a:rPr lang="pt-PT" dirty="0" err="1"/>
              <a:t>minimax</a:t>
            </a:r>
            <a:r>
              <a:rPr lang="pt-PT" dirty="0"/>
              <a:t>(</a:t>
            </a:r>
            <a:r>
              <a:rPr lang="pt-PT" dirty="0" err="1"/>
              <a:t>Pos</a:t>
            </a:r>
            <a:r>
              <a:rPr lang="pt-PT" dirty="0"/>
              <a:t>, _, </a:t>
            </a:r>
            <a:r>
              <a:rPr lang="pt-PT" dirty="0" err="1"/>
              <a:t>Val</a:t>
            </a:r>
            <a:r>
              <a:rPr lang="pt-PT" dirty="0"/>
              <a:t>), !.</a:t>
            </a:r>
          </a:p>
          <a:p>
            <a:endParaRPr lang="pt-PT" dirty="0"/>
          </a:p>
          <a:p>
            <a:r>
              <a:rPr lang="pt-PT" dirty="0" err="1"/>
              <a:t>best</a:t>
            </a:r>
            <a:r>
              <a:rPr lang="pt-PT" dirty="0"/>
              <a:t>([Pos1 | </a:t>
            </a:r>
            <a:r>
              <a:rPr lang="pt-PT" dirty="0" err="1"/>
              <a:t>PosList</a:t>
            </a:r>
            <a:r>
              <a:rPr lang="pt-PT" dirty="0"/>
              <a:t>], </a:t>
            </a:r>
            <a:r>
              <a:rPr lang="pt-PT" dirty="0" err="1"/>
              <a:t>BestPos</a:t>
            </a:r>
            <a:r>
              <a:rPr lang="pt-PT" dirty="0"/>
              <a:t>, </a:t>
            </a:r>
            <a:r>
              <a:rPr lang="pt-PT" dirty="0" err="1"/>
              <a:t>BestVal</a:t>
            </a:r>
            <a:r>
              <a:rPr lang="pt-PT" dirty="0"/>
              <a:t>) :-</a:t>
            </a:r>
          </a:p>
          <a:p>
            <a:r>
              <a:rPr lang="pt-PT" dirty="0"/>
              <a:t>    </a:t>
            </a:r>
            <a:r>
              <a:rPr lang="pt-PT" dirty="0" err="1"/>
              <a:t>minimax</a:t>
            </a:r>
            <a:r>
              <a:rPr lang="pt-PT" dirty="0"/>
              <a:t>(Pos1, _, Val1),</a:t>
            </a:r>
          </a:p>
          <a:p>
            <a:r>
              <a:rPr lang="pt-PT" dirty="0"/>
              <a:t>    </a:t>
            </a:r>
            <a:r>
              <a:rPr lang="pt-PT" dirty="0" err="1"/>
              <a:t>best</a:t>
            </a:r>
            <a:r>
              <a:rPr lang="pt-PT" dirty="0"/>
              <a:t>(</a:t>
            </a:r>
            <a:r>
              <a:rPr lang="pt-PT" dirty="0" err="1"/>
              <a:t>PosList</a:t>
            </a:r>
            <a:r>
              <a:rPr lang="pt-PT" dirty="0"/>
              <a:t>, Pos2, Val2),</a:t>
            </a:r>
          </a:p>
          <a:p>
            <a:r>
              <a:rPr lang="pt-PT" dirty="0"/>
              <a:t>    </a:t>
            </a:r>
            <a:r>
              <a:rPr lang="pt-PT" dirty="0" err="1"/>
              <a:t>betterOf</a:t>
            </a:r>
            <a:r>
              <a:rPr lang="pt-PT" dirty="0"/>
              <a:t>(Pos1, Val1, Pos2, Val2, </a:t>
            </a:r>
            <a:r>
              <a:rPr lang="pt-PT" dirty="0" err="1"/>
              <a:t>BestPos</a:t>
            </a:r>
            <a:r>
              <a:rPr lang="pt-PT" dirty="0"/>
              <a:t>, </a:t>
            </a:r>
            <a:r>
              <a:rPr lang="pt-PT" dirty="0" err="1"/>
              <a:t>BestVal</a:t>
            </a:r>
            <a:r>
              <a:rPr lang="pt-PT" dirty="0"/>
              <a:t>).</a:t>
            </a:r>
          </a:p>
          <a:p>
            <a:endParaRPr lang="pt-PT" dirty="0"/>
          </a:p>
          <a:p>
            <a:r>
              <a:rPr lang="pt-PT" dirty="0" err="1"/>
              <a:t>betterOf</a:t>
            </a:r>
            <a:r>
              <a:rPr lang="pt-PT" dirty="0"/>
              <a:t>(Pos0, Val0, _, Val1, Pos0, Val0) :-</a:t>
            </a:r>
          </a:p>
          <a:p>
            <a:r>
              <a:rPr lang="pt-PT" dirty="0"/>
              <a:t>    </a:t>
            </a:r>
            <a:r>
              <a:rPr lang="pt-PT" dirty="0" err="1"/>
              <a:t>min_to_move</a:t>
            </a:r>
            <a:r>
              <a:rPr lang="pt-PT" dirty="0"/>
              <a:t>(Pos0),</a:t>
            </a:r>
          </a:p>
          <a:p>
            <a:r>
              <a:rPr lang="pt-PT" dirty="0"/>
              <a:t>    Val0 &gt; Val1, !  </a:t>
            </a:r>
          </a:p>
          <a:p>
            <a:r>
              <a:rPr lang="pt-PT" dirty="0"/>
              <a:t>    ;</a:t>
            </a:r>
          </a:p>
          <a:p>
            <a:r>
              <a:rPr lang="pt-PT" dirty="0"/>
              <a:t>    </a:t>
            </a:r>
            <a:r>
              <a:rPr lang="pt-PT" dirty="0" err="1"/>
              <a:t>max_to_move</a:t>
            </a:r>
            <a:r>
              <a:rPr lang="pt-PT" dirty="0"/>
              <a:t>(Pos0),</a:t>
            </a:r>
          </a:p>
          <a:p>
            <a:r>
              <a:rPr lang="pt-PT" dirty="0"/>
              <a:t>    Val0 &lt; Val1, !.     </a:t>
            </a:r>
          </a:p>
          <a:p>
            <a:r>
              <a:rPr lang="pt-PT" dirty="0" err="1"/>
              <a:t>betterOf</a:t>
            </a:r>
            <a:r>
              <a:rPr lang="pt-PT" dirty="0"/>
              <a:t>(_, _, Pos1, Val1, Pos1, Val1). </a:t>
            </a:r>
          </a:p>
        </p:txBody>
      </p:sp>
      <p:cxnSp>
        <p:nvCxnSpPr>
          <p:cNvPr id="33" name="Conexão reta unidirecional 32"/>
          <p:cNvCxnSpPr/>
          <p:nvPr/>
        </p:nvCxnSpPr>
        <p:spPr>
          <a:xfrm>
            <a:off x="6385511" y="75058"/>
            <a:ext cx="0" cy="25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/>
          <p:cNvCxnSpPr/>
          <p:nvPr/>
        </p:nvCxnSpPr>
        <p:spPr>
          <a:xfrm flipV="1">
            <a:off x="5168516" y="737949"/>
            <a:ext cx="317815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1790549" y="389076"/>
            <a:ext cx="346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Expande os ramos. Quando não é possível retorna o valor da função de utilidade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20616" y="2450414"/>
            <a:ext cx="346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Percorre um nível (DFS).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614635" y="4740869"/>
            <a:ext cx="25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Compara dois ramos dentro do mesmo nível.</a:t>
            </a:r>
          </a:p>
        </p:txBody>
      </p:sp>
      <p:cxnSp>
        <p:nvCxnSpPr>
          <p:cNvPr id="38" name="Conexão reta unidirecional 37"/>
          <p:cNvCxnSpPr/>
          <p:nvPr/>
        </p:nvCxnSpPr>
        <p:spPr>
          <a:xfrm>
            <a:off x="6215875" y="3163045"/>
            <a:ext cx="0" cy="25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/>
          <p:cNvCxnSpPr/>
          <p:nvPr/>
        </p:nvCxnSpPr>
        <p:spPr>
          <a:xfrm flipV="1">
            <a:off x="5185249" y="3748677"/>
            <a:ext cx="317815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unidirecional 39"/>
          <p:cNvCxnSpPr/>
          <p:nvPr/>
        </p:nvCxnSpPr>
        <p:spPr>
          <a:xfrm flipV="1">
            <a:off x="5190237" y="4055199"/>
            <a:ext cx="317815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/>
          <p:cNvCxnSpPr/>
          <p:nvPr/>
        </p:nvCxnSpPr>
        <p:spPr>
          <a:xfrm>
            <a:off x="6027082" y="2300412"/>
            <a:ext cx="0" cy="25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unidirecional 41"/>
          <p:cNvCxnSpPr/>
          <p:nvPr/>
        </p:nvCxnSpPr>
        <p:spPr>
          <a:xfrm flipV="1">
            <a:off x="5015322" y="6487501"/>
            <a:ext cx="317815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237"/>
          <p:cNvSpPr txBox="1"/>
          <p:nvPr/>
        </p:nvSpPr>
        <p:spPr>
          <a:xfrm>
            <a:off x="914241" y="5296067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91</a:t>
            </a:r>
          </a:p>
        </p:txBody>
      </p:sp>
      <p:cxnSp>
        <p:nvCxnSpPr>
          <p:cNvPr id="44" name="Conexão reta unidirecional 43"/>
          <p:cNvCxnSpPr/>
          <p:nvPr/>
        </p:nvCxnSpPr>
        <p:spPr>
          <a:xfrm flipV="1">
            <a:off x="4955363" y="4838795"/>
            <a:ext cx="317815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haveta à esquerda 44"/>
          <p:cNvSpPr/>
          <p:nvPr/>
        </p:nvSpPr>
        <p:spPr>
          <a:xfrm rot="16200000">
            <a:off x="1398234" y="5385574"/>
            <a:ext cx="125729" cy="750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206850" y="5783442"/>
            <a:ext cx="53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11</a:t>
            </a:r>
          </a:p>
        </p:txBody>
      </p:sp>
      <p:sp>
        <p:nvSpPr>
          <p:cNvPr id="47" name="Chaveta à esquerda 46"/>
          <p:cNvSpPr/>
          <p:nvPr/>
        </p:nvSpPr>
        <p:spPr>
          <a:xfrm rot="16200000">
            <a:off x="783518" y="5363641"/>
            <a:ext cx="130286" cy="13527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13823" y="6007251"/>
            <a:ext cx="53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11</a:t>
            </a:r>
          </a:p>
        </p:txBody>
      </p:sp>
      <p:sp>
        <p:nvSpPr>
          <p:cNvPr id="49" name="CaixaDeTexto 221"/>
          <p:cNvSpPr txBox="1"/>
          <p:nvPr/>
        </p:nvSpPr>
        <p:spPr>
          <a:xfrm>
            <a:off x="906593" y="4412446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11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-27443" y="75058"/>
            <a:ext cx="1934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Funções que dependem do problema: </a:t>
            </a:r>
            <a:r>
              <a:rPr lang="en-US" dirty="0"/>
              <a:t> move/2, </a:t>
            </a:r>
            <a:r>
              <a:rPr lang="en-US" dirty="0" err="1"/>
              <a:t>min_to_move</a:t>
            </a:r>
            <a:r>
              <a:rPr lang="en-US" dirty="0"/>
              <a:t>/1, </a:t>
            </a:r>
            <a:r>
              <a:rPr lang="en-US" dirty="0" err="1"/>
              <a:t>max_to_move</a:t>
            </a:r>
            <a:r>
              <a:rPr lang="en-US" dirty="0"/>
              <a:t>/1, utility/2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8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 animBg="1"/>
      <p:bldP spid="29" grpId="0"/>
      <p:bldP spid="35" grpId="0"/>
      <p:bldP spid="35" grpId="1"/>
      <p:bldP spid="36" grpId="0"/>
      <p:bldP spid="36" grpId="1"/>
      <p:bldP spid="37" grpId="0"/>
      <p:bldP spid="37" grpId="1"/>
      <p:bldP spid="43" grpId="0"/>
      <p:bldP spid="45" grpId="0" animBg="1"/>
      <p:bldP spid="46" grpId="0"/>
      <p:bldP spid="47" grpId="0" animBg="1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11</a:t>
            </a:fld>
            <a:endParaRPr lang="pt-PT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Propriedades do </a:t>
            </a:r>
            <a:r>
              <a:rPr lang="pt-PT" dirty="0" err="1"/>
              <a:t>minimax</a:t>
            </a:r>
            <a:r>
              <a:rPr lang="pt-PT" dirty="0"/>
              <a:t> </a:t>
            </a:r>
            <a:r>
              <a:rPr lang="pt-PT" dirty="0" err="1"/>
              <a:t>alfa-beta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Posição de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pt-PT" dirty="0"/>
                  <a:t>Igual ao </a:t>
                </a:r>
                <a:r>
                  <a:rPr lang="pt-PT" dirty="0" err="1"/>
                  <a:t>minimax</a:t>
                </a:r>
                <a:r>
                  <a:rPr lang="pt-PT" dirty="0"/>
                  <a:t> à exceção:</a:t>
                </a:r>
              </a:p>
              <a:p>
                <a:r>
                  <a:rPr lang="pt-PT" dirty="0"/>
                  <a:t>Complexidade temporal: </a:t>
                </a:r>
                <a:r>
                  <a:rPr lang="pt-PT" dirty="0" err="1"/>
                  <a:t>b</a:t>
                </a:r>
                <a:r>
                  <a:rPr lang="pt-PT" baseline="30000" dirty="0" err="1"/>
                  <a:t>m</a:t>
                </a:r>
                <a:r>
                  <a:rPr lang="pt-PT" baseline="30000" dirty="0"/>
                  <a:t>/2</a:t>
                </a:r>
              </a:p>
              <a:p>
                <a:r>
                  <a:rPr lang="pt-PT" dirty="0"/>
                  <a:t>Significa que o fator de ramificação é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ra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 em vez de b</a:t>
                </a:r>
                <a:endParaRPr lang="pt-PT" baseline="30000" dirty="0"/>
              </a:p>
              <a:p>
                <a:r>
                  <a:rPr lang="pt-PT" dirty="0"/>
                  <a:t>Não é uma aproximação mas sim uma </a:t>
                </a:r>
                <a:r>
                  <a:rPr lang="pt-PT" dirty="0" err="1"/>
                  <a:t>optimização</a:t>
                </a:r>
                <a:endParaRPr lang="pt-PT" dirty="0"/>
              </a:p>
            </p:txBody>
          </p:sp>
        </mc:Choice>
        <mc:Fallback xmlns="">
          <p:sp>
            <p:nvSpPr>
              <p:cNvPr id="7" name="Marcador de Posição de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159" t="-168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1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12</a:t>
            </a:fld>
            <a:endParaRPr lang="pt-PT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r>
              <a:rPr lang="pt-PT" dirty="0"/>
              <a:t>Outras formas de otimização: Função de avaliação</a:t>
            </a:r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dirty="0"/>
              <a:t>Em vez da árvore ser expandida até todos os estados finais, é expandida até n estados.</a:t>
            </a:r>
          </a:p>
          <a:p>
            <a:r>
              <a:rPr lang="pt-PT" dirty="0"/>
              <a:t>É aplicada uma função heurística, que é uma estimativa da utilidade de uma determinada posição.</a:t>
            </a:r>
          </a:p>
          <a:p>
            <a:r>
              <a:rPr lang="pt-PT" dirty="0"/>
              <a:t>Deve concordar com as funções de utilidade nos estados finais</a:t>
            </a:r>
          </a:p>
          <a:p>
            <a:r>
              <a:rPr lang="pt-PT" dirty="0"/>
              <a:t>Deve haver um balaço entre a complexidade da função de avaliação e a sua precisão</a:t>
            </a:r>
          </a:p>
          <a:p>
            <a:endParaRPr lang="pt-PT" u="sng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82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13</a:t>
            </a:fld>
            <a:endParaRPr lang="pt-PT"/>
          </a:p>
        </p:txBody>
      </p: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PT" dirty="0"/>
              <a:t>Exemplo de uma função heurística no xadrez:</a:t>
            </a:r>
          </a:p>
          <a:p>
            <a:r>
              <a:rPr lang="pt-PT" dirty="0"/>
              <a:t>Cada peça tem um valor: peão – 1, bispo – 3, rainha 9….</a:t>
            </a:r>
          </a:p>
          <a:p>
            <a:endParaRPr lang="pt-PT" dirty="0"/>
          </a:p>
          <a:p>
            <a:r>
              <a:rPr lang="pt-PT" dirty="0"/>
              <a:t>Problema: não é a solução ótima!</a:t>
            </a:r>
          </a:p>
          <a:p>
            <a:endParaRPr lang="pt-PT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pt-PT" dirty="0"/>
              <a:t>Outras formas de otimização: Função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35823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14</a:t>
            </a:fld>
            <a:endParaRPr lang="pt-PT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Jogos estocásticos acessíveis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22826" t="17376" r="24077" b="11865"/>
          <a:stretch/>
        </p:blipFill>
        <p:spPr>
          <a:xfrm>
            <a:off x="3430116" y="1690688"/>
            <a:ext cx="6642602" cy="49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http://www.progtools.org/games/tutorials/ai_contest/minmax_contest.pdf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6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Minimax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947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Minimax</a:t>
            </a:r>
            <a:endParaRPr lang="en-US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sz="1200" dirty="0"/>
              <a:t>IART - Carolina Jorge e Rui Paiva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3</a:t>
            </a:fld>
            <a:endParaRPr lang="pt-PT"/>
          </a:p>
        </p:txBody>
      </p:sp>
      <p:sp>
        <p:nvSpPr>
          <p:cNvPr id="12" name="Oval 11"/>
          <p:cNvSpPr/>
          <p:nvPr/>
        </p:nvSpPr>
        <p:spPr>
          <a:xfrm>
            <a:off x="5768789" y="209708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Conexão reta 16"/>
          <p:cNvCxnSpPr>
            <a:stCxn id="14" idx="0"/>
            <a:endCxn id="12" idx="4"/>
          </p:cNvCxnSpPr>
          <p:nvPr/>
        </p:nvCxnSpPr>
        <p:spPr>
          <a:xfrm flipV="1">
            <a:off x="4618248" y="2745160"/>
            <a:ext cx="1474577" cy="39580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94212" y="314096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Conexão reta 17"/>
          <p:cNvCxnSpPr>
            <a:stCxn id="15" idx="0"/>
            <a:endCxn id="12" idx="4"/>
          </p:cNvCxnSpPr>
          <p:nvPr/>
        </p:nvCxnSpPr>
        <p:spPr>
          <a:xfrm flipH="1" flipV="1">
            <a:off x="6092825" y="2745160"/>
            <a:ext cx="1405743" cy="39580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>
            <a:stCxn id="22" idx="0"/>
            <a:endCxn id="14" idx="4"/>
          </p:cNvCxnSpPr>
          <p:nvPr/>
        </p:nvCxnSpPr>
        <p:spPr>
          <a:xfrm flipV="1">
            <a:off x="3970176" y="3789040"/>
            <a:ext cx="648072" cy="43469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74532" y="314096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Conexão reta 22"/>
          <p:cNvCxnSpPr>
            <a:stCxn id="24" idx="0"/>
            <a:endCxn id="14" idx="4"/>
          </p:cNvCxnSpPr>
          <p:nvPr/>
        </p:nvCxnSpPr>
        <p:spPr>
          <a:xfrm flipH="1" flipV="1">
            <a:off x="4618248" y="3789040"/>
            <a:ext cx="648072" cy="43469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46140" y="422373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" name="Conexão reta 26"/>
          <p:cNvCxnSpPr>
            <a:stCxn id="28" idx="0"/>
            <a:endCxn id="15" idx="4"/>
          </p:cNvCxnSpPr>
          <p:nvPr/>
        </p:nvCxnSpPr>
        <p:spPr>
          <a:xfrm flipV="1">
            <a:off x="6850496" y="3789040"/>
            <a:ext cx="648072" cy="43469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42284" y="422373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Conexão reta 28"/>
          <p:cNvCxnSpPr>
            <a:stCxn id="30" idx="0"/>
            <a:endCxn id="15" idx="4"/>
          </p:cNvCxnSpPr>
          <p:nvPr/>
        </p:nvCxnSpPr>
        <p:spPr>
          <a:xfrm flipH="1" flipV="1">
            <a:off x="7498568" y="3789040"/>
            <a:ext cx="648072" cy="43469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26460" y="422373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7822604" y="422373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8470676" y="2097088"/>
            <a:ext cx="1584176" cy="1691952"/>
            <a:chOff x="9262764" y="2097088"/>
            <a:chExt cx="1584176" cy="2774714"/>
          </a:xfrm>
        </p:grpSpPr>
        <p:cxnSp>
          <p:nvCxnSpPr>
            <p:cNvPr id="34" name="Conexão reta unidirecional 33"/>
            <p:cNvCxnSpPr/>
            <p:nvPr/>
          </p:nvCxnSpPr>
          <p:spPr>
            <a:xfrm>
              <a:off x="9262764" y="2097088"/>
              <a:ext cx="0" cy="27747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>
              <a:off x="9478788" y="320368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Depth</a:t>
              </a:r>
              <a:r>
                <a:rPr lang="pt-PT" dirty="0"/>
                <a:t> = 2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1546911" y="2771636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Branching</a:t>
            </a:r>
            <a:r>
              <a:rPr lang="pt-PT" dirty="0"/>
              <a:t> </a:t>
            </a:r>
            <a:r>
              <a:rPr lang="pt-PT" dirty="0" err="1"/>
              <a:t>factor</a:t>
            </a:r>
            <a:r>
              <a:rPr lang="pt-PT" dirty="0"/>
              <a:t> = 2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300737" y="53639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Options</a:t>
            </a:r>
            <a:r>
              <a:rPr lang="pt-PT" dirty="0"/>
              <a:t> = </a:t>
            </a:r>
            <a:r>
              <a:rPr lang="pt-PT" dirty="0" err="1"/>
              <a:t>b</a:t>
            </a:r>
            <a:r>
              <a:rPr lang="pt-PT" baseline="30000" dirty="0" err="1"/>
              <a:t>d</a:t>
            </a:r>
            <a:endParaRPr lang="pt-PT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826160" y="43601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122304" y="43601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7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6706480" y="436019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8002624" y="435742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</a:t>
            </a:r>
          </a:p>
        </p:txBody>
      </p:sp>
      <p:sp>
        <p:nvSpPr>
          <p:cNvPr id="45" name="Oval 44"/>
          <p:cNvSpPr/>
          <p:nvPr/>
        </p:nvSpPr>
        <p:spPr>
          <a:xfrm>
            <a:off x="4294212" y="314096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7174532" y="314096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6974345" y="2141224"/>
            <a:ext cx="93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MAX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470676" y="3228607"/>
            <a:ext cx="93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MIN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474232" y="327477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354552" y="32833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948809" y="22402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546910" y="3274773"/>
            <a:ext cx="198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Depth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Search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01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0" grpId="1"/>
      <p:bldP spid="45" grpId="0" animBg="1"/>
      <p:bldP spid="46" grpId="0" animBg="1"/>
      <p:bldP spid="47" grpId="0"/>
      <p:bldP spid="48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xão reta 6"/>
          <p:cNvCxnSpPr>
            <a:stCxn id="8" idx="0"/>
            <a:endCxn id="6" idx="4"/>
          </p:cNvCxnSpPr>
          <p:nvPr/>
        </p:nvCxnSpPr>
        <p:spPr>
          <a:xfrm flipV="1">
            <a:off x="3219913" y="1839623"/>
            <a:ext cx="2872912" cy="570112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/>
          <p:cNvCxnSpPr>
            <a:stCxn id="92" idx="0"/>
            <a:endCxn id="6" idx="4"/>
          </p:cNvCxnSpPr>
          <p:nvPr/>
        </p:nvCxnSpPr>
        <p:spPr>
          <a:xfrm flipH="1" flipV="1">
            <a:off x="6092825" y="1839623"/>
            <a:ext cx="2861003" cy="570112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/>
          <p:cNvCxnSpPr>
            <a:stCxn id="13" idx="0"/>
            <a:endCxn id="8" idx="4"/>
          </p:cNvCxnSpPr>
          <p:nvPr/>
        </p:nvCxnSpPr>
        <p:spPr>
          <a:xfrm flipV="1">
            <a:off x="1876727" y="2953066"/>
            <a:ext cx="1343186" cy="47115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xão reta 92"/>
          <p:cNvCxnSpPr>
            <a:stCxn id="95" idx="0"/>
            <a:endCxn id="92" idx="4"/>
          </p:cNvCxnSpPr>
          <p:nvPr/>
        </p:nvCxnSpPr>
        <p:spPr>
          <a:xfrm flipV="1">
            <a:off x="7610642" y="2953066"/>
            <a:ext cx="1343186" cy="47115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/>
          <p:cNvCxnSpPr>
            <a:stCxn id="15" idx="0"/>
            <a:endCxn id="8" idx="4"/>
          </p:cNvCxnSpPr>
          <p:nvPr/>
        </p:nvCxnSpPr>
        <p:spPr>
          <a:xfrm flipH="1" flipV="1">
            <a:off x="3219913" y="2953066"/>
            <a:ext cx="1496004" cy="47115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xão reta 93"/>
          <p:cNvCxnSpPr>
            <a:stCxn id="96" idx="0"/>
            <a:endCxn id="92" idx="4"/>
          </p:cNvCxnSpPr>
          <p:nvPr/>
        </p:nvCxnSpPr>
        <p:spPr>
          <a:xfrm flipH="1" flipV="1">
            <a:off x="8953828" y="2953066"/>
            <a:ext cx="1496004" cy="47115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xão reta 109"/>
          <p:cNvCxnSpPr>
            <a:stCxn id="42" idx="0"/>
            <a:endCxn id="13" idx="4"/>
          </p:cNvCxnSpPr>
          <p:nvPr/>
        </p:nvCxnSpPr>
        <p:spPr>
          <a:xfrm flipV="1">
            <a:off x="1096381" y="3967547"/>
            <a:ext cx="780346" cy="32977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xão reta 112"/>
          <p:cNvCxnSpPr>
            <a:stCxn id="44" idx="0"/>
            <a:endCxn id="15" idx="4"/>
          </p:cNvCxnSpPr>
          <p:nvPr/>
        </p:nvCxnSpPr>
        <p:spPr>
          <a:xfrm flipV="1">
            <a:off x="3939279" y="3967547"/>
            <a:ext cx="776638" cy="355469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xão reta 116"/>
          <p:cNvCxnSpPr>
            <a:stCxn id="43" idx="0"/>
            <a:endCxn id="13" idx="4"/>
          </p:cNvCxnSpPr>
          <p:nvPr/>
        </p:nvCxnSpPr>
        <p:spPr>
          <a:xfrm flipH="1" flipV="1">
            <a:off x="1876727" y="3967547"/>
            <a:ext cx="642871" cy="35547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xão reta 120"/>
          <p:cNvCxnSpPr>
            <a:stCxn id="15" idx="4"/>
            <a:endCxn id="45" idx="0"/>
          </p:cNvCxnSpPr>
          <p:nvPr/>
        </p:nvCxnSpPr>
        <p:spPr>
          <a:xfrm>
            <a:off x="4715917" y="3967547"/>
            <a:ext cx="646579" cy="32977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xão reta 123"/>
          <p:cNvCxnSpPr>
            <a:stCxn id="54" idx="0"/>
            <a:endCxn id="42" idx="4"/>
          </p:cNvCxnSpPr>
          <p:nvPr/>
        </p:nvCxnSpPr>
        <p:spPr>
          <a:xfrm flipV="1">
            <a:off x="699042" y="4840656"/>
            <a:ext cx="397339" cy="48290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xão reta 131"/>
          <p:cNvCxnSpPr>
            <a:stCxn id="42" idx="4"/>
            <a:endCxn id="62" idx="0"/>
          </p:cNvCxnSpPr>
          <p:nvPr/>
        </p:nvCxnSpPr>
        <p:spPr>
          <a:xfrm>
            <a:off x="1096381" y="4840656"/>
            <a:ext cx="329337" cy="482902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xão reta 134"/>
          <p:cNvCxnSpPr>
            <a:stCxn id="55" idx="0"/>
            <a:endCxn id="43" idx="4"/>
          </p:cNvCxnSpPr>
          <p:nvPr/>
        </p:nvCxnSpPr>
        <p:spPr>
          <a:xfrm flipV="1">
            <a:off x="2148937" y="4866348"/>
            <a:ext cx="370661" cy="467593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xão reta 137"/>
          <p:cNvCxnSpPr>
            <a:stCxn id="43" idx="4"/>
            <a:endCxn id="63" idx="0"/>
          </p:cNvCxnSpPr>
          <p:nvPr/>
        </p:nvCxnSpPr>
        <p:spPr>
          <a:xfrm>
            <a:off x="2519598" y="4866348"/>
            <a:ext cx="332620" cy="457209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xão reta 142"/>
          <p:cNvCxnSpPr>
            <a:stCxn id="85" idx="0"/>
            <a:endCxn id="44" idx="4"/>
          </p:cNvCxnSpPr>
          <p:nvPr/>
        </p:nvCxnSpPr>
        <p:spPr>
          <a:xfrm flipV="1">
            <a:off x="3550956" y="4866347"/>
            <a:ext cx="388323" cy="45720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146"/>
          <p:cNvCxnSpPr>
            <a:stCxn id="87" idx="0"/>
            <a:endCxn id="44" idx="4"/>
          </p:cNvCxnSpPr>
          <p:nvPr/>
        </p:nvCxnSpPr>
        <p:spPr>
          <a:xfrm flipH="1" flipV="1">
            <a:off x="3939279" y="4866347"/>
            <a:ext cx="338353" cy="45721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/>
          <p:cNvCxnSpPr>
            <a:stCxn id="86" idx="0"/>
            <a:endCxn id="45" idx="4"/>
          </p:cNvCxnSpPr>
          <p:nvPr/>
        </p:nvCxnSpPr>
        <p:spPr>
          <a:xfrm flipV="1">
            <a:off x="5000851" y="4840656"/>
            <a:ext cx="361645" cy="493284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xão reta 152"/>
          <p:cNvCxnSpPr>
            <a:stCxn id="88" idx="0"/>
            <a:endCxn id="45" idx="4"/>
          </p:cNvCxnSpPr>
          <p:nvPr/>
        </p:nvCxnSpPr>
        <p:spPr>
          <a:xfrm flipH="1" flipV="1">
            <a:off x="5362496" y="4840656"/>
            <a:ext cx="341636" cy="48290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70"/>
          <p:cNvCxnSpPr>
            <a:stCxn id="98" idx="0"/>
            <a:endCxn id="95" idx="4"/>
          </p:cNvCxnSpPr>
          <p:nvPr/>
        </p:nvCxnSpPr>
        <p:spPr>
          <a:xfrm flipV="1">
            <a:off x="6830296" y="3967547"/>
            <a:ext cx="780346" cy="32977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xão reta 171"/>
          <p:cNvCxnSpPr>
            <a:stCxn id="99" idx="0"/>
            <a:endCxn id="95" idx="4"/>
          </p:cNvCxnSpPr>
          <p:nvPr/>
        </p:nvCxnSpPr>
        <p:spPr>
          <a:xfrm flipH="1" flipV="1">
            <a:off x="7610642" y="3967547"/>
            <a:ext cx="642871" cy="35547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xão reta 158"/>
          <p:cNvCxnSpPr>
            <a:stCxn id="100" idx="0"/>
            <a:endCxn id="96" idx="4"/>
          </p:cNvCxnSpPr>
          <p:nvPr/>
        </p:nvCxnSpPr>
        <p:spPr>
          <a:xfrm flipV="1">
            <a:off x="9673194" y="3967547"/>
            <a:ext cx="776638" cy="355469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xão reta 161"/>
          <p:cNvCxnSpPr>
            <a:stCxn id="101" idx="0"/>
            <a:endCxn id="96" idx="4"/>
          </p:cNvCxnSpPr>
          <p:nvPr/>
        </p:nvCxnSpPr>
        <p:spPr>
          <a:xfrm flipH="1" flipV="1">
            <a:off x="10449832" y="3967547"/>
            <a:ext cx="646579" cy="32977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xão reta 176"/>
          <p:cNvCxnSpPr>
            <a:stCxn id="102" idx="0"/>
            <a:endCxn id="98" idx="4"/>
          </p:cNvCxnSpPr>
          <p:nvPr/>
        </p:nvCxnSpPr>
        <p:spPr>
          <a:xfrm flipV="1">
            <a:off x="6432957" y="4840656"/>
            <a:ext cx="397339" cy="48290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xão reta 177"/>
          <p:cNvCxnSpPr>
            <a:stCxn id="104" idx="0"/>
            <a:endCxn id="98" idx="4"/>
          </p:cNvCxnSpPr>
          <p:nvPr/>
        </p:nvCxnSpPr>
        <p:spPr>
          <a:xfrm flipH="1" flipV="1">
            <a:off x="6830296" y="4840656"/>
            <a:ext cx="329337" cy="482902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182"/>
          <p:cNvCxnSpPr>
            <a:stCxn id="103" idx="0"/>
            <a:endCxn id="99" idx="4"/>
          </p:cNvCxnSpPr>
          <p:nvPr/>
        </p:nvCxnSpPr>
        <p:spPr>
          <a:xfrm flipV="1">
            <a:off x="7882852" y="4866348"/>
            <a:ext cx="370661" cy="467593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xão reta 183"/>
          <p:cNvCxnSpPr>
            <a:stCxn id="105" idx="0"/>
            <a:endCxn id="99" idx="4"/>
          </p:cNvCxnSpPr>
          <p:nvPr/>
        </p:nvCxnSpPr>
        <p:spPr>
          <a:xfrm flipH="1" flipV="1">
            <a:off x="8253513" y="4866348"/>
            <a:ext cx="332620" cy="457209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reta 191"/>
          <p:cNvCxnSpPr>
            <a:stCxn id="106" idx="0"/>
            <a:endCxn id="100" idx="4"/>
          </p:cNvCxnSpPr>
          <p:nvPr/>
        </p:nvCxnSpPr>
        <p:spPr>
          <a:xfrm flipV="1">
            <a:off x="9284871" y="4866347"/>
            <a:ext cx="388323" cy="45720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xão reta 192"/>
          <p:cNvCxnSpPr>
            <a:stCxn id="108" idx="0"/>
            <a:endCxn id="100" idx="4"/>
          </p:cNvCxnSpPr>
          <p:nvPr/>
        </p:nvCxnSpPr>
        <p:spPr>
          <a:xfrm flipH="1" flipV="1">
            <a:off x="9673194" y="4866347"/>
            <a:ext cx="338353" cy="45721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xão reta 197"/>
          <p:cNvCxnSpPr>
            <a:stCxn id="107" idx="0"/>
            <a:endCxn id="101" idx="4"/>
          </p:cNvCxnSpPr>
          <p:nvPr/>
        </p:nvCxnSpPr>
        <p:spPr>
          <a:xfrm flipV="1">
            <a:off x="10734766" y="4840656"/>
            <a:ext cx="361645" cy="493284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xão reta 198"/>
          <p:cNvCxnSpPr>
            <a:stCxn id="109" idx="0"/>
            <a:endCxn id="101" idx="4"/>
          </p:cNvCxnSpPr>
          <p:nvPr/>
        </p:nvCxnSpPr>
        <p:spPr>
          <a:xfrm flipH="1" flipV="1">
            <a:off x="11096411" y="4840656"/>
            <a:ext cx="341636" cy="48290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MiniMax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dirty="0"/>
              <a:t>IART - Carolina Jorge e Rui Paiva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4</a:t>
            </a:fld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5830539" y="1296292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2957627" y="2409735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14441" y="342421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3631" y="342421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4095" y="4297325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2257312" y="4323017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76993" y="432301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Oval 44"/>
          <p:cNvSpPr/>
          <p:nvPr/>
        </p:nvSpPr>
        <p:spPr>
          <a:xfrm>
            <a:off x="5100210" y="4297325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Oval 53"/>
          <p:cNvSpPr/>
          <p:nvPr/>
        </p:nvSpPr>
        <p:spPr>
          <a:xfrm>
            <a:off x="436756" y="532355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1886651" y="5333941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63432" y="5323558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89932" y="5323557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5" name="Oval 84"/>
          <p:cNvSpPr/>
          <p:nvPr/>
        </p:nvSpPr>
        <p:spPr>
          <a:xfrm>
            <a:off x="3288670" y="5323555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Oval 85"/>
          <p:cNvSpPr/>
          <p:nvPr/>
        </p:nvSpPr>
        <p:spPr>
          <a:xfrm>
            <a:off x="4738565" y="5333940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4015346" y="5323557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Oval 87"/>
          <p:cNvSpPr/>
          <p:nvPr/>
        </p:nvSpPr>
        <p:spPr>
          <a:xfrm>
            <a:off x="5441846" y="532355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8691542" y="2409735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7348356" y="342421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10187546" y="342421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Oval 98"/>
          <p:cNvSpPr/>
          <p:nvPr/>
        </p:nvSpPr>
        <p:spPr>
          <a:xfrm>
            <a:off x="7991227" y="4323017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68010" y="4297325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Oval 99"/>
          <p:cNvSpPr/>
          <p:nvPr/>
        </p:nvSpPr>
        <p:spPr>
          <a:xfrm>
            <a:off x="9410908" y="432301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0834125" y="4297325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170671" y="532355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620566" y="5333941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6897347" y="5323558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323847" y="5323557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022585" y="5323555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0472480" y="5333940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9749261" y="5323557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1175761" y="5323556"/>
            <a:ext cx="524572" cy="54333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2" name="CaixaDeTexto 221"/>
          <p:cNvSpPr txBox="1"/>
          <p:nvPr/>
        </p:nvSpPr>
        <p:spPr>
          <a:xfrm>
            <a:off x="478188" y="5418750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66</a:t>
            </a:r>
          </a:p>
        </p:txBody>
      </p:sp>
      <p:sp>
        <p:nvSpPr>
          <p:cNvPr id="223" name="CaixaDeTexto 222"/>
          <p:cNvSpPr txBox="1"/>
          <p:nvPr/>
        </p:nvSpPr>
        <p:spPr>
          <a:xfrm>
            <a:off x="1269876" y="5418750"/>
            <a:ext cx="23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</a:t>
            </a:r>
          </a:p>
        </p:txBody>
      </p:sp>
      <p:sp>
        <p:nvSpPr>
          <p:cNvPr id="225" name="CaixaDeTexto 224"/>
          <p:cNvSpPr txBox="1"/>
          <p:nvPr/>
        </p:nvSpPr>
        <p:spPr>
          <a:xfrm>
            <a:off x="1928083" y="5409679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47</a:t>
            </a:r>
          </a:p>
        </p:txBody>
      </p:sp>
      <p:sp>
        <p:nvSpPr>
          <p:cNvPr id="226" name="CaixaDeTexto 225"/>
          <p:cNvSpPr txBox="1"/>
          <p:nvPr/>
        </p:nvSpPr>
        <p:spPr>
          <a:xfrm>
            <a:off x="2620797" y="5395817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18</a:t>
            </a:r>
          </a:p>
        </p:txBody>
      </p:sp>
      <p:sp>
        <p:nvSpPr>
          <p:cNvPr id="227" name="CaixaDeTexto 226"/>
          <p:cNvSpPr txBox="1"/>
          <p:nvPr/>
        </p:nvSpPr>
        <p:spPr>
          <a:xfrm>
            <a:off x="3320700" y="5395815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18</a:t>
            </a:r>
          </a:p>
        </p:txBody>
      </p:sp>
      <p:sp>
        <p:nvSpPr>
          <p:cNvPr id="228" name="CaixaDeTexto 227"/>
          <p:cNvSpPr txBox="1"/>
          <p:nvPr/>
        </p:nvSpPr>
        <p:spPr>
          <a:xfrm>
            <a:off x="4122905" y="5409678"/>
            <a:ext cx="39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</a:t>
            </a:r>
          </a:p>
        </p:txBody>
      </p:sp>
      <p:sp>
        <p:nvSpPr>
          <p:cNvPr id="229" name="CaixaDeTexto 228"/>
          <p:cNvSpPr txBox="1"/>
          <p:nvPr/>
        </p:nvSpPr>
        <p:spPr>
          <a:xfrm>
            <a:off x="4779997" y="5395815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88</a:t>
            </a:r>
          </a:p>
        </p:txBody>
      </p:sp>
      <p:sp>
        <p:nvSpPr>
          <p:cNvPr id="230" name="CaixaDeTexto 229"/>
          <p:cNvSpPr txBox="1"/>
          <p:nvPr/>
        </p:nvSpPr>
        <p:spPr>
          <a:xfrm>
            <a:off x="5489584" y="5395815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73</a:t>
            </a:r>
          </a:p>
        </p:txBody>
      </p:sp>
      <p:sp>
        <p:nvSpPr>
          <p:cNvPr id="231" name="CaixaDeTexto 230"/>
          <p:cNvSpPr txBox="1"/>
          <p:nvPr/>
        </p:nvSpPr>
        <p:spPr>
          <a:xfrm>
            <a:off x="6212103" y="5395815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60</a:t>
            </a:r>
          </a:p>
        </p:txBody>
      </p:sp>
      <p:sp>
        <p:nvSpPr>
          <p:cNvPr id="232" name="CaixaDeTexto 231"/>
          <p:cNvSpPr txBox="1"/>
          <p:nvPr/>
        </p:nvSpPr>
        <p:spPr>
          <a:xfrm>
            <a:off x="6909037" y="5395815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-31</a:t>
            </a:r>
          </a:p>
        </p:txBody>
      </p:sp>
      <p:sp>
        <p:nvSpPr>
          <p:cNvPr id="233" name="CaixaDeTexto 232"/>
          <p:cNvSpPr txBox="1"/>
          <p:nvPr/>
        </p:nvSpPr>
        <p:spPr>
          <a:xfrm>
            <a:off x="7605886" y="5418750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-83</a:t>
            </a:r>
          </a:p>
        </p:txBody>
      </p:sp>
      <p:sp>
        <p:nvSpPr>
          <p:cNvPr id="234" name="CaixaDeTexto 233"/>
          <p:cNvSpPr txBox="1"/>
          <p:nvPr/>
        </p:nvSpPr>
        <p:spPr>
          <a:xfrm>
            <a:off x="8367176" y="5394362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80</a:t>
            </a:r>
          </a:p>
        </p:txBody>
      </p:sp>
      <p:sp>
        <p:nvSpPr>
          <p:cNvPr id="235" name="CaixaDeTexto 234"/>
          <p:cNvSpPr txBox="1"/>
          <p:nvPr/>
        </p:nvSpPr>
        <p:spPr>
          <a:xfrm>
            <a:off x="9078463" y="5394362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98</a:t>
            </a:r>
          </a:p>
        </p:txBody>
      </p:sp>
      <p:sp>
        <p:nvSpPr>
          <p:cNvPr id="236" name="CaixaDeTexto 235"/>
          <p:cNvSpPr txBox="1"/>
          <p:nvPr/>
        </p:nvSpPr>
        <p:spPr>
          <a:xfrm>
            <a:off x="9799286" y="5406772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26</a:t>
            </a:r>
          </a:p>
        </p:txBody>
      </p:sp>
      <p:sp>
        <p:nvSpPr>
          <p:cNvPr id="237" name="CaixaDeTexto 236"/>
          <p:cNvSpPr txBox="1"/>
          <p:nvPr/>
        </p:nvSpPr>
        <p:spPr>
          <a:xfrm>
            <a:off x="10472480" y="5394362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-34</a:t>
            </a:r>
          </a:p>
        </p:txBody>
      </p:sp>
      <p:sp>
        <p:nvSpPr>
          <p:cNvPr id="238" name="CaixaDeTexto 237"/>
          <p:cNvSpPr txBox="1"/>
          <p:nvPr/>
        </p:nvSpPr>
        <p:spPr>
          <a:xfrm>
            <a:off x="11226814" y="5406772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91</a:t>
            </a:r>
          </a:p>
        </p:txBody>
      </p:sp>
      <p:sp>
        <p:nvSpPr>
          <p:cNvPr id="240" name="CaixaDeTexto 239"/>
          <p:cNvSpPr txBox="1"/>
          <p:nvPr/>
        </p:nvSpPr>
        <p:spPr>
          <a:xfrm>
            <a:off x="943973" y="4392517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</a:t>
            </a:r>
          </a:p>
        </p:txBody>
      </p:sp>
      <p:sp>
        <p:nvSpPr>
          <p:cNvPr id="241" name="CaixaDeTexto 240"/>
          <p:cNvSpPr txBox="1"/>
          <p:nvPr/>
        </p:nvSpPr>
        <p:spPr>
          <a:xfrm>
            <a:off x="2298336" y="4384324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18</a:t>
            </a:r>
          </a:p>
        </p:txBody>
      </p:sp>
      <p:sp>
        <p:nvSpPr>
          <p:cNvPr id="242" name="CaixaDeTexto 241"/>
          <p:cNvSpPr txBox="1"/>
          <p:nvPr/>
        </p:nvSpPr>
        <p:spPr>
          <a:xfrm>
            <a:off x="3787350" y="4397640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</a:t>
            </a:r>
          </a:p>
        </p:txBody>
      </p:sp>
      <p:sp>
        <p:nvSpPr>
          <p:cNvPr id="243" name="CaixaDeTexto 242"/>
          <p:cNvSpPr txBox="1"/>
          <p:nvPr/>
        </p:nvSpPr>
        <p:spPr>
          <a:xfrm>
            <a:off x="5157747" y="4384324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73</a:t>
            </a:r>
          </a:p>
        </p:txBody>
      </p:sp>
      <p:sp>
        <p:nvSpPr>
          <p:cNvPr id="244" name="CaixaDeTexto 243"/>
          <p:cNvSpPr txBox="1"/>
          <p:nvPr/>
        </p:nvSpPr>
        <p:spPr>
          <a:xfrm>
            <a:off x="6581552" y="4376130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-31</a:t>
            </a:r>
          </a:p>
        </p:txBody>
      </p:sp>
      <p:sp>
        <p:nvSpPr>
          <p:cNvPr id="245" name="CaixaDeTexto 244"/>
          <p:cNvSpPr txBox="1"/>
          <p:nvPr/>
        </p:nvSpPr>
        <p:spPr>
          <a:xfrm>
            <a:off x="8005357" y="4407425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-83</a:t>
            </a:r>
          </a:p>
        </p:txBody>
      </p:sp>
      <p:sp>
        <p:nvSpPr>
          <p:cNvPr id="246" name="CaixaDeTexto 245"/>
          <p:cNvSpPr txBox="1"/>
          <p:nvPr/>
        </p:nvSpPr>
        <p:spPr>
          <a:xfrm>
            <a:off x="9467413" y="4404235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26</a:t>
            </a:r>
          </a:p>
        </p:txBody>
      </p:sp>
      <p:sp>
        <p:nvSpPr>
          <p:cNvPr id="247" name="CaixaDeTexto 246"/>
          <p:cNvSpPr txBox="1"/>
          <p:nvPr/>
        </p:nvSpPr>
        <p:spPr>
          <a:xfrm>
            <a:off x="10830589" y="4369145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-34</a:t>
            </a:r>
          </a:p>
        </p:txBody>
      </p:sp>
      <p:sp>
        <p:nvSpPr>
          <p:cNvPr id="251" name="CaixaDeTexto 250"/>
          <p:cNvSpPr txBox="1"/>
          <p:nvPr/>
        </p:nvSpPr>
        <p:spPr>
          <a:xfrm>
            <a:off x="1661673" y="3496836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18</a:t>
            </a:r>
          </a:p>
        </p:txBody>
      </p:sp>
      <p:sp>
        <p:nvSpPr>
          <p:cNvPr id="252" name="CaixaDeTexto 251"/>
          <p:cNvSpPr txBox="1"/>
          <p:nvPr/>
        </p:nvSpPr>
        <p:spPr>
          <a:xfrm>
            <a:off x="4513587" y="3511215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73</a:t>
            </a:r>
          </a:p>
        </p:txBody>
      </p:sp>
      <p:sp>
        <p:nvSpPr>
          <p:cNvPr id="253" name="CaixaDeTexto 252"/>
          <p:cNvSpPr txBox="1"/>
          <p:nvPr/>
        </p:nvSpPr>
        <p:spPr>
          <a:xfrm>
            <a:off x="7354156" y="3499411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-31</a:t>
            </a:r>
          </a:p>
        </p:txBody>
      </p:sp>
      <p:sp>
        <p:nvSpPr>
          <p:cNvPr id="254" name="CaixaDeTexto 253"/>
          <p:cNvSpPr txBox="1"/>
          <p:nvPr/>
        </p:nvSpPr>
        <p:spPr>
          <a:xfrm>
            <a:off x="10245338" y="3514217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26</a:t>
            </a:r>
          </a:p>
        </p:txBody>
      </p:sp>
      <p:sp>
        <p:nvSpPr>
          <p:cNvPr id="255" name="CaixaDeTexto 254"/>
          <p:cNvSpPr txBox="1"/>
          <p:nvPr/>
        </p:nvSpPr>
        <p:spPr>
          <a:xfrm>
            <a:off x="8692000" y="2489803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-31</a:t>
            </a:r>
          </a:p>
        </p:txBody>
      </p:sp>
      <p:sp>
        <p:nvSpPr>
          <p:cNvPr id="257" name="CaixaDeTexto 256"/>
          <p:cNvSpPr txBox="1"/>
          <p:nvPr/>
        </p:nvSpPr>
        <p:spPr>
          <a:xfrm>
            <a:off x="3005189" y="2499320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18</a:t>
            </a:r>
          </a:p>
        </p:txBody>
      </p:sp>
      <p:sp>
        <p:nvSpPr>
          <p:cNvPr id="258" name="CaixaDeTexto 257"/>
          <p:cNvSpPr txBox="1"/>
          <p:nvPr/>
        </p:nvSpPr>
        <p:spPr>
          <a:xfrm>
            <a:off x="5878388" y="1383292"/>
            <a:ext cx="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18</a:t>
            </a:r>
          </a:p>
        </p:txBody>
      </p:sp>
      <p:sp>
        <p:nvSpPr>
          <p:cNvPr id="111" name="Título 1"/>
          <p:cNvSpPr txBox="1">
            <a:spLocks/>
          </p:cNvSpPr>
          <p:nvPr/>
        </p:nvSpPr>
        <p:spPr>
          <a:xfrm>
            <a:off x="8899996" y="620688"/>
            <a:ext cx="229693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Alfa Beta</a:t>
            </a:r>
          </a:p>
        </p:txBody>
      </p:sp>
      <p:sp>
        <p:nvSpPr>
          <p:cNvPr id="16" name="Forma livre: Forma 15"/>
          <p:cNvSpPr/>
          <p:nvPr/>
        </p:nvSpPr>
        <p:spPr>
          <a:xfrm rot="761930">
            <a:off x="9324581" y="2646905"/>
            <a:ext cx="735433" cy="1133359"/>
          </a:xfrm>
          <a:custGeom>
            <a:avLst/>
            <a:gdLst>
              <a:gd name="connsiteX0" fmla="*/ 66693 w 735433"/>
              <a:gd name="connsiteY0" fmla="*/ 1133359 h 1133359"/>
              <a:gd name="connsiteX1" fmla="*/ 12102 w 735433"/>
              <a:gd name="connsiteY1" fmla="*/ 942291 h 1133359"/>
              <a:gd name="connsiteX2" fmla="*/ 271409 w 735433"/>
              <a:gd name="connsiteY2" fmla="*/ 860404 h 1133359"/>
              <a:gd name="connsiteX3" fmla="*/ 121284 w 735433"/>
              <a:gd name="connsiteY3" fmla="*/ 710279 h 1133359"/>
              <a:gd name="connsiteX4" fmla="*/ 421535 w 735433"/>
              <a:gd name="connsiteY4" fmla="*/ 642040 h 1133359"/>
              <a:gd name="connsiteX5" fmla="*/ 339648 w 735433"/>
              <a:gd name="connsiteY5" fmla="*/ 328141 h 1133359"/>
              <a:gd name="connsiteX6" fmla="*/ 544364 w 735433"/>
              <a:gd name="connsiteY6" fmla="*/ 259903 h 1133359"/>
              <a:gd name="connsiteX7" fmla="*/ 394239 w 735433"/>
              <a:gd name="connsiteY7" fmla="*/ 14243 h 1133359"/>
              <a:gd name="connsiteX8" fmla="*/ 735433 w 735433"/>
              <a:gd name="connsiteY8" fmla="*/ 27891 h 113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5433" h="1133359">
                <a:moveTo>
                  <a:pt x="66693" y="1133359"/>
                </a:moveTo>
                <a:cubicBezTo>
                  <a:pt x="22338" y="1060571"/>
                  <a:pt x="-22017" y="987783"/>
                  <a:pt x="12102" y="942291"/>
                </a:cubicBezTo>
                <a:cubicBezTo>
                  <a:pt x="46221" y="896798"/>
                  <a:pt x="253212" y="899073"/>
                  <a:pt x="271409" y="860404"/>
                </a:cubicBezTo>
                <a:cubicBezTo>
                  <a:pt x="289606" y="821735"/>
                  <a:pt x="96263" y="746673"/>
                  <a:pt x="121284" y="710279"/>
                </a:cubicBezTo>
                <a:cubicBezTo>
                  <a:pt x="146305" y="673885"/>
                  <a:pt x="385141" y="705730"/>
                  <a:pt x="421535" y="642040"/>
                </a:cubicBezTo>
                <a:cubicBezTo>
                  <a:pt x="457929" y="578350"/>
                  <a:pt x="319177" y="391830"/>
                  <a:pt x="339648" y="328141"/>
                </a:cubicBezTo>
                <a:cubicBezTo>
                  <a:pt x="360120" y="264451"/>
                  <a:pt x="535266" y="312219"/>
                  <a:pt x="544364" y="259903"/>
                </a:cubicBezTo>
                <a:cubicBezTo>
                  <a:pt x="553463" y="207587"/>
                  <a:pt x="362394" y="52912"/>
                  <a:pt x="394239" y="14243"/>
                </a:cubicBezTo>
                <a:cubicBezTo>
                  <a:pt x="426084" y="-24426"/>
                  <a:pt x="735433" y="27891"/>
                  <a:pt x="735433" y="27891"/>
                </a:cubicBezTo>
              </a:path>
            </a:pathLst>
          </a:cu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94985" y="3191925"/>
            <a:ext cx="1051162" cy="1076028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51" grpId="0"/>
      <p:bldP spid="252" grpId="0"/>
      <p:bldP spid="253" grpId="0"/>
      <p:bldP spid="254" grpId="0"/>
      <p:bldP spid="255" grpId="0"/>
      <p:bldP spid="257" grpId="0"/>
      <p:bldP spid="258" grpId="0"/>
      <p:bldP spid="111" grpId="0"/>
      <p:bldP spid="1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Alfa beta</a:t>
            </a:r>
            <a:endParaRPr lang="en-US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sz="1200" dirty="0"/>
              <a:t>IART - Carolina Jorge e Rui Paiva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5</a:t>
            </a:fld>
            <a:endParaRPr lang="pt-PT"/>
          </a:p>
        </p:txBody>
      </p:sp>
      <p:sp>
        <p:nvSpPr>
          <p:cNvPr id="12" name="Oval 11"/>
          <p:cNvSpPr/>
          <p:nvPr/>
        </p:nvSpPr>
        <p:spPr>
          <a:xfrm>
            <a:off x="5768789" y="209708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Conexão reta 16"/>
          <p:cNvCxnSpPr>
            <a:stCxn id="14" idx="0"/>
            <a:endCxn id="12" idx="4"/>
          </p:cNvCxnSpPr>
          <p:nvPr/>
        </p:nvCxnSpPr>
        <p:spPr>
          <a:xfrm flipV="1">
            <a:off x="4618248" y="2745160"/>
            <a:ext cx="1474577" cy="39580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94212" y="314096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Conexão reta 17"/>
          <p:cNvCxnSpPr>
            <a:stCxn id="15" idx="0"/>
            <a:endCxn id="12" idx="4"/>
          </p:cNvCxnSpPr>
          <p:nvPr/>
        </p:nvCxnSpPr>
        <p:spPr>
          <a:xfrm flipH="1" flipV="1">
            <a:off x="6092825" y="2745160"/>
            <a:ext cx="1405743" cy="39580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>
            <a:stCxn id="22" idx="0"/>
            <a:endCxn id="14" idx="4"/>
          </p:cNvCxnSpPr>
          <p:nvPr/>
        </p:nvCxnSpPr>
        <p:spPr>
          <a:xfrm flipV="1">
            <a:off x="3970176" y="3789040"/>
            <a:ext cx="648072" cy="43469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74532" y="314096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Conexão reta 22"/>
          <p:cNvCxnSpPr>
            <a:stCxn id="24" idx="0"/>
            <a:endCxn id="14" idx="4"/>
          </p:cNvCxnSpPr>
          <p:nvPr/>
        </p:nvCxnSpPr>
        <p:spPr>
          <a:xfrm flipH="1" flipV="1">
            <a:off x="4618248" y="3789040"/>
            <a:ext cx="648072" cy="43469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46140" y="422373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" name="Conexão reta 26"/>
          <p:cNvCxnSpPr>
            <a:stCxn id="28" idx="0"/>
            <a:endCxn id="15" idx="4"/>
          </p:cNvCxnSpPr>
          <p:nvPr/>
        </p:nvCxnSpPr>
        <p:spPr>
          <a:xfrm flipV="1">
            <a:off x="6850496" y="3789040"/>
            <a:ext cx="648072" cy="43469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42284" y="422373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Conexão reta 28"/>
          <p:cNvCxnSpPr>
            <a:stCxn id="30" idx="0"/>
            <a:endCxn id="15" idx="4"/>
          </p:cNvCxnSpPr>
          <p:nvPr/>
        </p:nvCxnSpPr>
        <p:spPr>
          <a:xfrm flipH="1" flipV="1">
            <a:off x="7498568" y="3789040"/>
            <a:ext cx="648072" cy="43469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26460" y="422373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7822604" y="422373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826160" y="43601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122304" y="43601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7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6706480" y="436019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8002624" y="435742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</a:t>
            </a:r>
          </a:p>
        </p:txBody>
      </p:sp>
      <p:sp>
        <p:nvSpPr>
          <p:cNvPr id="45" name="Oval 44"/>
          <p:cNvSpPr/>
          <p:nvPr/>
        </p:nvSpPr>
        <p:spPr>
          <a:xfrm>
            <a:off x="4294212" y="314096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7174532" y="314096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6958508" y="2141224"/>
            <a:ext cx="93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MAX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474232" y="327477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354552" y="32833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948809" y="22402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290656" y="3158002"/>
            <a:ext cx="93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37483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Esquema de Título e Objeto com Gráfico</a:t>
            </a:r>
          </a:p>
        </p:txBody>
      </p:sp>
      <p:graphicFrame>
        <p:nvGraphicFramePr>
          <p:cNvPr id="9" name="Marcador de Posição de Conteúdo 8" descr="Gráfico de colunas agrupadas a mostrar os valores de 3 séries de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141413" y="2249488"/>
          <a:ext cx="9902825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7</a:t>
            </a:fld>
            <a:endParaRPr lang="pt-PT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Exemplos de Jogos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99496"/>
              </p:ext>
            </p:extLst>
          </p:nvPr>
        </p:nvGraphicFramePr>
        <p:xfrm>
          <a:off x="2032000" y="3038796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55699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044716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9198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Determinístico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Estocástico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7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Acessível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Xadrez,</a:t>
                      </a:r>
                      <a:r>
                        <a:rPr lang="pt-PT" baseline="0" dirty="0"/>
                        <a:t> </a:t>
                      </a:r>
                      <a:r>
                        <a:rPr lang="pt-PT" baseline="0" dirty="0" err="1"/>
                        <a:t>Go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Backgammon</a:t>
                      </a:r>
                      <a:r>
                        <a:rPr lang="pt-PT" dirty="0"/>
                        <a:t>, Monopólio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5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Inacessível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Batalha Naval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Scrabble, Poker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6024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917948" y="4405947"/>
            <a:ext cx="9594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Acessível - há toda a informação necessária</a:t>
            </a:r>
          </a:p>
          <a:p>
            <a:r>
              <a:rPr lang="pt-PT" dirty="0"/>
              <a:t>Inacessível - há informação “escondida”</a:t>
            </a:r>
          </a:p>
          <a:p>
            <a:endParaRPr lang="pt-PT" dirty="0"/>
          </a:p>
          <a:p>
            <a:r>
              <a:rPr lang="pt-PT" dirty="0"/>
              <a:t>Determinístico - podem ser calculadas todos os passos de forma certa</a:t>
            </a:r>
          </a:p>
          <a:p>
            <a:r>
              <a:rPr lang="pt-PT" dirty="0"/>
              <a:t>Estocástico - há apenas uma percentagem de ocorrer um certo estado</a:t>
            </a:r>
          </a:p>
        </p:txBody>
      </p:sp>
    </p:spTree>
    <p:extLst>
      <p:ext uri="{BB962C8B-B14F-4D97-AF65-F5344CB8AC3E}">
        <p14:creationId xmlns:p14="http://schemas.microsoft.com/office/powerpoint/2010/main" val="93582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8</a:t>
            </a:fld>
            <a:endParaRPr lang="pt-PT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120998" y="-68192"/>
            <a:ext cx="10515600" cy="1325563"/>
          </a:xfrm>
        </p:spPr>
        <p:txBody>
          <a:bodyPr/>
          <a:lstStyle/>
          <a:p>
            <a:r>
              <a:rPr lang="pt-PT" dirty="0"/>
              <a:t>Árvore do jogo do galo</a:t>
            </a:r>
          </a:p>
        </p:txBody>
      </p:sp>
      <p:pic>
        <p:nvPicPr>
          <p:cNvPr id="7" name="Picture 30821"/>
          <p:cNvPicPr/>
          <p:nvPr/>
        </p:nvPicPr>
        <p:blipFill>
          <a:blip r:embed="rId2"/>
          <a:stretch>
            <a:fillRect/>
          </a:stretch>
        </p:blipFill>
        <p:spPr>
          <a:xfrm>
            <a:off x="3696852" y="1283906"/>
            <a:ext cx="6962237" cy="501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IART - Carolina Jorge e Rui Paiva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9</a:t>
            </a:fld>
            <a:endParaRPr lang="pt-PT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Propriedades do </a:t>
            </a:r>
            <a:r>
              <a:rPr lang="pt-PT" dirty="0" err="1"/>
              <a:t>minimax</a:t>
            </a:r>
            <a:endParaRPr lang="pt-PT" dirty="0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PT" dirty="0"/>
              <a:t>Completo, se a árvore for completa</a:t>
            </a:r>
          </a:p>
          <a:p>
            <a:r>
              <a:rPr lang="pt-PT" dirty="0"/>
              <a:t>Ótimo, se o oponente for ótimo</a:t>
            </a:r>
          </a:p>
          <a:p>
            <a:r>
              <a:rPr lang="pt-PT" dirty="0"/>
              <a:t>Complexidade temporal </a:t>
            </a:r>
            <a:r>
              <a:rPr lang="pt-PT" dirty="0" err="1"/>
              <a:t>b</a:t>
            </a:r>
            <a:r>
              <a:rPr lang="pt-PT" baseline="30000" dirty="0" err="1"/>
              <a:t>m</a:t>
            </a:r>
            <a:endParaRPr lang="pt-PT" baseline="30000" dirty="0"/>
          </a:p>
          <a:p>
            <a:r>
              <a:rPr lang="pt-PT" dirty="0"/>
              <a:t>Complexidade espacial </a:t>
            </a:r>
            <a:r>
              <a:rPr lang="pt-PT" dirty="0" err="1"/>
              <a:t>bm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838200" y="4834509"/>
            <a:ext cx="886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 – fator de ramificação</a:t>
            </a:r>
          </a:p>
          <a:p>
            <a:r>
              <a:rPr lang="pt-PT" dirty="0"/>
              <a:t>m – profundidade da árvore</a:t>
            </a:r>
          </a:p>
        </p:txBody>
      </p:sp>
    </p:spTree>
    <p:extLst>
      <p:ext uri="{BB962C8B-B14F-4D97-AF65-F5344CB8AC3E}">
        <p14:creationId xmlns:p14="http://schemas.microsoft.com/office/powerpoint/2010/main" val="10476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5">
      <a:dk1>
        <a:srgbClr val="4F5E74"/>
      </a:dk1>
      <a:lt1>
        <a:sysClr val="window" lastClr="FFFFFF"/>
      </a:lt1>
      <a:dk2>
        <a:srgbClr val="252C36"/>
      </a:dk2>
      <a:lt2>
        <a:srgbClr val="272F39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015A64"/>
      </a:hlink>
      <a:folHlink>
        <a:srgbClr val="002428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</TotalTime>
  <Words>689</Words>
  <Application>Microsoft Office PowerPoint</Application>
  <PresentationFormat>Personalizados</PresentationFormat>
  <Paragraphs>162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Tw Cen MT</vt:lpstr>
      <vt:lpstr>Circuito</vt:lpstr>
      <vt:lpstr>Minimax e alfa beta pruning</vt:lpstr>
      <vt:lpstr>Minimax </vt:lpstr>
      <vt:lpstr>Minimax</vt:lpstr>
      <vt:lpstr>MiniMax</vt:lpstr>
      <vt:lpstr>Alfa beta</vt:lpstr>
      <vt:lpstr>Esquema de Título e Objeto com Gráfico</vt:lpstr>
      <vt:lpstr>Exemplos de Jogos</vt:lpstr>
      <vt:lpstr>Árvore do jogo do galo</vt:lpstr>
      <vt:lpstr>Propriedades do minimax</vt:lpstr>
      <vt:lpstr>Apresentação do PowerPoint</vt:lpstr>
      <vt:lpstr>Propriedades do minimax alfa-beta</vt:lpstr>
      <vt:lpstr>Outras formas de otimização: Função de avaliação</vt:lpstr>
      <vt:lpstr>Outras formas de otimização: Função de avaliação</vt:lpstr>
      <vt:lpstr>Jogos estocásticos acessíveis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de Título</dc:title>
  <dc:creator>Carolina Centeio Jorge</dc:creator>
  <cp:lastModifiedBy>Rui Paiva</cp:lastModifiedBy>
  <cp:revision>46</cp:revision>
  <dcterms:created xsi:type="dcterms:W3CDTF">2017-03-11T13:20:51Z</dcterms:created>
  <dcterms:modified xsi:type="dcterms:W3CDTF">2017-03-14T02:00:56Z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