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7" r:id="rId3"/>
    <p:sldId id="257" r:id="rId4"/>
    <p:sldId id="261" r:id="rId5"/>
    <p:sldId id="342" r:id="rId6"/>
    <p:sldId id="389" r:id="rId7"/>
    <p:sldId id="443" r:id="rId8"/>
    <p:sldId id="451" r:id="rId9"/>
    <p:sldId id="383" r:id="rId10"/>
    <p:sldId id="263" r:id="rId11"/>
    <p:sldId id="454" r:id="rId12"/>
    <p:sldId id="264" r:id="rId13"/>
    <p:sldId id="266" r:id="rId14"/>
    <p:sldId id="452" r:id="rId15"/>
    <p:sldId id="453" r:id="rId16"/>
    <p:sldId id="265" r:id="rId17"/>
    <p:sldId id="258" r:id="rId18"/>
    <p:sldId id="466" r:id="rId19"/>
    <p:sldId id="259" r:id="rId20"/>
    <p:sldId id="455" r:id="rId21"/>
    <p:sldId id="456" r:id="rId22"/>
    <p:sldId id="459" r:id="rId23"/>
    <p:sldId id="462" r:id="rId24"/>
    <p:sldId id="458" r:id="rId25"/>
    <p:sldId id="461" r:id="rId26"/>
    <p:sldId id="460" r:id="rId27"/>
    <p:sldId id="463" r:id="rId28"/>
    <p:sldId id="464" r:id="rId29"/>
    <p:sldId id="465" r:id="rId30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41E92-ED90-0A40-8A22-B986B9C3AE3C}" v="1" dt="2020-01-27T19:12:45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531"/>
  </p:normalViewPr>
  <p:slideViewPr>
    <p:cSldViewPr snapToGrid="0" snapToObjects="1">
      <p:cViewPr varScale="1">
        <p:scale>
          <a:sx n="146" d="100"/>
          <a:sy n="146" d="100"/>
        </p:scale>
        <p:origin x="17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lson, Ph.D." userId="670af4e5-ad46-4d61-8416-94491863a631" providerId="ADAL" clId="{4AFE1477-168C-C940-AF70-B188D51F81AC}"/>
    <pc:docChg chg="custSel addSld delSld modSld">
      <pc:chgData name="David Carlson, Ph.D." userId="670af4e5-ad46-4d61-8416-94491863a631" providerId="ADAL" clId="{4AFE1477-168C-C940-AF70-B188D51F81AC}" dt="2019-01-29T03:16:53.803" v="862" actId="20577"/>
      <pc:docMkLst>
        <pc:docMk/>
      </pc:docMkLst>
      <pc:sldChg chg="modSp">
        <pc:chgData name="David Carlson, Ph.D." userId="670af4e5-ad46-4d61-8416-94491863a631" providerId="ADAL" clId="{4AFE1477-168C-C940-AF70-B188D51F81AC}" dt="2019-01-28T21:38:39.183" v="82" actId="20577"/>
        <pc:sldMkLst>
          <pc:docMk/>
          <pc:sldMk cId="942425666" sldId="256"/>
        </pc:sldMkLst>
        <pc:spChg chg="mod">
          <ac:chgData name="David Carlson, Ph.D." userId="670af4e5-ad46-4d61-8416-94491863a631" providerId="ADAL" clId="{4AFE1477-168C-C940-AF70-B188D51F81AC}" dt="2019-01-28T21:38:39.183" v="82" actId="20577"/>
          <ac:spMkLst>
            <pc:docMk/>
            <pc:sldMk cId="942425666" sldId="256"/>
            <ac:spMk id="2" creationId="{00000000-0000-0000-0000-000000000000}"/>
          </ac:spMkLst>
        </pc:spChg>
      </pc:sldChg>
    </pc:docChg>
  </pc:docChgLst>
  <pc:docChgLst>
    <pc:chgData name="David Carlson, Ph.D." userId="670af4e5-ad46-4d61-8416-94491863a631" providerId="ADAL" clId="{17E42E2C-A9E5-0744-A424-3FFCE3CE246A}"/>
    <pc:docChg chg="modSld">
      <pc:chgData name="David Carlson, Ph.D." userId="670af4e5-ad46-4d61-8416-94491863a631" providerId="ADAL" clId="{17E42E2C-A9E5-0744-A424-3FFCE3CE246A}" dt="2019-01-04T21:06:30.336" v="106" actId="20577"/>
      <pc:docMkLst>
        <pc:docMk/>
      </pc:docMkLst>
    </pc:docChg>
  </pc:docChgLst>
  <pc:docChgLst>
    <pc:chgData name="Prof. David Carlson, Ph.D." userId="670af4e5-ad46-4d61-8416-94491863a631" providerId="ADAL" clId="{52141E92-ED90-0A40-8A22-B986B9C3AE3C}"/>
    <pc:docChg chg="modSld sldOrd">
      <pc:chgData name="Prof. David Carlson, Ph.D." userId="670af4e5-ad46-4d61-8416-94491863a631" providerId="ADAL" clId="{52141E92-ED90-0A40-8A22-B986B9C3AE3C}" dt="2020-01-27T19:13:29.466" v="4" actId="20577"/>
      <pc:docMkLst>
        <pc:docMk/>
      </pc:docMkLst>
      <pc:sldChg chg="modSp">
        <pc:chgData name="Prof. David Carlson, Ph.D." userId="670af4e5-ad46-4d61-8416-94491863a631" providerId="ADAL" clId="{52141E92-ED90-0A40-8A22-B986B9C3AE3C}" dt="2020-01-27T19:13:29.466" v="4" actId="20577"/>
        <pc:sldMkLst>
          <pc:docMk/>
          <pc:sldMk cId="942425666" sldId="256"/>
        </pc:sldMkLst>
        <pc:spChg chg="mod">
          <ac:chgData name="Prof. David Carlson, Ph.D." userId="670af4e5-ad46-4d61-8416-94491863a631" providerId="ADAL" clId="{52141E92-ED90-0A40-8A22-B986B9C3AE3C}" dt="2020-01-27T19:13:29.466" v="4" actId="20577"/>
          <ac:spMkLst>
            <pc:docMk/>
            <pc:sldMk cId="942425666" sldId="256"/>
            <ac:spMk id="2" creationId="{00000000-0000-0000-0000-000000000000}"/>
          </ac:spMkLst>
        </pc:spChg>
      </pc:sldChg>
      <pc:sldChg chg="ord">
        <pc:chgData name="Prof. David Carlson, Ph.D." userId="670af4e5-ad46-4d61-8416-94491863a631" providerId="ADAL" clId="{52141E92-ED90-0A40-8A22-B986B9C3AE3C}" dt="2020-01-27T19:12:45.315" v="0"/>
        <pc:sldMkLst>
          <pc:docMk/>
          <pc:sldMk cId="177575228" sldId="257"/>
        </pc:sldMkLst>
      </pc:sldChg>
    </pc:docChg>
  </pc:docChgLst>
  <pc:docChgLst>
    <pc:chgData name="David Carlson, Ph.D." userId="670af4e5-ad46-4d61-8416-94491863a631" providerId="ADAL" clId="{5638C0BE-1EC6-8242-B97E-C8C0E0E76D21}"/>
    <pc:docChg chg="undo custSel addSld delSld modSld sldOrd">
      <pc:chgData name="David Carlson, Ph.D." userId="670af4e5-ad46-4d61-8416-94491863a631" providerId="ADAL" clId="{5638C0BE-1EC6-8242-B97E-C8C0E0E76D21}" dt="2019-01-28T16:17:56.158" v="9069" actId="20577"/>
      <pc:docMkLst>
        <pc:docMk/>
      </pc:docMkLst>
      <pc:sldChg chg="modSp add del">
        <pc:chgData name="David Carlson, Ph.D." userId="670af4e5-ad46-4d61-8416-94491863a631" providerId="ADAL" clId="{5638C0BE-1EC6-8242-B97E-C8C0E0E76D21}" dt="2019-01-28T02:45:18.831" v="2508" actId="20577"/>
        <pc:sldMkLst>
          <pc:docMk/>
          <pc:sldMk cId="942425666" sldId="256"/>
        </pc:sldMkLst>
        <pc:spChg chg="mod">
          <ac:chgData name="David Carlson, Ph.D." userId="670af4e5-ad46-4d61-8416-94491863a631" providerId="ADAL" clId="{5638C0BE-1EC6-8242-B97E-C8C0E0E76D21}" dt="2019-01-28T02:45:18.831" v="2508" actId="20577"/>
          <ac:spMkLst>
            <pc:docMk/>
            <pc:sldMk cId="942425666" sldId="256"/>
            <ac:spMk id="2" creationId="{00000000-0000-0000-0000-000000000000}"/>
          </ac:spMkLst>
        </pc:spChg>
      </pc:sldChg>
    </pc:docChg>
  </pc:docChgLst>
  <pc:docChgLst>
    <pc:chgData name="Prof. David Carlson, Ph.D." userId="670af4e5-ad46-4d61-8416-94491863a631" providerId="ADAL" clId="{1A557186-5A4D-7F42-8449-C7C2D892D86B}"/>
    <pc:docChg chg="custSel addSld delSld modSld">
      <pc:chgData name="Prof. David Carlson, Ph.D." userId="670af4e5-ad46-4d61-8416-94491863a631" providerId="ADAL" clId="{1A557186-5A4D-7F42-8449-C7C2D892D86B}" dt="2019-02-06T20:18:29.988" v="1092" actId="20577"/>
      <pc:docMkLst>
        <pc:docMk/>
      </pc:docMkLst>
      <pc:sldChg chg="modSp">
        <pc:chgData name="Prof. David Carlson, Ph.D." userId="670af4e5-ad46-4d61-8416-94491863a631" providerId="ADAL" clId="{1A557186-5A4D-7F42-8449-C7C2D892D86B}" dt="2019-02-06T20:18:29.988" v="1092" actId="20577"/>
        <pc:sldMkLst>
          <pc:docMk/>
          <pc:sldMk cId="942425666" sldId="256"/>
        </pc:sldMkLst>
        <pc:spChg chg="mod">
          <ac:chgData name="Prof. David Carlson, Ph.D." userId="670af4e5-ad46-4d61-8416-94491863a631" providerId="ADAL" clId="{1A557186-5A4D-7F42-8449-C7C2D892D86B}" dt="2019-02-06T20:18:29.988" v="1092" actId="20577"/>
          <ac:spMkLst>
            <pc:docMk/>
            <pc:sldMk cId="942425666" sldId="256"/>
            <ac:spMk id="2" creationId="{00000000-0000-0000-0000-000000000000}"/>
          </ac:spMkLst>
        </pc:spChg>
      </pc:sldChg>
    </pc:docChg>
  </pc:docChgLst>
  <pc:docChgLst>
    <pc:chgData name="David Carlson, Ph.D." userId="670af4e5-ad46-4d61-8416-94491863a631" providerId="ADAL" clId="{7BC14F37-A079-D248-9FE3-5FA7A5AB951B}"/>
    <pc:docChg chg="undo custSel addSld delSld modSld sldOrd">
      <pc:chgData name="David Carlson, Ph.D." userId="670af4e5-ad46-4d61-8416-94491863a631" providerId="ADAL" clId="{7BC14F37-A079-D248-9FE3-5FA7A5AB951B}" dt="2019-01-23T18:47:24.994" v="7515" actId="2696"/>
      <pc:docMkLst>
        <pc:docMk/>
      </pc:docMkLst>
      <pc:sldChg chg="modSp">
        <pc:chgData name="David Carlson, Ph.D." userId="670af4e5-ad46-4d61-8416-94491863a631" providerId="ADAL" clId="{7BC14F37-A079-D248-9FE3-5FA7A5AB951B}" dt="2019-01-22T16:16:45.005" v="51" actId="20577"/>
        <pc:sldMkLst>
          <pc:docMk/>
          <pc:sldMk cId="942425666" sldId="256"/>
        </pc:sldMkLst>
        <pc:spChg chg="mod">
          <ac:chgData name="David Carlson, Ph.D." userId="670af4e5-ad46-4d61-8416-94491863a631" providerId="ADAL" clId="{7BC14F37-A079-D248-9FE3-5FA7A5AB951B}" dt="2019-01-22T16:16:45.005" v="51" actId="20577"/>
          <ac:spMkLst>
            <pc:docMk/>
            <pc:sldMk cId="942425666" sldId="256"/>
            <ac:spMk id="2" creationId="{00000000-0000-0000-0000-000000000000}"/>
          </ac:spMkLst>
        </pc:spChg>
      </pc:sldChg>
    </pc:docChg>
  </pc:docChgLst>
  <pc:docChgLst>
    <pc:chgData name="Prof. David Carlson, Ph.D." userId="670af4e5-ad46-4d61-8416-94491863a631" providerId="ADAL" clId="{4AFE1477-168C-C940-AF70-B188D51F81AC}"/>
    <pc:docChg chg="modSld">
      <pc:chgData name="Prof. David Carlson, Ph.D." userId="670af4e5-ad46-4d61-8416-94491863a631" providerId="ADAL" clId="{4AFE1477-168C-C940-AF70-B188D51F81AC}" dt="2019-01-30T02:58:28.426" v="3" actId="20577"/>
      <pc:docMkLst>
        <pc:docMk/>
      </pc:docMkLst>
      <pc:sldChg chg="modSp">
        <pc:chgData name="Prof. David Carlson, Ph.D." userId="670af4e5-ad46-4d61-8416-94491863a631" providerId="ADAL" clId="{4AFE1477-168C-C940-AF70-B188D51F81AC}" dt="2019-01-30T02:58:28.426" v="3" actId="20577"/>
        <pc:sldMkLst>
          <pc:docMk/>
          <pc:sldMk cId="942425666" sldId="256"/>
        </pc:sldMkLst>
        <pc:spChg chg="mod">
          <ac:chgData name="Prof. David Carlson, Ph.D." userId="670af4e5-ad46-4d61-8416-94491863a631" providerId="ADAL" clId="{4AFE1477-168C-C940-AF70-B188D51F81AC}" dt="2019-01-30T02:58:28.426" v="3" actId="20577"/>
          <ac:spMkLst>
            <pc:docMk/>
            <pc:sldMk cId="942425666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68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37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061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4pPr>
            <a:lvl5pPr marL="1826748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5pPr>
            <a:lvl6pPr marL="2283435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6pPr>
            <a:lvl7pPr marL="2740122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7pPr>
            <a:lvl8pPr marL="3196809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8pPr>
            <a:lvl9pPr marL="3653496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687" indent="0">
              <a:buNone/>
              <a:defRPr sz="1998" b="1"/>
            </a:lvl2pPr>
            <a:lvl3pPr marL="913374" indent="0">
              <a:buNone/>
              <a:defRPr sz="1798" b="1"/>
            </a:lvl3pPr>
            <a:lvl4pPr marL="1370061" indent="0">
              <a:buNone/>
              <a:defRPr sz="1598" b="1"/>
            </a:lvl4pPr>
            <a:lvl5pPr marL="1826748" indent="0">
              <a:buNone/>
              <a:defRPr sz="1598" b="1"/>
            </a:lvl5pPr>
            <a:lvl6pPr marL="2283435" indent="0">
              <a:buNone/>
              <a:defRPr sz="1598" b="1"/>
            </a:lvl6pPr>
            <a:lvl7pPr marL="2740122" indent="0">
              <a:buNone/>
              <a:defRPr sz="1598" b="1"/>
            </a:lvl7pPr>
            <a:lvl8pPr marL="3196809" indent="0">
              <a:buNone/>
              <a:defRPr sz="1598" b="1"/>
            </a:lvl8pPr>
            <a:lvl9pPr marL="3653496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6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687" indent="0">
              <a:buNone/>
              <a:defRPr sz="1998" b="1"/>
            </a:lvl2pPr>
            <a:lvl3pPr marL="913374" indent="0">
              <a:buNone/>
              <a:defRPr sz="1798" b="1"/>
            </a:lvl3pPr>
            <a:lvl4pPr marL="1370061" indent="0">
              <a:buNone/>
              <a:defRPr sz="1598" b="1"/>
            </a:lvl4pPr>
            <a:lvl5pPr marL="1826748" indent="0">
              <a:buNone/>
              <a:defRPr sz="1598" b="1"/>
            </a:lvl5pPr>
            <a:lvl6pPr marL="2283435" indent="0">
              <a:buNone/>
              <a:defRPr sz="1598" b="1"/>
            </a:lvl6pPr>
            <a:lvl7pPr marL="2740122" indent="0">
              <a:buNone/>
              <a:defRPr sz="1598" b="1"/>
            </a:lvl7pPr>
            <a:lvl8pPr marL="3196809" indent="0">
              <a:buNone/>
              <a:defRPr sz="1598" b="1"/>
            </a:lvl8pPr>
            <a:lvl9pPr marL="3653496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6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196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398"/>
            </a:lvl1pPr>
            <a:lvl2pPr marL="456687" indent="0">
              <a:buNone/>
              <a:defRPr sz="1199"/>
            </a:lvl2pPr>
            <a:lvl3pPr marL="913374" indent="0">
              <a:buNone/>
              <a:defRPr sz="999"/>
            </a:lvl3pPr>
            <a:lvl4pPr marL="1370061" indent="0">
              <a:buNone/>
              <a:defRPr sz="899"/>
            </a:lvl4pPr>
            <a:lvl5pPr marL="1826748" indent="0">
              <a:buNone/>
              <a:defRPr sz="899"/>
            </a:lvl5pPr>
            <a:lvl6pPr marL="2283435" indent="0">
              <a:buNone/>
              <a:defRPr sz="899"/>
            </a:lvl6pPr>
            <a:lvl7pPr marL="2740122" indent="0">
              <a:buNone/>
              <a:defRPr sz="899"/>
            </a:lvl7pPr>
            <a:lvl8pPr marL="3196809" indent="0">
              <a:buNone/>
              <a:defRPr sz="899"/>
            </a:lvl8pPr>
            <a:lvl9pPr marL="3653496" indent="0">
              <a:buNone/>
              <a:defRPr sz="8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196"/>
            </a:lvl1pPr>
            <a:lvl2pPr marL="456687" indent="0">
              <a:buNone/>
              <a:defRPr sz="2797"/>
            </a:lvl2pPr>
            <a:lvl3pPr marL="913374" indent="0">
              <a:buNone/>
              <a:defRPr sz="2398"/>
            </a:lvl3pPr>
            <a:lvl4pPr marL="1370061" indent="0">
              <a:buNone/>
              <a:defRPr sz="1998"/>
            </a:lvl4pPr>
            <a:lvl5pPr marL="1826748" indent="0">
              <a:buNone/>
              <a:defRPr sz="1998"/>
            </a:lvl5pPr>
            <a:lvl6pPr marL="2283435" indent="0">
              <a:buNone/>
              <a:defRPr sz="1998"/>
            </a:lvl6pPr>
            <a:lvl7pPr marL="2740122" indent="0">
              <a:buNone/>
              <a:defRPr sz="1998"/>
            </a:lvl7pPr>
            <a:lvl8pPr marL="3196809" indent="0">
              <a:buNone/>
              <a:defRPr sz="1998"/>
            </a:lvl8pPr>
            <a:lvl9pPr marL="3653496" indent="0">
              <a:buNone/>
              <a:defRPr sz="199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398"/>
            </a:lvl1pPr>
            <a:lvl2pPr marL="456687" indent="0">
              <a:buNone/>
              <a:defRPr sz="1199"/>
            </a:lvl2pPr>
            <a:lvl3pPr marL="913374" indent="0">
              <a:buNone/>
              <a:defRPr sz="999"/>
            </a:lvl3pPr>
            <a:lvl4pPr marL="1370061" indent="0">
              <a:buNone/>
              <a:defRPr sz="899"/>
            </a:lvl4pPr>
            <a:lvl5pPr marL="1826748" indent="0">
              <a:buNone/>
              <a:defRPr sz="899"/>
            </a:lvl5pPr>
            <a:lvl6pPr marL="2283435" indent="0">
              <a:buNone/>
              <a:defRPr sz="899"/>
            </a:lvl6pPr>
            <a:lvl7pPr marL="2740122" indent="0">
              <a:buNone/>
              <a:defRPr sz="899"/>
            </a:lvl7pPr>
            <a:lvl8pPr marL="3196809" indent="0">
              <a:buNone/>
              <a:defRPr sz="899"/>
            </a:lvl8pPr>
            <a:lvl9pPr marL="3653496" indent="0">
              <a:buNone/>
              <a:defRPr sz="8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687" rtl="0" eaLnBrk="1" latinLnBrk="0" hangingPunct="1">
        <a:spcBef>
          <a:spcPct val="0"/>
        </a:spcBef>
        <a:buNone/>
        <a:defRPr sz="4396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342516" indent="-342516" algn="l" defTabSz="456687" rtl="0" eaLnBrk="1" latinLnBrk="0" hangingPunct="1">
        <a:spcBef>
          <a:spcPct val="20000"/>
        </a:spcBef>
        <a:buFont typeface="Arial"/>
        <a:buChar char="•"/>
        <a:defRPr sz="3196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742116" indent="-285429" algn="l" defTabSz="456687" rtl="0" eaLnBrk="1" latinLnBrk="0" hangingPunct="1">
        <a:spcBef>
          <a:spcPct val="20000"/>
        </a:spcBef>
        <a:buFont typeface="Arial"/>
        <a:buChar char="–"/>
        <a:defRPr sz="279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141717" indent="-228344" algn="l" defTabSz="456687" rtl="0" eaLnBrk="1" latinLnBrk="0" hangingPunct="1">
        <a:spcBef>
          <a:spcPct val="20000"/>
        </a:spcBef>
        <a:buFont typeface="Arial"/>
        <a:buChar char="•"/>
        <a:defRPr sz="23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1598404" indent="-228344" algn="l" defTabSz="456687" rtl="0" eaLnBrk="1" latinLnBrk="0" hangingPunct="1">
        <a:spcBef>
          <a:spcPct val="20000"/>
        </a:spcBef>
        <a:buFont typeface="Arial"/>
        <a:buChar char="–"/>
        <a:defRPr sz="19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055091" indent="-228344" algn="l" defTabSz="456687" rtl="0" eaLnBrk="1" latinLnBrk="0" hangingPunct="1">
        <a:spcBef>
          <a:spcPct val="20000"/>
        </a:spcBef>
        <a:buFont typeface="Arial"/>
        <a:buChar char="»"/>
        <a:defRPr sz="19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2511778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466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152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1839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87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4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061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748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435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122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809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496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60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59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58.png"/><Relationship Id="rId5" Type="http://schemas.openxmlformats.org/officeDocument/2006/relationships/image" Target="../media/image6.emf"/><Relationship Id="rId15" Type="http://schemas.openxmlformats.org/officeDocument/2006/relationships/image" Target="../media/image62.png"/><Relationship Id="rId10" Type="http://schemas.openxmlformats.org/officeDocument/2006/relationships/image" Target="../media/image10.png"/><Relationship Id="rId4" Type="http://schemas.openxmlformats.org/officeDocument/2006/relationships/image" Target="../media/image5.emf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10.png"/><Relationship Id="rId12" Type="http://schemas.openxmlformats.org/officeDocument/2006/relationships/image" Target="../media/image59.png"/><Relationship Id="rId2" Type="http://schemas.openxmlformats.org/officeDocument/2006/relationships/image" Target="../media/image98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15" Type="http://schemas.openxmlformats.org/officeDocument/2006/relationships/image" Target="../media/image62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14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Multiple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Carlson</a:t>
            </a:r>
          </a:p>
        </p:txBody>
      </p:sp>
    </p:spTree>
    <p:extLst>
      <p:ext uri="{BB962C8B-B14F-4D97-AF65-F5344CB8AC3E}">
        <p14:creationId xmlns:p14="http://schemas.microsoft.com/office/powerpoint/2010/main" val="94242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21EB-2721-9442-992D-28E61AFD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Softmax</a:t>
            </a:r>
            <a:r>
              <a:rPr lang="en-US" dirty="0"/>
              <a:t>”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5DD-0192-3545-9F1A-279EC4FBC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logistic regression, we use a logistic function to map our linear model to two-class probabilities.</a:t>
                </a:r>
              </a:p>
              <a:p>
                <a:endParaRPr lang="en-US" dirty="0"/>
              </a:p>
              <a:p>
                <a:r>
                  <a:rPr lang="en-US" dirty="0"/>
                  <a:t>We can do a similar operation with the “</a:t>
                </a:r>
                <a:r>
                  <a:rPr lang="en-US" dirty="0" err="1"/>
                  <a:t>softmax</a:t>
                </a:r>
                <a:r>
                  <a:rPr lang="en-US" dirty="0"/>
                  <a:t>”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How does this relate to the logistic function?</a:t>
                </a:r>
              </a:p>
              <a:p>
                <a:r>
                  <a:rPr lang="en-US" dirty="0"/>
                  <a:t>How can this be used to train a model?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DC5DD-0192-3545-9F1A-279EC4FBC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28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55DEA-BE27-EE42-8E5B-314E55DFC52E}"/>
              </a:ext>
            </a:extLst>
          </p:cNvPr>
          <p:cNvSpPr/>
          <p:nvPr/>
        </p:nvSpPr>
        <p:spPr>
          <a:xfrm>
            <a:off x="2068622" y="2326216"/>
            <a:ext cx="5399414" cy="2326259"/>
          </a:xfrm>
          <a:prstGeom prst="rect">
            <a:avLst/>
          </a:prstGeom>
          <a:solidFill>
            <a:srgbClr val="3F80CD">
              <a:alpha val="10980"/>
            </a:srgb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C3BCE-1BF8-0E48-B331-76871CD84CA1}"/>
              </a:ext>
            </a:extLst>
          </p:cNvPr>
          <p:cNvSpPr/>
          <p:nvPr/>
        </p:nvSpPr>
        <p:spPr>
          <a:xfrm>
            <a:off x="1896542" y="1627560"/>
            <a:ext cx="2550148" cy="1333688"/>
          </a:xfrm>
          <a:prstGeom prst="rect">
            <a:avLst/>
          </a:prstGeom>
          <a:solidFill>
            <a:srgbClr val="FF5C00">
              <a:alpha val="7843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844C2D2-1B95-4348-BC49-DF9C8FC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86" y="254604"/>
            <a:ext cx="5773926" cy="68205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01166A-2F61-3946-AEEF-3D44876F3112}"/>
              </a:ext>
            </a:extLst>
          </p:cNvPr>
          <p:cNvGrpSpPr/>
          <p:nvPr/>
        </p:nvGrpSpPr>
        <p:grpSpPr>
          <a:xfrm>
            <a:off x="1554647" y="1841883"/>
            <a:ext cx="5562312" cy="2786228"/>
            <a:chOff x="1551255" y="1841063"/>
            <a:chExt cx="5568563" cy="27893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0CAAE1-CF63-9F43-8F80-9ED34503E55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E71257-8CF4-9D41-9E63-2B271F391723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E3D42C-E2DC-3240-A90A-81C62A0FEE47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21B27C-DAFF-E141-9ECD-5C23791DFBE9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023A58-F922-BC46-8F85-3039E51767BA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DBE6A8-AD5D-F645-BBF2-7AB85D7C0270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9D1C66-9148-D648-BED4-B4B8147F8CB7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3A38B2-38E7-684A-A482-B6451495C9A5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8D4ECE-5DBC-6841-8E80-6B1460559F06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EA6324-BB8A-E44B-BC41-A4351FB719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DE581B-B1F7-9C49-B2A6-C143AC1B05D6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74299F-58DD-C84E-859B-0F10174E036F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F931D2-20B3-7A40-A810-E11D875410B0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803F59-B741-7C4E-B45A-A8F2F6BE3109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1CEA32-67D6-6542-9BEF-2F5DA5B0A644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D4681B-A7EA-B44E-8CA7-6E71F498AF98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A5BAE8-42A4-4D44-8BD7-F73A8732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608D1-6BEC-5D4A-B8E1-F09D8F09C7F1}"/>
                </a:ext>
              </a:extLst>
            </p:cNvPr>
            <p:cNvCxnSpPr>
              <a:cxnSpLocks/>
              <a:stCxn id="7" idx="0"/>
              <a:endCxn id="2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35D8FB0-56FB-6648-A55D-19A7107F708E}"/>
                </a:ext>
              </a:extLst>
            </p:cNvPr>
            <p:cNvCxnSpPr>
              <a:cxnSpLocks/>
              <a:stCxn id="8" idx="0"/>
              <a:endCxn id="2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0A2D41-61D7-4C42-96ED-998B846A0BAF}"/>
                </a:ext>
              </a:extLst>
            </p:cNvPr>
            <p:cNvCxnSpPr>
              <a:cxnSpLocks/>
              <a:stCxn id="9" idx="0"/>
              <a:endCxn id="2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A4DDF8-2ABD-744A-A8B4-712B6DFC7F1E}"/>
                </a:ext>
              </a:extLst>
            </p:cNvPr>
            <p:cNvCxnSpPr>
              <a:cxnSpLocks/>
              <a:stCxn id="22" idx="1"/>
              <a:endCxn id="2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7DBF63-7C3F-1E43-B24E-A775A2626D9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9EC18-EC7A-C245-9137-B148CE92B853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blipFill>
                  <a:blip r:embed="rId6"/>
                  <a:stretch>
                    <a:fillRect l="-952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blipFill>
                  <a:blip r:embed="rId7"/>
                  <a:stretch>
                    <a:fillRect l="-4167" r="-41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blipFill>
                  <a:blip r:embed="rId8"/>
                  <a:stretch>
                    <a:fillRect l="-14286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86E704-C498-E54F-9184-6035FE78D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BF4410-4142-9242-AB7B-3F4FDE065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25B43EB-5F3C-8941-9873-3AEFDAE17DCA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/>
                <p:nvPr/>
              </p:nvSpPr>
              <p:spPr>
                <a:xfrm>
                  <a:off x="1551255" y="1841063"/>
                  <a:ext cx="1124839" cy="3078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98" b="0" i="0" smtClean="0">
                                <a:latin typeface="Cambria Math" panose="02040503050406030204" pitchFamily="18" charset="0"/>
                              </a:rPr>
                              <m:t>softmax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255" y="1841063"/>
                  <a:ext cx="1124839" cy="307801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E8B2AB-0A1D-8147-84FC-798D909CF5B5}"/>
              </a:ext>
            </a:extLst>
          </p:cNvPr>
          <p:cNvSpPr txBox="1"/>
          <p:nvPr/>
        </p:nvSpPr>
        <p:spPr>
          <a:xfrm>
            <a:off x="5042176" y="2719979"/>
            <a:ext cx="1561646" cy="399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" dirty="0"/>
              <a:t>Linear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44232-6853-8049-AE5B-7309AF1A0412}"/>
              </a:ext>
            </a:extLst>
          </p:cNvPr>
          <p:cNvSpPr txBox="1"/>
          <p:nvPr/>
        </p:nvSpPr>
        <p:spPr>
          <a:xfrm>
            <a:off x="319045" y="1708389"/>
            <a:ext cx="1542515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Convert to Probability</a:t>
            </a:r>
            <a:br>
              <a:rPr lang="en-US" sz="1977" dirty="0"/>
            </a:br>
            <a:endParaRPr lang="en-US" sz="1977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7FA48F5-7FDE-CB46-8687-9310F742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9" y="2464047"/>
            <a:ext cx="219125" cy="21224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C9A9B5-3481-EC45-B0B7-A64A24D00FDC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779156" y="2676290"/>
            <a:ext cx="280216" cy="150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4E6E3C-E0EF-8745-B805-A3D27E798F88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3059372" y="2676290"/>
            <a:ext cx="11910" cy="150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7A81F8-D028-3E4C-B821-E0C8AC1F4F13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3059372" y="2676290"/>
            <a:ext cx="59253" cy="157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23203B-1E84-024C-8198-BED069A8C9ED}"/>
              </a:ext>
            </a:extLst>
          </p:cNvPr>
          <p:cNvCxnSpPr>
            <a:cxnSpLocks/>
            <a:stCxn id="18" idx="1"/>
            <a:endCxn id="43" idx="2"/>
          </p:cNvCxnSpPr>
          <p:nvPr/>
        </p:nvCxnSpPr>
        <p:spPr>
          <a:xfrm flipH="1" flipV="1">
            <a:off x="3059372" y="2676290"/>
            <a:ext cx="2576698" cy="1549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C6C568-EDF5-4742-87A6-0D81EE42848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142568" y="2608571"/>
            <a:ext cx="2998046" cy="161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266A99-4EE9-8F46-A0F5-47B9BECE6E1D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3059372" y="2676289"/>
            <a:ext cx="2115553" cy="1552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21CB1A-7E33-694A-873B-4070E03792D5}"/>
              </a:ext>
            </a:extLst>
          </p:cNvPr>
          <p:cNvCxnSpPr>
            <a:cxnSpLocks/>
          </p:cNvCxnSpPr>
          <p:nvPr/>
        </p:nvCxnSpPr>
        <p:spPr>
          <a:xfrm flipH="1" flipV="1">
            <a:off x="3059371" y="2099197"/>
            <a:ext cx="1" cy="382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5448BCB4-53B5-DC4A-A16C-C933ED85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07" y="1895841"/>
            <a:ext cx="219125" cy="21224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B9F22E2-C5A2-284B-8A7E-27F6583B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768" y="2441040"/>
            <a:ext cx="219125" cy="212243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4F5E71-7FE7-BD4D-9C69-2601D7C0E56D}"/>
              </a:ext>
            </a:extLst>
          </p:cNvPr>
          <p:cNvCxnSpPr>
            <a:cxnSpLocks/>
            <a:stCxn id="7" idx="1"/>
            <a:endCxn id="52" idx="2"/>
          </p:cNvCxnSpPr>
          <p:nvPr/>
        </p:nvCxnSpPr>
        <p:spPr>
          <a:xfrm flipV="1">
            <a:off x="2716375" y="2653283"/>
            <a:ext cx="1169956" cy="157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CAD32B-1ACD-8140-9440-8354989F53F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093622" y="2653283"/>
            <a:ext cx="792709" cy="1593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0325B9-B7C8-DC48-9671-74A71469CCC9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331831" y="2653283"/>
            <a:ext cx="554500" cy="151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4F4F24-22EA-4347-8666-E1C9D58126D0}"/>
              </a:ext>
            </a:extLst>
          </p:cNvPr>
          <p:cNvCxnSpPr>
            <a:cxnSpLocks/>
            <a:stCxn id="22" idx="1"/>
            <a:endCxn id="52" idx="2"/>
          </p:cNvCxnSpPr>
          <p:nvPr/>
        </p:nvCxnSpPr>
        <p:spPr>
          <a:xfrm flipH="1" flipV="1">
            <a:off x="3886331" y="2653283"/>
            <a:ext cx="2758826" cy="157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E5865-A050-364C-9B0E-43BB227E5038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969526" y="2585563"/>
            <a:ext cx="3000306" cy="1617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BC721D-F923-4745-A377-7E5A57EB6EFE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3886331" y="2653282"/>
            <a:ext cx="2115553" cy="1552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A71241-905F-CA42-A1DA-7B58FAFF2777}"/>
              </a:ext>
            </a:extLst>
          </p:cNvPr>
          <p:cNvCxnSpPr>
            <a:cxnSpLocks/>
          </p:cNvCxnSpPr>
          <p:nvPr/>
        </p:nvCxnSpPr>
        <p:spPr>
          <a:xfrm flipH="1" flipV="1">
            <a:off x="3886330" y="2076190"/>
            <a:ext cx="1" cy="382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30E1BE9E-10E1-4448-B89D-1C2B095E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066" y="1872834"/>
            <a:ext cx="219125" cy="21224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6FFE728-9F82-914F-881C-9DFA88211E21}"/>
              </a:ext>
            </a:extLst>
          </p:cNvPr>
          <p:cNvSpPr txBox="1"/>
          <p:nvPr/>
        </p:nvSpPr>
        <p:spPr>
          <a:xfrm>
            <a:off x="3276180" y="161477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D3491F-2E34-A44B-A7C9-C3265045822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719560" y="2135652"/>
            <a:ext cx="274242" cy="32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389F72-23BD-9A4E-B97B-136E3607A87B}"/>
              </a:ext>
            </a:extLst>
          </p:cNvPr>
          <p:cNvCxnSpPr>
            <a:cxnSpLocks/>
            <a:stCxn id="24" idx="0"/>
            <a:endCxn id="60" idx="2"/>
          </p:cNvCxnSpPr>
          <p:nvPr/>
        </p:nvCxnSpPr>
        <p:spPr>
          <a:xfrm flipV="1">
            <a:off x="2719560" y="2085077"/>
            <a:ext cx="1160069" cy="37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6ED60A-CEC4-1149-BE97-1CEA79BCBAAB}"/>
              </a:ext>
            </a:extLst>
          </p:cNvPr>
          <p:cNvCxnSpPr>
            <a:cxnSpLocks/>
          </p:cNvCxnSpPr>
          <p:nvPr/>
        </p:nvCxnSpPr>
        <p:spPr>
          <a:xfrm flipH="1" flipV="1">
            <a:off x="2700975" y="2091991"/>
            <a:ext cx="1173473" cy="335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ECEF54-73D5-A54B-8637-86550506E8E0}"/>
              </a:ext>
            </a:extLst>
          </p:cNvPr>
          <p:cNvCxnSpPr>
            <a:cxnSpLocks/>
          </p:cNvCxnSpPr>
          <p:nvPr/>
        </p:nvCxnSpPr>
        <p:spPr>
          <a:xfrm flipH="1" flipV="1">
            <a:off x="3016752" y="2072782"/>
            <a:ext cx="813505" cy="308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C11222-C7A1-1842-B3D3-D95D9F27C665}"/>
              </a:ext>
            </a:extLst>
          </p:cNvPr>
          <p:cNvCxnSpPr>
            <a:cxnSpLocks/>
            <a:stCxn id="43" idx="0"/>
            <a:endCxn id="60" idx="2"/>
          </p:cNvCxnSpPr>
          <p:nvPr/>
        </p:nvCxnSpPr>
        <p:spPr>
          <a:xfrm flipV="1">
            <a:off x="3059372" y="2085077"/>
            <a:ext cx="820257" cy="37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4BEE-686E-0146-9259-AAEF4EC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C4A79-9F71-AF42-8B52-88CE5B992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Consider a 5-class classification problem,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∈[0,1,2,3,4]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one-hot representation is one way to encode this representation, i.e.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=0 would be represented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1, 0, 0, 0, 0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=1 would be represented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0, 0, 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=2 would be represented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0, 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=3 would be represented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0, 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=4 would be represented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0, 0, 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is this helpful?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C4A79-9F71-AF42-8B52-88CE5B992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3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8992-6B6B-2C47-8A3A-26B3E264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BC1F3-A24F-044F-949E-7758D2740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Remember the loss formulation of logistic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define a similar case for </a:t>
                </a:r>
                <a:r>
                  <a:rPr lang="en-US" dirty="0" err="1"/>
                  <a:t>softmax</a:t>
                </a:r>
                <a:r>
                  <a:rPr lang="en-US" dirty="0"/>
                  <a:t> regression (multiclass) with the one-hot representation: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parameters are now 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be viewed as 10 filters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BC1F3-A24F-044F-949E-7758D2740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2659-4EA3-944E-95A7-2A940B14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CFF41-880F-C148-9536-FBB0F580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91440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1C591-5A61-A840-980E-AD3BA17613DB}"/>
              </a:ext>
            </a:extLst>
          </p:cNvPr>
          <p:cNvSpPr txBox="1"/>
          <p:nvPr/>
        </p:nvSpPr>
        <p:spPr>
          <a:xfrm>
            <a:off x="1563227" y="4351497"/>
            <a:ext cx="629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 are now much more complex, harder to make sense of…</a:t>
            </a:r>
          </a:p>
        </p:txBody>
      </p:sp>
    </p:spTree>
    <p:extLst>
      <p:ext uri="{BB962C8B-B14F-4D97-AF65-F5344CB8AC3E}">
        <p14:creationId xmlns:p14="http://schemas.microsoft.com/office/powerpoint/2010/main" val="118187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C41D-8612-FD49-A269-4964A323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 Ideas for </a:t>
            </a:r>
            <a:br>
              <a:rPr lang="en-US" dirty="0"/>
            </a:br>
            <a:r>
              <a:rPr lang="en-US" dirty="0" err="1"/>
              <a:t>kNN</a:t>
            </a:r>
            <a:r>
              <a:rPr lang="en-US" dirty="0"/>
              <a:t> and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A7658-E7B9-5F49-8ABB-349D4AB02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k-Nearest Neighbors, we use similar types of ideas:</a:t>
                </a:r>
              </a:p>
              <a:p>
                <a:pPr marL="4566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=ℓ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decision trees, we do similar things as well: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=ℓ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 as easy to adapt all classifiers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A7658-E7B9-5F49-8ABB-349D4AB02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985" b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4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B36-D6B7-2941-9A95-FF6A0C8A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Multiple Binary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040C-F558-614C-BA27-23462FBA8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EFD9-6845-F243-9D03-D680F34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One-vs-Rest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AC969-E40F-2F4B-A209-7FE3313B6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Let’s just pretend this is a binary classification!</a:t>
                </a:r>
              </a:p>
              <a:p>
                <a:endParaRPr lang="en-US" dirty="0"/>
              </a:p>
              <a:p>
                <a:r>
                  <a:rPr lang="en-US" dirty="0"/>
                  <a:t>Essentially, this strategy is as follows:</a:t>
                </a:r>
              </a:p>
              <a:p>
                <a:pPr lvl="1"/>
                <a:r>
                  <a:rPr lang="en-US" dirty="0"/>
                  <a:t>For class </a:t>
                </a:r>
                <a:r>
                  <a:rPr lang="en-US" i="1" dirty="0"/>
                  <a:t>k</a:t>
                </a:r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Train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At test time, predict from each classifier,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)), choose the predictor with the highest decision function (or confidence)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AC969-E40F-2F4B-A209-7FE3313B6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6418" b="-17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5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D4C0-F3C3-D043-B4E5-A51231C6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One-versus-Rest 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3C540-F93B-904E-8274-CAB2C3CA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51267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218764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F68-F23E-184C-AEB1-31F32489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One-vs-One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D85A3-80A7-2142-9952-E844658AC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Pretend this is binary classification in a slightly different way.</a:t>
                </a:r>
              </a:p>
              <a:p>
                <a:endParaRPr lang="en-US" dirty="0"/>
              </a:p>
              <a:p>
                <a:r>
                  <a:rPr lang="en-US" dirty="0"/>
                  <a:t>Essentially, this strategy is as follows:</a:t>
                </a:r>
              </a:p>
              <a:p>
                <a:pPr lvl="1" algn="just"/>
                <a:r>
                  <a:rPr lang="en-US" dirty="0"/>
                  <a:t>For class </a:t>
                </a:r>
                <a:r>
                  <a:rPr lang="en-US" i="1" dirty="0"/>
                  <a:t>k </a:t>
                </a:r>
                <a:r>
                  <a:rPr lang="en-US" dirty="0"/>
                  <a:t>and a class </a:t>
                </a:r>
                <a:r>
                  <a:rPr lang="en-US" i="1" dirty="0"/>
                  <a:t>j</a:t>
                </a:r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, and ignore all other data points</a:t>
                </a:r>
              </a:p>
              <a:p>
                <a:pPr lvl="1"/>
                <a:r>
                  <a:rPr lang="en-US" dirty="0"/>
                  <a:t>Train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At test time, predict from each classifier,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)), choose the class that gets the most positive votes.</a:t>
                </a:r>
              </a:p>
              <a:p>
                <a:r>
                  <a:rPr lang="en-US" dirty="0"/>
                  <a:t>Can work well in practice, but requires too many classifiers as the number of classes increases.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/>
                  <a:t>L</a:t>
                </a:r>
                <a:r>
                  <a:rPr lang="en-US" dirty="0"/>
                  <a:t> classes, this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classifiers.</a:t>
                </a:r>
              </a:p>
              <a:p>
                <a:pPr lvl="1"/>
                <a:r>
                  <a:rPr lang="en-US" dirty="0"/>
                  <a:t>Still default for most Support Vector Machine classifiers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D85A3-80A7-2142-9952-E844658AC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DBFD-6918-664D-B439-718C1EA8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08D28-AD27-B648-B922-2B5D2682C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2"/>
                <a:ext cx="8229600" cy="33944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 far, we talked about binary classification, where is where we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happens when we have </a:t>
                </a:r>
                <a:r>
                  <a:rPr lang="en-US" i="1" dirty="0"/>
                  <a:t>L</a:t>
                </a:r>
                <a:r>
                  <a:rPr lang="en-US" dirty="0"/>
                  <a:t> classes,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?  This is no longer a binary problem…</a:t>
                </a:r>
              </a:p>
              <a:p>
                <a:pPr lvl="1"/>
                <a:r>
                  <a:rPr lang="en-US" dirty="0"/>
                  <a:t>Think about our MNIST problem, want to predict which one of 10 digits we’re looking at.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08D28-AD27-B648-B922-2B5D2682C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2"/>
                <a:ext cx="8229600" cy="3394471"/>
              </a:xfrm>
              <a:blipFill>
                <a:blip r:embed="rId2"/>
                <a:stretch>
                  <a:fillRect l="-1698" t="-4478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B2EA-1B6D-DC44-B5D5-01D9E46B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Multi-Class Performance </a:t>
            </a:r>
            <a:r>
              <a:rPr lang="en-US" dirty="0" err="1"/>
              <a:t>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3150F-1AA6-0D48-B186-AF4607947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6C76-EB75-EE44-B594-BEC4FAF5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8150D-06BD-1247-BD29-E49C5B6A0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Like when we were binary classification, we can report accuracy: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Still has the same limitations as before, but alternatives are not as nice in multiple classes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8150D-06BD-1247-BD29-E49C5B6A0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358" r="-1080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02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A7C6-94A3-0C4B-9EC6-3FDEAF4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D23A8-0AF9-174A-BCFC-AAEBDFE16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482600"/>
            <a:ext cx="5111750" cy="38338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37DE6-E080-7D42-B4C1-56A29C5D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err="1"/>
              <a:t>matricies</a:t>
            </a:r>
            <a:r>
              <a:rPr lang="en-US" dirty="0"/>
              <a:t> aren’t limited to binary classification problems.  They can also be used to visualize what’s happening in multiple classification problems.</a:t>
            </a:r>
          </a:p>
          <a:p>
            <a:endParaRPr lang="en-US" dirty="0"/>
          </a:p>
          <a:p>
            <a:r>
              <a:rPr lang="en-US" dirty="0"/>
              <a:t>This is the confusion matrix on MNIST for </a:t>
            </a:r>
            <a:r>
              <a:rPr lang="en-US" dirty="0" err="1"/>
              <a:t>softmax</a:t>
            </a:r>
            <a:r>
              <a:rPr lang="en-US" dirty="0"/>
              <a:t> (multiclass logistic) regression</a:t>
            </a:r>
          </a:p>
        </p:txBody>
      </p:sp>
    </p:spTree>
    <p:extLst>
      <p:ext uri="{BB962C8B-B14F-4D97-AF65-F5344CB8AC3E}">
        <p14:creationId xmlns:p14="http://schemas.microsoft.com/office/powerpoint/2010/main" val="2173002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C63-8C40-B643-8D8F-F0404D24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888B7-E1AE-BE42-87C1-AC7A7B64D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One idea to address the ”label imbalance” (some classes are much more represented than others) is to weight each class equally: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𝑏𝑎𝑙𝑎𝑛𝑐𝑒𝑑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ℓ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888B7-E1AE-BE42-87C1-AC7A7B64D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239" b="-47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0B5A-9E73-764F-AD91-5405C64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Threshold?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BB833-3290-CE41-8E6F-9C4308A77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a binary classification problem, we could vary a threshold and analyze the performance: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Setting a threshold over </a:t>
                </a:r>
                <a:r>
                  <a:rPr lang="en-US" i="1" dirty="0"/>
                  <a:t>L</a:t>
                </a:r>
                <a:r>
                  <a:rPr lang="en-US" dirty="0"/>
                  <a:t> classes at once isn’t as straightforward</a:t>
                </a:r>
              </a:p>
              <a:p>
                <a:r>
                  <a:rPr lang="en-US" dirty="0"/>
                  <a:t>Can we look at what happens on thresholds individually?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BB833-3290-CE41-8E6F-9C4308A77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4478" r="-154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39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6E6F-6927-264D-A25D-CCF4DEB7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EAB0BF-D8F5-1E4A-84EC-7E405B77A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695590"/>
            <a:ext cx="5111750" cy="34078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7617-C6B7-9B48-BDC4-B8829A2C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could look at ROCs and AUCs for each class and average over them.</a:t>
            </a:r>
          </a:p>
          <a:p>
            <a:endParaRPr lang="en-US" dirty="0"/>
          </a:p>
          <a:p>
            <a:r>
              <a:rPr lang="en-US" dirty="0"/>
              <a:t>Here, we can turn each situation into a binary example problem (class j versus all over classes).</a:t>
            </a:r>
          </a:p>
          <a:p>
            <a:endParaRPr lang="en-US" dirty="0"/>
          </a:p>
          <a:p>
            <a:r>
              <a:rPr lang="en-US" dirty="0"/>
              <a:t>This is typically not done for two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get lots of classes, way fewer true positives than potential false positives, turns into an “information retrieval” problem</a:t>
            </a:r>
          </a:p>
        </p:txBody>
      </p:sp>
    </p:spTree>
    <p:extLst>
      <p:ext uri="{BB962C8B-B14F-4D97-AF65-F5344CB8AC3E}">
        <p14:creationId xmlns:p14="http://schemas.microsoft.com/office/powerpoint/2010/main" val="264737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825B-1937-8C4B-B2A9-8DF7EBEA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35D3683-E7A1-284E-B81A-FBA49C17CEC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One alternative that gets frequent attention is the “precision-recall” curve.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35D3683-E7A1-284E-B81A-FBA49C17C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617711-A608-2447-BAC5-396E9CA6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27" y="316374"/>
            <a:ext cx="5197932" cy="2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538-95E9-4445-960C-6788FF51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Precision-Recall can also be shown as a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1BFAC-38BC-4E48-8C50-23BE57C7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visualized what would happen as we vary the threshold on a single class.</a:t>
            </a:r>
          </a:p>
          <a:p>
            <a:endParaRPr lang="en-US" dirty="0"/>
          </a:p>
          <a:p>
            <a:r>
              <a:rPr lang="en-US" dirty="0"/>
              <a:t>Like in the ROC curve, we can get the Area Under the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typically called “Average Precision”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called Area Under the Precision Recall Curve (AUPRC)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is the precision-recall curve for the number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B3FBA-FA2C-0140-B07E-6D69FDA2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695590"/>
            <a:ext cx="5111750" cy="3407833"/>
          </a:xfrm>
        </p:spPr>
      </p:pic>
    </p:spTree>
    <p:extLst>
      <p:ext uri="{BB962C8B-B14F-4D97-AF65-F5344CB8AC3E}">
        <p14:creationId xmlns:p14="http://schemas.microsoft.com/office/powerpoint/2010/main" val="277594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8406-7C76-0041-97BA-C11DD767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Average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CDF5A-B751-AA46-9865-9860D9C06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Average Precision (AP) isn’t perfect, but works well for a single class.</a:t>
                </a:r>
              </a:p>
              <a:p>
                <a:r>
                  <a:rPr lang="en-US" dirty="0"/>
                  <a:t>When we have multiple classes, we can take the “Mean Average Precision,” which is the average precision over multiple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Several other metrics can be derived from precision-recall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CDF5A-B751-AA46-9865-9860D9C06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3358" b="-20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95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F039-3DA3-D34C-850D-B3A84046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C722-B82F-BE43-869E-BE78440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Multi-class requires extended the models we’ve seen so far</a:t>
            </a:r>
          </a:p>
          <a:p>
            <a:pPr lvl="1"/>
            <a:r>
              <a:rPr lang="en-US" dirty="0"/>
              <a:t>Both model specific (i.e. </a:t>
            </a:r>
            <a:r>
              <a:rPr lang="en-US" dirty="0" err="1"/>
              <a:t>softmax</a:t>
            </a:r>
            <a:r>
              <a:rPr lang="en-US" dirty="0"/>
              <a:t>) and general (</a:t>
            </a:r>
            <a:r>
              <a:rPr lang="en-US" dirty="0" err="1"/>
              <a:t>i.e</a:t>
            </a:r>
            <a:r>
              <a:rPr lang="en-US" dirty="0"/>
              <a:t> one-vs-all) techniques</a:t>
            </a:r>
          </a:p>
          <a:p>
            <a:r>
              <a:rPr lang="en-US" dirty="0"/>
              <a:t>Requires some modifications to thinking about performance evaluation</a:t>
            </a:r>
          </a:p>
          <a:p>
            <a:pPr lvl="1"/>
            <a:r>
              <a:rPr lang="en-US" dirty="0"/>
              <a:t>(Balanced) Accuracy is by far the most common metric in scientific applications</a:t>
            </a:r>
          </a:p>
          <a:p>
            <a:pPr lvl="1"/>
            <a:r>
              <a:rPr lang="en-US" dirty="0"/>
              <a:t>Confusion matrices can be very helping</a:t>
            </a:r>
          </a:p>
          <a:p>
            <a:pPr lvl="1"/>
            <a:r>
              <a:rPr lang="en-US" dirty="0"/>
              <a:t>Most current machine learning benchmarks use mean Average Precision or a related metric</a:t>
            </a:r>
          </a:p>
        </p:txBody>
      </p:sp>
    </p:spTree>
    <p:extLst>
      <p:ext uri="{BB962C8B-B14F-4D97-AF65-F5344CB8AC3E}">
        <p14:creationId xmlns:p14="http://schemas.microsoft.com/office/powerpoint/2010/main" val="26540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CCA-20CD-704B-9811-E39A79E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C95-AA30-454D-BCDB-245C3477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far we have talked about:</a:t>
            </a:r>
          </a:p>
          <a:p>
            <a:pPr lvl="1"/>
            <a:r>
              <a:rPr lang="en-US" dirty="0"/>
              <a:t>Regression Problems</a:t>
            </a:r>
          </a:p>
          <a:p>
            <a:pPr lvl="1"/>
            <a:r>
              <a:rPr lang="en-US" dirty="0"/>
              <a:t>Binary Classification Problems</a:t>
            </a:r>
          </a:p>
          <a:p>
            <a:r>
              <a:rPr lang="en-US" dirty="0"/>
              <a:t>We want to figure out how to predict one of many possible outcomes</a:t>
            </a:r>
          </a:p>
          <a:p>
            <a:pPr lvl="1"/>
            <a:r>
              <a:rPr lang="en-US" dirty="0"/>
              <a:t>Learn many binary classifiers, and convert to multiple classes</a:t>
            </a:r>
          </a:p>
          <a:p>
            <a:pPr lvl="1"/>
            <a:r>
              <a:rPr lang="en-US" dirty="0"/>
              <a:t>Predict multiple classes by slightly modifying our previous methods</a:t>
            </a:r>
          </a:p>
        </p:txBody>
      </p:sp>
    </p:spTree>
    <p:extLst>
      <p:ext uri="{BB962C8B-B14F-4D97-AF65-F5344CB8AC3E}">
        <p14:creationId xmlns:p14="http://schemas.microsoft.com/office/powerpoint/2010/main" val="17757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9FCB-7458-B746-9B04-DB56DD7F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FE03-FA11-EC42-81EC-0081B283B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4FF-C574-7648-B7A1-0FE3B1D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AFC5-3E61-7443-A9FE-BF49245B1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9" y="1283224"/>
            <a:ext cx="4030758" cy="3238876"/>
          </a:xfrm>
        </p:spPr>
        <p:txBody>
          <a:bodyPr>
            <a:normAutofit fontScale="92500"/>
          </a:bodyPr>
          <a:lstStyle/>
          <a:p>
            <a:r>
              <a:rPr lang="en-US" sz="2398" dirty="0"/>
              <a:t>The Modified National Institute of Standards and Technology (MNIST) contains pictures of handwritten digits (0,1,2,…)</a:t>
            </a:r>
          </a:p>
          <a:p>
            <a:r>
              <a:rPr lang="en-US" sz="2398" dirty="0"/>
              <a:t>Want to be able to tell what digit each image is (e.g. optical character recognition)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5618D1-1E60-2E46-A8A1-89611CDED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2960" y="1584593"/>
            <a:ext cx="4626424" cy="2636138"/>
          </a:xfrm>
        </p:spPr>
      </p:pic>
    </p:spTree>
    <p:extLst>
      <p:ext uri="{BB962C8B-B14F-4D97-AF65-F5344CB8AC3E}">
        <p14:creationId xmlns:p14="http://schemas.microsoft.com/office/powerpoint/2010/main" val="41180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1E61-F254-1A4D-9754-659B2B8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 MNIST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EDD22-FADA-1648-B007-AD763A6CECD8}"/>
              </a:ext>
            </a:extLst>
          </p:cNvPr>
          <p:cNvGrpSpPr/>
          <p:nvPr/>
        </p:nvGrpSpPr>
        <p:grpSpPr>
          <a:xfrm>
            <a:off x="909013" y="2258810"/>
            <a:ext cx="1240672" cy="1154586"/>
            <a:chOff x="232867" y="1275307"/>
            <a:chExt cx="3683600" cy="3428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267F8C-FDC3-7847-8F31-36740CBB4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867" y="2768893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48CE5E-CF4E-8D49-8AC7-176658221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6455" y="1275307"/>
              <a:ext cx="1749285" cy="17492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C32F7E-95C4-334B-925C-43A9AA973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2124" y="2918971"/>
              <a:ext cx="1784343" cy="178434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62B021-C683-A64D-BB21-BFCB8F5F6182}"/>
              </a:ext>
            </a:extLst>
          </p:cNvPr>
          <p:cNvGrpSpPr/>
          <p:nvPr/>
        </p:nvGrpSpPr>
        <p:grpSpPr>
          <a:xfrm>
            <a:off x="1570995" y="1705069"/>
            <a:ext cx="1204838" cy="1142918"/>
            <a:chOff x="4748270" y="1384339"/>
            <a:chExt cx="3592711" cy="34080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B72BF-A853-4D4C-AC4D-7F0AF3E6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8270" y="1441005"/>
              <a:ext cx="1716401" cy="17164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D3DAC1-5402-7D4A-8A7A-E9C1215A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92778" y="3046136"/>
              <a:ext cx="1746269" cy="17462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50A923-D792-7745-8561-9541902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7914" y="1384339"/>
              <a:ext cx="1773067" cy="1773067"/>
            </a:xfrm>
            <a:prstGeom prst="rect">
              <a:avLst/>
            </a:prstGeom>
          </p:spPr>
        </p:pic>
      </p:grpSp>
      <p:sp>
        <p:nvSpPr>
          <p:cNvPr id="12" name="Arrow: Notched Right 195">
            <a:extLst>
              <a:ext uri="{FF2B5EF4-FFF2-40B4-BE49-F238E27FC236}">
                <a16:creationId xmlns:a16="http://schemas.microsoft.com/office/drawing/2014/main" id="{45DF5C59-94A6-DF46-BF82-70C502323CA4}"/>
              </a:ext>
            </a:extLst>
          </p:cNvPr>
          <p:cNvSpPr/>
          <p:nvPr/>
        </p:nvSpPr>
        <p:spPr>
          <a:xfrm>
            <a:off x="3203486" y="2057108"/>
            <a:ext cx="818496" cy="52947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C194-5C5F-9B4B-A32A-35ED05B25513}"/>
                  </a:ext>
                </a:extLst>
              </p:cNvPr>
              <p:cNvSpPr txBox="1"/>
              <p:nvPr/>
            </p:nvSpPr>
            <p:spPr>
              <a:xfrm>
                <a:off x="5730336" y="4473434"/>
                <a:ext cx="1110625" cy="230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98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98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98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9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98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C194-5C5F-9B4B-A32A-35ED05B2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36" y="4473434"/>
                <a:ext cx="1110625" cy="230512"/>
              </a:xfrm>
              <a:prstGeom prst="rect">
                <a:avLst/>
              </a:prstGeom>
              <a:blipFill>
                <a:blip r:embed="rId9"/>
                <a:stretch>
                  <a:fillRect l="-6742" r="-224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Notched Right 200">
            <a:extLst>
              <a:ext uri="{FF2B5EF4-FFF2-40B4-BE49-F238E27FC236}">
                <a16:creationId xmlns:a16="http://schemas.microsoft.com/office/drawing/2014/main" id="{E3520E2D-F50C-E34F-8967-01BABB3DF47B}"/>
              </a:ext>
            </a:extLst>
          </p:cNvPr>
          <p:cNvSpPr/>
          <p:nvPr/>
        </p:nvSpPr>
        <p:spPr>
          <a:xfrm rot="5400000">
            <a:off x="5819716" y="3763009"/>
            <a:ext cx="818496" cy="52947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03BFE-211F-C444-A929-E50A2C1F2CFA}"/>
              </a:ext>
            </a:extLst>
          </p:cNvPr>
          <p:cNvSpPr txBox="1"/>
          <p:nvPr/>
        </p:nvSpPr>
        <p:spPr>
          <a:xfrm>
            <a:off x="4331315" y="3188803"/>
            <a:ext cx="4432688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Logistic Regression Model (or “Network”)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760DF-2992-D247-A3E2-55728D64B06F}"/>
              </a:ext>
            </a:extLst>
          </p:cNvPr>
          <p:cNvSpPr txBox="1"/>
          <p:nvPr/>
        </p:nvSpPr>
        <p:spPr>
          <a:xfrm>
            <a:off x="4406882" y="4169655"/>
            <a:ext cx="138717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Learned Parameters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D9FFEC-7E04-284D-BD86-BD2314DFC601}"/>
              </a:ext>
            </a:extLst>
          </p:cNvPr>
          <p:cNvGrpSpPr/>
          <p:nvPr/>
        </p:nvGrpSpPr>
        <p:grpSpPr>
          <a:xfrm>
            <a:off x="4283518" y="1036799"/>
            <a:ext cx="3996075" cy="2210424"/>
            <a:chOff x="1979693" y="1800970"/>
            <a:chExt cx="5230599" cy="28932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7E385D-2B4E-EF41-926F-18059EEE09F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ECD9EA-31D8-4D45-8FBE-E024B3084717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89F9E6-58A8-924B-8F63-E7F971B5FBA3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95FE03-59A7-9049-912D-074762051F58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E626E2-A437-3E48-A5A9-373ADA0AB004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7A26EA-5973-C049-953F-8EC22CB357C3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B0090-CBA0-364A-A309-7BAD2166C774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A5A38D-424F-2245-9237-B9E4ACCA8EED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52B444-6864-E74B-9A88-EA795A9CA9C2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758C55-AB14-9A4F-9A10-BB08E9B84067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3B810C-FAC1-D142-9FF7-64F9A087159B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AA1D0-4048-C240-991F-92F521723B25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A4517D-7C05-F14C-BEE2-D52D6E8CCC24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164C2-677C-1A4C-AFE0-4DCEAB6D275C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A07901-CE87-334C-92C5-04062581CCB1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43698E-B4DF-7248-A318-76442635C616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D58C3C6-B80E-A94F-860E-DD7DE45E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3DC46A-7EC0-434B-9ACC-14F21B639654}"/>
                </a:ext>
              </a:extLst>
            </p:cNvPr>
            <p:cNvCxnSpPr>
              <a:cxnSpLocks/>
              <a:stCxn id="18" idx="0"/>
              <a:endCxn id="3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0B6EA0-D73C-CD41-B1F7-5F8E823CC46B}"/>
                </a:ext>
              </a:extLst>
            </p:cNvPr>
            <p:cNvCxnSpPr>
              <a:cxnSpLocks/>
              <a:stCxn id="19" idx="0"/>
              <a:endCxn id="3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01493E-3D3F-FE4A-B2BA-0B059CC2A79A}"/>
                </a:ext>
              </a:extLst>
            </p:cNvPr>
            <p:cNvCxnSpPr>
              <a:cxnSpLocks/>
              <a:stCxn id="20" idx="0"/>
              <a:endCxn id="3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5D0BB6-5070-3A4E-84C7-99D810FDDF6A}"/>
                </a:ext>
              </a:extLst>
            </p:cNvPr>
            <p:cNvCxnSpPr>
              <a:cxnSpLocks/>
              <a:stCxn id="33" idx="1"/>
              <a:endCxn id="3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5517F51-BC49-804D-B0B5-ED3C6C6634DE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544816-6C3E-224C-B78D-C5AEBE0BCD8A}"/>
                </a:ext>
              </a:extLst>
            </p:cNvPr>
            <p:cNvCxnSpPr>
              <a:cxnSpLocks/>
              <a:stCxn id="26" idx="1"/>
              <a:endCxn id="3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C45239-F9BF-1C4E-8E33-72238B163870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C45239-F9BF-1C4E-8E33-72238B163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2FCB8E-F891-9146-B500-3A8243F37F06}"/>
                    </a:ext>
                  </a:extLst>
                </p:cNvPr>
                <p:cNvSpPr txBox="1"/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2FCB8E-F891-9146-B500-3A8243F37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C77658-50E0-8444-B2DA-DC21E7674F73}"/>
                    </a:ext>
                  </a:extLst>
                </p:cNvPr>
                <p:cNvSpPr txBox="1"/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C77658-50E0-8444-B2DA-DC21E7674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blipFill>
                  <a:blip r:embed="rId13"/>
                  <a:stretch>
                    <a:fillRect l="-9524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5B2D7C-96D5-3F49-9026-467FF59D21E7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5B2D7C-96D5-3F49-9026-467FF59D2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blipFill>
                  <a:blip r:embed="rId14"/>
                  <a:stretch>
                    <a:fillRect l="-4167" r="-41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2827971-CDF9-5549-9038-3541E3CCD8B6}"/>
                    </a:ext>
                  </a:extLst>
                </p:cNvPr>
                <p:cNvSpPr txBox="1"/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2827971-CDF9-5549-9038-3541E3CCD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F2BEA1-93FE-AB44-8795-53410B56D4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3BB0F90-21CB-1545-9D90-71FE36DD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09CB71-5D63-6B47-8C9C-5EB95B082AB0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82A0930-71A6-0C45-835C-06369E369B2B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82A0930-71A6-0C45-835C-06369E369B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3525E-8524-9944-830C-004E7B449FAA}"/>
                  </a:ext>
                </a:extLst>
              </p:cNvPr>
              <p:cNvSpPr/>
              <p:nvPr/>
            </p:nvSpPr>
            <p:spPr>
              <a:xfrm>
                <a:off x="4842043" y="1312906"/>
                <a:ext cx="4603334" cy="30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1398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3525E-8524-9944-830C-004E7B449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43" y="1312906"/>
                <a:ext cx="4603334" cy="307456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40BEBAC-643B-FF4B-B09B-D16B4AAEE370}"/>
              </a:ext>
            </a:extLst>
          </p:cNvPr>
          <p:cNvSpPr txBox="1"/>
          <p:nvPr/>
        </p:nvSpPr>
        <p:spPr>
          <a:xfrm>
            <a:off x="2887412" y="1632253"/>
            <a:ext cx="15351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7285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55DEA-BE27-EE42-8E5B-314E55DFC52E}"/>
              </a:ext>
            </a:extLst>
          </p:cNvPr>
          <p:cNvSpPr/>
          <p:nvPr/>
        </p:nvSpPr>
        <p:spPr>
          <a:xfrm>
            <a:off x="2068622" y="2326216"/>
            <a:ext cx="5399414" cy="2326259"/>
          </a:xfrm>
          <a:prstGeom prst="rect">
            <a:avLst/>
          </a:prstGeom>
          <a:solidFill>
            <a:srgbClr val="3F80CD">
              <a:alpha val="10980"/>
            </a:srgb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C3BCE-1BF8-0E48-B331-76871CD84CA1}"/>
              </a:ext>
            </a:extLst>
          </p:cNvPr>
          <p:cNvSpPr/>
          <p:nvPr/>
        </p:nvSpPr>
        <p:spPr>
          <a:xfrm>
            <a:off x="1896542" y="1627560"/>
            <a:ext cx="1361074" cy="1333688"/>
          </a:xfrm>
          <a:prstGeom prst="rect">
            <a:avLst/>
          </a:prstGeom>
          <a:solidFill>
            <a:srgbClr val="FF5C00">
              <a:alpha val="7843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844C2D2-1B95-4348-BC49-DF9C8FC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86" y="254604"/>
            <a:ext cx="5773926" cy="68205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01166A-2F61-3946-AEEF-3D44876F3112}"/>
              </a:ext>
            </a:extLst>
          </p:cNvPr>
          <p:cNvGrpSpPr/>
          <p:nvPr/>
        </p:nvGrpSpPr>
        <p:grpSpPr>
          <a:xfrm>
            <a:off x="1982604" y="1801835"/>
            <a:ext cx="5134355" cy="2826276"/>
            <a:chOff x="1979693" y="1800970"/>
            <a:chExt cx="5140125" cy="28294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0CAAE1-CF63-9F43-8F80-9ED34503E55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E71257-8CF4-9D41-9E63-2B271F391723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E3D42C-E2DC-3240-A90A-81C62A0FEE47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21B27C-DAFF-E141-9ECD-5C23791DFBE9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023A58-F922-BC46-8F85-3039E51767BA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DBE6A8-AD5D-F645-BBF2-7AB85D7C0270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9D1C66-9148-D648-BED4-B4B8147F8CB7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3A38B2-38E7-684A-A482-B6451495C9A5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8D4ECE-5DBC-6841-8E80-6B1460559F06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EA6324-BB8A-E44B-BC41-A4351FB719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DE581B-B1F7-9C49-B2A6-C143AC1B05D6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74299F-58DD-C84E-859B-0F10174E036F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F931D2-20B3-7A40-A810-E11D875410B0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803F59-B741-7C4E-B45A-A8F2F6BE3109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1CEA32-67D6-6542-9BEF-2F5DA5B0A644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D4681B-A7EA-B44E-8CA7-6E71F498AF98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A5BAE8-42A4-4D44-8BD7-F73A8732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608D1-6BEC-5D4A-B8E1-F09D8F09C7F1}"/>
                </a:ext>
              </a:extLst>
            </p:cNvPr>
            <p:cNvCxnSpPr>
              <a:cxnSpLocks/>
              <a:stCxn id="7" idx="0"/>
              <a:endCxn id="2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35D8FB0-56FB-6648-A55D-19A7107F708E}"/>
                </a:ext>
              </a:extLst>
            </p:cNvPr>
            <p:cNvCxnSpPr>
              <a:cxnSpLocks/>
              <a:stCxn id="8" idx="0"/>
              <a:endCxn id="2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0A2D41-61D7-4C42-96ED-998B846A0BAF}"/>
                </a:ext>
              </a:extLst>
            </p:cNvPr>
            <p:cNvCxnSpPr>
              <a:cxnSpLocks/>
              <a:stCxn id="9" idx="0"/>
              <a:endCxn id="2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A4DDF8-2ABD-744A-A8B4-712B6DFC7F1E}"/>
                </a:ext>
              </a:extLst>
            </p:cNvPr>
            <p:cNvCxnSpPr>
              <a:cxnSpLocks/>
              <a:stCxn id="22" idx="1"/>
              <a:endCxn id="2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7DBF63-7C3F-1E43-B24E-A775A2626D9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9EC18-EC7A-C245-9137-B148CE92B853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blipFill>
                  <a:blip r:embed="rId6"/>
                  <a:stretch>
                    <a:fillRect l="-952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blipFill>
                  <a:blip r:embed="rId7"/>
                  <a:stretch>
                    <a:fillRect l="-4167" r="-41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blipFill>
                  <a:blip r:embed="rId8"/>
                  <a:stretch>
                    <a:fillRect l="-14286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86E704-C498-E54F-9184-6035FE78D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BF4410-4142-9242-AB7B-3F4FDE065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25B43EB-5F3C-8941-9873-3AEFDAE17DCA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E8B2AB-0A1D-8147-84FC-798D909CF5B5}"/>
              </a:ext>
            </a:extLst>
          </p:cNvPr>
          <p:cNvSpPr txBox="1"/>
          <p:nvPr/>
        </p:nvSpPr>
        <p:spPr>
          <a:xfrm>
            <a:off x="5042176" y="2719979"/>
            <a:ext cx="1561646" cy="399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" dirty="0"/>
              <a:t>Linear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44232-6853-8049-AE5B-7309AF1A0412}"/>
              </a:ext>
            </a:extLst>
          </p:cNvPr>
          <p:cNvSpPr txBox="1"/>
          <p:nvPr/>
        </p:nvSpPr>
        <p:spPr>
          <a:xfrm>
            <a:off x="319045" y="1708389"/>
            <a:ext cx="1542515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Convert to Probability</a:t>
            </a:r>
            <a:br>
              <a:rPr lang="en-US" sz="1977" dirty="0"/>
            </a:br>
            <a:endParaRPr lang="en-US" sz="1977" dirty="0"/>
          </a:p>
        </p:txBody>
      </p:sp>
    </p:spTree>
    <p:extLst>
      <p:ext uri="{BB962C8B-B14F-4D97-AF65-F5344CB8AC3E}">
        <p14:creationId xmlns:p14="http://schemas.microsoft.com/office/powerpoint/2010/main" val="46896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98FE-0471-0F48-9E76-7E41313D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 on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3666-CFE6-3F43-A56D-1B7B92A4C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2"/>
                <a:ext cx="5173038" cy="33944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logistic regression,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Maximize: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⊙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3666-CFE6-3F43-A56D-1B7B92A4C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2"/>
                <a:ext cx="5173038" cy="3394471"/>
              </a:xfrm>
              <a:blipFill>
                <a:blip r:embed="rId2"/>
                <a:stretch>
                  <a:fillRect l="-1474" t="-3358" b="-36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D486458-1B2F-1948-ABF7-BF5DE58D9489}"/>
              </a:ext>
            </a:extLst>
          </p:cNvPr>
          <p:cNvGrpSpPr/>
          <p:nvPr/>
        </p:nvGrpSpPr>
        <p:grpSpPr>
          <a:xfrm>
            <a:off x="4992435" y="1940925"/>
            <a:ext cx="3996075" cy="2210424"/>
            <a:chOff x="1979693" y="1800970"/>
            <a:chExt cx="5230599" cy="28932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887C9D-F350-E447-A826-8FAFFC1BE81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7A2C35-527D-2B47-BA0F-D99F8E7DED44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CFE705-4958-5444-96EB-F960F9C26995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571226-E631-BE44-8B08-32D01665702E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B7BDA-D4BD-6849-AD1B-40A5232411EC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3EB291-B7EF-CD4C-AC1A-D0B5F9344796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19CF03-BEEE-1646-8E5D-B327185AA15C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55172-502C-EC46-B6E6-B16EB5D6CA0A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2D7B2-9C81-AE4F-8EBC-EAF15E587001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57AE14-D977-AA40-B563-49DED240F1C8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5E0A19-A8E3-FB4A-8AEF-27DD44DEBCAF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814D38-73B8-C44C-A30E-9D98A4DA9B30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EB1753-34EC-1C40-9930-096A09A755AB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B3537D-08D9-5D44-B4B6-C3FCB8B7AD63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58B314-4615-1742-A0E7-2352F2510DCC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699F5A-3D90-214F-BF96-EB233039CDFA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BE4CA2A-F203-444D-8977-621E0A047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399AD9-89D5-9B4E-9BE1-FB054194EC0E}"/>
                </a:ext>
              </a:extLst>
            </p:cNvPr>
            <p:cNvCxnSpPr>
              <a:cxnSpLocks/>
              <a:stCxn id="5" idx="0"/>
              <a:endCxn id="21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A149D3-B143-0240-AD19-19E0736CA2FC}"/>
                </a:ext>
              </a:extLst>
            </p:cNvPr>
            <p:cNvCxnSpPr>
              <a:cxnSpLocks/>
              <a:stCxn id="6" idx="0"/>
              <a:endCxn id="21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13DBBD3-6445-B54C-93B3-904385C52922}"/>
                </a:ext>
              </a:extLst>
            </p:cNvPr>
            <p:cNvCxnSpPr>
              <a:cxnSpLocks/>
              <a:stCxn id="7" idx="0"/>
              <a:endCxn id="21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5FBC44-D75E-844D-8E89-A9575216DAAD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F6432-ADF8-5D4C-83F7-39B14FBC432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E4297B-9561-E341-801D-E59BCFC3B570}"/>
                </a:ext>
              </a:extLst>
            </p:cNvPr>
            <p:cNvCxnSpPr>
              <a:cxnSpLocks/>
              <a:stCxn id="13" idx="1"/>
              <a:endCxn id="21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CB72804-45D4-B84C-B173-BA3DFBFAEDC7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C45239-F9BF-1C4E-8E33-72238B163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E0DA342-9E0E-3949-B386-6613200188DB}"/>
                    </a:ext>
                  </a:extLst>
                </p:cNvPr>
                <p:cNvSpPr txBox="1"/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2FCB8E-F891-9146-B500-3A8243F37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9764FD-D5EB-7149-9DB0-4E38DE9021B6}"/>
                    </a:ext>
                  </a:extLst>
                </p:cNvPr>
                <p:cNvSpPr txBox="1"/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C77658-50E0-8444-B2DA-DC21E7674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blipFill>
                  <a:blip r:embed="rId13"/>
                  <a:stretch>
                    <a:fillRect l="-9524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166881-CA83-1D42-BFCB-36EDC7652CBB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5B2D7C-96D5-3F49-9026-467FF59D2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blipFill>
                  <a:blip r:embed="rId14"/>
                  <a:stretch>
                    <a:fillRect l="-4167" r="-41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9B82B0-8C24-9841-B23C-7F2AEB084BB7}"/>
                    </a:ext>
                  </a:extLst>
                </p:cNvPr>
                <p:cNvSpPr txBox="1"/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2827971-CDF9-5549-9038-3541E3CCD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40718C9-4908-2A44-B7D5-2D2146612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CE89A0-CF75-9044-995F-43581FFA6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605645A-A319-ED4B-B125-19F861E02158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6AF171-919F-224C-A61B-4A2CD08A5C72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82A0930-71A6-0C45-835C-06369E369B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16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02B4-BC9F-9D4C-B5FB-DC6D0039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Weights for 0/1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399CC-8AEC-A04A-AC5F-70C4F491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77" y="3048932"/>
            <a:ext cx="1714474" cy="171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D945-37F3-D54A-95AB-B4A7CDBCE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30" y="1064923"/>
            <a:ext cx="1747322" cy="1747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/>
              <p:nvPr/>
            </p:nvSpPr>
            <p:spPr>
              <a:xfrm>
                <a:off x="868978" y="1736758"/>
                <a:ext cx="6001899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98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39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98" i="1">
                            <a:latin typeface="Cambria Math" panose="02040503050406030204" pitchFamily="18" charset="0"/>
                          </a:rPr>
                          <m:t>                            ×                             </m:t>
                        </m:r>
                      </m:e>
                    </m:d>
                  </m:oMath>
                </a14:m>
                <a:r>
                  <a:rPr lang="en-US" sz="2398" dirty="0"/>
                  <a:t>   =      .006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8" y="1736758"/>
                <a:ext cx="6001899" cy="461345"/>
              </a:xfrm>
              <a:prstGeom prst="rect">
                <a:avLst/>
              </a:prstGeom>
              <a:blipFill>
                <a:blip r:embed="rId5"/>
                <a:stretch>
                  <a:fillRect t="-8108" r="-42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8D52515-0A78-1146-8EF3-6A8FBF6BA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32" y="870041"/>
            <a:ext cx="2178891" cy="2178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C4F96-6F79-B047-BBD7-0E572E262170}"/>
                  </a:ext>
                </a:extLst>
              </p:cNvPr>
              <p:cNvSpPr txBox="1"/>
              <p:nvPr/>
            </p:nvSpPr>
            <p:spPr>
              <a:xfrm>
                <a:off x="868978" y="3678962"/>
                <a:ext cx="6001899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98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39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98" i="1">
                            <a:latin typeface="Cambria Math" panose="02040503050406030204" pitchFamily="18" charset="0"/>
                          </a:rPr>
                          <m:t>                            ×                             </m:t>
                        </m:r>
                      </m:e>
                    </m:d>
                  </m:oMath>
                </a14:m>
                <a:r>
                  <a:rPr lang="en-US" sz="2398" dirty="0"/>
                  <a:t>   =      .991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C4F96-6F79-B047-BBD7-0E572E26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8" y="3678962"/>
                <a:ext cx="6001899" cy="461345"/>
              </a:xfrm>
              <a:prstGeom prst="rect">
                <a:avLst/>
              </a:prstGeom>
              <a:blipFill>
                <a:blip r:embed="rId7"/>
                <a:stretch>
                  <a:fillRect t="-8108" r="-42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D535CDB-30F5-E641-AAC3-26ABFEA73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32" y="2812245"/>
            <a:ext cx="2178891" cy="2178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BACE9B-1EBD-8948-9B0B-27CC5CB355B1}"/>
              </a:ext>
            </a:extLst>
          </p:cNvPr>
          <p:cNvSpPr txBox="1"/>
          <p:nvPr/>
        </p:nvSpPr>
        <p:spPr>
          <a:xfrm>
            <a:off x="7378149" y="1513503"/>
            <a:ext cx="1760721" cy="130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We think that this is a “zero” (.6% chance it is a “one”)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FAD94-5A35-A74B-ADA1-6B0D23D1FE75}"/>
              </a:ext>
            </a:extLst>
          </p:cNvPr>
          <p:cNvSpPr txBox="1"/>
          <p:nvPr/>
        </p:nvSpPr>
        <p:spPr>
          <a:xfrm>
            <a:off x="7331969" y="3316407"/>
            <a:ext cx="1760721" cy="130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We think that this is </a:t>
            </a:r>
            <a:r>
              <a:rPr lang="en-US" sz="1977"/>
              <a:t>a “one” </a:t>
            </a:r>
            <a:r>
              <a:rPr lang="en-US" sz="1977" dirty="0"/>
              <a:t>(99.1% chance it is </a:t>
            </a:r>
            <a:r>
              <a:rPr lang="en-US" sz="1977"/>
              <a:t>a “one”)</a:t>
            </a:r>
            <a:endParaRPr lang="en-US" sz="1977" dirty="0"/>
          </a:p>
        </p:txBody>
      </p:sp>
    </p:spTree>
    <p:extLst>
      <p:ext uri="{BB962C8B-B14F-4D97-AF65-F5344CB8AC3E}">
        <p14:creationId xmlns:p14="http://schemas.microsoft.com/office/powerpoint/2010/main" val="179446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16944</TotalTime>
  <Words>1202</Words>
  <Application>Microsoft Macintosh PowerPoint</Application>
  <PresentationFormat>On-screen Show (16:9)</PresentationFormat>
  <Paragraphs>177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Helvetica</vt:lpstr>
      <vt:lpstr>Helvetica Neue</vt:lpstr>
      <vt:lpstr>Office Theme</vt:lpstr>
      <vt:lpstr>Multiple Classification</vt:lpstr>
      <vt:lpstr>Multi-Class Classification</vt:lpstr>
      <vt:lpstr>Quick Overview</vt:lpstr>
      <vt:lpstr>Softmax Regression</vt:lpstr>
      <vt:lpstr>The MNIST Dataset</vt:lpstr>
      <vt:lpstr>Learning on MNIST</vt:lpstr>
      <vt:lpstr>Logistic Regression</vt:lpstr>
      <vt:lpstr>Refresher on Model Fitting</vt:lpstr>
      <vt:lpstr>Learned Weights for 0/1</vt:lpstr>
      <vt:lpstr>“Softmax” Mapping</vt:lpstr>
      <vt:lpstr>Softmax Regression</vt:lpstr>
      <vt:lpstr>One-Hot Representation</vt:lpstr>
      <vt:lpstr>Softmax Regression</vt:lpstr>
      <vt:lpstr>Filter Visualization</vt:lpstr>
      <vt:lpstr>Similar Ideas for  kNN and Trees</vt:lpstr>
      <vt:lpstr>Learning Multiple Binary Classifiers</vt:lpstr>
      <vt:lpstr>One-vs-Rest Classification</vt:lpstr>
      <vt:lpstr>One-versus-Rest  Logistic Regression</vt:lpstr>
      <vt:lpstr>One-vs-One Classification</vt:lpstr>
      <vt:lpstr>Multi-Class Performance EValuation</vt:lpstr>
      <vt:lpstr>Accuracy</vt:lpstr>
      <vt:lpstr>Confusion Matrix</vt:lpstr>
      <vt:lpstr>Balanced Accuracy</vt:lpstr>
      <vt:lpstr>Setting a Threshold?</vt:lpstr>
      <vt:lpstr>The ROC Curve</vt:lpstr>
      <vt:lpstr>Precision-Recall</vt:lpstr>
      <vt:lpstr>Precision-Recall can also be shown as a curve</vt:lpstr>
      <vt:lpstr>Mean Average Precision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Prof. David Carlson, Ph.D.</cp:lastModifiedBy>
  <cp:revision>480</cp:revision>
  <cp:lastPrinted>2019-02-06T20:17:49Z</cp:lastPrinted>
  <dcterms:created xsi:type="dcterms:W3CDTF">2018-06-03T14:52:22Z</dcterms:created>
  <dcterms:modified xsi:type="dcterms:W3CDTF">2020-01-27T19:13:40Z</dcterms:modified>
</cp:coreProperties>
</file>