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61"/>
  </p:notesMasterIdLst>
  <p:handoutMasterIdLst>
    <p:handoutMasterId r:id="rId62"/>
  </p:handoutMasterIdLst>
  <p:sldIdLst>
    <p:sldId id="388" r:id="rId2"/>
    <p:sldId id="390" r:id="rId3"/>
    <p:sldId id="507" r:id="rId4"/>
    <p:sldId id="482" r:id="rId5"/>
    <p:sldId id="400" r:id="rId6"/>
    <p:sldId id="401" r:id="rId7"/>
    <p:sldId id="405" r:id="rId8"/>
    <p:sldId id="406" r:id="rId9"/>
    <p:sldId id="409" r:id="rId10"/>
    <p:sldId id="410" r:id="rId11"/>
    <p:sldId id="421" r:id="rId12"/>
    <p:sldId id="408" r:id="rId13"/>
    <p:sldId id="412" r:id="rId14"/>
    <p:sldId id="413" r:id="rId15"/>
    <p:sldId id="417" r:id="rId16"/>
    <p:sldId id="422" r:id="rId17"/>
    <p:sldId id="418" r:id="rId18"/>
    <p:sldId id="452" r:id="rId19"/>
    <p:sldId id="423" r:id="rId20"/>
    <p:sldId id="424" r:id="rId21"/>
    <p:sldId id="425" r:id="rId22"/>
    <p:sldId id="426" r:id="rId23"/>
    <p:sldId id="428" r:id="rId24"/>
    <p:sldId id="429" r:id="rId25"/>
    <p:sldId id="430" r:id="rId26"/>
    <p:sldId id="434" r:id="rId27"/>
    <p:sldId id="435" r:id="rId28"/>
    <p:sldId id="436" r:id="rId29"/>
    <p:sldId id="437" r:id="rId30"/>
    <p:sldId id="438" r:id="rId31"/>
    <p:sldId id="445" r:id="rId32"/>
    <p:sldId id="440" r:id="rId33"/>
    <p:sldId id="441" r:id="rId34"/>
    <p:sldId id="446" r:id="rId35"/>
    <p:sldId id="442" r:id="rId36"/>
    <p:sldId id="443" r:id="rId37"/>
    <p:sldId id="444" r:id="rId38"/>
    <p:sldId id="447" r:id="rId39"/>
    <p:sldId id="483" r:id="rId40"/>
    <p:sldId id="474" r:id="rId41"/>
    <p:sldId id="476" r:id="rId42"/>
    <p:sldId id="477" r:id="rId43"/>
    <p:sldId id="478" r:id="rId44"/>
    <p:sldId id="459" r:id="rId45"/>
    <p:sldId id="480" r:id="rId46"/>
    <p:sldId id="458" r:id="rId47"/>
    <p:sldId id="460" r:id="rId48"/>
    <p:sldId id="451" r:id="rId49"/>
    <p:sldId id="463" r:id="rId50"/>
    <p:sldId id="464" r:id="rId51"/>
    <p:sldId id="465" r:id="rId52"/>
    <p:sldId id="466" r:id="rId53"/>
    <p:sldId id="467" r:id="rId54"/>
    <p:sldId id="498" r:id="rId55"/>
    <p:sldId id="499" r:id="rId56"/>
    <p:sldId id="505" r:id="rId57"/>
    <p:sldId id="501" r:id="rId58"/>
    <p:sldId id="502" r:id="rId59"/>
    <p:sldId id="504" r:id="rId60"/>
  </p:sldIdLst>
  <p:sldSz cx="12192000" cy="68580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206C271-A17B-4745-8409-D19C184D271D}">
          <p14:sldIdLst>
            <p14:sldId id="388"/>
            <p14:sldId id="390"/>
            <p14:sldId id="507"/>
            <p14:sldId id="482"/>
            <p14:sldId id="400"/>
            <p14:sldId id="401"/>
            <p14:sldId id="405"/>
            <p14:sldId id="406"/>
            <p14:sldId id="409"/>
            <p14:sldId id="410"/>
            <p14:sldId id="421"/>
            <p14:sldId id="408"/>
            <p14:sldId id="412"/>
            <p14:sldId id="413"/>
            <p14:sldId id="417"/>
            <p14:sldId id="422"/>
            <p14:sldId id="418"/>
            <p14:sldId id="452"/>
            <p14:sldId id="423"/>
            <p14:sldId id="424"/>
            <p14:sldId id="425"/>
            <p14:sldId id="426"/>
            <p14:sldId id="428"/>
            <p14:sldId id="429"/>
            <p14:sldId id="430"/>
            <p14:sldId id="434"/>
            <p14:sldId id="435"/>
            <p14:sldId id="436"/>
            <p14:sldId id="437"/>
            <p14:sldId id="438"/>
            <p14:sldId id="445"/>
            <p14:sldId id="440"/>
            <p14:sldId id="441"/>
            <p14:sldId id="446"/>
            <p14:sldId id="442"/>
            <p14:sldId id="443"/>
            <p14:sldId id="444"/>
            <p14:sldId id="447"/>
            <p14:sldId id="483"/>
            <p14:sldId id="474"/>
            <p14:sldId id="476"/>
            <p14:sldId id="477"/>
            <p14:sldId id="478"/>
            <p14:sldId id="459"/>
            <p14:sldId id="480"/>
            <p14:sldId id="458"/>
            <p14:sldId id="460"/>
            <p14:sldId id="451"/>
            <p14:sldId id="463"/>
            <p14:sldId id="464"/>
            <p14:sldId id="465"/>
            <p14:sldId id="466"/>
            <p14:sldId id="467"/>
            <p14:sldId id="498"/>
            <p14:sldId id="499"/>
            <p14:sldId id="505"/>
            <p14:sldId id="501"/>
            <p14:sldId id="502"/>
            <p14:sldId id="5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24" autoAdjust="0"/>
    <p:restoredTop sz="90128" autoAdjust="0"/>
  </p:normalViewPr>
  <p:slideViewPr>
    <p:cSldViewPr snapToGrid="0">
      <p:cViewPr varScale="1">
        <p:scale>
          <a:sx n="79" d="100"/>
          <a:sy n="79" d="100"/>
        </p:scale>
        <p:origin x="326" y="67"/>
      </p:cViewPr>
      <p:guideLst>
        <p:guide orient="horz" pos="2160"/>
        <p:guide pos="3840"/>
      </p:guideLst>
    </p:cSldViewPr>
  </p:slideViewPr>
  <p:outlineViewPr>
    <p:cViewPr>
      <p:scale>
        <a:sx n="33" d="100"/>
        <a:sy n="33" d="100"/>
      </p:scale>
      <p:origin x="0" y="-4353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520"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102"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son, Alden" userId="S::awjacks@northeastern.edu::057f6ed4-5b0d-4701-ad80-193f163f4b8a" providerId="AD" clId="Web-{E29F1A78-9E62-0A1F-6584-6CA1F5F36367}"/>
    <pc:docChg chg="modSld">
      <pc:chgData name="Jackson, Alden" userId="S::awjacks@northeastern.edu::057f6ed4-5b0d-4701-ad80-193f163f4b8a" providerId="AD" clId="Web-{E29F1A78-9E62-0A1F-6584-6CA1F5F36367}" dt="2019-02-07T21:27:23.034" v="25" actId="20577"/>
      <pc:docMkLst>
        <pc:docMk/>
      </pc:docMkLst>
      <pc:sldChg chg="modSp">
        <pc:chgData name="Jackson, Alden" userId="S::awjacks@northeastern.edu::057f6ed4-5b0d-4701-ad80-193f163f4b8a" providerId="AD" clId="Web-{E29F1A78-9E62-0A1F-6584-6CA1F5F36367}" dt="2019-02-07T21:27:23.034" v="24" actId="20577"/>
        <pc:sldMkLst>
          <pc:docMk/>
          <pc:sldMk cId="2611713671" sldId="428"/>
        </pc:sldMkLst>
        <pc:spChg chg="mod">
          <ac:chgData name="Jackson, Alden" userId="S::awjacks@northeastern.edu::057f6ed4-5b0d-4701-ad80-193f163f4b8a" providerId="AD" clId="Web-{E29F1A78-9E62-0A1F-6584-6CA1F5F36367}" dt="2019-02-07T21:27:23.034" v="24" actId="20577"/>
          <ac:spMkLst>
            <pc:docMk/>
            <pc:sldMk cId="2611713671" sldId="428"/>
            <ac:spMk id="2" creationId="{00000000-0000-0000-0000-000000000000}"/>
          </ac:spMkLst>
        </pc:spChg>
      </pc:sldChg>
    </pc:docChg>
  </pc:docChgLst>
  <pc:docChgLst>
    <pc:chgData name="Jackson, Alden" userId="S::awjacks@northeastern.edu::057f6ed4-5b0d-4701-ad80-193f163f4b8a" providerId="AD" clId="Web-{D7715DA4-BCD1-F30B-71A5-7652A6AD59E1}"/>
    <pc:docChg chg="modSld">
      <pc:chgData name="Jackson, Alden" userId="S::awjacks@northeastern.edu::057f6ed4-5b0d-4701-ad80-193f163f4b8a" providerId="AD" clId="Web-{D7715DA4-BCD1-F30B-71A5-7652A6AD59E1}" dt="2019-02-14T18:53:30.099" v="2"/>
      <pc:docMkLst>
        <pc:docMk/>
      </pc:docMkLst>
      <pc:sldChg chg="mod modShow">
        <pc:chgData name="Jackson, Alden" userId="S::awjacks@northeastern.edu::057f6ed4-5b0d-4701-ad80-193f163f4b8a" providerId="AD" clId="Web-{D7715DA4-BCD1-F30B-71A5-7652A6AD59E1}" dt="2019-02-14T18:53:30.099" v="2"/>
        <pc:sldMkLst>
          <pc:docMk/>
          <pc:sldMk cId="2019865784" sldId="465"/>
        </pc:sldMkLst>
      </pc:sldChg>
      <pc:sldChg chg="mod modShow">
        <pc:chgData name="Jackson, Alden" userId="S::awjacks@northeastern.edu::057f6ed4-5b0d-4701-ad80-193f163f4b8a" providerId="AD" clId="Web-{D7715DA4-BCD1-F30B-71A5-7652A6AD59E1}" dt="2019-02-14T18:53:30.006" v="0"/>
        <pc:sldMkLst>
          <pc:docMk/>
          <pc:sldMk cId="654804180" sldId="466"/>
        </pc:sldMkLst>
      </pc:sldChg>
      <pc:sldChg chg="mod modShow">
        <pc:chgData name="Jackson, Alden" userId="S::awjacks@northeastern.edu::057f6ed4-5b0d-4701-ad80-193f163f4b8a" providerId="AD" clId="Web-{D7715DA4-BCD1-F30B-71A5-7652A6AD59E1}" dt="2019-02-14T18:53:30.053" v="1"/>
        <pc:sldMkLst>
          <pc:docMk/>
          <pc:sldMk cId="1563843357" sldId="467"/>
        </pc:sldMkLst>
      </pc:sldChg>
    </pc:docChg>
  </pc:docChgLst>
  <pc:docChgLst>
    <pc:chgData name="Jackson, Alden" userId="S::awjacks@northeastern.edu::057f6ed4-5b0d-4701-ad80-193f163f4b8a" providerId="AD" clId="Web-{B750782C-AB04-3076-F7BF-0F682C0A9872}"/>
    <pc:docChg chg="modSld">
      <pc:chgData name="Jackson, Alden" userId="S::awjacks@northeastern.edu::057f6ed4-5b0d-4701-ad80-193f163f4b8a" providerId="AD" clId="Web-{B750782C-AB04-3076-F7BF-0F682C0A9872}" dt="2019-01-31T21:28:56.344" v="33" actId="20577"/>
      <pc:docMkLst>
        <pc:docMk/>
      </pc:docMkLst>
      <pc:sldChg chg="modSp">
        <pc:chgData name="Jackson, Alden" userId="S::awjacks@northeastern.edu::057f6ed4-5b0d-4701-ad80-193f163f4b8a" providerId="AD" clId="Web-{B750782C-AB04-3076-F7BF-0F682C0A9872}" dt="2019-01-31T21:28:56.344" v="32" actId="20577"/>
        <pc:sldMkLst>
          <pc:docMk/>
          <pc:sldMk cId="1015936434" sldId="398"/>
        </pc:sldMkLst>
        <pc:spChg chg="mod">
          <ac:chgData name="Jackson, Alden" userId="S::awjacks@northeastern.edu::057f6ed4-5b0d-4701-ad80-193f163f4b8a" providerId="AD" clId="Web-{B750782C-AB04-3076-F7BF-0F682C0A9872}" dt="2019-01-31T21:28:56.344" v="32" actId="20577"/>
          <ac:spMkLst>
            <pc:docMk/>
            <pc:sldMk cId="1015936434" sldId="398"/>
            <ac:spMk id="2" creationId="{00000000-0000-0000-0000-000000000000}"/>
          </ac:spMkLst>
        </pc:spChg>
      </pc:sldChg>
    </pc:docChg>
  </pc:docChgLst>
  <pc:docChgLst>
    <pc:chgData name="Jackson, Alden" userId="S::awjacks@northeastern.edu::057f6ed4-5b0d-4701-ad80-193f163f4b8a" providerId="AD" clId="Web-{41F64AD4-BA6C-0A66-4F28-37FF8DB68A2A}"/>
    <pc:docChg chg="modSld">
      <pc:chgData name="Jackson, Alden" userId="S::awjacks@northeastern.edu::057f6ed4-5b0d-4701-ad80-193f163f4b8a" providerId="AD" clId="Web-{41F64AD4-BA6C-0A66-4F28-37FF8DB68A2A}" dt="2019-02-12T19:01:58.199" v="18" actId="20577"/>
      <pc:docMkLst>
        <pc:docMk/>
      </pc:docMkLst>
      <pc:sldChg chg="modSp">
        <pc:chgData name="Jackson, Alden" userId="S::awjacks@northeastern.edu::057f6ed4-5b0d-4701-ad80-193f163f4b8a" providerId="AD" clId="Web-{41F64AD4-BA6C-0A66-4F28-37FF8DB68A2A}" dt="2019-02-12T19:01:56.621" v="16" actId="20577"/>
        <pc:sldMkLst>
          <pc:docMk/>
          <pc:sldMk cId="1282824782" sldId="459"/>
        </pc:sldMkLst>
        <pc:spChg chg="mod">
          <ac:chgData name="Jackson, Alden" userId="S::awjacks@northeastern.edu::057f6ed4-5b0d-4701-ad80-193f163f4b8a" providerId="AD" clId="Web-{41F64AD4-BA6C-0A66-4F28-37FF8DB68A2A}" dt="2019-02-12T19:01:56.621" v="16" actId="20577"/>
          <ac:spMkLst>
            <pc:docMk/>
            <pc:sldMk cId="1282824782" sldId="459"/>
            <ac:spMk id="687106" creationId="{00000000-0000-0000-0000-000000000000}"/>
          </ac:spMkLst>
        </pc:spChg>
      </pc:sldChg>
    </pc:docChg>
  </pc:docChgLst>
  <pc:docChgLst>
    <pc:chgData name="Jackson, Alden" userId="S::awjacks@northeastern.edu::057f6ed4-5b0d-4701-ad80-193f163f4b8a" providerId="AD" clId="Web-{4CCBDC3E-8DF9-BEBB-9968-0ED381B9EFAE}"/>
    <pc:docChg chg="modSld">
      <pc:chgData name="Jackson, Alden" userId="S::awjacks@northeastern.edu::057f6ed4-5b0d-4701-ad80-193f163f4b8a" providerId="AD" clId="Web-{4CCBDC3E-8DF9-BEBB-9968-0ED381B9EFAE}" dt="2019-02-05T18:34:31.767" v="20" actId="20577"/>
      <pc:docMkLst>
        <pc:docMk/>
      </pc:docMkLst>
      <pc:sldChg chg="modSp">
        <pc:chgData name="Jackson, Alden" userId="S::awjacks@northeastern.edu::057f6ed4-5b0d-4701-ad80-193f163f4b8a" providerId="AD" clId="Web-{4CCBDC3E-8DF9-BEBB-9968-0ED381B9EFAE}" dt="2019-02-05T18:34:31.767" v="19" actId="20577"/>
        <pc:sldMkLst>
          <pc:docMk/>
          <pc:sldMk cId="3407815829" sldId="409"/>
        </pc:sldMkLst>
        <pc:spChg chg="mod">
          <ac:chgData name="Jackson, Alden" userId="S::awjacks@northeastern.edu::057f6ed4-5b0d-4701-ad80-193f163f4b8a" providerId="AD" clId="Web-{4CCBDC3E-8DF9-BEBB-9968-0ED381B9EFAE}" dt="2019-02-05T18:34:31.767" v="19" actId="20577"/>
          <ac:spMkLst>
            <pc:docMk/>
            <pc:sldMk cId="3407815829" sldId="409"/>
            <ac:spMk id="2" creationId="{00000000-0000-0000-0000-000000000000}"/>
          </ac:spMkLst>
        </pc:spChg>
        <pc:spChg chg="mod">
          <ac:chgData name="Jackson, Alden" userId="S::awjacks@northeastern.edu::057f6ed4-5b0d-4701-ad80-193f163f4b8a" providerId="AD" clId="Web-{4CCBDC3E-8DF9-BEBB-9968-0ED381B9EFAE}" dt="2019-02-05T18:33:57.953" v="0" actId="20577"/>
          <ac:spMkLst>
            <pc:docMk/>
            <pc:sldMk cId="3407815829" sldId="409"/>
            <ac:spMk id="4"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r>
              <a:rPr lang="en-US"/>
              <a:t>Christo Wilson</a:t>
            </a:r>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r>
              <a:rPr lang="en-US"/>
              <a:t>8/22/2012</a:t>
            </a:r>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r>
              <a:rPr lang="en-US"/>
              <a:t>Defense</a:t>
            </a:r>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03CF3CE8-99B9-4E0D-8156-BD8D62DE6A20}" type="slidenum">
              <a:rPr lang="en-US" smtClean="0"/>
              <a:t>‹#›</a:t>
            </a:fld>
            <a:endParaRPr lang="en-US"/>
          </a:p>
        </p:txBody>
      </p:sp>
    </p:spTree>
    <p:extLst>
      <p:ext uri="{BB962C8B-B14F-4D97-AF65-F5344CB8AC3E}">
        <p14:creationId xmlns:p14="http://schemas.microsoft.com/office/powerpoint/2010/main" val="428249905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r>
              <a:rPr lang="en-US"/>
              <a:t>Christo Wilson</a:t>
            </a:r>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r>
              <a:rPr lang="en-US"/>
              <a:t>8/22/2012</a:t>
            </a:r>
          </a:p>
        </p:txBody>
      </p:sp>
      <p:sp>
        <p:nvSpPr>
          <p:cNvPr id="4" name="Slide Image Placeholder 3"/>
          <p:cNvSpPr>
            <a:spLocks noGrp="1" noRot="1" noChangeAspect="1"/>
          </p:cNvSpPr>
          <p:nvPr>
            <p:ph type="sldImg" idx="2"/>
          </p:nvPr>
        </p:nvSpPr>
        <p:spPr>
          <a:xfrm>
            <a:off x="342900" y="696913"/>
            <a:ext cx="61976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r>
              <a:rPr lang="en-US"/>
              <a:t>Defense</a:t>
            </a:r>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77FBF96E-C445-4FF1-86A3-96F5585B6DBD}" type="slidenum">
              <a:rPr lang="en-US" smtClean="0"/>
              <a:t>‹#›</a:t>
            </a:fld>
            <a:endParaRPr lang="en-US"/>
          </a:p>
        </p:txBody>
      </p:sp>
    </p:spTree>
    <p:extLst>
      <p:ext uri="{BB962C8B-B14F-4D97-AF65-F5344CB8AC3E}">
        <p14:creationId xmlns:p14="http://schemas.microsoft.com/office/powerpoint/2010/main" val="2432190809"/>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BF96E-C445-4FF1-86A3-96F5585B6DBD}" type="slidenum">
              <a:rPr lang="en-US" smtClean="0"/>
              <a:t>1</a:t>
            </a:fld>
            <a:endParaRPr lang="en-US"/>
          </a:p>
        </p:txBody>
      </p:sp>
      <p:sp>
        <p:nvSpPr>
          <p:cNvPr id="5" name="Date Placeholder 4"/>
          <p:cNvSpPr>
            <a:spLocks noGrp="1"/>
          </p:cNvSpPr>
          <p:nvPr>
            <p:ph type="dt" idx="11"/>
          </p:nvPr>
        </p:nvSpPr>
        <p:spPr/>
        <p:txBody>
          <a:bodyPr/>
          <a:lstStyle/>
          <a:p>
            <a:r>
              <a:rPr lang="en-US"/>
              <a:t>8/22/2012</a:t>
            </a:r>
          </a:p>
        </p:txBody>
      </p:sp>
      <p:sp>
        <p:nvSpPr>
          <p:cNvPr id="6" name="Footer Placeholder 5"/>
          <p:cNvSpPr>
            <a:spLocks noGrp="1"/>
          </p:cNvSpPr>
          <p:nvPr>
            <p:ph type="ftr" sz="quarter" idx="12"/>
          </p:nvPr>
        </p:nvSpPr>
        <p:spPr/>
        <p:txBody>
          <a:bodyPr/>
          <a:lstStyle/>
          <a:p>
            <a:r>
              <a:rPr lang="en-US"/>
              <a:t>Defense</a:t>
            </a:r>
          </a:p>
        </p:txBody>
      </p:sp>
      <p:sp>
        <p:nvSpPr>
          <p:cNvPr id="7" name="Header Placeholder 6"/>
          <p:cNvSpPr>
            <a:spLocks noGrp="1"/>
          </p:cNvSpPr>
          <p:nvPr>
            <p:ph type="hdr" sz="quarter" idx="13"/>
          </p:nvPr>
        </p:nvSpPr>
        <p:spPr/>
        <p:txBody>
          <a:bodyPr/>
          <a:lstStyle/>
          <a:p>
            <a:r>
              <a:rPr lang="en-US"/>
              <a:t>Christo Wilson</a:t>
            </a:r>
          </a:p>
        </p:txBody>
      </p:sp>
    </p:spTree>
    <p:extLst>
      <p:ext uri="{BB962C8B-B14F-4D97-AF65-F5344CB8AC3E}">
        <p14:creationId xmlns:p14="http://schemas.microsoft.com/office/powerpoint/2010/main" val="2620605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C551B1-009B-419A-A253-8AA00F80CDB3}" type="slidenum">
              <a:rPr lang="en-US"/>
              <a:pPr/>
              <a:t>32</a:t>
            </a:fld>
            <a:endParaRPr lang="en-US"/>
          </a:p>
        </p:txBody>
      </p:sp>
      <p:sp>
        <p:nvSpPr>
          <p:cNvPr id="669698" name="Rectangle 2"/>
          <p:cNvSpPr>
            <a:spLocks noGrp="1" noRot="1" noChangeAspect="1" noChangeArrowheads="1" noTextEdit="1"/>
          </p:cNvSpPr>
          <p:nvPr>
            <p:ph type="sldImg"/>
          </p:nvPr>
        </p:nvSpPr>
        <p:spPr>
          <a:xfrm>
            <a:off x="342900" y="696913"/>
            <a:ext cx="6197600" cy="3486150"/>
          </a:xfrm>
          <a:ln/>
        </p:spPr>
      </p:sp>
      <p:sp>
        <p:nvSpPr>
          <p:cNvPr id="669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14200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068C31-0294-47BB-936C-1FEB1C71E0DD}" type="slidenum">
              <a:rPr lang="en-US"/>
              <a:pPr/>
              <a:t>33</a:t>
            </a:fld>
            <a:endParaRPr lang="en-US"/>
          </a:p>
        </p:txBody>
      </p:sp>
      <p:sp>
        <p:nvSpPr>
          <p:cNvPr id="671746" name="Rectangle 2"/>
          <p:cNvSpPr>
            <a:spLocks noGrp="1" noRot="1" noChangeAspect="1" noChangeArrowheads="1" noTextEdit="1"/>
          </p:cNvSpPr>
          <p:nvPr>
            <p:ph type="sldImg"/>
          </p:nvPr>
        </p:nvSpPr>
        <p:spPr>
          <a:xfrm>
            <a:off x="342900" y="696913"/>
            <a:ext cx="6197600" cy="3486150"/>
          </a:xfrm>
          <a:ln/>
        </p:spPr>
      </p:sp>
      <p:sp>
        <p:nvSpPr>
          <p:cNvPr id="671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83130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94663-E366-43AA-BC90-00D6B84E8C04}" type="slidenum">
              <a:rPr lang="en-US"/>
              <a:pPr/>
              <a:t>35</a:t>
            </a:fld>
            <a:endParaRPr lang="en-US"/>
          </a:p>
        </p:txBody>
      </p:sp>
      <p:sp>
        <p:nvSpPr>
          <p:cNvPr id="673794" name="Rectangle 2"/>
          <p:cNvSpPr>
            <a:spLocks noGrp="1" noRot="1" noChangeAspect="1" noChangeArrowheads="1" noTextEdit="1"/>
          </p:cNvSpPr>
          <p:nvPr>
            <p:ph type="sldImg"/>
          </p:nvPr>
        </p:nvSpPr>
        <p:spPr>
          <a:xfrm>
            <a:off x="342900" y="696913"/>
            <a:ext cx="6197600" cy="3486150"/>
          </a:xfrm>
          <a:ln/>
        </p:spPr>
      </p:sp>
      <p:sp>
        <p:nvSpPr>
          <p:cNvPr id="673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4549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B25028-F571-4BEC-B2E8-17C782D8A09A}" type="slidenum">
              <a:rPr lang="en-US"/>
              <a:pPr/>
              <a:t>36</a:t>
            </a:fld>
            <a:endParaRPr lang="en-US"/>
          </a:p>
        </p:txBody>
      </p:sp>
      <p:sp>
        <p:nvSpPr>
          <p:cNvPr id="675842" name="Rectangle 2"/>
          <p:cNvSpPr>
            <a:spLocks noGrp="1" noRot="1" noChangeAspect="1" noChangeArrowheads="1" noTextEdit="1"/>
          </p:cNvSpPr>
          <p:nvPr>
            <p:ph type="sldImg"/>
          </p:nvPr>
        </p:nvSpPr>
        <p:spPr>
          <a:xfrm>
            <a:off x="342900" y="696913"/>
            <a:ext cx="6197600" cy="3486150"/>
          </a:xfrm>
          <a:ln/>
        </p:spPr>
      </p:sp>
      <p:sp>
        <p:nvSpPr>
          <p:cNvPr id="6758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61593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890347-DD95-4B3D-93DE-51DD859E6659}" type="slidenum">
              <a:rPr lang="en-US"/>
              <a:pPr/>
              <a:t>37</a:t>
            </a:fld>
            <a:endParaRPr lang="en-US"/>
          </a:p>
        </p:txBody>
      </p:sp>
      <p:sp>
        <p:nvSpPr>
          <p:cNvPr id="677890" name="Rectangle 2"/>
          <p:cNvSpPr>
            <a:spLocks noGrp="1" noRot="1" noChangeAspect="1" noChangeArrowheads="1" noTextEdit="1"/>
          </p:cNvSpPr>
          <p:nvPr>
            <p:ph type="sldImg"/>
          </p:nvPr>
        </p:nvSpPr>
        <p:spPr>
          <a:xfrm>
            <a:off x="342900" y="696913"/>
            <a:ext cx="6197600" cy="3486150"/>
          </a:xfrm>
          <a:ln/>
        </p:spPr>
      </p:sp>
      <p:sp>
        <p:nvSpPr>
          <p:cNvPr id="677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98070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890347-DD95-4B3D-93DE-51DD859E6659}" type="slidenum">
              <a:rPr lang="en-US"/>
              <a:pPr/>
              <a:t>42</a:t>
            </a:fld>
            <a:endParaRPr lang="en-US"/>
          </a:p>
        </p:txBody>
      </p:sp>
      <p:sp>
        <p:nvSpPr>
          <p:cNvPr id="677890" name="Rectangle 2"/>
          <p:cNvSpPr>
            <a:spLocks noGrp="1" noRot="1" noChangeAspect="1" noChangeArrowheads="1" noTextEdit="1"/>
          </p:cNvSpPr>
          <p:nvPr>
            <p:ph type="sldImg"/>
          </p:nvPr>
        </p:nvSpPr>
        <p:spPr>
          <a:xfrm>
            <a:off x="342900" y="696913"/>
            <a:ext cx="6197600" cy="3486150"/>
          </a:xfrm>
          <a:ln/>
        </p:spPr>
      </p:sp>
      <p:sp>
        <p:nvSpPr>
          <p:cNvPr id="677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8029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D4BB0A-7690-414F-84E7-9750D8CDAD12}" type="slidenum">
              <a:rPr lang="en-US"/>
              <a:pPr/>
              <a:t>44</a:t>
            </a:fld>
            <a:endParaRPr lang="en-US"/>
          </a:p>
        </p:txBody>
      </p:sp>
      <p:sp>
        <p:nvSpPr>
          <p:cNvPr id="688130" name="Rectangle 2"/>
          <p:cNvSpPr>
            <a:spLocks noGrp="1" noRot="1" noChangeAspect="1" noChangeArrowheads="1" noTextEdit="1"/>
          </p:cNvSpPr>
          <p:nvPr>
            <p:ph type="sldImg"/>
          </p:nvPr>
        </p:nvSpPr>
        <p:spPr>
          <a:xfrm>
            <a:off x="342900" y="696913"/>
            <a:ext cx="6197600" cy="3486150"/>
          </a:xfrm>
          <a:ln/>
        </p:spPr>
      </p:sp>
      <p:sp>
        <p:nvSpPr>
          <p:cNvPr id="6881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78184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26DC32-E5EC-42B3-8387-C0FDB6E39B86}" type="slidenum">
              <a:rPr lang="en-US"/>
              <a:pPr/>
              <a:t>48</a:t>
            </a:fld>
            <a:endParaRPr lang="en-US"/>
          </a:p>
        </p:txBody>
      </p:sp>
      <p:sp>
        <p:nvSpPr>
          <p:cNvPr id="681986" name="Rectangle 2"/>
          <p:cNvSpPr>
            <a:spLocks noGrp="1" noRot="1" noChangeAspect="1" noChangeArrowheads="1" noTextEdit="1"/>
          </p:cNvSpPr>
          <p:nvPr>
            <p:ph type="sldImg"/>
          </p:nvPr>
        </p:nvSpPr>
        <p:spPr>
          <a:xfrm>
            <a:off x="342900" y="696913"/>
            <a:ext cx="6197600" cy="3486150"/>
          </a:xfrm>
          <a:ln/>
        </p:spPr>
      </p:sp>
      <p:sp>
        <p:nvSpPr>
          <p:cNvPr id="6819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56764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Christo Wilson</a:t>
            </a:r>
          </a:p>
        </p:txBody>
      </p:sp>
      <p:sp>
        <p:nvSpPr>
          <p:cNvPr id="5" name="Date Placeholder 4"/>
          <p:cNvSpPr>
            <a:spLocks noGrp="1"/>
          </p:cNvSpPr>
          <p:nvPr>
            <p:ph type="dt" idx="1"/>
          </p:nvPr>
        </p:nvSpPr>
        <p:spPr/>
        <p:txBody>
          <a:bodyPr/>
          <a:lstStyle/>
          <a:p>
            <a:r>
              <a:rPr lang="en-US"/>
              <a:t>8/22/2012</a:t>
            </a:r>
          </a:p>
        </p:txBody>
      </p:sp>
      <p:sp>
        <p:nvSpPr>
          <p:cNvPr id="6" name="Footer Placeholder 5"/>
          <p:cNvSpPr>
            <a:spLocks noGrp="1"/>
          </p:cNvSpPr>
          <p:nvPr>
            <p:ph type="ftr" sz="quarter" idx="4"/>
          </p:nvPr>
        </p:nvSpPr>
        <p:spPr/>
        <p:txBody>
          <a:bodyPr/>
          <a:lstStyle/>
          <a:p>
            <a:r>
              <a:rPr lang="en-US"/>
              <a:t>Defense</a:t>
            </a:r>
          </a:p>
        </p:txBody>
      </p:sp>
      <p:sp>
        <p:nvSpPr>
          <p:cNvPr id="7" name="Slide Number Placeholder 6"/>
          <p:cNvSpPr>
            <a:spLocks noGrp="1"/>
          </p:cNvSpPr>
          <p:nvPr>
            <p:ph type="sldNum" sz="quarter" idx="5"/>
          </p:nvPr>
        </p:nvSpPr>
        <p:spPr/>
        <p:txBody>
          <a:bodyPr/>
          <a:lstStyle/>
          <a:p>
            <a:fld id="{77FBF96E-C445-4FF1-86A3-96F5585B6DBD}" type="slidenum">
              <a:rPr lang="en-US" smtClean="0"/>
              <a:t>57</a:t>
            </a:fld>
            <a:endParaRPr lang="en-US"/>
          </a:p>
        </p:txBody>
      </p:sp>
    </p:spTree>
    <p:extLst>
      <p:ext uri="{BB962C8B-B14F-4D97-AF65-F5344CB8AC3E}">
        <p14:creationId xmlns:p14="http://schemas.microsoft.com/office/powerpoint/2010/main" val="3616425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a:t>211</a:t>
            </a:r>
          </a:p>
        </p:txBody>
      </p:sp>
      <p:sp>
        <p:nvSpPr>
          <p:cNvPr id="4" name="Header Placeholder 3"/>
          <p:cNvSpPr>
            <a:spLocks noGrp="1"/>
          </p:cNvSpPr>
          <p:nvPr>
            <p:ph type="hdr" sz="quarter" idx="10"/>
          </p:nvPr>
        </p:nvSpPr>
        <p:spPr/>
        <p:txBody>
          <a:bodyPr/>
          <a:lstStyle/>
          <a:p>
            <a:r>
              <a:rPr lang="en-US"/>
              <a:t>Christo Wilson</a:t>
            </a:r>
          </a:p>
        </p:txBody>
      </p:sp>
      <p:sp>
        <p:nvSpPr>
          <p:cNvPr id="5" name="Date Placeholder 4"/>
          <p:cNvSpPr>
            <a:spLocks noGrp="1"/>
          </p:cNvSpPr>
          <p:nvPr>
            <p:ph type="dt" idx="11"/>
          </p:nvPr>
        </p:nvSpPr>
        <p:spPr/>
        <p:txBody>
          <a:bodyPr/>
          <a:lstStyle/>
          <a:p>
            <a:r>
              <a:rPr lang="en-US"/>
              <a:t>8/22/2012</a:t>
            </a:r>
          </a:p>
        </p:txBody>
      </p:sp>
      <p:sp>
        <p:nvSpPr>
          <p:cNvPr id="6" name="Footer Placeholder 5"/>
          <p:cNvSpPr>
            <a:spLocks noGrp="1"/>
          </p:cNvSpPr>
          <p:nvPr>
            <p:ph type="ftr" sz="quarter" idx="12"/>
          </p:nvPr>
        </p:nvSpPr>
        <p:spPr/>
        <p:txBody>
          <a:bodyPr/>
          <a:lstStyle/>
          <a:p>
            <a:r>
              <a:rPr lang="en-US"/>
              <a:t>Defense</a:t>
            </a:r>
          </a:p>
        </p:txBody>
      </p:sp>
      <p:sp>
        <p:nvSpPr>
          <p:cNvPr id="7" name="Slide Number Placeholder 6"/>
          <p:cNvSpPr>
            <a:spLocks noGrp="1"/>
          </p:cNvSpPr>
          <p:nvPr>
            <p:ph type="sldNum" sz="quarter" idx="13"/>
          </p:nvPr>
        </p:nvSpPr>
        <p:spPr/>
        <p:txBody>
          <a:bodyPr/>
          <a:lstStyle/>
          <a:p>
            <a:fld id="{77FBF96E-C445-4FF1-86A3-96F5585B6DBD}" type="slidenum">
              <a:rPr lang="en-US" smtClean="0"/>
              <a:t>6</a:t>
            </a:fld>
            <a:endParaRPr lang="en-US"/>
          </a:p>
        </p:txBody>
      </p:sp>
    </p:spTree>
    <p:extLst>
      <p:ext uri="{BB962C8B-B14F-4D97-AF65-F5344CB8AC3E}">
        <p14:creationId xmlns:p14="http://schemas.microsoft.com/office/powerpoint/2010/main" val="3003392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a:t>Each side acts and sender and receiver</a:t>
            </a:r>
          </a:p>
          <a:p>
            <a:r>
              <a:rPr lang="en-US" dirty="0"/>
              <a:t>Every message contains sequence number, even if payload</a:t>
            </a:r>
            <a:r>
              <a:rPr lang="en-US" baseline="0" dirty="0"/>
              <a:t> length is zero</a:t>
            </a:r>
            <a:endParaRPr lang="en-US" dirty="0"/>
          </a:p>
          <a:p>
            <a:r>
              <a:rPr lang="en-US" dirty="0"/>
              <a:t>Every</a:t>
            </a:r>
            <a:r>
              <a:rPr lang="en-US" baseline="0" dirty="0"/>
              <a:t> message contains acknowledgements, even if no data was received</a:t>
            </a:r>
          </a:p>
          <a:p>
            <a:r>
              <a:rPr lang="en-US" baseline="0" dirty="0"/>
              <a:t>Every message advertises the window size</a:t>
            </a:r>
          </a:p>
        </p:txBody>
      </p:sp>
      <p:sp>
        <p:nvSpPr>
          <p:cNvPr id="4" name="Header Placeholder 3"/>
          <p:cNvSpPr>
            <a:spLocks noGrp="1"/>
          </p:cNvSpPr>
          <p:nvPr>
            <p:ph type="hdr" sz="quarter" idx="10"/>
          </p:nvPr>
        </p:nvSpPr>
        <p:spPr/>
        <p:txBody>
          <a:bodyPr/>
          <a:lstStyle/>
          <a:p>
            <a:r>
              <a:rPr lang="en-US"/>
              <a:t>Christo Wilson</a:t>
            </a:r>
          </a:p>
        </p:txBody>
      </p:sp>
      <p:sp>
        <p:nvSpPr>
          <p:cNvPr id="5" name="Date Placeholder 4"/>
          <p:cNvSpPr>
            <a:spLocks noGrp="1"/>
          </p:cNvSpPr>
          <p:nvPr>
            <p:ph type="dt" idx="11"/>
          </p:nvPr>
        </p:nvSpPr>
        <p:spPr/>
        <p:txBody>
          <a:bodyPr/>
          <a:lstStyle/>
          <a:p>
            <a:r>
              <a:rPr lang="en-US"/>
              <a:t>8/22/2012</a:t>
            </a:r>
          </a:p>
        </p:txBody>
      </p:sp>
      <p:sp>
        <p:nvSpPr>
          <p:cNvPr id="6" name="Footer Placeholder 5"/>
          <p:cNvSpPr>
            <a:spLocks noGrp="1"/>
          </p:cNvSpPr>
          <p:nvPr>
            <p:ph type="ftr" sz="quarter" idx="12"/>
          </p:nvPr>
        </p:nvSpPr>
        <p:spPr/>
        <p:txBody>
          <a:bodyPr/>
          <a:lstStyle/>
          <a:p>
            <a:r>
              <a:rPr lang="en-US"/>
              <a:t>Defense</a:t>
            </a:r>
          </a:p>
        </p:txBody>
      </p:sp>
      <p:sp>
        <p:nvSpPr>
          <p:cNvPr id="7" name="Slide Number Placeholder 6"/>
          <p:cNvSpPr>
            <a:spLocks noGrp="1"/>
          </p:cNvSpPr>
          <p:nvPr>
            <p:ph type="sldNum" sz="quarter" idx="13"/>
          </p:nvPr>
        </p:nvSpPr>
        <p:spPr/>
        <p:txBody>
          <a:bodyPr/>
          <a:lstStyle/>
          <a:p>
            <a:fld id="{77FBF96E-C445-4FF1-86A3-96F5585B6DBD}" type="slidenum">
              <a:rPr lang="en-US" smtClean="0"/>
              <a:t>10</a:t>
            </a:fld>
            <a:endParaRPr lang="en-US"/>
          </a:p>
        </p:txBody>
      </p:sp>
    </p:spTree>
    <p:extLst>
      <p:ext uri="{BB962C8B-B14F-4D97-AF65-F5344CB8AC3E}">
        <p14:creationId xmlns:p14="http://schemas.microsoft.com/office/powerpoint/2010/main" val="3934200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EF3907-DF2B-4478-9298-38235A8C7083}" type="slidenum">
              <a:rPr lang="en-US"/>
              <a:pPr/>
              <a:t>11</a:t>
            </a:fld>
            <a:endParaRPr lang="en-US"/>
          </a:p>
        </p:txBody>
      </p:sp>
      <p:sp>
        <p:nvSpPr>
          <p:cNvPr id="628738" name="Rectangle 2"/>
          <p:cNvSpPr>
            <a:spLocks noGrp="1" noRot="1" noChangeAspect="1" noChangeArrowheads="1" noTextEdit="1"/>
          </p:cNvSpPr>
          <p:nvPr>
            <p:ph type="sldImg"/>
          </p:nvPr>
        </p:nvSpPr>
        <p:spPr>
          <a:xfrm>
            <a:off x="342900" y="696913"/>
            <a:ext cx="6197600" cy="3486150"/>
          </a:xfrm>
          <a:ln/>
        </p:spPr>
      </p:sp>
      <p:sp>
        <p:nvSpPr>
          <p:cNvPr id="628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7136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Christo Wilson</a:t>
            </a:r>
          </a:p>
        </p:txBody>
      </p:sp>
      <p:sp>
        <p:nvSpPr>
          <p:cNvPr id="5" name="Date Placeholder 4"/>
          <p:cNvSpPr>
            <a:spLocks noGrp="1"/>
          </p:cNvSpPr>
          <p:nvPr>
            <p:ph type="dt" idx="11"/>
          </p:nvPr>
        </p:nvSpPr>
        <p:spPr/>
        <p:txBody>
          <a:bodyPr/>
          <a:lstStyle/>
          <a:p>
            <a:r>
              <a:rPr lang="en-US"/>
              <a:t>8/22/2012</a:t>
            </a:r>
          </a:p>
        </p:txBody>
      </p:sp>
      <p:sp>
        <p:nvSpPr>
          <p:cNvPr id="6" name="Footer Placeholder 5"/>
          <p:cNvSpPr>
            <a:spLocks noGrp="1"/>
          </p:cNvSpPr>
          <p:nvPr>
            <p:ph type="ftr" sz="quarter" idx="12"/>
          </p:nvPr>
        </p:nvSpPr>
        <p:spPr/>
        <p:txBody>
          <a:bodyPr/>
          <a:lstStyle/>
          <a:p>
            <a:r>
              <a:rPr lang="en-US"/>
              <a:t>Defense</a:t>
            </a:r>
          </a:p>
        </p:txBody>
      </p:sp>
      <p:sp>
        <p:nvSpPr>
          <p:cNvPr id="7" name="Slide Number Placeholder 6"/>
          <p:cNvSpPr>
            <a:spLocks noGrp="1"/>
          </p:cNvSpPr>
          <p:nvPr>
            <p:ph type="sldNum" sz="quarter" idx="13"/>
          </p:nvPr>
        </p:nvSpPr>
        <p:spPr/>
        <p:txBody>
          <a:bodyPr/>
          <a:lstStyle/>
          <a:p>
            <a:fld id="{77FBF96E-C445-4FF1-86A3-96F5585B6DBD}" type="slidenum">
              <a:rPr lang="en-US" smtClean="0"/>
              <a:t>13</a:t>
            </a:fld>
            <a:endParaRPr lang="en-US"/>
          </a:p>
        </p:txBody>
      </p:sp>
    </p:spTree>
    <p:extLst>
      <p:ext uri="{BB962C8B-B14F-4D97-AF65-F5344CB8AC3E}">
        <p14:creationId xmlns:p14="http://schemas.microsoft.com/office/powerpoint/2010/main" val="2332657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3ECBF1-7F58-4ABA-8C2A-C70BDBCB9639}" type="slidenum">
              <a:rPr lang="en-US"/>
              <a:pPr/>
              <a:t>27</a:t>
            </a:fld>
            <a:endParaRPr lang="en-US"/>
          </a:p>
        </p:txBody>
      </p:sp>
      <p:sp>
        <p:nvSpPr>
          <p:cNvPr id="659458" name="Rectangle 2"/>
          <p:cNvSpPr>
            <a:spLocks noGrp="1" noRot="1" noChangeAspect="1" noChangeArrowheads="1" noTextEdit="1"/>
          </p:cNvSpPr>
          <p:nvPr>
            <p:ph type="sldImg"/>
          </p:nvPr>
        </p:nvSpPr>
        <p:spPr>
          <a:xfrm>
            <a:off x="342900" y="696913"/>
            <a:ext cx="6197600" cy="3486150"/>
          </a:xfrm>
          <a:ln/>
        </p:spPr>
      </p:sp>
      <p:sp>
        <p:nvSpPr>
          <p:cNvPr id="659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05185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D58A8A-913E-4F2E-9483-F1130BC05372}" type="slidenum">
              <a:rPr lang="en-US"/>
              <a:pPr/>
              <a:t>28</a:t>
            </a:fld>
            <a:endParaRPr lang="en-US"/>
          </a:p>
        </p:txBody>
      </p:sp>
      <p:sp>
        <p:nvSpPr>
          <p:cNvPr id="661506" name="Rectangle 2"/>
          <p:cNvSpPr>
            <a:spLocks noGrp="1" noRot="1" noChangeAspect="1" noChangeArrowheads="1" noTextEdit="1"/>
          </p:cNvSpPr>
          <p:nvPr>
            <p:ph type="sldImg"/>
          </p:nvPr>
        </p:nvSpPr>
        <p:spPr>
          <a:xfrm>
            <a:off x="342900" y="696913"/>
            <a:ext cx="6197600" cy="3486150"/>
          </a:xfrm>
          <a:ln/>
        </p:spPr>
      </p:sp>
      <p:sp>
        <p:nvSpPr>
          <p:cNvPr id="661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7338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DE80D0-BBC6-47C2-AA3F-B32621B7119A}" type="slidenum">
              <a:rPr lang="en-US"/>
              <a:pPr/>
              <a:t>29</a:t>
            </a:fld>
            <a:endParaRPr lang="en-US"/>
          </a:p>
        </p:txBody>
      </p:sp>
      <p:sp>
        <p:nvSpPr>
          <p:cNvPr id="663554" name="Rectangle 2"/>
          <p:cNvSpPr>
            <a:spLocks noGrp="1" noRot="1" noChangeAspect="1" noChangeArrowheads="1" noTextEdit="1"/>
          </p:cNvSpPr>
          <p:nvPr>
            <p:ph type="sldImg"/>
          </p:nvPr>
        </p:nvSpPr>
        <p:spPr>
          <a:xfrm>
            <a:off x="342900" y="696913"/>
            <a:ext cx="6197600" cy="3486150"/>
          </a:xfrm>
          <a:ln/>
        </p:spPr>
      </p:sp>
      <p:sp>
        <p:nvSpPr>
          <p:cNvPr id="663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5891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050F4-C8C3-4856-B0AB-A976C547CAA8}" type="slidenum">
              <a:rPr lang="en-US"/>
              <a:pPr/>
              <a:t>30</a:t>
            </a:fld>
            <a:endParaRPr lang="en-US"/>
          </a:p>
        </p:txBody>
      </p:sp>
      <p:sp>
        <p:nvSpPr>
          <p:cNvPr id="665602" name="Rectangle 2"/>
          <p:cNvSpPr>
            <a:spLocks noGrp="1" noRot="1" noChangeAspect="1" noChangeArrowheads="1" noTextEdit="1"/>
          </p:cNvSpPr>
          <p:nvPr>
            <p:ph type="sldImg"/>
          </p:nvPr>
        </p:nvSpPr>
        <p:spPr>
          <a:xfrm>
            <a:off x="342900" y="696913"/>
            <a:ext cx="6197600" cy="3486150"/>
          </a:xfrm>
          <a:ln/>
        </p:spPr>
      </p:sp>
      <p:sp>
        <p:nvSpPr>
          <p:cNvPr id="665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57091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a:prstGeom prst="rect">
            <a:avLst/>
          </a:prstGeom>
        </p:spPr>
        <p:txBody>
          <a:bodyPr>
            <a:noAutofit/>
          </a:bodyPr>
          <a:lstStyle>
            <a:lvl1pPr algn="ctr">
              <a:defRPr sz="2000">
                <a:solidFill>
                  <a:srgbClr val="FFFFFF"/>
                </a:solidFill>
              </a:defRPr>
            </a:lvl1pPr>
          </a:lstStyle>
          <a:p>
            <a:endParaRPr lang="en-US"/>
          </a:p>
        </p:txBody>
      </p:sp>
      <p:sp>
        <p:nvSpPr>
          <p:cNvPr id="17" name="Footer Placeholder 16"/>
          <p:cNvSpPr>
            <a:spLocks noGrp="1"/>
          </p:cNvSpPr>
          <p:nvPr>
            <p:ph type="ftr" sz="quarter" idx="11"/>
          </p:nvPr>
        </p:nvSpPr>
        <p:spPr>
          <a:xfrm>
            <a:off x="2780524" y="236539"/>
            <a:ext cx="7823200" cy="365125"/>
          </a:xfrm>
          <a:prstGeom prst="rect">
            <a:avLst/>
          </a:prstGeo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283B9EA5-CE9A-4950-A80C-5ADF06B45BB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128000" y="6248401"/>
            <a:ext cx="3556000" cy="365125"/>
          </a:xfrm>
          <a:prstGeom prst="rect">
            <a:avLst/>
          </a:prstGeom>
        </p:spPr>
        <p:txBody>
          <a:bodyPr/>
          <a:lstStyle/>
          <a:p>
            <a:endParaRPr lang="en-US"/>
          </a:p>
        </p:txBody>
      </p:sp>
      <p:sp>
        <p:nvSpPr>
          <p:cNvPr id="5" name="Footer Placeholder 4"/>
          <p:cNvSpPr>
            <a:spLocks noGrp="1"/>
          </p:cNvSpPr>
          <p:nvPr>
            <p:ph type="ftr" sz="quarter" idx="11"/>
          </p:nvPr>
        </p:nvSpPr>
        <p:spPr>
          <a:xfrm>
            <a:off x="812801" y="6248207"/>
            <a:ext cx="7228111"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83B9EA5-CE9A-4950-A80C-5ADF06B45B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a:prstGeom prst="rect">
            <a:avLst/>
          </a:prstGeom>
        </p:spPr>
        <p:txBody>
          <a:bodyPr/>
          <a:lstStyle/>
          <a:p>
            <a:endParaRPr lang="en-US"/>
          </a:p>
        </p:txBody>
      </p:sp>
      <p:sp>
        <p:nvSpPr>
          <p:cNvPr id="5" name="Footer Placeholder 4"/>
          <p:cNvSpPr>
            <a:spLocks noGrp="1"/>
          </p:cNvSpPr>
          <p:nvPr>
            <p:ph type="ftr" sz="quarter" idx="11"/>
          </p:nvPr>
        </p:nvSpPr>
        <p:spPr>
          <a:xfrm>
            <a:off x="609602" y="6248208"/>
            <a:ext cx="7431311" cy="365125"/>
          </a:xfrm>
          <a:prstGeom prst="rect">
            <a:avLst/>
          </a:prstGeo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283B9EA5-CE9A-4950-A80C-5ADF06B45BB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28600"/>
            <a:ext cx="11785600" cy="990600"/>
          </a:xfrm>
        </p:spPr>
        <p:txBody>
          <a:bodyPr/>
          <a:lstStyle/>
          <a:p>
            <a:r>
              <a:rPr kumimoji="0" lang="en-US"/>
              <a:t>Click to edit Master title style</a:t>
            </a:r>
          </a:p>
        </p:txBody>
      </p:sp>
      <p:sp>
        <p:nvSpPr>
          <p:cNvPr id="6" name="Slide Number Placeholder 5"/>
          <p:cNvSpPr>
            <a:spLocks noGrp="1"/>
          </p:cNvSpPr>
          <p:nvPr>
            <p:ph type="sldNum" sz="quarter" idx="12"/>
          </p:nvPr>
        </p:nvSpPr>
        <p:spPr>
          <a:xfrm>
            <a:off x="0" y="1256270"/>
            <a:ext cx="711200" cy="304800"/>
          </a:xfrm>
        </p:spPr>
        <p:txBody>
          <a:bodyPr/>
          <a:lstStyle>
            <a:lvl1pPr>
              <a:defRPr sz="1800">
                <a:solidFill>
                  <a:srgbClr val="FFFFFF"/>
                </a:solidFill>
              </a:defRPr>
            </a:lvl1pPr>
          </a:lstStyle>
          <a:p>
            <a:fld id="{283B9EA5-CE9A-4950-A80C-5ADF06B45BB8}" type="slidenum">
              <a:rPr lang="en-US" smtClean="0"/>
              <a:pPr/>
              <a:t>‹#›</a:t>
            </a:fld>
            <a:endParaRPr lang="en-US" dirty="0"/>
          </a:p>
        </p:txBody>
      </p:sp>
      <p:sp>
        <p:nvSpPr>
          <p:cNvPr id="8" name="Content Placeholder 7"/>
          <p:cNvSpPr>
            <a:spLocks noGrp="1"/>
          </p:cNvSpPr>
          <p:nvPr>
            <p:ph sz="quarter" idx="1"/>
          </p:nvPr>
        </p:nvSpPr>
        <p:spPr>
          <a:xfrm>
            <a:off x="203200" y="1600200"/>
            <a:ext cx="11785600" cy="5105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2286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3048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3048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3048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3" name="Slide Number Placeholder 12"/>
          <p:cNvSpPr>
            <a:spLocks noGrp="1"/>
          </p:cNvSpPr>
          <p:nvPr>
            <p:ph type="sldNum" sz="quarter" idx="11"/>
          </p:nvPr>
        </p:nvSpPr>
        <p:spPr>
          <a:xfrm>
            <a:off x="0" y="457200"/>
            <a:ext cx="1727200" cy="701676"/>
          </a:xfrm>
        </p:spPr>
        <p:txBody>
          <a:bodyPr>
            <a:noAutofit/>
          </a:bodyPr>
          <a:lstStyle>
            <a:lvl1pPr>
              <a:defRPr sz="2400">
                <a:solidFill>
                  <a:srgbClr val="FFFFFF"/>
                </a:solidFill>
              </a:defRPr>
            </a:lvl1pPr>
          </a:lstStyle>
          <a:p>
            <a:fld id="{283B9EA5-CE9A-4950-A80C-5ADF06B45BB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a:xfrm>
            <a:off x="8128000" y="6248401"/>
            <a:ext cx="3556000" cy="365125"/>
          </a:xfrm>
          <a:prstGeom prst="rect">
            <a:avLst/>
          </a:prstGeom>
        </p:spPr>
        <p:txBody>
          <a:bodyPr rtlCol="0"/>
          <a:lstStyle/>
          <a:p>
            <a:endParaRPr lang="en-US"/>
          </a:p>
        </p:txBody>
      </p:sp>
      <p:sp>
        <p:nvSpPr>
          <p:cNvPr id="10" name="Slide Number Placeholder 9"/>
          <p:cNvSpPr>
            <a:spLocks noGrp="1"/>
          </p:cNvSpPr>
          <p:nvPr>
            <p:ph type="sldNum" sz="quarter" idx="16"/>
          </p:nvPr>
        </p:nvSpPr>
        <p:spPr/>
        <p:txBody>
          <a:bodyPr rtlCol="0"/>
          <a:lstStyle/>
          <a:p>
            <a:fld id="{283B9EA5-CE9A-4950-A80C-5ADF06B45BB8}" type="slidenum">
              <a:rPr lang="en-US" smtClean="0"/>
              <a:t>‹#›</a:t>
            </a:fld>
            <a:endParaRPr lang="en-US"/>
          </a:p>
        </p:txBody>
      </p:sp>
      <p:sp>
        <p:nvSpPr>
          <p:cNvPr id="12" name="Footer Placeholder 11"/>
          <p:cNvSpPr>
            <a:spLocks noGrp="1"/>
          </p:cNvSpPr>
          <p:nvPr>
            <p:ph type="ftr" sz="quarter" idx="17"/>
          </p:nvPr>
        </p:nvSpPr>
        <p:spPr>
          <a:xfrm>
            <a:off x="812801" y="6248207"/>
            <a:ext cx="7228111" cy="365125"/>
          </a:xfrm>
          <a:prstGeom prst="rect">
            <a:avLst/>
          </a:prstGeom>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a:xfrm>
            <a:off x="8128000" y="6248401"/>
            <a:ext cx="3556000" cy="365125"/>
          </a:xfrm>
          <a:prstGeom prst="rect">
            <a:avLst/>
          </a:prstGeom>
        </p:spPr>
        <p:txBody>
          <a:bodyPr rtlCol="0"/>
          <a:lstStyle/>
          <a:p>
            <a:endParaRPr lang="en-US"/>
          </a:p>
        </p:txBody>
      </p:sp>
      <p:sp>
        <p:nvSpPr>
          <p:cNvPr id="12" name="Slide Number Placeholder 11"/>
          <p:cNvSpPr>
            <a:spLocks noGrp="1"/>
          </p:cNvSpPr>
          <p:nvPr>
            <p:ph type="sldNum" sz="quarter" idx="16"/>
          </p:nvPr>
        </p:nvSpPr>
        <p:spPr/>
        <p:txBody>
          <a:bodyPr rtlCol="0"/>
          <a:lstStyle/>
          <a:p>
            <a:fld id="{283B9EA5-CE9A-4950-A80C-5ADF06B45BB8}" type="slidenum">
              <a:rPr lang="en-US" smtClean="0"/>
              <a:t>‹#›</a:t>
            </a:fld>
            <a:endParaRPr lang="en-US"/>
          </a:p>
        </p:txBody>
      </p:sp>
      <p:sp>
        <p:nvSpPr>
          <p:cNvPr id="14" name="Footer Placeholder 13"/>
          <p:cNvSpPr>
            <a:spLocks noGrp="1"/>
          </p:cNvSpPr>
          <p:nvPr>
            <p:ph type="ftr" sz="quarter" idx="17"/>
          </p:nvPr>
        </p:nvSpPr>
        <p:spPr>
          <a:xfrm>
            <a:off x="812801" y="6248207"/>
            <a:ext cx="7228111" cy="365125"/>
          </a:xfrm>
          <a:prstGeom prst="rect">
            <a:avLst/>
          </a:prstGeom>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a:xfrm>
            <a:off x="8128000" y="6248401"/>
            <a:ext cx="3556000" cy="365125"/>
          </a:xfrm>
          <a:prstGeom prst="rect">
            <a:avLst/>
          </a:prstGeom>
        </p:spPr>
        <p:txBody>
          <a:bodyPr/>
          <a:lstStyle/>
          <a:p>
            <a:endParaRPr lang="en-US"/>
          </a:p>
        </p:txBody>
      </p:sp>
      <p:sp>
        <p:nvSpPr>
          <p:cNvPr id="4" name="Footer Placeholder 3"/>
          <p:cNvSpPr>
            <a:spLocks noGrp="1"/>
          </p:cNvSpPr>
          <p:nvPr>
            <p:ph type="ftr" sz="quarter" idx="11"/>
          </p:nvPr>
        </p:nvSpPr>
        <p:spPr>
          <a:xfrm>
            <a:off x="812801" y="6248207"/>
            <a:ext cx="7228111"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83B9EA5-CE9A-4950-A80C-5ADF06B45B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28000" y="6248401"/>
            <a:ext cx="3556000" cy="365125"/>
          </a:xfrm>
          <a:prstGeom prst="rect">
            <a:avLst/>
          </a:prstGeom>
        </p:spPr>
        <p:txBody>
          <a:bodyPr/>
          <a:lstStyle/>
          <a:p>
            <a:endParaRPr lang="en-US"/>
          </a:p>
        </p:txBody>
      </p:sp>
      <p:sp>
        <p:nvSpPr>
          <p:cNvPr id="3" name="Footer Placeholder 2"/>
          <p:cNvSpPr>
            <a:spLocks noGrp="1"/>
          </p:cNvSpPr>
          <p:nvPr>
            <p:ph type="ftr" sz="quarter" idx="11"/>
          </p:nvPr>
        </p:nvSpPr>
        <p:spPr>
          <a:xfrm>
            <a:off x="812801" y="6248207"/>
            <a:ext cx="7228111"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283B9EA5-CE9A-4950-A80C-5ADF06B45B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a:xfrm>
            <a:off x="8128000" y="6248401"/>
            <a:ext cx="3556000" cy="365125"/>
          </a:xfrm>
          <a:prstGeom prst="rect">
            <a:avLst/>
          </a:prstGeom>
        </p:spPr>
        <p:txBody>
          <a:bodyPr/>
          <a:lstStyle/>
          <a:p>
            <a:endParaRPr lang="en-US"/>
          </a:p>
        </p:txBody>
      </p:sp>
      <p:sp>
        <p:nvSpPr>
          <p:cNvPr id="6" name="Footer Placeholder 5"/>
          <p:cNvSpPr>
            <a:spLocks noGrp="1"/>
          </p:cNvSpPr>
          <p:nvPr>
            <p:ph type="ftr" sz="quarter" idx="11"/>
          </p:nvPr>
        </p:nvSpPr>
        <p:spPr>
          <a:xfrm>
            <a:off x="812801" y="6248207"/>
            <a:ext cx="7228111"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83B9EA5-CE9A-4950-A80C-5ADF06B45BB8}" type="slidenum">
              <a:rPr lang="en-US" smtClean="0"/>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a:prstGeom prst="rect">
            <a:avLst/>
          </a:prstGeom>
        </p:spPr>
        <p:txBody>
          <a:bodyPr rtlCol="0"/>
          <a:lstStyle/>
          <a:p>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283B9EA5-CE9A-4950-A80C-5ADF06B45BB8}" type="slidenum">
              <a:rPr lang="en-US" smtClean="0"/>
              <a:t>‹#›</a:t>
            </a:fld>
            <a:endParaRPr lang="en-US"/>
          </a:p>
        </p:txBody>
      </p:sp>
      <p:sp>
        <p:nvSpPr>
          <p:cNvPr id="14" name="Footer Placeholder 13"/>
          <p:cNvSpPr>
            <a:spLocks noGrp="1"/>
          </p:cNvSpPr>
          <p:nvPr>
            <p:ph type="ftr" sz="quarter" idx="12"/>
          </p:nvPr>
        </p:nvSpPr>
        <p:spPr>
          <a:xfrm>
            <a:off x="2133600" y="6248207"/>
            <a:ext cx="6096000" cy="365125"/>
          </a:xfrm>
          <a:prstGeom prst="rect">
            <a:avLst/>
          </a:prstGeo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203200" y="228600"/>
            <a:ext cx="117856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203200" y="1600200"/>
            <a:ext cx="11785600" cy="51054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6179" y="1257917"/>
            <a:ext cx="793579" cy="260728"/>
          </a:xfrm>
          <a:prstGeom prst="rect">
            <a:avLst/>
          </a:prstGeom>
        </p:spPr>
        <p:txBody>
          <a:bodyPr vert="horz" anchor="ctr" anchorCtr="0">
            <a:normAutofit/>
          </a:bodyPr>
          <a:lstStyle>
            <a:lvl1pPr algn="ctr" eaLnBrk="1" latinLnBrk="0" hangingPunct="1">
              <a:defRPr kumimoji="0" sz="1800" b="1">
                <a:solidFill>
                  <a:srgbClr val="FFFFFF"/>
                </a:solidFill>
              </a:defRPr>
            </a:lvl1pPr>
          </a:lstStyle>
          <a:p>
            <a:fld id="{283B9EA5-CE9A-4950-A80C-5ADF06B45B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143000"/>
            <a:ext cx="9001539" cy="1828800"/>
          </a:xfrm>
        </p:spPr>
        <p:txBody>
          <a:bodyPr>
            <a:normAutofit/>
          </a:bodyPr>
          <a:lstStyle/>
          <a:p>
            <a:r>
              <a:rPr lang="en-US" sz="6000" cap="none" dirty="0" smtClean="0"/>
              <a:t>CS 514 / ECE 558</a:t>
            </a:r>
            <a:r>
              <a:rPr lang="en-US" sz="6000" cap="none" dirty="0"/>
              <a:t/>
            </a:r>
            <a:br>
              <a:rPr lang="en-US" sz="6000" cap="none" dirty="0"/>
            </a:br>
            <a:r>
              <a:rPr lang="en-US" sz="4900" cap="none" dirty="0" smtClean="0"/>
              <a:t>Computer Networks</a:t>
            </a:r>
            <a:endParaRPr lang="en-US" sz="4900" cap="none" dirty="0"/>
          </a:p>
        </p:txBody>
      </p:sp>
      <p:sp>
        <p:nvSpPr>
          <p:cNvPr id="4" name="Subtitle 2"/>
          <p:cNvSpPr txBox="1">
            <a:spLocks/>
          </p:cNvSpPr>
          <p:nvPr/>
        </p:nvSpPr>
        <p:spPr>
          <a:xfrm>
            <a:off x="2209799" y="3496235"/>
            <a:ext cx="6662784" cy="2133600"/>
          </a:xfrm>
          <a:prstGeom prst="rect">
            <a:avLst/>
          </a:prstGeom>
        </p:spPr>
        <p:txBody>
          <a:bodyPr vert="horz" anchor="t">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sz="3600" b="1" dirty="0">
                <a:solidFill>
                  <a:schemeClr val="tx1"/>
                </a:solidFill>
              </a:rPr>
              <a:t>Transport </a:t>
            </a:r>
            <a:r>
              <a:rPr lang="en-US" sz="3600" b="1" dirty="0" smtClean="0">
                <a:solidFill>
                  <a:schemeClr val="tx1"/>
                </a:solidFill>
              </a:rPr>
              <a:t>Layer: TCP and QUIC</a:t>
            </a:r>
            <a:endParaRPr lang="en-US" sz="3600" b="1" dirty="0">
              <a:solidFill>
                <a:schemeClr val="tx1"/>
              </a:solidFill>
            </a:endParaRPr>
          </a:p>
        </p:txBody>
      </p:sp>
      <p:sp>
        <p:nvSpPr>
          <p:cNvPr id="5" name="Subtitle 4"/>
          <p:cNvSpPr>
            <a:spLocks noGrp="1"/>
          </p:cNvSpPr>
          <p:nvPr>
            <p:ph type="subTitle" idx="1"/>
          </p:nvPr>
        </p:nvSpPr>
        <p:spPr/>
        <p:txBody>
          <a:bodyPr/>
          <a:lstStyle/>
          <a:p>
            <a:r>
              <a:rPr lang="en-US" dirty="0" smtClean="0"/>
              <a:t>Slides courtesy of David </a:t>
            </a:r>
            <a:r>
              <a:rPr lang="en-US" dirty="0" err="1" smtClean="0"/>
              <a:t>Choffnes</a:t>
            </a:r>
            <a:r>
              <a:rPr lang="en-US" dirty="0" smtClean="0"/>
              <a:t> and Christo Wilson</a:t>
            </a:r>
            <a:endParaRPr lang="en-US" dirty="0"/>
          </a:p>
        </p:txBody>
      </p:sp>
    </p:spTree>
    <p:extLst>
      <p:ext uri="{BB962C8B-B14F-4D97-AF65-F5344CB8AC3E}">
        <p14:creationId xmlns:p14="http://schemas.microsoft.com/office/powerpoint/2010/main" val="3265509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Control: View from the Sender Side</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10</a:t>
            </a:fld>
            <a:endParaRPr lang="en-US" dirty="0"/>
          </a:p>
        </p:txBody>
      </p:sp>
      <p:sp>
        <p:nvSpPr>
          <p:cNvPr id="6" name="Rectangle 5"/>
          <p:cNvSpPr/>
          <p:nvPr/>
        </p:nvSpPr>
        <p:spPr>
          <a:xfrm>
            <a:off x="2800964" y="2538681"/>
            <a:ext cx="3828463" cy="383652"/>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Sequence Number</a:t>
            </a:r>
          </a:p>
        </p:txBody>
      </p:sp>
      <p:sp>
        <p:nvSpPr>
          <p:cNvPr id="7" name="Rectangle 6"/>
          <p:cNvSpPr/>
          <p:nvPr/>
        </p:nvSpPr>
        <p:spPr>
          <a:xfrm>
            <a:off x="2800963" y="2149047"/>
            <a:ext cx="191606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Src</a:t>
            </a:r>
            <a:r>
              <a:rPr lang="en-US" sz="2000" dirty="0"/>
              <a:t>. Port</a:t>
            </a:r>
          </a:p>
        </p:txBody>
      </p:sp>
      <p:sp>
        <p:nvSpPr>
          <p:cNvPr id="8" name="Rectangle 7"/>
          <p:cNvSpPr/>
          <p:nvPr/>
        </p:nvSpPr>
        <p:spPr>
          <a:xfrm>
            <a:off x="2800961" y="2919041"/>
            <a:ext cx="3828463"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Acknowledgement Number</a:t>
            </a:r>
          </a:p>
        </p:txBody>
      </p:sp>
      <p:sp>
        <p:nvSpPr>
          <p:cNvPr id="9" name="Rectangle 8"/>
          <p:cNvSpPr/>
          <p:nvPr/>
        </p:nvSpPr>
        <p:spPr>
          <a:xfrm>
            <a:off x="4714552" y="3307827"/>
            <a:ext cx="1912398"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Adv. Window</a:t>
            </a:r>
          </a:p>
        </p:txBody>
      </p:sp>
      <p:sp>
        <p:nvSpPr>
          <p:cNvPr id="10" name="Rectangle 9"/>
          <p:cNvSpPr/>
          <p:nvPr/>
        </p:nvSpPr>
        <p:spPr>
          <a:xfrm>
            <a:off x="4714555" y="3682811"/>
            <a:ext cx="1912398"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Urgent Pointer</a:t>
            </a:r>
          </a:p>
        </p:txBody>
      </p:sp>
      <p:sp>
        <p:nvSpPr>
          <p:cNvPr id="11" name="Rectangle 10"/>
          <p:cNvSpPr/>
          <p:nvPr/>
        </p:nvSpPr>
        <p:spPr>
          <a:xfrm>
            <a:off x="3423761" y="3302693"/>
            <a:ext cx="1294945"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Flags</a:t>
            </a:r>
          </a:p>
        </p:txBody>
      </p:sp>
      <p:sp>
        <p:nvSpPr>
          <p:cNvPr id="12" name="Rectangle 11"/>
          <p:cNvSpPr/>
          <p:nvPr/>
        </p:nvSpPr>
        <p:spPr>
          <a:xfrm>
            <a:off x="2804475" y="3687003"/>
            <a:ext cx="1914230"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Checksum</a:t>
            </a:r>
          </a:p>
        </p:txBody>
      </p:sp>
      <p:sp>
        <p:nvSpPr>
          <p:cNvPr id="13" name="Rectangle 12"/>
          <p:cNvSpPr/>
          <p:nvPr/>
        </p:nvSpPr>
        <p:spPr>
          <a:xfrm>
            <a:off x="2804474" y="3296810"/>
            <a:ext cx="61928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HL</a:t>
            </a:r>
          </a:p>
        </p:txBody>
      </p:sp>
      <p:sp>
        <p:nvSpPr>
          <p:cNvPr id="14" name="TextBox 13"/>
          <p:cNvSpPr txBox="1"/>
          <p:nvPr/>
        </p:nvSpPr>
        <p:spPr>
          <a:xfrm>
            <a:off x="3887843" y="1678012"/>
            <a:ext cx="1591269" cy="461665"/>
          </a:xfrm>
          <a:prstGeom prst="rect">
            <a:avLst/>
          </a:prstGeom>
          <a:noFill/>
        </p:spPr>
        <p:txBody>
          <a:bodyPr wrap="none" rtlCol="0">
            <a:spAutoFit/>
          </a:bodyPr>
          <a:lstStyle/>
          <a:p>
            <a:pPr algn="ctr"/>
            <a:r>
              <a:rPr lang="en-US" sz="2400" dirty="0"/>
              <a:t>Packet Sent</a:t>
            </a:r>
          </a:p>
        </p:txBody>
      </p:sp>
      <p:sp>
        <p:nvSpPr>
          <p:cNvPr id="15" name="Rectangle 14"/>
          <p:cNvSpPr/>
          <p:nvPr/>
        </p:nvSpPr>
        <p:spPr>
          <a:xfrm>
            <a:off x="9465613" y="2148389"/>
            <a:ext cx="1912398"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Dest</a:t>
            </a:r>
            <a:r>
              <a:rPr lang="en-US" sz="2000" dirty="0"/>
              <a:t>. Port</a:t>
            </a:r>
          </a:p>
        </p:txBody>
      </p:sp>
      <p:sp>
        <p:nvSpPr>
          <p:cNvPr id="17" name="Rectangle 16"/>
          <p:cNvSpPr/>
          <p:nvPr/>
        </p:nvSpPr>
        <p:spPr>
          <a:xfrm>
            <a:off x="7547402" y="2148389"/>
            <a:ext cx="191606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Src</a:t>
            </a:r>
            <a:r>
              <a:rPr lang="en-US" sz="2000" dirty="0"/>
              <a:t>. Port</a:t>
            </a:r>
          </a:p>
        </p:txBody>
      </p:sp>
      <p:sp>
        <p:nvSpPr>
          <p:cNvPr id="18" name="Rectangle 17"/>
          <p:cNvSpPr/>
          <p:nvPr/>
        </p:nvSpPr>
        <p:spPr>
          <a:xfrm>
            <a:off x="7547400" y="2918383"/>
            <a:ext cx="3828463"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Acknowledgement Number</a:t>
            </a:r>
          </a:p>
        </p:txBody>
      </p:sp>
      <p:sp>
        <p:nvSpPr>
          <p:cNvPr id="19" name="Rectangle 18"/>
          <p:cNvSpPr/>
          <p:nvPr/>
        </p:nvSpPr>
        <p:spPr>
          <a:xfrm>
            <a:off x="9460991" y="3296152"/>
            <a:ext cx="1912398" cy="38365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Adv. Window</a:t>
            </a:r>
          </a:p>
        </p:txBody>
      </p:sp>
      <p:sp>
        <p:nvSpPr>
          <p:cNvPr id="20" name="Rectangle 19"/>
          <p:cNvSpPr/>
          <p:nvPr/>
        </p:nvSpPr>
        <p:spPr>
          <a:xfrm>
            <a:off x="9460994" y="3682153"/>
            <a:ext cx="1912398"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Urgent Pointer</a:t>
            </a:r>
          </a:p>
        </p:txBody>
      </p:sp>
      <p:sp>
        <p:nvSpPr>
          <p:cNvPr id="21" name="Rectangle 20"/>
          <p:cNvSpPr/>
          <p:nvPr/>
        </p:nvSpPr>
        <p:spPr>
          <a:xfrm>
            <a:off x="8170200" y="3302035"/>
            <a:ext cx="1294945"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Flags</a:t>
            </a:r>
          </a:p>
        </p:txBody>
      </p:sp>
      <p:sp>
        <p:nvSpPr>
          <p:cNvPr id="22" name="Rectangle 21"/>
          <p:cNvSpPr/>
          <p:nvPr/>
        </p:nvSpPr>
        <p:spPr>
          <a:xfrm>
            <a:off x="7550914" y="3686345"/>
            <a:ext cx="1914230"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Checksum</a:t>
            </a:r>
          </a:p>
        </p:txBody>
      </p:sp>
      <p:sp>
        <p:nvSpPr>
          <p:cNvPr id="23" name="Rectangle 22"/>
          <p:cNvSpPr/>
          <p:nvPr/>
        </p:nvSpPr>
        <p:spPr>
          <a:xfrm>
            <a:off x="7550913" y="3296152"/>
            <a:ext cx="61928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HL</a:t>
            </a:r>
          </a:p>
        </p:txBody>
      </p:sp>
      <p:sp>
        <p:nvSpPr>
          <p:cNvPr id="24" name="TextBox 23"/>
          <p:cNvSpPr txBox="1"/>
          <p:nvPr/>
        </p:nvSpPr>
        <p:spPr>
          <a:xfrm>
            <a:off x="8351802" y="1677354"/>
            <a:ext cx="2156231" cy="461665"/>
          </a:xfrm>
          <a:prstGeom prst="rect">
            <a:avLst/>
          </a:prstGeom>
          <a:noFill/>
        </p:spPr>
        <p:txBody>
          <a:bodyPr wrap="none" rtlCol="0">
            <a:spAutoFit/>
          </a:bodyPr>
          <a:lstStyle/>
          <a:p>
            <a:pPr algn="ctr"/>
            <a:r>
              <a:rPr lang="en-US" sz="2400" dirty="0"/>
              <a:t>Packet Received</a:t>
            </a:r>
          </a:p>
        </p:txBody>
      </p:sp>
      <p:sp>
        <p:nvSpPr>
          <p:cNvPr id="5" name="Rectangle 4"/>
          <p:cNvSpPr/>
          <p:nvPr/>
        </p:nvSpPr>
        <p:spPr>
          <a:xfrm>
            <a:off x="4708157" y="2149047"/>
            <a:ext cx="1912398"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Dest</a:t>
            </a:r>
            <a:r>
              <a:rPr lang="en-US" sz="2000" dirty="0"/>
              <a:t>. Port</a:t>
            </a:r>
          </a:p>
        </p:txBody>
      </p:sp>
      <p:sp>
        <p:nvSpPr>
          <p:cNvPr id="16" name="Rectangle 15"/>
          <p:cNvSpPr/>
          <p:nvPr/>
        </p:nvSpPr>
        <p:spPr>
          <a:xfrm>
            <a:off x="7547403" y="2538023"/>
            <a:ext cx="3828463"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Sequence Number</a:t>
            </a:r>
          </a:p>
        </p:txBody>
      </p:sp>
      <p:cxnSp>
        <p:nvCxnSpPr>
          <p:cNvPr id="25" name="Straight Arrow Connector 24"/>
          <p:cNvCxnSpPr/>
          <p:nvPr/>
        </p:nvCxnSpPr>
        <p:spPr>
          <a:xfrm flipV="1">
            <a:off x="2800961" y="5472661"/>
            <a:ext cx="8572429" cy="4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00961" y="5492853"/>
            <a:ext cx="1034963" cy="461665"/>
          </a:xfrm>
          <a:prstGeom prst="rect">
            <a:avLst/>
          </a:prstGeom>
          <a:noFill/>
        </p:spPr>
        <p:txBody>
          <a:bodyPr wrap="none" rtlCol="0">
            <a:spAutoFit/>
          </a:bodyPr>
          <a:lstStyle/>
          <a:p>
            <a:r>
              <a:rPr lang="en-US" sz="2400" dirty="0" err="1"/>
              <a:t>ACKed</a:t>
            </a:r>
            <a:endParaRPr lang="en-US" sz="2400" dirty="0"/>
          </a:p>
        </p:txBody>
      </p:sp>
      <p:sp>
        <p:nvSpPr>
          <p:cNvPr id="27" name="TextBox 26"/>
          <p:cNvSpPr txBox="1"/>
          <p:nvPr/>
        </p:nvSpPr>
        <p:spPr>
          <a:xfrm>
            <a:off x="4683870" y="5492853"/>
            <a:ext cx="710451" cy="461665"/>
          </a:xfrm>
          <a:prstGeom prst="rect">
            <a:avLst/>
          </a:prstGeom>
          <a:noFill/>
        </p:spPr>
        <p:txBody>
          <a:bodyPr wrap="none" rtlCol="0">
            <a:spAutoFit/>
          </a:bodyPr>
          <a:lstStyle/>
          <a:p>
            <a:r>
              <a:rPr lang="en-US" sz="2400" dirty="0"/>
              <a:t>Sent</a:t>
            </a:r>
          </a:p>
        </p:txBody>
      </p:sp>
      <p:sp>
        <p:nvSpPr>
          <p:cNvPr id="28" name="TextBox 27"/>
          <p:cNvSpPr txBox="1"/>
          <p:nvPr/>
        </p:nvSpPr>
        <p:spPr>
          <a:xfrm>
            <a:off x="6027916" y="5492853"/>
            <a:ext cx="1452064" cy="461665"/>
          </a:xfrm>
          <a:prstGeom prst="rect">
            <a:avLst/>
          </a:prstGeom>
          <a:noFill/>
        </p:spPr>
        <p:txBody>
          <a:bodyPr wrap="none" rtlCol="0">
            <a:spAutoFit/>
          </a:bodyPr>
          <a:lstStyle/>
          <a:p>
            <a:r>
              <a:rPr lang="en-US" sz="2400" dirty="0"/>
              <a:t>To Be Sent</a:t>
            </a:r>
          </a:p>
        </p:txBody>
      </p:sp>
      <p:sp>
        <p:nvSpPr>
          <p:cNvPr id="29" name="Oval 28"/>
          <p:cNvSpPr/>
          <p:nvPr/>
        </p:nvSpPr>
        <p:spPr>
          <a:xfrm>
            <a:off x="4200980" y="5367080"/>
            <a:ext cx="220338" cy="220338"/>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885854" y="5367080"/>
            <a:ext cx="220338" cy="220338"/>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668749" y="5367080"/>
            <a:ext cx="220338" cy="220338"/>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202634" y="5367080"/>
            <a:ext cx="220338" cy="220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7872740" y="5492852"/>
            <a:ext cx="2248180" cy="461665"/>
          </a:xfrm>
          <a:prstGeom prst="rect">
            <a:avLst/>
          </a:prstGeom>
          <a:noFill/>
        </p:spPr>
        <p:txBody>
          <a:bodyPr wrap="none" rtlCol="0">
            <a:spAutoFit/>
          </a:bodyPr>
          <a:lstStyle/>
          <a:p>
            <a:r>
              <a:rPr lang="en-US" sz="2400" dirty="0"/>
              <a:t>Outside Window</a:t>
            </a:r>
          </a:p>
        </p:txBody>
      </p:sp>
      <p:cxnSp>
        <p:nvCxnSpPr>
          <p:cNvPr id="43" name="Elbow Connector 42"/>
          <p:cNvCxnSpPr>
            <a:stCxn id="18" idx="1"/>
          </p:cNvCxnSpPr>
          <p:nvPr/>
        </p:nvCxnSpPr>
        <p:spPr>
          <a:xfrm rot="10800000" flipV="1">
            <a:off x="7087175" y="3110209"/>
            <a:ext cx="460224" cy="1567999"/>
          </a:xfrm>
          <a:prstGeom prst="bentConnector2">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29" idx="0"/>
          </p:cNvCxnSpPr>
          <p:nvPr/>
        </p:nvCxnSpPr>
        <p:spPr>
          <a:xfrm rot="10800000" flipV="1">
            <a:off x="4311149" y="4678208"/>
            <a:ext cx="2776026" cy="688872"/>
          </a:xfrm>
          <a:prstGeom prst="bentConnector2">
            <a:avLst/>
          </a:prstGeom>
          <a:ln w="762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6" idx="3"/>
          </p:cNvCxnSpPr>
          <p:nvPr/>
        </p:nvCxnSpPr>
        <p:spPr>
          <a:xfrm>
            <a:off x="6629427" y="2730507"/>
            <a:ext cx="243209" cy="880826"/>
          </a:xfrm>
          <a:prstGeom prst="bentConnector2">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a:endCxn id="30" idx="0"/>
          </p:cNvCxnSpPr>
          <p:nvPr/>
        </p:nvCxnSpPr>
        <p:spPr>
          <a:xfrm rot="5400000">
            <a:off x="5556457" y="4050902"/>
            <a:ext cx="1755747" cy="876611"/>
          </a:xfrm>
          <a:prstGeom prst="bentConnector3">
            <a:avLst>
              <a:gd name="adj1" fmla="val 50000"/>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1" name="Left Brace 50"/>
          <p:cNvSpPr/>
          <p:nvPr/>
        </p:nvSpPr>
        <p:spPr>
          <a:xfrm rot="16200000">
            <a:off x="5790015" y="4343446"/>
            <a:ext cx="510038" cy="3467772"/>
          </a:xfrm>
          <a:prstGeom prst="leftBrace">
            <a:avLst/>
          </a:prstGeom>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5376271" y="6268044"/>
            <a:ext cx="1239506" cy="461665"/>
          </a:xfrm>
          <a:prstGeom prst="rect">
            <a:avLst/>
          </a:prstGeom>
          <a:noFill/>
        </p:spPr>
        <p:txBody>
          <a:bodyPr wrap="none" rtlCol="0">
            <a:spAutoFit/>
          </a:bodyPr>
          <a:lstStyle/>
          <a:p>
            <a:pPr algn="ctr"/>
            <a:r>
              <a:rPr lang="en-US" sz="2400" b="1" dirty="0"/>
              <a:t>Window</a:t>
            </a:r>
          </a:p>
        </p:txBody>
      </p:sp>
      <p:cxnSp>
        <p:nvCxnSpPr>
          <p:cNvPr id="61" name="Elbow Connector 60"/>
          <p:cNvCxnSpPr>
            <a:stCxn id="19" idx="3"/>
          </p:cNvCxnSpPr>
          <p:nvPr/>
        </p:nvCxnSpPr>
        <p:spPr>
          <a:xfrm>
            <a:off x="11373389" y="3487979"/>
            <a:ext cx="164824" cy="2780065"/>
          </a:xfrm>
          <a:prstGeom prst="bentConnector2">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7889087" y="6268043"/>
            <a:ext cx="3649126" cy="0"/>
          </a:xfrm>
          <a:prstGeom prst="straightConnector1">
            <a:avLst/>
          </a:prstGeom>
          <a:ln w="762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9488489" y="4365241"/>
            <a:ext cx="1630576" cy="461665"/>
          </a:xfrm>
          <a:prstGeom prst="rect">
            <a:avLst/>
          </a:prstGeom>
          <a:noFill/>
        </p:spPr>
        <p:txBody>
          <a:bodyPr wrap="none" rtlCol="0">
            <a:spAutoFit/>
          </a:bodyPr>
          <a:lstStyle/>
          <a:p>
            <a:pPr algn="ctr"/>
            <a:r>
              <a:rPr lang="en-US" sz="2400" b="1" dirty="0" err="1"/>
              <a:t>sock.send</a:t>
            </a:r>
            <a:r>
              <a:rPr lang="en-US" sz="2400" b="1" dirty="0"/>
              <a:t>()</a:t>
            </a:r>
          </a:p>
        </p:txBody>
      </p:sp>
      <p:cxnSp>
        <p:nvCxnSpPr>
          <p:cNvPr id="66" name="Straight Arrow Connector 65"/>
          <p:cNvCxnSpPr>
            <a:stCxn id="64" idx="2"/>
            <a:endCxn id="32" idx="0"/>
          </p:cNvCxnSpPr>
          <p:nvPr/>
        </p:nvCxnSpPr>
        <p:spPr>
          <a:xfrm>
            <a:off x="10303777" y="4826906"/>
            <a:ext cx="9026" cy="540174"/>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flipH="1">
            <a:off x="3201478" y="4065806"/>
            <a:ext cx="3125757" cy="954107"/>
            <a:chOff x="1219200" y="4876799"/>
            <a:chExt cx="5181606" cy="1396951"/>
          </a:xfrm>
        </p:grpSpPr>
        <p:sp>
          <p:nvSpPr>
            <p:cNvPr id="68" name="Rectangular Callout 67"/>
            <p:cNvSpPr/>
            <p:nvPr/>
          </p:nvSpPr>
          <p:spPr>
            <a:xfrm>
              <a:off x="1219200" y="4876799"/>
              <a:ext cx="5181599" cy="1384995"/>
            </a:xfrm>
            <a:prstGeom prst="wedgeRectCallout">
              <a:avLst>
                <a:gd name="adj1" fmla="val -6034"/>
                <a:gd name="adj2" fmla="val 87594"/>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69" name="TextBox 68"/>
            <p:cNvSpPr txBox="1"/>
            <p:nvPr/>
          </p:nvSpPr>
          <p:spPr>
            <a:xfrm>
              <a:off x="1219207" y="4876799"/>
              <a:ext cx="5181599" cy="1396951"/>
            </a:xfrm>
            <a:prstGeom prst="rect">
              <a:avLst/>
            </a:prstGeom>
            <a:noFill/>
          </p:spPr>
          <p:txBody>
            <a:bodyPr wrap="square" rtlCol="0">
              <a:spAutoFit/>
            </a:bodyPr>
            <a:lstStyle/>
            <a:p>
              <a:pPr algn="ctr">
                <a:defRPr/>
              </a:pPr>
              <a:r>
                <a:rPr lang="en-US" sz="2800" kern="0" dirty="0">
                  <a:solidFill>
                    <a:sysClr val="window" lastClr="FFFFFF"/>
                  </a:solidFill>
                </a:rPr>
                <a:t>Must be buffered until </a:t>
              </a:r>
              <a:r>
                <a:rPr lang="en-US" sz="2800" kern="0" dirty="0" err="1">
                  <a:solidFill>
                    <a:sysClr val="window" lastClr="FFFFFF"/>
                  </a:solidFill>
                </a:rPr>
                <a:t>ACKed</a:t>
              </a:r>
              <a:endParaRPr lang="en-US" sz="2800" kern="0" dirty="0">
                <a:solidFill>
                  <a:sysClr val="window" lastClr="FFFFFF"/>
                </a:solidFill>
              </a:endParaRPr>
            </a:p>
          </p:txBody>
        </p:sp>
      </p:grpSp>
      <p:sp>
        <p:nvSpPr>
          <p:cNvPr id="4" name="TextBox 3">
            <a:extLst>
              <a:ext uri="{FF2B5EF4-FFF2-40B4-BE49-F238E27FC236}">
                <a16:creationId xmlns:a16="http://schemas.microsoft.com/office/drawing/2014/main" id="{BE5E118F-839B-4848-B82D-6573678127EB}"/>
              </a:ext>
            </a:extLst>
          </p:cNvPr>
          <p:cNvSpPr txBox="1"/>
          <p:nvPr/>
        </p:nvSpPr>
        <p:spPr>
          <a:xfrm>
            <a:off x="711200" y="4982602"/>
            <a:ext cx="2050255" cy="954107"/>
          </a:xfrm>
          <a:prstGeom prst="rect">
            <a:avLst/>
          </a:prstGeom>
          <a:noFill/>
        </p:spPr>
        <p:txBody>
          <a:bodyPr wrap="square" rtlCol="0">
            <a:spAutoFit/>
          </a:bodyPr>
          <a:lstStyle/>
          <a:p>
            <a:pPr algn="r"/>
            <a:r>
              <a:rPr lang="en-US" sz="2800" b="1" i="1" dirty="0"/>
              <a:t>Buffer of Bytes to Send</a:t>
            </a:r>
          </a:p>
        </p:txBody>
      </p:sp>
    </p:spTree>
    <p:extLst>
      <p:ext uri="{BB962C8B-B14F-4D97-AF65-F5344CB8AC3E}">
        <p14:creationId xmlns:p14="http://schemas.microsoft.com/office/powerpoint/2010/main" val="5688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500"/>
                                        <p:tgtEl>
                                          <p:spTgt spid="64"/>
                                        </p:tgtEl>
                                      </p:cBhvr>
                                    </p:animEffect>
                                    <p:anim calcmode="lin" valueType="num">
                                      <p:cBhvr>
                                        <p:cTn id="13" dur="500" fill="hold"/>
                                        <p:tgtEl>
                                          <p:spTgt spid="64"/>
                                        </p:tgtEl>
                                        <p:attrNameLst>
                                          <p:attrName>ppt_x</p:attrName>
                                        </p:attrNameLst>
                                      </p:cBhvr>
                                      <p:tavLst>
                                        <p:tav tm="0">
                                          <p:val>
                                            <p:strVal val="#ppt_x"/>
                                          </p:val>
                                        </p:tav>
                                        <p:tav tm="100000">
                                          <p:val>
                                            <p:strVal val="#ppt_x"/>
                                          </p:val>
                                        </p:tav>
                                      </p:tavLst>
                                    </p:anim>
                                    <p:anim calcmode="lin" valueType="num">
                                      <p:cBhvr>
                                        <p:cTn id="14" dur="500" fill="hold"/>
                                        <p:tgtEl>
                                          <p:spTgt spid="6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500"/>
                                        <p:tgtEl>
                                          <p:spTgt spid="66"/>
                                        </p:tgtEl>
                                      </p:cBhvr>
                                    </p:animEffect>
                                    <p:anim calcmode="lin" valueType="num">
                                      <p:cBhvr>
                                        <p:cTn id="18" dur="500" fill="hold"/>
                                        <p:tgtEl>
                                          <p:spTgt spid="66"/>
                                        </p:tgtEl>
                                        <p:attrNameLst>
                                          <p:attrName>ppt_x</p:attrName>
                                        </p:attrNameLst>
                                      </p:cBhvr>
                                      <p:tavLst>
                                        <p:tav tm="0">
                                          <p:val>
                                            <p:strVal val="#ppt_x"/>
                                          </p:val>
                                        </p:tav>
                                        <p:tav tm="100000">
                                          <p:val>
                                            <p:strVal val="#ppt_x"/>
                                          </p:val>
                                        </p:tav>
                                      </p:tavLst>
                                    </p:anim>
                                    <p:anim calcmode="lin" valueType="num">
                                      <p:cBhvr>
                                        <p:cTn id="19" dur="5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anim calcmode="lin" valueType="num">
                                      <p:cBhvr>
                                        <p:cTn id="25" dur="500" fill="hold"/>
                                        <p:tgtEl>
                                          <p:spTgt spid="29"/>
                                        </p:tgtEl>
                                        <p:attrNameLst>
                                          <p:attrName>ppt_x</p:attrName>
                                        </p:attrNameLst>
                                      </p:cBhvr>
                                      <p:tavLst>
                                        <p:tav tm="0">
                                          <p:val>
                                            <p:strVal val="#ppt_x"/>
                                          </p:val>
                                        </p:tav>
                                        <p:tav tm="100000">
                                          <p:val>
                                            <p:strVal val="#ppt_x"/>
                                          </p:val>
                                        </p:tav>
                                      </p:tavLst>
                                    </p:anim>
                                    <p:anim calcmode="lin" valueType="num">
                                      <p:cBhvr>
                                        <p:cTn id="26" dur="500" fill="hold"/>
                                        <p:tgtEl>
                                          <p:spTgt spid="2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anim calcmode="lin" valueType="num">
                                      <p:cBhvr>
                                        <p:cTn id="30" dur="500" fill="hold"/>
                                        <p:tgtEl>
                                          <p:spTgt spid="26"/>
                                        </p:tgtEl>
                                        <p:attrNameLst>
                                          <p:attrName>ppt_x</p:attrName>
                                        </p:attrNameLst>
                                      </p:cBhvr>
                                      <p:tavLst>
                                        <p:tav tm="0">
                                          <p:val>
                                            <p:strVal val="#ppt_x"/>
                                          </p:val>
                                        </p:tav>
                                        <p:tav tm="100000">
                                          <p:val>
                                            <p:strVal val="#ppt_x"/>
                                          </p:val>
                                        </p:tav>
                                      </p:tavLst>
                                    </p:anim>
                                    <p:anim calcmode="lin" valueType="num">
                                      <p:cBhvr>
                                        <p:cTn id="31" dur="500" fill="hold"/>
                                        <p:tgtEl>
                                          <p:spTgt spid="26"/>
                                        </p:tgtEl>
                                        <p:attrNameLst>
                                          <p:attrName>ppt_y</p:attrName>
                                        </p:attrNameLst>
                                      </p:cBhvr>
                                      <p:tavLst>
                                        <p:tav tm="0">
                                          <p:val>
                                            <p:strVal val="#ppt_y+.1"/>
                                          </p:val>
                                        </p:tav>
                                        <p:tav tm="100000">
                                          <p:val>
                                            <p:strVal val="#ppt_y"/>
                                          </p:val>
                                        </p:tav>
                                      </p:tavLst>
                                    </p:anim>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left)">
                                      <p:cBhvr>
                                        <p:cTn id="35" dur="500"/>
                                        <p:tgtEl>
                                          <p:spTgt spid="45"/>
                                        </p:tgtEl>
                                      </p:cBhvr>
                                    </p:animEffect>
                                  </p:childTnLst>
                                </p:cTn>
                              </p:par>
                            </p:childTnLst>
                          </p:cTn>
                        </p:par>
                        <p:par>
                          <p:cTn id="36" fill="hold">
                            <p:stCondLst>
                              <p:cond delay="1000"/>
                            </p:stCondLst>
                            <p:childTnLst>
                              <p:par>
                                <p:cTn id="37" presetID="22" presetClass="entr" presetSubtype="4"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down)">
                                      <p:cBhvr>
                                        <p:cTn id="39" dur="500"/>
                                        <p:tgtEl>
                                          <p:spTgt spid="43"/>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anim calcmode="lin" valueType="num">
                                      <p:cBhvr>
                                        <p:cTn id="45" dur="500" fill="hold"/>
                                        <p:tgtEl>
                                          <p:spTgt spid="30"/>
                                        </p:tgtEl>
                                        <p:attrNameLst>
                                          <p:attrName>ppt_x</p:attrName>
                                        </p:attrNameLst>
                                      </p:cBhvr>
                                      <p:tavLst>
                                        <p:tav tm="0">
                                          <p:val>
                                            <p:strVal val="#ppt_x"/>
                                          </p:val>
                                        </p:tav>
                                        <p:tav tm="100000">
                                          <p:val>
                                            <p:strVal val="#ppt_x"/>
                                          </p:val>
                                        </p:tav>
                                      </p:tavLst>
                                    </p:anim>
                                    <p:anim calcmode="lin" valueType="num">
                                      <p:cBhvr>
                                        <p:cTn id="46" dur="500" fill="hold"/>
                                        <p:tgtEl>
                                          <p:spTgt spid="3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anim calcmode="lin" valueType="num">
                                      <p:cBhvr>
                                        <p:cTn id="50" dur="500" fill="hold"/>
                                        <p:tgtEl>
                                          <p:spTgt spid="27"/>
                                        </p:tgtEl>
                                        <p:attrNameLst>
                                          <p:attrName>ppt_x</p:attrName>
                                        </p:attrNameLst>
                                      </p:cBhvr>
                                      <p:tavLst>
                                        <p:tav tm="0">
                                          <p:val>
                                            <p:strVal val="#ppt_x"/>
                                          </p:val>
                                        </p:tav>
                                        <p:tav tm="100000">
                                          <p:val>
                                            <p:strVal val="#ppt_x"/>
                                          </p:val>
                                        </p:tav>
                                      </p:tavLst>
                                    </p:anim>
                                    <p:anim calcmode="lin" valueType="num">
                                      <p:cBhvr>
                                        <p:cTn id="51" dur="500" fill="hold"/>
                                        <p:tgtEl>
                                          <p:spTgt spid="27"/>
                                        </p:tgtEl>
                                        <p:attrNameLst>
                                          <p:attrName>ppt_y</p:attrName>
                                        </p:attrNameLst>
                                      </p:cBhvr>
                                      <p:tavLst>
                                        <p:tav tm="0">
                                          <p:val>
                                            <p:strVal val="#ppt_y+.1"/>
                                          </p:val>
                                        </p:tav>
                                        <p:tav tm="100000">
                                          <p:val>
                                            <p:strVal val="#ppt_y"/>
                                          </p:val>
                                        </p:tav>
                                      </p:tavLst>
                                    </p:anim>
                                  </p:childTnLst>
                                </p:cTn>
                              </p:par>
                            </p:childTnLst>
                          </p:cTn>
                        </p:par>
                        <p:par>
                          <p:cTn id="52" fill="hold">
                            <p:stCondLst>
                              <p:cond delay="500"/>
                            </p:stCondLst>
                            <p:childTnLst>
                              <p:par>
                                <p:cTn id="53" presetID="22" presetClass="entr" presetSubtype="4" fill="hold"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down)">
                                      <p:cBhvr>
                                        <p:cTn id="55" dur="500"/>
                                        <p:tgtEl>
                                          <p:spTgt spid="49"/>
                                        </p:tgtEl>
                                      </p:cBhvr>
                                    </p:animEffect>
                                  </p:childTnLst>
                                </p:cTn>
                              </p:par>
                            </p:childTnLst>
                          </p:cTn>
                        </p:par>
                        <p:par>
                          <p:cTn id="56" fill="hold">
                            <p:stCondLst>
                              <p:cond delay="1000"/>
                            </p:stCondLst>
                            <p:childTnLst>
                              <p:par>
                                <p:cTn id="57" presetID="22" presetClass="entr" presetSubtype="4" fill="hold" nodeType="after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wipe(down)">
                                      <p:cBhvr>
                                        <p:cTn id="59" dur="500"/>
                                        <p:tgtEl>
                                          <p:spTgt spid="47"/>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67"/>
                                        </p:tgtEl>
                                        <p:attrNameLst>
                                          <p:attrName>style.visibility</p:attrName>
                                        </p:attrNameLst>
                                      </p:cBhvr>
                                      <p:to>
                                        <p:strVal val="visible"/>
                                      </p:to>
                                    </p:set>
                                    <p:animEffect transition="in" filter="fade">
                                      <p:cBhvr>
                                        <p:cTn id="64" dur="500"/>
                                        <p:tgtEl>
                                          <p:spTgt spid="67"/>
                                        </p:tgtEl>
                                      </p:cBhvr>
                                    </p:animEffect>
                                    <p:anim calcmode="lin" valueType="num">
                                      <p:cBhvr>
                                        <p:cTn id="65" dur="500" fill="hold"/>
                                        <p:tgtEl>
                                          <p:spTgt spid="67"/>
                                        </p:tgtEl>
                                        <p:attrNameLst>
                                          <p:attrName>ppt_x</p:attrName>
                                        </p:attrNameLst>
                                      </p:cBhvr>
                                      <p:tavLst>
                                        <p:tav tm="0">
                                          <p:val>
                                            <p:strVal val="#ppt_x"/>
                                          </p:val>
                                        </p:tav>
                                        <p:tav tm="100000">
                                          <p:val>
                                            <p:strVal val="#ppt_x"/>
                                          </p:val>
                                        </p:tav>
                                      </p:tavLst>
                                    </p:anim>
                                    <p:anim calcmode="lin" valueType="num">
                                      <p:cBhvr>
                                        <p:cTn id="66" dur="5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xit" presetSubtype="0" fill="hold" nodeType="clickEffect">
                                  <p:stCondLst>
                                    <p:cond delay="0"/>
                                  </p:stCondLst>
                                  <p:childTnLst>
                                    <p:animEffect transition="out" filter="fade">
                                      <p:cBhvr>
                                        <p:cTn id="70" dur="500"/>
                                        <p:tgtEl>
                                          <p:spTgt spid="67"/>
                                        </p:tgtEl>
                                      </p:cBhvr>
                                    </p:animEffect>
                                    <p:anim calcmode="lin" valueType="num">
                                      <p:cBhvr>
                                        <p:cTn id="71" dur="500"/>
                                        <p:tgtEl>
                                          <p:spTgt spid="67"/>
                                        </p:tgtEl>
                                        <p:attrNameLst>
                                          <p:attrName>ppt_x</p:attrName>
                                        </p:attrNameLst>
                                      </p:cBhvr>
                                      <p:tavLst>
                                        <p:tav tm="0">
                                          <p:val>
                                            <p:strVal val="ppt_x"/>
                                          </p:val>
                                        </p:tav>
                                        <p:tav tm="100000">
                                          <p:val>
                                            <p:strVal val="ppt_x"/>
                                          </p:val>
                                        </p:tav>
                                      </p:tavLst>
                                    </p:anim>
                                    <p:anim calcmode="lin" valueType="num">
                                      <p:cBhvr>
                                        <p:cTn id="72" dur="500"/>
                                        <p:tgtEl>
                                          <p:spTgt spid="67"/>
                                        </p:tgtEl>
                                        <p:attrNameLst>
                                          <p:attrName>ppt_y</p:attrName>
                                        </p:attrNameLst>
                                      </p:cBhvr>
                                      <p:tavLst>
                                        <p:tav tm="0">
                                          <p:val>
                                            <p:strVal val="ppt_y"/>
                                          </p:val>
                                        </p:tav>
                                        <p:tav tm="100000">
                                          <p:val>
                                            <p:strVal val="ppt_y+.1"/>
                                          </p:val>
                                        </p:tav>
                                      </p:tavLst>
                                    </p:anim>
                                    <p:set>
                                      <p:cBhvr>
                                        <p:cTn id="73" dur="1" fill="hold">
                                          <p:stCondLst>
                                            <p:cond delay="499"/>
                                          </p:stCondLst>
                                        </p:cTn>
                                        <p:tgtEl>
                                          <p:spTgt spid="67"/>
                                        </p:tgtEl>
                                        <p:attrNameLst>
                                          <p:attrName>style.visibility</p:attrName>
                                        </p:attrNameLst>
                                      </p:cBhvr>
                                      <p:to>
                                        <p:strVal val="hidden"/>
                                      </p:to>
                                    </p:set>
                                  </p:childTnLst>
                                </p:cTn>
                              </p:par>
                            </p:childTnLst>
                          </p:cTn>
                        </p:par>
                        <p:par>
                          <p:cTn id="74" fill="hold">
                            <p:stCondLst>
                              <p:cond delay="500"/>
                            </p:stCondLst>
                            <p:childTnLst>
                              <p:par>
                                <p:cTn id="75" presetID="42" presetClass="entr" presetSubtype="0" fill="hold" grpId="0"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500"/>
                                        <p:tgtEl>
                                          <p:spTgt spid="31"/>
                                        </p:tgtEl>
                                      </p:cBhvr>
                                    </p:animEffect>
                                    <p:anim calcmode="lin" valueType="num">
                                      <p:cBhvr>
                                        <p:cTn id="78" dur="500" fill="hold"/>
                                        <p:tgtEl>
                                          <p:spTgt spid="31"/>
                                        </p:tgtEl>
                                        <p:attrNameLst>
                                          <p:attrName>ppt_x</p:attrName>
                                        </p:attrNameLst>
                                      </p:cBhvr>
                                      <p:tavLst>
                                        <p:tav tm="0">
                                          <p:val>
                                            <p:strVal val="#ppt_x"/>
                                          </p:val>
                                        </p:tav>
                                        <p:tav tm="100000">
                                          <p:val>
                                            <p:strVal val="#ppt_x"/>
                                          </p:val>
                                        </p:tav>
                                      </p:tavLst>
                                    </p:anim>
                                    <p:anim calcmode="lin" valueType="num">
                                      <p:cBhvr>
                                        <p:cTn id="79" dur="500" fill="hold"/>
                                        <p:tgtEl>
                                          <p:spTgt spid="31"/>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anim calcmode="lin" valueType="num">
                                      <p:cBhvr>
                                        <p:cTn id="83" dur="500" fill="hold"/>
                                        <p:tgtEl>
                                          <p:spTgt spid="28"/>
                                        </p:tgtEl>
                                        <p:attrNameLst>
                                          <p:attrName>ppt_x</p:attrName>
                                        </p:attrNameLst>
                                      </p:cBhvr>
                                      <p:tavLst>
                                        <p:tav tm="0">
                                          <p:val>
                                            <p:strVal val="#ppt_x"/>
                                          </p:val>
                                        </p:tav>
                                        <p:tav tm="100000">
                                          <p:val>
                                            <p:strVal val="#ppt_x"/>
                                          </p:val>
                                        </p:tav>
                                      </p:tavLst>
                                    </p:anim>
                                    <p:anim calcmode="lin" valueType="num">
                                      <p:cBhvr>
                                        <p:cTn id="84" dur="500" fill="hold"/>
                                        <p:tgtEl>
                                          <p:spTgt spid="2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500"/>
                                        <p:tgtEl>
                                          <p:spTgt spid="39"/>
                                        </p:tgtEl>
                                      </p:cBhvr>
                                    </p:animEffect>
                                    <p:anim calcmode="lin" valueType="num">
                                      <p:cBhvr>
                                        <p:cTn id="88" dur="500" fill="hold"/>
                                        <p:tgtEl>
                                          <p:spTgt spid="39"/>
                                        </p:tgtEl>
                                        <p:attrNameLst>
                                          <p:attrName>ppt_x</p:attrName>
                                        </p:attrNameLst>
                                      </p:cBhvr>
                                      <p:tavLst>
                                        <p:tav tm="0">
                                          <p:val>
                                            <p:strVal val="#ppt_x"/>
                                          </p:val>
                                        </p:tav>
                                        <p:tav tm="100000">
                                          <p:val>
                                            <p:strVal val="#ppt_x"/>
                                          </p:val>
                                        </p:tav>
                                      </p:tavLst>
                                    </p:anim>
                                    <p:anim calcmode="lin" valueType="num">
                                      <p:cBhvr>
                                        <p:cTn id="89" dur="500" fill="hold"/>
                                        <p:tgtEl>
                                          <p:spTgt spid="3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anim calcmode="lin" valueType="num">
                                      <p:cBhvr>
                                        <p:cTn id="93" dur="500" fill="hold"/>
                                        <p:tgtEl>
                                          <p:spTgt spid="51"/>
                                        </p:tgtEl>
                                        <p:attrNameLst>
                                          <p:attrName>ppt_x</p:attrName>
                                        </p:attrNameLst>
                                      </p:cBhvr>
                                      <p:tavLst>
                                        <p:tav tm="0">
                                          <p:val>
                                            <p:strVal val="#ppt_x"/>
                                          </p:val>
                                        </p:tav>
                                        <p:tav tm="100000">
                                          <p:val>
                                            <p:strVal val="#ppt_x"/>
                                          </p:val>
                                        </p:tav>
                                      </p:tavLst>
                                    </p:anim>
                                    <p:anim calcmode="lin" valueType="num">
                                      <p:cBhvr>
                                        <p:cTn id="94" dur="500" fill="hold"/>
                                        <p:tgtEl>
                                          <p:spTgt spid="5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fade">
                                      <p:cBhvr>
                                        <p:cTn id="97" dur="500"/>
                                        <p:tgtEl>
                                          <p:spTgt spid="52"/>
                                        </p:tgtEl>
                                      </p:cBhvr>
                                    </p:animEffect>
                                    <p:anim calcmode="lin" valueType="num">
                                      <p:cBhvr>
                                        <p:cTn id="98" dur="500" fill="hold"/>
                                        <p:tgtEl>
                                          <p:spTgt spid="52"/>
                                        </p:tgtEl>
                                        <p:attrNameLst>
                                          <p:attrName>ppt_x</p:attrName>
                                        </p:attrNameLst>
                                      </p:cBhvr>
                                      <p:tavLst>
                                        <p:tav tm="0">
                                          <p:val>
                                            <p:strVal val="#ppt_x"/>
                                          </p:val>
                                        </p:tav>
                                        <p:tav tm="100000">
                                          <p:val>
                                            <p:strVal val="#ppt_x"/>
                                          </p:val>
                                        </p:tav>
                                      </p:tavLst>
                                    </p:anim>
                                    <p:anim calcmode="lin" valueType="num">
                                      <p:cBhvr>
                                        <p:cTn id="99" dur="500" fill="hold"/>
                                        <p:tgtEl>
                                          <p:spTgt spid="52"/>
                                        </p:tgtEl>
                                        <p:attrNameLst>
                                          <p:attrName>ppt_y</p:attrName>
                                        </p:attrNameLst>
                                      </p:cBhvr>
                                      <p:tavLst>
                                        <p:tav tm="0">
                                          <p:val>
                                            <p:strVal val="#ppt_y+.1"/>
                                          </p:val>
                                        </p:tav>
                                        <p:tav tm="100000">
                                          <p:val>
                                            <p:strVal val="#ppt_y"/>
                                          </p:val>
                                        </p:tav>
                                      </p:tavLst>
                                    </p:anim>
                                  </p:childTnLst>
                                </p:cTn>
                              </p:par>
                            </p:childTnLst>
                          </p:cTn>
                        </p:par>
                        <p:par>
                          <p:cTn id="100" fill="hold">
                            <p:stCondLst>
                              <p:cond delay="1000"/>
                            </p:stCondLst>
                            <p:childTnLst>
                              <p:par>
                                <p:cTn id="101" presetID="22" presetClass="entr" presetSubtype="8" fill="hold" nodeType="after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wipe(left)">
                                      <p:cBhvr>
                                        <p:cTn id="103" dur="500"/>
                                        <p:tgtEl>
                                          <p:spTgt spid="63"/>
                                        </p:tgtEl>
                                      </p:cBhvr>
                                    </p:animEffect>
                                  </p:childTnLst>
                                </p:cTn>
                              </p:par>
                            </p:childTnLst>
                          </p:cTn>
                        </p:par>
                        <p:par>
                          <p:cTn id="104" fill="hold">
                            <p:stCondLst>
                              <p:cond delay="1500"/>
                            </p:stCondLst>
                            <p:childTnLst>
                              <p:par>
                                <p:cTn id="105" presetID="22" presetClass="entr" presetSubtype="4" fill="hold" nodeType="after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wipe(down)">
                                      <p:cBhvr>
                                        <p:cTn id="10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animBg="1"/>
      <p:bldP spid="30" grpId="0" animBg="1"/>
      <p:bldP spid="31" grpId="0" animBg="1"/>
      <p:bldP spid="32" grpId="0" animBg="1"/>
      <p:bldP spid="39" grpId="0"/>
      <p:bldP spid="51" grpId="0" animBg="1"/>
      <p:bldP spid="52" grpId="0"/>
      <p:bldP spid="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p:txBody>
          <a:bodyPr/>
          <a:lstStyle/>
          <a:p>
            <a:r>
              <a:rPr lang="en-US" dirty="0"/>
              <a:t>What Should the Receiver ACK?</a:t>
            </a:r>
            <a:endParaRPr lang="en-US" dirty="0">
              <a:solidFill>
                <a:srgbClr val="FF0000"/>
              </a:solidFill>
            </a:endParaRPr>
          </a:p>
        </p:txBody>
      </p:sp>
      <p:sp>
        <p:nvSpPr>
          <p:cNvPr id="627715" name="Rectangle 3"/>
          <p:cNvSpPr>
            <a:spLocks noGrp="1" noChangeArrowheads="1"/>
          </p:cNvSpPr>
          <p:nvPr>
            <p:ph idx="1"/>
          </p:nvPr>
        </p:nvSpPr>
        <p:spPr>
          <a:xfrm>
            <a:off x="203200" y="1600200"/>
            <a:ext cx="10557565" cy="5105400"/>
          </a:xfrm>
        </p:spPr>
        <p:txBody>
          <a:bodyPr>
            <a:normAutofit/>
          </a:bodyPr>
          <a:lstStyle/>
          <a:p>
            <a:pPr marL="514350" indent="-514350">
              <a:buFont typeface="+mj-lt"/>
              <a:buAutoNum type="arabicPeriod"/>
            </a:pPr>
            <a:r>
              <a:rPr lang="en-US" dirty="0"/>
              <a:t>ACK </a:t>
            </a:r>
            <a:r>
              <a:rPr lang="en-US" dirty="0">
                <a:solidFill>
                  <a:schemeClr val="accent1"/>
                </a:solidFill>
              </a:rPr>
              <a:t>every packet</a:t>
            </a:r>
            <a:endParaRPr lang="en-US" dirty="0"/>
          </a:p>
          <a:p>
            <a:pPr marL="514350" indent="-514350">
              <a:buFont typeface="+mj-lt"/>
              <a:buAutoNum type="arabicPeriod"/>
            </a:pPr>
            <a:r>
              <a:rPr lang="en-US" dirty="0"/>
              <a:t>Use </a:t>
            </a:r>
            <a:r>
              <a:rPr lang="en-US" i="1" dirty="0">
                <a:solidFill>
                  <a:schemeClr val="accent1"/>
                </a:solidFill>
              </a:rPr>
              <a:t>cumulative ACK</a:t>
            </a:r>
            <a:r>
              <a:rPr lang="en-US" dirty="0"/>
              <a:t>, where an ACK for sequence </a:t>
            </a:r>
            <a:r>
              <a:rPr lang="en-US" i="1" dirty="0"/>
              <a:t>n</a:t>
            </a:r>
            <a:r>
              <a:rPr lang="en-US" dirty="0"/>
              <a:t> implies ACKS for all </a:t>
            </a:r>
            <a:r>
              <a:rPr lang="en-US" i="1" dirty="0"/>
              <a:t>k</a:t>
            </a:r>
            <a:r>
              <a:rPr lang="en-US" dirty="0"/>
              <a:t> &lt; </a:t>
            </a:r>
            <a:r>
              <a:rPr lang="en-US" i="1" dirty="0"/>
              <a:t>n</a:t>
            </a:r>
          </a:p>
          <a:p>
            <a:pPr marL="514350" indent="-514350">
              <a:buFont typeface="+mj-lt"/>
              <a:buAutoNum type="arabicPeriod"/>
            </a:pPr>
            <a:r>
              <a:rPr lang="en-US" dirty="0"/>
              <a:t>Use </a:t>
            </a:r>
            <a:r>
              <a:rPr lang="en-US" i="1" dirty="0">
                <a:solidFill>
                  <a:schemeClr val="accent1"/>
                </a:solidFill>
              </a:rPr>
              <a:t>negative ACKs </a:t>
            </a:r>
            <a:r>
              <a:rPr lang="en-US" dirty="0"/>
              <a:t>(NACKs), indicating which packet did not arrive</a:t>
            </a:r>
          </a:p>
          <a:p>
            <a:pPr marL="514350" indent="-514350">
              <a:buFont typeface="+mj-lt"/>
              <a:buAutoNum type="arabicPeriod"/>
            </a:pPr>
            <a:r>
              <a:rPr lang="en-US" dirty="0"/>
              <a:t>Use </a:t>
            </a:r>
            <a:r>
              <a:rPr lang="en-US" i="1" dirty="0">
                <a:solidFill>
                  <a:schemeClr val="accent1"/>
                </a:solidFill>
              </a:rPr>
              <a:t>selective ACKs </a:t>
            </a:r>
            <a:r>
              <a:rPr lang="en-US" dirty="0"/>
              <a:t>(SACKs), indicating those that did arrive, even if not in order</a:t>
            </a:r>
          </a:p>
          <a:p>
            <a:pPr marL="834390" lvl="1" indent="-514350"/>
            <a:r>
              <a:rPr lang="en-US" dirty="0"/>
              <a:t>SACK is an actual TCP extension</a:t>
            </a:r>
          </a:p>
        </p:txBody>
      </p:sp>
      <p:sp>
        <p:nvSpPr>
          <p:cNvPr id="5" name="Slide Number Placeholder 5"/>
          <p:cNvSpPr>
            <a:spLocks noGrp="1"/>
          </p:cNvSpPr>
          <p:nvPr>
            <p:ph type="sldNum" sz="quarter" idx="4294967295"/>
          </p:nvPr>
        </p:nvSpPr>
        <p:spPr>
          <a:xfrm>
            <a:off x="9906000" y="6356351"/>
            <a:ext cx="762000" cy="365125"/>
          </a:xfrm>
          <a:prstGeom prst="rect">
            <a:avLst/>
          </a:prstGeom>
        </p:spPr>
        <p:txBody>
          <a:bodyPr>
            <a:normAutofit lnSpcReduction="10000"/>
          </a:bodyPr>
          <a:lstStyle/>
          <a:p>
            <a:fld id="{E69AC99F-0E86-43C9-AB90-FE1161A07387}" type="slidenum">
              <a:rPr lang="en-US" smtClean="0"/>
              <a:pPr/>
              <a:t>11</a:t>
            </a:fld>
            <a:endParaRPr lang="en-US"/>
          </a:p>
        </p:txBody>
      </p:sp>
      <p:sp>
        <p:nvSpPr>
          <p:cNvPr id="6" name="Slide Number Placeholder 2"/>
          <p:cNvSpPr>
            <a:spLocks noGrp="1"/>
          </p:cNvSpPr>
          <p:nvPr>
            <p:ph type="sldNum" sz="quarter" idx="12"/>
          </p:nvPr>
        </p:nvSpPr>
        <p:spPr>
          <a:xfrm>
            <a:off x="124862" y="1266272"/>
            <a:ext cx="533400" cy="304800"/>
          </a:xfrm>
        </p:spPr>
        <p:txBody>
          <a:bodyPr>
            <a:normAutofit fontScale="92500" lnSpcReduction="20000"/>
          </a:bodyPr>
          <a:lstStyle/>
          <a:p>
            <a:fld id="{283B9EA5-CE9A-4950-A80C-5ADF06B45BB8}" type="slidenum">
              <a:rPr lang="en-US" smtClean="0"/>
              <a:pPr/>
              <a:t>11</a:t>
            </a:fld>
            <a:endParaRPr lang="en-US" dirty="0"/>
          </a:p>
        </p:txBody>
      </p:sp>
    </p:spTree>
    <p:extLst>
      <p:ext uri="{BB962C8B-B14F-4D97-AF65-F5344CB8AC3E}">
        <p14:creationId xmlns:p14="http://schemas.microsoft.com/office/powerpoint/2010/main" val="145810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27715">
                                            <p:txEl>
                                              <p:pRg st="1" end="1"/>
                                            </p:txEl>
                                          </p:spTgt>
                                        </p:tgtEl>
                                        <p:attrNameLst>
                                          <p:attrName>style.visibility</p:attrName>
                                        </p:attrNameLst>
                                      </p:cBhvr>
                                      <p:to>
                                        <p:strVal val="visible"/>
                                      </p:to>
                                    </p:set>
                                    <p:animEffect transition="in" filter="fade">
                                      <p:cBhvr>
                                        <p:cTn id="7" dur="500"/>
                                        <p:tgtEl>
                                          <p:spTgt spid="627715">
                                            <p:txEl>
                                              <p:pRg st="1" end="1"/>
                                            </p:txEl>
                                          </p:spTgt>
                                        </p:tgtEl>
                                      </p:cBhvr>
                                    </p:animEffect>
                                    <p:anim calcmode="lin" valueType="num">
                                      <p:cBhvr>
                                        <p:cTn id="8" dur="500" fill="hold"/>
                                        <p:tgtEl>
                                          <p:spTgt spid="627715">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627715">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627715">
                                            <p:txEl>
                                              <p:pRg st="2" end="2"/>
                                            </p:txEl>
                                          </p:spTgt>
                                        </p:tgtEl>
                                        <p:attrNameLst>
                                          <p:attrName>style.visibility</p:attrName>
                                        </p:attrNameLst>
                                      </p:cBhvr>
                                      <p:to>
                                        <p:strVal val="visible"/>
                                      </p:to>
                                    </p:set>
                                    <p:animEffect transition="in" filter="fade">
                                      <p:cBhvr>
                                        <p:cTn id="13" dur="500"/>
                                        <p:tgtEl>
                                          <p:spTgt spid="627715">
                                            <p:txEl>
                                              <p:pRg st="2" end="2"/>
                                            </p:txEl>
                                          </p:spTgt>
                                        </p:tgtEl>
                                      </p:cBhvr>
                                    </p:animEffect>
                                    <p:anim calcmode="lin" valueType="num">
                                      <p:cBhvr>
                                        <p:cTn id="14" dur="500" fill="hold"/>
                                        <p:tgtEl>
                                          <p:spTgt spid="627715">
                                            <p:txEl>
                                              <p:pRg st="2" end="2"/>
                                            </p:txEl>
                                          </p:spTgt>
                                        </p:tgtEl>
                                        <p:attrNameLst>
                                          <p:attrName>ppt_x</p:attrName>
                                        </p:attrNameLst>
                                      </p:cBhvr>
                                      <p:tavLst>
                                        <p:tav tm="0">
                                          <p:val>
                                            <p:strVal val="#ppt_x"/>
                                          </p:val>
                                        </p:tav>
                                        <p:tav tm="100000">
                                          <p:val>
                                            <p:strVal val="#ppt_x"/>
                                          </p:val>
                                        </p:tav>
                                      </p:tavLst>
                                    </p:anim>
                                    <p:anim calcmode="lin" valueType="num">
                                      <p:cBhvr>
                                        <p:cTn id="15" dur="500" fill="hold"/>
                                        <p:tgtEl>
                                          <p:spTgt spid="6277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27715">
                                            <p:txEl>
                                              <p:pRg st="3" end="3"/>
                                            </p:txEl>
                                          </p:spTgt>
                                        </p:tgtEl>
                                        <p:attrNameLst>
                                          <p:attrName>style.visibility</p:attrName>
                                        </p:attrNameLst>
                                      </p:cBhvr>
                                      <p:to>
                                        <p:strVal val="visible"/>
                                      </p:to>
                                    </p:set>
                                    <p:animEffect transition="in" filter="fade">
                                      <p:cBhvr>
                                        <p:cTn id="20" dur="500"/>
                                        <p:tgtEl>
                                          <p:spTgt spid="627715">
                                            <p:txEl>
                                              <p:pRg st="3" end="3"/>
                                            </p:txEl>
                                          </p:spTgt>
                                        </p:tgtEl>
                                      </p:cBhvr>
                                    </p:animEffect>
                                    <p:anim calcmode="lin" valueType="num">
                                      <p:cBhvr>
                                        <p:cTn id="21" dur="500" fill="hold"/>
                                        <p:tgtEl>
                                          <p:spTgt spid="627715">
                                            <p:txEl>
                                              <p:pRg st="3" end="3"/>
                                            </p:txEl>
                                          </p:spTgt>
                                        </p:tgtEl>
                                        <p:attrNameLst>
                                          <p:attrName>ppt_x</p:attrName>
                                        </p:attrNameLst>
                                      </p:cBhvr>
                                      <p:tavLst>
                                        <p:tav tm="0">
                                          <p:val>
                                            <p:strVal val="#ppt_x"/>
                                          </p:val>
                                        </p:tav>
                                        <p:tav tm="100000">
                                          <p:val>
                                            <p:strVal val="#ppt_x"/>
                                          </p:val>
                                        </p:tav>
                                      </p:tavLst>
                                    </p:anim>
                                    <p:anim calcmode="lin" valueType="num">
                                      <p:cBhvr>
                                        <p:cTn id="22" dur="500" fill="hold"/>
                                        <p:tgtEl>
                                          <p:spTgt spid="627715">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627715">
                                            <p:txEl>
                                              <p:pRg st="4" end="4"/>
                                            </p:txEl>
                                          </p:spTgt>
                                        </p:tgtEl>
                                        <p:attrNameLst>
                                          <p:attrName>style.visibility</p:attrName>
                                        </p:attrNameLst>
                                      </p:cBhvr>
                                      <p:to>
                                        <p:strVal val="visible"/>
                                      </p:to>
                                    </p:set>
                                    <p:animEffect transition="in" filter="fade">
                                      <p:cBhvr>
                                        <p:cTn id="25" dur="500"/>
                                        <p:tgtEl>
                                          <p:spTgt spid="627715">
                                            <p:txEl>
                                              <p:pRg st="4" end="4"/>
                                            </p:txEl>
                                          </p:spTgt>
                                        </p:tgtEl>
                                      </p:cBhvr>
                                    </p:animEffect>
                                    <p:anim calcmode="lin" valueType="num">
                                      <p:cBhvr>
                                        <p:cTn id="26" dur="500" fill="hold"/>
                                        <p:tgtEl>
                                          <p:spTgt spid="627715">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62771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Detection</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12</a:t>
            </a:fld>
            <a:endParaRPr lang="en-US" dirty="0"/>
          </a:p>
        </p:txBody>
      </p:sp>
      <p:sp>
        <p:nvSpPr>
          <p:cNvPr id="4" name="Content Placeholder 3"/>
          <p:cNvSpPr>
            <a:spLocks noGrp="1"/>
          </p:cNvSpPr>
          <p:nvPr>
            <p:ph sz="quarter" idx="1"/>
          </p:nvPr>
        </p:nvSpPr>
        <p:spPr>
          <a:xfrm>
            <a:off x="203200" y="1600200"/>
            <a:ext cx="10464800" cy="5105400"/>
          </a:xfrm>
        </p:spPr>
        <p:txBody>
          <a:bodyPr/>
          <a:lstStyle/>
          <a:p>
            <a:r>
              <a:rPr lang="en-US" dirty="0"/>
              <a:t>Checksum detects (some) packet corruption</a:t>
            </a:r>
          </a:p>
          <a:p>
            <a:pPr lvl="1"/>
            <a:r>
              <a:rPr lang="en-US" dirty="0"/>
              <a:t>Computed over IP header, TCP header, and data</a:t>
            </a:r>
          </a:p>
          <a:p>
            <a:r>
              <a:rPr lang="en-US" dirty="0"/>
              <a:t>Sequence numbers catch sequence problems</a:t>
            </a:r>
          </a:p>
          <a:p>
            <a:pPr lvl="1"/>
            <a:r>
              <a:rPr lang="en-US" dirty="0"/>
              <a:t>Duplicates are ignored</a:t>
            </a:r>
          </a:p>
          <a:p>
            <a:pPr lvl="1"/>
            <a:r>
              <a:rPr lang="en-US" dirty="0"/>
              <a:t>Out-of-order packets are reordered or dropped</a:t>
            </a:r>
          </a:p>
          <a:p>
            <a:pPr lvl="1"/>
            <a:r>
              <a:rPr lang="en-US" dirty="0"/>
              <a:t>Missing sequence numbers indicate lost packets</a:t>
            </a:r>
          </a:p>
          <a:p>
            <a:r>
              <a:rPr lang="en-US" dirty="0"/>
              <a:t>Lost segments detected by sender</a:t>
            </a:r>
          </a:p>
          <a:p>
            <a:pPr lvl="1"/>
            <a:r>
              <a:rPr lang="en-US" dirty="0"/>
              <a:t>Use </a:t>
            </a:r>
            <a:r>
              <a:rPr lang="en-US" dirty="0">
                <a:solidFill>
                  <a:schemeClr val="accent1"/>
                </a:solidFill>
              </a:rPr>
              <a:t>timeout</a:t>
            </a:r>
            <a:r>
              <a:rPr lang="en-US" dirty="0"/>
              <a:t> to detect missing ACKs</a:t>
            </a:r>
          </a:p>
          <a:p>
            <a:pPr lvl="1"/>
            <a:r>
              <a:rPr lang="en-US" dirty="0"/>
              <a:t>Need to estimate RTT to calibrate the timeout</a:t>
            </a:r>
          </a:p>
          <a:p>
            <a:pPr lvl="1"/>
            <a:r>
              <a:rPr lang="en-US" dirty="0"/>
              <a:t>Sender must keep copies of all data until ACK</a:t>
            </a:r>
          </a:p>
          <a:p>
            <a:pPr lvl="1"/>
            <a:endParaRPr lang="en-US" dirty="0"/>
          </a:p>
        </p:txBody>
      </p:sp>
    </p:spTree>
    <p:extLst>
      <p:ext uri="{BB962C8B-B14F-4D97-AF65-F5344CB8AC3E}">
        <p14:creationId xmlns:p14="http://schemas.microsoft.com/office/powerpoint/2010/main" val="18857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anim calcmode="lin" valueType="num">
                                      <p:cBhvr>
                                        <p:cTn id="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anim calcmode="lin" valueType="num">
                                      <p:cBhvr>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anim calcmode="lin" valueType="num">
                                      <p:cBhvr>
                                        <p:cTn id="1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anim calcmode="lin" valueType="num">
                                      <p:cBhvr>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anim calcmode="lin" valueType="num">
                                      <p:cBhvr>
                                        <p:cTn id="3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1" dur="500" fill="hold"/>
                                        <p:tgtEl>
                                          <p:spTgt spid="4">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anim calcmode="lin" valueType="num">
                                      <p:cBhvr>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anim calcmode="lin" valueType="num">
                                      <p:cBhvr>
                                        <p:cTn id="40"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fade">
                                      <p:cBhvr>
                                        <p:cTn id="44" dur="500"/>
                                        <p:tgtEl>
                                          <p:spTgt spid="4">
                                            <p:txEl>
                                              <p:pRg st="9" end="9"/>
                                            </p:txEl>
                                          </p:spTgt>
                                        </p:tgtEl>
                                      </p:cBhvr>
                                    </p:animEffect>
                                    <p:anim calcmode="lin" valueType="num">
                                      <p:cBhvr>
                                        <p:cTn id="4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6" dur="5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Retransmission Time Outs (RTO)</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13</a:t>
            </a:fld>
            <a:endParaRPr lang="en-US" dirty="0"/>
          </a:p>
        </p:txBody>
      </p:sp>
      <p:sp>
        <p:nvSpPr>
          <p:cNvPr id="4" name="Content Placeholder 3"/>
          <p:cNvSpPr>
            <a:spLocks noGrp="1"/>
          </p:cNvSpPr>
          <p:nvPr>
            <p:ph sz="quarter" idx="1"/>
          </p:nvPr>
        </p:nvSpPr>
        <p:spPr>
          <a:xfrm>
            <a:off x="1676400" y="1600201"/>
            <a:ext cx="8839200" cy="1663995"/>
          </a:xfrm>
        </p:spPr>
        <p:txBody>
          <a:bodyPr/>
          <a:lstStyle/>
          <a:p>
            <a:r>
              <a:rPr lang="en-US" dirty="0"/>
              <a:t>Problem: time-out is linked to round trip time</a:t>
            </a:r>
          </a:p>
        </p:txBody>
      </p:sp>
      <p:cxnSp>
        <p:nvCxnSpPr>
          <p:cNvPr id="5" name="Straight Arrow Connector 4"/>
          <p:cNvCxnSpPr/>
          <p:nvPr/>
        </p:nvCxnSpPr>
        <p:spPr>
          <a:xfrm>
            <a:off x="2418430" y="2725939"/>
            <a:ext cx="0" cy="271734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863011" y="2722253"/>
            <a:ext cx="12806" cy="271734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2229360" y="2560808"/>
            <a:ext cx="1998629" cy="682881"/>
            <a:chOff x="2210670" y="1973414"/>
            <a:chExt cx="4221087" cy="682881"/>
          </a:xfrm>
        </p:grpSpPr>
        <p:cxnSp>
          <p:nvCxnSpPr>
            <p:cNvPr id="8" name="Straight Arrow Connector 7"/>
            <p:cNvCxnSpPr/>
            <p:nvPr/>
          </p:nvCxnSpPr>
          <p:spPr>
            <a:xfrm>
              <a:off x="2823952" y="2214880"/>
              <a:ext cx="3353836" cy="44141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935364">
              <a:off x="2210670" y="1973414"/>
              <a:ext cx="4221087" cy="461665"/>
            </a:xfrm>
            <a:prstGeom prst="rect">
              <a:avLst/>
            </a:prstGeom>
            <a:noFill/>
          </p:spPr>
          <p:txBody>
            <a:bodyPr wrap="square" rtlCol="0">
              <a:spAutoFit/>
            </a:bodyPr>
            <a:lstStyle/>
            <a:p>
              <a:pPr algn="ctr"/>
              <a:r>
                <a:rPr lang="en-US" sz="2400" dirty="0"/>
                <a:t>Initial Send</a:t>
              </a:r>
            </a:p>
          </p:txBody>
        </p:sp>
      </p:grpSp>
      <p:grpSp>
        <p:nvGrpSpPr>
          <p:cNvPr id="10" name="Group 9"/>
          <p:cNvGrpSpPr/>
          <p:nvPr/>
        </p:nvGrpSpPr>
        <p:grpSpPr>
          <a:xfrm>
            <a:off x="2519738" y="4437100"/>
            <a:ext cx="2290108" cy="659029"/>
            <a:chOff x="2823952" y="2927597"/>
            <a:chExt cx="4836689" cy="659029"/>
          </a:xfrm>
        </p:grpSpPr>
        <p:cxnSp>
          <p:nvCxnSpPr>
            <p:cNvPr id="11" name="Straight Arrow Connector 10"/>
            <p:cNvCxnSpPr/>
            <p:nvPr/>
          </p:nvCxnSpPr>
          <p:spPr>
            <a:xfrm flipH="1">
              <a:off x="2823952" y="3036520"/>
              <a:ext cx="4836689" cy="55010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21131928">
              <a:off x="3881699" y="2927597"/>
              <a:ext cx="1508321" cy="461665"/>
            </a:xfrm>
            <a:prstGeom prst="rect">
              <a:avLst/>
            </a:prstGeom>
            <a:noFill/>
          </p:spPr>
          <p:txBody>
            <a:bodyPr wrap="none" rtlCol="0">
              <a:spAutoFit/>
            </a:bodyPr>
            <a:lstStyle/>
            <a:p>
              <a:r>
                <a:rPr lang="en-US" sz="2400" dirty="0"/>
                <a:t>ACK</a:t>
              </a:r>
            </a:p>
          </p:txBody>
        </p:sp>
      </p:grpSp>
      <p:grpSp>
        <p:nvGrpSpPr>
          <p:cNvPr id="13" name="Group 12"/>
          <p:cNvGrpSpPr/>
          <p:nvPr/>
        </p:nvGrpSpPr>
        <p:grpSpPr>
          <a:xfrm>
            <a:off x="2519738" y="3686849"/>
            <a:ext cx="2290108" cy="743370"/>
            <a:chOff x="2850395" y="3503510"/>
            <a:chExt cx="4810245" cy="743370"/>
          </a:xfrm>
        </p:grpSpPr>
        <p:cxnSp>
          <p:nvCxnSpPr>
            <p:cNvPr id="14" name="Straight Arrow Connector 13"/>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737497">
              <a:off x="4186572" y="3503510"/>
              <a:ext cx="2137893" cy="461665"/>
            </a:xfrm>
            <a:prstGeom prst="rect">
              <a:avLst/>
            </a:prstGeom>
            <a:noFill/>
          </p:spPr>
          <p:txBody>
            <a:bodyPr wrap="square" rtlCol="0">
              <a:spAutoFit/>
            </a:bodyPr>
            <a:lstStyle/>
            <a:p>
              <a:pPr algn="ctr"/>
              <a:r>
                <a:rPr lang="en-US" sz="2400" dirty="0"/>
                <a:t>Retry</a:t>
              </a:r>
            </a:p>
          </p:txBody>
        </p:sp>
      </p:grpSp>
      <p:grpSp>
        <p:nvGrpSpPr>
          <p:cNvPr id="17" name="Group 16"/>
          <p:cNvGrpSpPr/>
          <p:nvPr/>
        </p:nvGrpSpPr>
        <p:grpSpPr>
          <a:xfrm>
            <a:off x="1504329" y="2802273"/>
            <a:ext cx="837591" cy="1075615"/>
            <a:chOff x="2014791" y="2763244"/>
            <a:chExt cx="837591" cy="1439131"/>
          </a:xfrm>
        </p:grpSpPr>
        <p:sp>
          <p:nvSpPr>
            <p:cNvPr id="18" name="Left Brace 17"/>
            <p:cNvSpPr/>
            <p:nvPr/>
          </p:nvSpPr>
          <p:spPr>
            <a:xfrm>
              <a:off x="2476453" y="2763244"/>
              <a:ext cx="375929" cy="1439131"/>
            </a:xfrm>
            <a:prstGeom prst="leftBrace">
              <a:avLst/>
            </a:prstGeom>
            <a:ln w="571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rot="16200000">
              <a:off x="1588331" y="3251976"/>
              <a:ext cx="1314585" cy="461665"/>
            </a:xfrm>
            <a:prstGeom prst="rect">
              <a:avLst/>
            </a:prstGeom>
            <a:noFill/>
          </p:spPr>
          <p:txBody>
            <a:bodyPr wrap="square" rtlCol="0">
              <a:spAutoFit/>
            </a:bodyPr>
            <a:lstStyle/>
            <a:p>
              <a:pPr algn="ctr"/>
              <a:r>
                <a:rPr lang="en-US" sz="2400" dirty="0"/>
                <a:t>RTO</a:t>
              </a:r>
            </a:p>
          </p:txBody>
        </p:sp>
      </p:grpSp>
      <p:sp>
        <p:nvSpPr>
          <p:cNvPr id="20" name="Multiply 19"/>
          <p:cNvSpPr/>
          <p:nvPr/>
        </p:nvSpPr>
        <p:spPr>
          <a:xfrm rot="812648">
            <a:off x="3896653" y="2918980"/>
            <a:ext cx="713214" cy="713214"/>
          </a:xfrm>
          <a:prstGeom prst="mathMultiply">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7780784" y="2729625"/>
            <a:ext cx="0" cy="271734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0225365" y="2725939"/>
            <a:ext cx="12806" cy="271734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7882094" y="2717733"/>
            <a:ext cx="2290106" cy="738607"/>
            <a:chOff x="2823952" y="2126653"/>
            <a:chExt cx="4836684" cy="738607"/>
          </a:xfrm>
        </p:grpSpPr>
        <p:cxnSp>
          <p:nvCxnSpPr>
            <p:cNvPr id="24" name="Straight Arrow Connector 23"/>
            <p:cNvCxnSpPr/>
            <p:nvPr/>
          </p:nvCxnSpPr>
          <p:spPr>
            <a:xfrm>
              <a:off x="2823952" y="2214880"/>
              <a:ext cx="4836684" cy="6503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935364">
              <a:off x="3154206" y="2126653"/>
              <a:ext cx="4221087" cy="461665"/>
            </a:xfrm>
            <a:prstGeom prst="rect">
              <a:avLst/>
            </a:prstGeom>
            <a:noFill/>
          </p:spPr>
          <p:txBody>
            <a:bodyPr wrap="square" rtlCol="0">
              <a:spAutoFit/>
            </a:bodyPr>
            <a:lstStyle/>
            <a:p>
              <a:pPr algn="ctr"/>
              <a:r>
                <a:rPr lang="en-US" sz="2400" dirty="0"/>
                <a:t>Initial Send</a:t>
              </a:r>
            </a:p>
          </p:txBody>
        </p:sp>
      </p:grpSp>
      <p:grpSp>
        <p:nvGrpSpPr>
          <p:cNvPr id="26" name="Group 25"/>
          <p:cNvGrpSpPr/>
          <p:nvPr/>
        </p:nvGrpSpPr>
        <p:grpSpPr>
          <a:xfrm>
            <a:off x="7882092" y="3424396"/>
            <a:ext cx="2290108" cy="862754"/>
            <a:chOff x="2823952" y="2922727"/>
            <a:chExt cx="4836689" cy="862754"/>
          </a:xfrm>
        </p:grpSpPr>
        <p:cxnSp>
          <p:nvCxnSpPr>
            <p:cNvPr id="27" name="Straight Arrow Connector 26"/>
            <p:cNvCxnSpPr/>
            <p:nvPr/>
          </p:nvCxnSpPr>
          <p:spPr>
            <a:xfrm flipH="1">
              <a:off x="2823952" y="3036520"/>
              <a:ext cx="4836689" cy="74896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20462123">
              <a:off x="4644590" y="2922727"/>
              <a:ext cx="2235186" cy="461665"/>
            </a:xfrm>
            <a:prstGeom prst="rect">
              <a:avLst/>
            </a:prstGeom>
            <a:noFill/>
          </p:spPr>
          <p:txBody>
            <a:bodyPr wrap="square" rtlCol="0">
              <a:spAutoFit/>
            </a:bodyPr>
            <a:lstStyle/>
            <a:p>
              <a:pPr algn="ctr"/>
              <a:r>
                <a:rPr lang="en-US" sz="2400" dirty="0"/>
                <a:t>ACK</a:t>
              </a:r>
            </a:p>
          </p:txBody>
        </p:sp>
      </p:grpSp>
      <p:grpSp>
        <p:nvGrpSpPr>
          <p:cNvPr id="29" name="Group 28"/>
          <p:cNvGrpSpPr/>
          <p:nvPr/>
        </p:nvGrpSpPr>
        <p:grpSpPr>
          <a:xfrm>
            <a:off x="7882092" y="3903190"/>
            <a:ext cx="2290108" cy="562615"/>
            <a:chOff x="2850395" y="3684265"/>
            <a:chExt cx="4810245" cy="562615"/>
          </a:xfrm>
        </p:grpSpPr>
        <p:cxnSp>
          <p:nvCxnSpPr>
            <p:cNvPr id="30" name="Straight Arrow Connector 29"/>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737497">
              <a:off x="5481889" y="3684265"/>
              <a:ext cx="2137893" cy="461665"/>
            </a:xfrm>
            <a:prstGeom prst="rect">
              <a:avLst/>
            </a:prstGeom>
            <a:noFill/>
          </p:spPr>
          <p:txBody>
            <a:bodyPr wrap="square" rtlCol="0">
              <a:spAutoFit/>
            </a:bodyPr>
            <a:lstStyle/>
            <a:p>
              <a:pPr algn="ctr"/>
              <a:r>
                <a:rPr lang="en-US" sz="2400" dirty="0"/>
                <a:t>Retry</a:t>
              </a:r>
            </a:p>
          </p:txBody>
        </p:sp>
      </p:grpSp>
      <p:grpSp>
        <p:nvGrpSpPr>
          <p:cNvPr id="32" name="Group 31"/>
          <p:cNvGrpSpPr/>
          <p:nvPr/>
        </p:nvGrpSpPr>
        <p:grpSpPr>
          <a:xfrm>
            <a:off x="6866683" y="2805959"/>
            <a:ext cx="837591" cy="1075615"/>
            <a:chOff x="2014791" y="2763244"/>
            <a:chExt cx="837591" cy="1439131"/>
          </a:xfrm>
        </p:grpSpPr>
        <p:sp>
          <p:nvSpPr>
            <p:cNvPr id="33" name="Left Brace 32"/>
            <p:cNvSpPr/>
            <p:nvPr/>
          </p:nvSpPr>
          <p:spPr>
            <a:xfrm>
              <a:off x="2476453" y="2763244"/>
              <a:ext cx="375929" cy="1439131"/>
            </a:xfrm>
            <a:prstGeom prst="leftBrace">
              <a:avLst/>
            </a:prstGeom>
            <a:ln w="571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1588331" y="3251976"/>
              <a:ext cx="1314585" cy="461665"/>
            </a:xfrm>
            <a:prstGeom prst="rect">
              <a:avLst/>
            </a:prstGeom>
            <a:noFill/>
          </p:spPr>
          <p:txBody>
            <a:bodyPr wrap="square" rtlCol="0">
              <a:spAutoFit/>
            </a:bodyPr>
            <a:lstStyle/>
            <a:p>
              <a:pPr algn="ctr"/>
              <a:r>
                <a:rPr lang="en-US" sz="2400" dirty="0"/>
                <a:t>RTO</a:t>
              </a:r>
            </a:p>
          </p:txBody>
        </p:sp>
      </p:grpSp>
      <p:grpSp>
        <p:nvGrpSpPr>
          <p:cNvPr id="38" name="Group 37"/>
          <p:cNvGrpSpPr/>
          <p:nvPr/>
        </p:nvGrpSpPr>
        <p:grpSpPr>
          <a:xfrm flipH="1">
            <a:off x="4733498" y="2365925"/>
            <a:ext cx="1892598" cy="977840"/>
            <a:chOff x="1219200" y="4830095"/>
            <a:chExt cx="5181606" cy="1431699"/>
          </a:xfrm>
        </p:grpSpPr>
        <p:sp>
          <p:nvSpPr>
            <p:cNvPr id="39" name="Rectangular Callout 38"/>
            <p:cNvSpPr/>
            <p:nvPr/>
          </p:nvSpPr>
          <p:spPr>
            <a:xfrm>
              <a:off x="1219200" y="4876798"/>
              <a:ext cx="5181598" cy="1384996"/>
            </a:xfrm>
            <a:prstGeom prst="wedgeRectCallout">
              <a:avLst>
                <a:gd name="adj1" fmla="val -65487"/>
                <a:gd name="adj2" fmla="val 41509"/>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40" name="TextBox 39"/>
            <p:cNvSpPr txBox="1"/>
            <p:nvPr/>
          </p:nvSpPr>
          <p:spPr>
            <a:xfrm>
              <a:off x="1219208" y="4830095"/>
              <a:ext cx="5181598" cy="1396950"/>
            </a:xfrm>
            <a:prstGeom prst="rect">
              <a:avLst/>
            </a:prstGeom>
            <a:noFill/>
          </p:spPr>
          <p:txBody>
            <a:bodyPr wrap="square" rtlCol="0">
              <a:spAutoFit/>
            </a:bodyPr>
            <a:lstStyle/>
            <a:p>
              <a:pPr algn="ctr">
                <a:defRPr/>
              </a:pPr>
              <a:r>
                <a:rPr lang="en-US" sz="2800" kern="0" dirty="0">
                  <a:solidFill>
                    <a:sysClr val="window" lastClr="FFFFFF"/>
                  </a:solidFill>
                </a:rPr>
                <a:t>Timeout is too short</a:t>
              </a:r>
            </a:p>
          </p:txBody>
        </p:sp>
      </p:grpSp>
      <p:grpSp>
        <p:nvGrpSpPr>
          <p:cNvPr id="41" name="Group 40"/>
          <p:cNvGrpSpPr/>
          <p:nvPr/>
        </p:nvGrpSpPr>
        <p:grpSpPr>
          <a:xfrm flipH="1">
            <a:off x="5194241" y="4138163"/>
            <a:ext cx="2240432" cy="1409080"/>
            <a:chOff x="1219200" y="4872043"/>
            <a:chExt cx="5181606" cy="1389751"/>
          </a:xfrm>
        </p:grpSpPr>
        <p:sp>
          <p:nvSpPr>
            <p:cNvPr id="42" name="Rectangular Callout 41"/>
            <p:cNvSpPr/>
            <p:nvPr/>
          </p:nvSpPr>
          <p:spPr>
            <a:xfrm>
              <a:off x="1219200" y="4876798"/>
              <a:ext cx="5181598" cy="1384996"/>
            </a:xfrm>
            <a:prstGeom prst="wedgeRectCallout">
              <a:avLst>
                <a:gd name="adj1" fmla="val -37959"/>
                <a:gd name="adj2" fmla="val 21277"/>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43" name="TextBox 42"/>
            <p:cNvSpPr txBox="1"/>
            <p:nvPr/>
          </p:nvSpPr>
          <p:spPr>
            <a:xfrm>
              <a:off x="1219207" y="4872043"/>
              <a:ext cx="5181599" cy="1365996"/>
            </a:xfrm>
            <a:prstGeom prst="rect">
              <a:avLst/>
            </a:prstGeom>
            <a:noFill/>
          </p:spPr>
          <p:txBody>
            <a:bodyPr wrap="square" rtlCol="0">
              <a:spAutoFit/>
            </a:bodyPr>
            <a:lstStyle/>
            <a:p>
              <a:pPr algn="ctr">
                <a:defRPr/>
              </a:pPr>
              <a:r>
                <a:rPr lang="en-US" sz="2800" kern="0" dirty="0">
                  <a:solidFill>
                    <a:sysClr val="window" lastClr="FFFFFF"/>
                  </a:solidFill>
                </a:rPr>
                <a:t>What about if timeout is too long?</a:t>
              </a:r>
            </a:p>
          </p:txBody>
        </p:sp>
      </p:grpSp>
    </p:spTree>
    <p:extLst>
      <p:ext uri="{BB962C8B-B14F-4D97-AF65-F5344CB8AC3E}">
        <p14:creationId xmlns:p14="http://schemas.microsoft.com/office/powerpoint/2010/main" val="323658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000"/>
                            </p:stCondLst>
                            <p:childTnLst>
                              <p:par>
                                <p:cTn id="20" presetID="6" presetClass="entr" presetSubtype="16"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ircle(in)">
                                      <p:cBhvr>
                                        <p:cTn id="22" dur="1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anim calcmode="lin" valueType="num">
                                      <p:cBhvr>
                                        <p:cTn id="28" dur="500" fill="hold"/>
                                        <p:tgtEl>
                                          <p:spTgt spid="17"/>
                                        </p:tgtEl>
                                        <p:attrNameLst>
                                          <p:attrName>ppt_x</p:attrName>
                                        </p:attrNameLst>
                                      </p:cBhvr>
                                      <p:tavLst>
                                        <p:tav tm="0">
                                          <p:val>
                                            <p:strVal val="#ppt_x"/>
                                          </p:val>
                                        </p:tav>
                                        <p:tav tm="100000">
                                          <p:val>
                                            <p:strVal val="#ppt_x"/>
                                          </p:val>
                                        </p:tav>
                                      </p:tavLst>
                                    </p:anim>
                                    <p:anim calcmode="lin" valueType="num">
                                      <p:cBhvr>
                                        <p:cTn id="29" dur="500" fill="hold"/>
                                        <p:tgtEl>
                                          <p:spTgt spid="17"/>
                                        </p:tgtEl>
                                        <p:attrNameLst>
                                          <p:attrName>ppt_y</p:attrName>
                                        </p:attrNameLst>
                                      </p:cBhvr>
                                      <p:tavLst>
                                        <p:tav tm="0">
                                          <p:val>
                                            <p:strVal val="#ppt_y+.1"/>
                                          </p:val>
                                        </p:tav>
                                        <p:tav tm="100000">
                                          <p:val>
                                            <p:strVal val="#ppt_y"/>
                                          </p:val>
                                        </p:tav>
                                      </p:tavLst>
                                    </p:anim>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par>
                          <p:cTn id="34" fill="hold">
                            <p:stCondLst>
                              <p:cond delay="1000"/>
                            </p:stCondLst>
                            <p:childTnLst>
                              <p:par>
                                <p:cTn id="35" presetID="22" presetClass="entr" presetSubtype="2"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righ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anim calcmode="lin" valueType="num">
                                      <p:cBhvr>
                                        <p:cTn id="43" dur="500" fill="hold"/>
                                        <p:tgtEl>
                                          <p:spTgt spid="21"/>
                                        </p:tgtEl>
                                        <p:attrNameLst>
                                          <p:attrName>ppt_x</p:attrName>
                                        </p:attrNameLst>
                                      </p:cBhvr>
                                      <p:tavLst>
                                        <p:tav tm="0">
                                          <p:val>
                                            <p:strVal val="#ppt_x"/>
                                          </p:val>
                                        </p:tav>
                                        <p:tav tm="100000">
                                          <p:val>
                                            <p:strVal val="#ppt_x"/>
                                          </p:val>
                                        </p:tav>
                                      </p:tavLst>
                                    </p:anim>
                                    <p:anim calcmode="lin" valueType="num">
                                      <p:cBhvr>
                                        <p:cTn id="44" dur="500" fill="hold"/>
                                        <p:tgtEl>
                                          <p:spTgt spid="2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anim calcmode="lin" valueType="num">
                                      <p:cBhvr>
                                        <p:cTn id="48" dur="500" fill="hold"/>
                                        <p:tgtEl>
                                          <p:spTgt spid="22"/>
                                        </p:tgtEl>
                                        <p:attrNameLst>
                                          <p:attrName>ppt_x</p:attrName>
                                        </p:attrNameLst>
                                      </p:cBhvr>
                                      <p:tavLst>
                                        <p:tav tm="0">
                                          <p:val>
                                            <p:strVal val="#ppt_x"/>
                                          </p:val>
                                        </p:tav>
                                        <p:tav tm="100000">
                                          <p:val>
                                            <p:strVal val="#ppt_x"/>
                                          </p:val>
                                        </p:tav>
                                      </p:tavLst>
                                    </p:anim>
                                    <p:anim calcmode="lin" valueType="num">
                                      <p:cBhvr>
                                        <p:cTn id="49" dur="500" fill="hold"/>
                                        <p:tgtEl>
                                          <p:spTgt spid="22"/>
                                        </p:tgtEl>
                                        <p:attrNameLst>
                                          <p:attrName>ppt_y</p:attrName>
                                        </p:attrNameLst>
                                      </p:cBhvr>
                                      <p:tavLst>
                                        <p:tav tm="0">
                                          <p:val>
                                            <p:strVal val="#ppt_y+.1"/>
                                          </p:val>
                                        </p:tav>
                                        <p:tav tm="100000">
                                          <p:val>
                                            <p:strVal val="#ppt_y"/>
                                          </p:val>
                                        </p:tav>
                                      </p:tavLst>
                                    </p:anim>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childTnLst>
                          </p:cTn>
                        </p:par>
                        <p:par>
                          <p:cTn id="54" fill="hold">
                            <p:stCondLst>
                              <p:cond delay="1000"/>
                            </p:stCondLst>
                            <p:childTnLst>
                              <p:par>
                                <p:cTn id="55" presetID="22" presetClass="entr" presetSubtype="2" fill="hold"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right)">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anim calcmode="lin" valueType="num">
                                      <p:cBhvr>
                                        <p:cTn id="63" dur="500" fill="hold"/>
                                        <p:tgtEl>
                                          <p:spTgt spid="32"/>
                                        </p:tgtEl>
                                        <p:attrNameLst>
                                          <p:attrName>ppt_x</p:attrName>
                                        </p:attrNameLst>
                                      </p:cBhvr>
                                      <p:tavLst>
                                        <p:tav tm="0">
                                          <p:val>
                                            <p:strVal val="#ppt_x"/>
                                          </p:val>
                                        </p:tav>
                                        <p:tav tm="100000">
                                          <p:val>
                                            <p:strVal val="#ppt_x"/>
                                          </p:val>
                                        </p:tav>
                                      </p:tavLst>
                                    </p:anim>
                                    <p:anim calcmode="lin" valueType="num">
                                      <p:cBhvr>
                                        <p:cTn id="64" dur="500" fill="hold"/>
                                        <p:tgtEl>
                                          <p:spTgt spid="32"/>
                                        </p:tgtEl>
                                        <p:attrNameLst>
                                          <p:attrName>ppt_y</p:attrName>
                                        </p:attrNameLst>
                                      </p:cBhvr>
                                      <p:tavLst>
                                        <p:tav tm="0">
                                          <p:val>
                                            <p:strVal val="#ppt_y+.1"/>
                                          </p:val>
                                        </p:tav>
                                        <p:tav tm="100000">
                                          <p:val>
                                            <p:strVal val="#ppt_y"/>
                                          </p:val>
                                        </p:tav>
                                      </p:tavLst>
                                    </p:anim>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left)">
                                      <p:cBhvr>
                                        <p:cTn id="68" dur="500"/>
                                        <p:tgtEl>
                                          <p:spTgt spid="29"/>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anim calcmode="lin" valueType="num">
                                      <p:cBhvr>
                                        <p:cTn id="74" dur="500" fill="hold"/>
                                        <p:tgtEl>
                                          <p:spTgt spid="38"/>
                                        </p:tgtEl>
                                        <p:attrNameLst>
                                          <p:attrName>ppt_x</p:attrName>
                                        </p:attrNameLst>
                                      </p:cBhvr>
                                      <p:tavLst>
                                        <p:tav tm="0">
                                          <p:val>
                                            <p:strVal val="#ppt_x"/>
                                          </p:val>
                                        </p:tav>
                                        <p:tav tm="100000">
                                          <p:val>
                                            <p:strVal val="#ppt_x"/>
                                          </p:val>
                                        </p:tav>
                                      </p:tavLst>
                                    </p:anim>
                                    <p:anim calcmode="lin" valueType="num">
                                      <p:cBhvr>
                                        <p:cTn id="75" dur="5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fade">
                                      <p:cBhvr>
                                        <p:cTn id="80" dur="500"/>
                                        <p:tgtEl>
                                          <p:spTgt spid="41"/>
                                        </p:tgtEl>
                                      </p:cBhvr>
                                    </p:animEffect>
                                    <p:anim calcmode="lin" valueType="num">
                                      <p:cBhvr>
                                        <p:cTn id="81" dur="500" fill="hold"/>
                                        <p:tgtEl>
                                          <p:spTgt spid="41"/>
                                        </p:tgtEl>
                                        <p:attrNameLst>
                                          <p:attrName>ppt_x</p:attrName>
                                        </p:attrNameLst>
                                      </p:cBhvr>
                                      <p:tavLst>
                                        <p:tav tm="0">
                                          <p:val>
                                            <p:strVal val="#ppt_x"/>
                                          </p:val>
                                        </p:tav>
                                        <p:tav tm="100000">
                                          <p:val>
                                            <p:strVal val="#ppt_x"/>
                                          </p:val>
                                        </p:tav>
                                      </p:tavLst>
                                    </p:anim>
                                    <p:anim calcmode="lin" valueType="num">
                                      <p:cBhvr>
                                        <p:cTn id="82" dur="5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Trip Time Estimation</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14</a:t>
            </a:fld>
            <a:endParaRPr lang="en-US" dirty="0"/>
          </a:p>
        </p:txBody>
      </p:sp>
      <p:sp>
        <p:nvSpPr>
          <p:cNvPr id="4" name="Content Placeholder 3"/>
          <p:cNvSpPr>
            <a:spLocks noGrp="1"/>
          </p:cNvSpPr>
          <p:nvPr>
            <p:ph sz="quarter" idx="1"/>
          </p:nvPr>
        </p:nvSpPr>
        <p:spPr>
          <a:xfrm>
            <a:off x="1676400" y="4029740"/>
            <a:ext cx="8839200" cy="2675860"/>
          </a:xfrm>
        </p:spPr>
        <p:txBody>
          <a:bodyPr/>
          <a:lstStyle/>
          <a:p>
            <a:r>
              <a:rPr lang="en-US" dirty="0"/>
              <a:t>Original TCP round-trip estimator</a:t>
            </a:r>
          </a:p>
          <a:p>
            <a:pPr lvl="1"/>
            <a:r>
              <a:rPr lang="en-US" dirty="0"/>
              <a:t>RTT estimated as a moving average</a:t>
            </a:r>
          </a:p>
          <a:p>
            <a:pPr lvl="1"/>
            <a:r>
              <a:rPr lang="en-US" dirty="0" err="1"/>
              <a:t>new_rtt</a:t>
            </a:r>
            <a:r>
              <a:rPr lang="en-US" dirty="0"/>
              <a:t> = </a:t>
            </a:r>
            <a:r>
              <a:rPr lang="el-GR" dirty="0"/>
              <a:t>α</a:t>
            </a:r>
            <a:r>
              <a:rPr lang="en-US" dirty="0"/>
              <a:t> (</a:t>
            </a:r>
            <a:r>
              <a:rPr lang="en-US" dirty="0" err="1"/>
              <a:t>old_rtt</a:t>
            </a:r>
            <a:r>
              <a:rPr lang="en-US" dirty="0"/>
              <a:t>) + (1 – </a:t>
            </a:r>
            <a:r>
              <a:rPr lang="el-GR" dirty="0"/>
              <a:t>α</a:t>
            </a:r>
            <a:r>
              <a:rPr lang="en-US" dirty="0"/>
              <a:t>)(</a:t>
            </a:r>
            <a:r>
              <a:rPr lang="en-US" dirty="0" err="1"/>
              <a:t>new_sample</a:t>
            </a:r>
            <a:r>
              <a:rPr lang="en-US" dirty="0"/>
              <a:t>)</a:t>
            </a:r>
          </a:p>
          <a:p>
            <a:pPr lvl="1"/>
            <a:r>
              <a:rPr lang="en-US" dirty="0"/>
              <a:t>Recommended </a:t>
            </a:r>
            <a:r>
              <a:rPr lang="el-GR" dirty="0"/>
              <a:t>α</a:t>
            </a:r>
            <a:r>
              <a:rPr lang="en-US" dirty="0"/>
              <a:t>: 0.8-0.9 (0.875 for most TCPs)</a:t>
            </a:r>
          </a:p>
          <a:p>
            <a:r>
              <a:rPr lang="en-US" dirty="0"/>
              <a:t>RTO = 2 * </a:t>
            </a:r>
            <a:r>
              <a:rPr lang="en-US" dirty="0" err="1"/>
              <a:t>new_rtt</a:t>
            </a:r>
            <a:r>
              <a:rPr lang="en-US" dirty="0"/>
              <a:t> (i.e. TCP is conservative) </a:t>
            </a:r>
          </a:p>
        </p:txBody>
      </p:sp>
      <p:cxnSp>
        <p:nvCxnSpPr>
          <p:cNvPr id="5" name="Straight Arrow Connector 4"/>
          <p:cNvCxnSpPr/>
          <p:nvPr/>
        </p:nvCxnSpPr>
        <p:spPr>
          <a:xfrm>
            <a:off x="4936931" y="1783950"/>
            <a:ext cx="0" cy="184175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381512" y="1780264"/>
            <a:ext cx="0" cy="184543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038241" y="1772059"/>
            <a:ext cx="2290106" cy="738607"/>
            <a:chOff x="2823952" y="2126653"/>
            <a:chExt cx="4836684" cy="738607"/>
          </a:xfrm>
        </p:grpSpPr>
        <p:cxnSp>
          <p:nvCxnSpPr>
            <p:cNvPr id="8" name="Straight Arrow Connector 7"/>
            <p:cNvCxnSpPr/>
            <p:nvPr/>
          </p:nvCxnSpPr>
          <p:spPr>
            <a:xfrm>
              <a:off x="2823952" y="2214880"/>
              <a:ext cx="4836684" cy="6503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935364">
              <a:off x="3154206" y="2126653"/>
              <a:ext cx="4221087" cy="461665"/>
            </a:xfrm>
            <a:prstGeom prst="rect">
              <a:avLst/>
            </a:prstGeom>
            <a:noFill/>
          </p:spPr>
          <p:txBody>
            <a:bodyPr wrap="square" rtlCol="0">
              <a:spAutoFit/>
            </a:bodyPr>
            <a:lstStyle/>
            <a:p>
              <a:pPr algn="ctr"/>
              <a:r>
                <a:rPr lang="en-US" sz="2400" dirty="0"/>
                <a:t>Data</a:t>
              </a:r>
            </a:p>
          </p:txBody>
        </p:sp>
      </p:grpSp>
      <p:grpSp>
        <p:nvGrpSpPr>
          <p:cNvPr id="10" name="Group 9"/>
          <p:cNvGrpSpPr/>
          <p:nvPr/>
        </p:nvGrpSpPr>
        <p:grpSpPr>
          <a:xfrm>
            <a:off x="5038239" y="2559182"/>
            <a:ext cx="2290108" cy="782294"/>
            <a:chOff x="2823952" y="3003187"/>
            <a:chExt cx="4836689" cy="782294"/>
          </a:xfrm>
        </p:grpSpPr>
        <p:cxnSp>
          <p:nvCxnSpPr>
            <p:cNvPr id="11" name="Straight Arrow Connector 10"/>
            <p:cNvCxnSpPr/>
            <p:nvPr/>
          </p:nvCxnSpPr>
          <p:spPr>
            <a:xfrm flipH="1">
              <a:off x="2823952" y="3036520"/>
              <a:ext cx="4836689" cy="74896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20462123">
              <a:off x="4124704" y="3003187"/>
              <a:ext cx="2235186" cy="461665"/>
            </a:xfrm>
            <a:prstGeom prst="rect">
              <a:avLst/>
            </a:prstGeom>
            <a:noFill/>
          </p:spPr>
          <p:txBody>
            <a:bodyPr wrap="square" rtlCol="0">
              <a:spAutoFit/>
            </a:bodyPr>
            <a:lstStyle/>
            <a:p>
              <a:pPr algn="ctr"/>
              <a:r>
                <a:rPr lang="en-US" sz="2400" dirty="0"/>
                <a:t>ACK</a:t>
              </a:r>
            </a:p>
          </p:txBody>
        </p:sp>
      </p:grpSp>
      <p:grpSp>
        <p:nvGrpSpPr>
          <p:cNvPr id="16" name="Group 15"/>
          <p:cNvGrpSpPr/>
          <p:nvPr/>
        </p:nvGrpSpPr>
        <p:grpSpPr>
          <a:xfrm>
            <a:off x="3192219" y="1860284"/>
            <a:ext cx="1625669" cy="1481192"/>
            <a:chOff x="1226713" y="2763244"/>
            <a:chExt cx="1625669" cy="1439131"/>
          </a:xfrm>
        </p:grpSpPr>
        <p:sp>
          <p:nvSpPr>
            <p:cNvPr id="17" name="Left Brace 16"/>
            <p:cNvSpPr/>
            <p:nvPr/>
          </p:nvSpPr>
          <p:spPr>
            <a:xfrm>
              <a:off x="2476453" y="2763244"/>
              <a:ext cx="375929" cy="1439131"/>
            </a:xfrm>
            <a:prstGeom prst="leftBrace">
              <a:avLst/>
            </a:prstGeom>
            <a:ln w="571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1226713" y="3102029"/>
              <a:ext cx="1353007" cy="807399"/>
            </a:xfrm>
            <a:prstGeom prst="rect">
              <a:avLst/>
            </a:prstGeom>
            <a:noFill/>
          </p:spPr>
          <p:txBody>
            <a:bodyPr wrap="square" rtlCol="0">
              <a:spAutoFit/>
            </a:bodyPr>
            <a:lstStyle/>
            <a:p>
              <a:pPr algn="ctr"/>
              <a:r>
                <a:rPr lang="en-US" sz="2400" dirty="0"/>
                <a:t>RTT Sample</a:t>
              </a:r>
            </a:p>
          </p:txBody>
        </p:sp>
      </p:grpSp>
    </p:spTree>
    <p:extLst>
      <p:ext uri="{BB962C8B-B14F-4D97-AF65-F5344CB8AC3E}">
        <p14:creationId xmlns:p14="http://schemas.microsoft.com/office/powerpoint/2010/main" val="169993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anim calcmode="lin" valueType="num">
                                      <p:cBhvr>
                                        <p:cTn id="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Congestion?</a:t>
            </a:r>
          </a:p>
        </p:txBody>
      </p:sp>
      <p:sp>
        <p:nvSpPr>
          <p:cNvPr id="4" name="Slide Number Placeholder 3"/>
          <p:cNvSpPr>
            <a:spLocks noGrp="1"/>
          </p:cNvSpPr>
          <p:nvPr>
            <p:ph type="sldNum" sz="quarter" idx="12"/>
          </p:nvPr>
        </p:nvSpPr>
        <p:spPr/>
        <p:txBody>
          <a:bodyPr>
            <a:normAutofit fontScale="92500" lnSpcReduction="20000"/>
          </a:bodyPr>
          <a:lstStyle/>
          <a:p>
            <a:fld id="{283B9EA5-CE9A-4950-A80C-5ADF06B45BB8}" type="slidenum">
              <a:rPr lang="en-US" smtClean="0"/>
              <a:t>15</a:t>
            </a:fld>
            <a:endParaRPr lang="en-US"/>
          </a:p>
        </p:txBody>
      </p:sp>
      <p:sp>
        <p:nvSpPr>
          <p:cNvPr id="6" name="Content Placeholder 5"/>
          <p:cNvSpPr>
            <a:spLocks noGrp="1"/>
          </p:cNvSpPr>
          <p:nvPr>
            <p:ph sz="quarter" idx="1"/>
          </p:nvPr>
        </p:nvSpPr>
        <p:spPr>
          <a:xfrm>
            <a:off x="203200" y="1556132"/>
            <a:ext cx="10312400" cy="5257800"/>
          </a:xfrm>
        </p:spPr>
        <p:txBody>
          <a:bodyPr>
            <a:normAutofit/>
          </a:bodyPr>
          <a:lstStyle/>
          <a:p>
            <a:r>
              <a:rPr lang="en-US" dirty="0"/>
              <a:t>Load on the network is higher than capacity</a:t>
            </a:r>
          </a:p>
          <a:p>
            <a:pPr lvl="1"/>
            <a:r>
              <a:rPr lang="en-US" dirty="0"/>
              <a:t>Capacity is not uniform across networks</a:t>
            </a:r>
          </a:p>
          <a:p>
            <a:pPr lvl="2"/>
            <a:r>
              <a:rPr lang="en-US" dirty="0"/>
              <a:t>Modem vs. Cellular vs. Cable vs. Fiber Optics</a:t>
            </a:r>
          </a:p>
          <a:p>
            <a:pPr lvl="1"/>
            <a:r>
              <a:rPr lang="en-US" dirty="0"/>
              <a:t>There are multiple flows competing for bandwidth</a:t>
            </a:r>
          </a:p>
          <a:p>
            <a:pPr lvl="2"/>
            <a:r>
              <a:rPr lang="en-US" dirty="0"/>
              <a:t>Residential cable modem vs. corporate datacenter</a:t>
            </a:r>
          </a:p>
          <a:p>
            <a:pPr lvl="1"/>
            <a:r>
              <a:rPr lang="en-US" dirty="0"/>
              <a:t>Load is not uniform over time</a:t>
            </a:r>
          </a:p>
          <a:p>
            <a:pPr lvl="2"/>
            <a:r>
              <a:rPr lang="en-US" dirty="0"/>
              <a:t>10pm, Sunday night = </a:t>
            </a:r>
            <a:r>
              <a:rPr lang="en-US" dirty="0" err="1"/>
              <a:t>BitTorrent</a:t>
            </a:r>
            <a:r>
              <a:rPr lang="en-US" dirty="0"/>
              <a:t> Game of Thrones</a:t>
            </a:r>
          </a:p>
          <a:p>
            <a:pPr lvl="1"/>
            <a:endParaRPr lang="en-US" dirty="0"/>
          </a:p>
        </p:txBody>
      </p:sp>
    </p:spTree>
    <p:extLst>
      <p:ext uri="{BB962C8B-B14F-4D97-AF65-F5344CB8AC3E}">
        <p14:creationId xmlns:p14="http://schemas.microsoft.com/office/powerpoint/2010/main" val="328502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anim calcmode="lin" valueType="num">
                                      <p:cBhvr>
                                        <p:cTn id="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anim calcmode="lin" valueType="num">
                                      <p:cBhvr>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anim calcmode="lin" valueType="num">
                                      <p:cBhvr>
                                        <p:cTn id="18"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9" dur="500" fill="hold"/>
                                        <p:tgtEl>
                                          <p:spTgt spid="6">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anim calcmode="lin" valueType="num">
                                      <p:cBhvr>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4" dur="500" fill="hold"/>
                                        <p:tgtEl>
                                          <p:spTgt spid="6">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anim calcmode="lin" valueType="num">
                                      <p:cBhvr>
                                        <p:cTn id="2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9" dur="500" fill="hold"/>
                                        <p:tgtEl>
                                          <p:spTgt spid="6">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anim calcmode="lin" valueType="num">
                                      <p:cBhvr>
                                        <p:cTn id="3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4" dur="5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Congestion Bad?</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16</a:t>
            </a:fld>
            <a:endParaRPr lang="en-US" dirty="0"/>
          </a:p>
        </p:txBody>
      </p:sp>
      <p:sp>
        <p:nvSpPr>
          <p:cNvPr id="4" name="Content Placeholder 3"/>
          <p:cNvSpPr>
            <a:spLocks noGrp="1"/>
          </p:cNvSpPr>
          <p:nvPr>
            <p:ph sz="quarter" idx="1"/>
          </p:nvPr>
        </p:nvSpPr>
        <p:spPr/>
        <p:txBody>
          <a:bodyPr/>
          <a:lstStyle/>
          <a:p>
            <a:r>
              <a:rPr lang="en-US" dirty="0"/>
              <a:t>Results in packet </a:t>
            </a:r>
            <a:r>
              <a:rPr lang="en-US" dirty="0">
                <a:solidFill>
                  <a:schemeClr val="accent1"/>
                </a:solidFill>
              </a:rPr>
              <a:t>loss</a:t>
            </a:r>
          </a:p>
          <a:p>
            <a:pPr lvl="1"/>
            <a:r>
              <a:rPr lang="en-US" dirty="0"/>
              <a:t>Routers have finite buffers, packets </a:t>
            </a:r>
            <a:r>
              <a:rPr lang="en-US" dirty="0" smtClean="0"/>
              <a:t>may </a:t>
            </a:r>
            <a:r>
              <a:rPr lang="en-US" dirty="0"/>
              <a:t>be dropped</a:t>
            </a:r>
          </a:p>
          <a:p>
            <a:r>
              <a:rPr lang="en-US" dirty="0"/>
              <a:t>Practical consequences</a:t>
            </a:r>
          </a:p>
          <a:p>
            <a:pPr lvl="1"/>
            <a:r>
              <a:rPr lang="en-US" dirty="0"/>
              <a:t>Router queues build up, </a:t>
            </a:r>
            <a:r>
              <a:rPr lang="en-US" dirty="0">
                <a:solidFill>
                  <a:schemeClr val="accent1"/>
                </a:solidFill>
              </a:rPr>
              <a:t>delay</a:t>
            </a:r>
            <a:r>
              <a:rPr lang="en-US" dirty="0"/>
              <a:t> increases</a:t>
            </a:r>
          </a:p>
          <a:p>
            <a:pPr lvl="1"/>
            <a:r>
              <a:rPr lang="en-US" dirty="0"/>
              <a:t>Wasted bandwidth from </a:t>
            </a:r>
            <a:r>
              <a:rPr lang="en-US" dirty="0">
                <a:solidFill>
                  <a:schemeClr val="accent1"/>
                </a:solidFill>
              </a:rPr>
              <a:t>retransmissions</a:t>
            </a:r>
          </a:p>
          <a:p>
            <a:pPr lvl="1"/>
            <a:r>
              <a:rPr lang="en-US" dirty="0"/>
              <a:t>Low network </a:t>
            </a:r>
            <a:r>
              <a:rPr lang="en-US" dirty="0" err="1">
                <a:solidFill>
                  <a:schemeClr val="accent1"/>
                </a:solidFill>
              </a:rPr>
              <a:t>goodput</a:t>
            </a:r>
            <a:endParaRPr lang="en-US" dirty="0">
              <a:solidFill>
                <a:schemeClr val="accent1"/>
              </a:solidFill>
            </a:endParaRPr>
          </a:p>
        </p:txBody>
      </p:sp>
    </p:spTree>
    <p:extLst>
      <p:ext uri="{BB962C8B-B14F-4D97-AF65-F5344CB8AC3E}">
        <p14:creationId xmlns:p14="http://schemas.microsoft.com/office/powerpoint/2010/main" val="1139484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2"/>
          <p:cNvSpPr>
            <a:spLocks noChangeArrowheads="1"/>
          </p:cNvSpPr>
          <p:nvPr/>
        </p:nvSpPr>
        <p:spPr bwMode="auto">
          <a:xfrm>
            <a:off x="8816341" y="2120900"/>
            <a:ext cx="685800" cy="4328160"/>
          </a:xfrm>
          <a:prstGeom prst="rect">
            <a:avLst/>
          </a:prstGeom>
          <a:solidFill>
            <a:schemeClr val="accent2">
              <a:lumMod val="20000"/>
              <a:lumOff val="80000"/>
            </a:schemeClr>
          </a:solidFill>
          <a:ln w="25400">
            <a:noFill/>
            <a:miter lim="800000"/>
            <a:headEnd/>
            <a:tailEnd/>
          </a:ln>
          <a:effectLst/>
        </p:spPr>
        <p:txBody>
          <a:bodyPr vert="horz" wrap="none" lIns="90488" tIns="44450" rIns="90488" bIns="44450" numCol="1" anchor="ctr" anchorCtr="0" compatLnSpc="1">
            <a:prstTxWarp prst="textNoShape">
              <a:avLst/>
            </a:prstTxWarp>
          </a:bodyPr>
          <a:lstStyle/>
          <a:p>
            <a:endParaRPr lang="en-US"/>
          </a:p>
        </p:txBody>
      </p:sp>
      <p:sp>
        <p:nvSpPr>
          <p:cNvPr id="43" name="Freeform 16"/>
          <p:cNvSpPr>
            <a:spLocks/>
          </p:cNvSpPr>
          <p:nvPr/>
        </p:nvSpPr>
        <p:spPr bwMode="auto">
          <a:xfrm>
            <a:off x="6682741" y="4315460"/>
            <a:ext cx="2209800" cy="1981200"/>
          </a:xfrm>
          <a:custGeom>
            <a:avLst/>
            <a:gdLst/>
            <a:ahLst/>
            <a:cxnLst>
              <a:cxn ang="0">
                <a:pos x="0" y="1248"/>
              </a:cxn>
              <a:cxn ang="0">
                <a:pos x="480" y="1152"/>
              </a:cxn>
              <a:cxn ang="0">
                <a:pos x="816" y="912"/>
              </a:cxn>
              <a:cxn ang="0">
                <a:pos x="1104" y="624"/>
              </a:cxn>
              <a:cxn ang="0">
                <a:pos x="1296" y="384"/>
              </a:cxn>
              <a:cxn ang="0">
                <a:pos x="1344" y="288"/>
              </a:cxn>
              <a:cxn ang="0">
                <a:pos x="1392" y="0"/>
              </a:cxn>
            </a:cxnLst>
            <a:rect l="0" t="0" r="r" b="b"/>
            <a:pathLst>
              <a:path w="1392" h="1248">
                <a:moveTo>
                  <a:pt x="0" y="1248"/>
                </a:moveTo>
                <a:lnTo>
                  <a:pt x="480" y="1152"/>
                </a:lnTo>
                <a:lnTo>
                  <a:pt x="816" y="912"/>
                </a:lnTo>
                <a:lnTo>
                  <a:pt x="1104" y="624"/>
                </a:lnTo>
                <a:lnTo>
                  <a:pt x="1296" y="384"/>
                </a:lnTo>
                <a:lnTo>
                  <a:pt x="1344" y="288"/>
                </a:lnTo>
                <a:lnTo>
                  <a:pt x="1392" y="0"/>
                </a:lnTo>
              </a:path>
            </a:pathLst>
          </a:custGeom>
          <a:noFill/>
          <a:ln w="57150" cap="flat" cmpd="sng">
            <a:solidFill>
              <a:schemeClr val="accent1"/>
            </a:solidFill>
            <a:prstDash val="solid"/>
            <a:round/>
            <a:headEnd type="none" w="med" len="med"/>
            <a:tailEnd type="none" w="med" len="med"/>
          </a:ln>
          <a:effectLst/>
        </p:spPr>
        <p:txBody>
          <a:bodyPr vert="horz" wrap="square" lIns="90488" tIns="44450" rIns="90488" bIns="44450" numCol="1" anchor="t" anchorCtr="0" compatLnSpc="1">
            <a:prstTxWarp prst="textNoShape">
              <a:avLst/>
            </a:prstTxWarp>
          </a:bodyPr>
          <a:lstStyle/>
          <a:p>
            <a:endParaRPr lang="en-US"/>
          </a:p>
        </p:txBody>
      </p:sp>
      <p:sp>
        <p:nvSpPr>
          <p:cNvPr id="34" name="Freeform 7"/>
          <p:cNvSpPr>
            <a:spLocks/>
          </p:cNvSpPr>
          <p:nvPr/>
        </p:nvSpPr>
        <p:spPr bwMode="auto">
          <a:xfrm>
            <a:off x="6682741" y="2120900"/>
            <a:ext cx="2514600" cy="1771650"/>
          </a:xfrm>
          <a:custGeom>
            <a:avLst/>
            <a:gdLst/>
            <a:ahLst/>
            <a:cxnLst>
              <a:cxn ang="0">
                <a:pos x="0" y="1212"/>
              </a:cxn>
              <a:cxn ang="0">
                <a:pos x="0" y="1170"/>
              </a:cxn>
              <a:cxn ang="0">
                <a:pos x="96" y="768"/>
              </a:cxn>
              <a:cxn ang="0">
                <a:pos x="240" y="480"/>
              </a:cxn>
              <a:cxn ang="0">
                <a:pos x="480" y="192"/>
              </a:cxn>
              <a:cxn ang="0">
                <a:pos x="816" y="48"/>
              </a:cxn>
              <a:cxn ang="0">
                <a:pos x="1104" y="0"/>
              </a:cxn>
              <a:cxn ang="0">
                <a:pos x="1344" y="0"/>
              </a:cxn>
              <a:cxn ang="0">
                <a:pos x="1392" y="480"/>
              </a:cxn>
              <a:cxn ang="0">
                <a:pos x="1488" y="1008"/>
              </a:cxn>
              <a:cxn ang="0">
                <a:pos x="1536" y="1152"/>
              </a:cxn>
              <a:cxn ang="0">
                <a:pos x="1584" y="1200"/>
              </a:cxn>
            </a:cxnLst>
            <a:rect l="0" t="0" r="r" b="b"/>
            <a:pathLst>
              <a:path w="1584" h="1212">
                <a:moveTo>
                  <a:pt x="0" y="1212"/>
                </a:moveTo>
                <a:cubicBezTo>
                  <a:pt x="0" y="1198"/>
                  <a:pt x="0" y="1184"/>
                  <a:pt x="0" y="1170"/>
                </a:cubicBezTo>
                <a:lnTo>
                  <a:pt x="96" y="768"/>
                </a:lnTo>
                <a:lnTo>
                  <a:pt x="240" y="480"/>
                </a:lnTo>
                <a:lnTo>
                  <a:pt x="480" y="192"/>
                </a:lnTo>
                <a:lnTo>
                  <a:pt x="816" y="48"/>
                </a:lnTo>
                <a:lnTo>
                  <a:pt x="1104" y="0"/>
                </a:lnTo>
                <a:lnTo>
                  <a:pt x="1344" y="0"/>
                </a:lnTo>
                <a:lnTo>
                  <a:pt x="1392" y="480"/>
                </a:lnTo>
                <a:lnTo>
                  <a:pt x="1488" y="1008"/>
                </a:lnTo>
                <a:lnTo>
                  <a:pt x="1536" y="1152"/>
                </a:lnTo>
                <a:lnTo>
                  <a:pt x="1584" y="1200"/>
                </a:lnTo>
              </a:path>
            </a:pathLst>
          </a:custGeom>
          <a:noFill/>
          <a:ln w="57150" cap="flat" cmpd="sng">
            <a:solidFill>
              <a:schemeClr val="accent1"/>
            </a:solidFill>
            <a:prstDash val="solid"/>
            <a:round/>
            <a:headEnd type="none" w="med" len="med"/>
            <a:tailEnd type="none" w="med" len="med"/>
          </a:ln>
          <a:effectLst/>
        </p:spPr>
        <p:txBody>
          <a:bodyPr vert="horz" wrap="square" lIns="90488" tIns="44450" rIns="90488" bIns="4445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a:t>The Danger of Increasing Load</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17</a:t>
            </a:fld>
            <a:endParaRPr lang="en-US" dirty="0"/>
          </a:p>
        </p:txBody>
      </p:sp>
      <p:sp>
        <p:nvSpPr>
          <p:cNvPr id="4" name="Content Placeholder 3"/>
          <p:cNvSpPr>
            <a:spLocks noGrp="1"/>
          </p:cNvSpPr>
          <p:nvPr>
            <p:ph sz="quarter" idx="1"/>
          </p:nvPr>
        </p:nvSpPr>
        <p:spPr>
          <a:xfrm>
            <a:off x="711200" y="1600200"/>
            <a:ext cx="5593401" cy="5078410"/>
          </a:xfrm>
        </p:spPr>
        <p:txBody>
          <a:bodyPr>
            <a:normAutofit/>
          </a:bodyPr>
          <a:lstStyle/>
          <a:p>
            <a:r>
              <a:rPr lang="en-US" dirty="0"/>
              <a:t>Knee – point after which </a:t>
            </a:r>
          </a:p>
          <a:p>
            <a:pPr lvl="1"/>
            <a:r>
              <a:rPr lang="en-US" dirty="0"/>
              <a:t>Throughput increases very slowly</a:t>
            </a:r>
          </a:p>
          <a:p>
            <a:pPr lvl="1"/>
            <a:r>
              <a:rPr lang="en-US" dirty="0"/>
              <a:t>Delay increases quickly</a:t>
            </a:r>
          </a:p>
          <a:p>
            <a:r>
              <a:rPr lang="en-US" dirty="0"/>
              <a:t>In an M/M/1 queue</a:t>
            </a:r>
          </a:p>
          <a:p>
            <a:pPr lvl="1"/>
            <a:r>
              <a:rPr lang="en-US" dirty="0"/>
              <a:t>Delay = 1/(1 – utilization)</a:t>
            </a:r>
          </a:p>
          <a:p>
            <a:r>
              <a:rPr lang="en-US" dirty="0"/>
              <a:t>Cliff – point after which</a:t>
            </a:r>
          </a:p>
          <a:p>
            <a:pPr lvl="1"/>
            <a:r>
              <a:rPr lang="en-US" dirty="0"/>
              <a:t>Throughput </a:t>
            </a:r>
            <a:r>
              <a:rPr lang="en-US" dirty="0">
                <a:sym typeface="Wingdings" pitchFamily="2" charset="2"/>
              </a:rPr>
              <a:t> 0</a:t>
            </a:r>
            <a:endParaRPr lang="en-US" dirty="0"/>
          </a:p>
          <a:p>
            <a:pPr lvl="1"/>
            <a:r>
              <a:rPr lang="en-US" dirty="0"/>
              <a:t>Delay </a:t>
            </a:r>
            <a:r>
              <a:rPr lang="en-US" dirty="0">
                <a:sym typeface="Wingdings" pitchFamily="2" charset="2"/>
              </a:rPr>
              <a:t> </a:t>
            </a:r>
            <a:r>
              <a:rPr lang="en-US" sz="3600" dirty="0">
                <a:latin typeface="Consolas" pitchFamily="49" charset="0"/>
                <a:cs typeface="Consolas" pitchFamily="49" charset="0"/>
              </a:rPr>
              <a:t>∞</a:t>
            </a:r>
            <a:endParaRPr lang="en-US" dirty="0"/>
          </a:p>
        </p:txBody>
      </p:sp>
      <p:grpSp>
        <p:nvGrpSpPr>
          <p:cNvPr id="22" name="Group 21"/>
          <p:cNvGrpSpPr/>
          <p:nvPr/>
        </p:nvGrpSpPr>
        <p:grpSpPr>
          <a:xfrm flipH="1">
            <a:off x="8145782" y="469027"/>
            <a:ext cx="2145112" cy="977840"/>
            <a:chOff x="1191443" y="4830095"/>
            <a:chExt cx="5209363" cy="1431699"/>
          </a:xfrm>
        </p:grpSpPr>
        <p:sp>
          <p:nvSpPr>
            <p:cNvPr id="23" name="Rectangular Callout 22"/>
            <p:cNvSpPr/>
            <p:nvPr/>
          </p:nvSpPr>
          <p:spPr>
            <a:xfrm>
              <a:off x="1191443" y="4876798"/>
              <a:ext cx="5181600" cy="1384996"/>
            </a:xfrm>
            <a:prstGeom prst="wedgeRectCallout">
              <a:avLst>
                <a:gd name="adj1" fmla="val -3951"/>
                <a:gd name="adj2" fmla="val 142178"/>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24" name="TextBox 23"/>
            <p:cNvSpPr txBox="1"/>
            <p:nvPr/>
          </p:nvSpPr>
          <p:spPr>
            <a:xfrm>
              <a:off x="1219208" y="4830095"/>
              <a:ext cx="5181598" cy="1396950"/>
            </a:xfrm>
            <a:prstGeom prst="rect">
              <a:avLst/>
            </a:prstGeom>
            <a:noFill/>
          </p:spPr>
          <p:txBody>
            <a:bodyPr wrap="square" rtlCol="0">
              <a:spAutoFit/>
            </a:bodyPr>
            <a:lstStyle/>
            <a:p>
              <a:pPr algn="ctr">
                <a:defRPr/>
              </a:pPr>
              <a:r>
                <a:rPr lang="en-US" sz="2800" kern="0" dirty="0">
                  <a:solidFill>
                    <a:sysClr val="window" lastClr="FFFFFF"/>
                  </a:solidFill>
                </a:rPr>
                <a:t>Congestion Collapse</a:t>
              </a:r>
            </a:p>
          </p:txBody>
        </p:sp>
      </p:grpSp>
      <p:sp>
        <p:nvSpPr>
          <p:cNvPr id="32" name="Line 5"/>
          <p:cNvSpPr>
            <a:spLocks noChangeShapeType="1"/>
          </p:cNvSpPr>
          <p:nvPr/>
        </p:nvSpPr>
        <p:spPr bwMode="auto">
          <a:xfrm flipH="1" flipV="1">
            <a:off x="6682741" y="1968500"/>
            <a:ext cx="0" cy="1905000"/>
          </a:xfrm>
          <a:prstGeom prst="line">
            <a:avLst/>
          </a:prstGeom>
          <a:noFill/>
          <a:ln w="57150">
            <a:solidFill>
              <a:schemeClr val="tx1"/>
            </a:solidFill>
            <a:round/>
            <a:headEnd/>
            <a:tailEnd type="triangle" w="med" len="med"/>
          </a:ln>
          <a:effectLst/>
        </p:spPr>
        <p:txBody>
          <a:bodyPr vert="horz" wrap="square" lIns="90488" tIns="44450" rIns="90488" bIns="44450" numCol="1" anchor="t" anchorCtr="0" compatLnSpc="1">
            <a:prstTxWarp prst="textNoShape">
              <a:avLst/>
            </a:prstTxWarp>
          </a:bodyPr>
          <a:lstStyle/>
          <a:p>
            <a:endParaRPr lang="en-US"/>
          </a:p>
        </p:txBody>
      </p:sp>
      <p:sp>
        <p:nvSpPr>
          <p:cNvPr id="33" name="Line 6"/>
          <p:cNvSpPr>
            <a:spLocks noChangeShapeType="1"/>
          </p:cNvSpPr>
          <p:nvPr/>
        </p:nvSpPr>
        <p:spPr bwMode="auto">
          <a:xfrm>
            <a:off x="6682741" y="3873500"/>
            <a:ext cx="3124200" cy="0"/>
          </a:xfrm>
          <a:prstGeom prst="line">
            <a:avLst/>
          </a:prstGeom>
          <a:noFill/>
          <a:ln w="57150">
            <a:solidFill>
              <a:schemeClr val="tx1"/>
            </a:solidFill>
            <a:round/>
            <a:headEnd/>
            <a:tailEnd type="triangle" w="med" len="med"/>
          </a:ln>
          <a:effectLst/>
        </p:spPr>
        <p:txBody>
          <a:bodyPr vert="horz" wrap="square" lIns="90488" tIns="44450" rIns="90488" bIns="44450" numCol="1" anchor="t" anchorCtr="0" compatLnSpc="1">
            <a:prstTxWarp prst="textNoShape">
              <a:avLst/>
            </a:prstTxWarp>
          </a:bodyPr>
          <a:lstStyle/>
          <a:p>
            <a:endParaRPr lang="en-US"/>
          </a:p>
        </p:txBody>
      </p:sp>
      <p:sp>
        <p:nvSpPr>
          <p:cNvPr id="35" name="Line 8"/>
          <p:cNvSpPr>
            <a:spLocks noChangeShapeType="1"/>
          </p:cNvSpPr>
          <p:nvPr/>
        </p:nvSpPr>
        <p:spPr bwMode="auto">
          <a:xfrm>
            <a:off x="8816341" y="1968500"/>
            <a:ext cx="0" cy="2057400"/>
          </a:xfrm>
          <a:prstGeom prst="line">
            <a:avLst/>
          </a:prstGeom>
          <a:noFill/>
          <a:ln w="12700">
            <a:solidFill>
              <a:schemeClr val="tx1"/>
            </a:solidFill>
            <a:prstDash val="dash"/>
            <a:round/>
            <a:headEnd/>
            <a:tailEnd/>
          </a:ln>
          <a:effectLst/>
        </p:spPr>
        <p:txBody>
          <a:bodyPr vert="horz" wrap="square" lIns="90488" tIns="44450" rIns="90488" bIns="44450" numCol="1" anchor="t" anchorCtr="0" compatLnSpc="1">
            <a:prstTxWarp prst="textNoShape">
              <a:avLst/>
            </a:prstTxWarp>
          </a:bodyPr>
          <a:lstStyle/>
          <a:p>
            <a:endParaRPr lang="en-US"/>
          </a:p>
        </p:txBody>
      </p:sp>
      <p:sp>
        <p:nvSpPr>
          <p:cNvPr id="36" name="Line 9"/>
          <p:cNvSpPr>
            <a:spLocks noChangeShapeType="1"/>
          </p:cNvSpPr>
          <p:nvPr/>
        </p:nvSpPr>
        <p:spPr bwMode="auto">
          <a:xfrm>
            <a:off x="7444741" y="1968500"/>
            <a:ext cx="0" cy="2057400"/>
          </a:xfrm>
          <a:prstGeom prst="line">
            <a:avLst/>
          </a:prstGeom>
          <a:noFill/>
          <a:ln w="12700">
            <a:solidFill>
              <a:schemeClr val="tx1"/>
            </a:solidFill>
            <a:prstDash val="dash"/>
            <a:round/>
            <a:headEnd/>
            <a:tailEnd/>
          </a:ln>
          <a:effectLst/>
        </p:spPr>
        <p:txBody>
          <a:bodyPr vert="horz" wrap="square" lIns="90488" tIns="44450" rIns="90488" bIns="44450" numCol="1" anchor="t" anchorCtr="0" compatLnSpc="1">
            <a:prstTxWarp prst="textNoShape">
              <a:avLst/>
            </a:prstTxWarp>
          </a:bodyPr>
          <a:lstStyle/>
          <a:p>
            <a:endParaRPr lang="en-US"/>
          </a:p>
        </p:txBody>
      </p:sp>
      <p:sp>
        <p:nvSpPr>
          <p:cNvPr id="37" name="Line 10"/>
          <p:cNvSpPr>
            <a:spLocks noChangeShapeType="1"/>
          </p:cNvSpPr>
          <p:nvPr/>
        </p:nvSpPr>
        <p:spPr bwMode="auto">
          <a:xfrm flipH="1" flipV="1">
            <a:off x="6682741" y="4315460"/>
            <a:ext cx="0" cy="2133600"/>
          </a:xfrm>
          <a:prstGeom prst="line">
            <a:avLst/>
          </a:prstGeom>
          <a:noFill/>
          <a:ln w="57150">
            <a:solidFill>
              <a:schemeClr val="tx1"/>
            </a:solidFill>
            <a:round/>
            <a:headEnd/>
            <a:tailEnd type="triangle" w="med" len="med"/>
          </a:ln>
          <a:effectLst/>
        </p:spPr>
        <p:txBody>
          <a:bodyPr vert="horz" wrap="square" lIns="90488" tIns="44450" rIns="90488" bIns="44450" numCol="1" anchor="t" anchorCtr="0" compatLnSpc="1">
            <a:prstTxWarp prst="textNoShape">
              <a:avLst/>
            </a:prstTxWarp>
          </a:bodyPr>
          <a:lstStyle/>
          <a:p>
            <a:endParaRPr lang="en-US"/>
          </a:p>
        </p:txBody>
      </p:sp>
      <p:sp>
        <p:nvSpPr>
          <p:cNvPr id="38" name="Line 11"/>
          <p:cNvSpPr>
            <a:spLocks noChangeShapeType="1"/>
          </p:cNvSpPr>
          <p:nvPr/>
        </p:nvSpPr>
        <p:spPr bwMode="auto">
          <a:xfrm>
            <a:off x="6682741" y="6449060"/>
            <a:ext cx="3124200" cy="0"/>
          </a:xfrm>
          <a:prstGeom prst="line">
            <a:avLst/>
          </a:prstGeom>
          <a:noFill/>
          <a:ln w="57150">
            <a:solidFill>
              <a:schemeClr val="tx1"/>
            </a:solidFill>
            <a:round/>
            <a:headEnd/>
            <a:tailEnd type="triangle" w="med" len="med"/>
          </a:ln>
          <a:effectLst/>
        </p:spPr>
        <p:txBody>
          <a:bodyPr vert="horz" wrap="square" lIns="90488" tIns="44450" rIns="90488" bIns="44450" numCol="1" anchor="t" anchorCtr="0" compatLnSpc="1">
            <a:prstTxWarp prst="textNoShape">
              <a:avLst/>
            </a:prstTxWarp>
          </a:bodyPr>
          <a:lstStyle/>
          <a:p>
            <a:endParaRPr lang="en-US"/>
          </a:p>
        </p:txBody>
      </p:sp>
      <p:sp>
        <p:nvSpPr>
          <p:cNvPr id="39" name="Line 12"/>
          <p:cNvSpPr>
            <a:spLocks noChangeShapeType="1"/>
          </p:cNvSpPr>
          <p:nvPr/>
        </p:nvSpPr>
        <p:spPr bwMode="auto">
          <a:xfrm>
            <a:off x="7444741" y="4315460"/>
            <a:ext cx="0" cy="2209800"/>
          </a:xfrm>
          <a:prstGeom prst="line">
            <a:avLst/>
          </a:prstGeom>
          <a:noFill/>
          <a:ln w="12700">
            <a:solidFill>
              <a:schemeClr val="tx1"/>
            </a:solidFill>
            <a:prstDash val="dash"/>
            <a:round/>
            <a:headEnd/>
            <a:tailEnd/>
          </a:ln>
          <a:effectLst/>
        </p:spPr>
        <p:txBody>
          <a:bodyPr vert="horz" wrap="square" lIns="90488" tIns="44450" rIns="90488" bIns="44450" numCol="1" anchor="t" anchorCtr="0" compatLnSpc="1">
            <a:prstTxWarp prst="textNoShape">
              <a:avLst/>
            </a:prstTxWarp>
          </a:bodyPr>
          <a:lstStyle/>
          <a:p>
            <a:endParaRPr lang="en-US"/>
          </a:p>
        </p:txBody>
      </p:sp>
      <p:sp>
        <p:nvSpPr>
          <p:cNvPr id="40" name="Line 13"/>
          <p:cNvSpPr>
            <a:spLocks noChangeShapeType="1"/>
          </p:cNvSpPr>
          <p:nvPr/>
        </p:nvSpPr>
        <p:spPr bwMode="auto">
          <a:xfrm>
            <a:off x="8816341" y="4315460"/>
            <a:ext cx="0" cy="2209800"/>
          </a:xfrm>
          <a:prstGeom prst="line">
            <a:avLst/>
          </a:prstGeom>
          <a:noFill/>
          <a:ln w="12700">
            <a:solidFill>
              <a:schemeClr val="tx1"/>
            </a:solidFill>
            <a:prstDash val="dash"/>
            <a:round/>
            <a:headEnd/>
            <a:tailEnd/>
          </a:ln>
          <a:effectLst/>
        </p:spPr>
        <p:txBody>
          <a:bodyPr vert="horz" wrap="square" lIns="90488" tIns="44450" rIns="90488" bIns="44450" numCol="1" anchor="t" anchorCtr="0" compatLnSpc="1">
            <a:prstTxWarp prst="textNoShape">
              <a:avLst/>
            </a:prstTxWarp>
          </a:bodyPr>
          <a:lstStyle/>
          <a:p>
            <a:endParaRPr lang="en-US"/>
          </a:p>
        </p:txBody>
      </p:sp>
      <p:sp>
        <p:nvSpPr>
          <p:cNvPr id="41" name="Line 14"/>
          <p:cNvSpPr>
            <a:spLocks noChangeShapeType="1"/>
          </p:cNvSpPr>
          <p:nvPr/>
        </p:nvSpPr>
        <p:spPr bwMode="auto">
          <a:xfrm>
            <a:off x="7444741" y="2120900"/>
            <a:ext cx="1371600" cy="0"/>
          </a:xfrm>
          <a:prstGeom prst="line">
            <a:avLst/>
          </a:prstGeom>
          <a:noFill/>
          <a:ln w="12700">
            <a:solidFill>
              <a:schemeClr val="tx1"/>
            </a:solidFill>
            <a:prstDash val="dash"/>
            <a:round/>
            <a:headEnd/>
            <a:tailEnd/>
          </a:ln>
          <a:effectLst/>
        </p:spPr>
        <p:txBody>
          <a:bodyPr vert="horz" wrap="square" lIns="90488" tIns="44450" rIns="90488" bIns="44450" numCol="1" anchor="t" anchorCtr="0" compatLnSpc="1">
            <a:prstTxWarp prst="textNoShape">
              <a:avLst/>
            </a:prstTxWarp>
          </a:bodyPr>
          <a:lstStyle/>
          <a:p>
            <a:endParaRPr lang="en-US"/>
          </a:p>
        </p:txBody>
      </p:sp>
      <p:sp>
        <p:nvSpPr>
          <p:cNvPr id="44" name="Text Box 17"/>
          <p:cNvSpPr txBox="1">
            <a:spLocks noChangeArrowheads="1"/>
          </p:cNvSpPr>
          <p:nvPr/>
        </p:nvSpPr>
        <p:spPr bwMode="auto">
          <a:xfrm>
            <a:off x="7810426" y="6449060"/>
            <a:ext cx="795090" cy="459100"/>
          </a:xfrm>
          <a:prstGeom prst="rect">
            <a:avLst/>
          </a:prstGeom>
          <a:noFill/>
          <a:ln w="254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dirty="0"/>
              <a:t>Load</a:t>
            </a:r>
          </a:p>
        </p:txBody>
      </p:sp>
      <p:sp>
        <p:nvSpPr>
          <p:cNvPr id="45" name="Text Box 18"/>
          <p:cNvSpPr txBox="1">
            <a:spLocks noChangeArrowheads="1"/>
          </p:cNvSpPr>
          <p:nvPr/>
        </p:nvSpPr>
        <p:spPr bwMode="auto">
          <a:xfrm>
            <a:off x="7810425" y="3873500"/>
            <a:ext cx="795090" cy="459100"/>
          </a:xfrm>
          <a:prstGeom prst="rect">
            <a:avLst/>
          </a:prstGeom>
          <a:noFill/>
          <a:ln w="254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dirty="0"/>
              <a:t>Load</a:t>
            </a:r>
          </a:p>
        </p:txBody>
      </p:sp>
      <p:sp>
        <p:nvSpPr>
          <p:cNvPr id="46" name="Text Box 19"/>
          <p:cNvSpPr txBox="1">
            <a:spLocks noChangeArrowheads="1"/>
          </p:cNvSpPr>
          <p:nvPr/>
        </p:nvSpPr>
        <p:spPr bwMode="auto">
          <a:xfrm rot="16200000">
            <a:off x="5810388" y="2691449"/>
            <a:ext cx="1285609" cy="459100"/>
          </a:xfrm>
          <a:prstGeom prst="rect">
            <a:avLst/>
          </a:prstGeom>
          <a:noFill/>
          <a:ln w="254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dirty="0" err="1"/>
              <a:t>Goodput</a:t>
            </a:r>
            <a:endParaRPr lang="en-US" sz="2400" dirty="0"/>
          </a:p>
        </p:txBody>
      </p:sp>
      <p:sp>
        <p:nvSpPr>
          <p:cNvPr id="47" name="Text Box 20"/>
          <p:cNvSpPr txBox="1">
            <a:spLocks noChangeArrowheads="1"/>
          </p:cNvSpPr>
          <p:nvPr/>
        </p:nvSpPr>
        <p:spPr bwMode="auto">
          <a:xfrm rot="16200000">
            <a:off x="5999414" y="5152709"/>
            <a:ext cx="907557" cy="459100"/>
          </a:xfrm>
          <a:prstGeom prst="rect">
            <a:avLst/>
          </a:prstGeom>
          <a:noFill/>
          <a:ln w="254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dirty="0"/>
              <a:t>Delay</a:t>
            </a:r>
          </a:p>
        </p:txBody>
      </p:sp>
      <p:sp>
        <p:nvSpPr>
          <p:cNvPr id="48" name="Text Box 21"/>
          <p:cNvSpPr txBox="1">
            <a:spLocks noChangeArrowheads="1"/>
          </p:cNvSpPr>
          <p:nvPr/>
        </p:nvSpPr>
        <p:spPr bwMode="auto">
          <a:xfrm>
            <a:off x="6957644" y="1566550"/>
            <a:ext cx="795090" cy="459100"/>
          </a:xfrm>
          <a:prstGeom prst="rect">
            <a:avLst/>
          </a:prstGeom>
          <a:noFill/>
          <a:ln w="254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dirty="0"/>
              <a:t>Knee</a:t>
            </a:r>
          </a:p>
        </p:txBody>
      </p:sp>
      <p:sp>
        <p:nvSpPr>
          <p:cNvPr id="49" name="Text Box 22"/>
          <p:cNvSpPr txBox="1">
            <a:spLocks noChangeArrowheads="1"/>
          </p:cNvSpPr>
          <p:nvPr/>
        </p:nvSpPr>
        <p:spPr bwMode="auto">
          <a:xfrm>
            <a:off x="8489583" y="1566550"/>
            <a:ext cx="707759" cy="459100"/>
          </a:xfrm>
          <a:prstGeom prst="rect">
            <a:avLst/>
          </a:prstGeom>
          <a:noFill/>
          <a:ln w="254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dirty="0"/>
              <a:t>Cliff</a:t>
            </a:r>
          </a:p>
        </p:txBody>
      </p:sp>
      <p:grpSp>
        <p:nvGrpSpPr>
          <p:cNvPr id="58" name="Group 57"/>
          <p:cNvGrpSpPr/>
          <p:nvPr/>
        </p:nvGrpSpPr>
        <p:grpSpPr>
          <a:xfrm flipH="1">
            <a:off x="7328843" y="3175687"/>
            <a:ext cx="1955941" cy="524404"/>
            <a:chOff x="1191443" y="4876798"/>
            <a:chExt cx="5209365" cy="1425868"/>
          </a:xfrm>
        </p:grpSpPr>
        <p:sp>
          <p:nvSpPr>
            <p:cNvPr id="59" name="Rectangular Callout 58"/>
            <p:cNvSpPr/>
            <p:nvPr/>
          </p:nvSpPr>
          <p:spPr>
            <a:xfrm>
              <a:off x="1191443" y="4876798"/>
              <a:ext cx="5181602" cy="1384996"/>
            </a:xfrm>
            <a:prstGeom prst="wedgeRectCallout">
              <a:avLst>
                <a:gd name="adj1" fmla="val 42504"/>
                <a:gd name="adj2" fmla="val -191285"/>
              </a:avLst>
            </a:prstGeom>
            <a:solidFill>
              <a:schemeClr val="accent1"/>
            </a:solidFill>
            <a:ln w="38100" cap="flat" cmpd="sng" algn="ctr">
              <a:solidFill>
                <a:schemeClr val="accent1">
                  <a:lumMod val="50000"/>
                </a:scheme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60" name="TextBox 59"/>
            <p:cNvSpPr txBox="1"/>
            <p:nvPr/>
          </p:nvSpPr>
          <p:spPr>
            <a:xfrm>
              <a:off x="1219208" y="4880017"/>
              <a:ext cx="5181600" cy="1422649"/>
            </a:xfrm>
            <a:prstGeom prst="rect">
              <a:avLst/>
            </a:prstGeom>
            <a:noFill/>
          </p:spPr>
          <p:txBody>
            <a:bodyPr wrap="square" rtlCol="0">
              <a:spAutoFit/>
            </a:bodyPr>
            <a:lstStyle/>
            <a:p>
              <a:pPr algn="ctr">
                <a:defRPr/>
              </a:pPr>
              <a:r>
                <a:rPr lang="en-US" sz="2800" kern="0" dirty="0">
                  <a:solidFill>
                    <a:sysClr val="window" lastClr="FFFFFF"/>
                  </a:solidFill>
                </a:rPr>
                <a:t>Ideal point</a:t>
              </a:r>
            </a:p>
          </p:txBody>
        </p:sp>
      </p:grpSp>
    </p:spTree>
    <p:extLst>
      <p:ext uri="{BB962C8B-B14F-4D97-AF65-F5344CB8AC3E}">
        <p14:creationId xmlns:p14="http://schemas.microsoft.com/office/powerpoint/2010/main" val="247113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anim calcmode="lin" valueType="num">
                                      <p:cBhvr>
                                        <p:cTn id="8" dur="500" fill="hold"/>
                                        <p:tgtEl>
                                          <p:spTgt spid="58"/>
                                        </p:tgtEl>
                                        <p:attrNameLst>
                                          <p:attrName>ppt_x</p:attrName>
                                        </p:attrNameLst>
                                      </p:cBhvr>
                                      <p:tavLst>
                                        <p:tav tm="0">
                                          <p:val>
                                            <p:strVal val="#ppt_x"/>
                                          </p:val>
                                        </p:tav>
                                        <p:tav tm="100000">
                                          <p:val>
                                            <p:strVal val="#ppt_x"/>
                                          </p:val>
                                        </p:tav>
                                      </p:tavLst>
                                    </p:anim>
                                    <p:anim calcmode="lin" valueType="num">
                                      <p:cBhvr>
                                        <p:cTn id="9" dur="5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anim calcmode="lin" valueType="num">
                                      <p:cBhvr>
                                        <p:cTn id="15" dur="500" fill="hold"/>
                                        <p:tgtEl>
                                          <p:spTgt spid="22"/>
                                        </p:tgtEl>
                                        <p:attrNameLst>
                                          <p:attrName>ppt_x</p:attrName>
                                        </p:attrNameLst>
                                      </p:cBhvr>
                                      <p:tavLst>
                                        <p:tav tm="0">
                                          <p:val>
                                            <p:strVal val="#ppt_x"/>
                                          </p:val>
                                        </p:tav>
                                        <p:tav tm="100000">
                                          <p:val>
                                            <p:strVal val="#ppt_x"/>
                                          </p:val>
                                        </p:tav>
                                      </p:tavLst>
                                    </p:anim>
                                    <p:anim calcmode="lin" valueType="num">
                                      <p:cBhvr>
                                        <p:cTn id="16"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a:spLocks noChangeArrowheads="1"/>
          </p:cNvSpPr>
          <p:nvPr/>
        </p:nvSpPr>
        <p:spPr bwMode="auto">
          <a:xfrm>
            <a:off x="5099682" y="3666674"/>
            <a:ext cx="2125979" cy="2736666"/>
          </a:xfrm>
          <a:prstGeom prst="rect">
            <a:avLst/>
          </a:prstGeom>
          <a:solidFill>
            <a:schemeClr val="accent3">
              <a:lumMod val="20000"/>
              <a:lumOff val="80000"/>
            </a:schemeClr>
          </a:solidFill>
          <a:ln w="25400">
            <a:noFill/>
            <a:miter lim="800000"/>
            <a:headEnd/>
            <a:tailEnd/>
          </a:ln>
          <a:effectLst/>
        </p:spPr>
        <p:txBody>
          <a:bodyPr vert="horz" wrap="none" lIns="90488" tIns="44450" rIns="90488" bIns="44450" numCol="1" anchor="ctr" anchorCtr="0" compatLnSpc="1">
            <a:prstTxWarp prst="textNoShape">
              <a:avLst/>
            </a:prstTxWarp>
          </a:bodyPr>
          <a:lstStyle/>
          <a:p>
            <a:endParaRPr lang="en-US"/>
          </a:p>
        </p:txBody>
      </p:sp>
      <p:sp>
        <p:nvSpPr>
          <p:cNvPr id="21" name="Rectangle 2"/>
          <p:cNvSpPr>
            <a:spLocks noChangeArrowheads="1"/>
          </p:cNvSpPr>
          <p:nvPr/>
        </p:nvSpPr>
        <p:spPr bwMode="auto">
          <a:xfrm>
            <a:off x="3949062" y="3666673"/>
            <a:ext cx="1150620" cy="2736666"/>
          </a:xfrm>
          <a:prstGeom prst="rect">
            <a:avLst/>
          </a:prstGeom>
          <a:solidFill>
            <a:schemeClr val="accent1">
              <a:lumMod val="20000"/>
              <a:lumOff val="80000"/>
            </a:schemeClr>
          </a:solidFill>
          <a:ln w="25400">
            <a:noFill/>
            <a:miter lim="800000"/>
            <a:headEnd/>
            <a:tailEnd/>
          </a:ln>
          <a:effectLst/>
        </p:spPr>
        <p:txBody>
          <a:bodyPr vert="horz" wrap="none" lIns="90488" tIns="44450" rIns="90488" bIns="44450" numCol="1" anchor="ctr" anchorCtr="0" compatLnSpc="1">
            <a:prstTxWarp prst="textNoShape">
              <a:avLst/>
            </a:prstTxWarp>
          </a:bodyPr>
          <a:lstStyle/>
          <a:p>
            <a:endParaRPr lang="en-US"/>
          </a:p>
        </p:txBody>
      </p:sp>
      <p:sp>
        <p:nvSpPr>
          <p:cNvPr id="2" name="Title 1"/>
          <p:cNvSpPr>
            <a:spLocks noGrp="1"/>
          </p:cNvSpPr>
          <p:nvPr>
            <p:ph type="title"/>
          </p:nvPr>
        </p:nvSpPr>
        <p:spPr>
          <a:xfrm>
            <a:off x="198783" y="228600"/>
            <a:ext cx="10469217" cy="990600"/>
          </a:xfrm>
        </p:spPr>
        <p:txBody>
          <a:bodyPr>
            <a:normAutofit/>
          </a:bodyPr>
          <a:lstStyle/>
          <a:p>
            <a:r>
              <a:rPr lang="en-US" dirty="0"/>
              <a:t>Cong. Control vs. Cong. Avoidance</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18</a:t>
            </a:fld>
            <a:endParaRPr lang="en-US" dirty="0"/>
          </a:p>
        </p:txBody>
      </p:sp>
      <p:sp>
        <p:nvSpPr>
          <p:cNvPr id="5" name="Rectangle 2"/>
          <p:cNvSpPr>
            <a:spLocks noChangeArrowheads="1"/>
          </p:cNvSpPr>
          <p:nvPr/>
        </p:nvSpPr>
        <p:spPr bwMode="auto">
          <a:xfrm>
            <a:off x="7236641" y="3666674"/>
            <a:ext cx="685800" cy="2736666"/>
          </a:xfrm>
          <a:prstGeom prst="rect">
            <a:avLst/>
          </a:prstGeom>
          <a:solidFill>
            <a:schemeClr val="accent2">
              <a:lumMod val="20000"/>
              <a:lumOff val="80000"/>
            </a:schemeClr>
          </a:solidFill>
          <a:ln w="25400">
            <a:noFill/>
            <a:miter lim="800000"/>
            <a:headEnd/>
            <a:tailEnd/>
          </a:ln>
          <a:effectLst/>
        </p:spPr>
        <p:txBody>
          <a:bodyPr vert="horz" wrap="none" lIns="90488" tIns="44450" rIns="90488" bIns="44450" numCol="1" anchor="ctr" anchorCtr="0" compatLnSpc="1">
            <a:prstTxWarp prst="textNoShape">
              <a:avLst/>
            </a:prstTxWarp>
          </a:bodyPr>
          <a:lstStyle/>
          <a:p>
            <a:endParaRPr lang="en-US"/>
          </a:p>
        </p:txBody>
      </p:sp>
      <p:sp>
        <p:nvSpPr>
          <p:cNvPr id="6" name="Freeform 7"/>
          <p:cNvSpPr>
            <a:spLocks/>
          </p:cNvSpPr>
          <p:nvPr/>
        </p:nvSpPr>
        <p:spPr bwMode="auto">
          <a:xfrm>
            <a:off x="3949062" y="3666674"/>
            <a:ext cx="3884300" cy="2736666"/>
          </a:xfrm>
          <a:custGeom>
            <a:avLst/>
            <a:gdLst/>
            <a:ahLst/>
            <a:cxnLst>
              <a:cxn ang="0">
                <a:pos x="0" y="1212"/>
              </a:cxn>
              <a:cxn ang="0">
                <a:pos x="0" y="1170"/>
              </a:cxn>
              <a:cxn ang="0">
                <a:pos x="96" y="768"/>
              </a:cxn>
              <a:cxn ang="0">
                <a:pos x="240" y="480"/>
              </a:cxn>
              <a:cxn ang="0">
                <a:pos x="480" y="192"/>
              </a:cxn>
              <a:cxn ang="0">
                <a:pos x="816" y="48"/>
              </a:cxn>
              <a:cxn ang="0">
                <a:pos x="1104" y="0"/>
              </a:cxn>
              <a:cxn ang="0">
                <a:pos x="1344" y="0"/>
              </a:cxn>
              <a:cxn ang="0">
                <a:pos x="1392" y="480"/>
              </a:cxn>
              <a:cxn ang="0">
                <a:pos x="1488" y="1008"/>
              </a:cxn>
              <a:cxn ang="0">
                <a:pos x="1536" y="1152"/>
              </a:cxn>
              <a:cxn ang="0">
                <a:pos x="1584" y="1200"/>
              </a:cxn>
            </a:cxnLst>
            <a:rect l="0" t="0" r="r" b="b"/>
            <a:pathLst>
              <a:path w="1584" h="1212">
                <a:moveTo>
                  <a:pt x="0" y="1212"/>
                </a:moveTo>
                <a:cubicBezTo>
                  <a:pt x="0" y="1198"/>
                  <a:pt x="0" y="1184"/>
                  <a:pt x="0" y="1170"/>
                </a:cubicBezTo>
                <a:lnTo>
                  <a:pt x="96" y="768"/>
                </a:lnTo>
                <a:lnTo>
                  <a:pt x="240" y="480"/>
                </a:lnTo>
                <a:lnTo>
                  <a:pt x="480" y="192"/>
                </a:lnTo>
                <a:lnTo>
                  <a:pt x="816" y="48"/>
                </a:lnTo>
                <a:lnTo>
                  <a:pt x="1104" y="0"/>
                </a:lnTo>
                <a:lnTo>
                  <a:pt x="1344" y="0"/>
                </a:lnTo>
                <a:lnTo>
                  <a:pt x="1392" y="480"/>
                </a:lnTo>
                <a:lnTo>
                  <a:pt x="1488" y="1008"/>
                </a:lnTo>
                <a:lnTo>
                  <a:pt x="1536" y="1152"/>
                </a:lnTo>
                <a:lnTo>
                  <a:pt x="1584" y="1200"/>
                </a:lnTo>
              </a:path>
            </a:pathLst>
          </a:custGeom>
          <a:noFill/>
          <a:ln w="57150" cap="flat" cmpd="sng">
            <a:solidFill>
              <a:schemeClr val="accent1"/>
            </a:solidFill>
            <a:prstDash val="solid"/>
            <a:round/>
            <a:headEnd type="none" w="med" len="med"/>
            <a:tailEnd type="none" w="med" len="med"/>
          </a:ln>
          <a:effectLst/>
        </p:spPr>
        <p:txBody>
          <a:bodyPr vert="horz" wrap="square" lIns="90488" tIns="44450" rIns="90488" bIns="44450" numCol="1" anchor="t" anchorCtr="0" compatLnSpc="1">
            <a:prstTxWarp prst="textNoShape">
              <a:avLst/>
            </a:prstTxWarp>
          </a:bodyPr>
          <a:lstStyle/>
          <a:p>
            <a:endParaRPr lang="en-US"/>
          </a:p>
        </p:txBody>
      </p:sp>
      <p:grpSp>
        <p:nvGrpSpPr>
          <p:cNvPr id="7" name="Group 6"/>
          <p:cNvGrpSpPr/>
          <p:nvPr/>
        </p:nvGrpSpPr>
        <p:grpSpPr>
          <a:xfrm flipH="1">
            <a:off x="8208640" y="4450109"/>
            <a:ext cx="2145112" cy="977840"/>
            <a:chOff x="1191443" y="4830095"/>
            <a:chExt cx="5209363" cy="1431699"/>
          </a:xfrm>
        </p:grpSpPr>
        <p:sp>
          <p:nvSpPr>
            <p:cNvPr id="8" name="Rectangular Callout 7"/>
            <p:cNvSpPr/>
            <p:nvPr/>
          </p:nvSpPr>
          <p:spPr>
            <a:xfrm>
              <a:off x="1191443" y="4876798"/>
              <a:ext cx="5181601" cy="1384996"/>
            </a:xfrm>
            <a:prstGeom prst="wedgeRectCallout">
              <a:avLst>
                <a:gd name="adj1" fmla="val 71046"/>
                <a:gd name="adj2" fmla="val -23362"/>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9" name="TextBox 8"/>
            <p:cNvSpPr txBox="1"/>
            <p:nvPr/>
          </p:nvSpPr>
          <p:spPr>
            <a:xfrm>
              <a:off x="1219208" y="4830095"/>
              <a:ext cx="5181598" cy="1396950"/>
            </a:xfrm>
            <a:prstGeom prst="rect">
              <a:avLst/>
            </a:prstGeom>
            <a:noFill/>
          </p:spPr>
          <p:txBody>
            <a:bodyPr wrap="square" rtlCol="0">
              <a:spAutoFit/>
            </a:bodyPr>
            <a:lstStyle/>
            <a:p>
              <a:pPr algn="ctr">
                <a:defRPr/>
              </a:pPr>
              <a:r>
                <a:rPr lang="en-US" sz="2800" kern="0" dirty="0">
                  <a:solidFill>
                    <a:sysClr val="window" lastClr="FFFFFF"/>
                  </a:solidFill>
                </a:rPr>
                <a:t>Congestion Collapse</a:t>
              </a:r>
            </a:p>
          </p:txBody>
        </p:sp>
      </p:grpSp>
      <p:sp>
        <p:nvSpPr>
          <p:cNvPr id="10" name="Line 5"/>
          <p:cNvSpPr>
            <a:spLocks noChangeShapeType="1"/>
          </p:cNvSpPr>
          <p:nvPr/>
        </p:nvSpPr>
        <p:spPr bwMode="auto">
          <a:xfrm flipH="1" flipV="1">
            <a:off x="3949062" y="3474720"/>
            <a:ext cx="0" cy="2928620"/>
          </a:xfrm>
          <a:prstGeom prst="line">
            <a:avLst/>
          </a:prstGeom>
          <a:noFill/>
          <a:ln w="57150">
            <a:solidFill>
              <a:schemeClr val="tx1"/>
            </a:solidFill>
            <a:round/>
            <a:headEnd/>
            <a:tailEnd type="triangle" w="med" len="med"/>
          </a:ln>
          <a:effectLst/>
        </p:spPr>
        <p:txBody>
          <a:bodyPr vert="horz" wrap="square" lIns="90488" tIns="44450" rIns="90488" bIns="44450" numCol="1" anchor="t" anchorCtr="0" compatLnSpc="1">
            <a:prstTxWarp prst="textNoShape">
              <a:avLst/>
            </a:prstTxWarp>
          </a:bodyPr>
          <a:lstStyle/>
          <a:p>
            <a:endParaRPr lang="en-US"/>
          </a:p>
        </p:txBody>
      </p:sp>
      <p:sp>
        <p:nvSpPr>
          <p:cNvPr id="11" name="Line 6"/>
          <p:cNvSpPr>
            <a:spLocks noChangeShapeType="1"/>
          </p:cNvSpPr>
          <p:nvPr/>
        </p:nvSpPr>
        <p:spPr bwMode="auto">
          <a:xfrm>
            <a:off x="3949062" y="6403340"/>
            <a:ext cx="4259579" cy="0"/>
          </a:xfrm>
          <a:prstGeom prst="line">
            <a:avLst/>
          </a:prstGeom>
          <a:noFill/>
          <a:ln w="57150">
            <a:solidFill>
              <a:schemeClr val="tx1"/>
            </a:solidFill>
            <a:round/>
            <a:headEnd/>
            <a:tailEnd type="triangle" w="med" len="med"/>
          </a:ln>
          <a:effectLst/>
        </p:spPr>
        <p:txBody>
          <a:bodyPr vert="horz" wrap="square" lIns="90488" tIns="44450" rIns="90488" bIns="44450" numCol="1" anchor="t" anchorCtr="0" compatLnSpc="1">
            <a:prstTxWarp prst="textNoShape">
              <a:avLst/>
            </a:prstTxWarp>
          </a:bodyPr>
          <a:lstStyle/>
          <a:p>
            <a:endParaRPr lang="en-US"/>
          </a:p>
        </p:txBody>
      </p:sp>
      <p:sp>
        <p:nvSpPr>
          <p:cNvPr id="12" name="Line 8"/>
          <p:cNvSpPr>
            <a:spLocks noChangeShapeType="1"/>
          </p:cNvSpPr>
          <p:nvPr/>
        </p:nvSpPr>
        <p:spPr bwMode="auto">
          <a:xfrm>
            <a:off x="7225662" y="3474721"/>
            <a:ext cx="0" cy="2928619"/>
          </a:xfrm>
          <a:prstGeom prst="line">
            <a:avLst/>
          </a:prstGeom>
          <a:noFill/>
          <a:ln w="12700">
            <a:solidFill>
              <a:schemeClr val="tx1"/>
            </a:solidFill>
            <a:prstDash val="dash"/>
            <a:round/>
            <a:headEnd/>
            <a:tailEnd/>
          </a:ln>
          <a:effectLst/>
        </p:spPr>
        <p:txBody>
          <a:bodyPr vert="horz" wrap="square" lIns="90488" tIns="44450" rIns="90488" bIns="44450" numCol="1" anchor="t" anchorCtr="0" compatLnSpc="1">
            <a:prstTxWarp prst="textNoShape">
              <a:avLst/>
            </a:prstTxWarp>
          </a:bodyPr>
          <a:lstStyle/>
          <a:p>
            <a:endParaRPr lang="en-US"/>
          </a:p>
        </p:txBody>
      </p:sp>
      <p:sp>
        <p:nvSpPr>
          <p:cNvPr id="13" name="Line 9"/>
          <p:cNvSpPr>
            <a:spLocks noChangeShapeType="1"/>
          </p:cNvSpPr>
          <p:nvPr/>
        </p:nvSpPr>
        <p:spPr bwMode="auto">
          <a:xfrm>
            <a:off x="5099682" y="3474720"/>
            <a:ext cx="0" cy="2928620"/>
          </a:xfrm>
          <a:prstGeom prst="line">
            <a:avLst/>
          </a:prstGeom>
          <a:noFill/>
          <a:ln w="12700">
            <a:solidFill>
              <a:schemeClr val="tx1"/>
            </a:solidFill>
            <a:prstDash val="dash"/>
            <a:round/>
            <a:headEnd/>
            <a:tailEnd/>
          </a:ln>
          <a:effectLst/>
        </p:spPr>
        <p:txBody>
          <a:bodyPr vert="horz" wrap="square" lIns="90488" tIns="44450" rIns="90488" bIns="44450" numCol="1" anchor="t" anchorCtr="0" compatLnSpc="1">
            <a:prstTxWarp prst="textNoShape">
              <a:avLst/>
            </a:prstTxWarp>
          </a:bodyPr>
          <a:lstStyle/>
          <a:p>
            <a:endParaRPr lang="en-US"/>
          </a:p>
        </p:txBody>
      </p:sp>
      <p:sp>
        <p:nvSpPr>
          <p:cNvPr id="14" name="Line 14"/>
          <p:cNvSpPr>
            <a:spLocks noChangeShapeType="1"/>
          </p:cNvSpPr>
          <p:nvPr/>
        </p:nvSpPr>
        <p:spPr bwMode="auto">
          <a:xfrm>
            <a:off x="5099682" y="3666674"/>
            <a:ext cx="2125980" cy="0"/>
          </a:xfrm>
          <a:prstGeom prst="line">
            <a:avLst/>
          </a:prstGeom>
          <a:noFill/>
          <a:ln w="12700">
            <a:solidFill>
              <a:schemeClr val="tx1"/>
            </a:solidFill>
            <a:prstDash val="dash"/>
            <a:round/>
            <a:headEnd/>
            <a:tailEnd/>
          </a:ln>
          <a:effectLst/>
        </p:spPr>
        <p:txBody>
          <a:bodyPr vert="horz" wrap="square" lIns="90488" tIns="44450" rIns="90488" bIns="44450" numCol="1" anchor="t" anchorCtr="0" compatLnSpc="1">
            <a:prstTxWarp prst="textNoShape">
              <a:avLst/>
            </a:prstTxWarp>
          </a:bodyPr>
          <a:lstStyle/>
          <a:p>
            <a:endParaRPr lang="en-US"/>
          </a:p>
        </p:txBody>
      </p:sp>
      <p:sp>
        <p:nvSpPr>
          <p:cNvPr id="15" name="Text Box 19"/>
          <p:cNvSpPr txBox="1">
            <a:spLocks noChangeArrowheads="1"/>
          </p:cNvSpPr>
          <p:nvPr/>
        </p:nvSpPr>
        <p:spPr bwMode="auto">
          <a:xfrm rot="16200000">
            <a:off x="3076708" y="4805456"/>
            <a:ext cx="1285609" cy="459100"/>
          </a:xfrm>
          <a:prstGeom prst="rect">
            <a:avLst/>
          </a:prstGeom>
          <a:noFill/>
          <a:ln w="254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dirty="0" err="1"/>
              <a:t>Goodput</a:t>
            </a:r>
            <a:endParaRPr lang="en-US" sz="2400" dirty="0"/>
          </a:p>
        </p:txBody>
      </p:sp>
      <p:sp>
        <p:nvSpPr>
          <p:cNvPr id="16" name="Text Box 21"/>
          <p:cNvSpPr txBox="1">
            <a:spLocks noChangeArrowheads="1"/>
          </p:cNvSpPr>
          <p:nvPr/>
        </p:nvSpPr>
        <p:spPr bwMode="auto">
          <a:xfrm>
            <a:off x="4648436" y="3015620"/>
            <a:ext cx="795090" cy="459100"/>
          </a:xfrm>
          <a:prstGeom prst="rect">
            <a:avLst/>
          </a:prstGeom>
          <a:noFill/>
          <a:ln w="254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dirty="0"/>
              <a:t>Knee</a:t>
            </a:r>
          </a:p>
        </p:txBody>
      </p:sp>
      <p:sp>
        <p:nvSpPr>
          <p:cNvPr id="17" name="Text Box 22"/>
          <p:cNvSpPr txBox="1">
            <a:spLocks noChangeArrowheads="1"/>
          </p:cNvSpPr>
          <p:nvPr/>
        </p:nvSpPr>
        <p:spPr bwMode="auto">
          <a:xfrm>
            <a:off x="6871783" y="3018105"/>
            <a:ext cx="707759" cy="459100"/>
          </a:xfrm>
          <a:prstGeom prst="rect">
            <a:avLst/>
          </a:prstGeom>
          <a:noFill/>
          <a:ln w="254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dirty="0"/>
              <a:t>Cliff</a:t>
            </a:r>
          </a:p>
        </p:txBody>
      </p:sp>
      <p:sp>
        <p:nvSpPr>
          <p:cNvPr id="18" name="Text Box 18"/>
          <p:cNvSpPr txBox="1">
            <a:spLocks noChangeArrowheads="1"/>
          </p:cNvSpPr>
          <p:nvPr/>
        </p:nvSpPr>
        <p:spPr bwMode="auto">
          <a:xfrm>
            <a:off x="5456797" y="6403340"/>
            <a:ext cx="795090" cy="459100"/>
          </a:xfrm>
          <a:prstGeom prst="rect">
            <a:avLst/>
          </a:prstGeom>
          <a:noFill/>
          <a:ln w="254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dirty="0"/>
              <a:t>Load</a:t>
            </a:r>
          </a:p>
        </p:txBody>
      </p:sp>
      <p:grpSp>
        <p:nvGrpSpPr>
          <p:cNvPr id="22" name="Group 21"/>
          <p:cNvGrpSpPr/>
          <p:nvPr/>
        </p:nvGrpSpPr>
        <p:grpSpPr>
          <a:xfrm flipH="1">
            <a:off x="1628217" y="1697651"/>
            <a:ext cx="4182588" cy="977840"/>
            <a:chOff x="1191443" y="4830095"/>
            <a:chExt cx="5209363" cy="1431699"/>
          </a:xfrm>
        </p:grpSpPr>
        <p:sp>
          <p:nvSpPr>
            <p:cNvPr id="23" name="Rectangular Callout 22"/>
            <p:cNvSpPr/>
            <p:nvPr/>
          </p:nvSpPr>
          <p:spPr>
            <a:xfrm>
              <a:off x="1191443" y="4876798"/>
              <a:ext cx="5181601" cy="1384996"/>
            </a:xfrm>
            <a:prstGeom prst="wedgeRectCallout">
              <a:avLst>
                <a:gd name="adj1" fmla="val -14123"/>
                <a:gd name="adj2" fmla="val 159094"/>
              </a:avLst>
            </a:prstGeom>
            <a:solidFill>
              <a:schemeClr val="accent1"/>
            </a:solidFill>
            <a:ln w="38100" cap="flat" cmpd="sng" algn="ctr">
              <a:solidFill>
                <a:schemeClr val="accent1">
                  <a:lumMod val="50000"/>
                </a:scheme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24" name="TextBox 23"/>
            <p:cNvSpPr txBox="1"/>
            <p:nvPr/>
          </p:nvSpPr>
          <p:spPr>
            <a:xfrm>
              <a:off x="1219207" y="4830095"/>
              <a:ext cx="5181599" cy="1396950"/>
            </a:xfrm>
            <a:prstGeom prst="rect">
              <a:avLst/>
            </a:prstGeom>
            <a:noFill/>
          </p:spPr>
          <p:txBody>
            <a:bodyPr wrap="square" rtlCol="0">
              <a:spAutoFit/>
            </a:bodyPr>
            <a:lstStyle/>
            <a:p>
              <a:pPr algn="ctr">
                <a:defRPr/>
              </a:pPr>
              <a:r>
                <a:rPr lang="en-US" sz="2800" kern="0" dirty="0">
                  <a:solidFill>
                    <a:sysClr val="window" lastClr="FFFFFF"/>
                  </a:solidFill>
                </a:rPr>
                <a:t>Congestion Avoidance:</a:t>
              </a:r>
            </a:p>
            <a:p>
              <a:pPr algn="ctr">
                <a:defRPr/>
              </a:pPr>
              <a:r>
                <a:rPr lang="en-US" sz="2800" kern="0" dirty="0">
                  <a:solidFill>
                    <a:sysClr val="window" lastClr="FFFFFF"/>
                  </a:solidFill>
                </a:rPr>
                <a:t>Stay left of the knee</a:t>
              </a:r>
            </a:p>
          </p:txBody>
        </p:sp>
      </p:grpSp>
      <p:grpSp>
        <p:nvGrpSpPr>
          <p:cNvPr id="25" name="Group 24"/>
          <p:cNvGrpSpPr/>
          <p:nvPr/>
        </p:nvGrpSpPr>
        <p:grpSpPr>
          <a:xfrm flipH="1">
            <a:off x="6051306" y="1690740"/>
            <a:ext cx="4182588" cy="977840"/>
            <a:chOff x="1191443" y="4830095"/>
            <a:chExt cx="5209363" cy="1431699"/>
          </a:xfrm>
        </p:grpSpPr>
        <p:sp>
          <p:nvSpPr>
            <p:cNvPr id="26" name="Rectangular Callout 25"/>
            <p:cNvSpPr/>
            <p:nvPr/>
          </p:nvSpPr>
          <p:spPr>
            <a:xfrm>
              <a:off x="1191443" y="4876798"/>
              <a:ext cx="5181601" cy="1384996"/>
            </a:xfrm>
            <a:prstGeom prst="wedgeRectCallout">
              <a:avLst>
                <a:gd name="adj1" fmla="val 48243"/>
                <a:gd name="adj2" fmla="val 153052"/>
              </a:avLst>
            </a:prstGeom>
            <a:solidFill>
              <a:schemeClr val="accent3"/>
            </a:solidFill>
            <a:ln w="38100" cap="flat" cmpd="sng" algn="ctr">
              <a:solidFill>
                <a:schemeClr val="accent3">
                  <a:lumMod val="50000"/>
                </a:scheme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27" name="TextBox 26"/>
            <p:cNvSpPr txBox="1"/>
            <p:nvPr/>
          </p:nvSpPr>
          <p:spPr>
            <a:xfrm>
              <a:off x="1219207" y="4830095"/>
              <a:ext cx="5181599" cy="1396950"/>
            </a:xfrm>
            <a:prstGeom prst="rect">
              <a:avLst/>
            </a:prstGeom>
            <a:noFill/>
          </p:spPr>
          <p:txBody>
            <a:bodyPr wrap="square" rtlCol="0">
              <a:spAutoFit/>
            </a:bodyPr>
            <a:lstStyle/>
            <a:p>
              <a:pPr algn="ctr">
                <a:defRPr/>
              </a:pPr>
              <a:r>
                <a:rPr lang="en-US" sz="2800" kern="0" dirty="0">
                  <a:solidFill>
                    <a:sysClr val="window" lastClr="FFFFFF"/>
                  </a:solidFill>
                </a:rPr>
                <a:t>Congestion Control:</a:t>
              </a:r>
            </a:p>
            <a:p>
              <a:pPr algn="ctr">
                <a:defRPr/>
              </a:pPr>
              <a:r>
                <a:rPr lang="en-US" sz="2800" kern="0" dirty="0">
                  <a:solidFill>
                    <a:sysClr val="window" lastClr="FFFFFF"/>
                  </a:solidFill>
                </a:rPr>
                <a:t>Stay left of the cliff</a:t>
              </a:r>
            </a:p>
          </p:txBody>
        </p:sp>
      </p:grpSp>
    </p:spTree>
    <p:extLst>
      <p:ext uri="{BB962C8B-B14F-4D97-AF65-F5344CB8AC3E}">
        <p14:creationId xmlns:p14="http://schemas.microsoft.com/office/powerpoint/2010/main" val="37315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anim calcmode="lin" valueType="num">
                                      <p:cBhvr>
                                        <p:cTn id="15" dur="500" fill="hold"/>
                                        <p:tgtEl>
                                          <p:spTgt spid="25"/>
                                        </p:tgtEl>
                                        <p:attrNameLst>
                                          <p:attrName>ppt_x</p:attrName>
                                        </p:attrNameLst>
                                      </p:cBhvr>
                                      <p:tavLst>
                                        <p:tav tm="0">
                                          <p:val>
                                            <p:strVal val="#ppt_x"/>
                                          </p:val>
                                        </p:tav>
                                        <p:tav tm="100000">
                                          <p:val>
                                            <p:strVal val="#ppt_x"/>
                                          </p:val>
                                        </p:tav>
                                      </p:tavLst>
                                    </p:anim>
                                    <p:anim calcmode="lin" valueType="num">
                                      <p:cBhvr>
                                        <p:cTn id="16"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Advertised Window, Revisited</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19</a:t>
            </a:fld>
            <a:endParaRPr lang="en-US" dirty="0"/>
          </a:p>
        </p:txBody>
      </p:sp>
      <p:sp>
        <p:nvSpPr>
          <p:cNvPr id="4" name="Content Placeholder 3"/>
          <p:cNvSpPr>
            <a:spLocks noGrp="1"/>
          </p:cNvSpPr>
          <p:nvPr>
            <p:ph sz="quarter" idx="1"/>
          </p:nvPr>
        </p:nvSpPr>
        <p:spPr/>
        <p:txBody>
          <a:bodyPr/>
          <a:lstStyle/>
          <a:p>
            <a:r>
              <a:rPr lang="en-US" dirty="0"/>
              <a:t>Does TCP’s advertised window solve congestion?</a:t>
            </a:r>
          </a:p>
          <a:p>
            <a:pPr marL="0" indent="0" algn="ctr">
              <a:buNone/>
            </a:pPr>
            <a:r>
              <a:rPr lang="en-US" dirty="0">
                <a:solidFill>
                  <a:schemeClr val="accent2"/>
                </a:solidFill>
              </a:rPr>
              <a:t>NO</a:t>
            </a:r>
          </a:p>
          <a:p>
            <a:r>
              <a:rPr lang="en-US" dirty="0"/>
              <a:t>The advertised window only protects the receiver</a:t>
            </a:r>
          </a:p>
          <a:p>
            <a:r>
              <a:rPr lang="en-US" dirty="0"/>
              <a:t>A sufficiently fast receiver can max the advertised window (i.e. 2</a:t>
            </a:r>
            <a:r>
              <a:rPr lang="en-US" baseline="30000" dirty="0"/>
              <a:t>16</a:t>
            </a:r>
            <a:r>
              <a:rPr lang="en-US" dirty="0"/>
              <a:t> bytes)</a:t>
            </a:r>
          </a:p>
          <a:p>
            <a:pPr lvl="1"/>
            <a:r>
              <a:rPr lang="en-US" dirty="0"/>
              <a:t>What if the network is slower than the receiver?</a:t>
            </a:r>
          </a:p>
          <a:p>
            <a:pPr lvl="1"/>
            <a:r>
              <a:rPr lang="en-US" dirty="0"/>
              <a:t>What if there are other concurrent flows?</a:t>
            </a:r>
          </a:p>
          <a:p>
            <a:r>
              <a:rPr lang="en-US" dirty="0"/>
              <a:t>Key points</a:t>
            </a:r>
          </a:p>
          <a:p>
            <a:pPr lvl="1"/>
            <a:r>
              <a:rPr lang="en-US" dirty="0"/>
              <a:t>Window size determines send rate</a:t>
            </a:r>
          </a:p>
          <a:p>
            <a:pPr lvl="1"/>
            <a:r>
              <a:rPr lang="en-US" dirty="0"/>
              <a:t>Window must be adjusted to prevent congestion collapse </a:t>
            </a:r>
          </a:p>
        </p:txBody>
      </p:sp>
    </p:spTree>
    <p:extLst>
      <p:ext uri="{BB962C8B-B14F-4D97-AF65-F5344CB8AC3E}">
        <p14:creationId xmlns:p14="http://schemas.microsoft.com/office/powerpoint/2010/main" val="278682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anim calcmode="lin" valueType="num">
                                      <p:cBhvr>
                                        <p:cTn id="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anim calcmode="lin" valueType="num">
                                      <p:cBhvr>
                                        <p:cTn id="1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5"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anim calcmode="lin" valueType="num">
                                      <p:cBhvr>
                                        <p:cTn id="2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4">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anim calcmode="lin" valueType="num">
                                      <p:cBhvr>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4">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anim calcmode="lin" valueType="num">
                                      <p:cBhvr>
                                        <p:cTn id="30"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1"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anim calcmode="lin" valueType="num">
                                      <p:cBhvr>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8" dur="500" fill="hold"/>
                                        <p:tgtEl>
                                          <p:spTgt spid="4">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fade">
                                      <p:cBhvr>
                                        <p:cTn id="41" dur="500"/>
                                        <p:tgtEl>
                                          <p:spTgt spid="4">
                                            <p:txEl>
                                              <p:pRg st="7" end="7"/>
                                            </p:txEl>
                                          </p:spTgt>
                                        </p:tgtEl>
                                      </p:cBhvr>
                                    </p:animEffect>
                                    <p:anim calcmode="lin" valueType="num">
                                      <p:cBhvr>
                                        <p:cTn id="42"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3" dur="500" fill="hold"/>
                                        <p:tgtEl>
                                          <p:spTgt spid="4">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Effect transition="in" filter="fade">
                                      <p:cBhvr>
                                        <p:cTn id="46" dur="500"/>
                                        <p:tgtEl>
                                          <p:spTgt spid="4">
                                            <p:txEl>
                                              <p:pRg st="8" end="8"/>
                                            </p:txEl>
                                          </p:spTgt>
                                        </p:tgtEl>
                                      </p:cBhvr>
                                    </p:animEffect>
                                    <p:anim calcmode="lin" valueType="num">
                                      <p:cBhvr>
                                        <p:cTn id="4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8"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 Layer</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a:t>
            </a:fld>
            <a:endParaRPr lang="en-US" dirty="0"/>
          </a:p>
        </p:txBody>
      </p:sp>
      <p:sp>
        <p:nvSpPr>
          <p:cNvPr id="4" name="Content Placeholder 3"/>
          <p:cNvSpPr>
            <a:spLocks noGrp="1"/>
          </p:cNvSpPr>
          <p:nvPr>
            <p:ph sz="quarter" idx="1"/>
          </p:nvPr>
        </p:nvSpPr>
        <p:spPr>
          <a:xfrm>
            <a:off x="4731224" y="1600200"/>
            <a:ext cx="5936776" cy="5105400"/>
          </a:xfrm>
        </p:spPr>
        <p:txBody>
          <a:bodyPr>
            <a:normAutofit fontScale="92500"/>
          </a:bodyPr>
          <a:lstStyle/>
          <a:p>
            <a:r>
              <a:rPr lang="en-US" dirty="0"/>
              <a:t>Function:</a:t>
            </a:r>
          </a:p>
          <a:p>
            <a:pPr lvl="1"/>
            <a:r>
              <a:rPr lang="en-US" dirty="0" err="1"/>
              <a:t>Demultiplexing</a:t>
            </a:r>
            <a:r>
              <a:rPr lang="en-US" dirty="0"/>
              <a:t> of data streams</a:t>
            </a:r>
          </a:p>
          <a:p>
            <a:r>
              <a:rPr lang="en-US" dirty="0"/>
              <a:t>Optional </a:t>
            </a:r>
            <a:r>
              <a:rPr lang="en-US" dirty="0" smtClean="0"/>
              <a:t>functions (e.g., TCP):</a:t>
            </a:r>
            <a:endParaRPr lang="en-US" dirty="0"/>
          </a:p>
          <a:p>
            <a:pPr lvl="1"/>
            <a:r>
              <a:rPr lang="en-US" dirty="0"/>
              <a:t>Creating long lived “connections”</a:t>
            </a:r>
          </a:p>
          <a:p>
            <a:pPr lvl="1"/>
            <a:r>
              <a:rPr lang="en-US" dirty="0"/>
              <a:t>Reliable, in-order packet delivery</a:t>
            </a:r>
          </a:p>
          <a:p>
            <a:pPr lvl="1"/>
            <a:r>
              <a:rPr lang="en-US" dirty="0"/>
              <a:t>Error detection</a:t>
            </a:r>
          </a:p>
          <a:p>
            <a:pPr lvl="1"/>
            <a:r>
              <a:rPr lang="en-US" dirty="0" smtClean="0"/>
              <a:t>Flow control </a:t>
            </a:r>
            <a:r>
              <a:rPr lang="en-US" dirty="0"/>
              <a:t>and congestion control</a:t>
            </a:r>
          </a:p>
          <a:p>
            <a:r>
              <a:rPr lang="en-US" dirty="0"/>
              <a:t>Key challenges:</a:t>
            </a:r>
          </a:p>
          <a:p>
            <a:pPr lvl="1"/>
            <a:r>
              <a:rPr lang="en-US" dirty="0"/>
              <a:t>Detecting and responding to congestion</a:t>
            </a:r>
          </a:p>
          <a:p>
            <a:pPr lvl="1"/>
            <a:r>
              <a:rPr lang="en-US" dirty="0"/>
              <a:t>Balancing fairness against high utilization</a:t>
            </a:r>
          </a:p>
        </p:txBody>
      </p:sp>
      <p:sp>
        <p:nvSpPr>
          <p:cNvPr id="6" name="Content Placeholder 2"/>
          <p:cNvSpPr txBox="1">
            <a:spLocks/>
          </p:cNvSpPr>
          <p:nvPr/>
        </p:nvSpPr>
        <p:spPr>
          <a:xfrm>
            <a:off x="1794667" y="3385761"/>
            <a:ext cx="2242795" cy="573177"/>
          </a:xfrm>
          <a:prstGeom prst="rect">
            <a:avLst/>
          </a:prstGeom>
          <a:solidFill>
            <a:srgbClr val="7030A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Application</a:t>
            </a:r>
          </a:p>
        </p:txBody>
      </p:sp>
      <p:sp>
        <p:nvSpPr>
          <p:cNvPr id="12" name="Content Placeholder 2"/>
          <p:cNvSpPr txBox="1">
            <a:spLocks/>
          </p:cNvSpPr>
          <p:nvPr/>
        </p:nvSpPr>
        <p:spPr>
          <a:xfrm>
            <a:off x="1794667" y="3960113"/>
            <a:ext cx="2242654" cy="573177"/>
          </a:xfrm>
          <a:prstGeom prst="rect">
            <a:avLst/>
          </a:prstGeom>
          <a:solidFill>
            <a:srgbClr val="00B05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Transport</a:t>
            </a:r>
          </a:p>
        </p:txBody>
      </p:sp>
      <p:sp>
        <p:nvSpPr>
          <p:cNvPr id="14" name="Content Placeholder 2"/>
          <p:cNvSpPr txBox="1">
            <a:spLocks/>
          </p:cNvSpPr>
          <p:nvPr/>
        </p:nvSpPr>
        <p:spPr>
          <a:xfrm>
            <a:off x="1794667" y="4533290"/>
            <a:ext cx="2242654" cy="573177"/>
          </a:xfrm>
          <a:prstGeom prst="rect">
            <a:avLst/>
          </a:prstGeom>
          <a:solidFill>
            <a:srgbClr val="92D05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Network</a:t>
            </a:r>
          </a:p>
        </p:txBody>
      </p:sp>
      <p:sp>
        <p:nvSpPr>
          <p:cNvPr id="16" name="Content Placeholder 2"/>
          <p:cNvSpPr txBox="1">
            <a:spLocks/>
          </p:cNvSpPr>
          <p:nvPr/>
        </p:nvSpPr>
        <p:spPr>
          <a:xfrm>
            <a:off x="1794667" y="5111024"/>
            <a:ext cx="2242654" cy="573177"/>
          </a:xfrm>
          <a:prstGeom prst="rect">
            <a:avLst/>
          </a:prstGeom>
          <a:solidFill>
            <a:schemeClr val="accent3"/>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Data Link</a:t>
            </a:r>
          </a:p>
        </p:txBody>
      </p:sp>
      <p:sp>
        <p:nvSpPr>
          <p:cNvPr id="18" name="Content Placeholder 2"/>
          <p:cNvSpPr txBox="1">
            <a:spLocks/>
          </p:cNvSpPr>
          <p:nvPr/>
        </p:nvSpPr>
        <p:spPr>
          <a:xfrm>
            <a:off x="1794798" y="5684201"/>
            <a:ext cx="2242654" cy="573177"/>
          </a:xfrm>
          <a:prstGeom prst="rect">
            <a:avLst/>
          </a:prstGeom>
          <a:solidFill>
            <a:srgbClr val="FF0000"/>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gn="ctr">
              <a:buClr>
                <a:schemeClr val="bg1"/>
              </a:buClr>
              <a:buNone/>
            </a:pPr>
            <a:r>
              <a:rPr lang="en-US" sz="3200" dirty="0">
                <a:solidFill>
                  <a:schemeClr val="bg1"/>
                </a:solidFill>
              </a:rPr>
              <a:t>Physical</a:t>
            </a:r>
          </a:p>
        </p:txBody>
      </p:sp>
      <p:sp>
        <p:nvSpPr>
          <p:cNvPr id="20" name="Left Brace 19"/>
          <p:cNvSpPr/>
          <p:nvPr/>
        </p:nvSpPr>
        <p:spPr>
          <a:xfrm>
            <a:off x="4171666" y="1869744"/>
            <a:ext cx="559559" cy="4653886"/>
          </a:xfrm>
          <a:prstGeom prst="leftBrace">
            <a:avLst>
              <a:gd name="adj1" fmla="val 8333"/>
              <a:gd name="adj2" fmla="val 51810"/>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937956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Congestion Control</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20</a:t>
            </a:fld>
            <a:endParaRPr lang="en-US" dirty="0"/>
          </a:p>
        </p:txBody>
      </p:sp>
      <p:sp>
        <p:nvSpPr>
          <p:cNvPr id="4" name="Content Placeholder 3"/>
          <p:cNvSpPr>
            <a:spLocks noGrp="1"/>
          </p:cNvSpPr>
          <p:nvPr>
            <p:ph sz="quarter" idx="1"/>
          </p:nvPr>
        </p:nvSpPr>
        <p:spPr/>
        <p:txBody>
          <a:bodyPr/>
          <a:lstStyle/>
          <a:p>
            <a:pPr marL="514350" indent="-514350">
              <a:buFont typeface="+mj-lt"/>
              <a:buAutoNum type="arabicPeriod"/>
            </a:pPr>
            <a:r>
              <a:rPr lang="en-US" sz="3600" dirty="0"/>
              <a:t>Adjusting to the bottleneck bandwidth</a:t>
            </a:r>
          </a:p>
          <a:p>
            <a:pPr marL="514350" indent="-514350">
              <a:buFont typeface="+mj-lt"/>
              <a:buAutoNum type="arabicPeriod"/>
            </a:pPr>
            <a:r>
              <a:rPr lang="en-US" sz="3600" dirty="0"/>
              <a:t>Adjusting to variations in bandwidth</a:t>
            </a:r>
          </a:p>
          <a:p>
            <a:pPr marL="514350" indent="-514350">
              <a:buFont typeface="+mj-lt"/>
              <a:buAutoNum type="arabicPeriod"/>
            </a:pPr>
            <a:r>
              <a:rPr lang="en-US" sz="3600" dirty="0"/>
              <a:t>Sharing bandwidth between flows</a:t>
            </a:r>
          </a:p>
          <a:p>
            <a:pPr marL="514350" indent="-514350">
              <a:buFont typeface="+mj-lt"/>
              <a:buAutoNum type="arabicPeriod"/>
            </a:pPr>
            <a:r>
              <a:rPr lang="en-US" sz="3600" dirty="0"/>
              <a:t>Maximizing throughput</a:t>
            </a:r>
          </a:p>
        </p:txBody>
      </p:sp>
    </p:spTree>
    <p:extLst>
      <p:ext uri="{BB962C8B-B14F-4D97-AF65-F5344CB8AC3E}">
        <p14:creationId xmlns:p14="http://schemas.microsoft.com/office/powerpoint/2010/main" val="114661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anim calcmode="lin" valueType="num">
                                      <p:cBhvr>
                                        <p:cTn id="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Approaches</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21</a:t>
            </a:fld>
            <a:endParaRPr lang="en-US" dirty="0"/>
          </a:p>
        </p:txBody>
      </p:sp>
      <p:sp>
        <p:nvSpPr>
          <p:cNvPr id="4" name="Content Placeholder 3"/>
          <p:cNvSpPr>
            <a:spLocks noGrp="1"/>
          </p:cNvSpPr>
          <p:nvPr>
            <p:ph sz="quarter" idx="1"/>
          </p:nvPr>
        </p:nvSpPr>
        <p:spPr/>
        <p:txBody>
          <a:bodyPr>
            <a:normAutofit fontScale="92500" lnSpcReduction="10000"/>
          </a:bodyPr>
          <a:lstStyle/>
          <a:p>
            <a:r>
              <a:rPr lang="en-US" dirty="0"/>
              <a:t>Do nothing, send packets indiscriminately</a:t>
            </a:r>
          </a:p>
          <a:p>
            <a:pPr lvl="1"/>
            <a:r>
              <a:rPr lang="en-US" dirty="0"/>
              <a:t>Many packets will drop, totally unpredictable performance</a:t>
            </a:r>
          </a:p>
          <a:p>
            <a:pPr lvl="1"/>
            <a:r>
              <a:rPr lang="en-US" dirty="0">
                <a:solidFill>
                  <a:schemeClr val="accent2"/>
                </a:solidFill>
              </a:rPr>
              <a:t>May lead to congestion collapse</a:t>
            </a:r>
          </a:p>
          <a:p>
            <a:r>
              <a:rPr lang="en-US" dirty="0"/>
              <a:t>Reservations</a:t>
            </a:r>
          </a:p>
          <a:p>
            <a:pPr lvl="1"/>
            <a:r>
              <a:rPr lang="en-US" dirty="0"/>
              <a:t>Pre-arrange bandwidth allocations for flows</a:t>
            </a:r>
          </a:p>
          <a:p>
            <a:pPr lvl="1"/>
            <a:r>
              <a:rPr lang="en-US" dirty="0"/>
              <a:t>Requires negotiation before sending packets</a:t>
            </a:r>
          </a:p>
          <a:p>
            <a:pPr lvl="1"/>
            <a:r>
              <a:rPr lang="en-US" dirty="0">
                <a:solidFill>
                  <a:schemeClr val="accent2"/>
                </a:solidFill>
              </a:rPr>
              <a:t>Must be supported by the network</a:t>
            </a:r>
          </a:p>
          <a:p>
            <a:r>
              <a:rPr lang="en-US" dirty="0"/>
              <a:t>Dynamic adjustment</a:t>
            </a:r>
          </a:p>
          <a:p>
            <a:pPr lvl="1"/>
            <a:r>
              <a:rPr lang="en-US" dirty="0"/>
              <a:t>Use probes to estimate level of congestion</a:t>
            </a:r>
          </a:p>
          <a:p>
            <a:pPr lvl="1"/>
            <a:r>
              <a:rPr lang="en-US" dirty="0"/>
              <a:t>Speed up when congestion is low</a:t>
            </a:r>
          </a:p>
          <a:p>
            <a:pPr lvl="1"/>
            <a:r>
              <a:rPr lang="en-US" dirty="0"/>
              <a:t>Slow down when congestion increases</a:t>
            </a:r>
          </a:p>
          <a:p>
            <a:pPr lvl="1"/>
            <a:r>
              <a:rPr lang="en-US" dirty="0">
                <a:solidFill>
                  <a:schemeClr val="accent2"/>
                </a:solidFill>
              </a:rPr>
              <a:t>Messy dynamics, requires distributed coordination</a:t>
            </a:r>
          </a:p>
        </p:txBody>
      </p:sp>
      <p:sp>
        <p:nvSpPr>
          <p:cNvPr id="8" name="Rounded Rectangle 7"/>
          <p:cNvSpPr/>
          <p:nvPr/>
        </p:nvSpPr>
        <p:spPr>
          <a:xfrm>
            <a:off x="96219" y="4579345"/>
            <a:ext cx="7853488" cy="2126255"/>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478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anim calcmode="lin" valueType="num">
                                      <p:cBhvr>
                                        <p:cTn id="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anim calcmode="lin" valueType="num">
                                      <p:cBhvr>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anim calcmode="lin" valueType="num">
                                      <p:cBhvr>
                                        <p:cTn id="1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anim calcmode="lin" valueType="num">
                                      <p:cBhvr>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anim calcmode="lin" valueType="num">
                                      <p:cBhvr>
                                        <p:cTn id="3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1" dur="500" fill="hold"/>
                                        <p:tgtEl>
                                          <p:spTgt spid="4">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anim calcmode="lin" valueType="num">
                                      <p:cBhvr>
                                        <p:cTn id="3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fade">
                                      <p:cBhvr>
                                        <p:cTn id="39" dur="500"/>
                                        <p:tgtEl>
                                          <p:spTgt spid="4">
                                            <p:txEl>
                                              <p:pRg st="9" end="9"/>
                                            </p:txEl>
                                          </p:spTgt>
                                        </p:tgtEl>
                                      </p:cBhvr>
                                    </p:animEffect>
                                    <p:anim calcmode="lin" valueType="num">
                                      <p:cBhvr>
                                        <p:cTn id="40"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9" end="9"/>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xEl>
                                              <p:pRg st="10" end="10"/>
                                            </p:txEl>
                                          </p:spTgt>
                                        </p:tgtEl>
                                        <p:attrNameLst>
                                          <p:attrName>style.visibility</p:attrName>
                                        </p:attrNameLst>
                                      </p:cBhvr>
                                      <p:to>
                                        <p:strVal val="visible"/>
                                      </p:to>
                                    </p:set>
                                    <p:animEffect transition="in" filter="fade">
                                      <p:cBhvr>
                                        <p:cTn id="44" dur="500"/>
                                        <p:tgtEl>
                                          <p:spTgt spid="4">
                                            <p:txEl>
                                              <p:pRg st="10" end="10"/>
                                            </p:txEl>
                                          </p:spTgt>
                                        </p:tgtEl>
                                      </p:cBhvr>
                                    </p:animEffect>
                                    <p:anim calcmode="lin" valueType="num">
                                      <p:cBhvr>
                                        <p:cTn id="4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6" dur="500" fill="hold"/>
                                        <p:tgtEl>
                                          <p:spTgt spid="4">
                                            <p:txEl>
                                              <p:pRg st="10" end="10"/>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Effect transition="in" filter="fade">
                                      <p:cBhvr>
                                        <p:cTn id="49" dur="500"/>
                                        <p:tgtEl>
                                          <p:spTgt spid="4">
                                            <p:txEl>
                                              <p:pRg st="11" end="11"/>
                                            </p:txEl>
                                          </p:spTgt>
                                        </p:tgtEl>
                                      </p:cBhvr>
                                    </p:animEffect>
                                    <p:anim calcmode="lin" valueType="num">
                                      <p:cBhvr>
                                        <p:cTn id="50"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51" dur="5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barn(inVertical)">
                                      <p:cBhvr>
                                        <p:cTn id="5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Congestion Control</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22</a:t>
            </a:fld>
            <a:endParaRPr lang="en-US" dirty="0"/>
          </a:p>
        </p:txBody>
      </p:sp>
      <p:sp>
        <p:nvSpPr>
          <p:cNvPr id="4" name="Content Placeholder 3"/>
          <p:cNvSpPr>
            <a:spLocks noGrp="1"/>
          </p:cNvSpPr>
          <p:nvPr>
            <p:ph sz="quarter" idx="1"/>
          </p:nvPr>
        </p:nvSpPr>
        <p:spPr/>
        <p:txBody>
          <a:bodyPr/>
          <a:lstStyle/>
          <a:p>
            <a:r>
              <a:rPr lang="en-US" dirty="0"/>
              <a:t>Introduce a </a:t>
            </a:r>
            <a:r>
              <a:rPr lang="en-US" dirty="0">
                <a:solidFill>
                  <a:schemeClr val="accent1"/>
                </a:solidFill>
              </a:rPr>
              <a:t>congestion </a:t>
            </a:r>
            <a:r>
              <a:rPr lang="en-US" dirty="0" smtClean="0">
                <a:solidFill>
                  <a:schemeClr val="accent1"/>
                </a:solidFill>
              </a:rPr>
              <a:t>window (</a:t>
            </a:r>
            <a:r>
              <a:rPr lang="en-US" dirty="0" err="1" smtClean="0">
                <a:solidFill>
                  <a:schemeClr val="accent1"/>
                </a:solidFill>
              </a:rPr>
              <a:t>cwnd</a:t>
            </a:r>
            <a:r>
              <a:rPr lang="en-US" dirty="0" smtClean="0">
                <a:solidFill>
                  <a:schemeClr val="accent1"/>
                </a:solidFill>
              </a:rPr>
              <a:t>) </a:t>
            </a:r>
            <a:r>
              <a:rPr lang="en-US" dirty="0"/>
              <a:t>at the sender</a:t>
            </a:r>
          </a:p>
          <a:p>
            <a:pPr lvl="1"/>
            <a:r>
              <a:rPr lang="en-US" dirty="0"/>
              <a:t>Congestion control is </a:t>
            </a:r>
            <a:r>
              <a:rPr lang="en-US" dirty="0" smtClean="0"/>
              <a:t>a sender-side </a:t>
            </a:r>
            <a:r>
              <a:rPr lang="en-US" dirty="0"/>
              <a:t>problem</a:t>
            </a:r>
          </a:p>
          <a:p>
            <a:pPr lvl="1"/>
            <a:r>
              <a:rPr lang="en-US" dirty="0"/>
              <a:t>Controls the number of </a:t>
            </a:r>
            <a:r>
              <a:rPr lang="en-US" dirty="0" err="1"/>
              <a:t>unACKed</a:t>
            </a:r>
            <a:r>
              <a:rPr lang="en-US" dirty="0"/>
              <a:t> packets</a:t>
            </a:r>
          </a:p>
          <a:p>
            <a:pPr lvl="1"/>
            <a:r>
              <a:rPr lang="en-US" dirty="0"/>
              <a:t>Separate variable, but bounded by the receiver’s advertised window</a:t>
            </a:r>
          </a:p>
          <a:p>
            <a:r>
              <a:rPr lang="en-US" dirty="0"/>
              <a:t>Sending rate is ~ congestion window/RTT</a:t>
            </a:r>
          </a:p>
          <a:p>
            <a:pPr lvl="1"/>
            <a:r>
              <a:rPr lang="en-US" dirty="0"/>
              <a:t>Why is the </a:t>
            </a:r>
            <a:r>
              <a:rPr lang="en-US" dirty="0" smtClean="0"/>
              <a:t>sending </a:t>
            </a:r>
            <a:r>
              <a:rPr lang="en-US" dirty="0"/>
              <a:t>rate </a:t>
            </a:r>
            <a:r>
              <a:rPr lang="en-US" dirty="0" smtClean="0"/>
              <a:t>(inversely) proportional </a:t>
            </a:r>
            <a:r>
              <a:rPr lang="en-US" dirty="0"/>
              <a:t>to RTT?</a:t>
            </a:r>
          </a:p>
          <a:p>
            <a:pPr lvl="1"/>
            <a:r>
              <a:rPr lang="en-US" dirty="0"/>
              <a:t>Recall that TCP is ACK-clocked</a:t>
            </a:r>
          </a:p>
          <a:p>
            <a:r>
              <a:rPr lang="en-US" dirty="0"/>
              <a:t>Idea: vary the window size to control the send rate</a:t>
            </a:r>
          </a:p>
        </p:txBody>
      </p:sp>
    </p:spTree>
    <p:extLst>
      <p:ext uri="{BB962C8B-B14F-4D97-AF65-F5344CB8AC3E}">
        <p14:creationId xmlns:p14="http://schemas.microsoft.com/office/powerpoint/2010/main" val="285917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anim calcmode="lin" valueType="num">
                                      <p:cBhvr>
                                        <p:cTn id="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fade">
                                      <p:cBhvr>
                                        <p:cTn id="12" dur="500"/>
                                        <p:tgtEl>
                                          <p:spTgt spid="4">
                                            <p:txEl>
                                              <p:pRg st="7" end="7"/>
                                            </p:txEl>
                                          </p:spTgt>
                                        </p:tgtEl>
                                      </p:cBhvr>
                                    </p:animEffect>
                                    <p:anim calcmode="lin" valueType="num">
                                      <p:cBhvr>
                                        <p:cTn id="1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Basic Components</a:t>
            </a:r>
            <a:endParaRPr lang="en-US" dirty="0">
              <a:solidFill>
                <a:schemeClr val="accent2"/>
              </a:solidFill>
            </a:endParaRP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23</a:t>
            </a:fld>
            <a:endParaRPr lang="en-US" dirty="0"/>
          </a:p>
        </p:txBody>
      </p:sp>
      <p:sp>
        <p:nvSpPr>
          <p:cNvPr id="4" name="Content Placeholder 3"/>
          <p:cNvSpPr>
            <a:spLocks noGrp="1"/>
          </p:cNvSpPr>
          <p:nvPr>
            <p:ph sz="quarter" idx="1"/>
          </p:nvPr>
        </p:nvSpPr>
        <p:spPr/>
        <p:txBody>
          <a:bodyPr/>
          <a:lstStyle/>
          <a:p>
            <a:pPr marL="514350" indent="-514350">
              <a:buFont typeface="+mj-lt"/>
              <a:buAutoNum type="arabicPeriod"/>
            </a:pPr>
            <a:r>
              <a:rPr lang="en-US" dirty="0"/>
              <a:t>Detect congestion</a:t>
            </a:r>
          </a:p>
          <a:p>
            <a:pPr marL="834390" lvl="1" indent="-514350"/>
            <a:r>
              <a:rPr lang="en-US" dirty="0"/>
              <a:t>Packet dropping is most </a:t>
            </a:r>
            <a:r>
              <a:rPr lang="en-US" dirty="0" smtClean="0"/>
              <a:t>reliable </a:t>
            </a:r>
            <a:r>
              <a:rPr lang="en-US" dirty="0"/>
              <a:t>signal</a:t>
            </a:r>
          </a:p>
          <a:p>
            <a:pPr marL="1108710" lvl="2" indent="-514350"/>
            <a:r>
              <a:rPr lang="en-US" dirty="0"/>
              <a:t>Delay-based methods are hard and risky</a:t>
            </a:r>
          </a:p>
          <a:p>
            <a:pPr marL="834390" lvl="1" indent="-514350"/>
            <a:r>
              <a:rPr lang="en-US" dirty="0"/>
              <a:t>How do you detect packet drops? ACKs</a:t>
            </a:r>
          </a:p>
          <a:p>
            <a:pPr marL="1108710" lvl="2" indent="-514350"/>
            <a:r>
              <a:rPr lang="en-US" dirty="0"/>
              <a:t>Timeout after not receiving an ACK</a:t>
            </a:r>
          </a:p>
          <a:p>
            <a:pPr marL="1108710" lvl="2" indent="-514350"/>
            <a:r>
              <a:rPr lang="en-US" dirty="0"/>
              <a:t>Several duplicate ACKs in a row (starting in TCP Reno)</a:t>
            </a:r>
          </a:p>
          <a:p>
            <a:pPr marL="514350" indent="-514350">
              <a:buFont typeface="+mj-lt"/>
              <a:buAutoNum type="arabicPeriod"/>
            </a:pPr>
            <a:r>
              <a:rPr lang="en-US" dirty="0"/>
              <a:t>Rate adjustment algorithm</a:t>
            </a:r>
          </a:p>
          <a:p>
            <a:pPr marL="834390" lvl="1" indent="-514350"/>
            <a:r>
              <a:rPr lang="en-US" dirty="0"/>
              <a:t>Modify </a:t>
            </a:r>
            <a:r>
              <a:rPr lang="en-US" i="1" dirty="0" err="1"/>
              <a:t>cwnd</a:t>
            </a:r>
            <a:endParaRPr lang="en-US" i="1" dirty="0"/>
          </a:p>
          <a:p>
            <a:pPr marL="834390" lvl="1" indent="-514350"/>
            <a:r>
              <a:rPr lang="en-US" dirty="0"/>
              <a:t>Probe for bandwidth</a:t>
            </a:r>
          </a:p>
          <a:p>
            <a:pPr marL="834390" lvl="1" indent="-514350"/>
            <a:r>
              <a:rPr lang="en-US" dirty="0"/>
              <a:t>Respond to congestion</a:t>
            </a:r>
          </a:p>
        </p:txBody>
      </p:sp>
      <p:grpSp>
        <p:nvGrpSpPr>
          <p:cNvPr id="5" name="Group 4"/>
          <p:cNvGrpSpPr/>
          <p:nvPr/>
        </p:nvGrpSpPr>
        <p:grpSpPr>
          <a:xfrm flipH="1">
            <a:off x="6868760" y="1700679"/>
            <a:ext cx="2145112" cy="1398631"/>
            <a:chOff x="1191443" y="4863146"/>
            <a:chExt cx="5209363" cy="1398648"/>
          </a:xfrm>
        </p:grpSpPr>
        <p:sp>
          <p:nvSpPr>
            <p:cNvPr id="6" name="Rectangular Callout 5"/>
            <p:cNvSpPr/>
            <p:nvPr/>
          </p:nvSpPr>
          <p:spPr>
            <a:xfrm>
              <a:off x="1191443" y="4876798"/>
              <a:ext cx="5181601" cy="1384996"/>
            </a:xfrm>
            <a:prstGeom prst="wedgeRectCallout">
              <a:avLst>
                <a:gd name="adj1" fmla="val 74593"/>
                <a:gd name="adj2" fmla="val 5585"/>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7" name="TextBox 6"/>
            <p:cNvSpPr txBox="1"/>
            <p:nvPr/>
          </p:nvSpPr>
          <p:spPr>
            <a:xfrm>
              <a:off x="1219208" y="4863146"/>
              <a:ext cx="5181598" cy="1385011"/>
            </a:xfrm>
            <a:prstGeom prst="rect">
              <a:avLst/>
            </a:prstGeom>
            <a:noFill/>
          </p:spPr>
          <p:txBody>
            <a:bodyPr wrap="square" rtlCol="0">
              <a:spAutoFit/>
            </a:bodyPr>
            <a:lstStyle/>
            <a:p>
              <a:pPr algn="ctr">
                <a:defRPr/>
              </a:pPr>
              <a:r>
                <a:rPr lang="en-US" sz="2800" kern="0" dirty="0">
                  <a:solidFill>
                    <a:sysClr val="window" lastClr="FFFFFF"/>
                  </a:solidFill>
                </a:rPr>
                <a:t>Except on wireless networks</a:t>
              </a:r>
            </a:p>
          </p:txBody>
        </p:sp>
      </p:grpSp>
    </p:spTree>
    <p:extLst>
      <p:ext uri="{BB962C8B-B14F-4D97-AF65-F5344CB8AC3E}">
        <p14:creationId xmlns:p14="http://schemas.microsoft.com/office/powerpoint/2010/main" val="261171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anim calcmode="lin" valueType="num">
                                      <p:cBhvr>
                                        <p:cTn id="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anim calcmode="lin" valueType="num">
                                      <p:cBhvr>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anim calcmode="lin" valueType="num">
                                      <p:cBhvr>
                                        <p:cTn id="1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anim calcmode="lin" valueType="num">
                                      <p:cBhvr>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anim calcmode="lin" valueType="num">
                                      <p:cBhvr>
                                        <p:cTn id="2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9"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anim calcmode="lin" valueType="num">
                                      <p:cBhvr>
                                        <p:cTn id="35" dur="500" fill="hold"/>
                                        <p:tgtEl>
                                          <p:spTgt spid="5"/>
                                        </p:tgtEl>
                                        <p:attrNameLst>
                                          <p:attrName>ppt_x</p:attrName>
                                        </p:attrNameLst>
                                      </p:cBhvr>
                                      <p:tavLst>
                                        <p:tav tm="0">
                                          <p:val>
                                            <p:strVal val="#ppt_x"/>
                                          </p:val>
                                        </p:tav>
                                        <p:tav tm="100000">
                                          <p:val>
                                            <p:strVal val="#ppt_x"/>
                                          </p:val>
                                        </p:tav>
                                      </p:tavLst>
                                    </p:anim>
                                    <p:anim calcmode="lin" valueType="num">
                                      <p:cBhvr>
                                        <p:cTn id="3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500"/>
                                        <p:tgtEl>
                                          <p:spTgt spid="4">
                                            <p:txEl>
                                              <p:pRg st="6" end="6"/>
                                            </p:txEl>
                                          </p:spTgt>
                                        </p:tgtEl>
                                      </p:cBhvr>
                                    </p:animEffect>
                                    <p:anim calcmode="lin" valueType="num">
                                      <p:cBhvr>
                                        <p:cTn id="42"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3" dur="500" fill="hold"/>
                                        <p:tgtEl>
                                          <p:spTgt spid="4">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fade">
                                      <p:cBhvr>
                                        <p:cTn id="46" dur="500"/>
                                        <p:tgtEl>
                                          <p:spTgt spid="4">
                                            <p:txEl>
                                              <p:pRg st="7" end="7"/>
                                            </p:txEl>
                                          </p:spTgt>
                                        </p:tgtEl>
                                      </p:cBhvr>
                                    </p:animEffect>
                                    <p:anim calcmode="lin" valueType="num">
                                      <p:cBhvr>
                                        <p:cTn id="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8" dur="500" fill="hold"/>
                                        <p:tgtEl>
                                          <p:spTgt spid="4">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Effect transition="in" filter="fade">
                                      <p:cBhvr>
                                        <p:cTn id="51" dur="500"/>
                                        <p:tgtEl>
                                          <p:spTgt spid="4">
                                            <p:txEl>
                                              <p:pRg st="8" end="8"/>
                                            </p:txEl>
                                          </p:spTgt>
                                        </p:tgtEl>
                                      </p:cBhvr>
                                    </p:animEffect>
                                    <p:anim calcmode="lin" valueType="num">
                                      <p:cBhvr>
                                        <p:cTn id="5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3" dur="500" fill="hold"/>
                                        <p:tgtEl>
                                          <p:spTgt spid="4">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animEffect transition="in" filter="fade">
                                      <p:cBhvr>
                                        <p:cTn id="56" dur="500"/>
                                        <p:tgtEl>
                                          <p:spTgt spid="4">
                                            <p:txEl>
                                              <p:pRg st="9" end="9"/>
                                            </p:txEl>
                                          </p:spTgt>
                                        </p:tgtEl>
                                      </p:cBhvr>
                                    </p:animEffect>
                                    <p:anim calcmode="lin" valueType="num">
                                      <p:cBhvr>
                                        <p:cTn id="5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8" dur="5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Adjustment</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24</a:t>
            </a:fld>
            <a:endParaRPr lang="en-US" dirty="0"/>
          </a:p>
        </p:txBody>
      </p:sp>
      <p:sp>
        <p:nvSpPr>
          <p:cNvPr id="4" name="Content Placeholder 3"/>
          <p:cNvSpPr>
            <a:spLocks noGrp="1"/>
          </p:cNvSpPr>
          <p:nvPr>
            <p:ph sz="quarter" idx="1"/>
          </p:nvPr>
        </p:nvSpPr>
        <p:spPr/>
        <p:txBody>
          <a:bodyPr/>
          <a:lstStyle/>
          <a:p>
            <a:r>
              <a:rPr lang="en-US" dirty="0"/>
              <a:t>Recall: TCP is ACK clocked</a:t>
            </a:r>
          </a:p>
          <a:p>
            <a:pPr lvl="1"/>
            <a:r>
              <a:rPr lang="en-US" dirty="0"/>
              <a:t>Congestion = delay = long wait between ACKs</a:t>
            </a:r>
          </a:p>
          <a:p>
            <a:pPr lvl="1"/>
            <a:r>
              <a:rPr lang="en-US" dirty="0"/>
              <a:t>No congestion = low delay = ACKs arrive quickly</a:t>
            </a:r>
          </a:p>
          <a:p>
            <a:r>
              <a:rPr lang="en-US" dirty="0"/>
              <a:t>Basic algorithm</a:t>
            </a:r>
          </a:p>
          <a:p>
            <a:pPr lvl="1"/>
            <a:r>
              <a:rPr lang="en-US" dirty="0"/>
              <a:t>Upon receipt of ACK: increase </a:t>
            </a:r>
            <a:r>
              <a:rPr lang="en-US" dirty="0" err="1"/>
              <a:t>cwnd</a:t>
            </a:r>
            <a:endParaRPr lang="en-US" dirty="0"/>
          </a:p>
          <a:p>
            <a:pPr lvl="2"/>
            <a:r>
              <a:rPr lang="en-US" dirty="0"/>
              <a:t>Data was delivered, perhaps we can send faster</a:t>
            </a:r>
          </a:p>
          <a:p>
            <a:pPr lvl="2"/>
            <a:r>
              <a:rPr lang="en-US" i="1" dirty="0" err="1"/>
              <a:t>cwnd</a:t>
            </a:r>
            <a:r>
              <a:rPr lang="en-US" dirty="0"/>
              <a:t> growth is proportional to RTT</a:t>
            </a:r>
            <a:endParaRPr lang="en-US" i="1" dirty="0"/>
          </a:p>
          <a:p>
            <a:pPr lvl="1"/>
            <a:r>
              <a:rPr lang="en-US" dirty="0"/>
              <a:t>On loss: decrease </a:t>
            </a:r>
            <a:r>
              <a:rPr lang="en-US" dirty="0" err="1"/>
              <a:t>cwnd</a:t>
            </a:r>
            <a:endParaRPr lang="en-US" dirty="0"/>
          </a:p>
          <a:p>
            <a:pPr lvl="2"/>
            <a:r>
              <a:rPr lang="en-US" dirty="0"/>
              <a:t>Data is being lost, there must be congestion</a:t>
            </a:r>
          </a:p>
          <a:p>
            <a:r>
              <a:rPr lang="en-US" dirty="0"/>
              <a:t>Question: what increase/decrease functions to use?</a:t>
            </a:r>
          </a:p>
        </p:txBody>
      </p:sp>
    </p:spTree>
    <p:extLst>
      <p:ext uri="{BB962C8B-B14F-4D97-AF65-F5344CB8AC3E}">
        <p14:creationId xmlns:p14="http://schemas.microsoft.com/office/powerpoint/2010/main" val="137532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anim calcmode="lin" valueType="num">
                                      <p:cBhvr>
                                        <p:cTn id="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anim calcmode="lin" valueType="num">
                                      <p:cBhvr>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anim calcmode="lin" valueType="num">
                                      <p:cBhvr>
                                        <p:cTn id="1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anim calcmode="lin" valueType="num">
                                      <p:cBhvr>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anim calcmode="lin" valueType="num">
                                      <p:cBhvr>
                                        <p:cTn id="2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9" dur="500" fill="hold"/>
                                        <p:tgtEl>
                                          <p:spTgt spid="4">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anim calcmode="lin" valueType="num">
                                      <p:cBhvr>
                                        <p:cTn id="3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fade">
                                      <p:cBhvr>
                                        <p:cTn id="39" dur="500"/>
                                        <p:tgtEl>
                                          <p:spTgt spid="4">
                                            <p:txEl>
                                              <p:pRg st="9" end="9"/>
                                            </p:txEl>
                                          </p:spTgt>
                                        </p:tgtEl>
                                      </p:cBhvr>
                                    </p:animEffect>
                                    <p:anim calcmode="lin" valueType="num">
                                      <p:cBhvr>
                                        <p:cTn id="40"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Isosceles Triangle 38"/>
          <p:cNvSpPr/>
          <p:nvPr/>
        </p:nvSpPr>
        <p:spPr>
          <a:xfrm rot="2700000">
            <a:off x="5328120" y="2455378"/>
            <a:ext cx="3587656" cy="1769622"/>
          </a:xfrm>
          <a:prstGeom prs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rot="13500000">
            <a:off x="3829264" y="3903735"/>
            <a:ext cx="3587656" cy="176962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Utilization and Fairness</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25</a:t>
            </a:fld>
            <a:endParaRPr lang="en-US" dirty="0"/>
          </a:p>
        </p:txBody>
      </p:sp>
      <p:sp>
        <p:nvSpPr>
          <p:cNvPr id="11" name="Text Box 18"/>
          <p:cNvSpPr txBox="1">
            <a:spLocks noChangeArrowheads="1"/>
          </p:cNvSpPr>
          <p:nvPr/>
        </p:nvSpPr>
        <p:spPr bwMode="auto">
          <a:xfrm>
            <a:off x="4931938" y="5525215"/>
            <a:ext cx="2421241" cy="459100"/>
          </a:xfrm>
          <a:prstGeom prst="rect">
            <a:avLst/>
          </a:prstGeom>
          <a:noFill/>
          <a:ln w="254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dirty="0"/>
              <a:t>Flow 1 Throughput</a:t>
            </a:r>
          </a:p>
        </p:txBody>
      </p:sp>
      <p:sp>
        <p:nvSpPr>
          <p:cNvPr id="12" name="Text Box 19"/>
          <p:cNvSpPr txBox="1">
            <a:spLocks noChangeArrowheads="1"/>
          </p:cNvSpPr>
          <p:nvPr/>
        </p:nvSpPr>
        <p:spPr bwMode="auto">
          <a:xfrm rot="16200000">
            <a:off x="3374070" y="3689839"/>
            <a:ext cx="2421241" cy="459100"/>
          </a:xfrm>
          <a:prstGeom prst="rect">
            <a:avLst/>
          </a:prstGeom>
          <a:noFill/>
          <a:ln w="254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dirty="0"/>
              <a:t>Flow 2 Throughput</a:t>
            </a:r>
          </a:p>
        </p:txBody>
      </p:sp>
      <p:cxnSp>
        <p:nvCxnSpPr>
          <p:cNvPr id="17" name="Straight Connector 16"/>
          <p:cNvCxnSpPr/>
          <p:nvPr/>
        </p:nvCxnSpPr>
        <p:spPr>
          <a:xfrm>
            <a:off x="4814241" y="2546800"/>
            <a:ext cx="2980568" cy="298056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flipH="1">
            <a:off x="6055109" y="1847485"/>
            <a:ext cx="2145112" cy="1398631"/>
            <a:chOff x="1191443" y="4863146"/>
            <a:chExt cx="5209363" cy="1398648"/>
          </a:xfrm>
        </p:grpSpPr>
        <p:sp>
          <p:nvSpPr>
            <p:cNvPr id="19" name="Rectangular Callout 18"/>
            <p:cNvSpPr/>
            <p:nvPr/>
          </p:nvSpPr>
          <p:spPr>
            <a:xfrm>
              <a:off x="1191443" y="4876798"/>
              <a:ext cx="5181601" cy="1384996"/>
            </a:xfrm>
            <a:prstGeom prst="wedgeRectCallout">
              <a:avLst>
                <a:gd name="adj1" fmla="val 103059"/>
                <a:gd name="adj2" fmla="val -1089"/>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20" name="TextBox 19"/>
            <p:cNvSpPr txBox="1"/>
            <p:nvPr/>
          </p:nvSpPr>
          <p:spPr>
            <a:xfrm>
              <a:off x="1219208" y="4863146"/>
              <a:ext cx="5181598" cy="1385012"/>
            </a:xfrm>
            <a:prstGeom prst="rect">
              <a:avLst/>
            </a:prstGeom>
            <a:noFill/>
          </p:spPr>
          <p:txBody>
            <a:bodyPr wrap="square" rtlCol="0">
              <a:spAutoFit/>
            </a:bodyPr>
            <a:lstStyle/>
            <a:p>
              <a:pPr algn="ctr">
                <a:defRPr/>
              </a:pPr>
              <a:r>
                <a:rPr lang="en-US" sz="2800" kern="0" dirty="0">
                  <a:solidFill>
                    <a:sysClr val="window" lastClr="FFFFFF"/>
                  </a:solidFill>
                </a:rPr>
                <a:t>Max throughput for flow 2</a:t>
              </a:r>
            </a:p>
          </p:txBody>
        </p:sp>
      </p:grpSp>
      <p:grpSp>
        <p:nvGrpSpPr>
          <p:cNvPr id="21" name="Group 20"/>
          <p:cNvGrpSpPr/>
          <p:nvPr/>
        </p:nvGrpSpPr>
        <p:grpSpPr>
          <a:xfrm flipH="1">
            <a:off x="1800762" y="3943249"/>
            <a:ext cx="2145112" cy="1398631"/>
            <a:chOff x="1191443" y="4863146"/>
            <a:chExt cx="5209363" cy="1398648"/>
          </a:xfrm>
        </p:grpSpPr>
        <p:sp>
          <p:nvSpPr>
            <p:cNvPr id="22" name="Rectangular Callout 21"/>
            <p:cNvSpPr/>
            <p:nvPr/>
          </p:nvSpPr>
          <p:spPr>
            <a:xfrm>
              <a:off x="1191443" y="4876798"/>
              <a:ext cx="5181601" cy="1384996"/>
            </a:xfrm>
            <a:prstGeom prst="wedgeRectCallout">
              <a:avLst>
                <a:gd name="adj1" fmla="val -93663"/>
                <a:gd name="adj2" fmla="val 55388"/>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23" name="TextBox 22"/>
            <p:cNvSpPr txBox="1"/>
            <p:nvPr/>
          </p:nvSpPr>
          <p:spPr>
            <a:xfrm>
              <a:off x="1219208" y="4863146"/>
              <a:ext cx="5181598" cy="1385012"/>
            </a:xfrm>
            <a:prstGeom prst="rect">
              <a:avLst/>
            </a:prstGeom>
            <a:noFill/>
          </p:spPr>
          <p:txBody>
            <a:bodyPr wrap="square" rtlCol="0">
              <a:spAutoFit/>
            </a:bodyPr>
            <a:lstStyle/>
            <a:p>
              <a:pPr algn="ctr">
                <a:defRPr/>
              </a:pPr>
              <a:r>
                <a:rPr lang="en-US" sz="2800" kern="0" dirty="0">
                  <a:solidFill>
                    <a:sysClr val="window" lastClr="FFFFFF"/>
                  </a:solidFill>
                </a:rPr>
                <a:t>Zero throughput for flow 1</a:t>
              </a:r>
            </a:p>
          </p:txBody>
        </p:sp>
      </p:grpSp>
      <p:grpSp>
        <p:nvGrpSpPr>
          <p:cNvPr id="24" name="Group 23"/>
          <p:cNvGrpSpPr/>
          <p:nvPr/>
        </p:nvGrpSpPr>
        <p:grpSpPr>
          <a:xfrm flipH="1">
            <a:off x="8249554" y="4744280"/>
            <a:ext cx="2145112" cy="1387614"/>
            <a:chOff x="1191443" y="4863146"/>
            <a:chExt cx="5209363" cy="1387631"/>
          </a:xfrm>
        </p:grpSpPr>
        <p:sp>
          <p:nvSpPr>
            <p:cNvPr id="25" name="Rectangular Callout 24"/>
            <p:cNvSpPr/>
            <p:nvPr/>
          </p:nvSpPr>
          <p:spPr>
            <a:xfrm>
              <a:off x="1191443" y="4865781"/>
              <a:ext cx="5181601" cy="1384996"/>
            </a:xfrm>
            <a:prstGeom prst="wedgeRectCallout">
              <a:avLst>
                <a:gd name="adj1" fmla="val 72079"/>
                <a:gd name="adj2" fmla="val -294"/>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26" name="TextBox 25"/>
            <p:cNvSpPr txBox="1"/>
            <p:nvPr/>
          </p:nvSpPr>
          <p:spPr>
            <a:xfrm>
              <a:off x="1219208" y="4863146"/>
              <a:ext cx="5181598" cy="1385012"/>
            </a:xfrm>
            <a:prstGeom prst="rect">
              <a:avLst/>
            </a:prstGeom>
            <a:noFill/>
          </p:spPr>
          <p:txBody>
            <a:bodyPr wrap="square" rtlCol="0">
              <a:spAutoFit/>
            </a:bodyPr>
            <a:lstStyle/>
            <a:p>
              <a:pPr algn="ctr">
                <a:defRPr/>
              </a:pPr>
              <a:r>
                <a:rPr lang="en-US" sz="2800" kern="0" dirty="0">
                  <a:solidFill>
                    <a:sysClr val="window" lastClr="FFFFFF"/>
                  </a:solidFill>
                </a:rPr>
                <a:t>Max throughput for flow 1</a:t>
              </a:r>
            </a:p>
          </p:txBody>
        </p:sp>
      </p:grpSp>
      <p:grpSp>
        <p:nvGrpSpPr>
          <p:cNvPr id="27" name="Group 26"/>
          <p:cNvGrpSpPr/>
          <p:nvPr/>
        </p:nvGrpSpPr>
        <p:grpSpPr>
          <a:xfrm flipH="1">
            <a:off x="1824845" y="3956901"/>
            <a:ext cx="2145112" cy="1398631"/>
            <a:chOff x="1191443" y="4863146"/>
            <a:chExt cx="5209363" cy="1398648"/>
          </a:xfrm>
        </p:grpSpPr>
        <p:sp>
          <p:nvSpPr>
            <p:cNvPr id="28" name="Rectangular Callout 27"/>
            <p:cNvSpPr/>
            <p:nvPr/>
          </p:nvSpPr>
          <p:spPr>
            <a:xfrm>
              <a:off x="1191443" y="4876798"/>
              <a:ext cx="5181601" cy="1384996"/>
            </a:xfrm>
            <a:prstGeom prst="wedgeRectCallout">
              <a:avLst>
                <a:gd name="adj1" fmla="val -93663"/>
                <a:gd name="adj2" fmla="val 55388"/>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29" name="TextBox 28"/>
            <p:cNvSpPr txBox="1"/>
            <p:nvPr/>
          </p:nvSpPr>
          <p:spPr>
            <a:xfrm>
              <a:off x="1219208" y="4863146"/>
              <a:ext cx="5181598" cy="1385012"/>
            </a:xfrm>
            <a:prstGeom prst="rect">
              <a:avLst/>
            </a:prstGeom>
            <a:noFill/>
          </p:spPr>
          <p:txBody>
            <a:bodyPr wrap="square" rtlCol="0">
              <a:spAutoFit/>
            </a:bodyPr>
            <a:lstStyle/>
            <a:p>
              <a:pPr algn="ctr">
                <a:defRPr/>
              </a:pPr>
              <a:r>
                <a:rPr lang="en-US" sz="2800" kern="0" dirty="0">
                  <a:solidFill>
                    <a:sysClr val="window" lastClr="FFFFFF"/>
                  </a:solidFill>
                </a:rPr>
                <a:t>Zero throughput for flow 2</a:t>
              </a:r>
            </a:p>
          </p:txBody>
        </p:sp>
      </p:grpSp>
      <p:cxnSp>
        <p:nvCxnSpPr>
          <p:cNvPr id="34" name="Straight Connector 33"/>
          <p:cNvCxnSpPr>
            <a:stCxn id="7" idx="0"/>
          </p:cNvCxnSpPr>
          <p:nvPr/>
        </p:nvCxnSpPr>
        <p:spPr>
          <a:xfrm flipV="1">
            <a:off x="4814241" y="2894463"/>
            <a:ext cx="2626523" cy="264634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Line 5"/>
          <p:cNvSpPr>
            <a:spLocks noChangeShapeType="1"/>
          </p:cNvSpPr>
          <p:nvPr/>
        </p:nvSpPr>
        <p:spPr bwMode="auto">
          <a:xfrm flipV="1">
            <a:off x="4814237" y="5540807"/>
            <a:ext cx="3151024" cy="0"/>
          </a:xfrm>
          <a:prstGeom prst="line">
            <a:avLst/>
          </a:prstGeom>
          <a:noFill/>
          <a:ln w="57150">
            <a:solidFill>
              <a:schemeClr val="tx1"/>
            </a:solidFill>
            <a:round/>
            <a:headEnd type="none" w="med" len="med"/>
            <a:tailEnd type="none" w="med" len="med"/>
          </a:ln>
          <a:effectLst/>
        </p:spPr>
        <p:txBody>
          <a:bodyPr vert="horz" wrap="square" lIns="90488" tIns="44450" rIns="90488" bIns="44450" numCol="1" anchor="t" anchorCtr="0" compatLnSpc="1">
            <a:prstTxWarp prst="textNoShape">
              <a:avLst/>
            </a:prstTxWarp>
          </a:bodyPr>
          <a:lstStyle/>
          <a:p>
            <a:endParaRPr lang="en-US"/>
          </a:p>
        </p:txBody>
      </p:sp>
      <p:sp>
        <p:nvSpPr>
          <p:cNvPr id="7" name="Line 6"/>
          <p:cNvSpPr>
            <a:spLocks noChangeShapeType="1"/>
          </p:cNvSpPr>
          <p:nvPr/>
        </p:nvSpPr>
        <p:spPr bwMode="auto">
          <a:xfrm flipH="1" flipV="1">
            <a:off x="4814236" y="2297971"/>
            <a:ext cx="5" cy="3242836"/>
          </a:xfrm>
          <a:prstGeom prst="line">
            <a:avLst/>
          </a:prstGeom>
          <a:noFill/>
          <a:ln w="57150">
            <a:solidFill>
              <a:schemeClr val="tx1"/>
            </a:solidFill>
            <a:round/>
            <a:headEnd type="none" w="med" len="med"/>
            <a:tailEnd type="none" w="med" len="med"/>
          </a:ln>
          <a:effectLst/>
        </p:spPr>
        <p:txBody>
          <a:bodyPr vert="horz" wrap="square" lIns="90488" tIns="44450" rIns="90488" bIns="44450" numCol="1" anchor="t" anchorCtr="0" compatLnSpc="1">
            <a:prstTxWarp prst="textNoShape">
              <a:avLst/>
            </a:prstTxWarp>
          </a:bodyPr>
          <a:lstStyle/>
          <a:p>
            <a:endParaRPr lang="en-US"/>
          </a:p>
        </p:txBody>
      </p:sp>
      <p:grpSp>
        <p:nvGrpSpPr>
          <p:cNvPr id="41" name="Group 40"/>
          <p:cNvGrpSpPr/>
          <p:nvPr/>
        </p:nvGrpSpPr>
        <p:grpSpPr>
          <a:xfrm flipH="1">
            <a:off x="1836277" y="2743203"/>
            <a:ext cx="2381426" cy="954107"/>
            <a:chOff x="1191443" y="4863146"/>
            <a:chExt cx="5209363" cy="1399687"/>
          </a:xfrm>
        </p:grpSpPr>
        <p:sp>
          <p:nvSpPr>
            <p:cNvPr id="42" name="Rectangular Callout 41"/>
            <p:cNvSpPr/>
            <p:nvPr/>
          </p:nvSpPr>
          <p:spPr>
            <a:xfrm>
              <a:off x="1191443" y="4876798"/>
              <a:ext cx="5181601" cy="1384996"/>
            </a:xfrm>
            <a:prstGeom prst="wedgeRectCallout">
              <a:avLst>
                <a:gd name="adj1" fmla="val -95575"/>
                <a:gd name="adj2" fmla="val 73210"/>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43" name="TextBox 42"/>
            <p:cNvSpPr txBox="1"/>
            <p:nvPr/>
          </p:nvSpPr>
          <p:spPr>
            <a:xfrm>
              <a:off x="1219209" y="4863146"/>
              <a:ext cx="5181597" cy="1399687"/>
            </a:xfrm>
            <a:prstGeom prst="rect">
              <a:avLst/>
            </a:prstGeom>
            <a:noFill/>
          </p:spPr>
          <p:txBody>
            <a:bodyPr wrap="square" rtlCol="0">
              <a:spAutoFit/>
            </a:bodyPr>
            <a:lstStyle/>
            <a:p>
              <a:pPr algn="ctr">
                <a:defRPr/>
              </a:pPr>
              <a:r>
                <a:rPr lang="en-US" sz="2800" kern="0" dirty="0">
                  <a:solidFill>
                    <a:sysClr val="window" lastClr="FFFFFF"/>
                  </a:solidFill>
                </a:rPr>
                <a:t>Less than full utilization</a:t>
              </a:r>
            </a:p>
          </p:txBody>
        </p:sp>
      </p:grpSp>
      <p:grpSp>
        <p:nvGrpSpPr>
          <p:cNvPr id="44" name="Group 43"/>
          <p:cNvGrpSpPr/>
          <p:nvPr/>
        </p:nvGrpSpPr>
        <p:grpSpPr>
          <a:xfrm flipH="1">
            <a:off x="8013240" y="1937515"/>
            <a:ext cx="2381426" cy="1445295"/>
            <a:chOff x="1191443" y="4863146"/>
            <a:chExt cx="5209363" cy="1398648"/>
          </a:xfrm>
        </p:grpSpPr>
        <p:sp>
          <p:nvSpPr>
            <p:cNvPr id="45" name="Rectangular Callout 44"/>
            <p:cNvSpPr/>
            <p:nvPr/>
          </p:nvSpPr>
          <p:spPr>
            <a:xfrm>
              <a:off x="1191443" y="4876798"/>
              <a:ext cx="5181601" cy="1384996"/>
            </a:xfrm>
            <a:prstGeom prst="wedgeRectCallout">
              <a:avLst>
                <a:gd name="adj1" fmla="val 73719"/>
                <a:gd name="adj2" fmla="val 91631"/>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46" name="TextBox 45"/>
            <p:cNvSpPr txBox="1"/>
            <p:nvPr/>
          </p:nvSpPr>
          <p:spPr>
            <a:xfrm>
              <a:off x="1219209" y="4863146"/>
              <a:ext cx="5181597" cy="1340294"/>
            </a:xfrm>
            <a:prstGeom prst="rect">
              <a:avLst/>
            </a:prstGeom>
            <a:noFill/>
          </p:spPr>
          <p:txBody>
            <a:bodyPr wrap="square" rtlCol="0">
              <a:spAutoFit/>
            </a:bodyPr>
            <a:lstStyle/>
            <a:p>
              <a:pPr algn="ctr">
                <a:defRPr/>
              </a:pPr>
              <a:r>
                <a:rPr lang="en-US" sz="2800" kern="0" dirty="0">
                  <a:solidFill>
                    <a:sysClr val="window" lastClr="FFFFFF"/>
                  </a:solidFill>
                </a:rPr>
                <a:t>More than full utilization (congestion)</a:t>
              </a:r>
            </a:p>
          </p:txBody>
        </p:sp>
      </p:grpSp>
      <p:grpSp>
        <p:nvGrpSpPr>
          <p:cNvPr id="47" name="Group 46"/>
          <p:cNvGrpSpPr/>
          <p:nvPr/>
        </p:nvGrpSpPr>
        <p:grpSpPr>
          <a:xfrm flipH="1">
            <a:off x="7309829" y="3246115"/>
            <a:ext cx="3214949" cy="1436308"/>
            <a:chOff x="1191443" y="4863146"/>
            <a:chExt cx="5209363" cy="1398648"/>
          </a:xfrm>
        </p:grpSpPr>
        <p:sp>
          <p:nvSpPr>
            <p:cNvPr id="48" name="Rectangular Callout 47"/>
            <p:cNvSpPr/>
            <p:nvPr/>
          </p:nvSpPr>
          <p:spPr>
            <a:xfrm>
              <a:off x="1191443" y="4876798"/>
              <a:ext cx="5181601" cy="1384996"/>
            </a:xfrm>
            <a:prstGeom prst="wedgeRectCallout">
              <a:avLst>
                <a:gd name="adj1" fmla="val 77201"/>
                <a:gd name="adj2" fmla="val 4393"/>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49" name="TextBox 48"/>
            <p:cNvSpPr txBox="1"/>
            <p:nvPr/>
          </p:nvSpPr>
          <p:spPr>
            <a:xfrm>
              <a:off x="1219208" y="4863146"/>
              <a:ext cx="5181598" cy="1348681"/>
            </a:xfrm>
            <a:prstGeom prst="rect">
              <a:avLst/>
            </a:prstGeom>
            <a:noFill/>
          </p:spPr>
          <p:txBody>
            <a:bodyPr wrap="square" rtlCol="0">
              <a:spAutoFit/>
            </a:bodyPr>
            <a:lstStyle/>
            <a:p>
              <a:pPr algn="ctr">
                <a:defRPr/>
              </a:pPr>
              <a:r>
                <a:rPr lang="en-US" sz="2800" kern="0" dirty="0">
                  <a:solidFill>
                    <a:sysClr val="window" lastClr="FFFFFF"/>
                  </a:solidFill>
                </a:rPr>
                <a:t>Ideal point</a:t>
              </a:r>
            </a:p>
            <a:p>
              <a:pPr marL="457200" indent="-457200">
                <a:buFont typeface="Arial" pitchFamily="34" charset="0"/>
                <a:buChar char="•"/>
                <a:defRPr/>
              </a:pPr>
              <a:r>
                <a:rPr lang="en-US" sz="2800" kern="0" dirty="0">
                  <a:solidFill>
                    <a:sysClr val="window" lastClr="FFFFFF"/>
                  </a:solidFill>
                </a:rPr>
                <a:t>Max efficiency</a:t>
              </a:r>
            </a:p>
            <a:p>
              <a:pPr marL="457200" indent="-457200">
                <a:buFont typeface="Arial" pitchFamily="34" charset="0"/>
                <a:buChar char="•"/>
                <a:defRPr/>
              </a:pPr>
              <a:r>
                <a:rPr lang="en-US" sz="2800" kern="0" dirty="0">
                  <a:solidFill>
                    <a:sysClr val="window" lastClr="FFFFFF"/>
                  </a:solidFill>
                </a:rPr>
                <a:t>Perfect fairness</a:t>
              </a:r>
            </a:p>
          </p:txBody>
        </p:sp>
      </p:grpSp>
      <p:grpSp>
        <p:nvGrpSpPr>
          <p:cNvPr id="35" name="Group 34"/>
          <p:cNvGrpSpPr/>
          <p:nvPr/>
        </p:nvGrpSpPr>
        <p:grpSpPr>
          <a:xfrm flipH="1">
            <a:off x="8188788" y="1937695"/>
            <a:ext cx="2145112" cy="1398631"/>
            <a:chOff x="1191443" y="4863146"/>
            <a:chExt cx="5209363" cy="1398648"/>
          </a:xfrm>
        </p:grpSpPr>
        <p:sp>
          <p:nvSpPr>
            <p:cNvPr id="36" name="Rectangular Callout 35"/>
            <p:cNvSpPr/>
            <p:nvPr/>
          </p:nvSpPr>
          <p:spPr>
            <a:xfrm>
              <a:off x="1191443" y="4876798"/>
              <a:ext cx="5181601" cy="1384996"/>
            </a:xfrm>
            <a:prstGeom prst="wedgeRectCallout">
              <a:avLst>
                <a:gd name="adj1" fmla="val 81373"/>
                <a:gd name="adj2" fmla="val 16410"/>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37" name="TextBox 36"/>
            <p:cNvSpPr txBox="1"/>
            <p:nvPr/>
          </p:nvSpPr>
          <p:spPr>
            <a:xfrm>
              <a:off x="1219208" y="4863146"/>
              <a:ext cx="5181598" cy="1385012"/>
            </a:xfrm>
            <a:prstGeom prst="rect">
              <a:avLst/>
            </a:prstGeom>
            <a:noFill/>
          </p:spPr>
          <p:txBody>
            <a:bodyPr wrap="square" rtlCol="0">
              <a:spAutoFit/>
            </a:bodyPr>
            <a:lstStyle/>
            <a:p>
              <a:pPr algn="ctr">
                <a:defRPr/>
              </a:pPr>
              <a:r>
                <a:rPr lang="en-US" sz="2800" kern="0" dirty="0">
                  <a:solidFill>
                    <a:sysClr val="window" lastClr="FFFFFF"/>
                  </a:solidFill>
                </a:rPr>
                <a:t>Equal throughput</a:t>
              </a:r>
            </a:p>
            <a:p>
              <a:pPr algn="ctr">
                <a:defRPr/>
              </a:pPr>
              <a:r>
                <a:rPr lang="en-US" sz="2800" kern="0" dirty="0">
                  <a:solidFill>
                    <a:sysClr val="window" lastClr="FFFFFF"/>
                  </a:solidFill>
                </a:rPr>
                <a:t>(fairness)</a:t>
              </a:r>
            </a:p>
          </p:txBody>
        </p:sp>
      </p:grpSp>
      <p:sp>
        <p:nvSpPr>
          <p:cNvPr id="50" name="Oval 49"/>
          <p:cNvSpPr/>
          <p:nvPr/>
        </p:nvSpPr>
        <p:spPr>
          <a:xfrm>
            <a:off x="5414476" y="4107465"/>
            <a:ext cx="220338" cy="220338"/>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068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inVertical)">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1" nodeType="clickEffect">
                                  <p:stCondLst>
                                    <p:cond delay="0"/>
                                  </p:stCondLst>
                                  <p:childTnLst>
                                    <p:animEffect transition="out" filter="barn(inVertical)">
                                      <p:cBhvr>
                                        <p:cTn id="11" dur="500"/>
                                        <p:tgtEl>
                                          <p:spTgt spid="50"/>
                                        </p:tgtEl>
                                      </p:cBhvr>
                                    </p:animEffect>
                                    <p:set>
                                      <p:cBhvr>
                                        <p:cTn id="12" dur="1" fill="hold">
                                          <p:stCondLst>
                                            <p:cond delay="499"/>
                                          </p:stCondLst>
                                        </p:cTn>
                                        <p:tgtEl>
                                          <p:spTgt spid="50"/>
                                        </p:tgtEl>
                                        <p:attrNameLst>
                                          <p:attrName>style.visibility</p:attrName>
                                        </p:attrNameLst>
                                      </p:cBhvr>
                                      <p:to>
                                        <p:strVal val="hidden"/>
                                      </p:to>
                                    </p:se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inVertical)">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anim calcmode="lin" valueType="num">
                                      <p:cBhvr>
                                        <p:cTn id="22" dur="500" fill="hold"/>
                                        <p:tgtEl>
                                          <p:spTgt spid="18"/>
                                        </p:tgtEl>
                                        <p:attrNameLst>
                                          <p:attrName>ppt_x</p:attrName>
                                        </p:attrNameLst>
                                      </p:cBhvr>
                                      <p:tavLst>
                                        <p:tav tm="0">
                                          <p:val>
                                            <p:strVal val="#ppt_x"/>
                                          </p:val>
                                        </p:tav>
                                        <p:tav tm="100000">
                                          <p:val>
                                            <p:strVal val="#ppt_x"/>
                                          </p:val>
                                        </p:tav>
                                      </p:tavLst>
                                    </p:anim>
                                    <p:anim calcmode="lin" valueType="num">
                                      <p:cBhvr>
                                        <p:cTn id="23" dur="500" fill="hold"/>
                                        <p:tgtEl>
                                          <p:spTgt spid="18"/>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anim calcmode="lin" valueType="num">
                                      <p:cBhvr>
                                        <p:cTn id="27" dur="500" fill="hold"/>
                                        <p:tgtEl>
                                          <p:spTgt spid="21"/>
                                        </p:tgtEl>
                                        <p:attrNameLst>
                                          <p:attrName>ppt_x</p:attrName>
                                        </p:attrNameLst>
                                      </p:cBhvr>
                                      <p:tavLst>
                                        <p:tav tm="0">
                                          <p:val>
                                            <p:strVal val="#ppt_x"/>
                                          </p:val>
                                        </p:tav>
                                        <p:tav tm="100000">
                                          <p:val>
                                            <p:strVal val="#ppt_x"/>
                                          </p:val>
                                        </p:tav>
                                      </p:tavLst>
                                    </p:anim>
                                    <p:anim calcmode="lin" valueType="num">
                                      <p:cBhvr>
                                        <p:cTn id="28"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xit" presetSubtype="0" fill="hold" nodeType="clickEffect">
                                  <p:stCondLst>
                                    <p:cond delay="0"/>
                                  </p:stCondLst>
                                  <p:childTnLst>
                                    <p:animEffect transition="out" filter="fade">
                                      <p:cBhvr>
                                        <p:cTn id="32" dur="500"/>
                                        <p:tgtEl>
                                          <p:spTgt spid="18"/>
                                        </p:tgtEl>
                                      </p:cBhvr>
                                    </p:animEffect>
                                    <p:anim calcmode="lin" valueType="num">
                                      <p:cBhvr>
                                        <p:cTn id="33" dur="500"/>
                                        <p:tgtEl>
                                          <p:spTgt spid="18"/>
                                        </p:tgtEl>
                                        <p:attrNameLst>
                                          <p:attrName>ppt_x</p:attrName>
                                        </p:attrNameLst>
                                      </p:cBhvr>
                                      <p:tavLst>
                                        <p:tav tm="0">
                                          <p:val>
                                            <p:strVal val="ppt_x"/>
                                          </p:val>
                                        </p:tav>
                                        <p:tav tm="100000">
                                          <p:val>
                                            <p:strVal val="ppt_x"/>
                                          </p:val>
                                        </p:tav>
                                      </p:tavLst>
                                    </p:anim>
                                    <p:anim calcmode="lin" valueType="num">
                                      <p:cBhvr>
                                        <p:cTn id="34" dur="500"/>
                                        <p:tgtEl>
                                          <p:spTgt spid="18"/>
                                        </p:tgtEl>
                                        <p:attrNameLst>
                                          <p:attrName>ppt_y</p:attrName>
                                        </p:attrNameLst>
                                      </p:cBhvr>
                                      <p:tavLst>
                                        <p:tav tm="0">
                                          <p:val>
                                            <p:strVal val="ppt_y"/>
                                          </p:val>
                                        </p:tav>
                                        <p:tav tm="100000">
                                          <p:val>
                                            <p:strVal val="ppt_y+.1"/>
                                          </p:val>
                                        </p:tav>
                                      </p:tavLst>
                                    </p:anim>
                                    <p:set>
                                      <p:cBhvr>
                                        <p:cTn id="35" dur="1" fill="hold">
                                          <p:stCondLst>
                                            <p:cond delay="499"/>
                                          </p:stCondLst>
                                        </p:cTn>
                                        <p:tgtEl>
                                          <p:spTgt spid="18"/>
                                        </p:tgtEl>
                                        <p:attrNameLst>
                                          <p:attrName>style.visibility</p:attrName>
                                        </p:attrNameLst>
                                      </p:cBhvr>
                                      <p:to>
                                        <p:strVal val="hidden"/>
                                      </p:to>
                                    </p:set>
                                  </p:childTnLst>
                                </p:cTn>
                              </p:par>
                              <p:par>
                                <p:cTn id="36" presetID="42" presetClass="exit" presetSubtype="0" fill="hold" nodeType="withEffect">
                                  <p:stCondLst>
                                    <p:cond delay="0"/>
                                  </p:stCondLst>
                                  <p:childTnLst>
                                    <p:animEffect transition="out" filter="fade">
                                      <p:cBhvr>
                                        <p:cTn id="37" dur="500"/>
                                        <p:tgtEl>
                                          <p:spTgt spid="21"/>
                                        </p:tgtEl>
                                      </p:cBhvr>
                                    </p:animEffect>
                                    <p:anim calcmode="lin" valueType="num">
                                      <p:cBhvr>
                                        <p:cTn id="38" dur="500"/>
                                        <p:tgtEl>
                                          <p:spTgt spid="21"/>
                                        </p:tgtEl>
                                        <p:attrNameLst>
                                          <p:attrName>ppt_x</p:attrName>
                                        </p:attrNameLst>
                                      </p:cBhvr>
                                      <p:tavLst>
                                        <p:tav tm="0">
                                          <p:val>
                                            <p:strVal val="ppt_x"/>
                                          </p:val>
                                        </p:tav>
                                        <p:tav tm="100000">
                                          <p:val>
                                            <p:strVal val="ppt_x"/>
                                          </p:val>
                                        </p:tav>
                                      </p:tavLst>
                                    </p:anim>
                                    <p:anim calcmode="lin" valueType="num">
                                      <p:cBhvr>
                                        <p:cTn id="39" dur="500"/>
                                        <p:tgtEl>
                                          <p:spTgt spid="21"/>
                                        </p:tgtEl>
                                        <p:attrNameLst>
                                          <p:attrName>ppt_y</p:attrName>
                                        </p:attrNameLst>
                                      </p:cBhvr>
                                      <p:tavLst>
                                        <p:tav tm="0">
                                          <p:val>
                                            <p:strVal val="ppt_y"/>
                                          </p:val>
                                        </p:tav>
                                        <p:tav tm="100000">
                                          <p:val>
                                            <p:strVal val="ppt_y+.1"/>
                                          </p:val>
                                        </p:tav>
                                      </p:tavLst>
                                    </p:anim>
                                    <p:set>
                                      <p:cBhvr>
                                        <p:cTn id="40" dur="1" fill="hold">
                                          <p:stCondLst>
                                            <p:cond delay="499"/>
                                          </p:stCondLst>
                                        </p:cTn>
                                        <p:tgtEl>
                                          <p:spTgt spid="21"/>
                                        </p:tgtEl>
                                        <p:attrNameLst>
                                          <p:attrName>style.visibility</p:attrName>
                                        </p:attrNameLst>
                                      </p:cBhvr>
                                      <p:to>
                                        <p:strVal val="hidden"/>
                                      </p:to>
                                    </p:set>
                                  </p:childTnLst>
                                </p:cTn>
                              </p:par>
                            </p:childTnLst>
                          </p:cTn>
                        </p:par>
                        <p:par>
                          <p:cTn id="41" fill="hold">
                            <p:stCondLst>
                              <p:cond delay="500"/>
                            </p:stCondLst>
                            <p:childTnLst>
                              <p:par>
                                <p:cTn id="42" presetID="42" presetClass="entr" presetSubtype="0"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anim calcmode="lin" valueType="num">
                                      <p:cBhvr>
                                        <p:cTn id="45" dur="500" fill="hold"/>
                                        <p:tgtEl>
                                          <p:spTgt spid="24"/>
                                        </p:tgtEl>
                                        <p:attrNameLst>
                                          <p:attrName>ppt_x</p:attrName>
                                        </p:attrNameLst>
                                      </p:cBhvr>
                                      <p:tavLst>
                                        <p:tav tm="0">
                                          <p:val>
                                            <p:strVal val="#ppt_x"/>
                                          </p:val>
                                        </p:tav>
                                        <p:tav tm="100000">
                                          <p:val>
                                            <p:strVal val="#ppt_x"/>
                                          </p:val>
                                        </p:tav>
                                      </p:tavLst>
                                    </p:anim>
                                    <p:anim calcmode="lin" valueType="num">
                                      <p:cBhvr>
                                        <p:cTn id="46" dur="500" fill="hold"/>
                                        <p:tgtEl>
                                          <p:spTgt spid="24"/>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anim calcmode="lin" valueType="num">
                                      <p:cBhvr>
                                        <p:cTn id="50" dur="500" fill="hold"/>
                                        <p:tgtEl>
                                          <p:spTgt spid="27"/>
                                        </p:tgtEl>
                                        <p:attrNameLst>
                                          <p:attrName>ppt_x</p:attrName>
                                        </p:attrNameLst>
                                      </p:cBhvr>
                                      <p:tavLst>
                                        <p:tav tm="0">
                                          <p:val>
                                            <p:strVal val="#ppt_x"/>
                                          </p:val>
                                        </p:tav>
                                        <p:tav tm="100000">
                                          <p:val>
                                            <p:strVal val="#ppt_x"/>
                                          </p:val>
                                        </p:tav>
                                      </p:tavLst>
                                    </p:anim>
                                    <p:anim calcmode="lin" valueType="num">
                                      <p:cBhvr>
                                        <p:cTn id="51"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xit" presetSubtype="0" fill="hold" nodeType="clickEffect">
                                  <p:stCondLst>
                                    <p:cond delay="0"/>
                                  </p:stCondLst>
                                  <p:childTnLst>
                                    <p:animEffect transition="out" filter="fade">
                                      <p:cBhvr>
                                        <p:cTn id="55" dur="500"/>
                                        <p:tgtEl>
                                          <p:spTgt spid="24"/>
                                        </p:tgtEl>
                                      </p:cBhvr>
                                    </p:animEffect>
                                    <p:anim calcmode="lin" valueType="num">
                                      <p:cBhvr>
                                        <p:cTn id="56" dur="500"/>
                                        <p:tgtEl>
                                          <p:spTgt spid="24"/>
                                        </p:tgtEl>
                                        <p:attrNameLst>
                                          <p:attrName>ppt_x</p:attrName>
                                        </p:attrNameLst>
                                      </p:cBhvr>
                                      <p:tavLst>
                                        <p:tav tm="0">
                                          <p:val>
                                            <p:strVal val="ppt_x"/>
                                          </p:val>
                                        </p:tav>
                                        <p:tav tm="100000">
                                          <p:val>
                                            <p:strVal val="ppt_x"/>
                                          </p:val>
                                        </p:tav>
                                      </p:tavLst>
                                    </p:anim>
                                    <p:anim calcmode="lin" valueType="num">
                                      <p:cBhvr>
                                        <p:cTn id="57" dur="500"/>
                                        <p:tgtEl>
                                          <p:spTgt spid="24"/>
                                        </p:tgtEl>
                                        <p:attrNameLst>
                                          <p:attrName>ppt_y</p:attrName>
                                        </p:attrNameLst>
                                      </p:cBhvr>
                                      <p:tavLst>
                                        <p:tav tm="0">
                                          <p:val>
                                            <p:strVal val="ppt_y"/>
                                          </p:val>
                                        </p:tav>
                                        <p:tav tm="100000">
                                          <p:val>
                                            <p:strVal val="ppt_y+.1"/>
                                          </p:val>
                                        </p:tav>
                                      </p:tavLst>
                                    </p:anim>
                                    <p:set>
                                      <p:cBhvr>
                                        <p:cTn id="58" dur="1" fill="hold">
                                          <p:stCondLst>
                                            <p:cond delay="499"/>
                                          </p:stCondLst>
                                        </p:cTn>
                                        <p:tgtEl>
                                          <p:spTgt spid="24"/>
                                        </p:tgtEl>
                                        <p:attrNameLst>
                                          <p:attrName>style.visibility</p:attrName>
                                        </p:attrNameLst>
                                      </p:cBhvr>
                                      <p:to>
                                        <p:strVal val="hidden"/>
                                      </p:to>
                                    </p:set>
                                  </p:childTnLst>
                                </p:cTn>
                              </p:par>
                              <p:par>
                                <p:cTn id="59" presetID="42" presetClass="exit" presetSubtype="0" fill="hold" nodeType="withEffect">
                                  <p:stCondLst>
                                    <p:cond delay="0"/>
                                  </p:stCondLst>
                                  <p:childTnLst>
                                    <p:animEffect transition="out" filter="fade">
                                      <p:cBhvr>
                                        <p:cTn id="60" dur="500"/>
                                        <p:tgtEl>
                                          <p:spTgt spid="27"/>
                                        </p:tgtEl>
                                      </p:cBhvr>
                                    </p:animEffect>
                                    <p:anim calcmode="lin" valueType="num">
                                      <p:cBhvr>
                                        <p:cTn id="61" dur="500"/>
                                        <p:tgtEl>
                                          <p:spTgt spid="27"/>
                                        </p:tgtEl>
                                        <p:attrNameLst>
                                          <p:attrName>ppt_x</p:attrName>
                                        </p:attrNameLst>
                                      </p:cBhvr>
                                      <p:tavLst>
                                        <p:tav tm="0">
                                          <p:val>
                                            <p:strVal val="ppt_x"/>
                                          </p:val>
                                        </p:tav>
                                        <p:tav tm="100000">
                                          <p:val>
                                            <p:strVal val="ppt_x"/>
                                          </p:val>
                                        </p:tav>
                                      </p:tavLst>
                                    </p:anim>
                                    <p:anim calcmode="lin" valueType="num">
                                      <p:cBhvr>
                                        <p:cTn id="62" dur="500"/>
                                        <p:tgtEl>
                                          <p:spTgt spid="27"/>
                                        </p:tgtEl>
                                        <p:attrNameLst>
                                          <p:attrName>ppt_y</p:attrName>
                                        </p:attrNameLst>
                                      </p:cBhvr>
                                      <p:tavLst>
                                        <p:tav tm="0">
                                          <p:val>
                                            <p:strVal val="ppt_y"/>
                                          </p:val>
                                        </p:tav>
                                        <p:tav tm="100000">
                                          <p:val>
                                            <p:strVal val="ppt_y+.1"/>
                                          </p:val>
                                        </p:tav>
                                      </p:tavLst>
                                    </p:anim>
                                    <p:set>
                                      <p:cBhvr>
                                        <p:cTn id="63" dur="1" fill="hold">
                                          <p:stCondLst>
                                            <p:cond delay="499"/>
                                          </p:stCondLst>
                                        </p:cTn>
                                        <p:tgtEl>
                                          <p:spTgt spid="27"/>
                                        </p:tgtEl>
                                        <p:attrNameLst>
                                          <p:attrName>style.visibility</p:attrName>
                                        </p:attrNameLst>
                                      </p:cBhvr>
                                      <p:to>
                                        <p:strVal val="hidden"/>
                                      </p:to>
                                    </p:set>
                                  </p:childTnLst>
                                </p:cTn>
                              </p:par>
                            </p:childTnLst>
                          </p:cTn>
                        </p:par>
                        <p:par>
                          <p:cTn id="64" fill="hold">
                            <p:stCondLst>
                              <p:cond delay="500"/>
                            </p:stCondLst>
                            <p:childTnLst>
                              <p:par>
                                <p:cTn id="65" presetID="16" presetClass="entr" presetSubtype="21" fill="hold" grpId="0"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barn(inVertical)">
                                      <p:cBhvr>
                                        <p:cTn id="67" dur="500"/>
                                        <p:tgtEl>
                                          <p:spTgt spid="38"/>
                                        </p:tgtEl>
                                      </p:cBhvr>
                                    </p:animEffect>
                                  </p:childTnLst>
                                </p:cTn>
                              </p:par>
                            </p:childTnLst>
                          </p:cTn>
                        </p:par>
                        <p:par>
                          <p:cTn id="68" fill="hold">
                            <p:stCondLst>
                              <p:cond delay="1000"/>
                            </p:stCondLst>
                            <p:childTnLst>
                              <p:par>
                                <p:cTn id="69" presetID="42" presetClass="entr" presetSubtype="0" fill="hold"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500"/>
                                        <p:tgtEl>
                                          <p:spTgt spid="41"/>
                                        </p:tgtEl>
                                      </p:cBhvr>
                                    </p:animEffect>
                                    <p:anim calcmode="lin" valueType="num">
                                      <p:cBhvr>
                                        <p:cTn id="72" dur="500" fill="hold"/>
                                        <p:tgtEl>
                                          <p:spTgt spid="41"/>
                                        </p:tgtEl>
                                        <p:attrNameLst>
                                          <p:attrName>ppt_x</p:attrName>
                                        </p:attrNameLst>
                                      </p:cBhvr>
                                      <p:tavLst>
                                        <p:tav tm="0">
                                          <p:val>
                                            <p:strVal val="#ppt_x"/>
                                          </p:val>
                                        </p:tav>
                                        <p:tav tm="100000">
                                          <p:val>
                                            <p:strVal val="#ppt_x"/>
                                          </p:val>
                                        </p:tav>
                                      </p:tavLst>
                                    </p:anim>
                                    <p:anim calcmode="lin" valueType="num">
                                      <p:cBhvr>
                                        <p:cTn id="73" dur="5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barn(inVertical)">
                                      <p:cBhvr>
                                        <p:cTn id="78" dur="500"/>
                                        <p:tgtEl>
                                          <p:spTgt spid="39"/>
                                        </p:tgtEl>
                                      </p:cBhvr>
                                    </p:animEffect>
                                  </p:childTnLst>
                                </p:cTn>
                              </p:par>
                            </p:childTnLst>
                          </p:cTn>
                        </p:par>
                        <p:par>
                          <p:cTn id="79" fill="hold">
                            <p:stCondLst>
                              <p:cond delay="500"/>
                            </p:stCondLst>
                            <p:childTnLst>
                              <p:par>
                                <p:cTn id="80" presetID="42" presetClass="entr" presetSubtype="0" fill="hold" nodeType="after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anim calcmode="lin" valueType="num">
                                      <p:cBhvr>
                                        <p:cTn id="83" dur="500" fill="hold"/>
                                        <p:tgtEl>
                                          <p:spTgt spid="44"/>
                                        </p:tgtEl>
                                        <p:attrNameLst>
                                          <p:attrName>ppt_x</p:attrName>
                                        </p:attrNameLst>
                                      </p:cBhvr>
                                      <p:tavLst>
                                        <p:tav tm="0">
                                          <p:val>
                                            <p:strVal val="#ppt_x"/>
                                          </p:val>
                                        </p:tav>
                                        <p:tav tm="100000">
                                          <p:val>
                                            <p:strVal val="#ppt_x"/>
                                          </p:val>
                                        </p:tav>
                                      </p:tavLst>
                                    </p:anim>
                                    <p:anim calcmode="lin" valueType="num">
                                      <p:cBhvr>
                                        <p:cTn id="84" dur="5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xit" presetSubtype="0" fill="hold" nodeType="clickEffect">
                                  <p:stCondLst>
                                    <p:cond delay="0"/>
                                  </p:stCondLst>
                                  <p:childTnLst>
                                    <p:animEffect transition="out" filter="fade">
                                      <p:cBhvr>
                                        <p:cTn id="88" dur="500"/>
                                        <p:tgtEl>
                                          <p:spTgt spid="41"/>
                                        </p:tgtEl>
                                      </p:cBhvr>
                                    </p:animEffect>
                                    <p:anim calcmode="lin" valueType="num">
                                      <p:cBhvr>
                                        <p:cTn id="89" dur="500"/>
                                        <p:tgtEl>
                                          <p:spTgt spid="41"/>
                                        </p:tgtEl>
                                        <p:attrNameLst>
                                          <p:attrName>ppt_x</p:attrName>
                                        </p:attrNameLst>
                                      </p:cBhvr>
                                      <p:tavLst>
                                        <p:tav tm="0">
                                          <p:val>
                                            <p:strVal val="ppt_x"/>
                                          </p:val>
                                        </p:tav>
                                        <p:tav tm="100000">
                                          <p:val>
                                            <p:strVal val="ppt_x"/>
                                          </p:val>
                                        </p:tav>
                                      </p:tavLst>
                                    </p:anim>
                                    <p:anim calcmode="lin" valueType="num">
                                      <p:cBhvr>
                                        <p:cTn id="90" dur="500"/>
                                        <p:tgtEl>
                                          <p:spTgt spid="41"/>
                                        </p:tgtEl>
                                        <p:attrNameLst>
                                          <p:attrName>ppt_y</p:attrName>
                                        </p:attrNameLst>
                                      </p:cBhvr>
                                      <p:tavLst>
                                        <p:tav tm="0">
                                          <p:val>
                                            <p:strVal val="ppt_y"/>
                                          </p:val>
                                        </p:tav>
                                        <p:tav tm="100000">
                                          <p:val>
                                            <p:strVal val="ppt_y+.1"/>
                                          </p:val>
                                        </p:tav>
                                      </p:tavLst>
                                    </p:anim>
                                    <p:set>
                                      <p:cBhvr>
                                        <p:cTn id="91" dur="1" fill="hold">
                                          <p:stCondLst>
                                            <p:cond delay="499"/>
                                          </p:stCondLst>
                                        </p:cTn>
                                        <p:tgtEl>
                                          <p:spTgt spid="41"/>
                                        </p:tgtEl>
                                        <p:attrNameLst>
                                          <p:attrName>style.visibility</p:attrName>
                                        </p:attrNameLst>
                                      </p:cBhvr>
                                      <p:to>
                                        <p:strVal val="hidden"/>
                                      </p:to>
                                    </p:set>
                                  </p:childTnLst>
                                </p:cTn>
                              </p:par>
                              <p:par>
                                <p:cTn id="92" presetID="42" presetClass="exit" presetSubtype="0" fill="hold" nodeType="withEffect">
                                  <p:stCondLst>
                                    <p:cond delay="0"/>
                                  </p:stCondLst>
                                  <p:childTnLst>
                                    <p:animEffect transition="out" filter="fade">
                                      <p:cBhvr>
                                        <p:cTn id="93" dur="500"/>
                                        <p:tgtEl>
                                          <p:spTgt spid="44"/>
                                        </p:tgtEl>
                                      </p:cBhvr>
                                    </p:animEffect>
                                    <p:anim calcmode="lin" valueType="num">
                                      <p:cBhvr>
                                        <p:cTn id="94" dur="500"/>
                                        <p:tgtEl>
                                          <p:spTgt spid="44"/>
                                        </p:tgtEl>
                                        <p:attrNameLst>
                                          <p:attrName>ppt_x</p:attrName>
                                        </p:attrNameLst>
                                      </p:cBhvr>
                                      <p:tavLst>
                                        <p:tav tm="0">
                                          <p:val>
                                            <p:strVal val="ppt_x"/>
                                          </p:val>
                                        </p:tav>
                                        <p:tav tm="100000">
                                          <p:val>
                                            <p:strVal val="ppt_x"/>
                                          </p:val>
                                        </p:tav>
                                      </p:tavLst>
                                    </p:anim>
                                    <p:anim calcmode="lin" valueType="num">
                                      <p:cBhvr>
                                        <p:cTn id="95" dur="500"/>
                                        <p:tgtEl>
                                          <p:spTgt spid="44"/>
                                        </p:tgtEl>
                                        <p:attrNameLst>
                                          <p:attrName>ppt_y</p:attrName>
                                        </p:attrNameLst>
                                      </p:cBhvr>
                                      <p:tavLst>
                                        <p:tav tm="0">
                                          <p:val>
                                            <p:strVal val="ppt_y"/>
                                          </p:val>
                                        </p:tav>
                                        <p:tav tm="100000">
                                          <p:val>
                                            <p:strVal val="ppt_y+.1"/>
                                          </p:val>
                                        </p:tav>
                                      </p:tavLst>
                                    </p:anim>
                                    <p:set>
                                      <p:cBhvr>
                                        <p:cTn id="96" dur="1" fill="hold">
                                          <p:stCondLst>
                                            <p:cond delay="499"/>
                                          </p:stCondLst>
                                        </p:cTn>
                                        <p:tgtEl>
                                          <p:spTgt spid="44"/>
                                        </p:tgtEl>
                                        <p:attrNameLst>
                                          <p:attrName>style.visibility</p:attrName>
                                        </p:attrNameLst>
                                      </p:cBhvr>
                                      <p:to>
                                        <p:strVal val="hidden"/>
                                      </p:to>
                                    </p:set>
                                  </p:childTnLst>
                                </p:cTn>
                              </p:par>
                            </p:childTnLst>
                          </p:cTn>
                        </p:par>
                        <p:par>
                          <p:cTn id="97" fill="hold">
                            <p:stCondLst>
                              <p:cond delay="500"/>
                            </p:stCondLst>
                            <p:childTnLst>
                              <p:par>
                                <p:cTn id="98" presetID="16" presetClass="entr" presetSubtype="21" fill="hold" nodeType="after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barn(inVertical)">
                                      <p:cBhvr>
                                        <p:cTn id="100" dur="500"/>
                                        <p:tgtEl>
                                          <p:spTgt spid="34"/>
                                        </p:tgtEl>
                                      </p:cBhvr>
                                    </p:animEffect>
                                  </p:childTnLst>
                                </p:cTn>
                              </p:par>
                            </p:childTnLst>
                          </p:cTn>
                        </p:par>
                        <p:par>
                          <p:cTn id="101" fill="hold">
                            <p:stCondLst>
                              <p:cond delay="1000"/>
                            </p:stCondLst>
                            <p:childTnLst>
                              <p:par>
                                <p:cTn id="102" presetID="42" presetClass="entr" presetSubtype="0" fill="hold" nodeType="after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fade">
                                      <p:cBhvr>
                                        <p:cTn id="104" dur="500"/>
                                        <p:tgtEl>
                                          <p:spTgt spid="35"/>
                                        </p:tgtEl>
                                      </p:cBhvr>
                                    </p:animEffect>
                                    <p:anim calcmode="lin" valueType="num">
                                      <p:cBhvr>
                                        <p:cTn id="105" dur="500" fill="hold"/>
                                        <p:tgtEl>
                                          <p:spTgt spid="35"/>
                                        </p:tgtEl>
                                        <p:attrNameLst>
                                          <p:attrName>ppt_x</p:attrName>
                                        </p:attrNameLst>
                                      </p:cBhvr>
                                      <p:tavLst>
                                        <p:tav tm="0">
                                          <p:val>
                                            <p:strVal val="#ppt_x"/>
                                          </p:val>
                                        </p:tav>
                                        <p:tav tm="100000">
                                          <p:val>
                                            <p:strVal val="#ppt_x"/>
                                          </p:val>
                                        </p:tav>
                                      </p:tavLst>
                                    </p:anim>
                                    <p:anim calcmode="lin" valueType="num">
                                      <p:cBhvr>
                                        <p:cTn id="106"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xit" presetSubtype="0" fill="hold" nodeType="clickEffect">
                                  <p:stCondLst>
                                    <p:cond delay="0"/>
                                  </p:stCondLst>
                                  <p:childTnLst>
                                    <p:animEffect transition="out" filter="fade">
                                      <p:cBhvr>
                                        <p:cTn id="110" dur="500"/>
                                        <p:tgtEl>
                                          <p:spTgt spid="35"/>
                                        </p:tgtEl>
                                      </p:cBhvr>
                                    </p:animEffect>
                                    <p:anim calcmode="lin" valueType="num">
                                      <p:cBhvr>
                                        <p:cTn id="111" dur="500"/>
                                        <p:tgtEl>
                                          <p:spTgt spid="35"/>
                                        </p:tgtEl>
                                        <p:attrNameLst>
                                          <p:attrName>ppt_x</p:attrName>
                                        </p:attrNameLst>
                                      </p:cBhvr>
                                      <p:tavLst>
                                        <p:tav tm="0">
                                          <p:val>
                                            <p:strVal val="ppt_x"/>
                                          </p:val>
                                        </p:tav>
                                        <p:tav tm="100000">
                                          <p:val>
                                            <p:strVal val="ppt_x"/>
                                          </p:val>
                                        </p:tav>
                                      </p:tavLst>
                                    </p:anim>
                                    <p:anim calcmode="lin" valueType="num">
                                      <p:cBhvr>
                                        <p:cTn id="112" dur="500"/>
                                        <p:tgtEl>
                                          <p:spTgt spid="35"/>
                                        </p:tgtEl>
                                        <p:attrNameLst>
                                          <p:attrName>ppt_y</p:attrName>
                                        </p:attrNameLst>
                                      </p:cBhvr>
                                      <p:tavLst>
                                        <p:tav tm="0">
                                          <p:val>
                                            <p:strVal val="ppt_y"/>
                                          </p:val>
                                        </p:tav>
                                        <p:tav tm="100000">
                                          <p:val>
                                            <p:strVal val="ppt_y+.1"/>
                                          </p:val>
                                        </p:tav>
                                      </p:tavLst>
                                    </p:anim>
                                    <p:set>
                                      <p:cBhvr>
                                        <p:cTn id="113" dur="1" fill="hold">
                                          <p:stCondLst>
                                            <p:cond delay="499"/>
                                          </p:stCondLst>
                                        </p:cTn>
                                        <p:tgtEl>
                                          <p:spTgt spid="35"/>
                                        </p:tgtEl>
                                        <p:attrNameLst>
                                          <p:attrName>style.visibility</p:attrName>
                                        </p:attrNameLst>
                                      </p:cBhvr>
                                      <p:to>
                                        <p:strVal val="hidden"/>
                                      </p:to>
                                    </p:set>
                                  </p:childTnLst>
                                </p:cTn>
                              </p:par>
                            </p:childTnLst>
                          </p:cTn>
                        </p:par>
                        <p:par>
                          <p:cTn id="114" fill="hold">
                            <p:stCondLst>
                              <p:cond delay="500"/>
                            </p:stCondLst>
                            <p:childTnLst>
                              <p:par>
                                <p:cTn id="115" presetID="42" presetClass="entr" presetSubtype="0" fill="hold" nodeType="after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fade">
                                      <p:cBhvr>
                                        <p:cTn id="117" dur="500"/>
                                        <p:tgtEl>
                                          <p:spTgt spid="47"/>
                                        </p:tgtEl>
                                      </p:cBhvr>
                                    </p:animEffect>
                                    <p:anim calcmode="lin" valueType="num">
                                      <p:cBhvr>
                                        <p:cTn id="118" dur="500" fill="hold"/>
                                        <p:tgtEl>
                                          <p:spTgt spid="47"/>
                                        </p:tgtEl>
                                        <p:attrNameLst>
                                          <p:attrName>ppt_x</p:attrName>
                                        </p:attrNameLst>
                                      </p:cBhvr>
                                      <p:tavLst>
                                        <p:tav tm="0">
                                          <p:val>
                                            <p:strVal val="#ppt_x"/>
                                          </p:val>
                                        </p:tav>
                                        <p:tav tm="100000">
                                          <p:val>
                                            <p:strVal val="#ppt_x"/>
                                          </p:val>
                                        </p:tav>
                                      </p:tavLst>
                                    </p:anim>
                                    <p:anim calcmode="lin" valueType="num">
                                      <p:cBhvr>
                                        <p:cTn id="119" dur="5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8" grpId="0" animBg="1"/>
      <p:bldP spid="50" grpId="0" animBg="1"/>
      <p:bldP spid="50"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Additive Increase, Multiplicative Decrease</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26</a:t>
            </a:fld>
            <a:endParaRPr lang="en-US" dirty="0"/>
          </a:p>
        </p:txBody>
      </p:sp>
      <p:sp>
        <p:nvSpPr>
          <p:cNvPr id="4" name="Content Placeholder 3"/>
          <p:cNvSpPr>
            <a:spLocks noGrp="1"/>
          </p:cNvSpPr>
          <p:nvPr>
            <p:ph sz="quarter" idx="1"/>
          </p:nvPr>
        </p:nvSpPr>
        <p:spPr>
          <a:xfrm>
            <a:off x="1676400" y="1600200"/>
            <a:ext cx="3053508" cy="5105400"/>
          </a:xfrm>
        </p:spPr>
        <p:txBody>
          <a:bodyPr/>
          <a:lstStyle/>
          <a:p>
            <a:r>
              <a:rPr lang="en-US" dirty="0"/>
              <a:t>Converges to stable and fair cycle</a:t>
            </a:r>
          </a:p>
          <a:p>
            <a:r>
              <a:rPr lang="en-US" dirty="0"/>
              <a:t>Symmetric around </a:t>
            </a:r>
            <a:r>
              <a:rPr lang="en-US" i="1" dirty="0"/>
              <a:t>y</a:t>
            </a:r>
            <a:r>
              <a:rPr lang="en-US" dirty="0"/>
              <a:t>=</a:t>
            </a:r>
            <a:r>
              <a:rPr lang="en-US" i="1" dirty="0"/>
              <a:t>x</a:t>
            </a:r>
          </a:p>
        </p:txBody>
      </p:sp>
      <p:sp>
        <p:nvSpPr>
          <p:cNvPr id="5" name="Text Box 18"/>
          <p:cNvSpPr txBox="1">
            <a:spLocks noChangeArrowheads="1"/>
          </p:cNvSpPr>
          <p:nvPr/>
        </p:nvSpPr>
        <p:spPr bwMode="auto">
          <a:xfrm>
            <a:off x="6517043" y="6108425"/>
            <a:ext cx="2421241" cy="459100"/>
          </a:xfrm>
          <a:prstGeom prst="rect">
            <a:avLst/>
          </a:prstGeom>
          <a:noFill/>
          <a:ln w="254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dirty="0"/>
              <a:t>Flow 1 Throughput</a:t>
            </a:r>
          </a:p>
        </p:txBody>
      </p:sp>
      <p:sp>
        <p:nvSpPr>
          <p:cNvPr id="6" name="Text Box 19"/>
          <p:cNvSpPr txBox="1">
            <a:spLocks noChangeArrowheads="1"/>
          </p:cNvSpPr>
          <p:nvPr/>
        </p:nvSpPr>
        <p:spPr bwMode="auto">
          <a:xfrm rot="16200000">
            <a:off x="4451933" y="3783130"/>
            <a:ext cx="2421241" cy="459100"/>
          </a:xfrm>
          <a:prstGeom prst="rect">
            <a:avLst/>
          </a:prstGeom>
          <a:noFill/>
          <a:ln w="254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dirty="0"/>
              <a:t>Flow 2 Throughput</a:t>
            </a:r>
          </a:p>
        </p:txBody>
      </p:sp>
      <p:cxnSp>
        <p:nvCxnSpPr>
          <p:cNvPr id="7" name="Straight Connector 6"/>
          <p:cNvCxnSpPr/>
          <p:nvPr/>
        </p:nvCxnSpPr>
        <p:spPr>
          <a:xfrm>
            <a:off x="5871003" y="2071171"/>
            <a:ext cx="4037254" cy="403725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0" idx="0"/>
          </p:cNvCxnSpPr>
          <p:nvPr/>
        </p:nvCxnSpPr>
        <p:spPr>
          <a:xfrm flipV="1">
            <a:off x="5892103" y="2761689"/>
            <a:ext cx="3321671" cy="334673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Line 5"/>
          <p:cNvSpPr>
            <a:spLocks noChangeShapeType="1"/>
          </p:cNvSpPr>
          <p:nvPr/>
        </p:nvSpPr>
        <p:spPr bwMode="auto">
          <a:xfrm flipV="1">
            <a:off x="5892100" y="6108425"/>
            <a:ext cx="4250575" cy="0"/>
          </a:xfrm>
          <a:prstGeom prst="line">
            <a:avLst/>
          </a:prstGeom>
          <a:noFill/>
          <a:ln w="57150">
            <a:solidFill>
              <a:schemeClr val="tx1"/>
            </a:solidFill>
            <a:round/>
            <a:headEnd type="none" w="med" len="med"/>
            <a:tailEnd type="none" w="med" len="med"/>
          </a:ln>
          <a:effectLst/>
        </p:spPr>
        <p:txBody>
          <a:bodyPr vert="horz" wrap="square" lIns="90488" tIns="44450" rIns="90488" bIns="44450" numCol="1" anchor="t" anchorCtr="0" compatLnSpc="1">
            <a:prstTxWarp prst="textNoShape">
              <a:avLst/>
            </a:prstTxWarp>
          </a:bodyPr>
          <a:lstStyle/>
          <a:p>
            <a:endParaRPr lang="en-US"/>
          </a:p>
        </p:txBody>
      </p:sp>
      <p:sp>
        <p:nvSpPr>
          <p:cNvPr id="10" name="Line 6"/>
          <p:cNvSpPr>
            <a:spLocks noChangeShapeType="1"/>
          </p:cNvSpPr>
          <p:nvPr/>
        </p:nvSpPr>
        <p:spPr bwMode="auto">
          <a:xfrm flipH="1" flipV="1">
            <a:off x="5892102" y="1916935"/>
            <a:ext cx="0" cy="4191490"/>
          </a:xfrm>
          <a:prstGeom prst="line">
            <a:avLst/>
          </a:prstGeom>
          <a:noFill/>
          <a:ln w="57150">
            <a:solidFill>
              <a:schemeClr val="tx1"/>
            </a:solidFill>
            <a:round/>
            <a:headEnd type="none" w="med" len="med"/>
            <a:tailEnd type="none" w="med" len="med"/>
          </a:ln>
          <a:effectLst/>
        </p:spPr>
        <p:txBody>
          <a:bodyPr vert="horz" wrap="square" lIns="90488" tIns="44450" rIns="90488" bIns="44450" numCol="1" anchor="t" anchorCtr="0" compatLnSpc="1">
            <a:prstTxWarp prst="textNoShape">
              <a:avLst/>
            </a:prstTxWarp>
          </a:bodyPr>
          <a:lstStyle/>
          <a:p>
            <a:endParaRPr lang="en-US"/>
          </a:p>
        </p:txBody>
      </p:sp>
      <p:sp>
        <p:nvSpPr>
          <p:cNvPr id="20" name="Oval 19"/>
          <p:cNvSpPr/>
          <p:nvPr/>
        </p:nvSpPr>
        <p:spPr>
          <a:xfrm>
            <a:off x="7614211" y="3193837"/>
            <a:ext cx="220338" cy="220338"/>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30" idx="4"/>
            <a:endCxn id="28" idx="0"/>
          </p:cNvCxnSpPr>
          <p:nvPr/>
        </p:nvCxnSpPr>
        <p:spPr>
          <a:xfrm flipH="1">
            <a:off x="6426792" y="2040556"/>
            <a:ext cx="1015977" cy="1549597"/>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646844" y="4049463"/>
            <a:ext cx="220338" cy="220338"/>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489073" y="2419754"/>
            <a:ext cx="220338" cy="220338"/>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316622" y="3590152"/>
            <a:ext cx="220338" cy="220338"/>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332599" y="1820217"/>
            <a:ext cx="220338" cy="220338"/>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28" idx="7"/>
            <a:endCxn id="27" idx="3"/>
          </p:cNvCxnSpPr>
          <p:nvPr/>
        </p:nvCxnSpPr>
        <p:spPr>
          <a:xfrm flipV="1">
            <a:off x="6504693" y="2607824"/>
            <a:ext cx="1016649" cy="1014596"/>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4"/>
            <a:endCxn id="25" idx="0"/>
          </p:cNvCxnSpPr>
          <p:nvPr/>
        </p:nvCxnSpPr>
        <p:spPr>
          <a:xfrm flipH="1">
            <a:off x="6757014" y="2640093"/>
            <a:ext cx="842229" cy="1409371"/>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5" idx="7"/>
            <a:endCxn id="20" idx="3"/>
          </p:cNvCxnSpPr>
          <p:nvPr/>
        </p:nvCxnSpPr>
        <p:spPr>
          <a:xfrm flipV="1">
            <a:off x="6834915" y="3381907"/>
            <a:ext cx="811565" cy="69982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6973401" y="4459985"/>
            <a:ext cx="220338" cy="220338"/>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20" idx="4"/>
            <a:endCxn id="29" idx="0"/>
          </p:cNvCxnSpPr>
          <p:nvPr/>
        </p:nvCxnSpPr>
        <p:spPr>
          <a:xfrm flipH="1">
            <a:off x="7083570" y="3414175"/>
            <a:ext cx="640810" cy="104581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7"/>
            <a:endCxn id="36" idx="3"/>
          </p:cNvCxnSpPr>
          <p:nvPr/>
        </p:nvCxnSpPr>
        <p:spPr>
          <a:xfrm flipV="1">
            <a:off x="7161472" y="3861893"/>
            <a:ext cx="748203" cy="63036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7877406" y="3673823"/>
            <a:ext cx="220338" cy="220338"/>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rot="16200000" flipV="1">
            <a:off x="8576997" y="4154217"/>
            <a:ext cx="220338" cy="220338"/>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40" idx="4"/>
            <a:endCxn id="39" idx="0"/>
          </p:cNvCxnSpPr>
          <p:nvPr/>
        </p:nvCxnSpPr>
        <p:spPr>
          <a:xfrm rot="16200000" flipH="1" flipV="1">
            <a:off x="8667831" y="4279189"/>
            <a:ext cx="1015977" cy="1549597"/>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rot="16200000" flipV="1">
            <a:off x="7721371" y="5121584"/>
            <a:ext cx="220338" cy="220338"/>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flipV="1">
            <a:off x="9351080" y="4279355"/>
            <a:ext cx="220338" cy="220338"/>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flipV="1">
            <a:off x="8180682" y="5451806"/>
            <a:ext cx="220338" cy="220338"/>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rot="16200000" flipV="1">
            <a:off x="9950617" y="4435829"/>
            <a:ext cx="220338" cy="220338"/>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39" idx="7"/>
            <a:endCxn id="37" idx="3"/>
          </p:cNvCxnSpPr>
          <p:nvPr/>
        </p:nvCxnSpPr>
        <p:spPr>
          <a:xfrm rot="16200000">
            <a:off x="8367727" y="4468452"/>
            <a:ext cx="1016649" cy="1014596"/>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4"/>
            <a:endCxn id="34" idx="0"/>
          </p:cNvCxnSpPr>
          <p:nvPr/>
        </p:nvCxnSpPr>
        <p:spPr>
          <a:xfrm rot="16200000" flipH="1" flipV="1">
            <a:off x="8225281" y="4105954"/>
            <a:ext cx="842229" cy="1409371"/>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7"/>
            <a:endCxn id="24" idx="3"/>
          </p:cNvCxnSpPr>
          <p:nvPr/>
        </p:nvCxnSpPr>
        <p:spPr>
          <a:xfrm rot="16200000">
            <a:off x="7853572" y="4398158"/>
            <a:ext cx="811565" cy="69982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rot="16200000" flipV="1">
            <a:off x="7310849" y="4795027"/>
            <a:ext cx="220338" cy="220338"/>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a:stCxn id="24" idx="4"/>
            <a:endCxn id="44" idx="0"/>
          </p:cNvCxnSpPr>
          <p:nvPr/>
        </p:nvCxnSpPr>
        <p:spPr>
          <a:xfrm rot="16200000" flipH="1" flipV="1">
            <a:off x="7733687" y="4061886"/>
            <a:ext cx="640810" cy="104581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4" idx="7"/>
            <a:endCxn id="47" idx="3"/>
          </p:cNvCxnSpPr>
          <p:nvPr/>
        </p:nvCxnSpPr>
        <p:spPr>
          <a:xfrm rot="16200000">
            <a:off x="7439998" y="4138014"/>
            <a:ext cx="748203" cy="63036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rot="16200000" flipV="1">
            <a:off x="8097011" y="3891022"/>
            <a:ext cx="220338" cy="220338"/>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516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inVertical)">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left)">
                                      <p:cBhvr>
                                        <p:cTn id="16" dur="500"/>
                                        <p:tgtEl>
                                          <p:spTgt spid="31"/>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arn(inVertical)">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right)">
                                      <p:cBhvr>
                                        <p:cTn id="25" dur="500"/>
                                        <p:tgtEl>
                                          <p:spTgt spid="35"/>
                                        </p:tgtEl>
                                      </p:cBhvr>
                                    </p:animEffect>
                                  </p:childTnLst>
                                </p:cTn>
                              </p:par>
                            </p:childTnLst>
                          </p:cTn>
                        </p:par>
                        <p:par>
                          <p:cTn id="26" fill="hold">
                            <p:stCondLst>
                              <p:cond delay="500"/>
                            </p:stCondLst>
                            <p:childTnLst>
                              <p:par>
                                <p:cTn id="27" presetID="16" presetClass="entr" presetSubtype="21"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barn(inVertical)">
                                      <p:cBhvr>
                                        <p:cTn id="29" dur="500"/>
                                        <p:tgtEl>
                                          <p:spTgt spid="25"/>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wipe(left)">
                                      <p:cBhvr>
                                        <p:cTn id="33" dur="500"/>
                                        <p:tgtEl>
                                          <p:spTgt spid="38"/>
                                        </p:tgtEl>
                                      </p:cBhvr>
                                    </p:animEffect>
                                  </p:childTnLst>
                                </p:cTn>
                              </p:par>
                            </p:childTnLst>
                          </p:cTn>
                        </p:par>
                        <p:par>
                          <p:cTn id="34" fill="hold">
                            <p:stCondLst>
                              <p:cond delay="1500"/>
                            </p:stCondLst>
                            <p:childTnLst>
                              <p:par>
                                <p:cTn id="35" presetID="16" presetClass="entr" presetSubtype="21"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arn(inVertical)">
                                      <p:cBhvr>
                                        <p:cTn id="37" dur="500"/>
                                        <p:tgtEl>
                                          <p:spTgt spid="20"/>
                                        </p:tgtEl>
                                      </p:cBhvr>
                                    </p:animEffect>
                                  </p:childTnLst>
                                </p:cTn>
                              </p:par>
                            </p:childTnLst>
                          </p:cTn>
                        </p:par>
                        <p:par>
                          <p:cTn id="38" fill="hold">
                            <p:stCondLst>
                              <p:cond delay="2000"/>
                            </p:stCondLst>
                            <p:childTnLst>
                              <p:par>
                                <p:cTn id="39" presetID="22" presetClass="entr" presetSubtype="2" fill="hold"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right)">
                                      <p:cBhvr>
                                        <p:cTn id="41" dur="500"/>
                                        <p:tgtEl>
                                          <p:spTgt spid="32"/>
                                        </p:tgtEl>
                                      </p:cBhvr>
                                    </p:animEffect>
                                  </p:childTnLst>
                                </p:cTn>
                              </p:par>
                            </p:childTnLst>
                          </p:cTn>
                        </p:par>
                        <p:par>
                          <p:cTn id="42" fill="hold">
                            <p:stCondLst>
                              <p:cond delay="2500"/>
                            </p:stCondLst>
                            <p:childTnLst>
                              <p:par>
                                <p:cTn id="43" presetID="16" presetClass="entr" presetSubtype="21"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arn(inVertical)">
                                      <p:cBhvr>
                                        <p:cTn id="45" dur="500"/>
                                        <p:tgtEl>
                                          <p:spTgt spid="29"/>
                                        </p:tgtEl>
                                      </p:cBhvr>
                                    </p:animEffect>
                                  </p:childTnLst>
                                </p:cTn>
                              </p:par>
                            </p:childTnLst>
                          </p:cTn>
                        </p:par>
                        <p:par>
                          <p:cTn id="46" fill="hold">
                            <p:stCondLst>
                              <p:cond delay="3000"/>
                            </p:stCondLst>
                            <p:childTnLst>
                              <p:par>
                                <p:cTn id="47" presetID="22" presetClass="entr" presetSubtype="8" fill="hold" nodeType="after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500"/>
                                        <p:tgtEl>
                                          <p:spTgt spid="33"/>
                                        </p:tgtEl>
                                      </p:cBhvr>
                                    </p:animEffect>
                                  </p:childTnLst>
                                </p:cTn>
                              </p:par>
                            </p:childTnLst>
                          </p:cTn>
                        </p:par>
                        <p:par>
                          <p:cTn id="50" fill="hold">
                            <p:stCondLst>
                              <p:cond delay="3500"/>
                            </p:stCondLst>
                            <p:childTnLst>
                              <p:par>
                                <p:cTn id="51" presetID="16" presetClass="entr" presetSubtype="21" fill="hold" grpId="0" nodeType="after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barn(inVertical)">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4">
                                            <p:txEl>
                                              <p:pRg st="0" end="0"/>
                                            </p:txEl>
                                          </p:spTgt>
                                        </p:tgtEl>
                                        <p:attrNameLst>
                                          <p:attrName>style.visibility</p:attrName>
                                        </p:attrNameLst>
                                      </p:cBhvr>
                                      <p:to>
                                        <p:strVal val="visible"/>
                                      </p:to>
                                    </p:set>
                                    <p:animEffect transition="in" filter="fade">
                                      <p:cBhvr>
                                        <p:cTn id="58" dur="500"/>
                                        <p:tgtEl>
                                          <p:spTgt spid="4">
                                            <p:txEl>
                                              <p:pRg st="0" end="0"/>
                                            </p:txEl>
                                          </p:spTgt>
                                        </p:tgtEl>
                                      </p:cBhvr>
                                    </p:animEffect>
                                    <p:anim calcmode="lin" valueType="num">
                                      <p:cBhvr>
                                        <p:cTn id="5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60"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barn(inVertical)">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barn(inVertical)">
                                      <p:cBhvr>
                                        <p:cTn id="70" dur="500"/>
                                        <p:tgtEl>
                                          <p:spTgt spid="24"/>
                                        </p:tgtEl>
                                      </p:cBhvr>
                                    </p:animEffect>
                                  </p:childTnLst>
                                </p:cTn>
                              </p:par>
                              <p:par>
                                <p:cTn id="71" presetID="16" presetClass="entr" presetSubtype="2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barn(inVertical)">
                                      <p:cBhvr>
                                        <p:cTn id="73" dur="500"/>
                                        <p:tgtEl>
                                          <p:spTgt spid="26"/>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barn(inVertical)">
                                      <p:cBhvr>
                                        <p:cTn id="76" dur="500"/>
                                        <p:tgtEl>
                                          <p:spTgt spid="34"/>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barn(inVertical)">
                                      <p:cBhvr>
                                        <p:cTn id="79" dur="500"/>
                                        <p:tgtEl>
                                          <p:spTgt spid="37"/>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barn(inVertical)">
                                      <p:cBhvr>
                                        <p:cTn id="82" dur="500"/>
                                        <p:tgtEl>
                                          <p:spTgt spid="39"/>
                                        </p:tgtEl>
                                      </p:cBhvr>
                                    </p:animEffect>
                                  </p:childTnLst>
                                </p:cTn>
                              </p:par>
                              <p:par>
                                <p:cTn id="83" presetID="16" presetClass="entr" presetSubtype="21" fill="hold"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barn(inVertical)">
                                      <p:cBhvr>
                                        <p:cTn id="85" dur="500"/>
                                        <p:tgtEl>
                                          <p:spTgt spid="41"/>
                                        </p:tgtEl>
                                      </p:cBhvr>
                                    </p:animEffect>
                                  </p:childTnLst>
                                </p:cTn>
                              </p:par>
                              <p:par>
                                <p:cTn id="86" presetID="16" presetClass="entr" presetSubtype="21" fill="hold" nodeType="with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barn(inVertical)">
                                      <p:cBhvr>
                                        <p:cTn id="88" dur="500"/>
                                        <p:tgtEl>
                                          <p:spTgt spid="42"/>
                                        </p:tgtEl>
                                      </p:cBhvr>
                                    </p:animEffect>
                                  </p:childTnLst>
                                </p:cTn>
                              </p:par>
                              <p:par>
                                <p:cTn id="89" presetID="16" presetClass="entr" presetSubtype="21" fill="hold" nodeType="with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barn(inVertical)">
                                      <p:cBhvr>
                                        <p:cTn id="91" dur="500"/>
                                        <p:tgtEl>
                                          <p:spTgt spid="43"/>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barn(inVertical)">
                                      <p:cBhvr>
                                        <p:cTn id="94" dur="500"/>
                                        <p:tgtEl>
                                          <p:spTgt spid="44"/>
                                        </p:tgtEl>
                                      </p:cBhvr>
                                    </p:animEffect>
                                  </p:childTnLst>
                                </p:cTn>
                              </p:par>
                              <p:par>
                                <p:cTn id="95" presetID="16" presetClass="entr" presetSubtype="21" fill="hold" nodeType="with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barn(inVertical)">
                                      <p:cBhvr>
                                        <p:cTn id="97" dur="500"/>
                                        <p:tgtEl>
                                          <p:spTgt spid="45"/>
                                        </p:tgtEl>
                                      </p:cBhvr>
                                    </p:animEffect>
                                  </p:childTnLst>
                                </p:cTn>
                              </p:par>
                              <p:par>
                                <p:cTn id="98" presetID="16" presetClass="entr" presetSubtype="21" fill="hold" nodeType="with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barn(inVertical)">
                                      <p:cBhvr>
                                        <p:cTn id="100" dur="500"/>
                                        <p:tgtEl>
                                          <p:spTgt spid="46"/>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barn(inVertical)">
                                      <p:cBhvr>
                                        <p:cTn id="103" dur="500"/>
                                        <p:tgtEl>
                                          <p:spTgt spid="47"/>
                                        </p:tgtEl>
                                      </p:cBhvr>
                                    </p:animEffect>
                                  </p:childTnLst>
                                </p:cTn>
                              </p:par>
                            </p:childTnLst>
                          </p:cTn>
                        </p:par>
                        <p:par>
                          <p:cTn id="104" fill="hold">
                            <p:stCondLst>
                              <p:cond delay="500"/>
                            </p:stCondLst>
                            <p:childTnLst>
                              <p:par>
                                <p:cTn id="105" presetID="42" presetClass="entr" presetSubtype="0" fill="hold" grpId="0" nodeType="afterEffect">
                                  <p:stCondLst>
                                    <p:cond delay="0"/>
                                  </p:stCondLst>
                                  <p:childTnLst>
                                    <p:set>
                                      <p:cBhvr>
                                        <p:cTn id="106" dur="1" fill="hold">
                                          <p:stCondLst>
                                            <p:cond delay="0"/>
                                          </p:stCondLst>
                                        </p:cTn>
                                        <p:tgtEl>
                                          <p:spTgt spid="4">
                                            <p:txEl>
                                              <p:pRg st="1" end="1"/>
                                            </p:txEl>
                                          </p:spTgt>
                                        </p:tgtEl>
                                        <p:attrNameLst>
                                          <p:attrName>style.visibility</p:attrName>
                                        </p:attrNameLst>
                                      </p:cBhvr>
                                      <p:to>
                                        <p:strVal val="visible"/>
                                      </p:to>
                                    </p:set>
                                    <p:animEffect transition="in" filter="fade">
                                      <p:cBhvr>
                                        <p:cTn id="107" dur="500"/>
                                        <p:tgtEl>
                                          <p:spTgt spid="4">
                                            <p:txEl>
                                              <p:pRg st="1" end="1"/>
                                            </p:txEl>
                                          </p:spTgt>
                                        </p:tgtEl>
                                      </p:cBhvr>
                                    </p:animEffect>
                                    <p:anim calcmode="lin" valueType="num">
                                      <p:cBhvr>
                                        <p:cTn id="10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09"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0" grpId="0" animBg="1"/>
      <p:bldP spid="25" grpId="0" animBg="1"/>
      <p:bldP spid="27" grpId="0" animBg="1"/>
      <p:bldP spid="28" grpId="0" animBg="1"/>
      <p:bldP spid="29" grpId="0" animBg="1"/>
      <p:bldP spid="36" grpId="0" animBg="1"/>
      <p:bldP spid="24" grpId="0" animBg="1"/>
      <p:bldP spid="34" grpId="0" animBg="1"/>
      <p:bldP spid="37" grpId="0" animBg="1"/>
      <p:bldP spid="39" grpId="0" animBg="1"/>
      <p:bldP spid="40" grpId="0" animBg="1"/>
      <p:bldP spid="44" grpId="0" animBg="1"/>
      <p:bldP spid="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lstStyle/>
          <a:p>
            <a:r>
              <a:rPr lang="en-US" dirty="0"/>
              <a:t>Implementing Congestion Control</a:t>
            </a:r>
          </a:p>
        </p:txBody>
      </p:sp>
      <p:sp>
        <p:nvSpPr>
          <p:cNvPr id="658435" name="Rectangle 3"/>
          <p:cNvSpPr>
            <a:spLocks noGrp="1" noChangeArrowheads="1"/>
          </p:cNvSpPr>
          <p:nvPr>
            <p:ph idx="1"/>
          </p:nvPr>
        </p:nvSpPr>
        <p:spPr/>
        <p:txBody>
          <a:bodyPr>
            <a:normAutofit/>
          </a:bodyPr>
          <a:lstStyle/>
          <a:p>
            <a:r>
              <a:rPr lang="en-US" dirty="0"/>
              <a:t>Maintains three variables:</a:t>
            </a:r>
          </a:p>
          <a:p>
            <a:pPr lvl="1"/>
            <a:r>
              <a:rPr lang="en-US" i="1" dirty="0" err="1"/>
              <a:t>cwnd</a:t>
            </a:r>
            <a:r>
              <a:rPr lang="en-US" dirty="0"/>
              <a:t>:  </a:t>
            </a:r>
            <a:r>
              <a:rPr lang="en-US" b="1" dirty="0"/>
              <a:t>c</a:t>
            </a:r>
            <a:r>
              <a:rPr lang="en-US" dirty="0"/>
              <a:t>ongestion </a:t>
            </a:r>
            <a:r>
              <a:rPr lang="en-US" b="1" dirty="0"/>
              <a:t>w</a:t>
            </a:r>
            <a:r>
              <a:rPr lang="en-US" dirty="0"/>
              <a:t>i</a:t>
            </a:r>
            <a:r>
              <a:rPr lang="en-US" b="1" dirty="0"/>
              <a:t>nd</a:t>
            </a:r>
            <a:r>
              <a:rPr lang="en-US" dirty="0"/>
              <a:t>ow</a:t>
            </a:r>
          </a:p>
          <a:p>
            <a:pPr lvl="1"/>
            <a:r>
              <a:rPr lang="en-US" i="1" dirty="0" err="1"/>
              <a:t>adv_wnd</a:t>
            </a:r>
            <a:r>
              <a:rPr lang="en-US" dirty="0"/>
              <a:t>: receiver </a:t>
            </a:r>
            <a:r>
              <a:rPr lang="en-US" b="1" dirty="0"/>
              <a:t>adv</a:t>
            </a:r>
            <a:r>
              <a:rPr lang="en-US" dirty="0"/>
              <a:t>ertised </a:t>
            </a:r>
            <a:r>
              <a:rPr lang="en-US" b="1" dirty="0"/>
              <a:t>w</a:t>
            </a:r>
            <a:r>
              <a:rPr lang="en-US" dirty="0"/>
              <a:t>i</a:t>
            </a:r>
            <a:r>
              <a:rPr lang="en-US" b="1" dirty="0"/>
              <a:t>nd</a:t>
            </a:r>
            <a:r>
              <a:rPr lang="en-US" dirty="0"/>
              <a:t>ow </a:t>
            </a:r>
          </a:p>
          <a:p>
            <a:pPr lvl="1"/>
            <a:r>
              <a:rPr lang="en-US" i="1" dirty="0" err="1"/>
              <a:t>ssthresh</a:t>
            </a:r>
            <a:r>
              <a:rPr lang="en-US" dirty="0"/>
              <a:t>:  </a:t>
            </a:r>
            <a:r>
              <a:rPr lang="en-US" b="1" dirty="0"/>
              <a:t>s</a:t>
            </a:r>
            <a:r>
              <a:rPr lang="en-US" dirty="0"/>
              <a:t>low </a:t>
            </a:r>
            <a:r>
              <a:rPr lang="en-US" b="1" dirty="0"/>
              <a:t>s</a:t>
            </a:r>
            <a:r>
              <a:rPr lang="en-US" dirty="0"/>
              <a:t>tart </a:t>
            </a:r>
            <a:r>
              <a:rPr lang="en-US" b="1" dirty="0"/>
              <a:t>thresh</a:t>
            </a:r>
            <a:r>
              <a:rPr lang="en-US" dirty="0"/>
              <a:t>old (used to update </a:t>
            </a:r>
            <a:r>
              <a:rPr lang="en-US" i="1" dirty="0" err="1"/>
              <a:t>cwnd</a:t>
            </a:r>
            <a:r>
              <a:rPr lang="en-US" dirty="0"/>
              <a:t>)</a:t>
            </a:r>
          </a:p>
          <a:p>
            <a:r>
              <a:rPr lang="en-US" dirty="0"/>
              <a:t>For sending, use: </a:t>
            </a:r>
            <a:r>
              <a:rPr lang="en-US" i="1" dirty="0" err="1"/>
              <a:t>wnd</a:t>
            </a:r>
            <a:r>
              <a:rPr lang="en-US" dirty="0"/>
              <a:t> = </a:t>
            </a:r>
            <a:r>
              <a:rPr lang="en-US" i="1" dirty="0"/>
              <a:t>min(</a:t>
            </a:r>
            <a:r>
              <a:rPr lang="en-US" i="1" dirty="0" err="1"/>
              <a:t>cwnd</a:t>
            </a:r>
            <a:r>
              <a:rPr lang="en-US" i="1" dirty="0"/>
              <a:t>, </a:t>
            </a:r>
            <a:r>
              <a:rPr lang="en-US" i="1" dirty="0" err="1"/>
              <a:t>adv_wnd</a:t>
            </a:r>
            <a:r>
              <a:rPr lang="en-US" dirty="0"/>
              <a:t>)</a:t>
            </a:r>
          </a:p>
          <a:p>
            <a:r>
              <a:rPr lang="en-US" dirty="0"/>
              <a:t>Two phases of congestion control</a:t>
            </a:r>
          </a:p>
          <a:p>
            <a:pPr marL="880110" lvl="1" indent="-514350">
              <a:buFont typeface="+mj-lt"/>
              <a:buAutoNum type="arabicPeriod"/>
            </a:pPr>
            <a:r>
              <a:rPr lang="en-US" dirty="0"/>
              <a:t>Slow start (</a:t>
            </a:r>
            <a:r>
              <a:rPr lang="en-US" i="1" dirty="0" err="1"/>
              <a:t>cwnd</a:t>
            </a:r>
            <a:r>
              <a:rPr lang="en-US" dirty="0"/>
              <a:t> &lt; </a:t>
            </a:r>
            <a:r>
              <a:rPr lang="en-US" i="1" dirty="0" err="1"/>
              <a:t>ssthresh</a:t>
            </a:r>
            <a:r>
              <a:rPr lang="en-US" dirty="0"/>
              <a:t>)</a:t>
            </a:r>
          </a:p>
          <a:p>
            <a:pPr marL="1154430" lvl="2" indent="-514350"/>
            <a:r>
              <a:rPr lang="en-US" dirty="0"/>
              <a:t>Probe for bottleneck bandwidth</a:t>
            </a:r>
          </a:p>
          <a:p>
            <a:pPr marL="880110" lvl="1" indent="-514350">
              <a:buFont typeface="+mj-lt"/>
              <a:buAutoNum type="arabicPeriod"/>
            </a:pPr>
            <a:r>
              <a:rPr lang="en-US" dirty="0"/>
              <a:t>Congestion avoidance (</a:t>
            </a:r>
            <a:r>
              <a:rPr lang="en-US" i="1" dirty="0" err="1"/>
              <a:t>cwnd</a:t>
            </a:r>
            <a:r>
              <a:rPr lang="en-US" dirty="0"/>
              <a:t> &gt;= </a:t>
            </a:r>
            <a:r>
              <a:rPr lang="en-US" i="1" dirty="0" err="1"/>
              <a:t>ssthresh</a:t>
            </a:r>
            <a:r>
              <a:rPr lang="en-US" dirty="0"/>
              <a:t>)</a:t>
            </a:r>
          </a:p>
          <a:p>
            <a:pPr marL="1154430" lvl="2" indent="-514350"/>
            <a:r>
              <a:rPr lang="en-US" dirty="0"/>
              <a:t>AIMD</a:t>
            </a:r>
          </a:p>
        </p:txBody>
      </p:sp>
      <p:sp>
        <p:nvSpPr>
          <p:cNvPr id="5" name="Slide Number Placeholder 5"/>
          <p:cNvSpPr>
            <a:spLocks noGrp="1"/>
          </p:cNvSpPr>
          <p:nvPr>
            <p:ph type="sldNum" sz="quarter" idx="4294967295"/>
          </p:nvPr>
        </p:nvSpPr>
        <p:spPr>
          <a:xfrm>
            <a:off x="9906000" y="6356351"/>
            <a:ext cx="762000" cy="365125"/>
          </a:xfrm>
          <a:prstGeom prst="rect">
            <a:avLst/>
          </a:prstGeom>
        </p:spPr>
        <p:txBody>
          <a:bodyPr>
            <a:normAutofit lnSpcReduction="10000"/>
          </a:bodyPr>
          <a:lstStyle/>
          <a:p>
            <a:fld id="{E69AC99F-0E86-43C9-AB90-FE1161A07387}" type="slidenum">
              <a:rPr lang="en-US" smtClean="0"/>
              <a:pPr/>
              <a:t>27</a:t>
            </a:fld>
            <a:endParaRPr lang="en-US"/>
          </a:p>
        </p:txBody>
      </p:sp>
      <p:sp>
        <p:nvSpPr>
          <p:cNvPr id="6" name="Slide Number Placeholder 2"/>
          <p:cNvSpPr>
            <a:spLocks noGrp="1"/>
          </p:cNvSpPr>
          <p:nvPr>
            <p:ph type="sldNum" sz="quarter" idx="12"/>
          </p:nvPr>
        </p:nvSpPr>
        <p:spPr>
          <a:xfrm>
            <a:off x="1524000" y="1256270"/>
            <a:ext cx="533400" cy="304800"/>
          </a:xfrm>
        </p:spPr>
        <p:txBody>
          <a:bodyPr>
            <a:normAutofit fontScale="92500" lnSpcReduction="20000"/>
          </a:bodyPr>
          <a:lstStyle/>
          <a:p>
            <a:fld id="{283B9EA5-CE9A-4950-A80C-5ADF06B45BB8}" type="slidenum">
              <a:rPr lang="en-US" smtClean="0"/>
              <a:pPr/>
              <a:t>27</a:t>
            </a:fld>
            <a:endParaRPr lang="en-US" dirty="0"/>
          </a:p>
        </p:txBody>
      </p:sp>
    </p:spTree>
    <p:extLst>
      <p:ext uri="{BB962C8B-B14F-4D97-AF65-F5344CB8AC3E}">
        <p14:creationId xmlns:p14="http://schemas.microsoft.com/office/powerpoint/2010/main" val="378891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58435">
                                            <p:txEl>
                                              <p:pRg st="5" end="5"/>
                                            </p:txEl>
                                          </p:spTgt>
                                        </p:tgtEl>
                                        <p:attrNameLst>
                                          <p:attrName>style.visibility</p:attrName>
                                        </p:attrNameLst>
                                      </p:cBhvr>
                                      <p:to>
                                        <p:strVal val="visible"/>
                                      </p:to>
                                    </p:set>
                                    <p:animEffect transition="in" filter="fade">
                                      <p:cBhvr>
                                        <p:cTn id="7" dur="500"/>
                                        <p:tgtEl>
                                          <p:spTgt spid="658435">
                                            <p:txEl>
                                              <p:pRg st="5" end="5"/>
                                            </p:txEl>
                                          </p:spTgt>
                                        </p:tgtEl>
                                      </p:cBhvr>
                                    </p:animEffect>
                                    <p:anim calcmode="lin" valueType="num">
                                      <p:cBhvr>
                                        <p:cTn id="8" dur="500" fill="hold"/>
                                        <p:tgtEl>
                                          <p:spTgt spid="658435">
                                            <p:txEl>
                                              <p:pRg st="5" end="5"/>
                                            </p:txEl>
                                          </p:spTgt>
                                        </p:tgtEl>
                                        <p:attrNameLst>
                                          <p:attrName>ppt_x</p:attrName>
                                        </p:attrNameLst>
                                      </p:cBhvr>
                                      <p:tavLst>
                                        <p:tav tm="0">
                                          <p:val>
                                            <p:strVal val="#ppt_x"/>
                                          </p:val>
                                        </p:tav>
                                        <p:tav tm="100000">
                                          <p:val>
                                            <p:strVal val="#ppt_x"/>
                                          </p:val>
                                        </p:tav>
                                      </p:tavLst>
                                    </p:anim>
                                    <p:anim calcmode="lin" valueType="num">
                                      <p:cBhvr>
                                        <p:cTn id="9" dur="500" fill="hold"/>
                                        <p:tgtEl>
                                          <p:spTgt spid="658435">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8435">
                                            <p:txEl>
                                              <p:pRg st="6" end="6"/>
                                            </p:txEl>
                                          </p:spTgt>
                                        </p:tgtEl>
                                        <p:attrNameLst>
                                          <p:attrName>style.visibility</p:attrName>
                                        </p:attrNameLst>
                                      </p:cBhvr>
                                      <p:to>
                                        <p:strVal val="visible"/>
                                      </p:to>
                                    </p:set>
                                    <p:animEffect transition="in" filter="fade">
                                      <p:cBhvr>
                                        <p:cTn id="12" dur="500"/>
                                        <p:tgtEl>
                                          <p:spTgt spid="658435">
                                            <p:txEl>
                                              <p:pRg st="6" end="6"/>
                                            </p:txEl>
                                          </p:spTgt>
                                        </p:tgtEl>
                                      </p:cBhvr>
                                    </p:animEffect>
                                    <p:anim calcmode="lin" valueType="num">
                                      <p:cBhvr>
                                        <p:cTn id="13" dur="500" fill="hold"/>
                                        <p:tgtEl>
                                          <p:spTgt spid="658435">
                                            <p:txEl>
                                              <p:pRg st="6" end="6"/>
                                            </p:txEl>
                                          </p:spTgt>
                                        </p:tgtEl>
                                        <p:attrNameLst>
                                          <p:attrName>ppt_x</p:attrName>
                                        </p:attrNameLst>
                                      </p:cBhvr>
                                      <p:tavLst>
                                        <p:tav tm="0">
                                          <p:val>
                                            <p:strVal val="#ppt_x"/>
                                          </p:val>
                                        </p:tav>
                                        <p:tav tm="100000">
                                          <p:val>
                                            <p:strVal val="#ppt_x"/>
                                          </p:val>
                                        </p:tav>
                                      </p:tavLst>
                                    </p:anim>
                                    <p:anim calcmode="lin" valueType="num">
                                      <p:cBhvr>
                                        <p:cTn id="14" dur="500" fill="hold"/>
                                        <p:tgtEl>
                                          <p:spTgt spid="658435">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58435">
                                            <p:txEl>
                                              <p:pRg st="7" end="7"/>
                                            </p:txEl>
                                          </p:spTgt>
                                        </p:tgtEl>
                                        <p:attrNameLst>
                                          <p:attrName>style.visibility</p:attrName>
                                        </p:attrNameLst>
                                      </p:cBhvr>
                                      <p:to>
                                        <p:strVal val="visible"/>
                                      </p:to>
                                    </p:set>
                                    <p:animEffect transition="in" filter="fade">
                                      <p:cBhvr>
                                        <p:cTn id="17" dur="500"/>
                                        <p:tgtEl>
                                          <p:spTgt spid="658435">
                                            <p:txEl>
                                              <p:pRg st="7" end="7"/>
                                            </p:txEl>
                                          </p:spTgt>
                                        </p:tgtEl>
                                      </p:cBhvr>
                                    </p:animEffect>
                                    <p:anim calcmode="lin" valueType="num">
                                      <p:cBhvr>
                                        <p:cTn id="18" dur="500" fill="hold"/>
                                        <p:tgtEl>
                                          <p:spTgt spid="658435">
                                            <p:txEl>
                                              <p:pRg st="7" end="7"/>
                                            </p:txEl>
                                          </p:spTgt>
                                        </p:tgtEl>
                                        <p:attrNameLst>
                                          <p:attrName>ppt_x</p:attrName>
                                        </p:attrNameLst>
                                      </p:cBhvr>
                                      <p:tavLst>
                                        <p:tav tm="0">
                                          <p:val>
                                            <p:strVal val="#ppt_x"/>
                                          </p:val>
                                        </p:tav>
                                        <p:tav tm="100000">
                                          <p:val>
                                            <p:strVal val="#ppt_x"/>
                                          </p:val>
                                        </p:tav>
                                      </p:tavLst>
                                    </p:anim>
                                    <p:anim calcmode="lin" valueType="num">
                                      <p:cBhvr>
                                        <p:cTn id="19" dur="500" fill="hold"/>
                                        <p:tgtEl>
                                          <p:spTgt spid="658435">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58435">
                                            <p:txEl>
                                              <p:pRg st="8" end="8"/>
                                            </p:txEl>
                                          </p:spTgt>
                                        </p:tgtEl>
                                        <p:attrNameLst>
                                          <p:attrName>style.visibility</p:attrName>
                                        </p:attrNameLst>
                                      </p:cBhvr>
                                      <p:to>
                                        <p:strVal val="visible"/>
                                      </p:to>
                                    </p:set>
                                    <p:animEffect transition="in" filter="fade">
                                      <p:cBhvr>
                                        <p:cTn id="22" dur="500"/>
                                        <p:tgtEl>
                                          <p:spTgt spid="658435">
                                            <p:txEl>
                                              <p:pRg st="8" end="8"/>
                                            </p:txEl>
                                          </p:spTgt>
                                        </p:tgtEl>
                                      </p:cBhvr>
                                    </p:animEffect>
                                    <p:anim calcmode="lin" valueType="num">
                                      <p:cBhvr>
                                        <p:cTn id="23" dur="500" fill="hold"/>
                                        <p:tgtEl>
                                          <p:spTgt spid="658435">
                                            <p:txEl>
                                              <p:pRg st="8" end="8"/>
                                            </p:txEl>
                                          </p:spTgt>
                                        </p:tgtEl>
                                        <p:attrNameLst>
                                          <p:attrName>ppt_x</p:attrName>
                                        </p:attrNameLst>
                                      </p:cBhvr>
                                      <p:tavLst>
                                        <p:tav tm="0">
                                          <p:val>
                                            <p:strVal val="#ppt_x"/>
                                          </p:val>
                                        </p:tav>
                                        <p:tav tm="100000">
                                          <p:val>
                                            <p:strVal val="#ppt_x"/>
                                          </p:val>
                                        </p:tav>
                                      </p:tavLst>
                                    </p:anim>
                                    <p:anim calcmode="lin" valueType="num">
                                      <p:cBhvr>
                                        <p:cTn id="24" dur="500" fill="hold"/>
                                        <p:tgtEl>
                                          <p:spTgt spid="658435">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58435">
                                            <p:txEl>
                                              <p:pRg st="9" end="9"/>
                                            </p:txEl>
                                          </p:spTgt>
                                        </p:tgtEl>
                                        <p:attrNameLst>
                                          <p:attrName>style.visibility</p:attrName>
                                        </p:attrNameLst>
                                      </p:cBhvr>
                                      <p:to>
                                        <p:strVal val="visible"/>
                                      </p:to>
                                    </p:set>
                                    <p:animEffect transition="in" filter="fade">
                                      <p:cBhvr>
                                        <p:cTn id="27" dur="500"/>
                                        <p:tgtEl>
                                          <p:spTgt spid="658435">
                                            <p:txEl>
                                              <p:pRg st="9" end="9"/>
                                            </p:txEl>
                                          </p:spTgt>
                                        </p:tgtEl>
                                      </p:cBhvr>
                                    </p:animEffect>
                                    <p:anim calcmode="lin" valueType="num">
                                      <p:cBhvr>
                                        <p:cTn id="28" dur="500" fill="hold"/>
                                        <p:tgtEl>
                                          <p:spTgt spid="658435">
                                            <p:txEl>
                                              <p:pRg st="9" end="9"/>
                                            </p:txEl>
                                          </p:spTgt>
                                        </p:tgtEl>
                                        <p:attrNameLst>
                                          <p:attrName>ppt_x</p:attrName>
                                        </p:attrNameLst>
                                      </p:cBhvr>
                                      <p:tavLst>
                                        <p:tav tm="0">
                                          <p:val>
                                            <p:strVal val="#ppt_x"/>
                                          </p:val>
                                        </p:tav>
                                        <p:tav tm="100000">
                                          <p:val>
                                            <p:strVal val="#ppt_x"/>
                                          </p:val>
                                        </p:tav>
                                      </p:tavLst>
                                    </p:anim>
                                    <p:anim calcmode="lin" valueType="num">
                                      <p:cBhvr>
                                        <p:cTn id="29" dur="500" fill="hold"/>
                                        <p:tgtEl>
                                          <p:spTgt spid="65843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p:txBody>
          <a:bodyPr/>
          <a:lstStyle/>
          <a:p>
            <a:r>
              <a:rPr lang="en-US" dirty="0"/>
              <a:t>Slow Start</a:t>
            </a:r>
          </a:p>
        </p:txBody>
      </p:sp>
      <p:sp>
        <p:nvSpPr>
          <p:cNvPr id="660483" name="Rectangle 3"/>
          <p:cNvSpPr>
            <a:spLocks noGrp="1" noChangeArrowheads="1"/>
          </p:cNvSpPr>
          <p:nvPr>
            <p:ph idx="1"/>
          </p:nvPr>
        </p:nvSpPr>
        <p:spPr>
          <a:xfrm>
            <a:off x="203200" y="1600200"/>
            <a:ext cx="8360578" cy="5105400"/>
          </a:xfrm>
        </p:spPr>
        <p:txBody>
          <a:bodyPr>
            <a:normAutofit/>
          </a:bodyPr>
          <a:lstStyle/>
          <a:p>
            <a:r>
              <a:rPr lang="en-US" dirty="0"/>
              <a:t>Goal: reach knee quickly</a:t>
            </a:r>
          </a:p>
          <a:p>
            <a:r>
              <a:rPr lang="en-US" dirty="0"/>
              <a:t>Upon starting (or restarting) a connection</a:t>
            </a:r>
          </a:p>
          <a:p>
            <a:pPr lvl="1"/>
            <a:r>
              <a:rPr lang="en-US" i="1" dirty="0" err="1"/>
              <a:t>cwnd</a:t>
            </a:r>
            <a:r>
              <a:rPr lang="en-US" dirty="0"/>
              <a:t> =1</a:t>
            </a:r>
          </a:p>
          <a:p>
            <a:pPr lvl="1"/>
            <a:r>
              <a:rPr lang="en-US" i="1" dirty="0" err="1"/>
              <a:t>ssthresh</a:t>
            </a:r>
            <a:r>
              <a:rPr lang="en-US" dirty="0"/>
              <a:t> = </a:t>
            </a:r>
            <a:r>
              <a:rPr lang="en-US" i="1" dirty="0" err="1"/>
              <a:t>adv_wnd</a:t>
            </a:r>
            <a:endParaRPr lang="en-US" i="1" dirty="0"/>
          </a:p>
          <a:p>
            <a:pPr lvl="1"/>
            <a:r>
              <a:rPr lang="en-US" dirty="0"/>
              <a:t>Each time a segment is </a:t>
            </a:r>
            <a:r>
              <a:rPr lang="en-US" dirty="0" err="1"/>
              <a:t>ACKed</a:t>
            </a:r>
            <a:r>
              <a:rPr lang="en-US" dirty="0"/>
              <a:t>, </a:t>
            </a:r>
            <a:r>
              <a:rPr lang="en-US" i="1" dirty="0" err="1"/>
              <a:t>cwnd</a:t>
            </a:r>
            <a:r>
              <a:rPr lang="en-US" dirty="0"/>
              <a:t>++</a:t>
            </a:r>
          </a:p>
          <a:p>
            <a:r>
              <a:rPr lang="en-US" dirty="0"/>
              <a:t>Continues until…</a:t>
            </a:r>
          </a:p>
          <a:p>
            <a:pPr lvl="1"/>
            <a:r>
              <a:rPr lang="en-US" i="1" dirty="0" err="1"/>
              <a:t>ssthresh</a:t>
            </a:r>
            <a:r>
              <a:rPr lang="en-US" dirty="0"/>
              <a:t> is reached</a:t>
            </a:r>
          </a:p>
          <a:p>
            <a:pPr lvl="1"/>
            <a:r>
              <a:rPr lang="en-US" dirty="0"/>
              <a:t>Or a packet is lost</a:t>
            </a:r>
          </a:p>
          <a:p>
            <a:r>
              <a:rPr lang="en-US" dirty="0"/>
              <a:t>Slow Start is not actually slow</a:t>
            </a:r>
          </a:p>
          <a:p>
            <a:pPr lvl="1"/>
            <a:r>
              <a:rPr lang="en-US" i="1" dirty="0" err="1"/>
              <a:t>cwnd</a:t>
            </a:r>
            <a:r>
              <a:rPr lang="en-US" dirty="0"/>
              <a:t> increases exponentially</a:t>
            </a:r>
            <a:endParaRPr lang="en-US" i="1" dirty="0">
              <a:solidFill>
                <a:schemeClr val="folHlink"/>
              </a:solidFill>
            </a:endParaRPr>
          </a:p>
        </p:txBody>
      </p:sp>
      <p:sp>
        <p:nvSpPr>
          <p:cNvPr id="6" name="Slide Number Placeholder 2"/>
          <p:cNvSpPr>
            <a:spLocks noGrp="1"/>
          </p:cNvSpPr>
          <p:nvPr>
            <p:ph type="sldNum" sz="quarter" idx="12"/>
          </p:nvPr>
        </p:nvSpPr>
        <p:spPr>
          <a:xfrm>
            <a:off x="203200" y="1273971"/>
            <a:ext cx="533400" cy="304800"/>
          </a:xfrm>
        </p:spPr>
        <p:txBody>
          <a:bodyPr>
            <a:normAutofit fontScale="92500" lnSpcReduction="20000"/>
          </a:bodyPr>
          <a:lstStyle/>
          <a:p>
            <a:fld id="{283B9EA5-CE9A-4950-A80C-5ADF06B45BB8}" type="slidenum">
              <a:rPr lang="en-US" smtClean="0"/>
              <a:pPr/>
              <a:t>28</a:t>
            </a:fld>
            <a:endParaRPr lang="en-US" dirty="0"/>
          </a:p>
        </p:txBody>
      </p:sp>
      <p:grpSp>
        <p:nvGrpSpPr>
          <p:cNvPr id="2" name="Group 1"/>
          <p:cNvGrpSpPr/>
          <p:nvPr/>
        </p:nvGrpSpPr>
        <p:grpSpPr>
          <a:xfrm>
            <a:off x="7426081" y="1557342"/>
            <a:ext cx="3021341" cy="2347777"/>
            <a:chOff x="5495840" y="1359038"/>
            <a:chExt cx="3778619" cy="2936233"/>
          </a:xfrm>
        </p:grpSpPr>
        <p:sp>
          <p:nvSpPr>
            <p:cNvPr id="7" name="Freeform 7"/>
            <p:cNvSpPr>
              <a:spLocks/>
            </p:cNvSpPr>
            <p:nvPr/>
          </p:nvSpPr>
          <p:spPr bwMode="auto">
            <a:xfrm>
              <a:off x="6150259" y="1968500"/>
              <a:ext cx="2514600" cy="1771650"/>
            </a:xfrm>
            <a:custGeom>
              <a:avLst/>
              <a:gdLst/>
              <a:ahLst/>
              <a:cxnLst>
                <a:cxn ang="0">
                  <a:pos x="0" y="1212"/>
                </a:cxn>
                <a:cxn ang="0">
                  <a:pos x="0" y="1170"/>
                </a:cxn>
                <a:cxn ang="0">
                  <a:pos x="96" y="768"/>
                </a:cxn>
                <a:cxn ang="0">
                  <a:pos x="240" y="480"/>
                </a:cxn>
                <a:cxn ang="0">
                  <a:pos x="480" y="192"/>
                </a:cxn>
                <a:cxn ang="0">
                  <a:pos x="816" y="48"/>
                </a:cxn>
                <a:cxn ang="0">
                  <a:pos x="1104" y="0"/>
                </a:cxn>
                <a:cxn ang="0">
                  <a:pos x="1344" y="0"/>
                </a:cxn>
                <a:cxn ang="0">
                  <a:pos x="1392" y="480"/>
                </a:cxn>
                <a:cxn ang="0">
                  <a:pos x="1488" y="1008"/>
                </a:cxn>
                <a:cxn ang="0">
                  <a:pos x="1536" y="1152"/>
                </a:cxn>
                <a:cxn ang="0">
                  <a:pos x="1584" y="1200"/>
                </a:cxn>
              </a:cxnLst>
              <a:rect l="0" t="0" r="r" b="b"/>
              <a:pathLst>
                <a:path w="1584" h="1212">
                  <a:moveTo>
                    <a:pt x="0" y="1212"/>
                  </a:moveTo>
                  <a:cubicBezTo>
                    <a:pt x="0" y="1198"/>
                    <a:pt x="0" y="1184"/>
                    <a:pt x="0" y="1170"/>
                  </a:cubicBezTo>
                  <a:lnTo>
                    <a:pt x="96" y="768"/>
                  </a:lnTo>
                  <a:lnTo>
                    <a:pt x="240" y="480"/>
                  </a:lnTo>
                  <a:lnTo>
                    <a:pt x="480" y="192"/>
                  </a:lnTo>
                  <a:lnTo>
                    <a:pt x="816" y="48"/>
                  </a:lnTo>
                  <a:lnTo>
                    <a:pt x="1104" y="0"/>
                  </a:lnTo>
                  <a:lnTo>
                    <a:pt x="1344" y="0"/>
                  </a:lnTo>
                  <a:lnTo>
                    <a:pt x="1392" y="480"/>
                  </a:lnTo>
                  <a:lnTo>
                    <a:pt x="1488" y="1008"/>
                  </a:lnTo>
                  <a:lnTo>
                    <a:pt x="1536" y="1152"/>
                  </a:lnTo>
                  <a:lnTo>
                    <a:pt x="1584" y="1200"/>
                  </a:lnTo>
                </a:path>
              </a:pathLst>
            </a:custGeom>
            <a:noFill/>
            <a:ln w="57150" cap="flat" cmpd="sng">
              <a:solidFill>
                <a:schemeClr val="accent1"/>
              </a:solidFill>
              <a:prstDash val="solid"/>
              <a:round/>
              <a:headEnd type="none" w="med" len="med"/>
              <a:tailEnd type="none" w="med" len="med"/>
            </a:ln>
            <a:effectLst/>
          </p:spPr>
          <p:txBody>
            <a:bodyPr vert="horz" wrap="square" lIns="90488" tIns="44450" rIns="90488" bIns="44450" numCol="1" anchor="t" anchorCtr="0" compatLnSpc="1">
              <a:prstTxWarp prst="textNoShape">
                <a:avLst/>
              </a:prstTxWarp>
            </a:bodyPr>
            <a:lstStyle/>
            <a:p>
              <a:endParaRPr lang="en-US"/>
            </a:p>
          </p:txBody>
        </p:sp>
        <p:sp>
          <p:nvSpPr>
            <p:cNvPr id="8" name="Line 5"/>
            <p:cNvSpPr>
              <a:spLocks noChangeShapeType="1"/>
            </p:cNvSpPr>
            <p:nvPr/>
          </p:nvSpPr>
          <p:spPr bwMode="auto">
            <a:xfrm flipH="1" flipV="1">
              <a:off x="6150259" y="1816100"/>
              <a:ext cx="0" cy="1905000"/>
            </a:xfrm>
            <a:prstGeom prst="line">
              <a:avLst/>
            </a:prstGeom>
            <a:noFill/>
            <a:ln w="57150">
              <a:solidFill>
                <a:schemeClr val="tx1"/>
              </a:solidFill>
              <a:round/>
              <a:headEnd/>
              <a:tailEnd type="triangle" w="med" len="med"/>
            </a:ln>
            <a:effectLst/>
          </p:spPr>
          <p:txBody>
            <a:bodyPr vert="horz" wrap="square" lIns="90488" tIns="44450" rIns="90488" bIns="44450" numCol="1" anchor="t" anchorCtr="0" compatLnSpc="1">
              <a:prstTxWarp prst="textNoShape">
                <a:avLst/>
              </a:prstTxWarp>
            </a:bodyPr>
            <a:lstStyle/>
            <a:p>
              <a:endParaRPr lang="en-US"/>
            </a:p>
          </p:txBody>
        </p:sp>
        <p:sp>
          <p:nvSpPr>
            <p:cNvPr id="9" name="Line 6"/>
            <p:cNvSpPr>
              <a:spLocks noChangeShapeType="1"/>
            </p:cNvSpPr>
            <p:nvPr/>
          </p:nvSpPr>
          <p:spPr bwMode="auto">
            <a:xfrm>
              <a:off x="6150259" y="3721100"/>
              <a:ext cx="3124200" cy="0"/>
            </a:xfrm>
            <a:prstGeom prst="line">
              <a:avLst/>
            </a:prstGeom>
            <a:noFill/>
            <a:ln w="57150">
              <a:solidFill>
                <a:schemeClr val="tx1"/>
              </a:solidFill>
              <a:round/>
              <a:headEnd/>
              <a:tailEnd type="triangle" w="med" len="med"/>
            </a:ln>
            <a:effectLst/>
          </p:spPr>
          <p:txBody>
            <a:bodyPr vert="horz" wrap="square" lIns="90488" tIns="44450" rIns="90488" bIns="44450" numCol="1" anchor="t" anchorCtr="0" compatLnSpc="1">
              <a:prstTxWarp prst="textNoShape">
                <a:avLst/>
              </a:prstTxWarp>
            </a:bodyPr>
            <a:lstStyle/>
            <a:p>
              <a:endParaRPr lang="en-US"/>
            </a:p>
          </p:txBody>
        </p:sp>
        <p:sp>
          <p:nvSpPr>
            <p:cNvPr id="10" name="Line 8"/>
            <p:cNvSpPr>
              <a:spLocks noChangeShapeType="1"/>
            </p:cNvSpPr>
            <p:nvPr/>
          </p:nvSpPr>
          <p:spPr bwMode="auto">
            <a:xfrm>
              <a:off x="8283859" y="1816100"/>
              <a:ext cx="0" cy="2057400"/>
            </a:xfrm>
            <a:prstGeom prst="line">
              <a:avLst/>
            </a:prstGeom>
            <a:noFill/>
            <a:ln w="12700">
              <a:solidFill>
                <a:schemeClr val="tx1"/>
              </a:solidFill>
              <a:prstDash val="dash"/>
              <a:round/>
              <a:headEnd/>
              <a:tailEnd/>
            </a:ln>
            <a:effectLst/>
          </p:spPr>
          <p:txBody>
            <a:bodyPr vert="horz" wrap="square" lIns="90488" tIns="44450" rIns="90488" bIns="44450" numCol="1" anchor="t" anchorCtr="0" compatLnSpc="1">
              <a:prstTxWarp prst="textNoShape">
                <a:avLst/>
              </a:prstTxWarp>
            </a:bodyPr>
            <a:lstStyle/>
            <a:p>
              <a:endParaRPr lang="en-US"/>
            </a:p>
          </p:txBody>
        </p:sp>
        <p:sp>
          <p:nvSpPr>
            <p:cNvPr id="11" name="Line 9"/>
            <p:cNvSpPr>
              <a:spLocks noChangeShapeType="1"/>
            </p:cNvSpPr>
            <p:nvPr/>
          </p:nvSpPr>
          <p:spPr bwMode="auto">
            <a:xfrm>
              <a:off x="6912259" y="1816100"/>
              <a:ext cx="0" cy="2057400"/>
            </a:xfrm>
            <a:prstGeom prst="line">
              <a:avLst/>
            </a:prstGeom>
            <a:noFill/>
            <a:ln w="12700">
              <a:solidFill>
                <a:schemeClr val="tx1"/>
              </a:solidFill>
              <a:prstDash val="dash"/>
              <a:round/>
              <a:headEnd/>
              <a:tailEnd/>
            </a:ln>
            <a:effectLst/>
          </p:spPr>
          <p:txBody>
            <a:bodyPr vert="horz" wrap="square" lIns="90488" tIns="44450" rIns="90488" bIns="44450" numCol="1" anchor="t" anchorCtr="0" compatLnSpc="1">
              <a:prstTxWarp prst="textNoShape">
                <a:avLst/>
              </a:prstTxWarp>
            </a:bodyPr>
            <a:lstStyle/>
            <a:p>
              <a:endParaRPr lang="en-US"/>
            </a:p>
          </p:txBody>
        </p:sp>
        <p:sp>
          <p:nvSpPr>
            <p:cNvPr id="12" name="Line 14"/>
            <p:cNvSpPr>
              <a:spLocks noChangeShapeType="1"/>
            </p:cNvSpPr>
            <p:nvPr/>
          </p:nvSpPr>
          <p:spPr bwMode="auto">
            <a:xfrm>
              <a:off x="6912259" y="1968500"/>
              <a:ext cx="1371600" cy="0"/>
            </a:xfrm>
            <a:prstGeom prst="line">
              <a:avLst/>
            </a:prstGeom>
            <a:noFill/>
            <a:ln w="12700">
              <a:solidFill>
                <a:schemeClr val="tx1"/>
              </a:solidFill>
              <a:prstDash val="dash"/>
              <a:round/>
              <a:headEnd/>
              <a:tailEnd/>
            </a:ln>
            <a:effectLst/>
          </p:spPr>
          <p:txBody>
            <a:bodyPr vert="horz" wrap="square" lIns="90488" tIns="44450" rIns="90488" bIns="44450" numCol="1" anchor="t" anchorCtr="0" compatLnSpc="1">
              <a:prstTxWarp prst="textNoShape">
                <a:avLst/>
              </a:prstTxWarp>
            </a:bodyPr>
            <a:lstStyle/>
            <a:p>
              <a:endParaRPr lang="en-US"/>
            </a:p>
          </p:txBody>
        </p:sp>
        <p:sp>
          <p:nvSpPr>
            <p:cNvPr id="13" name="Text Box 18"/>
            <p:cNvSpPr txBox="1">
              <a:spLocks noChangeArrowheads="1"/>
            </p:cNvSpPr>
            <p:nvPr/>
          </p:nvSpPr>
          <p:spPr bwMode="auto">
            <a:xfrm>
              <a:off x="7195273" y="3721100"/>
              <a:ext cx="994374" cy="574171"/>
            </a:xfrm>
            <a:prstGeom prst="rect">
              <a:avLst/>
            </a:prstGeom>
            <a:noFill/>
            <a:ln w="254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dirty="0"/>
                <a:t>Load</a:t>
              </a:r>
            </a:p>
          </p:txBody>
        </p:sp>
        <p:sp>
          <p:nvSpPr>
            <p:cNvPr id="14" name="Text Box 19"/>
            <p:cNvSpPr txBox="1">
              <a:spLocks noChangeArrowheads="1"/>
            </p:cNvSpPr>
            <p:nvPr/>
          </p:nvSpPr>
          <p:spPr bwMode="auto">
            <a:xfrm rot="16200000">
              <a:off x="4979005" y="2715748"/>
              <a:ext cx="1607839" cy="574170"/>
            </a:xfrm>
            <a:prstGeom prst="rect">
              <a:avLst/>
            </a:prstGeom>
            <a:noFill/>
            <a:ln w="254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dirty="0" err="1"/>
                <a:t>Goodput</a:t>
              </a:r>
              <a:endParaRPr lang="en-US" sz="2400" dirty="0"/>
            </a:p>
          </p:txBody>
        </p:sp>
        <p:sp>
          <p:nvSpPr>
            <p:cNvPr id="15" name="Text Box 21"/>
            <p:cNvSpPr txBox="1">
              <a:spLocks noChangeArrowheads="1"/>
            </p:cNvSpPr>
            <p:nvPr/>
          </p:nvSpPr>
          <p:spPr bwMode="auto">
            <a:xfrm>
              <a:off x="6425162" y="1359038"/>
              <a:ext cx="994374" cy="574171"/>
            </a:xfrm>
            <a:prstGeom prst="rect">
              <a:avLst/>
            </a:prstGeom>
            <a:noFill/>
            <a:ln w="254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dirty="0"/>
                <a:t>Knee</a:t>
              </a:r>
            </a:p>
          </p:txBody>
        </p:sp>
        <p:sp>
          <p:nvSpPr>
            <p:cNvPr id="16" name="Text Box 22"/>
            <p:cNvSpPr txBox="1">
              <a:spLocks noChangeArrowheads="1"/>
            </p:cNvSpPr>
            <p:nvPr/>
          </p:nvSpPr>
          <p:spPr bwMode="auto">
            <a:xfrm>
              <a:off x="7957100" y="1359038"/>
              <a:ext cx="886116" cy="574171"/>
            </a:xfrm>
            <a:prstGeom prst="rect">
              <a:avLst/>
            </a:prstGeom>
            <a:noFill/>
            <a:ln w="25400">
              <a:noFill/>
              <a:miter lim="800000"/>
              <a:headEnd/>
              <a:tailEnd/>
            </a:ln>
            <a:effectLst/>
          </p:spPr>
          <p:txBody>
            <a:bodyPr vert="horz" wrap="none" lIns="90488" tIns="44450" rIns="90488" bIns="44450" numCol="1" anchor="t" anchorCtr="0" compatLnSpc="1">
              <a:prstTxWarp prst="textNoShape">
                <a:avLst/>
              </a:prstTxWarp>
              <a:spAutoFit/>
            </a:bodyPr>
            <a:lstStyle/>
            <a:p>
              <a:r>
                <a:rPr lang="en-US" sz="2400" dirty="0"/>
                <a:t>Cliff</a:t>
              </a:r>
            </a:p>
          </p:txBody>
        </p:sp>
      </p:grpSp>
    </p:spTree>
    <p:extLst>
      <p:ext uri="{BB962C8B-B14F-4D97-AF65-F5344CB8AC3E}">
        <p14:creationId xmlns:p14="http://schemas.microsoft.com/office/powerpoint/2010/main" val="178166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0483">
                                            <p:txEl>
                                              <p:pRg st="5" end="5"/>
                                            </p:txEl>
                                          </p:spTgt>
                                        </p:tgtEl>
                                        <p:attrNameLst>
                                          <p:attrName>style.visibility</p:attrName>
                                        </p:attrNameLst>
                                      </p:cBhvr>
                                      <p:to>
                                        <p:strVal val="visible"/>
                                      </p:to>
                                    </p:set>
                                    <p:animEffect transition="in" filter="fade">
                                      <p:cBhvr>
                                        <p:cTn id="7" dur="500"/>
                                        <p:tgtEl>
                                          <p:spTgt spid="660483">
                                            <p:txEl>
                                              <p:pRg st="5" end="5"/>
                                            </p:txEl>
                                          </p:spTgt>
                                        </p:tgtEl>
                                      </p:cBhvr>
                                    </p:animEffect>
                                    <p:anim calcmode="lin" valueType="num">
                                      <p:cBhvr>
                                        <p:cTn id="8" dur="500" fill="hold"/>
                                        <p:tgtEl>
                                          <p:spTgt spid="660483">
                                            <p:txEl>
                                              <p:pRg st="5" end="5"/>
                                            </p:txEl>
                                          </p:spTgt>
                                        </p:tgtEl>
                                        <p:attrNameLst>
                                          <p:attrName>ppt_x</p:attrName>
                                        </p:attrNameLst>
                                      </p:cBhvr>
                                      <p:tavLst>
                                        <p:tav tm="0">
                                          <p:val>
                                            <p:strVal val="#ppt_x"/>
                                          </p:val>
                                        </p:tav>
                                        <p:tav tm="100000">
                                          <p:val>
                                            <p:strVal val="#ppt_x"/>
                                          </p:val>
                                        </p:tav>
                                      </p:tavLst>
                                    </p:anim>
                                    <p:anim calcmode="lin" valueType="num">
                                      <p:cBhvr>
                                        <p:cTn id="9" dur="500" fill="hold"/>
                                        <p:tgtEl>
                                          <p:spTgt spid="66048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60483">
                                            <p:txEl>
                                              <p:pRg st="6" end="6"/>
                                            </p:txEl>
                                          </p:spTgt>
                                        </p:tgtEl>
                                        <p:attrNameLst>
                                          <p:attrName>style.visibility</p:attrName>
                                        </p:attrNameLst>
                                      </p:cBhvr>
                                      <p:to>
                                        <p:strVal val="visible"/>
                                      </p:to>
                                    </p:set>
                                    <p:animEffect transition="in" filter="fade">
                                      <p:cBhvr>
                                        <p:cTn id="12" dur="500"/>
                                        <p:tgtEl>
                                          <p:spTgt spid="660483">
                                            <p:txEl>
                                              <p:pRg st="6" end="6"/>
                                            </p:txEl>
                                          </p:spTgt>
                                        </p:tgtEl>
                                      </p:cBhvr>
                                    </p:animEffect>
                                    <p:anim calcmode="lin" valueType="num">
                                      <p:cBhvr>
                                        <p:cTn id="13" dur="500" fill="hold"/>
                                        <p:tgtEl>
                                          <p:spTgt spid="660483">
                                            <p:txEl>
                                              <p:pRg st="6" end="6"/>
                                            </p:txEl>
                                          </p:spTgt>
                                        </p:tgtEl>
                                        <p:attrNameLst>
                                          <p:attrName>ppt_x</p:attrName>
                                        </p:attrNameLst>
                                      </p:cBhvr>
                                      <p:tavLst>
                                        <p:tav tm="0">
                                          <p:val>
                                            <p:strVal val="#ppt_x"/>
                                          </p:val>
                                        </p:tav>
                                        <p:tav tm="100000">
                                          <p:val>
                                            <p:strVal val="#ppt_x"/>
                                          </p:val>
                                        </p:tav>
                                      </p:tavLst>
                                    </p:anim>
                                    <p:anim calcmode="lin" valueType="num">
                                      <p:cBhvr>
                                        <p:cTn id="14" dur="500" fill="hold"/>
                                        <p:tgtEl>
                                          <p:spTgt spid="66048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60483">
                                            <p:txEl>
                                              <p:pRg st="7" end="7"/>
                                            </p:txEl>
                                          </p:spTgt>
                                        </p:tgtEl>
                                        <p:attrNameLst>
                                          <p:attrName>style.visibility</p:attrName>
                                        </p:attrNameLst>
                                      </p:cBhvr>
                                      <p:to>
                                        <p:strVal val="visible"/>
                                      </p:to>
                                    </p:set>
                                    <p:animEffect transition="in" filter="fade">
                                      <p:cBhvr>
                                        <p:cTn id="17" dur="500"/>
                                        <p:tgtEl>
                                          <p:spTgt spid="660483">
                                            <p:txEl>
                                              <p:pRg st="7" end="7"/>
                                            </p:txEl>
                                          </p:spTgt>
                                        </p:tgtEl>
                                      </p:cBhvr>
                                    </p:animEffect>
                                    <p:anim calcmode="lin" valueType="num">
                                      <p:cBhvr>
                                        <p:cTn id="18" dur="500" fill="hold"/>
                                        <p:tgtEl>
                                          <p:spTgt spid="660483">
                                            <p:txEl>
                                              <p:pRg st="7" end="7"/>
                                            </p:txEl>
                                          </p:spTgt>
                                        </p:tgtEl>
                                        <p:attrNameLst>
                                          <p:attrName>ppt_x</p:attrName>
                                        </p:attrNameLst>
                                      </p:cBhvr>
                                      <p:tavLst>
                                        <p:tav tm="0">
                                          <p:val>
                                            <p:strVal val="#ppt_x"/>
                                          </p:val>
                                        </p:tav>
                                        <p:tav tm="100000">
                                          <p:val>
                                            <p:strVal val="#ppt_x"/>
                                          </p:val>
                                        </p:tav>
                                      </p:tavLst>
                                    </p:anim>
                                    <p:anim calcmode="lin" valueType="num">
                                      <p:cBhvr>
                                        <p:cTn id="19" dur="500" fill="hold"/>
                                        <p:tgtEl>
                                          <p:spTgt spid="66048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60483">
                                            <p:txEl>
                                              <p:pRg st="8" end="8"/>
                                            </p:txEl>
                                          </p:spTgt>
                                        </p:tgtEl>
                                        <p:attrNameLst>
                                          <p:attrName>style.visibility</p:attrName>
                                        </p:attrNameLst>
                                      </p:cBhvr>
                                      <p:to>
                                        <p:strVal val="visible"/>
                                      </p:to>
                                    </p:set>
                                    <p:animEffect transition="in" filter="fade">
                                      <p:cBhvr>
                                        <p:cTn id="24" dur="500"/>
                                        <p:tgtEl>
                                          <p:spTgt spid="660483">
                                            <p:txEl>
                                              <p:pRg st="8" end="8"/>
                                            </p:txEl>
                                          </p:spTgt>
                                        </p:tgtEl>
                                      </p:cBhvr>
                                    </p:animEffect>
                                    <p:anim calcmode="lin" valueType="num">
                                      <p:cBhvr>
                                        <p:cTn id="25" dur="500" fill="hold"/>
                                        <p:tgtEl>
                                          <p:spTgt spid="660483">
                                            <p:txEl>
                                              <p:pRg st="8" end="8"/>
                                            </p:txEl>
                                          </p:spTgt>
                                        </p:tgtEl>
                                        <p:attrNameLst>
                                          <p:attrName>ppt_x</p:attrName>
                                        </p:attrNameLst>
                                      </p:cBhvr>
                                      <p:tavLst>
                                        <p:tav tm="0">
                                          <p:val>
                                            <p:strVal val="#ppt_x"/>
                                          </p:val>
                                        </p:tav>
                                        <p:tav tm="100000">
                                          <p:val>
                                            <p:strVal val="#ppt_x"/>
                                          </p:val>
                                        </p:tav>
                                      </p:tavLst>
                                    </p:anim>
                                    <p:anim calcmode="lin" valueType="num">
                                      <p:cBhvr>
                                        <p:cTn id="26" dur="500" fill="hold"/>
                                        <p:tgtEl>
                                          <p:spTgt spid="660483">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60483">
                                            <p:txEl>
                                              <p:pRg st="9" end="9"/>
                                            </p:txEl>
                                          </p:spTgt>
                                        </p:tgtEl>
                                        <p:attrNameLst>
                                          <p:attrName>style.visibility</p:attrName>
                                        </p:attrNameLst>
                                      </p:cBhvr>
                                      <p:to>
                                        <p:strVal val="visible"/>
                                      </p:to>
                                    </p:set>
                                    <p:animEffect transition="in" filter="fade">
                                      <p:cBhvr>
                                        <p:cTn id="29" dur="500"/>
                                        <p:tgtEl>
                                          <p:spTgt spid="660483">
                                            <p:txEl>
                                              <p:pRg st="9" end="9"/>
                                            </p:txEl>
                                          </p:spTgt>
                                        </p:tgtEl>
                                      </p:cBhvr>
                                    </p:animEffect>
                                    <p:anim calcmode="lin" valueType="num">
                                      <p:cBhvr>
                                        <p:cTn id="30" dur="500" fill="hold"/>
                                        <p:tgtEl>
                                          <p:spTgt spid="660483">
                                            <p:txEl>
                                              <p:pRg st="9" end="9"/>
                                            </p:txEl>
                                          </p:spTgt>
                                        </p:tgtEl>
                                        <p:attrNameLst>
                                          <p:attrName>ppt_x</p:attrName>
                                        </p:attrNameLst>
                                      </p:cBhvr>
                                      <p:tavLst>
                                        <p:tav tm="0">
                                          <p:val>
                                            <p:strVal val="#ppt_x"/>
                                          </p:val>
                                        </p:tav>
                                        <p:tav tm="100000">
                                          <p:val>
                                            <p:strVal val="#ppt_x"/>
                                          </p:val>
                                        </p:tav>
                                      </p:tavLst>
                                    </p:anim>
                                    <p:anim calcmode="lin" valueType="num">
                                      <p:cBhvr>
                                        <p:cTn id="31" dur="500" fill="hold"/>
                                        <p:tgtEl>
                                          <p:spTgt spid="66048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dirty="0"/>
              <a:t>Slow Start Example</a:t>
            </a:r>
          </a:p>
        </p:txBody>
      </p:sp>
      <p:sp>
        <p:nvSpPr>
          <p:cNvPr id="50" name="Slide Number Placeholder 2"/>
          <p:cNvSpPr>
            <a:spLocks noGrp="1"/>
          </p:cNvSpPr>
          <p:nvPr>
            <p:ph type="sldNum" sz="quarter" idx="12"/>
          </p:nvPr>
        </p:nvSpPr>
        <p:spPr>
          <a:xfrm>
            <a:off x="203200" y="1257503"/>
            <a:ext cx="533400" cy="304800"/>
          </a:xfrm>
        </p:spPr>
        <p:txBody>
          <a:bodyPr>
            <a:normAutofit fontScale="92500" lnSpcReduction="20000"/>
          </a:bodyPr>
          <a:lstStyle/>
          <a:p>
            <a:fld id="{283B9EA5-CE9A-4950-A80C-5ADF06B45BB8}" type="slidenum">
              <a:rPr lang="en-US" smtClean="0"/>
              <a:pPr/>
              <a:t>29</a:t>
            </a:fld>
            <a:endParaRPr lang="en-US" dirty="0"/>
          </a:p>
        </p:txBody>
      </p:sp>
      <p:cxnSp>
        <p:nvCxnSpPr>
          <p:cNvPr id="51" name="Straight Arrow Connector 50"/>
          <p:cNvCxnSpPr/>
          <p:nvPr/>
        </p:nvCxnSpPr>
        <p:spPr>
          <a:xfrm flipH="1">
            <a:off x="7925302" y="2363033"/>
            <a:ext cx="2290108" cy="52565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7925302" y="3601234"/>
            <a:ext cx="2290108" cy="52565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7925302" y="3879234"/>
            <a:ext cx="2290108" cy="52565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7914774" y="5108073"/>
            <a:ext cx="2290108" cy="52565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7914774" y="5398082"/>
            <a:ext cx="2290108" cy="52565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7840238" y="1600606"/>
            <a:ext cx="0" cy="518881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10275177" y="1600606"/>
            <a:ext cx="0" cy="518881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7925302" y="1768511"/>
            <a:ext cx="2290108" cy="552330"/>
            <a:chOff x="2850395" y="3694550"/>
            <a:chExt cx="4810245" cy="552330"/>
          </a:xfrm>
        </p:grpSpPr>
        <p:cxnSp>
          <p:nvCxnSpPr>
            <p:cNvPr id="61" name="Straight Arrow Connector 60"/>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rot="737497">
              <a:off x="4186572" y="3726803"/>
              <a:ext cx="2137893" cy="461665"/>
            </a:xfrm>
            <a:prstGeom prst="rect">
              <a:avLst/>
            </a:prstGeom>
            <a:noFill/>
          </p:spPr>
          <p:txBody>
            <a:bodyPr wrap="square" rtlCol="0">
              <a:spAutoFit/>
            </a:bodyPr>
            <a:lstStyle/>
            <a:p>
              <a:pPr algn="ctr"/>
              <a:r>
                <a:rPr lang="en-US" sz="2400" dirty="0"/>
                <a:t>1</a:t>
              </a:r>
            </a:p>
          </p:txBody>
        </p:sp>
      </p:grpSp>
      <p:grpSp>
        <p:nvGrpSpPr>
          <p:cNvPr id="69" name="Group 68"/>
          <p:cNvGrpSpPr/>
          <p:nvPr/>
        </p:nvGrpSpPr>
        <p:grpSpPr>
          <a:xfrm>
            <a:off x="7925302" y="2979872"/>
            <a:ext cx="2290108" cy="552330"/>
            <a:chOff x="2850395" y="3694550"/>
            <a:chExt cx="4810245" cy="552330"/>
          </a:xfrm>
        </p:grpSpPr>
        <p:cxnSp>
          <p:nvCxnSpPr>
            <p:cNvPr id="70" name="Straight Arrow Connector 69"/>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rot="737497">
              <a:off x="4186572" y="3726803"/>
              <a:ext cx="2137893" cy="461665"/>
            </a:xfrm>
            <a:prstGeom prst="rect">
              <a:avLst/>
            </a:prstGeom>
            <a:noFill/>
          </p:spPr>
          <p:txBody>
            <a:bodyPr wrap="square" rtlCol="0">
              <a:spAutoFit/>
            </a:bodyPr>
            <a:lstStyle/>
            <a:p>
              <a:pPr algn="ctr"/>
              <a:r>
                <a:rPr lang="en-US" sz="2400" dirty="0"/>
                <a:t>2</a:t>
              </a:r>
            </a:p>
          </p:txBody>
        </p:sp>
      </p:grpSp>
      <p:grpSp>
        <p:nvGrpSpPr>
          <p:cNvPr id="75" name="Group 74"/>
          <p:cNvGrpSpPr/>
          <p:nvPr/>
        </p:nvGrpSpPr>
        <p:grpSpPr>
          <a:xfrm>
            <a:off x="7925302" y="3252322"/>
            <a:ext cx="2290108" cy="552330"/>
            <a:chOff x="2850395" y="3694550"/>
            <a:chExt cx="4810245" cy="552330"/>
          </a:xfrm>
        </p:grpSpPr>
        <p:cxnSp>
          <p:nvCxnSpPr>
            <p:cNvPr id="76" name="Straight Arrow Connector 75"/>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rot="737497">
              <a:off x="4186572" y="3726803"/>
              <a:ext cx="2137893" cy="461665"/>
            </a:xfrm>
            <a:prstGeom prst="rect">
              <a:avLst/>
            </a:prstGeom>
            <a:noFill/>
          </p:spPr>
          <p:txBody>
            <a:bodyPr wrap="square" rtlCol="0">
              <a:spAutoFit/>
            </a:bodyPr>
            <a:lstStyle/>
            <a:p>
              <a:pPr algn="ctr"/>
              <a:r>
                <a:rPr lang="en-US" sz="2400" dirty="0"/>
                <a:t>3</a:t>
              </a:r>
            </a:p>
          </p:txBody>
        </p:sp>
      </p:grpSp>
      <p:grpSp>
        <p:nvGrpSpPr>
          <p:cNvPr id="78" name="Group 77"/>
          <p:cNvGrpSpPr/>
          <p:nvPr/>
        </p:nvGrpSpPr>
        <p:grpSpPr>
          <a:xfrm>
            <a:off x="7925302" y="4484072"/>
            <a:ext cx="2290108" cy="552330"/>
            <a:chOff x="2850395" y="3694550"/>
            <a:chExt cx="4810245" cy="552330"/>
          </a:xfrm>
        </p:grpSpPr>
        <p:cxnSp>
          <p:nvCxnSpPr>
            <p:cNvPr id="79" name="Straight Arrow Connector 78"/>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rot="737497">
              <a:off x="4186572" y="3726803"/>
              <a:ext cx="2137893" cy="461665"/>
            </a:xfrm>
            <a:prstGeom prst="rect">
              <a:avLst/>
            </a:prstGeom>
            <a:noFill/>
          </p:spPr>
          <p:txBody>
            <a:bodyPr wrap="square" rtlCol="0">
              <a:spAutoFit/>
            </a:bodyPr>
            <a:lstStyle/>
            <a:p>
              <a:pPr algn="ctr"/>
              <a:r>
                <a:rPr lang="en-US" sz="2400" dirty="0"/>
                <a:t>4</a:t>
              </a:r>
            </a:p>
          </p:txBody>
        </p:sp>
      </p:grpSp>
      <p:grpSp>
        <p:nvGrpSpPr>
          <p:cNvPr id="82" name="Group 81"/>
          <p:cNvGrpSpPr/>
          <p:nvPr/>
        </p:nvGrpSpPr>
        <p:grpSpPr>
          <a:xfrm>
            <a:off x="7914774" y="4776343"/>
            <a:ext cx="2290108" cy="552330"/>
            <a:chOff x="2850395" y="3694550"/>
            <a:chExt cx="4810245" cy="552330"/>
          </a:xfrm>
        </p:grpSpPr>
        <p:cxnSp>
          <p:nvCxnSpPr>
            <p:cNvPr id="83" name="Straight Arrow Connector 82"/>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rot="737497">
              <a:off x="4186572" y="3726803"/>
              <a:ext cx="2137893" cy="461665"/>
            </a:xfrm>
            <a:prstGeom prst="rect">
              <a:avLst/>
            </a:prstGeom>
            <a:noFill/>
          </p:spPr>
          <p:txBody>
            <a:bodyPr wrap="square" rtlCol="0">
              <a:spAutoFit/>
            </a:bodyPr>
            <a:lstStyle/>
            <a:p>
              <a:pPr algn="ctr"/>
              <a:r>
                <a:rPr lang="en-US" sz="2400" dirty="0"/>
                <a:t>5</a:t>
              </a:r>
            </a:p>
          </p:txBody>
        </p:sp>
      </p:grpSp>
      <p:grpSp>
        <p:nvGrpSpPr>
          <p:cNvPr id="85" name="Group 84"/>
          <p:cNvGrpSpPr/>
          <p:nvPr/>
        </p:nvGrpSpPr>
        <p:grpSpPr>
          <a:xfrm>
            <a:off x="7927679" y="5041078"/>
            <a:ext cx="2290108" cy="552330"/>
            <a:chOff x="2850395" y="3694550"/>
            <a:chExt cx="4810245" cy="552330"/>
          </a:xfrm>
        </p:grpSpPr>
        <p:cxnSp>
          <p:nvCxnSpPr>
            <p:cNvPr id="86" name="Straight Arrow Connector 85"/>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rot="737497">
              <a:off x="4186572" y="3726803"/>
              <a:ext cx="2137893" cy="461665"/>
            </a:xfrm>
            <a:prstGeom prst="rect">
              <a:avLst/>
            </a:prstGeom>
            <a:noFill/>
          </p:spPr>
          <p:txBody>
            <a:bodyPr wrap="square" rtlCol="0">
              <a:spAutoFit/>
            </a:bodyPr>
            <a:lstStyle/>
            <a:p>
              <a:pPr algn="ctr"/>
              <a:r>
                <a:rPr lang="en-US" sz="2400" dirty="0"/>
                <a:t>6</a:t>
              </a:r>
            </a:p>
          </p:txBody>
        </p:sp>
      </p:grpSp>
      <p:grpSp>
        <p:nvGrpSpPr>
          <p:cNvPr id="88" name="Group 87"/>
          <p:cNvGrpSpPr/>
          <p:nvPr/>
        </p:nvGrpSpPr>
        <p:grpSpPr>
          <a:xfrm>
            <a:off x="7914393" y="5316162"/>
            <a:ext cx="2290108" cy="552330"/>
            <a:chOff x="2850395" y="3694550"/>
            <a:chExt cx="4810245" cy="552330"/>
          </a:xfrm>
        </p:grpSpPr>
        <p:cxnSp>
          <p:nvCxnSpPr>
            <p:cNvPr id="89" name="Straight Arrow Connector 88"/>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737497">
              <a:off x="4186572" y="3726803"/>
              <a:ext cx="2137893" cy="461665"/>
            </a:xfrm>
            <a:prstGeom prst="rect">
              <a:avLst/>
            </a:prstGeom>
            <a:noFill/>
          </p:spPr>
          <p:txBody>
            <a:bodyPr wrap="square" rtlCol="0">
              <a:spAutoFit/>
            </a:bodyPr>
            <a:lstStyle/>
            <a:p>
              <a:pPr algn="ctr"/>
              <a:r>
                <a:rPr lang="en-US" sz="2400" dirty="0"/>
                <a:t>7</a:t>
              </a:r>
            </a:p>
          </p:txBody>
        </p:sp>
      </p:grpSp>
      <p:cxnSp>
        <p:nvCxnSpPr>
          <p:cNvPr id="91" name="Straight Arrow Connector 90"/>
          <p:cNvCxnSpPr/>
          <p:nvPr/>
        </p:nvCxnSpPr>
        <p:spPr>
          <a:xfrm flipH="1">
            <a:off x="7902963" y="5672337"/>
            <a:ext cx="2290108" cy="52565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7902963" y="5945827"/>
            <a:ext cx="2290108" cy="52565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313170" y="1551201"/>
            <a:ext cx="1322798" cy="461665"/>
          </a:xfrm>
          <a:prstGeom prst="rect">
            <a:avLst/>
          </a:prstGeom>
          <a:noFill/>
        </p:spPr>
        <p:txBody>
          <a:bodyPr wrap="none" rtlCol="0">
            <a:spAutoFit/>
          </a:bodyPr>
          <a:lstStyle/>
          <a:p>
            <a:r>
              <a:rPr lang="en-US" sz="2400" i="1" dirty="0" err="1"/>
              <a:t>cwnd</a:t>
            </a:r>
            <a:r>
              <a:rPr lang="en-US" sz="2400" dirty="0"/>
              <a:t> = 1</a:t>
            </a:r>
          </a:p>
        </p:txBody>
      </p:sp>
      <p:sp>
        <p:nvSpPr>
          <p:cNvPr id="93" name="TextBox 92"/>
          <p:cNvSpPr txBox="1"/>
          <p:nvPr/>
        </p:nvSpPr>
        <p:spPr>
          <a:xfrm>
            <a:off x="6313170" y="2888684"/>
            <a:ext cx="1322798" cy="461665"/>
          </a:xfrm>
          <a:prstGeom prst="rect">
            <a:avLst/>
          </a:prstGeom>
          <a:noFill/>
        </p:spPr>
        <p:txBody>
          <a:bodyPr wrap="none" rtlCol="0">
            <a:spAutoFit/>
          </a:bodyPr>
          <a:lstStyle/>
          <a:p>
            <a:r>
              <a:rPr lang="en-US" sz="2400" i="1" dirty="0" err="1"/>
              <a:t>cwnd</a:t>
            </a:r>
            <a:r>
              <a:rPr lang="en-US" sz="2400" dirty="0"/>
              <a:t> = 2</a:t>
            </a:r>
          </a:p>
        </p:txBody>
      </p:sp>
      <p:sp>
        <p:nvSpPr>
          <p:cNvPr id="94" name="TextBox 93"/>
          <p:cNvSpPr txBox="1"/>
          <p:nvPr/>
        </p:nvSpPr>
        <p:spPr>
          <a:xfrm>
            <a:off x="6313170" y="4391285"/>
            <a:ext cx="1322798" cy="461665"/>
          </a:xfrm>
          <a:prstGeom prst="rect">
            <a:avLst/>
          </a:prstGeom>
          <a:noFill/>
        </p:spPr>
        <p:txBody>
          <a:bodyPr wrap="none" rtlCol="0">
            <a:spAutoFit/>
          </a:bodyPr>
          <a:lstStyle/>
          <a:p>
            <a:r>
              <a:rPr lang="en-US" sz="2400" i="1" dirty="0" err="1"/>
              <a:t>cwnd</a:t>
            </a:r>
            <a:r>
              <a:rPr lang="en-US" sz="2400" dirty="0"/>
              <a:t> = 4</a:t>
            </a:r>
          </a:p>
        </p:txBody>
      </p:sp>
      <p:sp>
        <p:nvSpPr>
          <p:cNvPr id="98" name="TextBox 97"/>
          <p:cNvSpPr txBox="1"/>
          <p:nvPr/>
        </p:nvSpPr>
        <p:spPr>
          <a:xfrm>
            <a:off x="6313170" y="6325986"/>
            <a:ext cx="1322798" cy="461665"/>
          </a:xfrm>
          <a:prstGeom prst="rect">
            <a:avLst/>
          </a:prstGeom>
          <a:noFill/>
        </p:spPr>
        <p:txBody>
          <a:bodyPr wrap="none" rtlCol="0">
            <a:spAutoFit/>
          </a:bodyPr>
          <a:lstStyle/>
          <a:p>
            <a:r>
              <a:rPr lang="en-US" sz="2400" i="1" dirty="0" err="1"/>
              <a:t>cwnd</a:t>
            </a:r>
            <a:r>
              <a:rPr lang="en-US" sz="2400" dirty="0"/>
              <a:t> = 8</a:t>
            </a:r>
          </a:p>
        </p:txBody>
      </p:sp>
      <p:sp>
        <p:nvSpPr>
          <p:cNvPr id="99" name="Content Placeholder 3"/>
          <p:cNvSpPr txBox="1">
            <a:spLocks/>
          </p:cNvSpPr>
          <p:nvPr/>
        </p:nvSpPr>
        <p:spPr>
          <a:xfrm>
            <a:off x="1676400" y="1782033"/>
            <a:ext cx="4221296" cy="492356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i="1" dirty="0" err="1"/>
              <a:t>cwnd</a:t>
            </a:r>
            <a:r>
              <a:rPr lang="en-US" dirty="0"/>
              <a:t> grows rapidly</a:t>
            </a:r>
          </a:p>
          <a:p>
            <a:r>
              <a:rPr lang="en-US" dirty="0"/>
              <a:t>Slows down when…</a:t>
            </a:r>
          </a:p>
          <a:p>
            <a:pPr lvl="1"/>
            <a:r>
              <a:rPr lang="en-US" i="1" dirty="0" err="1"/>
              <a:t>cwnd</a:t>
            </a:r>
            <a:r>
              <a:rPr lang="en-US" i="1" dirty="0"/>
              <a:t> &gt;= </a:t>
            </a:r>
            <a:r>
              <a:rPr lang="en-US" i="1" dirty="0" err="1"/>
              <a:t>ssthresh</a:t>
            </a:r>
            <a:endParaRPr lang="en-US" i="1" dirty="0"/>
          </a:p>
          <a:p>
            <a:pPr lvl="1"/>
            <a:r>
              <a:rPr lang="en-US" dirty="0"/>
              <a:t>Or a packet drops</a:t>
            </a:r>
          </a:p>
        </p:txBody>
      </p:sp>
    </p:spTree>
    <p:extLst>
      <p:ext uri="{BB962C8B-B14F-4D97-AF65-F5344CB8AC3E}">
        <p14:creationId xmlns:p14="http://schemas.microsoft.com/office/powerpoint/2010/main" val="261235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right)">
                                      <p:cBhvr>
                                        <p:cTn id="11" dur="500"/>
                                        <p:tgtEl>
                                          <p:spTgt spid="51"/>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500"/>
                                        <p:tgtEl>
                                          <p:spTgt spid="93"/>
                                        </p:tgtEl>
                                      </p:cBhvr>
                                    </p:animEffect>
                                    <p:anim calcmode="lin" valueType="num">
                                      <p:cBhvr>
                                        <p:cTn id="16" dur="500" fill="hold"/>
                                        <p:tgtEl>
                                          <p:spTgt spid="93"/>
                                        </p:tgtEl>
                                        <p:attrNameLst>
                                          <p:attrName>ppt_x</p:attrName>
                                        </p:attrNameLst>
                                      </p:cBhvr>
                                      <p:tavLst>
                                        <p:tav tm="0">
                                          <p:val>
                                            <p:strVal val="#ppt_x"/>
                                          </p:val>
                                        </p:tav>
                                        <p:tav tm="100000">
                                          <p:val>
                                            <p:strVal val="#ppt_x"/>
                                          </p:val>
                                        </p:tav>
                                      </p:tavLst>
                                    </p:anim>
                                    <p:anim calcmode="lin" valueType="num">
                                      <p:cBhvr>
                                        <p:cTn id="17" dur="5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ipe(left)">
                                      <p:cBhvr>
                                        <p:cTn id="22" dur="500"/>
                                        <p:tgtEl>
                                          <p:spTgt spid="69"/>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wipe(left)">
                                      <p:cBhvr>
                                        <p:cTn id="26" dur="500"/>
                                        <p:tgtEl>
                                          <p:spTgt spid="75"/>
                                        </p:tgtEl>
                                      </p:cBhvr>
                                    </p:animEffect>
                                  </p:childTnLst>
                                </p:cTn>
                              </p:par>
                            </p:childTnLst>
                          </p:cTn>
                        </p:par>
                        <p:par>
                          <p:cTn id="27" fill="hold">
                            <p:stCondLst>
                              <p:cond delay="1000"/>
                            </p:stCondLst>
                            <p:childTnLst>
                              <p:par>
                                <p:cTn id="28" presetID="22" presetClass="entr" presetSubtype="2" fill="hold" nodeType="after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wipe(right)">
                                      <p:cBhvr>
                                        <p:cTn id="30" dur="500"/>
                                        <p:tgtEl>
                                          <p:spTgt spid="5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wipe(right)">
                                      <p:cBhvr>
                                        <p:cTn id="34" dur="500"/>
                                        <p:tgtEl>
                                          <p:spTgt spid="55"/>
                                        </p:tgtEl>
                                      </p:cBhvr>
                                    </p:animEffect>
                                  </p:childTnLst>
                                </p:cTn>
                              </p:par>
                            </p:childTnLst>
                          </p:cTn>
                        </p:par>
                        <p:par>
                          <p:cTn id="35" fill="hold">
                            <p:stCondLst>
                              <p:cond delay="2000"/>
                            </p:stCondLst>
                            <p:childTnLst>
                              <p:par>
                                <p:cTn id="36" presetID="42" presetClass="entr" presetSubtype="0" fill="hold" grpId="0" nodeType="after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fade">
                                      <p:cBhvr>
                                        <p:cTn id="38" dur="500"/>
                                        <p:tgtEl>
                                          <p:spTgt spid="94"/>
                                        </p:tgtEl>
                                      </p:cBhvr>
                                    </p:animEffect>
                                    <p:anim calcmode="lin" valueType="num">
                                      <p:cBhvr>
                                        <p:cTn id="39" dur="500" fill="hold"/>
                                        <p:tgtEl>
                                          <p:spTgt spid="94"/>
                                        </p:tgtEl>
                                        <p:attrNameLst>
                                          <p:attrName>ppt_x</p:attrName>
                                        </p:attrNameLst>
                                      </p:cBhvr>
                                      <p:tavLst>
                                        <p:tav tm="0">
                                          <p:val>
                                            <p:strVal val="#ppt_x"/>
                                          </p:val>
                                        </p:tav>
                                        <p:tav tm="100000">
                                          <p:val>
                                            <p:strVal val="#ppt_x"/>
                                          </p:val>
                                        </p:tav>
                                      </p:tavLst>
                                    </p:anim>
                                    <p:anim calcmode="lin" valueType="num">
                                      <p:cBhvr>
                                        <p:cTn id="40" dur="5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78"/>
                                        </p:tgtEl>
                                        <p:attrNameLst>
                                          <p:attrName>style.visibility</p:attrName>
                                        </p:attrNameLst>
                                      </p:cBhvr>
                                      <p:to>
                                        <p:strVal val="visible"/>
                                      </p:to>
                                    </p:set>
                                    <p:animEffect transition="in" filter="wipe(left)">
                                      <p:cBhvr>
                                        <p:cTn id="45" dur="500"/>
                                        <p:tgtEl>
                                          <p:spTgt spid="78"/>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wipe(left)">
                                      <p:cBhvr>
                                        <p:cTn id="49" dur="500"/>
                                        <p:tgtEl>
                                          <p:spTgt spid="82"/>
                                        </p:tgtEl>
                                      </p:cBhvr>
                                    </p:animEffec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wipe(left)">
                                      <p:cBhvr>
                                        <p:cTn id="53" dur="500"/>
                                        <p:tgtEl>
                                          <p:spTgt spid="85"/>
                                        </p:tgtEl>
                                      </p:cBhvr>
                                    </p:animEffect>
                                  </p:childTnLst>
                                </p:cTn>
                              </p:par>
                            </p:childTnLst>
                          </p:cTn>
                        </p:par>
                        <p:par>
                          <p:cTn id="54" fill="hold">
                            <p:stCondLst>
                              <p:cond delay="1500"/>
                            </p:stCondLst>
                            <p:childTnLst>
                              <p:par>
                                <p:cTn id="55" presetID="22" presetClass="entr" presetSubtype="8" fill="hold" nodeType="afterEffect">
                                  <p:stCondLst>
                                    <p:cond delay="0"/>
                                  </p:stCondLst>
                                  <p:childTnLst>
                                    <p:set>
                                      <p:cBhvr>
                                        <p:cTn id="56" dur="1" fill="hold">
                                          <p:stCondLst>
                                            <p:cond delay="0"/>
                                          </p:stCondLst>
                                        </p:cTn>
                                        <p:tgtEl>
                                          <p:spTgt spid="88"/>
                                        </p:tgtEl>
                                        <p:attrNameLst>
                                          <p:attrName>style.visibility</p:attrName>
                                        </p:attrNameLst>
                                      </p:cBhvr>
                                      <p:to>
                                        <p:strVal val="visible"/>
                                      </p:to>
                                    </p:set>
                                    <p:animEffect transition="in" filter="wipe(left)">
                                      <p:cBhvr>
                                        <p:cTn id="57" dur="500"/>
                                        <p:tgtEl>
                                          <p:spTgt spid="88"/>
                                        </p:tgtEl>
                                      </p:cBhvr>
                                    </p:animEffect>
                                  </p:childTnLst>
                                </p:cTn>
                              </p:par>
                            </p:childTnLst>
                          </p:cTn>
                        </p:par>
                        <p:par>
                          <p:cTn id="58" fill="hold">
                            <p:stCondLst>
                              <p:cond delay="2000"/>
                            </p:stCondLst>
                            <p:childTnLst>
                              <p:par>
                                <p:cTn id="59" presetID="22" presetClass="entr" presetSubtype="2" fill="hold" nodeType="after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wipe(right)">
                                      <p:cBhvr>
                                        <p:cTn id="61" dur="500"/>
                                        <p:tgtEl>
                                          <p:spTgt spid="56"/>
                                        </p:tgtEl>
                                      </p:cBhvr>
                                    </p:animEffect>
                                  </p:childTnLst>
                                </p:cTn>
                              </p:par>
                            </p:childTnLst>
                          </p:cTn>
                        </p:par>
                        <p:par>
                          <p:cTn id="62" fill="hold">
                            <p:stCondLst>
                              <p:cond delay="2500"/>
                            </p:stCondLst>
                            <p:childTnLst>
                              <p:par>
                                <p:cTn id="63" presetID="22" presetClass="entr" presetSubtype="2" fill="hold" nodeType="after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wipe(right)">
                                      <p:cBhvr>
                                        <p:cTn id="65" dur="500"/>
                                        <p:tgtEl>
                                          <p:spTgt spid="57"/>
                                        </p:tgtEl>
                                      </p:cBhvr>
                                    </p:animEffect>
                                  </p:childTnLst>
                                </p:cTn>
                              </p:par>
                            </p:childTnLst>
                          </p:cTn>
                        </p:par>
                        <p:par>
                          <p:cTn id="66" fill="hold">
                            <p:stCondLst>
                              <p:cond delay="3000"/>
                            </p:stCondLst>
                            <p:childTnLst>
                              <p:par>
                                <p:cTn id="67" presetID="22" presetClass="entr" presetSubtype="2" fill="hold" nodeType="after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wipe(right)">
                                      <p:cBhvr>
                                        <p:cTn id="69" dur="500"/>
                                        <p:tgtEl>
                                          <p:spTgt spid="91"/>
                                        </p:tgtEl>
                                      </p:cBhvr>
                                    </p:animEffect>
                                  </p:childTnLst>
                                </p:cTn>
                              </p:par>
                            </p:childTnLst>
                          </p:cTn>
                        </p:par>
                        <p:par>
                          <p:cTn id="70" fill="hold">
                            <p:stCondLst>
                              <p:cond delay="3500"/>
                            </p:stCondLst>
                            <p:childTnLst>
                              <p:par>
                                <p:cTn id="71" presetID="22" presetClass="entr" presetSubtype="2" fill="hold" nodeType="afterEffect">
                                  <p:stCondLst>
                                    <p:cond delay="0"/>
                                  </p:stCondLst>
                                  <p:childTnLst>
                                    <p:set>
                                      <p:cBhvr>
                                        <p:cTn id="72" dur="1" fill="hold">
                                          <p:stCondLst>
                                            <p:cond delay="0"/>
                                          </p:stCondLst>
                                        </p:cTn>
                                        <p:tgtEl>
                                          <p:spTgt spid="92"/>
                                        </p:tgtEl>
                                        <p:attrNameLst>
                                          <p:attrName>style.visibility</p:attrName>
                                        </p:attrNameLst>
                                      </p:cBhvr>
                                      <p:to>
                                        <p:strVal val="visible"/>
                                      </p:to>
                                    </p:set>
                                    <p:animEffect transition="in" filter="wipe(right)">
                                      <p:cBhvr>
                                        <p:cTn id="73" dur="500"/>
                                        <p:tgtEl>
                                          <p:spTgt spid="92"/>
                                        </p:tgtEl>
                                      </p:cBhvr>
                                    </p:animEffect>
                                  </p:childTnLst>
                                </p:cTn>
                              </p:par>
                            </p:childTnLst>
                          </p:cTn>
                        </p:par>
                        <p:par>
                          <p:cTn id="74" fill="hold">
                            <p:stCondLst>
                              <p:cond delay="4000"/>
                            </p:stCondLst>
                            <p:childTnLst>
                              <p:par>
                                <p:cTn id="75" presetID="42" presetClass="entr" presetSubtype="0" fill="hold" grpId="0" nodeType="afterEffect">
                                  <p:stCondLst>
                                    <p:cond delay="0"/>
                                  </p:stCondLst>
                                  <p:childTnLst>
                                    <p:set>
                                      <p:cBhvr>
                                        <p:cTn id="76" dur="1" fill="hold">
                                          <p:stCondLst>
                                            <p:cond delay="0"/>
                                          </p:stCondLst>
                                        </p:cTn>
                                        <p:tgtEl>
                                          <p:spTgt spid="98"/>
                                        </p:tgtEl>
                                        <p:attrNameLst>
                                          <p:attrName>style.visibility</p:attrName>
                                        </p:attrNameLst>
                                      </p:cBhvr>
                                      <p:to>
                                        <p:strVal val="visible"/>
                                      </p:to>
                                    </p:set>
                                    <p:animEffect transition="in" filter="fade">
                                      <p:cBhvr>
                                        <p:cTn id="77" dur="500"/>
                                        <p:tgtEl>
                                          <p:spTgt spid="98"/>
                                        </p:tgtEl>
                                      </p:cBhvr>
                                    </p:animEffect>
                                    <p:anim calcmode="lin" valueType="num">
                                      <p:cBhvr>
                                        <p:cTn id="78" dur="500" fill="hold"/>
                                        <p:tgtEl>
                                          <p:spTgt spid="98"/>
                                        </p:tgtEl>
                                        <p:attrNameLst>
                                          <p:attrName>ppt_x</p:attrName>
                                        </p:attrNameLst>
                                      </p:cBhvr>
                                      <p:tavLst>
                                        <p:tav tm="0">
                                          <p:val>
                                            <p:strVal val="#ppt_x"/>
                                          </p:val>
                                        </p:tav>
                                        <p:tav tm="100000">
                                          <p:val>
                                            <p:strVal val="#ppt_x"/>
                                          </p:val>
                                        </p:tav>
                                      </p:tavLst>
                                    </p:anim>
                                    <p:anim calcmode="lin" valueType="num">
                                      <p:cBhvr>
                                        <p:cTn id="79" dur="5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fade">
                                      <p:cBhvr>
                                        <p:cTn id="84" dur="500"/>
                                        <p:tgtEl>
                                          <p:spTgt spid="99"/>
                                        </p:tgtEl>
                                      </p:cBhvr>
                                    </p:animEffect>
                                    <p:anim calcmode="lin" valueType="num">
                                      <p:cBhvr>
                                        <p:cTn id="85" dur="500" fill="hold"/>
                                        <p:tgtEl>
                                          <p:spTgt spid="99"/>
                                        </p:tgtEl>
                                        <p:attrNameLst>
                                          <p:attrName>ppt_x</p:attrName>
                                        </p:attrNameLst>
                                      </p:cBhvr>
                                      <p:tavLst>
                                        <p:tav tm="0">
                                          <p:val>
                                            <p:strVal val="#ppt_x"/>
                                          </p:val>
                                        </p:tav>
                                        <p:tav tm="100000">
                                          <p:val>
                                            <p:strVal val="#ppt_x"/>
                                          </p:val>
                                        </p:tav>
                                      </p:tavLst>
                                    </p:anim>
                                    <p:anim calcmode="lin" valueType="num">
                                      <p:cBhvr>
                                        <p:cTn id="86" dur="500" fill="hold"/>
                                        <p:tgtEl>
                                          <p:spTgt spid="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98" grpId="0"/>
      <p:bldP spid="9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Argument</a:t>
            </a:r>
            <a:endParaRPr lang="en-US" dirty="0"/>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3</a:t>
            </a:fld>
            <a:endParaRPr lang="en-US" dirty="0"/>
          </a:p>
        </p:txBody>
      </p:sp>
      <p:sp>
        <p:nvSpPr>
          <p:cNvPr id="4" name="Content Placeholder 3"/>
          <p:cNvSpPr>
            <a:spLocks noGrp="1"/>
          </p:cNvSpPr>
          <p:nvPr>
            <p:ph sz="quarter" idx="1"/>
          </p:nvPr>
        </p:nvSpPr>
        <p:spPr>
          <a:xfrm>
            <a:off x="391459" y="1947763"/>
            <a:ext cx="11397129" cy="4166166"/>
          </a:xfrm>
        </p:spPr>
        <p:txBody>
          <a:bodyPr/>
          <a:lstStyle/>
          <a:p>
            <a:pPr marL="0" indent="0">
              <a:buNone/>
            </a:pPr>
            <a:r>
              <a:rPr lang="en-US" dirty="0" smtClean="0"/>
              <a:t>``The </a:t>
            </a:r>
            <a:r>
              <a:rPr lang="en-US" dirty="0"/>
              <a:t>function in question can completely and correctly be implemented only with the knowledge and help of the application standing at the end points of the communication system. Therefore, providing that questioned function as a feature of the communication system itself is not possible</a:t>
            </a:r>
            <a:r>
              <a:rPr lang="en-US" dirty="0" smtClean="0"/>
              <a:t>.’’</a:t>
            </a:r>
          </a:p>
          <a:p>
            <a:endParaRPr lang="en-US" dirty="0"/>
          </a:p>
          <a:p>
            <a:pPr marL="0" indent="0">
              <a:buNone/>
            </a:pPr>
            <a:r>
              <a:rPr lang="en-US" dirty="0" smtClean="0"/>
              <a:t>End-to-end arguments in system design, </a:t>
            </a:r>
            <a:r>
              <a:rPr lang="en-US" dirty="0"/>
              <a:t>J</a:t>
            </a:r>
            <a:r>
              <a:rPr lang="en-US" dirty="0" smtClean="0"/>
              <a:t>. H</a:t>
            </a:r>
            <a:r>
              <a:rPr lang="en-US" dirty="0"/>
              <a:t>. </a:t>
            </a:r>
            <a:r>
              <a:rPr lang="en-US" dirty="0" err="1"/>
              <a:t>Saltzer</a:t>
            </a:r>
            <a:r>
              <a:rPr lang="en-US" dirty="0"/>
              <a:t>, D</a:t>
            </a:r>
            <a:r>
              <a:rPr lang="en-US" dirty="0" smtClean="0"/>
              <a:t>. P</a:t>
            </a:r>
            <a:r>
              <a:rPr lang="en-US" dirty="0"/>
              <a:t>. </a:t>
            </a:r>
            <a:r>
              <a:rPr lang="en-US" dirty="0" smtClean="0"/>
              <a:t>Reed, </a:t>
            </a:r>
            <a:r>
              <a:rPr lang="en-US" dirty="0"/>
              <a:t>and D</a:t>
            </a:r>
            <a:r>
              <a:rPr lang="en-US" dirty="0" smtClean="0"/>
              <a:t>. D</a:t>
            </a:r>
            <a:r>
              <a:rPr lang="en-US" dirty="0"/>
              <a:t>. </a:t>
            </a:r>
            <a:r>
              <a:rPr lang="en-US" dirty="0" smtClean="0"/>
              <a:t>Clark, ACM Transactions on Computer Systems, Vol. 2, No. 4, Nov</a:t>
            </a:r>
            <a:r>
              <a:rPr lang="en-US" dirty="0"/>
              <a:t>. </a:t>
            </a:r>
            <a:r>
              <a:rPr lang="en-US" dirty="0" smtClean="0"/>
              <a:t>1984,</a:t>
            </a:r>
            <a:r>
              <a:rPr lang="en-US" dirty="0"/>
              <a:t> </a:t>
            </a:r>
            <a:r>
              <a:rPr lang="en-US" dirty="0" smtClean="0"/>
              <a:t>pp. </a:t>
            </a:r>
            <a:r>
              <a:rPr lang="en-US" dirty="0"/>
              <a:t>277–288</a:t>
            </a:r>
          </a:p>
        </p:txBody>
      </p:sp>
    </p:spTree>
    <p:extLst>
      <p:ext uri="{BB962C8B-B14F-4D97-AF65-F5344CB8AC3E}">
        <p14:creationId xmlns:p14="http://schemas.microsoft.com/office/powerpoint/2010/main" val="38209694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p:txBody>
          <a:bodyPr/>
          <a:lstStyle/>
          <a:p>
            <a:r>
              <a:rPr lang="en-US"/>
              <a:t>Congestion Avoidance</a:t>
            </a:r>
          </a:p>
        </p:txBody>
      </p:sp>
      <p:sp>
        <p:nvSpPr>
          <p:cNvPr id="664579" name="Rectangle 3"/>
          <p:cNvSpPr>
            <a:spLocks noGrp="1" noChangeArrowheads="1"/>
          </p:cNvSpPr>
          <p:nvPr>
            <p:ph idx="1"/>
          </p:nvPr>
        </p:nvSpPr>
        <p:spPr/>
        <p:txBody>
          <a:bodyPr>
            <a:normAutofit/>
          </a:bodyPr>
          <a:lstStyle/>
          <a:p>
            <a:r>
              <a:rPr lang="en-US" dirty="0">
                <a:sym typeface="Math3" pitchFamily="2" charset="2"/>
              </a:rPr>
              <a:t>AIMD mode</a:t>
            </a:r>
          </a:p>
          <a:p>
            <a:r>
              <a:rPr lang="en-US" i="1" dirty="0" err="1">
                <a:sym typeface="Math3" pitchFamily="2" charset="2"/>
              </a:rPr>
              <a:t>ssthresh</a:t>
            </a:r>
            <a:r>
              <a:rPr lang="en-US" dirty="0">
                <a:sym typeface="Math3" pitchFamily="2" charset="2"/>
              </a:rPr>
              <a:t> is lower-bound guess about location of the knee</a:t>
            </a:r>
          </a:p>
          <a:p>
            <a:r>
              <a:rPr lang="en-US" b="1" dirty="0">
                <a:sym typeface="Math3" pitchFamily="2" charset="2"/>
              </a:rPr>
              <a:t>If</a:t>
            </a:r>
            <a:r>
              <a:rPr lang="en-US" dirty="0">
                <a:sym typeface="Math3" pitchFamily="2" charset="2"/>
              </a:rPr>
              <a:t> </a:t>
            </a:r>
            <a:r>
              <a:rPr lang="en-US" i="1" dirty="0" err="1">
                <a:sym typeface="Math3" pitchFamily="2" charset="2"/>
              </a:rPr>
              <a:t>cwnd</a:t>
            </a:r>
            <a:r>
              <a:rPr lang="en-US" i="1" dirty="0">
                <a:sym typeface="Math3" pitchFamily="2" charset="2"/>
              </a:rPr>
              <a:t> &gt;= </a:t>
            </a:r>
            <a:r>
              <a:rPr lang="en-US" i="1" dirty="0" err="1">
                <a:sym typeface="Math3" pitchFamily="2" charset="2"/>
              </a:rPr>
              <a:t>ssthresh</a:t>
            </a:r>
            <a:r>
              <a:rPr lang="en-US" i="1" dirty="0">
                <a:sym typeface="Math3" pitchFamily="2" charset="2"/>
              </a:rPr>
              <a:t> </a:t>
            </a:r>
            <a:r>
              <a:rPr lang="en-US" b="1" dirty="0">
                <a:sym typeface="Math3" pitchFamily="2" charset="2"/>
              </a:rPr>
              <a:t>then</a:t>
            </a:r>
            <a:r>
              <a:rPr lang="en-US" dirty="0">
                <a:sym typeface="Math3" pitchFamily="2" charset="2"/>
              </a:rPr>
              <a:t> </a:t>
            </a:r>
            <a:br>
              <a:rPr lang="en-US" dirty="0">
                <a:sym typeface="Math3" pitchFamily="2" charset="2"/>
              </a:rPr>
            </a:br>
            <a:r>
              <a:rPr lang="en-US" dirty="0">
                <a:sym typeface="Math3" pitchFamily="2" charset="2"/>
              </a:rPr>
              <a:t>	</a:t>
            </a:r>
            <a:r>
              <a:rPr lang="en-US" dirty="0"/>
              <a:t>each time a segment is </a:t>
            </a:r>
            <a:r>
              <a:rPr lang="en-US" dirty="0" err="1"/>
              <a:t>ACKed</a:t>
            </a:r>
            <a:r>
              <a:rPr lang="en-US" dirty="0"/>
              <a:t> </a:t>
            </a:r>
            <a:r>
              <a:rPr lang="en-US" i="1" dirty="0" err="1"/>
              <a:t>cwnd</a:t>
            </a:r>
            <a:r>
              <a:rPr lang="en-US" i="1" dirty="0"/>
              <a:t> += 1/</a:t>
            </a:r>
            <a:r>
              <a:rPr lang="en-US" i="1" dirty="0" err="1"/>
              <a:t>cwnd</a:t>
            </a:r>
            <a:endParaRPr lang="en-US" dirty="0"/>
          </a:p>
          <a:p>
            <a:r>
              <a:rPr lang="en-US" dirty="0">
                <a:sym typeface="Math3" pitchFamily="2" charset="2"/>
              </a:rPr>
              <a:t>So </a:t>
            </a:r>
            <a:r>
              <a:rPr lang="en-US" i="1" dirty="0" err="1">
                <a:sym typeface="Math3" pitchFamily="2" charset="2"/>
              </a:rPr>
              <a:t>cwnd</a:t>
            </a:r>
            <a:r>
              <a:rPr lang="en-US" dirty="0">
                <a:sym typeface="Math3" pitchFamily="2" charset="2"/>
              </a:rPr>
              <a:t> is increased by one only if </a:t>
            </a:r>
            <a:r>
              <a:rPr lang="en-US" dirty="0">
                <a:solidFill>
                  <a:schemeClr val="accent1"/>
                </a:solidFill>
                <a:sym typeface="Math3" pitchFamily="2" charset="2"/>
              </a:rPr>
              <a:t>all</a:t>
            </a:r>
            <a:r>
              <a:rPr lang="en-US" dirty="0">
                <a:sym typeface="Math3" pitchFamily="2" charset="2"/>
              </a:rPr>
              <a:t> segments have been acknowledged</a:t>
            </a:r>
            <a:endParaRPr lang="en-US" sz="2000" dirty="0">
              <a:sym typeface="Math3" pitchFamily="2" charset="2"/>
            </a:endParaRPr>
          </a:p>
        </p:txBody>
      </p:sp>
      <p:sp>
        <p:nvSpPr>
          <p:cNvPr id="6" name="Slide Number Placeholder 2"/>
          <p:cNvSpPr>
            <a:spLocks noGrp="1"/>
          </p:cNvSpPr>
          <p:nvPr>
            <p:ph type="sldNum" sz="quarter" idx="12"/>
          </p:nvPr>
        </p:nvSpPr>
        <p:spPr>
          <a:xfrm>
            <a:off x="203200" y="1268896"/>
            <a:ext cx="533400" cy="304800"/>
          </a:xfrm>
        </p:spPr>
        <p:txBody>
          <a:bodyPr>
            <a:normAutofit fontScale="92500" lnSpcReduction="20000"/>
          </a:bodyPr>
          <a:lstStyle/>
          <a:p>
            <a:fld id="{283B9EA5-CE9A-4950-A80C-5ADF06B45BB8}" type="slidenum">
              <a:rPr lang="en-US" smtClean="0"/>
              <a:pPr/>
              <a:t>30</a:t>
            </a:fld>
            <a:endParaRPr lang="en-US" dirty="0"/>
          </a:p>
        </p:txBody>
      </p:sp>
    </p:spTree>
    <p:extLst>
      <p:ext uri="{BB962C8B-B14F-4D97-AF65-F5344CB8AC3E}">
        <p14:creationId xmlns:p14="http://schemas.microsoft.com/office/powerpoint/2010/main" val="33638687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Congestion Avoidance Example</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31</a:t>
            </a:fld>
            <a:endParaRPr lang="en-US" dirty="0"/>
          </a:p>
        </p:txBody>
      </p:sp>
      <p:graphicFrame>
        <p:nvGraphicFramePr>
          <p:cNvPr id="7" name="Object 5"/>
          <p:cNvGraphicFramePr>
            <a:graphicFrameLocks noChangeAspect="1"/>
          </p:cNvGraphicFramePr>
          <p:nvPr>
            <p:extLst>
              <p:ext uri="{D42A27DB-BD31-4B8C-83A1-F6EECF244321}">
                <p14:modId xmlns:p14="http://schemas.microsoft.com/office/powerpoint/2010/main" val="1441239258"/>
              </p:ext>
            </p:extLst>
          </p:nvPr>
        </p:nvGraphicFramePr>
        <p:xfrm>
          <a:off x="1787824" y="2561023"/>
          <a:ext cx="3751262" cy="3863975"/>
        </p:xfrm>
        <a:graphic>
          <a:graphicData uri="http://schemas.openxmlformats.org/presentationml/2006/ole">
            <mc:AlternateContent xmlns:mc="http://schemas.openxmlformats.org/markup-compatibility/2006">
              <mc:Choice xmlns:v="urn:schemas-microsoft-com:vml" Requires="v">
                <p:oleObj spid="_x0000_s2275" name="Chart" r:id="rId3" imgW="3550843" imgH="3649968" progId="MSGraph.Chart.8">
                  <p:embed followColorScheme="full"/>
                </p:oleObj>
              </mc:Choice>
              <mc:Fallback>
                <p:oleObj name="Chart" r:id="rId3" imgW="3550843" imgH="3649968" progId="MSGraph.Chart.8">
                  <p:embed followColorScheme="full"/>
                  <p:pic>
                    <p:nvPicPr>
                      <p:cNvPr id="0" name=""/>
                      <p:cNvPicPr>
                        <a:picLocks noChangeAspect="1" noChangeArrowheads="1"/>
                      </p:cNvPicPr>
                      <p:nvPr/>
                    </p:nvPicPr>
                    <p:blipFill>
                      <a:blip r:embed="rId4"/>
                      <a:srcRect/>
                      <a:stretch>
                        <a:fillRect/>
                      </a:stretch>
                    </p:blipFill>
                    <p:spPr bwMode="auto">
                      <a:xfrm>
                        <a:off x="1787824" y="2561023"/>
                        <a:ext cx="3751262" cy="386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6"/>
          <p:cNvSpPr txBox="1">
            <a:spLocks noChangeArrowheads="1"/>
          </p:cNvSpPr>
          <p:nvPr/>
        </p:nvSpPr>
        <p:spPr bwMode="auto">
          <a:xfrm>
            <a:off x="2678295" y="6321983"/>
            <a:ext cx="2706478" cy="461659"/>
          </a:xfrm>
          <a:prstGeom prst="rect">
            <a:avLst/>
          </a:prstGeom>
          <a:noFill/>
          <a:ln w="9525">
            <a:noFill/>
            <a:miter lim="800000"/>
            <a:headEnd/>
            <a:tailEnd/>
          </a:ln>
          <a:effectLst/>
        </p:spPr>
        <p:txBody>
          <a:bodyPr vert="horz" wrap="square" lIns="91433" tIns="45717" rIns="91433" bIns="45717" numCol="1" anchor="t" anchorCtr="0" compatLnSpc="1">
            <a:prstTxWarp prst="textNoShape">
              <a:avLst/>
            </a:prstTxWarp>
            <a:spAutoFit/>
          </a:bodyPr>
          <a:lstStyle/>
          <a:p>
            <a:pPr algn="ctr">
              <a:spcBef>
                <a:spcPct val="50000"/>
              </a:spcBef>
              <a:spcAft>
                <a:spcPts val="1000"/>
              </a:spcAft>
            </a:pPr>
            <a:r>
              <a:rPr lang="en-US" sz="2400" dirty="0"/>
              <a:t>Round Trip Times</a:t>
            </a:r>
          </a:p>
        </p:txBody>
      </p:sp>
      <p:sp>
        <p:nvSpPr>
          <p:cNvPr id="9" name="Text Box 7"/>
          <p:cNvSpPr txBox="1">
            <a:spLocks noChangeArrowheads="1"/>
          </p:cNvSpPr>
          <p:nvPr/>
        </p:nvSpPr>
        <p:spPr bwMode="auto">
          <a:xfrm rot="16200000">
            <a:off x="204452" y="4038344"/>
            <a:ext cx="3207326" cy="461659"/>
          </a:xfrm>
          <a:prstGeom prst="rect">
            <a:avLst/>
          </a:prstGeom>
          <a:noFill/>
          <a:ln w="9525">
            <a:noFill/>
            <a:miter lim="800000"/>
            <a:headEnd/>
            <a:tailEnd/>
          </a:ln>
          <a:effectLst/>
        </p:spPr>
        <p:txBody>
          <a:bodyPr vert="horz" wrap="square" lIns="91433" tIns="45717" rIns="91433" bIns="45717" numCol="1" anchor="t" anchorCtr="0" compatLnSpc="1">
            <a:prstTxWarp prst="textNoShape">
              <a:avLst/>
            </a:prstTxWarp>
            <a:spAutoFit/>
          </a:bodyPr>
          <a:lstStyle/>
          <a:p>
            <a:pPr algn="ctr">
              <a:spcBef>
                <a:spcPct val="50000"/>
              </a:spcBef>
              <a:spcAft>
                <a:spcPts val="1000"/>
              </a:spcAft>
            </a:pPr>
            <a:r>
              <a:rPr lang="en-US" sz="2400" i="1" dirty="0" err="1"/>
              <a:t>cwnd</a:t>
            </a:r>
            <a:r>
              <a:rPr lang="en-US" sz="2400" dirty="0"/>
              <a:t> (in segments)</a:t>
            </a:r>
          </a:p>
        </p:txBody>
      </p:sp>
      <p:grpSp>
        <p:nvGrpSpPr>
          <p:cNvPr id="12" name="Group 11"/>
          <p:cNvGrpSpPr/>
          <p:nvPr/>
        </p:nvGrpSpPr>
        <p:grpSpPr>
          <a:xfrm flipH="1">
            <a:off x="3934351" y="4579483"/>
            <a:ext cx="1197034" cy="954107"/>
            <a:chOff x="1191443" y="4863146"/>
            <a:chExt cx="5209363" cy="1399687"/>
          </a:xfrm>
        </p:grpSpPr>
        <p:sp>
          <p:nvSpPr>
            <p:cNvPr id="13" name="Rectangular Callout 12"/>
            <p:cNvSpPr/>
            <p:nvPr/>
          </p:nvSpPr>
          <p:spPr>
            <a:xfrm>
              <a:off x="1191443" y="4876798"/>
              <a:ext cx="5181602" cy="1384996"/>
            </a:xfrm>
            <a:prstGeom prst="wedgeRectCallout">
              <a:avLst>
                <a:gd name="adj1" fmla="val 80228"/>
                <a:gd name="adj2" fmla="val -30646"/>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14" name="TextBox 13"/>
            <p:cNvSpPr txBox="1"/>
            <p:nvPr/>
          </p:nvSpPr>
          <p:spPr>
            <a:xfrm>
              <a:off x="1219208" y="4863146"/>
              <a:ext cx="5181598" cy="1399687"/>
            </a:xfrm>
            <a:prstGeom prst="rect">
              <a:avLst/>
            </a:prstGeom>
            <a:noFill/>
          </p:spPr>
          <p:txBody>
            <a:bodyPr wrap="square" rtlCol="0">
              <a:spAutoFit/>
            </a:bodyPr>
            <a:lstStyle/>
            <a:p>
              <a:pPr algn="ctr">
                <a:defRPr/>
              </a:pPr>
              <a:r>
                <a:rPr lang="en-US" sz="2800" kern="0" dirty="0">
                  <a:solidFill>
                    <a:sysClr val="window" lastClr="FFFFFF"/>
                  </a:solidFill>
                </a:rPr>
                <a:t>Slow Start</a:t>
              </a:r>
            </a:p>
          </p:txBody>
        </p:sp>
      </p:grpSp>
      <p:grpSp>
        <p:nvGrpSpPr>
          <p:cNvPr id="15" name="Group 14"/>
          <p:cNvGrpSpPr/>
          <p:nvPr/>
        </p:nvGrpSpPr>
        <p:grpSpPr>
          <a:xfrm flipH="1">
            <a:off x="2359923" y="2307037"/>
            <a:ext cx="3148857" cy="556781"/>
            <a:chOff x="1191443" y="4863146"/>
            <a:chExt cx="5209363" cy="1398648"/>
          </a:xfrm>
        </p:grpSpPr>
        <p:sp>
          <p:nvSpPr>
            <p:cNvPr id="16" name="Rectangular Callout 15"/>
            <p:cNvSpPr/>
            <p:nvPr/>
          </p:nvSpPr>
          <p:spPr>
            <a:xfrm>
              <a:off x="1191443" y="4876799"/>
              <a:ext cx="5181603" cy="1384995"/>
            </a:xfrm>
            <a:prstGeom prst="wedgeRectCallout">
              <a:avLst>
                <a:gd name="adj1" fmla="val -23986"/>
                <a:gd name="adj2" fmla="val 172991"/>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17" name="TextBox 16"/>
            <p:cNvSpPr txBox="1"/>
            <p:nvPr/>
          </p:nvSpPr>
          <p:spPr>
            <a:xfrm>
              <a:off x="1219208" y="4863146"/>
              <a:ext cx="5181598" cy="1314342"/>
            </a:xfrm>
            <a:prstGeom prst="rect">
              <a:avLst/>
            </a:prstGeom>
            <a:noFill/>
          </p:spPr>
          <p:txBody>
            <a:bodyPr wrap="square" rtlCol="0">
              <a:spAutoFit/>
            </a:bodyPr>
            <a:lstStyle/>
            <a:p>
              <a:pPr algn="ctr">
                <a:defRPr/>
              </a:pPr>
              <a:r>
                <a:rPr lang="en-US" sz="2800" i="1" kern="0" dirty="0" err="1">
                  <a:solidFill>
                    <a:sysClr val="window" lastClr="FFFFFF"/>
                  </a:solidFill>
                </a:rPr>
                <a:t>cwnd</a:t>
              </a:r>
              <a:r>
                <a:rPr lang="en-US" sz="2800" kern="0" dirty="0">
                  <a:solidFill>
                    <a:sysClr val="window" lastClr="FFFFFF"/>
                  </a:solidFill>
                </a:rPr>
                <a:t> &gt;= </a:t>
              </a:r>
              <a:r>
                <a:rPr lang="en-US" sz="2800" i="1" kern="0" dirty="0" err="1">
                  <a:solidFill>
                    <a:sysClr val="window" lastClr="FFFFFF"/>
                  </a:solidFill>
                </a:rPr>
                <a:t>ssthresh</a:t>
              </a:r>
              <a:endParaRPr lang="en-US" sz="2800" i="1" kern="0" dirty="0">
                <a:solidFill>
                  <a:sysClr val="window" lastClr="FFFFFF"/>
                </a:solidFill>
              </a:endParaRPr>
            </a:p>
          </p:txBody>
        </p:sp>
      </p:grpSp>
      <p:cxnSp>
        <p:nvCxnSpPr>
          <p:cNvPr id="18" name="Straight Arrow Connector 17"/>
          <p:cNvCxnSpPr/>
          <p:nvPr/>
        </p:nvCxnSpPr>
        <p:spPr>
          <a:xfrm flipH="1">
            <a:off x="8180494" y="2012865"/>
            <a:ext cx="2332638" cy="131412"/>
          </a:xfrm>
          <a:prstGeom prst="straightConnector1">
            <a:avLst/>
          </a:prstGeom>
          <a:ln w="127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137962" y="1600606"/>
            <a:ext cx="0" cy="518881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0572901" y="1600606"/>
            <a:ext cx="0" cy="518881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610894" y="1551201"/>
            <a:ext cx="1322798" cy="461665"/>
          </a:xfrm>
          <a:prstGeom prst="rect">
            <a:avLst/>
          </a:prstGeom>
          <a:noFill/>
        </p:spPr>
        <p:txBody>
          <a:bodyPr wrap="none" rtlCol="0">
            <a:spAutoFit/>
          </a:bodyPr>
          <a:lstStyle/>
          <a:p>
            <a:r>
              <a:rPr lang="en-US" sz="2400" i="1" dirty="0" err="1"/>
              <a:t>cwnd</a:t>
            </a:r>
            <a:r>
              <a:rPr lang="en-US" sz="2400" dirty="0"/>
              <a:t> = 1</a:t>
            </a:r>
          </a:p>
        </p:txBody>
      </p:sp>
      <p:sp>
        <p:nvSpPr>
          <p:cNvPr id="49" name="TextBox 48"/>
          <p:cNvSpPr txBox="1"/>
          <p:nvPr/>
        </p:nvSpPr>
        <p:spPr>
          <a:xfrm>
            <a:off x="6610894" y="2144278"/>
            <a:ext cx="1322798" cy="461665"/>
          </a:xfrm>
          <a:prstGeom prst="rect">
            <a:avLst/>
          </a:prstGeom>
          <a:noFill/>
        </p:spPr>
        <p:txBody>
          <a:bodyPr wrap="none" rtlCol="0">
            <a:spAutoFit/>
          </a:bodyPr>
          <a:lstStyle/>
          <a:p>
            <a:r>
              <a:rPr lang="en-US" sz="2400" i="1" dirty="0" err="1"/>
              <a:t>cwnd</a:t>
            </a:r>
            <a:r>
              <a:rPr lang="en-US" sz="2400" dirty="0"/>
              <a:t> = 2</a:t>
            </a:r>
          </a:p>
        </p:txBody>
      </p:sp>
      <p:sp>
        <p:nvSpPr>
          <p:cNvPr id="50" name="TextBox 49"/>
          <p:cNvSpPr txBox="1"/>
          <p:nvPr/>
        </p:nvSpPr>
        <p:spPr>
          <a:xfrm>
            <a:off x="6610894" y="3040000"/>
            <a:ext cx="1322798" cy="461665"/>
          </a:xfrm>
          <a:prstGeom prst="rect">
            <a:avLst/>
          </a:prstGeom>
          <a:noFill/>
        </p:spPr>
        <p:txBody>
          <a:bodyPr wrap="none" rtlCol="0">
            <a:spAutoFit/>
          </a:bodyPr>
          <a:lstStyle/>
          <a:p>
            <a:r>
              <a:rPr lang="en-US" sz="2400" i="1" dirty="0" err="1"/>
              <a:t>cwnd</a:t>
            </a:r>
            <a:r>
              <a:rPr lang="en-US" sz="2400" dirty="0"/>
              <a:t> = 4</a:t>
            </a:r>
          </a:p>
        </p:txBody>
      </p:sp>
      <p:sp>
        <p:nvSpPr>
          <p:cNvPr id="51" name="TextBox 50"/>
          <p:cNvSpPr txBox="1"/>
          <p:nvPr/>
        </p:nvSpPr>
        <p:spPr>
          <a:xfrm>
            <a:off x="6610894" y="4567605"/>
            <a:ext cx="1322798" cy="461665"/>
          </a:xfrm>
          <a:prstGeom prst="rect">
            <a:avLst/>
          </a:prstGeom>
          <a:noFill/>
        </p:spPr>
        <p:txBody>
          <a:bodyPr wrap="none" rtlCol="0">
            <a:spAutoFit/>
          </a:bodyPr>
          <a:lstStyle/>
          <a:p>
            <a:r>
              <a:rPr lang="en-US" sz="2400" i="1" dirty="0" err="1"/>
              <a:t>cwnd</a:t>
            </a:r>
            <a:r>
              <a:rPr lang="en-US" sz="2400" dirty="0"/>
              <a:t> = 8</a:t>
            </a:r>
          </a:p>
        </p:txBody>
      </p:sp>
      <p:cxnSp>
        <p:nvCxnSpPr>
          <p:cNvPr id="70" name="Straight Arrow Connector 69"/>
          <p:cNvCxnSpPr/>
          <p:nvPr/>
        </p:nvCxnSpPr>
        <p:spPr>
          <a:xfrm flipH="1">
            <a:off x="8170245" y="2732814"/>
            <a:ext cx="2332638" cy="131412"/>
          </a:xfrm>
          <a:prstGeom prst="straightConnector1">
            <a:avLst/>
          </a:prstGeom>
          <a:ln w="127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8170245" y="3840361"/>
            <a:ext cx="2332638" cy="131412"/>
          </a:xfrm>
          <a:prstGeom prst="straightConnector1">
            <a:avLst/>
          </a:prstGeom>
          <a:ln w="127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610894" y="5906348"/>
            <a:ext cx="1322798" cy="461665"/>
          </a:xfrm>
          <a:prstGeom prst="rect">
            <a:avLst/>
          </a:prstGeom>
          <a:noFill/>
        </p:spPr>
        <p:txBody>
          <a:bodyPr wrap="none" rtlCol="0">
            <a:spAutoFit/>
          </a:bodyPr>
          <a:lstStyle/>
          <a:p>
            <a:r>
              <a:rPr lang="en-US" sz="2400" i="1" dirty="0" err="1"/>
              <a:t>cwnd</a:t>
            </a:r>
            <a:r>
              <a:rPr lang="en-US" sz="2400" dirty="0"/>
              <a:t> = 9</a:t>
            </a:r>
          </a:p>
        </p:txBody>
      </p:sp>
      <p:cxnSp>
        <p:nvCxnSpPr>
          <p:cNvPr id="102" name="Straight Arrow Connector 101"/>
          <p:cNvCxnSpPr/>
          <p:nvPr/>
        </p:nvCxnSpPr>
        <p:spPr>
          <a:xfrm flipH="1">
            <a:off x="8170245" y="2509668"/>
            <a:ext cx="2332638" cy="131412"/>
          </a:xfrm>
          <a:prstGeom prst="straightConnector1">
            <a:avLst/>
          </a:prstGeom>
          <a:ln w="127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H="1">
            <a:off x="8171013" y="3205125"/>
            <a:ext cx="2332638" cy="131412"/>
          </a:xfrm>
          <a:prstGeom prst="straightConnector1">
            <a:avLst/>
          </a:prstGeom>
          <a:ln w="127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a:off x="8170245" y="3417412"/>
            <a:ext cx="2332638" cy="131412"/>
          </a:xfrm>
          <a:prstGeom prst="straightConnector1">
            <a:avLst/>
          </a:prstGeom>
          <a:ln w="127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a:off x="8180494" y="3628468"/>
            <a:ext cx="2332638" cy="131412"/>
          </a:xfrm>
          <a:prstGeom prst="straightConnector1">
            <a:avLst/>
          </a:prstGeom>
          <a:ln w="127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8180494" y="4953315"/>
            <a:ext cx="2332638" cy="131412"/>
          </a:xfrm>
          <a:prstGeom prst="straightConnector1">
            <a:avLst/>
          </a:prstGeom>
          <a:ln w="127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8181262" y="4318079"/>
            <a:ext cx="2332638" cy="131412"/>
          </a:xfrm>
          <a:prstGeom prst="straightConnector1">
            <a:avLst/>
          </a:prstGeom>
          <a:ln w="127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a:off x="8180494" y="4530366"/>
            <a:ext cx="2332638" cy="131412"/>
          </a:xfrm>
          <a:prstGeom prst="straightConnector1">
            <a:avLst/>
          </a:prstGeom>
          <a:ln w="127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a:off x="8190743" y="4741422"/>
            <a:ext cx="2332638" cy="131412"/>
          </a:xfrm>
          <a:prstGeom prst="straightConnector1">
            <a:avLst/>
          </a:prstGeom>
          <a:ln w="127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H="1">
            <a:off x="8180494" y="5774935"/>
            <a:ext cx="2332638" cy="131412"/>
          </a:xfrm>
          <a:prstGeom prst="straightConnector1">
            <a:avLst/>
          </a:prstGeom>
          <a:ln w="127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a:off x="8181262" y="5139699"/>
            <a:ext cx="2332638" cy="131412"/>
          </a:xfrm>
          <a:prstGeom prst="straightConnector1">
            <a:avLst/>
          </a:prstGeom>
          <a:ln w="127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a:off x="8180494" y="5351986"/>
            <a:ext cx="2332638" cy="131412"/>
          </a:xfrm>
          <a:prstGeom prst="straightConnector1">
            <a:avLst/>
          </a:prstGeom>
          <a:ln w="127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a:off x="8190743" y="5563042"/>
            <a:ext cx="2332638" cy="131412"/>
          </a:xfrm>
          <a:prstGeom prst="straightConnector1">
            <a:avLst/>
          </a:prstGeom>
          <a:ln w="127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H="1">
            <a:off x="8169477" y="6481142"/>
            <a:ext cx="2332638" cy="131412"/>
          </a:xfrm>
          <a:prstGeom prst="straightConnector1">
            <a:avLst/>
          </a:prstGeom>
          <a:ln w="127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a:off x="8179726" y="6269249"/>
            <a:ext cx="2332638" cy="131412"/>
          </a:xfrm>
          <a:prstGeom prst="straightConnector1">
            <a:avLst/>
          </a:prstGeom>
          <a:ln w="127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223026" y="1768511"/>
            <a:ext cx="2290106" cy="1380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8201760" y="2284496"/>
            <a:ext cx="2290106" cy="1380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8201760" y="2491981"/>
            <a:ext cx="2290106" cy="1380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212777" y="2970958"/>
            <a:ext cx="2290106" cy="1380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8212777" y="3178443"/>
            <a:ext cx="2290106" cy="1380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8212777" y="3392043"/>
            <a:ext cx="2290106" cy="1380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212777" y="3599528"/>
            <a:ext cx="2290106" cy="1380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8212777" y="4100826"/>
            <a:ext cx="2290106" cy="1380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8212777" y="4308311"/>
            <a:ext cx="2290106" cy="1380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8212777" y="4521911"/>
            <a:ext cx="2290106" cy="1380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8212777" y="4729396"/>
            <a:ext cx="2290106" cy="1380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8212777" y="4927701"/>
            <a:ext cx="2290106" cy="1380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8212777" y="5135186"/>
            <a:ext cx="2290106" cy="1380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8212777" y="5348786"/>
            <a:ext cx="2290106" cy="1380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212777" y="5556271"/>
            <a:ext cx="2290106" cy="1380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8213545" y="6050894"/>
            <a:ext cx="2290106" cy="1380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8213545" y="6258379"/>
            <a:ext cx="2290106" cy="13808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534094" y="4137968"/>
            <a:ext cx="2957903"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5406039" y="3860333"/>
            <a:ext cx="1627369" cy="461665"/>
          </a:xfrm>
          <a:prstGeom prst="rect">
            <a:avLst/>
          </a:prstGeom>
          <a:noFill/>
        </p:spPr>
        <p:txBody>
          <a:bodyPr wrap="none" rtlCol="0">
            <a:spAutoFit/>
          </a:bodyPr>
          <a:lstStyle/>
          <a:p>
            <a:r>
              <a:rPr lang="en-US" sz="2400" i="1" dirty="0" err="1"/>
              <a:t>ssthresh</a:t>
            </a:r>
            <a:r>
              <a:rPr lang="en-US" sz="2400" i="1" dirty="0"/>
              <a:t> </a:t>
            </a:r>
            <a:r>
              <a:rPr lang="en-US" sz="2400" dirty="0"/>
              <a:t>= 8</a:t>
            </a:r>
          </a:p>
        </p:txBody>
      </p:sp>
    </p:spTree>
    <p:extLst>
      <p:ext uri="{BB962C8B-B14F-4D97-AF65-F5344CB8AC3E}">
        <p14:creationId xmlns:p14="http://schemas.microsoft.com/office/powerpoint/2010/main" val="62516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6" name="Rectangle 4"/>
          <p:cNvSpPr>
            <a:spLocks noGrp="1" noChangeArrowheads="1"/>
          </p:cNvSpPr>
          <p:nvPr>
            <p:ph type="title"/>
          </p:nvPr>
        </p:nvSpPr>
        <p:spPr>
          <a:noFill/>
          <a:ln/>
        </p:spPr>
        <p:txBody>
          <a:bodyPr vert="horz" lIns="92075" tIns="46038" rIns="92075" bIns="46038" anchor="ctr">
            <a:normAutofit/>
          </a:bodyPr>
          <a:lstStyle/>
          <a:p>
            <a:r>
              <a:rPr lang="en-US" dirty="0"/>
              <a:t>TCP </a:t>
            </a:r>
            <a:r>
              <a:rPr lang="en-US" dirty="0" err="1"/>
              <a:t>Pseudocode</a:t>
            </a:r>
            <a:endParaRPr lang="en-US" dirty="0"/>
          </a:p>
        </p:txBody>
      </p:sp>
      <p:sp>
        <p:nvSpPr>
          <p:cNvPr id="668677" name="Rectangle 5"/>
          <p:cNvSpPr>
            <a:spLocks noGrp="1" noChangeArrowheads="1"/>
          </p:cNvSpPr>
          <p:nvPr>
            <p:ph idx="1"/>
          </p:nvPr>
        </p:nvSpPr>
        <p:spPr>
          <a:xfrm>
            <a:off x="1651792" y="1912345"/>
            <a:ext cx="5611814" cy="4367270"/>
          </a:xfrm>
          <a:noFill/>
          <a:ln/>
        </p:spPr>
        <p:txBody>
          <a:bodyPr vert="horz" lIns="92075" tIns="46038" rIns="92075" bIns="46038">
            <a:noAutofit/>
          </a:bodyPr>
          <a:lstStyle/>
          <a:p>
            <a:pPr marL="342900" indent="-342900">
              <a:lnSpc>
                <a:spcPct val="80000"/>
              </a:lnSpc>
              <a:buNone/>
            </a:pPr>
            <a:r>
              <a:rPr lang="en-US" sz="2400" b="1" dirty="0">
                <a:latin typeface="Constantia"/>
                <a:cs typeface="Constantia"/>
              </a:rPr>
              <a:t>Initially:</a:t>
            </a:r>
            <a:r>
              <a:rPr lang="en-US" sz="2400" dirty="0">
                <a:latin typeface="Constantia"/>
                <a:cs typeface="Constantia"/>
              </a:rPr>
              <a:t/>
            </a:r>
            <a:br>
              <a:rPr lang="en-US" sz="2400" dirty="0">
                <a:latin typeface="Constantia"/>
                <a:cs typeface="Constantia"/>
              </a:rPr>
            </a:br>
            <a:r>
              <a:rPr lang="en-US" sz="2400" dirty="0">
                <a:latin typeface="Constantia"/>
                <a:cs typeface="Constantia"/>
              </a:rPr>
              <a:t>	</a:t>
            </a:r>
            <a:r>
              <a:rPr lang="en-US" sz="2400" dirty="0" err="1">
                <a:latin typeface="Constantia"/>
                <a:cs typeface="Constantia"/>
              </a:rPr>
              <a:t>cwnd</a:t>
            </a:r>
            <a:r>
              <a:rPr lang="en-US" sz="2400" dirty="0">
                <a:latin typeface="Constantia"/>
                <a:cs typeface="Constantia"/>
              </a:rPr>
              <a:t> = 1;</a:t>
            </a:r>
            <a:br>
              <a:rPr lang="en-US" sz="2400" dirty="0">
                <a:latin typeface="Constantia"/>
                <a:cs typeface="Constantia"/>
              </a:rPr>
            </a:br>
            <a:r>
              <a:rPr lang="en-US" sz="2400" dirty="0">
                <a:latin typeface="Constantia"/>
                <a:cs typeface="Constantia"/>
              </a:rPr>
              <a:t>	</a:t>
            </a:r>
            <a:r>
              <a:rPr lang="en-US" sz="2400" dirty="0" err="1">
                <a:latin typeface="Constantia"/>
                <a:cs typeface="Constantia"/>
              </a:rPr>
              <a:t>ssthresh</a:t>
            </a:r>
            <a:r>
              <a:rPr lang="en-US" sz="2400" dirty="0">
                <a:latin typeface="Constantia"/>
                <a:cs typeface="Constantia"/>
              </a:rPr>
              <a:t> = </a:t>
            </a:r>
            <a:r>
              <a:rPr lang="en-US" sz="2400" dirty="0" err="1">
                <a:latin typeface="Constantia"/>
                <a:cs typeface="Constantia"/>
              </a:rPr>
              <a:t>adv_wnd</a:t>
            </a:r>
            <a:r>
              <a:rPr lang="en-US" sz="2400" dirty="0">
                <a:latin typeface="Constantia"/>
                <a:cs typeface="Constantia"/>
              </a:rPr>
              <a:t>;</a:t>
            </a:r>
          </a:p>
          <a:p>
            <a:pPr marL="342900" indent="-342900">
              <a:lnSpc>
                <a:spcPct val="80000"/>
              </a:lnSpc>
              <a:buNone/>
            </a:pPr>
            <a:r>
              <a:rPr lang="en-US" sz="2400" b="1" dirty="0">
                <a:latin typeface="Constantia"/>
                <a:cs typeface="Constantia"/>
              </a:rPr>
              <a:t>New </a:t>
            </a:r>
            <a:r>
              <a:rPr lang="en-US" sz="2400" b="1" dirty="0" err="1">
                <a:latin typeface="Constantia"/>
                <a:cs typeface="Constantia"/>
              </a:rPr>
              <a:t>ack</a:t>
            </a:r>
            <a:r>
              <a:rPr lang="en-US" sz="2400" b="1" dirty="0">
                <a:latin typeface="Constantia"/>
                <a:cs typeface="Constantia"/>
              </a:rPr>
              <a:t> received:</a:t>
            </a:r>
            <a:r>
              <a:rPr lang="en-US" sz="2400" dirty="0">
                <a:latin typeface="Constantia"/>
                <a:cs typeface="Constantia"/>
              </a:rPr>
              <a:t/>
            </a:r>
            <a:br>
              <a:rPr lang="en-US" sz="2400" dirty="0">
                <a:latin typeface="Constantia"/>
                <a:cs typeface="Constantia"/>
              </a:rPr>
            </a:br>
            <a:r>
              <a:rPr lang="en-US" sz="2400" dirty="0">
                <a:latin typeface="Constantia"/>
                <a:cs typeface="Constantia"/>
              </a:rPr>
              <a:t>	if (</a:t>
            </a:r>
            <a:r>
              <a:rPr lang="en-US" sz="2400" dirty="0" err="1">
                <a:latin typeface="Constantia"/>
                <a:cs typeface="Constantia"/>
              </a:rPr>
              <a:t>cwnd</a:t>
            </a:r>
            <a:r>
              <a:rPr lang="en-US" sz="2400" dirty="0">
                <a:latin typeface="Constantia"/>
                <a:cs typeface="Constantia"/>
              </a:rPr>
              <a:t> &lt; </a:t>
            </a:r>
            <a:r>
              <a:rPr lang="en-US" sz="2400" dirty="0" err="1">
                <a:latin typeface="Constantia"/>
                <a:cs typeface="Constantia"/>
              </a:rPr>
              <a:t>ssthresh</a:t>
            </a:r>
            <a:r>
              <a:rPr lang="en-US" sz="2400" dirty="0">
                <a:latin typeface="Constantia"/>
                <a:cs typeface="Constantia"/>
              </a:rPr>
              <a:t>) </a:t>
            </a:r>
            <a:br>
              <a:rPr lang="en-US" sz="2400" dirty="0">
                <a:latin typeface="Constantia"/>
                <a:cs typeface="Constantia"/>
              </a:rPr>
            </a:br>
            <a:r>
              <a:rPr lang="en-US" sz="2400" dirty="0">
                <a:latin typeface="Constantia"/>
                <a:cs typeface="Constantia"/>
              </a:rPr>
              <a:t>	      /* Slow Start*/</a:t>
            </a:r>
            <a:br>
              <a:rPr lang="en-US" sz="2400" dirty="0">
                <a:latin typeface="Constantia"/>
                <a:cs typeface="Constantia"/>
              </a:rPr>
            </a:br>
            <a:r>
              <a:rPr lang="en-US" sz="2400" dirty="0">
                <a:latin typeface="Constantia"/>
                <a:cs typeface="Constantia"/>
              </a:rPr>
              <a:t>	      </a:t>
            </a:r>
            <a:r>
              <a:rPr lang="en-US" sz="2400" dirty="0" err="1">
                <a:latin typeface="Constantia"/>
                <a:cs typeface="Constantia"/>
              </a:rPr>
              <a:t>cwnd</a:t>
            </a:r>
            <a:r>
              <a:rPr lang="en-US" sz="2400" dirty="0">
                <a:latin typeface="Constantia"/>
                <a:cs typeface="Constantia"/>
              </a:rPr>
              <a:t> = </a:t>
            </a:r>
            <a:r>
              <a:rPr lang="en-US" sz="2400" dirty="0" err="1">
                <a:latin typeface="Constantia"/>
                <a:cs typeface="Constantia"/>
              </a:rPr>
              <a:t>cwnd</a:t>
            </a:r>
            <a:r>
              <a:rPr lang="en-US" sz="2400" dirty="0">
                <a:latin typeface="Constantia"/>
                <a:cs typeface="Constantia"/>
              </a:rPr>
              <a:t> + 1;</a:t>
            </a:r>
            <a:br>
              <a:rPr lang="en-US" sz="2400" dirty="0">
                <a:latin typeface="Constantia"/>
                <a:cs typeface="Constantia"/>
              </a:rPr>
            </a:br>
            <a:r>
              <a:rPr lang="en-US" sz="2400" dirty="0">
                <a:latin typeface="Constantia"/>
                <a:cs typeface="Constantia"/>
              </a:rPr>
              <a:t>	else</a:t>
            </a:r>
            <a:br>
              <a:rPr lang="en-US" sz="2400" dirty="0">
                <a:latin typeface="Constantia"/>
                <a:cs typeface="Constantia"/>
              </a:rPr>
            </a:br>
            <a:r>
              <a:rPr lang="en-US" sz="2400" dirty="0">
                <a:latin typeface="Constantia"/>
                <a:cs typeface="Constantia"/>
              </a:rPr>
              <a:t>	      /* Congestion Avoidance */</a:t>
            </a:r>
            <a:br>
              <a:rPr lang="en-US" sz="2400" dirty="0">
                <a:latin typeface="Constantia"/>
                <a:cs typeface="Constantia"/>
              </a:rPr>
            </a:br>
            <a:r>
              <a:rPr lang="en-US" sz="2400" dirty="0">
                <a:latin typeface="Constantia"/>
                <a:cs typeface="Constantia"/>
              </a:rPr>
              <a:t>	      </a:t>
            </a:r>
            <a:r>
              <a:rPr lang="en-US" sz="2400" dirty="0" err="1">
                <a:latin typeface="Constantia"/>
                <a:cs typeface="Constantia"/>
              </a:rPr>
              <a:t>cwnd</a:t>
            </a:r>
            <a:r>
              <a:rPr lang="en-US" sz="2400" dirty="0">
                <a:latin typeface="Constantia"/>
                <a:cs typeface="Constantia"/>
              </a:rPr>
              <a:t> = </a:t>
            </a:r>
            <a:r>
              <a:rPr lang="en-US" sz="2400" dirty="0" err="1">
                <a:latin typeface="Constantia"/>
                <a:cs typeface="Constantia"/>
              </a:rPr>
              <a:t>cwnd</a:t>
            </a:r>
            <a:r>
              <a:rPr lang="en-US" sz="2400" dirty="0">
                <a:latin typeface="Constantia"/>
                <a:cs typeface="Constantia"/>
              </a:rPr>
              <a:t> + 1/cwnd;</a:t>
            </a:r>
          </a:p>
          <a:p>
            <a:pPr marL="342900" indent="-342900">
              <a:lnSpc>
                <a:spcPct val="80000"/>
              </a:lnSpc>
              <a:buNone/>
            </a:pPr>
            <a:r>
              <a:rPr lang="en-US" sz="2400" b="1" dirty="0">
                <a:latin typeface="Constantia"/>
                <a:cs typeface="Constantia"/>
              </a:rPr>
              <a:t>Timeout:</a:t>
            </a:r>
            <a:br>
              <a:rPr lang="en-US" sz="2400" b="1" dirty="0">
                <a:latin typeface="Constantia"/>
                <a:cs typeface="Constantia"/>
              </a:rPr>
            </a:br>
            <a:r>
              <a:rPr lang="en-US" sz="2400" dirty="0">
                <a:latin typeface="Constantia"/>
                <a:cs typeface="Constantia"/>
              </a:rPr>
              <a:t>	/* Multiplicative decrease */</a:t>
            </a:r>
            <a:br>
              <a:rPr lang="en-US" sz="2400" dirty="0">
                <a:latin typeface="Constantia"/>
                <a:cs typeface="Constantia"/>
              </a:rPr>
            </a:br>
            <a:r>
              <a:rPr lang="en-US" sz="2400" dirty="0">
                <a:latin typeface="Constantia"/>
                <a:cs typeface="Constantia"/>
              </a:rPr>
              <a:t>	</a:t>
            </a:r>
            <a:r>
              <a:rPr lang="en-US" sz="2400" dirty="0" err="1">
                <a:latin typeface="Constantia"/>
                <a:cs typeface="Constantia"/>
              </a:rPr>
              <a:t>ssthresh</a:t>
            </a:r>
            <a:r>
              <a:rPr lang="en-US" sz="2400" dirty="0">
                <a:latin typeface="Constantia"/>
                <a:cs typeface="Constantia"/>
              </a:rPr>
              <a:t> = cwnd/2;</a:t>
            </a:r>
            <a:br>
              <a:rPr lang="en-US" sz="2400" dirty="0">
                <a:latin typeface="Constantia"/>
                <a:cs typeface="Constantia"/>
              </a:rPr>
            </a:br>
            <a:r>
              <a:rPr lang="en-US" sz="2400" dirty="0">
                <a:latin typeface="Constantia"/>
                <a:cs typeface="Constantia"/>
              </a:rPr>
              <a:t>	</a:t>
            </a:r>
            <a:r>
              <a:rPr lang="en-US" sz="2400" dirty="0" err="1">
                <a:latin typeface="Constantia"/>
                <a:cs typeface="Constantia"/>
              </a:rPr>
              <a:t>cwnd</a:t>
            </a:r>
            <a:r>
              <a:rPr lang="en-US" sz="2400" dirty="0">
                <a:latin typeface="Constantia"/>
                <a:cs typeface="Constantia"/>
              </a:rPr>
              <a:t> = 1;</a:t>
            </a:r>
          </a:p>
        </p:txBody>
      </p:sp>
      <p:sp>
        <p:nvSpPr>
          <p:cNvPr id="18" name="Slide Number Placeholder 2"/>
          <p:cNvSpPr>
            <a:spLocks noGrp="1"/>
          </p:cNvSpPr>
          <p:nvPr>
            <p:ph type="sldNum" sz="quarter" idx="12"/>
          </p:nvPr>
        </p:nvSpPr>
        <p:spPr>
          <a:xfrm>
            <a:off x="203200" y="1260972"/>
            <a:ext cx="533400" cy="304800"/>
          </a:xfrm>
        </p:spPr>
        <p:txBody>
          <a:bodyPr>
            <a:normAutofit fontScale="92500" lnSpcReduction="20000"/>
          </a:bodyPr>
          <a:lstStyle/>
          <a:p>
            <a:fld id="{283B9EA5-CE9A-4950-A80C-5ADF06B45BB8}" type="slidenum">
              <a:rPr lang="en-US" smtClean="0"/>
              <a:pPr/>
              <a:t>32</a:t>
            </a:fld>
            <a:endParaRPr lang="en-US" dirty="0"/>
          </a:p>
        </p:txBody>
      </p:sp>
    </p:spTree>
    <p:extLst>
      <p:ext uri="{BB962C8B-B14F-4D97-AF65-F5344CB8AC3E}">
        <p14:creationId xmlns:p14="http://schemas.microsoft.com/office/powerpoint/2010/main" val="11414891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Line 10"/>
          <p:cNvSpPr>
            <a:spLocks noChangeShapeType="1"/>
          </p:cNvSpPr>
          <p:nvPr/>
        </p:nvSpPr>
        <p:spPr bwMode="auto">
          <a:xfrm>
            <a:off x="2389891" y="2959369"/>
            <a:ext cx="2129809" cy="0"/>
          </a:xfrm>
          <a:prstGeom prst="line">
            <a:avLst/>
          </a:prstGeom>
          <a:noFill/>
          <a:ln w="38100">
            <a:solidFill>
              <a:schemeClr val="accent3"/>
            </a:solidFill>
            <a:prstDash val="sysDot"/>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70730" name="Line 10"/>
          <p:cNvSpPr>
            <a:spLocks noChangeShapeType="1"/>
          </p:cNvSpPr>
          <p:nvPr/>
        </p:nvSpPr>
        <p:spPr bwMode="auto">
          <a:xfrm>
            <a:off x="4519700" y="4966275"/>
            <a:ext cx="1107500" cy="0"/>
          </a:xfrm>
          <a:prstGeom prst="line">
            <a:avLst/>
          </a:prstGeom>
          <a:noFill/>
          <a:ln w="38100">
            <a:solidFill>
              <a:schemeClr val="accent3"/>
            </a:solidFill>
            <a:prstDash val="sysDot"/>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70735" name="Line 15"/>
          <p:cNvSpPr>
            <a:spLocks noChangeShapeType="1"/>
          </p:cNvSpPr>
          <p:nvPr/>
        </p:nvSpPr>
        <p:spPr bwMode="auto">
          <a:xfrm>
            <a:off x="7331046" y="5307044"/>
            <a:ext cx="1107500" cy="0"/>
          </a:xfrm>
          <a:prstGeom prst="line">
            <a:avLst/>
          </a:prstGeom>
          <a:noFill/>
          <a:ln w="38100">
            <a:solidFill>
              <a:schemeClr val="accent3"/>
            </a:solidFill>
            <a:prstDash val="sysDot"/>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70722" name="Rectangle 2"/>
          <p:cNvSpPr>
            <a:spLocks noGrp="1" noChangeArrowheads="1"/>
          </p:cNvSpPr>
          <p:nvPr>
            <p:ph type="title"/>
          </p:nvPr>
        </p:nvSpPr>
        <p:spPr/>
        <p:txBody>
          <a:bodyPr/>
          <a:lstStyle/>
          <a:p>
            <a:r>
              <a:rPr lang="en-US" dirty="0"/>
              <a:t>The Big Picture</a:t>
            </a:r>
          </a:p>
        </p:txBody>
      </p:sp>
      <p:sp>
        <p:nvSpPr>
          <p:cNvPr id="670725" name="Rectangle 5"/>
          <p:cNvSpPr>
            <a:spLocks noChangeArrowheads="1"/>
          </p:cNvSpPr>
          <p:nvPr/>
        </p:nvSpPr>
        <p:spPr bwMode="auto">
          <a:xfrm>
            <a:off x="5921826" y="6073776"/>
            <a:ext cx="746999" cy="462307"/>
          </a:xfrm>
          <a:prstGeom prst="rect">
            <a:avLst/>
          </a:prstGeom>
          <a:noFill/>
          <a:ln w="9525">
            <a:noFill/>
            <a:miter lim="800000"/>
            <a:headEnd/>
            <a:tailEnd/>
          </a:ln>
          <a:effectLst/>
        </p:spPr>
        <p:txBody>
          <a:bodyPr vert="horz" wrap="none" lIns="92075" tIns="46038" rIns="92075" bIns="46038" numCol="1" anchor="t" anchorCtr="0" compatLnSpc="1">
            <a:prstTxWarp prst="textNoShape">
              <a:avLst/>
            </a:prstTxWarp>
            <a:spAutoFit/>
          </a:bodyPr>
          <a:lstStyle/>
          <a:p>
            <a:pPr algn="l"/>
            <a:r>
              <a:rPr lang="en-US" sz="2400" dirty="0"/>
              <a:t>Time</a:t>
            </a:r>
          </a:p>
        </p:txBody>
      </p:sp>
      <p:sp>
        <p:nvSpPr>
          <p:cNvPr id="670726" name="Rectangle 6"/>
          <p:cNvSpPr>
            <a:spLocks noChangeArrowheads="1"/>
          </p:cNvSpPr>
          <p:nvPr/>
        </p:nvSpPr>
        <p:spPr bwMode="auto">
          <a:xfrm rot="16200000">
            <a:off x="1739921" y="4138775"/>
            <a:ext cx="779059" cy="462307"/>
          </a:xfrm>
          <a:prstGeom prst="rect">
            <a:avLst/>
          </a:prstGeom>
          <a:noFill/>
          <a:ln w="9525">
            <a:noFill/>
            <a:miter lim="800000"/>
            <a:headEnd/>
            <a:tailEnd/>
          </a:ln>
          <a:effectLst/>
        </p:spPr>
        <p:txBody>
          <a:bodyPr vert="horz" wrap="none" lIns="92075" tIns="46038" rIns="92075" bIns="46038" numCol="1" anchor="t" anchorCtr="0" compatLnSpc="1">
            <a:prstTxWarp prst="textNoShape">
              <a:avLst/>
            </a:prstTxWarp>
            <a:spAutoFit/>
          </a:bodyPr>
          <a:lstStyle/>
          <a:p>
            <a:pPr algn="l"/>
            <a:r>
              <a:rPr lang="en-US" sz="2400" i="1" dirty="0" err="1"/>
              <a:t>cwnd</a:t>
            </a:r>
            <a:endParaRPr lang="en-US" sz="2400" i="1" dirty="0"/>
          </a:p>
        </p:txBody>
      </p:sp>
      <p:sp>
        <p:nvSpPr>
          <p:cNvPr id="670738" name="Rectangle 18"/>
          <p:cNvSpPr>
            <a:spLocks noChangeArrowheads="1"/>
          </p:cNvSpPr>
          <p:nvPr/>
        </p:nvSpPr>
        <p:spPr bwMode="auto">
          <a:xfrm>
            <a:off x="3755222" y="3543215"/>
            <a:ext cx="963405" cy="400752"/>
          </a:xfrm>
          <a:prstGeom prst="rect">
            <a:avLst/>
          </a:prstGeom>
          <a:noFill/>
          <a:ln w="9525">
            <a:noFill/>
            <a:miter lim="800000"/>
            <a:headEnd/>
            <a:tailEnd/>
          </a:ln>
          <a:effectLst/>
        </p:spPr>
        <p:txBody>
          <a:bodyPr vert="horz" wrap="none" lIns="92075" tIns="46038" rIns="92075" bIns="46038" numCol="1" anchor="t" anchorCtr="0" compatLnSpc="1">
            <a:prstTxWarp prst="textNoShape">
              <a:avLst/>
            </a:prstTxWarp>
            <a:spAutoFit/>
          </a:bodyPr>
          <a:lstStyle/>
          <a:p>
            <a:pPr algn="l"/>
            <a:r>
              <a:rPr lang="en-US" sz="2000" dirty="0"/>
              <a:t>Timeout</a:t>
            </a:r>
          </a:p>
        </p:txBody>
      </p:sp>
      <p:sp>
        <p:nvSpPr>
          <p:cNvPr id="670739" name="Rectangle 19"/>
          <p:cNvSpPr>
            <a:spLocks noChangeArrowheads="1"/>
          </p:cNvSpPr>
          <p:nvPr/>
        </p:nvSpPr>
        <p:spPr bwMode="auto">
          <a:xfrm>
            <a:off x="2564546" y="4664153"/>
            <a:ext cx="1230209" cy="400752"/>
          </a:xfrm>
          <a:prstGeom prst="rect">
            <a:avLst/>
          </a:prstGeom>
          <a:noFill/>
          <a:ln w="9525">
            <a:noFill/>
            <a:miter lim="800000"/>
            <a:headEnd/>
            <a:tailEnd/>
          </a:ln>
          <a:effectLst/>
        </p:spPr>
        <p:txBody>
          <a:bodyPr vert="horz" wrap="none" lIns="92075" tIns="46038" rIns="92075" bIns="46038" numCol="1" anchor="t" anchorCtr="0" compatLnSpc="1">
            <a:prstTxWarp prst="textNoShape">
              <a:avLst/>
            </a:prstTxWarp>
            <a:spAutoFit/>
          </a:bodyPr>
          <a:lstStyle/>
          <a:p>
            <a:pPr algn="l"/>
            <a:r>
              <a:rPr lang="en-US" sz="2000" dirty="0"/>
              <a:t>Slow Start</a:t>
            </a:r>
          </a:p>
        </p:txBody>
      </p:sp>
      <p:sp>
        <p:nvSpPr>
          <p:cNvPr id="670740" name="Rectangle 20"/>
          <p:cNvSpPr>
            <a:spLocks noChangeArrowheads="1"/>
          </p:cNvSpPr>
          <p:nvPr/>
        </p:nvSpPr>
        <p:spPr bwMode="auto">
          <a:xfrm>
            <a:off x="5296463" y="3989372"/>
            <a:ext cx="1316066" cy="708528"/>
          </a:xfrm>
          <a:prstGeom prst="rect">
            <a:avLst/>
          </a:prstGeom>
          <a:noFill/>
          <a:ln w="9525">
            <a:noFill/>
            <a:miter lim="800000"/>
            <a:headEnd/>
            <a:tailEnd/>
          </a:ln>
          <a:effectLst/>
        </p:spPr>
        <p:txBody>
          <a:bodyPr vert="horz" wrap="none" lIns="92075" tIns="46038" rIns="92075" bIns="46038" numCol="1" anchor="t" anchorCtr="0" compatLnSpc="1">
            <a:prstTxWarp prst="textNoShape">
              <a:avLst/>
            </a:prstTxWarp>
            <a:spAutoFit/>
          </a:bodyPr>
          <a:lstStyle/>
          <a:p>
            <a:pPr algn="l"/>
            <a:r>
              <a:rPr lang="en-US" sz="2000" dirty="0"/>
              <a:t>Congestion</a:t>
            </a:r>
          </a:p>
          <a:p>
            <a:pPr algn="ctr"/>
            <a:r>
              <a:rPr lang="en-US" sz="2000" dirty="0"/>
              <a:t>Avoidance</a:t>
            </a:r>
          </a:p>
        </p:txBody>
      </p:sp>
      <p:sp>
        <p:nvSpPr>
          <p:cNvPr id="23" name="Slide Number Placeholder 2"/>
          <p:cNvSpPr>
            <a:spLocks noGrp="1"/>
          </p:cNvSpPr>
          <p:nvPr>
            <p:ph type="sldNum" sz="quarter" idx="12"/>
          </p:nvPr>
        </p:nvSpPr>
        <p:spPr>
          <a:xfrm>
            <a:off x="203200" y="1261294"/>
            <a:ext cx="533400" cy="304800"/>
          </a:xfrm>
        </p:spPr>
        <p:txBody>
          <a:bodyPr>
            <a:normAutofit fontScale="92500" lnSpcReduction="20000"/>
          </a:bodyPr>
          <a:lstStyle/>
          <a:p>
            <a:fld id="{283B9EA5-CE9A-4950-A80C-5ADF06B45BB8}" type="slidenum">
              <a:rPr lang="en-US" smtClean="0"/>
              <a:pPr/>
              <a:t>33</a:t>
            </a:fld>
            <a:endParaRPr lang="en-US" dirty="0"/>
          </a:p>
        </p:txBody>
      </p:sp>
      <p:sp>
        <p:nvSpPr>
          <p:cNvPr id="670727" name="Arc 7"/>
          <p:cNvSpPr>
            <a:spLocks/>
          </p:cNvSpPr>
          <p:nvPr/>
        </p:nvSpPr>
        <p:spPr bwMode="auto">
          <a:xfrm>
            <a:off x="2389891" y="3943967"/>
            <a:ext cx="1703846" cy="212980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7150" cap="rnd">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70728" name="Line 8"/>
          <p:cNvSpPr>
            <a:spLocks noChangeShapeType="1"/>
          </p:cNvSpPr>
          <p:nvPr/>
        </p:nvSpPr>
        <p:spPr bwMode="auto">
          <a:xfrm>
            <a:off x="4093737" y="3943967"/>
            <a:ext cx="425962" cy="0"/>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70729" name="Line 9"/>
          <p:cNvSpPr>
            <a:spLocks noChangeShapeType="1"/>
          </p:cNvSpPr>
          <p:nvPr/>
        </p:nvSpPr>
        <p:spPr bwMode="auto">
          <a:xfrm>
            <a:off x="4519699" y="3943967"/>
            <a:ext cx="0" cy="2129808"/>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70731" name="Arc 11"/>
          <p:cNvSpPr>
            <a:spLocks/>
          </p:cNvSpPr>
          <p:nvPr/>
        </p:nvSpPr>
        <p:spPr bwMode="auto">
          <a:xfrm>
            <a:off x="4519699" y="4966275"/>
            <a:ext cx="1107500" cy="11075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7150" cap="rnd">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70732" name="Line 12"/>
          <p:cNvSpPr>
            <a:spLocks noChangeShapeType="1"/>
          </p:cNvSpPr>
          <p:nvPr/>
        </p:nvSpPr>
        <p:spPr bwMode="auto">
          <a:xfrm flipV="1">
            <a:off x="5627200" y="4540313"/>
            <a:ext cx="1277885" cy="425962"/>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70733" name="Line 13"/>
          <p:cNvSpPr>
            <a:spLocks noChangeShapeType="1"/>
          </p:cNvSpPr>
          <p:nvPr/>
        </p:nvSpPr>
        <p:spPr bwMode="auto">
          <a:xfrm>
            <a:off x="6905084" y="4540313"/>
            <a:ext cx="425962" cy="0"/>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70734" name="Line 14"/>
          <p:cNvSpPr>
            <a:spLocks noChangeShapeType="1"/>
          </p:cNvSpPr>
          <p:nvPr/>
        </p:nvSpPr>
        <p:spPr bwMode="auto">
          <a:xfrm>
            <a:off x="7331046" y="4540313"/>
            <a:ext cx="0" cy="1533462"/>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70736" name="Arc 16"/>
          <p:cNvSpPr>
            <a:spLocks/>
          </p:cNvSpPr>
          <p:nvPr/>
        </p:nvSpPr>
        <p:spPr bwMode="auto">
          <a:xfrm>
            <a:off x="7331046" y="5307045"/>
            <a:ext cx="1022308" cy="76673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7150" cap="rnd">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70737" name="Line 17"/>
          <p:cNvSpPr>
            <a:spLocks noChangeShapeType="1"/>
          </p:cNvSpPr>
          <p:nvPr/>
        </p:nvSpPr>
        <p:spPr bwMode="auto">
          <a:xfrm flipV="1">
            <a:off x="8353354" y="4795890"/>
            <a:ext cx="1533462" cy="511154"/>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70723" name="Line 3"/>
          <p:cNvSpPr>
            <a:spLocks noChangeShapeType="1"/>
          </p:cNvSpPr>
          <p:nvPr/>
        </p:nvSpPr>
        <p:spPr bwMode="auto">
          <a:xfrm>
            <a:off x="2389891" y="2666083"/>
            <a:ext cx="0" cy="3407693"/>
          </a:xfrm>
          <a:prstGeom prst="line">
            <a:avLst/>
          </a:prstGeom>
          <a:noFill/>
          <a:ln w="57150">
            <a:solidFill>
              <a:schemeClr val="tx1"/>
            </a:solidFill>
            <a:round/>
            <a:headEnd type="triangle" w="med" len="med"/>
            <a:tailEnd type="none" w="med" len="med"/>
          </a:ln>
          <a:effectLst/>
        </p:spPr>
        <p:txBody>
          <a:bodyPr vert="horz" wrap="none" lIns="91440" tIns="45720" rIns="91440" bIns="45720" numCol="1" anchor="ctr" anchorCtr="0" compatLnSpc="1">
            <a:prstTxWarp prst="textNoShape">
              <a:avLst/>
            </a:prstTxWarp>
          </a:bodyPr>
          <a:lstStyle/>
          <a:p>
            <a:endParaRPr lang="en-US"/>
          </a:p>
        </p:txBody>
      </p:sp>
      <p:sp>
        <p:nvSpPr>
          <p:cNvPr id="670724" name="Line 4"/>
          <p:cNvSpPr>
            <a:spLocks noChangeShapeType="1"/>
          </p:cNvSpPr>
          <p:nvPr/>
        </p:nvSpPr>
        <p:spPr bwMode="auto">
          <a:xfrm>
            <a:off x="2389891" y="6073775"/>
            <a:ext cx="7922886" cy="0"/>
          </a:xfrm>
          <a:prstGeom prst="line">
            <a:avLst/>
          </a:prstGeom>
          <a:noFill/>
          <a:ln w="57150">
            <a:solidFill>
              <a:schemeClr val="tx1"/>
            </a:solidFill>
            <a:round/>
            <a:headEnd type="none" w="med" len="med"/>
            <a:tailEnd type="triangle" w="med" len="med"/>
          </a:ln>
          <a:effectLst/>
        </p:spPr>
        <p:txBody>
          <a:bodyPr vert="horz" wrap="none" lIns="91440" tIns="45720" rIns="91440" bIns="45720" numCol="1" anchor="ctr" anchorCtr="0" compatLnSpc="1">
            <a:prstTxWarp prst="textNoShape">
              <a:avLst/>
            </a:prstTxWarp>
          </a:bodyPr>
          <a:lstStyle/>
          <a:p>
            <a:endParaRPr lang="en-US"/>
          </a:p>
        </p:txBody>
      </p:sp>
      <p:sp>
        <p:nvSpPr>
          <p:cNvPr id="26" name="Rectangle 18"/>
          <p:cNvSpPr>
            <a:spLocks noChangeArrowheads="1"/>
          </p:cNvSpPr>
          <p:nvPr/>
        </p:nvSpPr>
        <p:spPr bwMode="auto">
          <a:xfrm>
            <a:off x="3003689" y="2545692"/>
            <a:ext cx="931344" cy="400752"/>
          </a:xfrm>
          <a:prstGeom prst="rect">
            <a:avLst/>
          </a:prstGeom>
          <a:noFill/>
          <a:ln w="9525">
            <a:noFill/>
            <a:miter lim="800000"/>
            <a:headEnd/>
            <a:tailEnd/>
          </a:ln>
          <a:effectLst/>
        </p:spPr>
        <p:txBody>
          <a:bodyPr vert="horz" wrap="none" lIns="92075" tIns="46038" rIns="92075" bIns="46038" numCol="1" anchor="t" anchorCtr="0" compatLnSpc="1">
            <a:prstTxWarp prst="textNoShape">
              <a:avLst/>
            </a:prstTxWarp>
            <a:spAutoFit/>
          </a:bodyPr>
          <a:lstStyle/>
          <a:p>
            <a:pPr algn="ctr"/>
            <a:r>
              <a:rPr lang="en-US" sz="2000" i="1" dirty="0" err="1"/>
              <a:t>ssthresh</a:t>
            </a:r>
            <a:endParaRPr lang="en-US" sz="2000" i="1" dirty="0"/>
          </a:p>
        </p:txBody>
      </p:sp>
    </p:spTree>
    <p:extLst>
      <p:ext uri="{BB962C8B-B14F-4D97-AF65-F5344CB8AC3E}">
        <p14:creationId xmlns:p14="http://schemas.microsoft.com/office/powerpoint/2010/main" val="104770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70727"/>
                                        </p:tgtEl>
                                        <p:attrNameLst>
                                          <p:attrName>style.visibility</p:attrName>
                                        </p:attrNameLst>
                                      </p:cBhvr>
                                      <p:to>
                                        <p:strVal val="visible"/>
                                      </p:to>
                                    </p:set>
                                    <p:animEffect transition="in" filter="wipe(down)">
                                      <p:cBhvr>
                                        <p:cTn id="7" dur="500"/>
                                        <p:tgtEl>
                                          <p:spTgt spid="67072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70739"/>
                                        </p:tgtEl>
                                        <p:attrNameLst>
                                          <p:attrName>style.visibility</p:attrName>
                                        </p:attrNameLst>
                                      </p:cBhvr>
                                      <p:to>
                                        <p:strVal val="visible"/>
                                      </p:to>
                                    </p:set>
                                    <p:animEffect transition="in" filter="fade">
                                      <p:cBhvr>
                                        <p:cTn id="11" dur="500"/>
                                        <p:tgtEl>
                                          <p:spTgt spid="670739"/>
                                        </p:tgtEl>
                                      </p:cBhvr>
                                    </p:animEffect>
                                    <p:anim calcmode="lin" valueType="num">
                                      <p:cBhvr>
                                        <p:cTn id="12" dur="500" fill="hold"/>
                                        <p:tgtEl>
                                          <p:spTgt spid="670739"/>
                                        </p:tgtEl>
                                        <p:attrNameLst>
                                          <p:attrName>ppt_x</p:attrName>
                                        </p:attrNameLst>
                                      </p:cBhvr>
                                      <p:tavLst>
                                        <p:tav tm="0">
                                          <p:val>
                                            <p:strVal val="#ppt_x"/>
                                          </p:val>
                                        </p:tav>
                                        <p:tav tm="100000">
                                          <p:val>
                                            <p:strVal val="#ppt_x"/>
                                          </p:val>
                                        </p:tav>
                                      </p:tavLst>
                                    </p:anim>
                                    <p:anim calcmode="lin" valueType="num">
                                      <p:cBhvr>
                                        <p:cTn id="13" dur="500" fill="hold"/>
                                        <p:tgtEl>
                                          <p:spTgt spid="67073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70728"/>
                                        </p:tgtEl>
                                        <p:attrNameLst>
                                          <p:attrName>style.visibility</p:attrName>
                                        </p:attrNameLst>
                                      </p:cBhvr>
                                      <p:to>
                                        <p:strVal val="visible"/>
                                      </p:to>
                                    </p:set>
                                    <p:animEffect transition="in" filter="wipe(left)">
                                      <p:cBhvr>
                                        <p:cTn id="18" dur="500"/>
                                        <p:tgtEl>
                                          <p:spTgt spid="670728"/>
                                        </p:tgtEl>
                                      </p:cBhvr>
                                    </p:animEffect>
                                  </p:childTnLst>
                                </p:cTn>
                              </p:par>
                            </p:childTnLst>
                          </p:cTn>
                        </p:par>
                        <p:par>
                          <p:cTn id="19" fill="hold">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670738"/>
                                        </p:tgtEl>
                                        <p:attrNameLst>
                                          <p:attrName>style.visibility</p:attrName>
                                        </p:attrNameLst>
                                      </p:cBhvr>
                                      <p:to>
                                        <p:strVal val="visible"/>
                                      </p:to>
                                    </p:set>
                                    <p:animEffect transition="in" filter="fade">
                                      <p:cBhvr>
                                        <p:cTn id="22" dur="500"/>
                                        <p:tgtEl>
                                          <p:spTgt spid="670738"/>
                                        </p:tgtEl>
                                      </p:cBhvr>
                                    </p:animEffect>
                                    <p:anim calcmode="lin" valueType="num">
                                      <p:cBhvr>
                                        <p:cTn id="23" dur="500" fill="hold"/>
                                        <p:tgtEl>
                                          <p:spTgt spid="670738"/>
                                        </p:tgtEl>
                                        <p:attrNameLst>
                                          <p:attrName>ppt_x</p:attrName>
                                        </p:attrNameLst>
                                      </p:cBhvr>
                                      <p:tavLst>
                                        <p:tav tm="0">
                                          <p:val>
                                            <p:strVal val="#ppt_x"/>
                                          </p:val>
                                        </p:tav>
                                        <p:tav tm="100000">
                                          <p:val>
                                            <p:strVal val="#ppt_x"/>
                                          </p:val>
                                        </p:tav>
                                      </p:tavLst>
                                    </p:anim>
                                    <p:anim calcmode="lin" valueType="num">
                                      <p:cBhvr>
                                        <p:cTn id="24" dur="500" fill="hold"/>
                                        <p:tgtEl>
                                          <p:spTgt spid="670738"/>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670729"/>
                                        </p:tgtEl>
                                        <p:attrNameLst>
                                          <p:attrName>style.visibility</p:attrName>
                                        </p:attrNameLst>
                                      </p:cBhvr>
                                      <p:to>
                                        <p:strVal val="visible"/>
                                      </p:to>
                                    </p:set>
                                    <p:animEffect transition="in" filter="wipe(up)">
                                      <p:cBhvr>
                                        <p:cTn id="28" dur="500"/>
                                        <p:tgtEl>
                                          <p:spTgt spid="670729"/>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670730"/>
                                        </p:tgtEl>
                                        <p:attrNameLst>
                                          <p:attrName>style.visibility</p:attrName>
                                        </p:attrNameLst>
                                      </p:cBhvr>
                                      <p:to>
                                        <p:strVal val="visible"/>
                                      </p:to>
                                    </p:set>
                                    <p:animEffect transition="in" filter="barn(inVertical)">
                                      <p:cBhvr>
                                        <p:cTn id="33" dur="500"/>
                                        <p:tgtEl>
                                          <p:spTgt spid="670730"/>
                                        </p:tgtEl>
                                      </p:cBhvr>
                                    </p:animEffec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670731"/>
                                        </p:tgtEl>
                                        <p:attrNameLst>
                                          <p:attrName>style.visibility</p:attrName>
                                        </p:attrNameLst>
                                      </p:cBhvr>
                                      <p:to>
                                        <p:strVal val="visible"/>
                                      </p:to>
                                    </p:set>
                                    <p:animEffect transition="in" filter="wipe(down)">
                                      <p:cBhvr>
                                        <p:cTn id="37" dur="500"/>
                                        <p:tgtEl>
                                          <p:spTgt spid="6707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70732"/>
                                        </p:tgtEl>
                                        <p:attrNameLst>
                                          <p:attrName>style.visibility</p:attrName>
                                        </p:attrNameLst>
                                      </p:cBhvr>
                                      <p:to>
                                        <p:strVal val="visible"/>
                                      </p:to>
                                    </p:set>
                                    <p:animEffect transition="in" filter="wipe(down)">
                                      <p:cBhvr>
                                        <p:cTn id="42" dur="500"/>
                                        <p:tgtEl>
                                          <p:spTgt spid="670732"/>
                                        </p:tgtEl>
                                      </p:cBhvr>
                                    </p:animEffect>
                                  </p:childTnLst>
                                </p:cTn>
                              </p:par>
                            </p:childTnLst>
                          </p:cTn>
                        </p:par>
                        <p:par>
                          <p:cTn id="43" fill="hold">
                            <p:stCondLst>
                              <p:cond delay="500"/>
                            </p:stCondLst>
                            <p:childTnLst>
                              <p:par>
                                <p:cTn id="44" presetID="42" presetClass="entr" presetSubtype="0" fill="hold" grpId="0" nodeType="afterEffect">
                                  <p:stCondLst>
                                    <p:cond delay="0"/>
                                  </p:stCondLst>
                                  <p:childTnLst>
                                    <p:set>
                                      <p:cBhvr>
                                        <p:cTn id="45" dur="1" fill="hold">
                                          <p:stCondLst>
                                            <p:cond delay="0"/>
                                          </p:stCondLst>
                                        </p:cTn>
                                        <p:tgtEl>
                                          <p:spTgt spid="670740"/>
                                        </p:tgtEl>
                                        <p:attrNameLst>
                                          <p:attrName>style.visibility</p:attrName>
                                        </p:attrNameLst>
                                      </p:cBhvr>
                                      <p:to>
                                        <p:strVal val="visible"/>
                                      </p:to>
                                    </p:set>
                                    <p:animEffect transition="in" filter="fade">
                                      <p:cBhvr>
                                        <p:cTn id="46" dur="500"/>
                                        <p:tgtEl>
                                          <p:spTgt spid="670740"/>
                                        </p:tgtEl>
                                      </p:cBhvr>
                                    </p:animEffect>
                                    <p:anim calcmode="lin" valueType="num">
                                      <p:cBhvr>
                                        <p:cTn id="47" dur="500" fill="hold"/>
                                        <p:tgtEl>
                                          <p:spTgt spid="670740"/>
                                        </p:tgtEl>
                                        <p:attrNameLst>
                                          <p:attrName>ppt_x</p:attrName>
                                        </p:attrNameLst>
                                      </p:cBhvr>
                                      <p:tavLst>
                                        <p:tav tm="0">
                                          <p:val>
                                            <p:strVal val="#ppt_x"/>
                                          </p:val>
                                        </p:tav>
                                        <p:tav tm="100000">
                                          <p:val>
                                            <p:strVal val="#ppt_x"/>
                                          </p:val>
                                        </p:tav>
                                      </p:tavLst>
                                    </p:anim>
                                    <p:anim calcmode="lin" valueType="num">
                                      <p:cBhvr>
                                        <p:cTn id="48" dur="500" fill="hold"/>
                                        <p:tgtEl>
                                          <p:spTgt spid="670740"/>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70733"/>
                                        </p:tgtEl>
                                        <p:attrNameLst>
                                          <p:attrName>style.visibility</p:attrName>
                                        </p:attrNameLst>
                                      </p:cBhvr>
                                      <p:to>
                                        <p:strVal val="visible"/>
                                      </p:to>
                                    </p:set>
                                    <p:animEffect transition="in" filter="wipe(left)">
                                      <p:cBhvr>
                                        <p:cTn id="53" dur="500"/>
                                        <p:tgtEl>
                                          <p:spTgt spid="670733"/>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670734"/>
                                        </p:tgtEl>
                                        <p:attrNameLst>
                                          <p:attrName>style.visibility</p:attrName>
                                        </p:attrNameLst>
                                      </p:cBhvr>
                                      <p:to>
                                        <p:strVal val="visible"/>
                                      </p:to>
                                    </p:set>
                                    <p:animEffect transition="in" filter="wipe(up)">
                                      <p:cBhvr>
                                        <p:cTn id="57" dur="500"/>
                                        <p:tgtEl>
                                          <p:spTgt spid="670734"/>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670735"/>
                                        </p:tgtEl>
                                        <p:attrNameLst>
                                          <p:attrName>style.visibility</p:attrName>
                                        </p:attrNameLst>
                                      </p:cBhvr>
                                      <p:to>
                                        <p:strVal val="visible"/>
                                      </p:to>
                                    </p:set>
                                    <p:animEffect transition="in" filter="barn(inVertical)">
                                      <p:cBhvr>
                                        <p:cTn id="62" dur="500"/>
                                        <p:tgtEl>
                                          <p:spTgt spid="670735"/>
                                        </p:tgtEl>
                                      </p:cBhvr>
                                    </p:animEffect>
                                  </p:childTnLst>
                                </p:cTn>
                              </p:par>
                            </p:childTnLst>
                          </p:cTn>
                        </p:par>
                        <p:par>
                          <p:cTn id="63" fill="hold">
                            <p:stCondLst>
                              <p:cond delay="500"/>
                            </p:stCondLst>
                            <p:childTnLst>
                              <p:par>
                                <p:cTn id="64" presetID="22" presetClass="entr" presetSubtype="4" fill="hold" grpId="0" nodeType="afterEffect">
                                  <p:stCondLst>
                                    <p:cond delay="0"/>
                                  </p:stCondLst>
                                  <p:childTnLst>
                                    <p:set>
                                      <p:cBhvr>
                                        <p:cTn id="65" dur="1" fill="hold">
                                          <p:stCondLst>
                                            <p:cond delay="0"/>
                                          </p:stCondLst>
                                        </p:cTn>
                                        <p:tgtEl>
                                          <p:spTgt spid="670736"/>
                                        </p:tgtEl>
                                        <p:attrNameLst>
                                          <p:attrName>style.visibility</p:attrName>
                                        </p:attrNameLst>
                                      </p:cBhvr>
                                      <p:to>
                                        <p:strVal val="visible"/>
                                      </p:to>
                                    </p:set>
                                    <p:animEffect transition="in" filter="wipe(down)">
                                      <p:cBhvr>
                                        <p:cTn id="66" dur="500"/>
                                        <p:tgtEl>
                                          <p:spTgt spid="670736"/>
                                        </p:tgtEl>
                                      </p:cBhvr>
                                    </p:animEffect>
                                  </p:childTnLst>
                                </p:cTn>
                              </p:par>
                            </p:childTnLst>
                          </p:cTn>
                        </p:par>
                        <p:par>
                          <p:cTn id="67" fill="hold">
                            <p:stCondLst>
                              <p:cond delay="1000"/>
                            </p:stCondLst>
                            <p:childTnLst>
                              <p:par>
                                <p:cTn id="68" presetID="22" presetClass="entr" presetSubtype="4" fill="hold" grpId="0" nodeType="afterEffect">
                                  <p:stCondLst>
                                    <p:cond delay="0"/>
                                  </p:stCondLst>
                                  <p:childTnLst>
                                    <p:set>
                                      <p:cBhvr>
                                        <p:cTn id="69" dur="1" fill="hold">
                                          <p:stCondLst>
                                            <p:cond delay="0"/>
                                          </p:stCondLst>
                                        </p:cTn>
                                        <p:tgtEl>
                                          <p:spTgt spid="670737"/>
                                        </p:tgtEl>
                                        <p:attrNameLst>
                                          <p:attrName>style.visibility</p:attrName>
                                        </p:attrNameLst>
                                      </p:cBhvr>
                                      <p:to>
                                        <p:strVal val="visible"/>
                                      </p:to>
                                    </p:set>
                                    <p:animEffect transition="in" filter="wipe(down)">
                                      <p:cBhvr>
                                        <p:cTn id="70" dur="500"/>
                                        <p:tgtEl>
                                          <p:spTgt spid="670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30" grpId="0" animBg="1"/>
      <p:bldP spid="670735" grpId="0" animBg="1"/>
      <p:bldP spid="670738" grpId="0"/>
      <p:bldP spid="670739" grpId="0"/>
      <p:bldP spid="670740" grpId="0"/>
      <p:bldP spid="670727" grpId="0" animBg="1"/>
      <p:bldP spid="670728" grpId="0" animBg="1"/>
      <p:bldP spid="670729" grpId="0" animBg="1"/>
      <p:bldP spid="670731" grpId="0" animBg="1"/>
      <p:bldP spid="670732" grpId="0" animBg="1"/>
      <p:bldP spid="670733" grpId="0" animBg="1"/>
      <p:bldP spid="670734" grpId="0" animBg="1"/>
      <p:bldP spid="670736" grpId="0" animBg="1"/>
      <p:bldP spid="6707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Evolution of TCP</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34</a:t>
            </a:fld>
            <a:endParaRPr lang="en-US" dirty="0"/>
          </a:p>
        </p:txBody>
      </p:sp>
      <p:sp>
        <p:nvSpPr>
          <p:cNvPr id="4" name="Content Placeholder 3"/>
          <p:cNvSpPr>
            <a:spLocks noGrp="1"/>
          </p:cNvSpPr>
          <p:nvPr>
            <p:ph sz="quarter" idx="1"/>
          </p:nvPr>
        </p:nvSpPr>
        <p:spPr>
          <a:xfrm>
            <a:off x="203200" y="1508290"/>
            <a:ext cx="10312400" cy="5349711"/>
          </a:xfrm>
        </p:spPr>
        <p:txBody>
          <a:bodyPr>
            <a:normAutofit/>
          </a:bodyPr>
          <a:lstStyle/>
          <a:p>
            <a:r>
              <a:rPr lang="en-US" dirty="0"/>
              <a:t>Thus far, we have discussed TCP Tahoe</a:t>
            </a:r>
          </a:p>
          <a:p>
            <a:pPr lvl="1"/>
            <a:r>
              <a:rPr lang="en-US" dirty="0"/>
              <a:t>Original version of TCP</a:t>
            </a:r>
          </a:p>
          <a:p>
            <a:r>
              <a:rPr lang="en-US" dirty="0"/>
              <a:t>However, TCP was invented in 1974!</a:t>
            </a:r>
          </a:p>
          <a:p>
            <a:pPr lvl="1"/>
            <a:r>
              <a:rPr lang="en-US" dirty="0"/>
              <a:t>Today, there are many variants of TCP</a:t>
            </a:r>
          </a:p>
          <a:p>
            <a:r>
              <a:rPr lang="en-US" dirty="0"/>
              <a:t>Early, popular variant: TCP Reno</a:t>
            </a:r>
          </a:p>
          <a:p>
            <a:pPr lvl="1"/>
            <a:r>
              <a:rPr lang="en-US" dirty="0"/>
              <a:t>Tahoe features, plus…</a:t>
            </a:r>
          </a:p>
          <a:p>
            <a:pPr lvl="1"/>
            <a:r>
              <a:rPr lang="en-US" dirty="0"/>
              <a:t>Fast retransmit</a:t>
            </a:r>
          </a:p>
          <a:p>
            <a:pPr lvl="1"/>
            <a:r>
              <a:rPr lang="en-US" dirty="0"/>
              <a:t>Fast recovery</a:t>
            </a:r>
          </a:p>
        </p:txBody>
      </p:sp>
    </p:spTree>
    <p:extLst>
      <p:ext uri="{BB962C8B-B14F-4D97-AF65-F5344CB8AC3E}">
        <p14:creationId xmlns:p14="http://schemas.microsoft.com/office/powerpoint/2010/main" val="202540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anim calcmode="lin" valueType="num">
                                      <p:cBhvr>
                                        <p:cTn id="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anim calcmode="lin" valueType="num">
                                      <p:cBhvr>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anim calcmode="lin" valueType="num">
                                      <p:cBhvr>
                                        <p:cTn id="1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anim calcmode="lin" valueType="num">
                                      <p:cBhvr>
                                        <p:cTn id="2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dirty="0"/>
              <a:t>TCP Reno: Fast Retransmit</a:t>
            </a:r>
          </a:p>
        </p:txBody>
      </p:sp>
      <p:sp>
        <p:nvSpPr>
          <p:cNvPr id="60" name="Slide Number Placeholder 2"/>
          <p:cNvSpPr>
            <a:spLocks noGrp="1"/>
          </p:cNvSpPr>
          <p:nvPr>
            <p:ph type="sldNum" sz="quarter" idx="12"/>
          </p:nvPr>
        </p:nvSpPr>
        <p:spPr>
          <a:xfrm>
            <a:off x="203200" y="1257300"/>
            <a:ext cx="533400" cy="304800"/>
          </a:xfrm>
        </p:spPr>
        <p:txBody>
          <a:bodyPr>
            <a:normAutofit fontScale="92500" lnSpcReduction="20000"/>
          </a:bodyPr>
          <a:lstStyle/>
          <a:p>
            <a:fld id="{283B9EA5-CE9A-4950-A80C-5ADF06B45BB8}" type="slidenum">
              <a:rPr lang="en-US" smtClean="0"/>
              <a:pPr/>
              <a:t>35</a:t>
            </a:fld>
            <a:endParaRPr lang="en-US" dirty="0"/>
          </a:p>
        </p:txBody>
      </p:sp>
      <p:sp>
        <p:nvSpPr>
          <p:cNvPr id="61" name="Content Placeholder 3"/>
          <p:cNvSpPr txBox="1">
            <a:spLocks/>
          </p:cNvSpPr>
          <p:nvPr/>
        </p:nvSpPr>
        <p:spPr>
          <a:xfrm>
            <a:off x="944546" y="1600200"/>
            <a:ext cx="4215284" cy="51054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Problem: in Tahoe, if segment is lost, there is a long wait until the RTO</a:t>
            </a:r>
          </a:p>
          <a:p>
            <a:r>
              <a:rPr lang="en-US" dirty="0"/>
              <a:t>Reno: retransmit after 3 duplicate ACKs</a:t>
            </a:r>
          </a:p>
        </p:txBody>
      </p:sp>
      <p:cxnSp>
        <p:nvCxnSpPr>
          <p:cNvPr id="62" name="Straight Arrow Connector 61"/>
          <p:cNvCxnSpPr/>
          <p:nvPr/>
        </p:nvCxnSpPr>
        <p:spPr>
          <a:xfrm flipH="1">
            <a:off x="7925302" y="2363033"/>
            <a:ext cx="2290108" cy="52565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7925302" y="3601234"/>
            <a:ext cx="2290108" cy="52565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7925302" y="3879234"/>
            <a:ext cx="2290108" cy="52565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7914774" y="5398082"/>
            <a:ext cx="2290108" cy="52565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7840238" y="1600606"/>
            <a:ext cx="0" cy="518881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10275177" y="1600606"/>
            <a:ext cx="0" cy="518881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7925302" y="1768511"/>
            <a:ext cx="2290108" cy="552330"/>
            <a:chOff x="2850395" y="3694550"/>
            <a:chExt cx="4810245" cy="552330"/>
          </a:xfrm>
        </p:grpSpPr>
        <p:cxnSp>
          <p:nvCxnSpPr>
            <p:cNvPr id="70" name="Straight Arrow Connector 69"/>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rot="737497">
              <a:off x="4186572" y="3726803"/>
              <a:ext cx="2137893" cy="461665"/>
            </a:xfrm>
            <a:prstGeom prst="rect">
              <a:avLst/>
            </a:prstGeom>
            <a:noFill/>
          </p:spPr>
          <p:txBody>
            <a:bodyPr wrap="square" rtlCol="0">
              <a:spAutoFit/>
            </a:bodyPr>
            <a:lstStyle/>
            <a:p>
              <a:pPr algn="ctr"/>
              <a:r>
                <a:rPr lang="en-US" sz="2400" dirty="0"/>
                <a:t>1</a:t>
              </a:r>
            </a:p>
          </p:txBody>
        </p:sp>
      </p:grpSp>
      <p:grpSp>
        <p:nvGrpSpPr>
          <p:cNvPr id="72" name="Group 71"/>
          <p:cNvGrpSpPr/>
          <p:nvPr/>
        </p:nvGrpSpPr>
        <p:grpSpPr>
          <a:xfrm>
            <a:off x="7925302" y="2979872"/>
            <a:ext cx="2290108" cy="552330"/>
            <a:chOff x="2850395" y="3694550"/>
            <a:chExt cx="4810245" cy="552330"/>
          </a:xfrm>
        </p:grpSpPr>
        <p:cxnSp>
          <p:nvCxnSpPr>
            <p:cNvPr id="73" name="Straight Arrow Connector 72"/>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rot="737497">
              <a:off x="4186572" y="3726803"/>
              <a:ext cx="2137893" cy="461665"/>
            </a:xfrm>
            <a:prstGeom prst="rect">
              <a:avLst/>
            </a:prstGeom>
            <a:noFill/>
          </p:spPr>
          <p:txBody>
            <a:bodyPr wrap="square" rtlCol="0">
              <a:spAutoFit/>
            </a:bodyPr>
            <a:lstStyle/>
            <a:p>
              <a:pPr algn="ctr"/>
              <a:r>
                <a:rPr lang="en-US" sz="2400" dirty="0"/>
                <a:t>2</a:t>
              </a:r>
            </a:p>
          </p:txBody>
        </p:sp>
      </p:grpSp>
      <p:grpSp>
        <p:nvGrpSpPr>
          <p:cNvPr id="75" name="Group 74"/>
          <p:cNvGrpSpPr/>
          <p:nvPr/>
        </p:nvGrpSpPr>
        <p:grpSpPr>
          <a:xfrm>
            <a:off x="7925302" y="3252322"/>
            <a:ext cx="2290108" cy="552330"/>
            <a:chOff x="2850395" y="3694550"/>
            <a:chExt cx="4810245" cy="552330"/>
          </a:xfrm>
        </p:grpSpPr>
        <p:cxnSp>
          <p:nvCxnSpPr>
            <p:cNvPr id="76" name="Straight Arrow Connector 75"/>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rot="737497">
              <a:off x="4186572" y="3726803"/>
              <a:ext cx="2137893" cy="461665"/>
            </a:xfrm>
            <a:prstGeom prst="rect">
              <a:avLst/>
            </a:prstGeom>
            <a:noFill/>
          </p:spPr>
          <p:txBody>
            <a:bodyPr wrap="square" rtlCol="0">
              <a:spAutoFit/>
            </a:bodyPr>
            <a:lstStyle/>
            <a:p>
              <a:pPr algn="ctr"/>
              <a:r>
                <a:rPr lang="en-US" sz="2400" dirty="0"/>
                <a:t>3</a:t>
              </a:r>
            </a:p>
          </p:txBody>
        </p:sp>
      </p:grpSp>
      <p:grpSp>
        <p:nvGrpSpPr>
          <p:cNvPr id="78" name="Group 77"/>
          <p:cNvGrpSpPr/>
          <p:nvPr/>
        </p:nvGrpSpPr>
        <p:grpSpPr>
          <a:xfrm>
            <a:off x="7925303" y="4484072"/>
            <a:ext cx="1669583" cy="493918"/>
            <a:chOff x="2850395" y="3694550"/>
            <a:chExt cx="3506867" cy="493918"/>
          </a:xfrm>
        </p:grpSpPr>
        <p:cxnSp>
          <p:nvCxnSpPr>
            <p:cNvPr id="79" name="Straight Arrow Connector 78"/>
            <p:cNvCxnSpPr/>
            <p:nvPr/>
          </p:nvCxnSpPr>
          <p:spPr>
            <a:xfrm>
              <a:off x="2850395" y="3694550"/>
              <a:ext cx="3506867" cy="40267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rot="737497">
              <a:off x="4186572" y="3726803"/>
              <a:ext cx="2137893" cy="461665"/>
            </a:xfrm>
            <a:prstGeom prst="rect">
              <a:avLst/>
            </a:prstGeom>
            <a:noFill/>
          </p:spPr>
          <p:txBody>
            <a:bodyPr wrap="square" rtlCol="0">
              <a:spAutoFit/>
            </a:bodyPr>
            <a:lstStyle/>
            <a:p>
              <a:pPr algn="ctr"/>
              <a:r>
                <a:rPr lang="en-US" sz="2400" dirty="0"/>
                <a:t>4</a:t>
              </a:r>
            </a:p>
          </p:txBody>
        </p:sp>
      </p:grpSp>
      <p:grpSp>
        <p:nvGrpSpPr>
          <p:cNvPr id="81" name="Group 80"/>
          <p:cNvGrpSpPr/>
          <p:nvPr/>
        </p:nvGrpSpPr>
        <p:grpSpPr>
          <a:xfrm>
            <a:off x="7914774" y="4776343"/>
            <a:ext cx="2290108" cy="552330"/>
            <a:chOff x="2850395" y="3694550"/>
            <a:chExt cx="4810245" cy="552330"/>
          </a:xfrm>
        </p:grpSpPr>
        <p:cxnSp>
          <p:nvCxnSpPr>
            <p:cNvPr id="82" name="Straight Arrow Connector 81"/>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rot="737497">
              <a:off x="4186572" y="3726803"/>
              <a:ext cx="2137893" cy="461665"/>
            </a:xfrm>
            <a:prstGeom prst="rect">
              <a:avLst/>
            </a:prstGeom>
            <a:noFill/>
          </p:spPr>
          <p:txBody>
            <a:bodyPr wrap="square" rtlCol="0">
              <a:spAutoFit/>
            </a:bodyPr>
            <a:lstStyle/>
            <a:p>
              <a:pPr algn="ctr"/>
              <a:r>
                <a:rPr lang="en-US" sz="2400" dirty="0"/>
                <a:t>5</a:t>
              </a:r>
            </a:p>
          </p:txBody>
        </p:sp>
      </p:grpSp>
      <p:grpSp>
        <p:nvGrpSpPr>
          <p:cNvPr id="84" name="Group 83"/>
          <p:cNvGrpSpPr/>
          <p:nvPr/>
        </p:nvGrpSpPr>
        <p:grpSpPr>
          <a:xfrm>
            <a:off x="7927679" y="5041078"/>
            <a:ext cx="2290108" cy="552330"/>
            <a:chOff x="2850395" y="3694550"/>
            <a:chExt cx="4810245" cy="552330"/>
          </a:xfrm>
        </p:grpSpPr>
        <p:cxnSp>
          <p:nvCxnSpPr>
            <p:cNvPr id="85" name="Straight Arrow Connector 84"/>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rot="737497">
              <a:off x="4186572" y="3726803"/>
              <a:ext cx="2137893" cy="461665"/>
            </a:xfrm>
            <a:prstGeom prst="rect">
              <a:avLst/>
            </a:prstGeom>
            <a:noFill/>
          </p:spPr>
          <p:txBody>
            <a:bodyPr wrap="square" rtlCol="0">
              <a:spAutoFit/>
            </a:bodyPr>
            <a:lstStyle/>
            <a:p>
              <a:pPr algn="ctr"/>
              <a:r>
                <a:rPr lang="en-US" sz="2400" dirty="0"/>
                <a:t>6</a:t>
              </a:r>
            </a:p>
          </p:txBody>
        </p:sp>
      </p:grpSp>
      <p:grpSp>
        <p:nvGrpSpPr>
          <p:cNvPr id="87" name="Group 86"/>
          <p:cNvGrpSpPr/>
          <p:nvPr/>
        </p:nvGrpSpPr>
        <p:grpSpPr>
          <a:xfrm>
            <a:off x="7914393" y="5316162"/>
            <a:ext cx="2290108" cy="552330"/>
            <a:chOff x="2850395" y="3694550"/>
            <a:chExt cx="4810245" cy="552330"/>
          </a:xfrm>
        </p:grpSpPr>
        <p:cxnSp>
          <p:nvCxnSpPr>
            <p:cNvPr id="88" name="Straight Arrow Connector 87"/>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rot="737497">
              <a:off x="4186572" y="3726803"/>
              <a:ext cx="2137893" cy="461665"/>
            </a:xfrm>
            <a:prstGeom prst="rect">
              <a:avLst/>
            </a:prstGeom>
            <a:noFill/>
          </p:spPr>
          <p:txBody>
            <a:bodyPr wrap="square" rtlCol="0">
              <a:spAutoFit/>
            </a:bodyPr>
            <a:lstStyle/>
            <a:p>
              <a:pPr algn="ctr"/>
              <a:r>
                <a:rPr lang="en-US" sz="2400" dirty="0"/>
                <a:t>7</a:t>
              </a:r>
            </a:p>
          </p:txBody>
        </p:sp>
      </p:grpSp>
      <p:cxnSp>
        <p:nvCxnSpPr>
          <p:cNvPr id="90" name="Straight Arrow Connector 89"/>
          <p:cNvCxnSpPr/>
          <p:nvPr/>
        </p:nvCxnSpPr>
        <p:spPr>
          <a:xfrm flipH="1">
            <a:off x="7902963" y="5672337"/>
            <a:ext cx="2290108" cy="52565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902963" y="5945827"/>
            <a:ext cx="2290108" cy="52565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313170" y="1551201"/>
            <a:ext cx="1322798" cy="461665"/>
          </a:xfrm>
          <a:prstGeom prst="rect">
            <a:avLst/>
          </a:prstGeom>
          <a:noFill/>
        </p:spPr>
        <p:txBody>
          <a:bodyPr wrap="none" rtlCol="0">
            <a:spAutoFit/>
          </a:bodyPr>
          <a:lstStyle/>
          <a:p>
            <a:r>
              <a:rPr lang="en-US" sz="2400" i="1" dirty="0" err="1"/>
              <a:t>cwnd</a:t>
            </a:r>
            <a:r>
              <a:rPr lang="en-US" sz="2400" dirty="0"/>
              <a:t> = 1</a:t>
            </a:r>
          </a:p>
        </p:txBody>
      </p:sp>
      <p:sp>
        <p:nvSpPr>
          <p:cNvPr id="93" name="TextBox 92"/>
          <p:cNvSpPr txBox="1"/>
          <p:nvPr/>
        </p:nvSpPr>
        <p:spPr>
          <a:xfrm>
            <a:off x="6313170" y="2888684"/>
            <a:ext cx="1322798" cy="461665"/>
          </a:xfrm>
          <a:prstGeom prst="rect">
            <a:avLst/>
          </a:prstGeom>
          <a:noFill/>
        </p:spPr>
        <p:txBody>
          <a:bodyPr wrap="none" rtlCol="0">
            <a:spAutoFit/>
          </a:bodyPr>
          <a:lstStyle/>
          <a:p>
            <a:r>
              <a:rPr lang="en-US" sz="2400" i="1" dirty="0" err="1"/>
              <a:t>cwnd</a:t>
            </a:r>
            <a:r>
              <a:rPr lang="en-US" sz="2400" dirty="0"/>
              <a:t> = 2</a:t>
            </a:r>
          </a:p>
        </p:txBody>
      </p:sp>
      <p:sp>
        <p:nvSpPr>
          <p:cNvPr id="94" name="TextBox 93"/>
          <p:cNvSpPr txBox="1"/>
          <p:nvPr/>
        </p:nvSpPr>
        <p:spPr>
          <a:xfrm>
            <a:off x="6313170" y="4391285"/>
            <a:ext cx="1322798" cy="461665"/>
          </a:xfrm>
          <a:prstGeom prst="rect">
            <a:avLst/>
          </a:prstGeom>
          <a:noFill/>
        </p:spPr>
        <p:txBody>
          <a:bodyPr wrap="none" rtlCol="0">
            <a:spAutoFit/>
          </a:bodyPr>
          <a:lstStyle/>
          <a:p>
            <a:r>
              <a:rPr lang="en-US" sz="2400" i="1" dirty="0" err="1"/>
              <a:t>cwnd</a:t>
            </a:r>
            <a:r>
              <a:rPr lang="en-US" sz="2400" dirty="0"/>
              <a:t> = 4</a:t>
            </a:r>
          </a:p>
        </p:txBody>
      </p:sp>
      <p:sp>
        <p:nvSpPr>
          <p:cNvPr id="96" name="TextBox 95"/>
          <p:cNvSpPr txBox="1"/>
          <p:nvPr/>
        </p:nvSpPr>
        <p:spPr>
          <a:xfrm rot="20848332">
            <a:off x="8539103" y="2396103"/>
            <a:ext cx="1017829" cy="461665"/>
          </a:xfrm>
          <a:prstGeom prst="rect">
            <a:avLst/>
          </a:prstGeom>
          <a:noFill/>
        </p:spPr>
        <p:txBody>
          <a:bodyPr wrap="square" rtlCol="0">
            <a:spAutoFit/>
          </a:bodyPr>
          <a:lstStyle/>
          <a:p>
            <a:pPr algn="ctr"/>
            <a:r>
              <a:rPr lang="en-US" sz="2400" dirty="0"/>
              <a:t>1</a:t>
            </a:r>
          </a:p>
        </p:txBody>
      </p:sp>
      <p:sp>
        <p:nvSpPr>
          <p:cNvPr id="97" name="TextBox 96"/>
          <p:cNvSpPr txBox="1"/>
          <p:nvPr/>
        </p:nvSpPr>
        <p:spPr>
          <a:xfrm rot="20848332">
            <a:off x="8564298" y="3628454"/>
            <a:ext cx="1017829" cy="461665"/>
          </a:xfrm>
          <a:prstGeom prst="rect">
            <a:avLst/>
          </a:prstGeom>
          <a:noFill/>
        </p:spPr>
        <p:txBody>
          <a:bodyPr wrap="square" rtlCol="0">
            <a:spAutoFit/>
          </a:bodyPr>
          <a:lstStyle/>
          <a:p>
            <a:pPr algn="ctr"/>
            <a:r>
              <a:rPr lang="en-US" sz="2400" dirty="0"/>
              <a:t>2</a:t>
            </a:r>
          </a:p>
        </p:txBody>
      </p:sp>
      <p:sp>
        <p:nvSpPr>
          <p:cNvPr id="98" name="TextBox 97"/>
          <p:cNvSpPr txBox="1"/>
          <p:nvPr/>
        </p:nvSpPr>
        <p:spPr>
          <a:xfrm rot="20848332">
            <a:off x="8564298" y="3907069"/>
            <a:ext cx="1017829" cy="461665"/>
          </a:xfrm>
          <a:prstGeom prst="rect">
            <a:avLst/>
          </a:prstGeom>
          <a:noFill/>
        </p:spPr>
        <p:txBody>
          <a:bodyPr wrap="square" rtlCol="0">
            <a:spAutoFit/>
          </a:bodyPr>
          <a:lstStyle/>
          <a:p>
            <a:pPr algn="ctr"/>
            <a:r>
              <a:rPr lang="en-US" sz="2400" dirty="0"/>
              <a:t>3</a:t>
            </a:r>
          </a:p>
        </p:txBody>
      </p:sp>
      <p:sp>
        <p:nvSpPr>
          <p:cNvPr id="100" name="Multiply 99"/>
          <p:cNvSpPr/>
          <p:nvPr/>
        </p:nvSpPr>
        <p:spPr>
          <a:xfrm rot="812648">
            <a:off x="9527502" y="4736024"/>
            <a:ext cx="383750" cy="383750"/>
          </a:xfrm>
          <a:prstGeom prst="mathMultiply">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rot="20848332">
            <a:off x="8154839" y="5502978"/>
            <a:ext cx="1017829" cy="461665"/>
          </a:xfrm>
          <a:prstGeom prst="rect">
            <a:avLst/>
          </a:prstGeom>
          <a:noFill/>
        </p:spPr>
        <p:txBody>
          <a:bodyPr wrap="square" rtlCol="0">
            <a:spAutoFit/>
          </a:bodyPr>
          <a:lstStyle/>
          <a:p>
            <a:pPr algn="ctr"/>
            <a:r>
              <a:rPr lang="en-US" sz="2400" dirty="0"/>
              <a:t>3</a:t>
            </a:r>
          </a:p>
        </p:txBody>
      </p:sp>
      <p:sp>
        <p:nvSpPr>
          <p:cNvPr id="102" name="TextBox 101"/>
          <p:cNvSpPr txBox="1"/>
          <p:nvPr/>
        </p:nvSpPr>
        <p:spPr>
          <a:xfrm rot="20848332">
            <a:off x="8154839" y="5765803"/>
            <a:ext cx="1017829" cy="461665"/>
          </a:xfrm>
          <a:prstGeom prst="rect">
            <a:avLst/>
          </a:prstGeom>
          <a:noFill/>
        </p:spPr>
        <p:txBody>
          <a:bodyPr wrap="square" rtlCol="0">
            <a:spAutoFit/>
          </a:bodyPr>
          <a:lstStyle/>
          <a:p>
            <a:pPr algn="ctr"/>
            <a:r>
              <a:rPr lang="en-US" sz="2400" dirty="0"/>
              <a:t>3</a:t>
            </a:r>
          </a:p>
        </p:txBody>
      </p:sp>
      <p:sp>
        <p:nvSpPr>
          <p:cNvPr id="103" name="TextBox 102"/>
          <p:cNvSpPr txBox="1"/>
          <p:nvPr/>
        </p:nvSpPr>
        <p:spPr>
          <a:xfrm rot="20848332">
            <a:off x="8154840" y="6040057"/>
            <a:ext cx="1017829" cy="461665"/>
          </a:xfrm>
          <a:prstGeom prst="rect">
            <a:avLst/>
          </a:prstGeom>
          <a:noFill/>
        </p:spPr>
        <p:txBody>
          <a:bodyPr wrap="square" rtlCol="0">
            <a:spAutoFit/>
          </a:bodyPr>
          <a:lstStyle/>
          <a:p>
            <a:pPr algn="ctr"/>
            <a:r>
              <a:rPr lang="en-US" sz="2400" dirty="0"/>
              <a:t>3</a:t>
            </a:r>
          </a:p>
        </p:txBody>
      </p:sp>
      <p:sp>
        <p:nvSpPr>
          <p:cNvPr id="104" name="Left Brace 103"/>
          <p:cNvSpPr/>
          <p:nvPr/>
        </p:nvSpPr>
        <p:spPr>
          <a:xfrm>
            <a:off x="7248071" y="5813407"/>
            <a:ext cx="493015" cy="660591"/>
          </a:xfrm>
          <a:prstGeom prst="leftBrace">
            <a:avLst/>
          </a:prstGeom>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05" name="Group 104"/>
          <p:cNvGrpSpPr/>
          <p:nvPr/>
        </p:nvGrpSpPr>
        <p:grpSpPr>
          <a:xfrm flipH="1">
            <a:off x="4965067" y="5690409"/>
            <a:ext cx="2199570" cy="954107"/>
            <a:chOff x="1191443" y="4863146"/>
            <a:chExt cx="5209363" cy="1399687"/>
          </a:xfrm>
        </p:grpSpPr>
        <p:sp>
          <p:nvSpPr>
            <p:cNvPr id="106" name="Rectangular Callout 105"/>
            <p:cNvSpPr/>
            <p:nvPr/>
          </p:nvSpPr>
          <p:spPr>
            <a:xfrm>
              <a:off x="1191443" y="4876798"/>
              <a:ext cx="5181601" cy="1384996"/>
            </a:xfrm>
            <a:prstGeom prst="wedgeRectCallout">
              <a:avLst>
                <a:gd name="adj1" fmla="val 33902"/>
                <a:gd name="adj2" fmla="val -23644"/>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dirty="0">
                <a:solidFill>
                  <a:sysClr val="window" lastClr="FFFFFF"/>
                </a:solidFill>
                <a:latin typeface="Tw Cen MT"/>
              </a:endParaRPr>
            </a:p>
          </p:txBody>
        </p:sp>
        <p:sp>
          <p:nvSpPr>
            <p:cNvPr id="107" name="TextBox 106"/>
            <p:cNvSpPr txBox="1"/>
            <p:nvPr/>
          </p:nvSpPr>
          <p:spPr>
            <a:xfrm>
              <a:off x="1219207" y="4863146"/>
              <a:ext cx="5181599" cy="1399687"/>
            </a:xfrm>
            <a:prstGeom prst="rect">
              <a:avLst/>
            </a:prstGeom>
            <a:noFill/>
          </p:spPr>
          <p:txBody>
            <a:bodyPr wrap="square" rtlCol="0">
              <a:spAutoFit/>
            </a:bodyPr>
            <a:lstStyle/>
            <a:p>
              <a:pPr algn="ctr">
                <a:defRPr/>
              </a:pPr>
              <a:r>
                <a:rPr lang="en-US" sz="2800" kern="0" dirty="0">
                  <a:solidFill>
                    <a:sysClr val="window" lastClr="FFFFFF"/>
                  </a:solidFill>
                </a:rPr>
                <a:t>3 Duplicate ACKs</a:t>
              </a:r>
            </a:p>
          </p:txBody>
        </p:sp>
      </p:grpSp>
    </p:spTree>
    <p:extLst>
      <p:ext uri="{BB962C8B-B14F-4D97-AF65-F5344CB8AC3E}">
        <p14:creationId xmlns:p14="http://schemas.microsoft.com/office/powerpoint/2010/main" val="197010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anim calcmode="lin" valueType="num">
                                      <p:cBhvr>
                                        <p:cTn id="8" dur="500" fill="hold"/>
                                        <p:tgtEl>
                                          <p:spTgt spid="104"/>
                                        </p:tgtEl>
                                        <p:attrNameLst>
                                          <p:attrName>ppt_x</p:attrName>
                                        </p:attrNameLst>
                                      </p:cBhvr>
                                      <p:tavLst>
                                        <p:tav tm="0">
                                          <p:val>
                                            <p:strVal val="#ppt_x"/>
                                          </p:val>
                                        </p:tav>
                                        <p:tav tm="100000">
                                          <p:val>
                                            <p:strVal val="#ppt_x"/>
                                          </p:val>
                                        </p:tav>
                                      </p:tavLst>
                                    </p:anim>
                                    <p:anim calcmode="lin" valueType="num">
                                      <p:cBhvr>
                                        <p:cTn id="9" dur="500" fill="hold"/>
                                        <p:tgtEl>
                                          <p:spTgt spid="10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fade">
                                      <p:cBhvr>
                                        <p:cTn id="12" dur="500"/>
                                        <p:tgtEl>
                                          <p:spTgt spid="105"/>
                                        </p:tgtEl>
                                      </p:cBhvr>
                                    </p:animEffect>
                                    <p:anim calcmode="lin" valueType="num">
                                      <p:cBhvr>
                                        <p:cTn id="13" dur="500" fill="hold"/>
                                        <p:tgtEl>
                                          <p:spTgt spid="105"/>
                                        </p:tgtEl>
                                        <p:attrNameLst>
                                          <p:attrName>ppt_x</p:attrName>
                                        </p:attrNameLst>
                                      </p:cBhvr>
                                      <p:tavLst>
                                        <p:tav tm="0">
                                          <p:val>
                                            <p:strVal val="#ppt_x"/>
                                          </p:val>
                                        </p:tav>
                                        <p:tav tm="100000">
                                          <p:val>
                                            <p:strVal val="#ppt_x"/>
                                          </p:val>
                                        </p:tav>
                                      </p:tavLst>
                                    </p:anim>
                                    <p:anim calcmode="lin" valueType="num">
                                      <p:cBhvr>
                                        <p:cTn id="14" dur="500" fill="hold"/>
                                        <p:tgtEl>
                                          <p:spTgt spid="1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23314" y="4632290"/>
            <a:ext cx="5194998" cy="76869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5"/>
          <p:cNvSpPr txBox="1">
            <a:spLocks noChangeArrowheads="1"/>
          </p:cNvSpPr>
          <p:nvPr/>
        </p:nvSpPr>
        <p:spPr>
          <a:xfrm>
            <a:off x="6963508" y="1600200"/>
            <a:ext cx="5154804" cy="5164315"/>
          </a:xfrm>
          <a:prstGeom prst="rect">
            <a:avLst/>
          </a:prstGeom>
          <a:noFill/>
          <a:ln/>
        </p:spPr>
        <p:txBody>
          <a:bodyPr vert="horz" lIns="92075" tIns="46038" rIns="92075" bIns="46038">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342900" indent="-342900">
              <a:lnSpc>
                <a:spcPct val="80000"/>
              </a:lnSpc>
              <a:buFont typeface="Wingdings"/>
              <a:buNone/>
            </a:pPr>
            <a:r>
              <a:rPr lang="en-US" sz="2400" b="1" dirty="0">
                <a:latin typeface="Constantia"/>
                <a:cs typeface="Constantia"/>
              </a:rPr>
              <a:t>Initially:</a:t>
            </a:r>
            <a:r>
              <a:rPr lang="en-US" sz="2400" dirty="0">
                <a:latin typeface="Constantia"/>
                <a:cs typeface="Constantia"/>
              </a:rPr>
              <a:t/>
            </a:r>
            <a:br>
              <a:rPr lang="en-US" sz="2400" dirty="0">
                <a:latin typeface="Constantia"/>
                <a:cs typeface="Constantia"/>
              </a:rPr>
            </a:br>
            <a:r>
              <a:rPr lang="en-US" sz="2400" dirty="0" err="1">
                <a:latin typeface="Constantia"/>
                <a:cs typeface="Constantia"/>
              </a:rPr>
              <a:t>cwnd</a:t>
            </a:r>
            <a:r>
              <a:rPr lang="en-US" sz="2400" dirty="0">
                <a:latin typeface="Constantia"/>
                <a:cs typeface="Constantia"/>
              </a:rPr>
              <a:t> = 1;</a:t>
            </a:r>
            <a:br>
              <a:rPr lang="en-US" sz="2400" dirty="0">
                <a:latin typeface="Constantia"/>
                <a:cs typeface="Constantia"/>
              </a:rPr>
            </a:br>
            <a:r>
              <a:rPr lang="en-US" sz="2400" dirty="0" err="1">
                <a:latin typeface="Constantia"/>
                <a:cs typeface="Constantia"/>
              </a:rPr>
              <a:t>ssthresh</a:t>
            </a:r>
            <a:r>
              <a:rPr lang="en-US" sz="2400" dirty="0">
                <a:latin typeface="Constantia"/>
                <a:cs typeface="Constantia"/>
              </a:rPr>
              <a:t> = </a:t>
            </a:r>
            <a:r>
              <a:rPr lang="en-US" sz="2400" dirty="0" err="1">
                <a:latin typeface="Constantia"/>
                <a:cs typeface="Constantia"/>
              </a:rPr>
              <a:t>adv_wnd</a:t>
            </a:r>
            <a:r>
              <a:rPr lang="en-US" sz="2400" dirty="0">
                <a:latin typeface="Constantia"/>
                <a:cs typeface="Constantia"/>
              </a:rPr>
              <a:t>;</a:t>
            </a:r>
          </a:p>
          <a:p>
            <a:pPr marL="342900" indent="-342900">
              <a:lnSpc>
                <a:spcPct val="80000"/>
              </a:lnSpc>
              <a:buFont typeface="Wingdings"/>
              <a:buNone/>
            </a:pPr>
            <a:r>
              <a:rPr lang="en-US" sz="2400" b="1" dirty="0">
                <a:latin typeface="Constantia"/>
                <a:cs typeface="Constantia"/>
              </a:rPr>
              <a:t>New ack received:</a:t>
            </a:r>
            <a:r>
              <a:rPr lang="en-US" sz="2400" dirty="0">
                <a:latin typeface="Constantia"/>
                <a:cs typeface="Constantia"/>
              </a:rPr>
              <a:t/>
            </a:r>
            <a:br>
              <a:rPr lang="en-US" sz="2400" dirty="0">
                <a:latin typeface="Constantia"/>
                <a:cs typeface="Constantia"/>
              </a:rPr>
            </a:br>
            <a:r>
              <a:rPr lang="en-US" sz="2400" dirty="0">
                <a:latin typeface="Constantia"/>
                <a:cs typeface="Constantia"/>
              </a:rPr>
              <a:t>if (</a:t>
            </a:r>
            <a:r>
              <a:rPr lang="en-US" sz="2400" dirty="0" err="1">
                <a:latin typeface="Constantia"/>
                <a:cs typeface="Constantia"/>
              </a:rPr>
              <a:t>cwnd</a:t>
            </a:r>
            <a:r>
              <a:rPr lang="en-US" sz="2400" dirty="0">
                <a:latin typeface="Constantia"/>
                <a:cs typeface="Constantia"/>
              </a:rPr>
              <a:t> &lt; </a:t>
            </a:r>
            <a:r>
              <a:rPr lang="en-US" sz="2400" dirty="0" err="1">
                <a:latin typeface="Constantia"/>
                <a:cs typeface="Constantia"/>
              </a:rPr>
              <a:t>ssthresh</a:t>
            </a:r>
            <a:r>
              <a:rPr lang="en-US" sz="2400" dirty="0">
                <a:latin typeface="Constantia"/>
                <a:cs typeface="Constantia"/>
              </a:rPr>
              <a:t>) </a:t>
            </a:r>
            <a:br>
              <a:rPr lang="en-US" sz="2400" dirty="0">
                <a:latin typeface="Constantia"/>
                <a:cs typeface="Constantia"/>
              </a:rPr>
            </a:br>
            <a:r>
              <a:rPr lang="en-US" sz="2400" dirty="0">
                <a:latin typeface="Constantia"/>
                <a:cs typeface="Constantia"/>
              </a:rPr>
              <a:t>	/* Slow Start*/</a:t>
            </a:r>
            <a:br>
              <a:rPr lang="en-US" sz="2400" dirty="0">
                <a:latin typeface="Constantia"/>
                <a:cs typeface="Constantia"/>
              </a:rPr>
            </a:br>
            <a:r>
              <a:rPr lang="en-US" sz="2400" dirty="0">
                <a:latin typeface="Constantia"/>
                <a:cs typeface="Constantia"/>
              </a:rPr>
              <a:t>	</a:t>
            </a:r>
            <a:r>
              <a:rPr lang="en-US" sz="2400" dirty="0" err="1">
                <a:latin typeface="Constantia"/>
                <a:cs typeface="Constantia"/>
              </a:rPr>
              <a:t>cwnd</a:t>
            </a:r>
            <a:r>
              <a:rPr lang="en-US" sz="2400" dirty="0">
                <a:latin typeface="Constantia"/>
                <a:cs typeface="Constantia"/>
              </a:rPr>
              <a:t> = </a:t>
            </a:r>
            <a:r>
              <a:rPr lang="en-US" sz="2400" dirty="0" err="1">
                <a:latin typeface="Constantia"/>
                <a:cs typeface="Constantia"/>
              </a:rPr>
              <a:t>cwnd</a:t>
            </a:r>
            <a:r>
              <a:rPr lang="en-US" sz="2400" dirty="0">
                <a:latin typeface="Constantia"/>
                <a:cs typeface="Constantia"/>
              </a:rPr>
              <a:t> + 1;</a:t>
            </a:r>
            <a:br>
              <a:rPr lang="en-US" sz="2400" dirty="0">
                <a:latin typeface="Constantia"/>
                <a:cs typeface="Constantia"/>
              </a:rPr>
            </a:br>
            <a:r>
              <a:rPr lang="en-US" sz="2400" dirty="0">
                <a:latin typeface="Constantia"/>
                <a:cs typeface="Constantia"/>
              </a:rPr>
              <a:t>else</a:t>
            </a:r>
            <a:br>
              <a:rPr lang="en-US" sz="2400" dirty="0">
                <a:latin typeface="Constantia"/>
                <a:cs typeface="Constantia"/>
              </a:rPr>
            </a:br>
            <a:r>
              <a:rPr lang="en-US" sz="2400" dirty="0">
                <a:latin typeface="Constantia"/>
                <a:cs typeface="Constantia"/>
              </a:rPr>
              <a:t>	/* Congestion Avoidance */</a:t>
            </a:r>
            <a:br>
              <a:rPr lang="en-US" sz="2400" dirty="0">
                <a:latin typeface="Constantia"/>
                <a:cs typeface="Constantia"/>
              </a:rPr>
            </a:br>
            <a:r>
              <a:rPr lang="en-US" sz="2400" dirty="0">
                <a:latin typeface="Constantia"/>
                <a:cs typeface="Constantia"/>
              </a:rPr>
              <a:t>	</a:t>
            </a:r>
            <a:r>
              <a:rPr lang="en-US" sz="2400" dirty="0" err="1">
                <a:latin typeface="Constantia"/>
                <a:cs typeface="Constantia"/>
              </a:rPr>
              <a:t>cwnd</a:t>
            </a:r>
            <a:r>
              <a:rPr lang="en-US" sz="2400" dirty="0">
                <a:latin typeface="Constantia"/>
                <a:cs typeface="Constantia"/>
              </a:rPr>
              <a:t> = </a:t>
            </a:r>
            <a:r>
              <a:rPr lang="en-US" sz="2400" dirty="0" err="1">
                <a:latin typeface="Constantia"/>
                <a:cs typeface="Constantia"/>
              </a:rPr>
              <a:t>cwnd</a:t>
            </a:r>
            <a:r>
              <a:rPr lang="en-US" sz="2400" dirty="0">
                <a:latin typeface="Constantia"/>
                <a:cs typeface="Constantia"/>
              </a:rPr>
              <a:t> + 1/</a:t>
            </a:r>
            <a:r>
              <a:rPr lang="en-US" sz="2400" dirty="0" err="1">
                <a:latin typeface="Constantia"/>
                <a:cs typeface="Constantia"/>
              </a:rPr>
              <a:t>cwnd</a:t>
            </a:r>
            <a:r>
              <a:rPr lang="en-US" sz="2400" dirty="0">
                <a:latin typeface="Constantia"/>
                <a:cs typeface="Constantia"/>
              </a:rPr>
              <a:t>;</a:t>
            </a:r>
          </a:p>
          <a:p>
            <a:pPr marL="342900" indent="-342900">
              <a:lnSpc>
                <a:spcPct val="80000"/>
              </a:lnSpc>
              <a:buFont typeface="Wingdings"/>
              <a:buNone/>
            </a:pPr>
            <a:r>
              <a:rPr lang="en-US" sz="2400" b="1" dirty="0">
                <a:latin typeface="Constantia"/>
                <a:cs typeface="Constantia"/>
              </a:rPr>
              <a:t>3 duplicate acks:</a:t>
            </a:r>
            <a:br>
              <a:rPr lang="en-US" sz="2400" b="1" dirty="0">
                <a:latin typeface="Constantia"/>
                <a:cs typeface="Constantia"/>
              </a:rPr>
            </a:br>
            <a:r>
              <a:rPr lang="en-US" sz="2400" dirty="0" err="1">
                <a:latin typeface="Constantia"/>
                <a:cs typeface="Constantia"/>
              </a:rPr>
              <a:t>cwnd</a:t>
            </a:r>
            <a:r>
              <a:rPr lang="en-US" sz="2400" dirty="0">
                <a:latin typeface="Constantia"/>
                <a:cs typeface="Constantia"/>
              </a:rPr>
              <a:t> = </a:t>
            </a:r>
            <a:r>
              <a:rPr lang="en-US" sz="2400" dirty="0" err="1">
                <a:latin typeface="Constantia"/>
                <a:cs typeface="Constantia"/>
              </a:rPr>
              <a:t>cwnd</a:t>
            </a:r>
            <a:r>
              <a:rPr lang="en-US" sz="2400" dirty="0">
                <a:latin typeface="Constantia"/>
                <a:cs typeface="Constantia"/>
              </a:rPr>
              <a:t>/2;  </a:t>
            </a:r>
            <a:r>
              <a:rPr lang="en-US" sz="2400" dirty="0" err="1">
                <a:latin typeface="Constantia"/>
                <a:cs typeface="Constantia"/>
              </a:rPr>
              <a:t>goto</a:t>
            </a:r>
            <a:r>
              <a:rPr lang="en-US" sz="2400" dirty="0">
                <a:latin typeface="Constantia"/>
                <a:cs typeface="Constantia"/>
              </a:rPr>
              <a:t> Cong Avoid</a:t>
            </a:r>
          </a:p>
          <a:p>
            <a:pPr marL="342900" indent="-342900">
              <a:lnSpc>
                <a:spcPct val="80000"/>
              </a:lnSpc>
              <a:buNone/>
            </a:pPr>
            <a:r>
              <a:rPr lang="en-US" sz="2400" b="1" dirty="0">
                <a:latin typeface="Constantia"/>
                <a:cs typeface="Constantia"/>
              </a:rPr>
              <a:t>Timeout:</a:t>
            </a:r>
            <a:endParaRPr lang="en-US" sz="2400" dirty="0">
              <a:latin typeface="Constantia"/>
              <a:cs typeface="Constantia"/>
            </a:endParaRPr>
          </a:p>
          <a:p>
            <a:pPr marL="342900" indent="-342900">
              <a:lnSpc>
                <a:spcPct val="80000"/>
              </a:lnSpc>
              <a:buNone/>
            </a:pPr>
            <a:r>
              <a:rPr lang="en-US" sz="2400" dirty="0">
                <a:latin typeface="Constantia"/>
                <a:cs typeface="Constantia"/>
              </a:rPr>
              <a:t>	/* Multiplicative decrease */</a:t>
            </a:r>
            <a:br>
              <a:rPr lang="en-US" sz="2400" dirty="0">
                <a:latin typeface="Constantia"/>
                <a:cs typeface="Constantia"/>
              </a:rPr>
            </a:br>
            <a:r>
              <a:rPr lang="en-US" sz="2400" dirty="0" err="1">
                <a:latin typeface="Constantia"/>
                <a:cs typeface="Constantia"/>
              </a:rPr>
              <a:t>ssthresh</a:t>
            </a:r>
            <a:r>
              <a:rPr lang="en-US" sz="2400" dirty="0">
                <a:latin typeface="Constantia"/>
                <a:cs typeface="Constantia"/>
              </a:rPr>
              <a:t> = </a:t>
            </a:r>
            <a:r>
              <a:rPr lang="en-US" sz="2400" dirty="0" err="1">
                <a:latin typeface="Constantia"/>
                <a:cs typeface="Constantia"/>
              </a:rPr>
              <a:t>cwnd</a:t>
            </a:r>
            <a:r>
              <a:rPr lang="en-US" sz="2400" dirty="0">
                <a:latin typeface="Constantia"/>
                <a:cs typeface="Constantia"/>
              </a:rPr>
              <a:t>/2;</a:t>
            </a:r>
          </a:p>
          <a:p>
            <a:pPr marL="342900" indent="-342900">
              <a:lnSpc>
                <a:spcPct val="80000"/>
              </a:lnSpc>
              <a:buNone/>
            </a:pPr>
            <a:r>
              <a:rPr lang="en-US" sz="2400" dirty="0">
                <a:latin typeface="Constantia"/>
                <a:cs typeface="Constantia"/>
              </a:rPr>
              <a:t>	</a:t>
            </a:r>
            <a:r>
              <a:rPr lang="en-US" sz="2400" dirty="0" err="1">
                <a:latin typeface="Constantia"/>
                <a:cs typeface="Constantia"/>
              </a:rPr>
              <a:t>cwnd</a:t>
            </a:r>
            <a:r>
              <a:rPr lang="en-US" sz="2400" dirty="0">
                <a:latin typeface="Constantia"/>
                <a:cs typeface="Constantia"/>
              </a:rPr>
              <a:t> = 1;</a:t>
            </a:r>
            <a:br>
              <a:rPr lang="en-US" sz="2400" dirty="0">
                <a:latin typeface="Constantia"/>
                <a:cs typeface="Constantia"/>
              </a:rPr>
            </a:br>
            <a:endParaRPr lang="en-US" sz="2400" dirty="0">
              <a:latin typeface="Constantia"/>
              <a:cs typeface="Constantia"/>
            </a:endParaRPr>
          </a:p>
        </p:txBody>
      </p:sp>
      <p:sp>
        <p:nvSpPr>
          <p:cNvPr id="674818" name="Rectangle 2"/>
          <p:cNvSpPr>
            <a:spLocks noGrp="1" noChangeArrowheads="1"/>
          </p:cNvSpPr>
          <p:nvPr>
            <p:ph type="title"/>
          </p:nvPr>
        </p:nvSpPr>
        <p:spPr/>
        <p:txBody>
          <a:bodyPr/>
          <a:lstStyle/>
          <a:p>
            <a:r>
              <a:rPr lang="en-US" dirty="0"/>
              <a:t>TCP Reno: Fast Recovery</a:t>
            </a:r>
          </a:p>
        </p:txBody>
      </p:sp>
      <p:sp>
        <p:nvSpPr>
          <p:cNvPr id="674819" name="Rectangle 3"/>
          <p:cNvSpPr>
            <a:spLocks noGrp="1" noChangeArrowheads="1"/>
          </p:cNvSpPr>
          <p:nvPr>
            <p:ph idx="1"/>
          </p:nvPr>
        </p:nvSpPr>
        <p:spPr>
          <a:xfrm>
            <a:off x="203200" y="1600200"/>
            <a:ext cx="6303617" cy="5105400"/>
          </a:xfrm>
        </p:spPr>
        <p:txBody>
          <a:bodyPr>
            <a:normAutofit lnSpcReduction="10000"/>
          </a:bodyPr>
          <a:lstStyle/>
          <a:p>
            <a:r>
              <a:rPr lang="en-US" dirty="0"/>
              <a:t>After a fast-retransmit set </a:t>
            </a:r>
            <a:r>
              <a:rPr lang="en-US" i="1" dirty="0" err="1"/>
              <a:t>cwnd</a:t>
            </a:r>
            <a:r>
              <a:rPr lang="en-US" dirty="0"/>
              <a:t> to </a:t>
            </a:r>
            <a:r>
              <a:rPr lang="en-US" i="1" dirty="0" err="1"/>
              <a:t>cwnd</a:t>
            </a:r>
            <a:r>
              <a:rPr lang="en-US" i="1" dirty="0"/>
              <a:t>/2 </a:t>
            </a:r>
            <a:r>
              <a:rPr lang="en-US" dirty="0"/>
              <a:t>then, </a:t>
            </a:r>
            <a:br>
              <a:rPr lang="en-US" dirty="0"/>
            </a:br>
            <a:r>
              <a:rPr lang="en-US" dirty="0"/>
              <a:t>enter Congestion Avoidance</a:t>
            </a:r>
          </a:p>
          <a:p>
            <a:pPr lvl="1"/>
            <a:r>
              <a:rPr lang="en-US" dirty="0"/>
              <a:t>i.e. don’t reset </a:t>
            </a:r>
            <a:r>
              <a:rPr lang="en-US" i="1" dirty="0" err="1"/>
              <a:t>cwnd</a:t>
            </a:r>
            <a:r>
              <a:rPr lang="en-US" dirty="0"/>
              <a:t> to 1</a:t>
            </a:r>
          </a:p>
          <a:p>
            <a:pPr lvl="1"/>
            <a:r>
              <a:rPr lang="en-US" dirty="0"/>
              <a:t>Avoid unnecessary return to slow start</a:t>
            </a:r>
          </a:p>
          <a:p>
            <a:pPr lvl="1"/>
            <a:r>
              <a:rPr lang="en-US" dirty="0"/>
              <a:t>Prevents expensive timeouts</a:t>
            </a:r>
          </a:p>
          <a:p>
            <a:r>
              <a:rPr lang="en-US" dirty="0"/>
              <a:t>But when RTO expires still do </a:t>
            </a:r>
            <a:r>
              <a:rPr lang="en-US" i="1" dirty="0" err="1"/>
              <a:t>cwnd</a:t>
            </a:r>
            <a:r>
              <a:rPr lang="en-US" dirty="0"/>
              <a:t> = 1</a:t>
            </a:r>
          </a:p>
          <a:p>
            <a:pPr lvl="1"/>
            <a:r>
              <a:rPr lang="en-US" dirty="0"/>
              <a:t>Return to slow start, same as Tahoe</a:t>
            </a:r>
          </a:p>
          <a:p>
            <a:pPr lvl="1"/>
            <a:r>
              <a:rPr lang="en-US" dirty="0"/>
              <a:t>Indicates packets aren’t being delivered at all</a:t>
            </a:r>
          </a:p>
          <a:p>
            <a:pPr lvl="1"/>
            <a:r>
              <a:rPr lang="en-US" dirty="0"/>
              <a:t>i.e</a:t>
            </a:r>
            <a:r>
              <a:rPr lang="en-US" dirty="0" smtClean="0"/>
              <a:t>., </a:t>
            </a:r>
            <a:r>
              <a:rPr lang="en-US" dirty="0"/>
              <a:t>congestion must be really bad</a:t>
            </a:r>
          </a:p>
        </p:txBody>
      </p:sp>
      <p:sp>
        <p:nvSpPr>
          <p:cNvPr id="6" name="Slide Number Placeholder 2"/>
          <p:cNvSpPr>
            <a:spLocks noGrp="1"/>
          </p:cNvSpPr>
          <p:nvPr>
            <p:ph type="sldNum" sz="quarter" idx="12"/>
          </p:nvPr>
        </p:nvSpPr>
        <p:spPr>
          <a:xfrm>
            <a:off x="106018" y="1257300"/>
            <a:ext cx="533400" cy="304800"/>
          </a:xfrm>
        </p:spPr>
        <p:txBody>
          <a:bodyPr>
            <a:normAutofit fontScale="92500" lnSpcReduction="20000"/>
          </a:bodyPr>
          <a:lstStyle/>
          <a:p>
            <a:fld id="{283B9EA5-CE9A-4950-A80C-5ADF06B45BB8}" type="slidenum">
              <a:rPr lang="en-US" smtClean="0"/>
              <a:pPr/>
              <a:t>36</a:t>
            </a:fld>
            <a:endParaRPr lang="en-US" dirty="0"/>
          </a:p>
        </p:txBody>
      </p:sp>
    </p:spTree>
    <p:extLst>
      <p:ext uri="{BB962C8B-B14F-4D97-AF65-F5344CB8AC3E}">
        <p14:creationId xmlns:p14="http://schemas.microsoft.com/office/powerpoint/2010/main" val="299472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10"/>
          <p:cNvSpPr>
            <a:spLocks noChangeShapeType="1"/>
          </p:cNvSpPr>
          <p:nvPr/>
        </p:nvSpPr>
        <p:spPr bwMode="auto">
          <a:xfrm flipV="1">
            <a:off x="8787714" y="3838299"/>
            <a:ext cx="1348176" cy="1138"/>
          </a:xfrm>
          <a:prstGeom prst="line">
            <a:avLst/>
          </a:prstGeom>
          <a:noFill/>
          <a:ln w="38100">
            <a:solidFill>
              <a:schemeClr val="accent3"/>
            </a:solidFill>
            <a:prstDash val="sysDot"/>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76866" name="Rectangle 2"/>
          <p:cNvSpPr>
            <a:spLocks noGrp="1" noChangeArrowheads="1"/>
          </p:cNvSpPr>
          <p:nvPr>
            <p:ph type="title"/>
          </p:nvPr>
        </p:nvSpPr>
        <p:spPr/>
        <p:txBody>
          <a:bodyPr>
            <a:normAutofit/>
          </a:bodyPr>
          <a:lstStyle/>
          <a:p>
            <a:r>
              <a:rPr lang="en-US" dirty="0"/>
              <a:t>Fast Retransmit and Fast Recovery</a:t>
            </a:r>
            <a:endParaRPr lang="en-US" dirty="0">
              <a:solidFill>
                <a:srgbClr val="FF0000"/>
              </a:solidFill>
            </a:endParaRPr>
          </a:p>
        </p:txBody>
      </p:sp>
      <p:sp>
        <p:nvSpPr>
          <p:cNvPr id="676867" name="Rectangle 3"/>
          <p:cNvSpPr>
            <a:spLocks noGrp="1" noChangeArrowheads="1"/>
          </p:cNvSpPr>
          <p:nvPr>
            <p:ph idx="1"/>
          </p:nvPr>
        </p:nvSpPr>
        <p:spPr>
          <a:xfrm>
            <a:off x="1676400" y="5486528"/>
            <a:ext cx="10051774" cy="1371473"/>
          </a:xfrm>
        </p:spPr>
        <p:txBody>
          <a:bodyPr>
            <a:normAutofit/>
          </a:bodyPr>
          <a:lstStyle/>
          <a:p>
            <a:r>
              <a:rPr lang="en-US" dirty="0"/>
              <a:t>At steady state, </a:t>
            </a:r>
            <a:r>
              <a:rPr lang="en-US" i="1" dirty="0" err="1"/>
              <a:t>cwnd</a:t>
            </a:r>
            <a:r>
              <a:rPr lang="en-US" dirty="0"/>
              <a:t> oscillates around the optimal window size</a:t>
            </a:r>
          </a:p>
          <a:p>
            <a:r>
              <a:rPr lang="en-US" dirty="0"/>
              <a:t>TCP always forces packet drops</a:t>
            </a:r>
          </a:p>
        </p:txBody>
      </p:sp>
      <p:sp>
        <p:nvSpPr>
          <p:cNvPr id="19" name="Slide Number Placeholder 2"/>
          <p:cNvSpPr>
            <a:spLocks noGrp="1"/>
          </p:cNvSpPr>
          <p:nvPr>
            <p:ph type="sldNum" sz="quarter" idx="12"/>
          </p:nvPr>
        </p:nvSpPr>
        <p:spPr>
          <a:xfrm>
            <a:off x="203200" y="1270586"/>
            <a:ext cx="533400" cy="304800"/>
          </a:xfrm>
        </p:spPr>
        <p:txBody>
          <a:bodyPr>
            <a:normAutofit fontScale="92500" lnSpcReduction="20000"/>
          </a:bodyPr>
          <a:lstStyle/>
          <a:p>
            <a:fld id="{283B9EA5-CE9A-4950-A80C-5ADF06B45BB8}" type="slidenum">
              <a:rPr lang="en-US" smtClean="0"/>
              <a:pPr/>
              <a:t>37</a:t>
            </a:fld>
            <a:endParaRPr lang="en-US" dirty="0"/>
          </a:p>
        </p:txBody>
      </p:sp>
      <p:sp>
        <p:nvSpPr>
          <p:cNvPr id="20" name="Line 10"/>
          <p:cNvSpPr>
            <a:spLocks noChangeShapeType="1"/>
          </p:cNvSpPr>
          <p:nvPr/>
        </p:nvSpPr>
        <p:spPr bwMode="auto">
          <a:xfrm>
            <a:off x="2039119" y="1943300"/>
            <a:ext cx="2129809" cy="0"/>
          </a:xfrm>
          <a:prstGeom prst="line">
            <a:avLst/>
          </a:prstGeom>
          <a:noFill/>
          <a:ln w="38100">
            <a:solidFill>
              <a:schemeClr val="accent3"/>
            </a:solidFill>
            <a:prstDash val="sysDot"/>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21" name="Line 10"/>
          <p:cNvSpPr>
            <a:spLocks noChangeShapeType="1"/>
          </p:cNvSpPr>
          <p:nvPr/>
        </p:nvSpPr>
        <p:spPr bwMode="auto">
          <a:xfrm>
            <a:off x="3852513" y="3700576"/>
            <a:ext cx="4876523" cy="0"/>
          </a:xfrm>
          <a:prstGeom prst="line">
            <a:avLst/>
          </a:prstGeom>
          <a:noFill/>
          <a:ln w="38100">
            <a:solidFill>
              <a:schemeClr val="accent3"/>
            </a:solidFill>
            <a:prstDash val="sysDot"/>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23" name="Rectangle 5"/>
          <p:cNvSpPr>
            <a:spLocks noChangeArrowheads="1"/>
          </p:cNvSpPr>
          <p:nvPr/>
        </p:nvSpPr>
        <p:spPr bwMode="auto">
          <a:xfrm>
            <a:off x="5545261" y="4834423"/>
            <a:ext cx="746999" cy="462307"/>
          </a:xfrm>
          <a:prstGeom prst="rect">
            <a:avLst/>
          </a:prstGeom>
          <a:noFill/>
          <a:ln w="9525">
            <a:noFill/>
            <a:miter lim="800000"/>
            <a:headEnd/>
            <a:tailEnd/>
          </a:ln>
          <a:effectLst/>
        </p:spPr>
        <p:txBody>
          <a:bodyPr vert="horz" wrap="none" lIns="92075" tIns="46038" rIns="92075" bIns="46038" numCol="1" anchor="t" anchorCtr="0" compatLnSpc="1">
            <a:prstTxWarp prst="textNoShape">
              <a:avLst/>
            </a:prstTxWarp>
            <a:spAutoFit/>
          </a:bodyPr>
          <a:lstStyle/>
          <a:p>
            <a:pPr algn="l"/>
            <a:r>
              <a:rPr lang="en-US" sz="2400" dirty="0"/>
              <a:t>Time</a:t>
            </a:r>
          </a:p>
        </p:txBody>
      </p:sp>
      <p:sp>
        <p:nvSpPr>
          <p:cNvPr id="24" name="Rectangle 6"/>
          <p:cNvSpPr>
            <a:spLocks noChangeArrowheads="1"/>
          </p:cNvSpPr>
          <p:nvPr/>
        </p:nvSpPr>
        <p:spPr bwMode="auto">
          <a:xfrm rot="16200000">
            <a:off x="1363356" y="2899422"/>
            <a:ext cx="779059" cy="462307"/>
          </a:xfrm>
          <a:prstGeom prst="rect">
            <a:avLst/>
          </a:prstGeom>
          <a:noFill/>
          <a:ln w="9525">
            <a:noFill/>
            <a:miter lim="800000"/>
            <a:headEnd/>
            <a:tailEnd/>
          </a:ln>
          <a:effectLst/>
        </p:spPr>
        <p:txBody>
          <a:bodyPr vert="horz" wrap="none" lIns="92075" tIns="46038" rIns="92075" bIns="46038" numCol="1" anchor="t" anchorCtr="0" compatLnSpc="1">
            <a:prstTxWarp prst="textNoShape">
              <a:avLst/>
            </a:prstTxWarp>
            <a:spAutoFit/>
          </a:bodyPr>
          <a:lstStyle/>
          <a:p>
            <a:pPr algn="l"/>
            <a:r>
              <a:rPr lang="en-US" sz="2400" i="1" dirty="0" err="1"/>
              <a:t>cwnd</a:t>
            </a:r>
            <a:endParaRPr lang="en-US" sz="2400" i="1" dirty="0"/>
          </a:p>
        </p:txBody>
      </p:sp>
      <p:sp>
        <p:nvSpPr>
          <p:cNvPr id="25" name="Rectangle 18"/>
          <p:cNvSpPr>
            <a:spLocks noChangeArrowheads="1"/>
          </p:cNvSpPr>
          <p:nvPr/>
        </p:nvSpPr>
        <p:spPr bwMode="auto">
          <a:xfrm>
            <a:off x="3140703" y="2303862"/>
            <a:ext cx="963405" cy="400752"/>
          </a:xfrm>
          <a:prstGeom prst="rect">
            <a:avLst/>
          </a:prstGeom>
          <a:noFill/>
          <a:ln w="9525">
            <a:noFill/>
            <a:miter lim="800000"/>
            <a:headEnd/>
            <a:tailEnd/>
          </a:ln>
          <a:effectLst/>
        </p:spPr>
        <p:txBody>
          <a:bodyPr vert="horz" wrap="none" lIns="92075" tIns="46038" rIns="92075" bIns="46038" numCol="1" anchor="t" anchorCtr="0" compatLnSpc="1">
            <a:prstTxWarp prst="textNoShape">
              <a:avLst/>
            </a:prstTxWarp>
            <a:spAutoFit/>
          </a:bodyPr>
          <a:lstStyle/>
          <a:p>
            <a:pPr algn="l"/>
            <a:r>
              <a:rPr lang="en-US" sz="2000" dirty="0"/>
              <a:t>Timeout</a:t>
            </a:r>
          </a:p>
        </p:txBody>
      </p:sp>
      <p:sp>
        <p:nvSpPr>
          <p:cNvPr id="26" name="Rectangle 19"/>
          <p:cNvSpPr>
            <a:spLocks noChangeArrowheads="1"/>
          </p:cNvSpPr>
          <p:nvPr/>
        </p:nvSpPr>
        <p:spPr bwMode="auto">
          <a:xfrm>
            <a:off x="2039119" y="3424800"/>
            <a:ext cx="1230209" cy="400752"/>
          </a:xfrm>
          <a:prstGeom prst="rect">
            <a:avLst/>
          </a:prstGeom>
          <a:noFill/>
          <a:ln w="9525">
            <a:noFill/>
            <a:miter lim="800000"/>
            <a:headEnd/>
            <a:tailEnd/>
          </a:ln>
          <a:effectLst/>
        </p:spPr>
        <p:txBody>
          <a:bodyPr vert="horz" wrap="none" lIns="92075" tIns="46038" rIns="92075" bIns="46038" numCol="1" anchor="t" anchorCtr="0" compatLnSpc="1">
            <a:prstTxWarp prst="textNoShape">
              <a:avLst/>
            </a:prstTxWarp>
            <a:spAutoFit/>
          </a:bodyPr>
          <a:lstStyle/>
          <a:p>
            <a:pPr algn="l"/>
            <a:r>
              <a:rPr lang="en-US" sz="2000" dirty="0"/>
              <a:t>Slow Start</a:t>
            </a:r>
          </a:p>
        </p:txBody>
      </p:sp>
      <p:sp>
        <p:nvSpPr>
          <p:cNvPr id="27" name="Rectangle 20"/>
          <p:cNvSpPr>
            <a:spLocks noChangeArrowheads="1"/>
          </p:cNvSpPr>
          <p:nvPr/>
        </p:nvSpPr>
        <p:spPr bwMode="auto">
          <a:xfrm>
            <a:off x="4671229" y="2485216"/>
            <a:ext cx="3440673" cy="70852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spAutoFit/>
          </a:bodyPr>
          <a:lstStyle/>
          <a:p>
            <a:pPr algn="ctr"/>
            <a:r>
              <a:rPr lang="en-US" sz="2000" dirty="0"/>
              <a:t>Congestion Avoidance</a:t>
            </a:r>
          </a:p>
          <a:p>
            <a:pPr algn="ctr"/>
            <a:r>
              <a:rPr lang="en-US" sz="2000" dirty="0"/>
              <a:t>Fast Retransmit/Recovery</a:t>
            </a:r>
          </a:p>
        </p:txBody>
      </p:sp>
      <p:sp>
        <p:nvSpPr>
          <p:cNvPr id="28" name="Arc 7"/>
          <p:cNvSpPr>
            <a:spLocks/>
          </p:cNvSpPr>
          <p:nvPr/>
        </p:nvSpPr>
        <p:spPr bwMode="auto">
          <a:xfrm>
            <a:off x="2013326" y="2704614"/>
            <a:ext cx="1529192" cy="212980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7150" cap="rnd">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29" name="Line 8"/>
          <p:cNvSpPr>
            <a:spLocks noChangeShapeType="1"/>
          </p:cNvSpPr>
          <p:nvPr/>
        </p:nvSpPr>
        <p:spPr bwMode="auto">
          <a:xfrm>
            <a:off x="3542518" y="2697951"/>
            <a:ext cx="299362" cy="0"/>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30" name="Line 9"/>
          <p:cNvSpPr>
            <a:spLocks noChangeShapeType="1"/>
          </p:cNvSpPr>
          <p:nvPr/>
        </p:nvSpPr>
        <p:spPr bwMode="auto">
          <a:xfrm>
            <a:off x="3841880" y="2677344"/>
            <a:ext cx="0" cy="2129808"/>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31" name="Arc 11"/>
          <p:cNvSpPr>
            <a:spLocks/>
          </p:cNvSpPr>
          <p:nvPr/>
        </p:nvSpPr>
        <p:spPr bwMode="auto">
          <a:xfrm>
            <a:off x="3841880" y="3690801"/>
            <a:ext cx="1107500" cy="11075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7150" cap="rnd">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32" name="Line 12"/>
          <p:cNvSpPr>
            <a:spLocks noChangeShapeType="1"/>
          </p:cNvSpPr>
          <p:nvPr/>
        </p:nvSpPr>
        <p:spPr bwMode="auto">
          <a:xfrm flipV="1">
            <a:off x="4949382" y="3212766"/>
            <a:ext cx="595879" cy="48102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33" name="Line 13"/>
          <p:cNvSpPr>
            <a:spLocks noChangeShapeType="1"/>
          </p:cNvSpPr>
          <p:nvPr/>
        </p:nvSpPr>
        <p:spPr bwMode="auto">
          <a:xfrm>
            <a:off x="8303296" y="2869135"/>
            <a:ext cx="425962" cy="0"/>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34" name="Line 14"/>
          <p:cNvSpPr>
            <a:spLocks noChangeShapeType="1"/>
          </p:cNvSpPr>
          <p:nvPr/>
        </p:nvSpPr>
        <p:spPr bwMode="auto">
          <a:xfrm flipH="1">
            <a:off x="5545260" y="3193745"/>
            <a:ext cx="1" cy="983913"/>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35" name="Arc 16"/>
          <p:cNvSpPr>
            <a:spLocks/>
          </p:cNvSpPr>
          <p:nvPr/>
        </p:nvSpPr>
        <p:spPr bwMode="auto">
          <a:xfrm>
            <a:off x="8729037" y="3838300"/>
            <a:ext cx="1406859" cy="968853"/>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7150" cap="rnd">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36" name="Line 17"/>
          <p:cNvSpPr>
            <a:spLocks noChangeShapeType="1"/>
          </p:cNvSpPr>
          <p:nvPr/>
        </p:nvSpPr>
        <p:spPr bwMode="auto">
          <a:xfrm flipV="1">
            <a:off x="10156560" y="3272608"/>
            <a:ext cx="608297" cy="57181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37" name="Line 3"/>
          <p:cNvSpPr>
            <a:spLocks noChangeShapeType="1"/>
          </p:cNvSpPr>
          <p:nvPr/>
        </p:nvSpPr>
        <p:spPr bwMode="auto">
          <a:xfrm>
            <a:off x="2013326" y="1626772"/>
            <a:ext cx="0" cy="3207650"/>
          </a:xfrm>
          <a:prstGeom prst="line">
            <a:avLst/>
          </a:prstGeom>
          <a:noFill/>
          <a:ln w="57150">
            <a:solidFill>
              <a:schemeClr val="tx1"/>
            </a:solidFill>
            <a:round/>
            <a:headEnd type="triangle" w="med" len="med"/>
            <a:tailEnd type="none" w="med" len="med"/>
          </a:ln>
          <a:effectLst/>
        </p:spPr>
        <p:txBody>
          <a:bodyPr vert="horz" wrap="none" lIns="91440" tIns="45720" rIns="91440" bIns="45720" numCol="1" anchor="ctr" anchorCtr="0" compatLnSpc="1">
            <a:prstTxWarp prst="textNoShape">
              <a:avLst/>
            </a:prstTxWarp>
          </a:bodyPr>
          <a:lstStyle/>
          <a:p>
            <a:endParaRPr lang="en-US"/>
          </a:p>
        </p:txBody>
      </p:sp>
      <p:sp>
        <p:nvSpPr>
          <p:cNvPr id="39" name="Rectangle 18"/>
          <p:cNvSpPr>
            <a:spLocks noChangeArrowheads="1"/>
          </p:cNvSpPr>
          <p:nvPr/>
        </p:nvSpPr>
        <p:spPr bwMode="auto">
          <a:xfrm>
            <a:off x="2627124" y="1542548"/>
            <a:ext cx="931344" cy="400752"/>
          </a:xfrm>
          <a:prstGeom prst="rect">
            <a:avLst/>
          </a:prstGeom>
          <a:noFill/>
          <a:ln w="9525">
            <a:noFill/>
            <a:miter lim="800000"/>
            <a:headEnd/>
            <a:tailEnd/>
          </a:ln>
          <a:effectLst/>
        </p:spPr>
        <p:txBody>
          <a:bodyPr vert="horz" wrap="none" lIns="92075" tIns="46038" rIns="92075" bIns="46038" numCol="1" anchor="t" anchorCtr="0" compatLnSpc="1">
            <a:prstTxWarp prst="textNoShape">
              <a:avLst/>
            </a:prstTxWarp>
            <a:spAutoFit/>
          </a:bodyPr>
          <a:lstStyle/>
          <a:p>
            <a:pPr algn="ctr"/>
            <a:r>
              <a:rPr lang="en-US" sz="2000" i="1" dirty="0" err="1"/>
              <a:t>ssthresh</a:t>
            </a:r>
            <a:endParaRPr lang="en-US" sz="2000" i="1" dirty="0"/>
          </a:p>
        </p:txBody>
      </p:sp>
      <p:sp>
        <p:nvSpPr>
          <p:cNvPr id="40" name="Line 14"/>
          <p:cNvSpPr>
            <a:spLocks noChangeShapeType="1"/>
          </p:cNvSpPr>
          <p:nvPr/>
        </p:nvSpPr>
        <p:spPr bwMode="auto">
          <a:xfrm>
            <a:off x="8729037" y="2858445"/>
            <a:ext cx="0" cy="1975977"/>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41" name="Line 17"/>
          <p:cNvSpPr>
            <a:spLocks noChangeShapeType="1"/>
          </p:cNvSpPr>
          <p:nvPr/>
        </p:nvSpPr>
        <p:spPr bwMode="auto">
          <a:xfrm flipV="1">
            <a:off x="5545259" y="3183761"/>
            <a:ext cx="1210398" cy="99389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42" name="Line 14"/>
          <p:cNvSpPr>
            <a:spLocks noChangeShapeType="1"/>
          </p:cNvSpPr>
          <p:nvPr/>
        </p:nvSpPr>
        <p:spPr bwMode="auto">
          <a:xfrm>
            <a:off x="6755657" y="3183761"/>
            <a:ext cx="0" cy="99389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43" name="Line 17"/>
          <p:cNvSpPr>
            <a:spLocks noChangeShapeType="1"/>
          </p:cNvSpPr>
          <p:nvPr/>
        </p:nvSpPr>
        <p:spPr bwMode="auto">
          <a:xfrm flipV="1">
            <a:off x="6755657" y="2858502"/>
            <a:ext cx="1558272" cy="127954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44" name="Rectangle 18"/>
          <p:cNvSpPr>
            <a:spLocks noChangeArrowheads="1"/>
          </p:cNvSpPr>
          <p:nvPr/>
        </p:nvSpPr>
        <p:spPr bwMode="auto">
          <a:xfrm>
            <a:off x="7964781" y="2468383"/>
            <a:ext cx="963405" cy="400752"/>
          </a:xfrm>
          <a:prstGeom prst="rect">
            <a:avLst/>
          </a:prstGeom>
          <a:noFill/>
          <a:ln w="9525">
            <a:noFill/>
            <a:miter lim="800000"/>
            <a:headEnd/>
            <a:tailEnd/>
          </a:ln>
          <a:effectLst/>
        </p:spPr>
        <p:txBody>
          <a:bodyPr vert="horz" wrap="none" lIns="92075" tIns="46038" rIns="92075" bIns="46038" numCol="1" anchor="t" anchorCtr="0" compatLnSpc="1">
            <a:prstTxWarp prst="textNoShape">
              <a:avLst/>
            </a:prstTxWarp>
            <a:spAutoFit/>
          </a:bodyPr>
          <a:lstStyle/>
          <a:p>
            <a:pPr algn="l"/>
            <a:r>
              <a:rPr lang="en-US" sz="2000" dirty="0"/>
              <a:t>Timeout</a:t>
            </a:r>
          </a:p>
        </p:txBody>
      </p:sp>
      <p:sp>
        <p:nvSpPr>
          <p:cNvPr id="38" name="Line 4"/>
          <p:cNvSpPr>
            <a:spLocks noChangeShapeType="1"/>
          </p:cNvSpPr>
          <p:nvPr/>
        </p:nvSpPr>
        <p:spPr bwMode="auto">
          <a:xfrm>
            <a:off x="1984039" y="4835559"/>
            <a:ext cx="8527083" cy="3366"/>
          </a:xfrm>
          <a:prstGeom prst="line">
            <a:avLst/>
          </a:prstGeom>
          <a:noFill/>
          <a:ln w="57150">
            <a:solidFill>
              <a:schemeClr val="tx1"/>
            </a:solidFill>
            <a:round/>
            <a:headEnd type="none" w="med" len="med"/>
            <a:tailEnd type="triangle" w="med" len="med"/>
          </a:ln>
          <a:effectLst/>
        </p:spPr>
        <p:txBody>
          <a:bodyPr vert="horz" wrap="none" lIns="91440" tIns="45720" rIns="91440" bIns="45720" numCol="1" anchor="ctr" anchorCtr="0" compatLnSpc="1">
            <a:prstTxWarp prst="textNoShape">
              <a:avLst/>
            </a:prstTxWarp>
          </a:bodyPr>
          <a:lstStyle/>
          <a:p>
            <a:endParaRPr lang="en-US"/>
          </a:p>
        </p:txBody>
      </p:sp>
      <p:sp>
        <p:nvSpPr>
          <p:cNvPr id="46" name="Rounded Rectangle 45"/>
          <p:cNvSpPr/>
          <p:nvPr/>
        </p:nvSpPr>
        <p:spPr>
          <a:xfrm>
            <a:off x="4589533" y="2303094"/>
            <a:ext cx="3813732" cy="2126255"/>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579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anim calcmode="lin" valueType="num">
                                      <p:cBhvr>
                                        <p:cTn id="12" dur="500" fill="hold"/>
                                        <p:tgtEl>
                                          <p:spTgt spid="26"/>
                                        </p:tgtEl>
                                        <p:attrNameLst>
                                          <p:attrName>ppt_x</p:attrName>
                                        </p:attrNameLst>
                                      </p:cBhvr>
                                      <p:tavLst>
                                        <p:tav tm="0">
                                          <p:val>
                                            <p:strVal val="#ppt_x"/>
                                          </p:val>
                                        </p:tav>
                                        <p:tav tm="100000">
                                          <p:val>
                                            <p:strVal val="#ppt_x"/>
                                          </p:val>
                                        </p:tav>
                                      </p:tavLst>
                                    </p:anim>
                                    <p:anim calcmode="lin" valueType="num">
                                      <p:cBhvr>
                                        <p:cTn id="13" dur="5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childTnLst>
                          </p:cTn>
                        </p:par>
                        <p:par>
                          <p:cTn id="19" fill="hold">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anim calcmode="lin" valueType="num">
                                      <p:cBhvr>
                                        <p:cTn id="23" dur="500" fill="hold"/>
                                        <p:tgtEl>
                                          <p:spTgt spid="25"/>
                                        </p:tgtEl>
                                        <p:attrNameLst>
                                          <p:attrName>ppt_x</p:attrName>
                                        </p:attrNameLst>
                                      </p:cBhvr>
                                      <p:tavLst>
                                        <p:tav tm="0">
                                          <p:val>
                                            <p:strVal val="#ppt_x"/>
                                          </p:val>
                                        </p:tav>
                                        <p:tav tm="100000">
                                          <p:val>
                                            <p:strVal val="#ppt_x"/>
                                          </p:val>
                                        </p:tav>
                                      </p:tavLst>
                                    </p:anim>
                                    <p:anim calcmode="lin" valueType="num">
                                      <p:cBhvr>
                                        <p:cTn id="24" dur="500" fill="hold"/>
                                        <p:tgtEl>
                                          <p:spTgt spid="25"/>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up)">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arn(inVertical)">
                                      <p:cBhvr>
                                        <p:cTn id="33" dur="500"/>
                                        <p:tgtEl>
                                          <p:spTgt spid="21"/>
                                        </p:tgtEl>
                                      </p:cBhvr>
                                    </p:animEffec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down)">
                                      <p:cBhvr>
                                        <p:cTn id="42" dur="500"/>
                                        <p:tgtEl>
                                          <p:spTgt spid="32"/>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up)">
                                      <p:cBhvr>
                                        <p:cTn id="46" dur="500"/>
                                        <p:tgtEl>
                                          <p:spTgt spid="34"/>
                                        </p:tgtEl>
                                      </p:cBhvr>
                                    </p:animEffect>
                                  </p:childTnLst>
                                </p:cTn>
                              </p:par>
                            </p:childTnLst>
                          </p:cTn>
                        </p:par>
                        <p:par>
                          <p:cTn id="47" fill="hold">
                            <p:stCondLst>
                              <p:cond delay="1000"/>
                            </p:stCondLst>
                            <p:childTnLst>
                              <p:par>
                                <p:cTn id="48" presetID="22" presetClass="entr" presetSubtype="4" fill="hold" grpId="0"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down)">
                                      <p:cBhvr>
                                        <p:cTn id="50" dur="500"/>
                                        <p:tgtEl>
                                          <p:spTgt spid="41"/>
                                        </p:tgtEl>
                                      </p:cBhvr>
                                    </p:animEffect>
                                  </p:childTnLst>
                                </p:cTn>
                              </p:par>
                            </p:childTnLst>
                          </p:cTn>
                        </p:par>
                        <p:par>
                          <p:cTn id="51" fill="hold">
                            <p:stCondLst>
                              <p:cond delay="1500"/>
                            </p:stCondLst>
                            <p:childTnLst>
                              <p:par>
                                <p:cTn id="52" presetID="22" presetClass="entr" presetSubtype="1" fill="hold" grpId="0" nodeType="after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ipe(up)">
                                      <p:cBhvr>
                                        <p:cTn id="54" dur="500"/>
                                        <p:tgtEl>
                                          <p:spTgt spid="42"/>
                                        </p:tgtEl>
                                      </p:cBhvr>
                                    </p:animEffect>
                                  </p:childTnLst>
                                </p:cTn>
                              </p:par>
                            </p:childTnLst>
                          </p:cTn>
                        </p:par>
                        <p:par>
                          <p:cTn id="55" fill="hold">
                            <p:stCondLst>
                              <p:cond delay="2000"/>
                            </p:stCondLst>
                            <p:childTnLst>
                              <p:par>
                                <p:cTn id="56" presetID="22" presetClass="entr" presetSubtype="4" fill="hold" grpId="0" nodeType="after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down)">
                                      <p:cBhvr>
                                        <p:cTn id="58" dur="500"/>
                                        <p:tgtEl>
                                          <p:spTgt spid="43"/>
                                        </p:tgtEl>
                                      </p:cBhvr>
                                    </p:animEffect>
                                  </p:childTnLst>
                                </p:cTn>
                              </p:par>
                            </p:childTnLst>
                          </p:cTn>
                        </p:par>
                        <p:par>
                          <p:cTn id="59" fill="hold">
                            <p:stCondLst>
                              <p:cond delay="2500"/>
                            </p:stCondLst>
                            <p:childTnLst>
                              <p:par>
                                <p:cTn id="60" presetID="42" presetClass="entr" presetSubtype="0" fill="hold" grpId="0" nodeType="after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anim calcmode="lin" valueType="num">
                                      <p:cBhvr>
                                        <p:cTn id="63" dur="500" fill="hold"/>
                                        <p:tgtEl>
                                          <p:spTgt spid="27"/>
                                        </p:tgtEl>
                                        <p:attrNameLst>
                                          <p:attrName>ppt_x</p:attrName>
                                        </p:attrNameLst>
                                      </p:cBhvr>
                                      <p:tavLst>
                                        <p:tav tm="0">
                                          <p:val>
                                            <p:strVal val="#ppt_x"/>
                                          </p:val>
                                        </p:tav>
                                        <p:tav tm="100000">
                                          <p:val>
                                            <p:strVal val="#ppt_x"/>
                                          </p:val>
                                        </p:tav>
                                      </p:tavLst>
                                    </p:anim>
                                    <p:anim calcmode="lin" valueType="num">
                                      <p:cBhvr>
                                        <p:cTn id="64"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left)">
                                      <p:cBhvr>
                                        <p:cTn id="69" dur="500"/>
                                        <p:tgtEl>
                                          <p:spTgt spid="33"/>
                                        </p:tgtEl>
                                      </p:cBhvr>
                                    </p:animEffect>
                                  </p:childTnLst>
                                </p:cTn>
                              </p:par>
                            </p:childTnLst>
                          </p:cTn>
                        </p:par>
                        <p:par>
                          <p:cTn id="70" fill="hold">
                            <p:stCondLst>
                              <p:cond delay="500"/>
                            </p:stCondLst>
                            <p:childTnLst>
                              <p:par>
                                <p:cTn id="71" presetID="42" presetClass="entr" presetSubtype="0" fill="hold" grpId="0"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500"/>
                                        <p:tgtEl>
                                          <p:spTgt spid="44"/>
                                        </p:tgtEl>
                                      </p:cBhvr>
                                    </p:animEffect>
                                    <p:anim calcmode="lin" valueType="num">
                                      <p:cBhvr>
                                        <p:cTn id="74" dur="500" fill="hold"/>
                                        <p:tgtEl>
                                          <p:spTgt spid="44"/>
                                        </p:tgtEl>
                                        <p:attrNameLst>
                                          <p:attrName>ppt_x</p:attrName>
                                        </p:attrNameLst>
                                      </p:cBhvr>
                                      <p:tavLst>
                                        <p:tav tm="0">
                                          <p:val>
                                            <p:strVal val="#ppt_x"/>
                                          </p:val>
                                        </p:tav>
                                        <p:tav tm="100000">
                                          <p:val>
                                            <p:strVal val="#ppt_x"/>
                                          </p:val>
                                        </p:tav>
                                      </p:tavLst>
                                    </p:anim>
                                    <p:anim calcmode="lin" valueType="num">
                                      <p:cBhvr>
                                        <p:cTn id="75" dur="500" fill="hold"/>
                                        <p:tgtEl>
                                          <p:spTgt spid="44"/>
                                        </p:tgtEl>
                                        <p:attrNameLst>
                                          <p:attrName>ppt_y</p:attrName>
                                        </p:attrNameLst>
                                      </p:cBhvr>
                                      <p:tavLst>
                                        <p:tav tm="0">
                                          <p:val>
                                            <p:strVal val="#ppt_y+.1"/>
                                          </p:val>
                                        </p:tav>
                                        <p:tav tm="100000">
                                          <p:val>
                                            <p:strVal val="#ppt_y"/>
                                          </p:val>
                                        </p:tav>
                                      </p:tavLst>
                                    </p:anim>
                                  </p:childTnLst>
                                </p:cTn>
                              </p:par>
                            </p:childTnLst>
                          </p:cTn>
                        </p:par>
                        <p:par>
                          <p:cTn id="76" fill="hold">
                            <p:stCondLst>
                              <p:cond delay="1000"/>
                            </p:stCondLst>
                            <p:childTnLst>
                              <p:par>
                                <p:cTn id="77" presetID="22" presetClass="entr" presetSubtype="1" fill="hold" grpId="0" nodeType="after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wipe(up)">
                                      <p:cBhvr>
                                        <p:cTn id="79" dur="500"/>
                                        <p:tgtEl>
                                          <p:spTgt spid="40"/>
                                        </p:tgtEl>
                                      </p:cBhvr>
                                    </p:animEffect>
                                  </p:childTnLst>
                                </p:cTn>
                              </p:par>
                            </p:childTnLst>
                          </p:cTn>
                        </p:par>
                        <p:par>
                          <p:cTn id="80" fill="hold">
                            <p:stCondLst>
                              <p:cond delay="1500"/>
                            </p:stCondLst>
                            <p:childTnLst>
                              <p:par>
                                <p:cTn id="81" presetID="16" presetClass="entr" presetSubtype="21" fill="hold" grpId="0" nodeType="after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barn(inVertical)">
                                      <p:cBhvr>
                                        <p:cTn id="83" dur="500"/>
                                        <p:tgtEl>
                                          <p:spTgt spid="45"/>
                                        </p:tgtEl>
                                      </p:cBhvr>
                                    </p:animEffect>
                                  </p:childTnLst>
                                </p:cTn>
                              </p:par>
                            </p:childTnLst>
                          </p:cTn>
                        </p:par>
                        <p:par>
                          <p:cTn id="84" fill="hold">
                            <p:stCondLst>
                              <p:cond delay="2000"/>
                            </p:stCondLst>
                            <p:childTnLst>
                              <p:par>
                                <p:cTn id="85" presetID="22" presetClass="entr" presetSubtype="4" fill="hold" grpId="0" nodeType="after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wipe(down)">
                                      <p:cBhvr>
                                        <p:cTn id="87" dur="500"/>
                                        <p:tgtEl>
                                          <p:spTgt spid="35"/>
                                        </p:tgtEl>
                                      </p:cBhvr>
                                    </p:animEffect>
                                  </p:childTnLst>
                                </p:cTn>
                              </p:par>
                            </p:childTnLst>
                          </p:cTn>
                        </p:par>
                        <p:par>
                          <p:cTn id="88" fill="hold">
                            <p:stCondLst>
                              <p:cond delay="2500"/>
                            </p:stCondLst>
                            <p:childTnLst>
                              <p:par>
                                <p:cTn id="89" presetID="22" presetClass="entr" presetSubtype="4" fill="hold" grpId="0" nodeType="after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wipe(down)">
                                      <p:cBhvr>
                                        <p:cTn id="91" dur="500"/>
                                        <p:tgtEl>
                                          <p:spTgt spid="36"/>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grpId="0" nodeType="clickEffect">
                                  <p:stCondLst>
                                    <p:cond delay="0"/>
                                  </p:stCondLst>
                                  <p:childTnLst>
                                    <p:set>
                                      <p:cBhvr>
                                        <p:cTn id="95" dur="1" fill="hold">
                                          <p:stCondLst>
                                            <p:cond delay="0"/>
                                          </p:stCondLst>
                                        </p:cTn>
                                        <p:tgtEl>
                                          <p:spTgt spid="46"/>
                                        </p:tgtEl>
                                        <p:attrNameLst>
                                          <p:attrName>style.visibility</p:attrName>
                                        </p:attrNameLst>
                                      </p:cBhvr>
                                      <p:to>
                                        <p:strVal val="visible"/>
                                      </p:to>
                                    </p:set>
                                    <p:animEffect transition="in" filter="barn(inVertical)">
                                      <p:cBhvr>
                                        <p:cTn id="96" dur="500"/>
                                        <p:tgtEl>
                                          <p:spTgt spid="46"/>
                                        </p:tgtEl>
                                      </p:cBhvr>
                                    </p:animEffect>
                                  </p:childTnLst>
                                </p:cTn>
                              </p:par>
                            </p:childTnLst>
                          </p:cTn>
                        </p:par>
                        <p:par>
                          <p:cTn id="97" fill="hold">
                            <p:stCondLst>
                              <p:cond delay="500"/>
                            </p:stCondLst>
                            <p:childTnLst>
                              <p:par>
                                <p:cTn id="98" presetID="42" presetClass="entr" presetSubtype="0" fill="hold" grpId="0" nodeType="afterEffect">
                                  <p:stCondLst>
                                    <p:cond delay="0"/>
                                  </p:stCondLst>
                                  <p:childTnLst>
                                    <p:set>
                                      <p:cBhvr>
                                        <p:cTn id="99" dur="1" fill="hold">
                                          <p:stCondLst>
                                            <p:cond delay="0"/>
                                          </p:stCondLst>
                                        </p:cTn>
                                        <p:tgtEl>
                                          <p:spTgt spid="676867">
                                            <p:txEl>
                                              <p:pRg st="0" end="0"/>
                                            </p:txEl>
                                          </p:spTgt>
                                        </p:tgtEl>
                                        <p:attrNameLst>
                                          <p:attrName>style.visibility</p:attrName>
                                        </p:attrNameLst>
                                      </p:cBhvr>
                                      <p:to>
                                        <p:strVal val="visible"/>
                                      </p:to>
                                    </p:set>
                                    <p:animEffect transition="in" filter="fade">
                                      <p:cBhvr>
                                        <p:cTn id="100" dur="500"/>
                                        <p:tgtEl>
                                          <p:spTgt spid="676867">
                                            <p:txEl>
                                              <p:pRg st="0" end="0"/>
                                            </p:txEl>
                                          </p:spTgt>
                                        </p:tgtEl>
                                      </p:cBhvr>
                                    </p:animEffect>
                                    <p:anim calcmode="lin" valueType="num">
                                      <p:cBhvr>
                                        <p:cTn id="101" dur="500" fill="hold"/>
                                        <p:tgtEl>
                                          <p:spTgt spid="676867">
                                            <p:txEl>
                                              <p:pRg st="0" end="0"/>
                                            </p:txEl>
                                          </p:spTgt>
                                        </p:tgtEl>
                                        <p:attrNameLst>
                                          <p:attrName>ppt_x</p:attrName>
                                        </p:attrNameLst>
                                      </p:cBhvr>
                                      <p:tavLst>
                                        <p:tav tm="0">
                                          <p:val>
                                            <p:strVal val="#ppt_x"/>
                                          </p:val>
                                        </p:tav>
                                        <p:tav tm="100000">
                                          <p:val>
                                            <p:strVal val="#ppt_x"/>
                                          </p:val>
                                        </p:tav>
                                      </p:tavLst>
                                    </p:anim>
                                    <p:anim calcmode="lin" valueType="num">
                                      <p:cBhvr>
                                        <p:cTn id="102" dur="500" fill="hold"/>
                                        <p:tgtEl>
                                          <p:spTgt spid="6768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676867">
                                            <p:txEl>
                                              <p:pRg st="1" end="1"/>
                                            </p:txEl>
                                          </p:spTgt>
                                        </p:tgtEl>
                                        <p:attrNameLst>
                                          <p:attrName>style.visibility</p:attrName>
                                        </p:attrNameLst>
                                      </p:cBhvr>
                                      <p:to>
                                        <p:strVal val="visible"/>
                                      </p:to>
                                    </p:set>
                                    <p:animEffect transition="in" filter="fade">
                                      <p:cBhvr>
                                        <p:cTn id="107" dur="500"/>
                                        <p:tgtEl>
                                          <p:spTgt spid="676867">
                                            <p:txEl>
                                              <p:pRg st="1" end="1"/>
                                            </p:txEl>
                                          </p:spTgt>
                                        </p:tgtEl>
                                      </p:cBhvr>
                                    </p:animEffect>
                                    <p:anim calcmode="lin" valueType="num">
                                      <p:cBhvr>
                                        <p:cTn id="108" dur="500" fill="hold"/>
                                        <p:tgtEl>
                                          <p:spTgt spid="676867">
                                            <p:txEl>
                                              <p:pRg st="1" end="1"/>
                                            </p:txEl>
                                          </p:spTgt>
                                        </p:tgtEl>
                                        <p:attrNameLst>
                                          <p:attrName>ppt_x</p:attrName>
                                        </p:attrNameLst>
                                      </p:cBhvr>
                                      <p:tavLst>
                                        <p:tav tm="0">
                                          <p:val>
                                            <p:strVal val="#ppt_x"/>
                                          </p:val>
                                        </p:tav>
                                        <p:tav tm="100000">
                                          <p:val>
                                            <p:strVal val="#ppt_x"/>
                                          </p:val>
                                        </p:tav>
                                      </p:tavLst>
                                    </p:anim>
                                    <p:anim calcmode="lin" valueType="num">
                                      <p:cBhvr>
                                        <p:cTn id="109" dur="500" fill="hold"/>
                                        <p:tgtEl>
                                          <p:spTgt spid="67686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676867" grpId="0" uiExpand="1" build="p"/>
      <p:bldP spid="21" grpId="0" animBg="1"/>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40" grpId="0" animBg="1"/>
      <p:bldP spid="41" grpId="0" animBg="1"/>
      <p:bldP spid="42" grpId="0" animBg="1"/>
      <p:bldP spid="43" grpId="0" animBg="1"/>
      <p:bldP spid="44" grpId="0"/>
      <p:bldP spid="4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TCP Variants…</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38</a:t>
            </a:fld>
            <a:endParaRPr lang="en-US" dirty="0"/>
          </a:p>
        </p:txBody>
      </p:sp>
      <p:sp>
        <p:nvSpPr>
          <p:cNvPr id="4" name="Content Placeholder 3"/>
          <p:cNvSpPr>
            <a:spLocks noGrp="1"/>
          </p:cNvSpPr>
          <p:nvPr>
            <p:ph sz="quarter" idx="1"/>
          </p:nvPr>
        </p:nvSpPr>
        <p:spPr/>
        <p:txBody>
          <a:bodyPr>
            <a:normAutofit/>
          </a:bodyPr>
          <a:lstStyle/>
          <a:p>
            <a:r>
              <a:rPr lang="en-US" dirty="0"/>
              <a:t>Tahoe: the original</a:t>
            </a:r>
          </a:p>
          <a:p>
            <a:pPr lvl="1"/>
            <a:r>
              <a:rPr lang="en-US" dirty="0"/>
              <a:t>Slow start with AIMD</a:t>
            </a:r>
          </a:p>
          <a:p>
            <a:pPr lvl="1"/>
            <a:r>
              <a:rPr lang="en-US" dirty="0"/>
              <a:t>Dynamic RTO based on RTT estimate</a:t>
            </a:r>
          </a:p>
          <a:p>
            <a:r>
              <a:rPr lang="en-US" dirty="0"/>
              <a:t>Reno: fast retransmit and fast recovery</a:t>
            </a:r>
          </a:p>
          <a:p>
            <a:r>
              <a:rPr lang="en-US" dirty="0" err="1"/>
              <a:t>NewReno</a:t>
            </a:r>
            <a:r>
              <a:rPr lang="en-US" dirty="0"/>
              <a:t>: improved fast retransmit</a:t>
            </a:r>
          </a:p>
          <a:p>
            <a:pPr lvl="1"/>
            <a:r>
              <a:rPr lang="en-US" dirty="0"/>
              <a:t>Each duplicate ACK triggers a retransmission</a:t>
            </a:r>
          </a:p>
          <a:p>
            <a:pPr lvl="1"/>
            <a:r>
              <a:rPr lang="en-US" dirty="0"/>
              <a:t>Problem: &gt;3 out-of-order packets causes pathological retransmissions</a:t>
            </a:r>
          </a:p>
          <a:p>
            <a:r>
              <a:rPr lang="en-US" dirty="0"/>
              <a:t>Vegas: delay-based congestion avoidance</a:t>
            </a:r>
          </a:p>
          <a:p>
            <a:r>
              <a:rPr lang="en-US" dirty="0"/>
              <a:t>And many, many, many more…</a:t>
            </a:r>
          </a:p>
        </p:txBody>
      </p:sp>
    </p:spTree>
    <p:extLst>
      <p:ext uri="{BB962C8B-B14F-4D97-AF65-F5344CB8AC3E}">
        <p14:creationId xmlns:p14="http://schemas.microsoft.com/office/powerpoint/2010/main" val="238343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anim calcmode="lin" valueType="num">
                                      <p:cBhvr>
                                        <p:cTn id="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anim calcmode="lin" valueType="num">
                                      <p:cBhvr>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anim calcmode="lin" valueType="num">
                                      <p:cBhvr>
                                        <p:cTn id="1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fade">
                                      <p:cBhvr>
                                        <p:cTn id="24" dur="500"/>
                                        <p:tgtEl>
                                          <p:spTgt spid="4">
                                            <p:txEl>
                                              <p:pRg st="7" end="7"/>
                                            </p:txEl>
                                          </p:spTgt>
                                        </p:tgtEl>
                                      </p:cBhvr>
                                    </p:animEffect>
                                    <p:anim calcmode="lin" valueType="num">
                                      <p:cBhvr>
                                        <p:cTn id="2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6"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anim calcmode="lin" valueType="num">
                                      <p:cBhvr>
                                        <p:cTn id="3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3"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TCP in the Real World</a:t>
            </a:r>
          </a:p>
        </p:txBody>
      </p:sp>
      <p:sp>
        <p:nvSpPr>
          <p:cNvPr id="4" name="Content Placeholder 3"/>
          <p:cNvSpPr>
            <a:spLocks noGrp="1"/>
          </p:cNvSpPr>
          <p:nvPr>
            <p:ph idx="1"/>
          </p:nvPr>
        </p:nvSpPr>
        <p:spPr>
          <a:xfrm>
            <a:off x="390146" y="1591733"/>
            <a:ext cx="11558015" cy="5268300"/>
          </a:xfrm>
        </p:spPr>
        <p:txBody>
          <a:bodyPr>
            <a:normAutofit fontScale="92500" lnSpcReduction="10000"/>
          </a:bodyPr>
          <a:lstStyle/>
          <a:p>
            <a:r>
              <a:rPr lang="en-US" dirty="0"/>
              <a:t>What are popular variants today?</a:t>
            </a:r>
          </a:p>
          <a:p>
            <a:pPr lvl="1"/>
            <a:r>
              <a:rPr lang="en-US" dirty="0"/>
              <a:t>Key problem: TCP performs poorly on high bandwidth-delay product networks (like the modern Internet)</a:t>
            </a:r>
          </a:p>
          <a:p>
            <a:pPr lvl="1"/>
            <a:r>
              <a:rPr lang="en-US" dirty="0"/>
              <a:t>Compound TCP (Windows)</a:t>
            </a:r>
          </a:p>
          <a:p>
            <a:pPr lvl="2"/>
            <a:r>
              <a:rPr lang="en-US" dirty="0"/>
              <a:t>Based on Reno</a:t>
            </a:r>
          </a:p>
          <a:p>
            <a:pPr lvl="2"/>
            <a:r>
              <a:rPr lang="en-US" dirty="0"/>
              <a:t>Uses two congestion windows: delay based and loss based</a:t>
            </a:r>
          </a:p>
          <a:p>
            <a:pPr lvl="2"/>
            <a:r>
              <a:rPr lang="en-US" dirty="0"/>
              <a:t>Thus, it uses a </a:t>
            </a:r>
            <a:r>
              <a:rPr lang="en-US" i="1" dirty="0"/>
              <a:t>compound</a:t>
            </a:r>
            <a:r>
              <a:rPr lang="en-US" dirty="0"/>
              <a:t> congestion controller</a:t>
            </a:r>
          </a:p>
          <a:p>
            <a:pPr lvl="1"/>
            <a:r>
              <a:rPr lang="en-US" dirty="0"/>
              <a:t>TCP CUBIC (Linux)</a:t>
            </a:r>
          </a:p>
          <a:p>
            <a:pPr lvl="2"/>
            <a:r>
              <a:rPr lang="en-US" dirty="0"/>
              <a:t>Enhancement of BIC (Binary Increase Congestion Control)</a:t>
            </a:r>
          </a:p>
          <a:p>
            <a:pPr lvl="2"/>
            <a:r>
              <a:rPr lang="en-US" dirty="0"/>
              <a:t>Window size controlled by cubic function</a:t>
            </a:r>
          </a:p>
          <a:p>
            <a:pPr lvl="2"/>
            <a:r>
              <a:rPr lang="en-US" dirty="0"/>
              <a:t>Parameterized by the time </a:t>
            </a:r>
            <a:r>
              <a:rPr lang="en-US" i="1" dirty="0"/>
              <a:t>T</a:t>
            </a:r>
            <a:r>
              <a:rPr lang="en-US" dirty="0"/>
              <a:t> since the last dropped packet</a:t>
            </a:r>
          </a:p>
          <a:p>
            <a:pPr lvl="1"/>
            <a:r>
              <a:rPr lang="en-US" dirty="0"/>
              <a:t>TCP BBR (Google)</a:t>
            </a:r>
          </a:p>
          <a:p>
            <a:pPr lvl="1"/>
            <a:r>
              <a:rPr lang="en-US" dirty="0"/>
              <a:t>QUIC [Not really TCP]</a:t>
            </a:r>
          </a:p>
          <a:p>
            <a:pPr lvl="2"/>
            <a:endParaRPr lang="en-US" dirty="0"/>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39</a:t>
            </a:fld>
            <a:endParaRPr lang="en-US" dirty="0"/>
          </a:p>
        </p:txBody>
      </p:sp>
    </p:spTree>
    <p:extLst>
      <p:ext uri="{BB962C8B-B14F-4D97-AF65-F5344CB8AC3E}">
        <p14:creationId xmlns:p14="http://schemas.microsoft.com/office/powerpoint/2010/main" val="72033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559656" y="3792696"/>
            <a:ext cx="7323572" cy="383652"/>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Options</a:t>
            </a:r>
          </a:p>
        </p:txBody>
      </p:sp>
      <p:sp>
        <p:nvSpPr>
          <p:cNvPr id="5" name="Title 4"/>
          <p:cNvSpPr>
            <a:spLocks noGrp="1"/>
          </p:cNvSpPr>
          <p:nvPr>
            <p:ph type="title"/>
          </p:nvPr>
        </p:nvSpPr>
        <p:spPr/>
        <p:txBody>
          <a:bodyPr/>
          <a:lstStyle/>
          <a:p>
            <a:r>
              <a:rPr lang="en-US" dirty="0"/>
              <a:t>TCP Header Fields</a:t>
            </a:r>
          </a:p>
        </p:txBody>
      </p:sp>
      <p:sp>
        <p:nvSpPr>
          <p:cNvPr id="4" name="Slide Number Placeholder 3"/>
          <p:cNvSpPr>
            <a:spLocks noGrp="1"/>
          </p:cNvSpPr>
          <p:nvPr>
            <p:ph type="sldNum" sz="quarter" idx="12"/>
          </p:nvPr>
        </p:nvSpPr>
        <p:spPr/>
        <p:txBody>
          <a:bodyPr>
            <a:normAutofit fontScale="92500" lnSpcReduction="20000"/>
          </a:bodyPr>
          <a:lstStyle/>
          <a:p>
            <a:fld id="{283B9EA5-CE9A-4950-A80C-5ADF06B45BB8}" type="slidenum">
              <a:rPr lang="en-US" smtClean="0"/>
              <a:t>4</a:t>
            </a:fld>
            <a:endParaRPr lang="en-US"/>
          </a:p>
        </p:txBody>
      </p:sp>
      <p:sp>
        <p:nvSpPr>
          <p:cNvPr id="7" name="Rectangle 6"/>
          <p:cNvSpPr/>
          <p:nvPr/>
        </p:nvSpPr>
        <p:spPr>
          <a:xfrm>
            <a:off x="8224948" y="1881256"/>
            <a:ext cx="3658278"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Destination Port</a:t>
            </a:r>
          </a:p>
        </p:txBody>
      </p:sp>
      <p:sp>
        <p:nvSpPr>
          <p:cNvPr id="8" name="Rectangle 7"/>
          <p:cNvSpPr/>
          <p:nvPr/>
        </p:nvSpPr>
        <p:spPr>
          <a:xfrm>
            <a:off x="4260209" y="1391372"/>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sp>
        <p:nvSpPr>
          <p:cNvPr id="9" name="Rectangle 8"/>
          <p:cNvSpPr/>
          <p:nvPr/>
        </p:nvSpPr>
        <p:spPr>
          <a:xfrm>
            <a:off x="7925503" y="1391372"/>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16</a:t>
            </a:r>
          </a:p>
        </p:txBody>
      </p:sp>
      <p:sp>
        <p:nvSpPr>
          <p:cNvPr id="10" name="Rectangle 9"/>
          <p:cNvSpPr/>
          <p:nvPr/>
        </p:nvSpPr>
        <p:spPr>
          <a:xfrm>
            <a:off x="11583780" y="1391370"/>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31</a:t>
            </a:r>
          </a:p>
        </p:txBody>
      </p:sp>
      <p:sp>
        <p:nvSpPr>
          <p:cNvPr id="11" name="Rectangle 10"/>
          <p:cNvSpPr/>
          <p:nvPr/>
        </p:nvSpPr>
        <p:spPr>
          <a:xfrm>
            <a:off x="4559655" y="2264911"/>
            <a:ext cx="7323572"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Sequence Number</a:t>
            </a:r>
          </a:p>
        </p:txBody>
      </p:sp>
      <p:sp>
        <p:nvSpPr>
          <p:cNvPr id="12" name="Rectangle 11"/>
          <p:cNvSpPr/>
          <p:nvPr/>
        </p:nvSpPr>
        <p:spPr>
          <a:xfrm>
            <a:off x="4559655" y="1880301"/>
            <a:ext cx="3665293"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Source Port</a:t>
            </a:r>
          </a:p>
        </p:txBody>
      </p:sp>
      <p:sp>
        <p:nvSpPr>
          <p:cNvPr id="16" name="Rectangle 15"/>
          <p:cNvSpPr/>
          <p:nvPr/>
        </p:nvSpPr>
        <p:spPr>
          <a:xfrm>
            <a:off x="4559652" y="2645271"/>
            <a:ext cx="7323572"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Acknowledgement Number</a:t>
            </a:r>
          </a:p>
        </p:txBody>
      </p:sp>
      <p:sp>
        <p:nvSpPr>
          <p:cNvPr id="17" name="Rectangle 16"/>
          <p:cNvSpPr/>
          <p:nvPr/>
        </p:nvSpPr>
        <p:spPr>
          <a:xfrm>
            <a:off x="8224946" y="3023040"/>
            <a:ext cx="3658278"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Advertised Window</a:t>
            </a:r>
          </a:p>
        </p:txBody>
      </p:sp>
      <p:sp>
        <p:nvSpPr>
          <p:cNvPr id="18" name="Rectangle 17"/>
          <p:cNvSpPr/>
          <p:nvPr/>
        </p:nvSpPr>
        <p:spPr>
          <a:xfrm>
            <a:off x="8224949" y="3409041"/>
            <a:ext cx="3658278"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Urgent Pointer</a:t>
            </a:r>
          </a:p>
        </p:txBody>
      </p:sp>
      <p:sp>
        <p:nvSpPr>
          <p:cNvPr id="22" name="Rectangle 21"/>
          <p:cNvSpPr/>
          <p:nvPr/>
        </p:nvSpPr>
        <p:spPr>
          <a:xfrm>
            <a:off x="5490928" y="3028923"/>
            <a:ext cx="2730510"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Flags</a:t>
            </a:r>
          </a:p>
        </p:txBody>
      </p:sp>
      <p:sp>
        <p:nvSpPr>
          <p:cNvPr id="23" name="Rectangle 22"/>
          <p:cNvSpPr/>
          <p:nvPr/>
        </p:nvSpPr>
        <p:spPr>
          <a:xfrm>
            <a:off x="4563167" y="3413233"/>
            <a:ext cx="3661783"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Checksum</a:t>
            </a:r>
          </a:p>
        </p:txBody>
      </p:sp>
      <p:sp>
        <p:nvSpPr>
          <p:cNvPr id="27" name="Rectangle 26"/>
          <p:cNvSpPr/>
          <p:nvPr/>
        </p:nvSpPr>
        <p:spPr>
          <a:xfrm>
            <a:off x="5191483" y="1391369"/>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28" name="Rectangle 27"/>
          <p:cNvSpPr/>
          <p:nvPr/>
        </p:nvSpPr>
        <p:spPr>
          <a:xfrm>
            <a:off x="4563167" y="3023040"/>
            <a:ext cx="938157"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HLen</a:t>
            </a:r>
            <a:endParaRPr lang="en-US" sz="2400" dirty="0"/>
          </a:p>
        </p:txBody>
      </p:sp>
      <p:sp>
        <p:nvSpPr>
          <p:cNvPr id="13" name="Left Brace 12">
            <a:extLst>
              <a:ext uri="{FF2B5EF4-FFF2-40B4-BE49-F238E27FC236}">
                <a16:creationId xmlns:a16="http://schemas.microsoft.com/office/drawing/2014/main" id="{2A2A712D-D105-4054-8686-81C4762FD84A}"/>
              </a:ext>
            </a:extLst>
          </p:cNvPr>
          <p:cNvSpPr/>
          <p:nvPr/>
        </p:nvSpPr>
        <p:spPr>
          <a:xfrm>
            <a:off x="4125272" y="2263953"/>
            <a:ext cx="362968" cy="759087"/>
          </a:xfrm>
          <a:prstGeom prst="leftBrace">
            <a:avLst/>
          </a:prstGeom>
          <a:ln w="571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5" name="Rectangular Callout 18">
            <a:extLst>
              <a:ext uri="{FF2B5EF4-FFF2-40B4-BE49-F238E27FC236}">
                <a16:creationId xmlns:a16="http://schemas.microsoft.com/office/drawing/2014/main" id="{D2CCF024-EA13-4B80-8FD1-6B36F9AB8E8B}"/>
              </a:ext>
            </a:extLst>
          </p:cNvPr>
          <p:cNvSpPr/>
          <p:nvPr/>
        </p:nvSpPr>
        <p:spPr>
          <a:xfrm flipH="1">
            <a:off x="112134" y="1729334"/>
            <a:ext cx="3756022" cy="1138067"/>
          </a:xfrm>
          <a:prstGeom prst="wedgeRectCallout">
            <a:avLst>
              <a:gd name="adj1" fmla="val -53537"/>
              <a:gd name="adj2" fmla="val 31391"/>
            </a:avLst>
          </a:prstGeom>
          <a:solidFill>
            <a:srgbClr val="DA1F28"/>
          </a:solidFill>
          <a:ln w="38100" cap="flat" cmpd="sng" algn="ctr">
            <a:solidFill>
              <a:srgbClr val="DA1F28">
                <a:lumMod val="50000"/>
              </a:srgbClr>
            </a:solidFill>
            <a:prstDash val="solid"/>
          </a:ln>
          <a:effectLst/>
        </p:spPr>
        <p:txBody>
          <a:bodyPr rtlCol="0" anchor="ctr"/>
          <a:lstStyle/>
          <a:p>
            <a:pPr algn="ctr">
              <a:defRPr/>
            </a:pPr>
            <a:r>
              <a:rPr lang="en-US" sz="2400" kern="0" dirty="0">
                <a:solidFill>
                  <a:sysClr val="window" lastClr="FFFFFF"/>
                </a:solidFill>
              </a:rPr>
              <a:t>Used to detect out of order, duplicate, and missing packets</a:t>
            </a:r>
          </a:p>
        </p:txBody>
      </p:sp>
      <p:sp>
        <p:nvSpPr>
          <p:cNvPr id="29" name="Rectangular Callout 18">
            <a:extLst>
              <a:ext uri="{FF2B5EF4-FFF2-40B4-BE49-F238E27FC236}">
                <a16:creationId xmlns:a16="http://schemas.microsoft.com/office/drawing/2014/main" id="{46EAF787-F2F1-4673-BF83-60BA71E250EB}"/>
              </a:ext>
            </a:extLst>
          </p:cNvPr>
          <p:cNvSpPr/>
          <p:nvPr/>
        </p:nvSpPr>
        <p:spPr>
          <a:xfrm flipH="1">
            <a:off x="112134" y="3038281"/>
            <a:ext cx="3756022" cy="1219612"/>
          </a:xfrm>
          <a:prstGeom prst="wedgeRectCallout">
            <a:avLst>
              <a:gd name="adj1" fmla="val -69891"/>
              <a:gd name="adj2" fmla="val -30556"/>
            </a:avLst>
          </a:prstGeom>
          <a:solidFill>
            <a:srgbClr val="DA1F28"/>
          </a:solidFill>
          <a:ln w="38100" cap="flat" cmpd="sng" algn="ctr">
            <a:solidFill>
              <a:srgbClr val="DA1F28">
                <a:lumMod val="50000"/>
              </a:srgbClr>
            </a:solidFill>
            <a:prstDash val="solid"/>
          </a:ln>
          <a:effectLst/>
        </p:spPr>
        <p:txBody>
          <a:bodyPr rtlCol="0" anchor="ctr"/>
          <a:lstStyle/>
          <a:p>
            <a:pPr algn="ctr">
              <a:defRPr/>
            </a:pPr>
            <a:r>
              <a:rPr lang="en-US" sz="2400" kern="0" dirty="0">
                <a:solidFill>
                  <a:sysClr val="window" lastClr="FFFFFF"/>
                </a:solidFill>
              </a:rPr>
              <a:t>Header length. Default length is 20 bytes, but may be longer with options.</a:t>
            </a:r>
          </a:p>
        </p:txBody>
      </p:sp>
      <p:sp>
        <p:nvSpPr>
          <p:cNvPr id="30" name="Rectangular Callout 18">
            <a:extLst>
              <a:ext uri="{FF2B5EF4-FFF2-40B4-BE49-F238E27FC236}">
                <a16:creationId xmlns:a16="http://schemas.microsoft.com/office/drawing/2014/main" id="{0B7B1F14-D900-47AE-9E91-4B232C9512B4}"/>
              </a:ext>
            </a:extLst>
          </p:cNvPr>
          <p:cNvSpPr/>
          <p:nvPr/>
        </p:nvSpPr>
        <p:spPr>
          <a:xfrm flipH="1">
            <a:off x="6856183" y="6141099"/>
            <a:ext cx="1791573" cy="488301"/>
          </a:xfrm>
          <a:prstGeom prst="wedgeRectCallout">
            <a:avLst>
              <a:gd name="adj1" fmla="val -57034"/>
              <a:gd name="adj2" fmla="val -539450"/>
            </a:avLst>
          </a:prstGeom>
          <a:solidFill>
            <a:srgbClr val="DA1F28"/>
          </a:solidFill>
          <a:ln w="38100" cap="flat" cmpd="sng" algn="ctr">
            <a:solidFill>
              <a:srgbClr val="DA1F28">
                <a:lumMod val="50000"/>
              </a:srgbClr>
            </a:solidFill>
            <a:prstDash val="solid"/>
          </a:ln>
          <a:effectLst/>
        </p:spPr>
        <p:txBody>
          <a:bodyPr rtlCol="0" anchor="ctr"/>
          <a:lstStyle/>
          <a:p>
            <a:pPr algn="ctr">
              <a:defRPr/>
            </a:pPr>
            <a:r>
              <a:rPr lang="en-US" sz="2400" kern="0" dirty="0">
                <a:solidFill>
                  <a:sysClr val="window" lastClr="FFFFFF"/>
                </a:solidFill>
              </a:rPr>
              <a:t>Not used.</a:t>
            </a:r>
          </a:p>
        </p:txBody>
      </p:sp>
      <p:sp>
        <p:nvSpPr>
          <p:cNvPr id="31" name="Rectangular Callout 18">
            <a:extLst>
              <a:ext uri="{FF2B5EF4-FFF2-40B4-BE49-F238E27FC236}">
                <a16:creationId xmlns:a16="http://schemas.microsoft.com/office/drawing/2014/main" id="{4392A921-0DF9-4BC9-A4E2-75BED85EDF15}"/>
              </a:ext>
            </a:extLst>
          </p:cNvPr>
          <p:cNvSpPr/>
          <p:nvPr/>
        </p:nvSpPr>
        <p:spPr>
          <a:xfrm flipH="1">
            <a:off x="8725698" y="4828845"/>
            <a:ext cx="3315064" cy="1190683"/>
          </a:xfrm>
          <a:prstGeom prst="wedgeRectCallout">
            <a:avLst>
              <a:gd name="adj1" fmla="val -33451"/>
              <a:gd name="adj2" fmla="val -176573"/>
            </a:avLst>
          </a:prstGeom>
          <a:solidFill>
            <a:srgbClr val="DA1F28"/>
          </a:solidFill>
          <a:ln w="38100" cap="flat" cmpd="sng" algn="ctr">
            <a:solidFill>
              <a:srgbClr val="DA1F28">
                <a:lumMod val="50000"/>
              </a:srgbClr>
            </a:solidFill>
            <a:prstDash val="solid"/>
          </a:ln>
          <a:effectLst/>
        </p:spPr>
        <p:txBody>
          <a:bodyPr rtlCol="0" anchor="ctr"/>
          <a:lstStyle/>
          <a:p>
            <a:pPr algn="ctr">
              <a:defRPr/>
            </a:pPr>
            <a:r>
              <a:rPr lang="en-US" sz="2400" kern="0" dirty="0">
                <a:solidFill>
                  <a:sysClr val="window" lastClr="FFFFFF"/>
                </a:solidFill>
              </a:rPr>
              <a:t>Used for flow control (protecting the receiver from overloading)</a:t>
            </a:r>
          </a:p>
        </p:txBody>
      </p:sp>
      <p:sp>
        <p:nvSpPr>
          <p:cNvPr id="32" name="Rectangular Callout 18">
            <a:extLst>
              <a:ext uri="{FF2B5EF4-FFF2-40B4-BE49-F238E27FC236}">
                <a16:creationId xmlns:a16="http://schemas.microsoft.com/office/drawing/2014/main" id="{CB4EC305-3A27-4352-B02D-1C54A7123568}"/>
              </a:ext>
            </a:extLst>
          </p:cNvPr>
          <p:cNvSpPr/>
          <p:nvPr/>
        </p:nvSpPr>
        <p:spPr>
          <a:xfrm flipH="1">
            <a:off x="711199" y="5049604"/>
            <a:ext cx="5079175" cy="1302335"/>
          </a:xfrm>
          <a:prstGeom prst="wedgeRectCallout">
            <a:avLst>
              <a:gd name="adj1" fmla="val -51812"/>
              <a:gd name="adj2" fmla="val -180349"/>
            </a:avLst>
          </a:prstGeom>
          <a:solidFill>
            <a:srgbClr val="DA1F28"/>
          </a:solidFill>
          <a:ln w="38100" cap="flat" cmpd="sng" algn="ctr">
            <a:solidFill>
              <a:srgbClr val="DA1F28">
                <a:lumMod val="50000"/>
              </a:srgbClr>
            </a:solidFill>
            <a:prstDash val="solid"/>
          </a:ln>
          <a:effectLst/>
        </p:spPr>
        <p:txBody>
          <a:bodyPr rtlCol="0" anchor="ctr"/>
          <a:lstStyle/>
          <a:p>
            <a:pPr algn="ctr">
              <a:defRPr/>
            </a:pPr>
            <a:r>
              <a:rPr lang="en-US" sz="2400" kern="0" dirty="0">
                <a:solidFill>
                  <a:sysClr val="window" lastClr="FFFFFF"/>
                </a:solidFill>
              </a:rPr>
              <a:t>Used for connection establishment (SYN), acknowledgement (ACK), connection close (FIN), and errors (RST). </a:t>
            </a:r>
          </a:p>
        </p:txBody>
      </p:sp>
    </p:spTree>
    <p:extLst>
      <p:ext uri="{BB962C8B-B14F-4D97-AF65-F5344CB8AC3E}">
        <p14:creationId xmlns:p14="http://schemas.microsoft.com/office/powerpoint/2010/main" val="167724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anim calcmode="lin" valueType="num">
                                      <p:cBhvr>
                                        <p:cTn id="13" dur="500" fill="hold"/>
                                        <p:tgtEl>
                                          <p:spTgt spid="25"/>
                                        </p:tgtEl>
                                        <p:attrNameLst>
                                          <p:attrName>ppt_x</p:attrName>
                                        </p:attrNameLst>
                                      </p:cBhvr>
                                      <p:tavLst>
                                        <p:tav tm="0">
                                          <p:val>
                                            <p:strVal val="#ppt_x"/>
                                          </p:val>
                                        </p:tav>
                                        <p:tav tm="100000">
                                          <p:val>
                                            <p:strVal val="#ppt_x"/>
                                          </p:val>
                                        </p:tav>
                                      </p:tavLst>
                                    </p:anim>
                                    <p:anim calcmode="lin" valueType="num">
                                      <p:cBhvr>
                                        <p:cTn id="14"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anim calcmode="lin" valueType="num">
                                      <p:cBhvr>
                                        <p:cTn id="20" dur="500" fill="hold"/>
                                        <p:tgtEl>
                                          <p:spTgt spid="29"/>
                                        </p:tgtEl>
                                        <p:attrNameLst>
                                          <p:attrName>ppt_x</p:attrName>
                                        </p:attrNameLst>
                                      </p:cBhvr>
                                      <p:tavLst>
                                        <p:tav tm="0">
                                          <p:val>
                                            <p:strVal val="#ppt_x"/>
                                          </p:val>
                                        </p:tav>
                                        <p:tav tm="100000">
                                          <p:val>
                                            <p:strVal val="#ppt_x"/>
                                          </p:val>
                                        </p:tav>
                                      </p:tavLst>
                                    </p:anim>
                                    <p:anim calcmode="lin" valueType="num">
                                      <p:cBhvr>
                                        <p:cTn id="21"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anim calcmode="lin" valueType="num">
                                      <p:cBhvr>
                                        <p:cTn id="27" dur="500" fill="hold"/>
                                        <p:tgtEl>
                                          <p:spTgt spid="32"/>
                                        </p:tgtEl>
                                        <p:attrNameLst>
                                          <p:attrName>ppt_x</p:attrName>
                                        </p:attrNameLst>
                                      </p:cBhvr>
                                      <p:tavLst>
                                        <p:tav tm="0">
                                          <p:val>
                                            <p:strVal val="#ppt_x"/>
                                          </p:val>
                                        </p:tav>
                                        <p:tav tm="100000">
                                          <p:val>
                                            <p:strVal val="#ppt_x"/>
                                          </p:val>
                                        </p:tav>
                                      </p:tavLst>
                                    </p:anim>
                                    <p:anim calcmode="lin" valueType="num">
                                      <p:cBhvr>
                                        <p:cTn id="28"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anim calcmode="lin" valueType="num">
                                      <p:cBhvr>
                                        <p:cTn id="34" dur="500" fill="hold"/>
                                        <p:tgtEl>
                                          <p:spTgt spid="31"/>
                                        </p:tgtEl>
                                        <p:attrNameLst>
                                          <p:attrName>ppt_x</p:attrName>
                                        </p:attrNameLst>
                                      </p:cBhvr>
                                      <p:tavLst>
                                        <p:tav tm="0">
                                          <p:val>
                                            <p:strVal val="#ppt_x"/>
                                          </p:val>
                                        </p:tav>
                                        <p:tav tm="100000">
                                          <p:val>
                                            <p:strVal val="#ppt_x"/>
                                          </p:val>
                                        </p:tav>
                                      </p:tavLst>
                                    </p:anim>
                                    <p:anim calcmode="lin" valueType="num">
                                      <p:cBhvr>
                                        <p:cTn id="35"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anim calcmode="lin" valueType="num">
                                      <p:cBhvr>
                                        <p:cTn id="41" dur="500" fill="hold"/>
                                        <p:tgtEl>
                                          <p:spTgt spid="30"/>
                                        </p:tgtEl>
                                        <p:attrNameLst>
                                          <p:attrName>ppt_x</p:attrName>
                                        </p:attrNameLst>
                                      </p:cBhvr>
                                      <p:tavLst>
                                        <p:tav tm="0">
                                          <p:val>
                                            <p:strVal val="#ppt_x"/>
                                          </p:val>
                                        </p:tav>
                                        <p:tav tm="100000">
                                          <p:val>
                                            <p:strVal val="#ppt_x"/>
                                          </p:val>
                                        </p:tav>
                                      </p:tavLst>
                                    </p:anim>
                                    <p:anim calcmode="lin" valueType="num">
                                      <p:cBhvr>
                                        <p:cTn id="42" dur="5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 grpId="0" animBg="1"/>
      <p:bldP spid="29" grpId="0" animBg="1"/>
      <p:bldP spid="30" grpId="0" animBg="1"/>
      <p:bldP spid="31" grpId="0" animBg="1"/>
      <p:bldP spid="3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Bandwidth-Delay Product</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40</a:t>
            </a:fld>
            <a:endParaRPr lang="en-US" dirty="0"/>
          </a:p>
        </p:txBody>
      </p:sp>
      <p:sp>
        <p:nvSpPr>
          <p:cNvPr id="4" name="Content Placeholder 3"/>
          <p:cNvSpPr>
            <a:spLocks noGrp="1"/>
          </p:cNvSpPr>
          <p:nvPr>
            <p:ph sz="quarter" idx="1"/>
          </p:nvPr>
        </p:nvSpPr>
        <p:spPr/>
        <p:txBody>
          <a:bodyPr/>
          <a:lstStyle/>
          <a:p>
            <a:r>
              <a:rPr lang="en-US" dirty="0"/>
              <a:t>Key Problem: TCP performs poorly when</a:t>
            </a:r>
          </a:p>
          <a:p>
            <a:pPr lvl="1"/>
            <a:r>
              <a:rPr lang="en-US" dirty="0"/>
              <a:t>The capacity of the network (bandwidth) is large</a:t>
            </a:r>
          </a:p>
          <a:p>
            <a:pPr lvl="1"/>
            <a:r>
              <a:rPr lang="en-US" dirty="0"/>
              <a:t>The delay (RTT) of the network is large</a:t>
            </a:r>
          </a:p>
          <a:p>
            <a:pPr lvl="1"/>
            <a:r>
              <a:rPr lang="en-US" dirty="0"/>
              <a:t>bandwidth * delay is large</a:t>
            </a:r>
          </a:p>
          <a:p>
            <a:pPr lvl="2"/>
            <a:r>
              <a:rPr lang="en-US" dirty="0"/>
              <a:t>b * d = maximum amount of in-flight data in the network</a:t>
            </a:r>
          </a:p>
          <a:p>
            <a:pPr lvl="2"/>
            <a:r>
              <a:rPr lang="en-US" dirty="0"/>
              <a:t>a.k.a. the bandwidth-delay product</a:t>
            </a:r>
          </a:p>
          <a:p>
            <a:r>
              <a:rPr lang="en-US" dirty="0"/>
              <a:t>Why does TCP perform poorly?</a:t>
            </a:r>
          </a:p>
          <a:p>
            <a:pPr lvl="1"/>
            <a:r>
              <a:rPr lang="en-US" dirty="0"/>
              <a:t>Slow start and additive increase are slow to converge when bandwidth is large</a:t>
            </a:r>
          </a:p>
          <a:p>
            <a:pPr lvl="1"/>
            <a:r>
              <a:rPr lang="en-US" dirty="0"/>
              <a:t>TCP is ACK clocked</a:t>
            </a:r>
          </a:p>
          <a:p>
            <a:pPr lvl="2"/>
            <a:r>
              <a:rPr lang="en-US" dirty="0"/>
              <a:t>i.e. TCP can only react as quickly as ACKs are received</a:t>
            </a:r>
          </a:p>
          <a:p>
            <a:pPr lvl="2"/>
            <a:r>
              <a:rPr lang="en-US" dirty="0"/>
              <a:t>Large RTT </a:t>
            </a:r>
            <a:r>
              <a:rPr lang="en-US" dirty="0">
                <a:sym typeface="Wingdings" panose="05000000000000000000" pitchFamily="2" charset="2"/>
              </a:rPr>
              <a:t> ACKs are delayed  TCP is slow to react</a:t>
            </a:r>
            <a:endParaRPr lang="en-US" dirty="0"/>
          </a:p>
        </p:txBody>
      </p:sp>
    </p:spTree>
    <p:extLst>
      <p:ext uri="{BB962C8B-B14F-4D97-AF65-F5344CB8AC3E}">
        <p14:creationId xmlns:p14="http://schemas.microsoft.com/office/powerpoint/2010/main" val="267981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anim calcmode="lin" valueType="num">
                                      <p:cBhvr>
                                        <p:cTn id="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fade">
                                      <p:cBhvr>
                                        <p:cTn id="12" dur="500"/>
                                        <p:tgtEl>
                                          <p:spTgt spid="4">
                                            <p:txEl>
                                              <p:pRg st="7" end="7"/>
                                            </p:txEl>
                                          </p:spTgt>
                                        </p:tgtEl>
                                      </p:cBhvr>
                                    </p:animEffect>
                                    <p:anim calcmode="lin" valueType="num">
                                      <p:cBhvr>
                                        <p:cTn id="1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animEffect transition="in" filter="fade">
                                      <p:cBhvr>
                                        <p:cTn id="17" dur="500"/>
                                        <p:tgtEl>
                                          <p:spTgt spid="4">
                                            <p:txEl>
                                              <p:pRg st="8" end="8"/>
                                            </p:txEl>
                                          </p:spTgt>
                                        </p:tgtEl>
                                      </p:cBhvr>
                                    </p:animEffect>
                                    <p:anim calcmode="lin" valueType="num">
                                      <p:cBhvr>
                                        <p:cTn id="18"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anim calcmode="lin" valueType="num">
                                      <p:cBhvr>
                                        <p:cTn id="2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9" end="9"/>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fade">
                                      <p:cBhvr>
                                        <p:cTn id="27" dur="500"/>
                                        <p:tgtEl>
                                          <p:spTgt spid="4">
                                            <p:txEl>
                                              <p:pRg st="10" end="10"/>
                                            </p:txEl>
                                          </p:spTgt>
                                        </p:tgtEl>
                                      </p:cBhvr>
                                    </p:animEffect>
                                    <p:anim calcmode="lin" valueType="num">
                                      <p:cBhvr>
                                        <p:cTn id="28"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29" dur="5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CUBIC Implementation</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41</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Default TCP implementation in Linux</a:t>
                </a:r>
              </a:p>
              <a:p>
                <a:r>
                  <a:rPr lang="en-US" dirty="0"/>
                  <a:t>Replace AIMD with cubic function</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𝑐𝑤𝑛𝑑</m:t>
                      </m:r>
                      <m:r>
                        <a:rPr lang="en-US" i="1">
                          <a:latin typeface="Cambria Math"/>
                        </a:rPr>
                        <m:t>=</m:t>
                      </m:r>
                      <m:r>
                        <a:rPr lang="en-US" i="1">
                          <a:latin typeface="Cambria Math"/>
                        </a:rPr>
                        <m:t>𝐶</m:t>
                      </m:r>
                      <m:r>
                        <a:rPr lang="en-US" i="1">
                          <a:latin typeface="Cambria Math"/>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a:rPr>
                                <m:t>𝑇</m:t>
                              </m:r>
                              <m:r>
                                <a:rPr lang="en-US" i="1">
                                  <a:latin typeface="Cambria Math"/>
                                </a:rPr>
                                <m:t>−</m:t>
                              </m:r>
                              <m:rad>
                                <m:radPr>
                                  <m:ctrlPr>
                                    <a:rPr lang="en-US" i="1">
                                      <a:latin typeface="Cambria Math" panose="02040503050406030204" pitchFamily="18" charset="0"/>
                                    </a:rPr>
                                  </m:ctrlPr>
                                </m:radPr>
                                <m:deg>
                                  <m:r>
                                    <a:rPr lang="en-US" i="1">
                                      <a:latin typeface="Cambria Math"/>
                                    </a:rPr>
                                    <m:t>3</m:t>
                                  </m:r>
                                </m:deg>
                                <m:e>
                                  <m:f>
                                    <m:fPr>
                                      <m:ctrlPr>
                                        <a:rPr lang="en-US" i="1">
                                          <a:latin typeface="Cambria Math" panose="02040503050406030204" pitchFamily="18" charset="0"/>
                                          <a:ea typeface="Cambria Math"/>
                                        </a:rPr>
                                      </m:ctrlPr>
                                    </m:fPr>
                                    <m:num>
                                      <m:sSub>
                                        <m:sSubPr>
                                          <m:ctrlPr>
                                            <a:rPr lang="en-US" i="1">
                                              <a:latin typeface="Cambria Math" panose="02040503050406030204" pitchFamily="18" charset="0"/>
                                            </a:rPr>
                                          </m:ctrlPr>
                                        </m:sSubPr>
                                        <m:e>
                                          <m:r>
                                            <a:rPr lang="en-US" i="1">
                                              <a:latin typeface="Cambria Math"/>
                                            </a:rPr>
                                            <m:t>𝑐𝑤𝑛𝑑</m:t>
                                          </m:r>
                                        </m:e>
                                        <m:sub>
                                          <m:r>
                                            <a:rPr lang="en-US" i="1">
                                              <a:latin typeface="Cambria Math"/>
                                            </a:rPr>
                                            <m:t>𝑚𝑎𝑥</m:t>
                                          </m:r>
                                        </m:sub>
                                      </m:sSub>
                                      <m:r>
                                        <a:rPr lang="en-US" i="1">
                                          <a:latin typeface="Cambria Math"/>
                                        </a:rPr>
                                        <m:t>∗ </m:t>
                                      </m:r>
                                      <m:r>
                                        <a:rPr lang="en-US" i="1">
                                          <a:latin typeface="Cambria Math"/>
                                          <a:ea typeface="Cambria Math"/>
                                        </a:rPr>
                                        <m:t>𝛽</m:t>
                                      </m:r>
                                    </m:num>
                                    <m:den>
                                      <m:r>
                                        <a:rPr lang="en-US" i="1">
                                          <a:latin typeface="Cambria Math"/>
                                          <a:ea typeface="Cambria Math"/>
                                        </a:rPr>
                                        <m:t>𝐶</m:t>
                                      </m:r>
                                    </m:den>
                                  </m:f>
                                </m:e>
                              </m:rad>
                            </m:e>
                          </m:d>
                        </m:e>
                        <m:sup>
                          <m:r>
                            <a:rPr lang="en-US" i="1">
                              <a:latin typeface="Cambria Math"/>
                            </a:rPr>
                            <m:t>3</m:t>
                          </m:r>
                        </m:sup>
                      </m:sSup>
                      <m:r>
                        <a:rPr lang="en-US" i="1">
                          <a:latin typeface="Cambria Math"/>
                        </a:rPr>
                        <m:t>+</m:t>
                      </m:r>
                      <m:sSub>
                        <m:sSubPr>
                          <m:ctrlPr>
                            <a:rPr lang="en-US" i="1">
                              <a:latin typeface="Cambria Math" panose="02040503050406030204" pitchFamily="18" charset="0"/>
                            </a:rPr>
                          </m:ctrlPr>
                        </m:sSubPr>
                        <m:e>
                          <m:r>
                            <a:rPr lang="en-US" i="1">
                              <a:latin typeface="Cambria Math"/>
                            </a:rPr>
                            <m:t>𝑐𝑤𝑛𝑑</m:t>
                          </m:r>
                        </m:e>
                        <m:sub>
                          <m:r>
                            <a:rPr lang="en-US" i="1">
                              <a:latin typeface="Cambria Math"/>
                            </a:rPr>
                            <m:t>𝑚𝑎𝑥</m:t>
                          </m:r>
                        </m:sub>
                      </m:sSub>
                    </m:oMath>
                  </m:oMathPara>
                </a14:m>
                <a:endParaRPr lang="en-US" dirty="0"/>
              </a:p>
              <a:p>
                <a:pPr lvl="1"/>
                <a:endParaRPr lang="en-US" dirty="0"/>
              </a:p>
              <a:p>
                <a:pPr lvl="1"/>
                <a:r>
                  <a:rPr lang="en-US" dirty="0"/>
                  <a:t>C </a:t>
                </a:r>
                <a:r>
                  <a:rPr lang="en-US" dirty="0">
                    <a:sym typeface="Wingdings" panose="05000000000000000000" pitchFamily="2" charset="2"/>
                  </a:rPr>
                  <a:t> a constant scaling factor</a:t>
                </a:r>
              </a:p>
              <a:p>
                <a:pPr lvl="1"/>
                <a:r>
                  <a:rPr lang="el-GR" dirty="0">
                    <a:sym typeface="Wingdings" panose="05000000000000000000" pitchFamily="2" charset="2"/>
                  </a:rPr>
                  <a:t>β</a:t>
                </a:r>
                <a:r>
                  <a:rPr lang="en-US" dirty="0">
                    <a:sym typeface="Wingdings" panose="05000000000000000000" pitchFamily="2" charset="2"/>
                  </a:rPr>
                  <a:t>  a constant fraction for multiplicative decrease</a:t>
                </a:r>
              </a:p>
              <a:p>
                <a:pPr lvl="1"/>
                <a:r>
                  <a:rPr lang="en-US" dirty="0">
                    <a:sym typeface="Wingdings" panose="05000000000000000000" pitchFamily="2" charset="2"/>
                  </a:rPr>
                  <a:t>T  time since last packet drop</a:t>
                </a:r>
              </a:p>
              <a:p>
                <a:pPr lvl="1"/>
                <a:r>
                  <a:rPr lang="en-US" dirty="0" err="1"/>
                  <a:t>cwnd</a:t>
                </a:r>
                <a:r>
                  <a:rPr lang="en-US" baseline="-25000" dirty="0" err="1"/>
                  <a:t>max</a:t>
                </a:r>
                <a:r>
                  <a:rPr lang="en-US" dirty="0"/>
                  <a:t> </a:t>
                </a:r>
                <a:r>
                  <a:rPr lang="en-US" dirty="0">
                    <a:sym typeface="Wingdings" panose="05000000000000000000" pitchFamily="2" charset="2"/>
                  </a:rPr>
                  <a:t> </a:t>
                </a:r>
                <a:r>
                  <a:rPr lang="en-US" dirty="0" err="1">
                    <a:sym typeface="Wingdings" panose="05000000000000000000" pitchFamily="2" charset="2"/>
                  </a:rPr>
                  <a:t>cwnd</a:t>
                </a:r>
                <a:r>
                  <a:rPr lang="en-US" dirty="0">
                    <a:sym typeface="Wingdings" panose="05000000000000000000" pitchFamily="2" charset="2"/>
                  </a:rPr>
                  <a:t> when last packet dropped</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345" t="-1195"/>
                </a:stretch>
              </a:blipFill>
            </p:spPr>
            <p:txBody>
              <a:bodyPr/>
              <a:lstStyle/>
              <a:p>
                <a:r>
                  <a:rPr lang="en-US">
                    <a:noFill/>
                  </a:rPr>
                  <a:t> </a:t>
                </a:r>
              </a:p>
            </p:txBody>
          </p:sp>
        </mc:Fallback>
      </mc:AlternateContent>
    </p:spTree>
    <p:extLst>
      <p:ext uri="{BB962C8B-B14F-4D97-AF65-F5344CB8AC3E}">
        <p14:creationId xmlns:p14="http://schemas.microsoft.com/office/powerpoint/2010/main" val="7799719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normAutofit/>
          </a:bodyPr>
          <a:lstStyle/>
          <a:p>
            <a:r>
              <a:rPr lang="en-US" dirty="0"/>
              <a:t>TCP CUBIC Example</a:t>
            </a:r>
          </a:p>
        </p:txBody>
      </p:sp>
      <p:sp>
        <p:nvSpPr>
          <p:cNvPr id="676867" name="Rectangle 3"/>
          <p:cNvSpPr>
            <a:spLocks noGrp="1" noChangeArrowheads="1"/>
          </p:cNvSpPr>
          <p:nvPr>
            <p:ph idx="1"/>
          </p:nvPr>
        </p:nvSpPr>
        <p:spPr>
          <a:xfrm>
            <a:off x="1676400" y="5296730"/>
            <a:ext cx="8839200" cy="1561271"/>
          </a:xfrm>
        </p:spPr>
        <p:txBody>
          <a:bodyPr>
            <a:normAutofit fontScale="92500" lnSpcReduction="10000"/>
          </a:bodyPr>
          <a:lstStyle/>
          <a:p>
            <a:r>
              <a:rPr lang="en-US" sz="2400" dirty="0"/>
              <a:t>Less wasted bandwidth due to fast ramp up</a:t>
            </a:r>
          </a:p>
          <a:p>
            <a:r>
              <a:rPr lang="en-US" sz="2400" dirty="0"/>
              <a:t>Stable region and slow acceleration help maintain fairness</a:t>
            </a:r>
          </a:p>
          <a:p>
            <a:pPr lvl="1"/>
            <a:r>
              <a:rPr lang="en-US" sz="2100" dirty="0"/>
              <a:t>Fast ramp up is more aggressive than additive increase</a:t>
            </a:r>
          </a:p>
          <a:p>
            <a:pPr lvl="1"/>
            <a:r>
              <a:rPr lang="en-US" sz="2100" dirty="0"/>
              <a:t>To be fair to Tahoe/Reno, CUBIC needs to be less aggressive</a:t>
            </a:r>
          </a:p>
        </p:txBody>
      </p:sp>
      <p:sp>
        <p:nvSpPr>
          <p:cNvPr id="19" name="Slide Number Placeholder 2"/>
          <p:cNvSpPr>
            <a:spLocks noGrp="1"/>
          </p:cNvSpPr>
          <p:nvPr>
            <p:ph type="sldNum" sz="quarter" idx="12"/>
          </p:nvPr>
        </p:nvSpPr>
        <p:spPr>
          <a:xfrm>
            <a:off x="203200" y="1262590"/>
            <a:ext cx="533400" cy="304800"/>
          </a:xfrm>
        </p:spPr>
        <p:txBody>
          <a:bodyPr>
            <a:normAutofit fontScale="92500" lnSpcReduction="20000"/>
          </a:bodyPr>
          <a:lstStyle/>
          <a:p>
            <a:fld id="{283B9EA5-CE9A-4950-A80C-5ADF06B45BB8}" type="slidenum">
              <a:rPr lang="en-US" smtClean="0"/>
              <a:pPr/>
              <a:t>42</a:t>
            </a:fld>
            <a:endParaRPr lang="en-US" dirty="0"/>
          </a:p>
        </p:txBody>
      </p:sp>
      <p:sp>
        <p:nvSpPr>
          <p:cNvPr id="20" name="Line 10"/>
          <p:cNvSpPr>
            <a:spLocks noChangeShapeType="1"/>
          </p:cNvSpPr>
          <p:nvPr/>
        </p:nvSpPr>
        <p:spPr bwMode="auto">
          <a:xfrm>
            <a:off x="3844961" y="2697951"/>
            <a:ext cx="2129809" cy="0"/>
          </a:xfrm>
          <a:prstGeom prst="line">
            <a:avLst/>
          </a:prstGeom>
          <a:noFill/>
          <a:ln w="38100">
            <a:solidFill>
              <a:schemeClr val="accent2"/>
            </a:solidFill>
            <a:prstDash val="sysDot"/>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21" name="Line 10"/>
          <p:cNvSpPr>
            <a:spLocks noChangeShapeType="1"/>
          </p:cNvSpPr>
          <p:nvPr/>
        </p:nvSpPr>
        <p:spPr bwMode="auto">
          <a:xfrm>
            <a:off x="6259965" y="2177370"/>
            <a:ext cx="1107500" cy="0"/>
          </a:xfrm>
          <a:prstGeom prst="line">
            <a:avLst/>
          </a:prstGeom>
          <a:noFill/>
          <a:ln w="38100">
            <a:solidFill>
              <a:schemeClr val="accent2"/>
            </a:solidFill>
            <a:prstDash val="sysDot"/>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23" name="Rectangle 5"/>
          <p:cNvSpPr>
            <a:spLocks noChangeArrowheads="1"/>
          </p:cNvSpPr>
          <p:nvPr/>
        </p:nvSpPr>
        <p:spPr bwMode="auto">
          <a:xfrm>
            <a:off x="5545261" y="4834423"/>
            <a:ext cx="746999" cy="462307"/>
          </a:xfrm>
          <a:prstGeom prst="rect">
            <a:avLst/>
          </a:prstGeom>
          <a:noFill/>
          <a:ln w="9525">
            <a:noFill/>
            <a:miter lim="800000"/>
            <a:headEnd/>
            <a:tailEnd/>
          </a:ln>
          <a:effectLst/>
        </p:spPr>
        <p:txBody>
          <a:bodyPr vert="horz" wrap="none" lIns="92075" tIns="46038" rIns="92075" bIns="46038" numCol="1" anchor="t" anchorCtr="0" compatLnSpc="1">
            <a:prstTxWarp prst="textNoShape">
              <a:avLst/>
            </a:prstTxWarp>
            <a:spAutoFit/>
          </a:bodyPr>
          <a:lstStyle/>
          <a:p>
            <a:pPr algn="l"/>
            <a:r>
              <a:rPr lang="en-US" sz="2400" dirty="0"/>
              <a:t>Time</a:t>
            </a:r>
          </a:p>
        </p:txBody>
      </p:sp>
      <p:sp>
        <p:nvSpPr>
          <p:cNvPr id="24" name="Rectangle 6"/>
          <p:cNvSpPr>
            <a:spLocks noChangeArrowheads="1"/>
          </p:cNvSpPr>
          <p:nvPr/>
        </p:nvSpPr>
        <p:spPr bwMode="auto">
          <a:xfrm rot="16200000">
            <a:off x="1363356" y="2899422"/>
            <a:ext cx="779059" cy="462307"/>
          </a:xfrm>
          <a:prstGeom prst="rect">
            <a:avLst/>
          </a:prstGeom>
          <a:noFill/>
          <a:ln w="9525">
            <a:noFill/>
            <a:miter lim="800000"/>
            <a:headEnd/>
            <a:tailEnd/>
          </a:ln>
          <a:effectLst/>
        </p:spPr>
        <p:txBody>
          <a:bodyPr vert="horz" wrap="none" lIns="92075" tIns="46038" rIns="92075" bIns="46038" numCol="1" anchor="t" anchorCtr="0" compatLnSpc="1">
            <a:prstTxWarp prst="textNoShape">
              <a:avLst/>
            </a:prstTxWarp>
            <a:spAutoFit/>
          </a:bodyPr>
          <a:lstStyle/>
          <a:p>
            <a:pPr algn="l"/>
            <a:r>
              <a:rPr lang="en-US" sz="2400" i="1" dirty="0" err="1"/>
              <a:t>cwnd</a:t>
            </a:r>
            <a:endParaRPr lang="en-US" sz="2400" i="1" dirty="0"/>
          </a:p>
        </p:txBody>
      </p:sp>
      <p:sp>
        <p:nvSpPr>
          <p:cNvPr id="25" name="Rectangle 18"/>
          <p:cNvSpPr>
            <a:spLocks noChangeArrowheads="1"/>
          </p:cNvSpPr>
          <p:nvPr/>
        </p:nvSpPr>
        <p:spPr bwMode="auto">
          <a:xfrm>
            <a:off x="2867320" y="2303862"/>
            <a:ext cx="963405" cy="400752"/>
          </a:xfrm>
          <a:prstGeom prst="rect">
            <a:avLst/>
          </a:prstGeom>
          <a:noFill/>
          <a:ln w="9525">
            <a:noFill/>
            <a:miter lim="800000"/>
            <a:headEnd/>
            <a:tailEnd/>
          </a:ln>
          <a:effectLst/>
        </p:spPr>
        <p:txBody>
          <a:bodyPr vert="horz" wrap="none" lIns="92075" tIns="46038" rIns="92075" bIns="46038" numCol="1" anchor="t" anchorCtr="0" compatLnSpc="1">
            <a:prstTxWarp prst="textNoShape">
              <a:avLst/>
            </a:prstTxWarp>
            <a:spAutoFit/>
          </a:bodyPr>
          <a:lstStyle/>
          <a:p>
            <a:pPr algn="l"/>
            <a:r>
              <a:rPr lang="en-US" sz="2000" dirty="0"/>
              <a:t>Timeout</a:t>
            </a:r>
          </a:p>
        </p:txBody>
      </p:sp>
      <p:sp>
        <p:nvSpPr>
          <p:cNvPr id="26" name="Rectangle 19"/>
          <p:cNvSpPr>
            <a:spLocks noChangeArrowheads="1"/>
          </p:cNvSpPr>
          <p:nvPr/>
        </p:nvSpPr>
        <p:spPr bwMode="auto">
          <a:xfrm>
            <a:off x="2039119" y="3424800"/>
            <a:ext cx="1230209" cy="400752"/>
          </a:xfrm>
          <a:prstGeom prst="rect">
            <a:avLst/>
          </a:prstGeom>
          <a:noFill/>
          <a:ln w="9525">
            <a:noFill/>
            <a:miter lim="800000"/>
            <a:headEnd/>
            <a:tailEnd/>
          </a:ln>
          <a:effectLst/>
        </p:spPr>
        <p:txBody>
          <a:bodyPr vert="horz" wrap="none" lIns="92075" tIns="46038" rIns="92075" bIns="46038" numCol="1" anchor="t" anchorCtr="0" compatLnSpc="1">
            <a:prstTxWarp prst="textNoShape">
              <a:avLst/>
            </a:prstTxWarp>
            <a:spAutoFit/>
          </a:bodyPr>
          <a:lstStyle/>
          <a:p>
            <a:pPr algn="l"/>
            <a:r>
              <a:rPr lang="en-US" sz="2000" dirty="0"/>
              <a:t>Slow Start</a:t>
            </a:r>
          </a:p>
        </p:txBody>
      </p:sp>
      <p:sp>
        <p:nvSpPr>
          <p:cNvPr id="27" name="Rectangle 20"/>
          <p:cNvSpPr>
            <a:spLocks noChangeArrowheads="1"/>
          </p:cNvSpPr>
          <p:nvPr/>
        </p:nvSpPr>
        <p:spPr bwMode="auto">
          <a:xfrm>
            <a:off x="4045600" y="1571988"/>
            <a:ext cx="2603077" cy="40075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spAutoFit/>
          </a:bodyPr>
          <a:lstStyle/>
          <a:p>
            <a:pPr algn="ctr"/>
            <a:r>
              <a:rPr lang="en-US" sz="2000" dirty="0"/>
              <a:t>CUBIC Function</a:t>
            </a:r>
          </a:p>
        </p:txBody>
      </p:sp>
      <p:sp>
        <p:nvSpPr>
          <p:cNvPr id="28" name="Arc 7"/>
          <p:cNvSpPr>
            <a:spLocks/>
          </p:cNvSpPr>
          <p:nvPr/>
        </p:nvSpPr>
        <p:spPr bwMode="auto">
          <a:xfrm>
            <a:off x="2013326" y="2704614"/>
            <a:ext cx="1529192" cy="212980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7150" cap="rnd">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29" name="Line 8"/>
          <p:cNvSpPr>
            <a:spLocks noChangeShapeType="1"/>
          </p:cNvSpPr>
          <p:nvPr/>
        </p:nvSpPr>
        <p:spPr bwMode="auto">
          <a:xfrm>
            <a:off x="3542518" y="2697951"/>
            <a:ext cx="299362" cy="0"/>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30" name="Line 9"/>
          <p:cNvSpPr>
            <a:spLocks noChangeShapeType="1"/>
          </p:cNvSpPr>
          <p:nvPr/>
        </p:nvSpPr>
        <p:spPr bwMode="auto">
          <a:xfrm>
            <a:off x="3841880" y="2677344"/>
            <a:ext cx="0" cy="2129808"/>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37" name="Line 3"/>
          <p:cNvSpPr>
            <a:spLocks noChangeShapeType="1"/>
          </p:cNvSpPr>
          <p:nvPr/>
        </p:nvSpPr>
        <p:spPr bwMode="auto">
          <a:xfrm>
            <a:off x="2013326" y="1626772"/>
            <a:ext cx="0" cy="3207650"/>
          </a:xfrm>
          <a:prstGeom prst="line">
            <a:avLst/>
          </a:prstGeom>
          <a:noFill/>
          <a:ln w="57150">
            <a:solidFill>
              <a:schemeClr val="tx1"/>
            </a:solidFill>
            <a:round/>
            <a:headEnd type="triangle" w="med" len="med"/>
            <a:tailEnd type="none" w="med" len="med"/>
          </a:ln>
          <a:effectLst/>
        </p:spPr>
        <p:txBody>
          <a:bodyPr vert="horz" wrap="none" lIns="91440" tIns="45720" rIns="91440" bIns="45720" numCol="1" anchor="ctr" anchorCtr="0" compatLnSpc="1">
            <a:prstTxWarp prst="textNoShape">
              <a:avLst/>
            </a:prstTxWarp>
          </a:bodyPr>
          <a:lstStyle/>
          <a:p>
            <a:endParaRPr lang="en-US"/>
          </a:p>
        </p:txBody>
      </p:sp>
      <p:sp>
        <p:nvSpPr>
          <p:cNvPr id="39" name="Rectangle 18"/>
          <p:cNvSpPr>
            <a:spLocks noChangeArrowheads="1"/>
          </p:cNvSpPr>
          <p:nvPr/>
        </p:nvSpPr>
        <p:spPr bwMode="auto">
          <a:xfrm>
            <a:off x="4201112" y="2276974"/>
            <a:ext cx="965008" cy="400752"/>
          </a:xfrm>
          <a:prstGeom prst="rect">
            <a:avLst/>
          </a:prstGeom>
          <a:noFill/>
          <a:ln w="9525">
            <a:noFill/>
            <a:miter lim="800000"/>
            <a:headEnd/>
            <a:tailEnd/>
          </a:ln>
          <a:effectLst/>
        </p:spPr>
        <p:txBody>
          <a:bodyPr vert="horz" wrap="none" lIns="92075" tIns="46038" rIns="92075" bIns="46038" numCol="1" anchor="t" anchorCtr="0" compatLnSpc="1">
            <a:prstTxWarp prst="textNoShape">
              <a:avLst/>
            </a:prstTxWarp>
            <a:spAutoFit/>
          </a:bodyPr>
          <a:lstStyle/>
          <a:p>
            <a:pPr algn="ctr"/>
            <a:r>
              <a:rPr lang="en-US" sz="2000" i="1" dirty="0" err="1"/>
              <a:t>cwnd</a:t>
            </a:r>
            <a:r>
              <a:rPr lang="en-US" sz="2000" i="1" baseline="-25000" dirty="0" err="1"/>
              <a:t>max</a:t>
            </a:r>
            <a:endParaRPr lang="en-US" sz="2000" i="1" baseline="-25000" dirty="0"/>
          </a:p>
        </p:txBody>
      </p:sp>
      <p:sp>
        <p:nvSpPr>
          <p:cNvPr id="40" name="Line 14"/>
          <p:cNvSpPr>
            <a:spLocks noChangeShapeType="1"/>
          </p:cNvSpPr>
          <p:nvPr/>
        </p:nvSpPr>
        <p:spPr bwMode="auto">
          <a:xfrm>
            <a:off x="6259965" y="2177371"/>
            <a:ext cx="0" cy="1406053"/>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38" name="Line 4"/>
          <p:cNvSpPr>
            <a:spLocks noChangeShapeType="1"/>
          </p:cNvSpPr>
          <p:nvPr/>
        </p:nvSpPr>
        <p:spPr bwMode="auto">
          <a:xfrm>
            <a:off x="1984039" y="4835559"/>
            <a:ext cx="8527083" cy="3366"/>
          </a:xfrm>
          <a:prstGeom prst="line">
            <a:avLst/>
          </a:prstGeom>
          <a:noFill/>
          <a:ln w="57150">
            <a:solidFill>
              <a:schemeClr val="tx1"/>
            </a:solidFill>
            <a:round/>
            <a:headEnd type="none" w="med" len="med"/>
            <a:tailEnd type="triangle" w="med" len="med"/>
          </a:ln>
          <a:effectLst/>
        </p:spPr>
        <p:txBody>
          <a:bodyPr vert="horz" wrap="none" lIns="91440" tIns="45720" rIns="91440" bIns="45720" numCol="1" anchor="ctr" anchorCtr="0" compatLnSpc="1">
            <a:prstTxWarp prst="textNoShape">
              <a:avLst/>
            </a:prstTxWarp>
          </a:bodyPr>
          <a:lstStyle/>
          <a:p>
            <a:endParaRPr lang="en-US"/>
          </a:p>
        </p:txBody>
      </p:sp>
      <p:sp>
        <p:nvSpPr>
          <p:cNvPr id="5" name="Freeform 4"/>
          <p:cNvSpPr/>
          <p:nvPr/>
        </p:nvSpPr>
        <p:spPr>
          <a:xfrm>
            <a:off x="3833568" y="2704615"/>
            <a:ext cx="1989056" cy="2112483"/>
          </a:xfrm>
          <a:custGeom>
            <a:avLst/>
            <a:gdLst>
              <a:gd name="connsiteX0" fmla="*/ 0 w 2686639"/>
              <a:gd name="connsiteY0" fmla="*/ 2517309 h 2517309"/>
              <a:gd name="connsiteX1" fmla="*/ 1112363 w 2686639"/>
              <a:gd name="connsiteY1" fmla="*/ 415132 h 2517309"/>
              <a:gd name="connsiteX2" fmla="*/ 2686639 w 2686639"/>
              <a:gd name="connsiteY2" fmla="*/ 352 h 2517309"/>
            </a:gdLst>
            <a:ahLst/>
            <a:cxnLst>
              <a:cxn ang="0">
                <a:pos x="connsiteX0" y="connsiteY0"/>
              </a:cxn>
              <a:cxn ang="0">
                <a:pos x="connsiteX1" y="connsiteY1"/>
              </a:cxn>
              <a:cxn ang="0">
                <a:pos x="connsiteX2" y="connsiteY2"/>
              </a:cxn>
            </a:cxnLst>
            <a:rect l="l" t="t" r="r" b="b"/>
            <a:pathLst>
              <a:path w="2686639" h="2517309">
                <a:moveTo>
                  <a:pt x="0" y="2517309"/>
                </a:moveTo>
                <a:cubicBezTo>
                  <a:pt x="332295" y="1675967"/>
                  <a:pt x="664590" y="834625"/>
                  <a:pt x="1112363" y="415132"/>
                </a:cubicBezTo>
                <a:cubicBezTo>
                  <a:pt x="1560136" y="-4361"/>
                  <a:pt x="2123387" y="-2005"/>
                  <a:pt x="2686639" y="352"/>
                </a:cubicBez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rot="10800000">
            <a:off x="5753745" y="2177370"/>
            <a:ext cx="493834" cy="524478"/>
          </a:xfrm>
          <a:custGeom>
            <a:avLst/>
            <a:gdLst>
              <a:gd name="connsiteX0" fmla="*/ 0 w 2686639"/>
              <a:gd name="connsiteY0" fmla="*/ 2517309 h 2517309"/>
              <a:gd name="connsiteX1" fmla="*/ 1112363 w 2686639"/>
              <a:gd name="connsiteY1" fmla="*/ 415132 h 2517309"/>
              <a:gd name="connsiteX2" fmla="*/ 2686639 w 2686639"/>
              <a:gd name="connsiteY2" fmla="*/ 352 h 2517309"/>
            </a:gdLst>
            <a:ahLst/>
            <a:cxnLst>
              <a:cxn ang="0">
                <a:pos x="connsiteX0" y="connsiteY0"/>
              </a:cxn>
              <a:cxn ang="0">
                <a:pos x="connsiteX1" y="connsiteY1"/>
              </a:cxn>
              <a:cxn ang="0">
                <a:pos x="connsiteX2" y="connsiteY2"/>
              </a:cxn>
            </a:cxnLst>
            <a:rect l="l" t="t" r="r" b="b"/>
            <a:pathLst>
              <a:path w="2686639" h="2517309">
                <a:moveTo>
                  <a:pt x="0" y="2517309"/>
                </a:moveTo>
                <a:cubicBezTo>
                  <a:pt x="332295" y="1675967"/>
                  <a:pt x="664590" y="834625"/>
                  <a:pt x="1112363" y="415132"/>
                </a:cubicBezTo>
                <a:cubicBezTo>
                  <a:pt x="1560136" y="-4361"/>
                  <a:pt x="2123387" y="-2005"/>
                  <a:pt x="2686639" y="352"/>
                </a:cubicBez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6259966" y="2177371"/>
            <a:ext cx="1323901" cy="1406053"/>
          </a:xfrm>
          <a:custGeom>
            <a:avLst/>
            <a:gdLst>
              <a:gd name="connsiteX0" fmla="*/ 0 w 2686639"/>
              <a:gd name="connsiteY0" fmla="*/ 2517309 h 2517309"/>
              <a:gd name="connsiteX1" fmla="*/ 1112363 w 2686639"/>
              <a:gd name="connsiteY1" fmla="*/ 415132 h 2517309"/>
              <a:gd name="connsiteX2" fmla="*/ 2686639 w 2686639"/>
              <a:gd name="connsiteY2" fmla="*/ 352 h 2517309"/>
            </a:gdLst>
            <a:ahLst/>
            <a:cxnLst>
              <a:cxn ang="0">
                <a:pos x="connsiteX0" y="connsiteY0"/>
              </a:cxn>
              <a:cxn ang="0">
                <a:pos x="connsiteX1" y="connsiteY1"/>
              </a:cxn>
              <a:cxn ang="0">
                <a:pos x="connsiteX2" y="connsiteY2"/>
              </a:cxn>
            </a:cxnLst>
            <a:rect l="l" t="t" r="r" b="b"/>
            <a:pathLst>
              <a:path w="2686639" h="2517309">
                <a:moveTo>
                  <a:pt x="0" y="2517309"/>
                </a:moveTo>
                <a:cubicBezTo>
                  <a:pt x="332295" y="1675967"/>
                  <a:pt x="664590" y="834625"/>
                  <a:pt x="1112363" y="415132"/>
                </a:cubicBezTo>
                <a:cubicBezTo>
                  <a:pt x="1560136" y="-4361"/>
                  <a:pt x="2123387" y="-2005"/>
                  <a:pt x="2686639" y="352"/>
                </a:cubicBez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Line 14"/>
          <p:cNvSpPr>
            <a:spLocks noChangeShapeType="1"/>
          </p:cNvSpPr>
          <p:nvPr/>
        </p:nvSpPr>
        <p:spPr bwMode="auto">
          <a:xfrm>
            <a:off x="7565012" y="2177371"/>
            <a:ext cx="0" cy="1406053"/>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51" name="Freeform 50"/>
          <p:cNvSpPr/>
          <p:nvPr/>
        </p:nvSpPr>
        <p:spPr>
          <a:xfrm>
            <a:off x="7557408" y="2177370"/>
            <a:ext cx="1323901" cy="1406053"/>
          </a:xfrm>
          <a:custGeom>
            <a:avLst/>
            <a:gdLst>
              <a:gd name="connsiteX0" fmla="*/ 0 w 2686639"/>
              <a:gd name="connsiteY0" fmla="*/ 2517309 h 2517309"/>
              <a:gd name="connsiteX1" fmla="*/ 1112363 w 2686639"/>
              <a:gd name="connsiteY1" fmla="*/ 415132 h 2517309"/>
              <a:gd name="connsiteX2" fmla="*/ 2686639 w 2686639"/>
              <a:gd name="connsiteY2" fmla="*/ 352 h 2517309"/>
            </a:gdLst>
            <a:ahLst/>
            <a:cxnLst>
              <a:cxn ang="0">
                <a:pos x="connsiteX0" y="connsiteY0"/>
              </a:cxn>
              <a:cxn ang="0">
                <a:pos x="connsiteX1" y="connsiteY1"/>
              </a:cxn>
              <a:cxn ang="0">
                <a:pos x="connsiteX2" y="connsiteY2"/>
              </a:cxn>
            </a:cxnLst>
            <a:rect l="l" t="t" r="r" b="b"/>
            <a:pathLst>
              <a:path w="2686639" h="2517309">
                <a:moveTo>
                  <a:pt x="0" y="2517309"/>
                </a:moveTo>
                <a:cubicBezTo>
                  <a:pt x="332295" y="1675967"/>
                  <a:pt x="664590" y="834625"/>
                  <a:pt x="1112363" y="415132"/>
                </a:cubicBezTo>
                <a:cubicBezTo>
                  <a:pt x="1560136" y="-4361"/>
                  <a:pt x="2123387" y="-2005"/>
                  <a:pt x="2686639" y="352"/>
                </a:cubicBez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72098" y="2125850"/>
            <a:ext cx="1362656" cy="862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Line 10"/>
          <p:cNvSpPr>
            <a:spLocks noChangeShapeType="1"/>
          </p:cNvSpPr>
          <p:nvPr/>
        </p:nvSpPr>
        <p:spPr bwMode="auto">
          <a:xfrm>
            <a:off x="7565013" y="2177370"/>
            <a:ext cx="711691" cy="0"/>
          </a:xfrm>
          <a:prstGeom prst="line">
            <a:avLst/>
          </a:prstGeom>
          <a:noFill/>
          <a:ln w="38100">
            <a:solidFill>
              <a:schemeClr val="accent2"/>
            </a:solidFill>
            <a:prstDash val="sysDot"/>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53" name="Line 14"/>
          <p:cNvSpPr>
            <a:spLocks noChangeShapeType="1"/>
          </p:cNvSpPr>
          <p:nvPr/>
        </p:nvSpPr>
        <p:spPr bwMode="auto">
          <a:xfrm>
            <a:off x="7813500" y="2988299"/>
            <a:ext cx="6578" cy="1018094"/>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54" name="Freeform 53"/>
          <p:cNvSpPr/>
          <p:nvPr/>
        </p:nvSpPr>
        <p:spPr>
          <a:xfrm>
            <a:off x="7816349" y="3001333"/>
            <a:ext cx="952837" cy="1011963"/>
          </a:xfrm>
          <a:custGeom>
            <a:avLst/>
            <a:gdLst>
              <a:gd name="connsiteX0" fmla="*/ 0 w 2686639"/>
              <a:gd name="connsiteY0" fmla="*/ 2517309 h 2517309"/>
              <a:gd name="connsiteX1" fmla="*/ 1112363 w 2686639"/>
              <a:gd name="connsiteY1" fmla="*/ 415132 h 2517309"/>
              <a:gd name="connsiteX2" fmla="*/ 2686639 w 2686639"/>
              <a:gd name="connsiteY2" fmla="*/ 352 h 2517309"/>
            </a:gdLst>
            <a:ahLst/>
            <a:cxnLst>
              <a:cxn ang="0">
                <a:pos x="connsiteX0" y="connsiteY0"/>
              </a:cxn>
              <a:cxn ang="0">
                <a:pos x="connsiteX1" y="connsiteY1"/>
              </a:cxn>
              <a:cxn ang="0">
                <a:pos x="connsiteX2" y="connsiteY2"/>
              </a:cxn>
            </a:cxnLst>
            <a:rect l="l" t="t" r="r" b="b"/>
            <a:pathLst>
              <a:path w="2686639" h="2517309">
                <a:moveTo>
                  <a:pt x="0" y="2517309"/>
                </a:moveTo>
                <a:cubicBezTo>
                  <a:pt x="332295" y="1675967"/>
                  <a:pt x="664590" y="834625"/>
                  <a:pt x="1112363" y="415132"/>
                </a:cubicBezTo>
                <a:cubicBezTo>
                  <a:pt x="1560136" y="-4361"/>
                  <a:pt x="2123387" y="-2005"/>
                  <a:pt x="2686639" y="352"/>
                </a:cubicBez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0800000">
            <a:off x="8740157" y="2148212"/>
            <a:ext cx="799765" cy="849393"/>
          </a:xfrm>
          <a:custGeom>
            <a:avLst/>
            <a:gdLst>
              <a:gd name="connsiteX0" fmla="*/ 0 w 2686639"/>
              <a:gd name="connsiteY0" fmla="*/ 2517309 h 2517309"/>
              <a:gd name="connsiteX1" fmla="*/ 1112363 w 2686639"/>
              <a:gd name="connsiteY1" fmla="*/ 415132 h 2517309"/>
              <a:gd name="connsiteX2" fmla="*/ 2686639 w 2686639"/>
              <a:gd name="connsiteY2" fmla="*/ 352 h 2517309"/>
            </a:gdLst>
            <a:ahLst/>
            <a:cxnLst>
              <a:cxn ang="0">
                <a:pos x="connsiteX0" y="connsiteY0"/>
              </a:cxn>
              <a:cxn ang="0">
                <a:pos x="connsiteX1" y="connsiteY1"/>
              </a:cxn>
              <a:cxn ang="0">
                <a:pos x="connsiteX2" y="connsiteY2"/>
              </a:cxn>
            </a:cxnLst>
            <a:rect l="l" t="t" r="r" b="b"/>
            <a:pathLst>
              <a:path w="2686639" h="2517309">
                <a:moveTo>
                  <a:pt x="0" y="2517309"/>
                </a:moveTo>
                <a:cubicBezTo>
                  <a:pt x="332295" y="1675967"/>
                  <a:pt x="664590" y="834625"/>
                  <a:pt x="1112363" y="415132"/>
                </a:cubicBezTo>
                <a:cubicBezTo>
                  <a:pt x="1560136" y="-4361"/>
                  <a:pt x="2123387" y="-2005"/>
                  <a:pt x="2686639" y="352"/>
                </a:cubicBez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Line 10"/>
          <p:cNvSpPr>
            <a:spLocks noChangeShapeType="1"/>
          </p:cNvSpPr>
          <p:nvPr/>
        </p:nvSpPr>
        <p:spPr bwMode="auto">
          <a:xfrm>
            <a:off x="7748018" y="2988298"/>
            <a:ext cx="1651907" cy="0"/>
          </a:xfrm>
          <a:prstGeom prst="line">
            <a:avLst/>
          </a:prstGeom>
          <a:noFill/>
          <a:ln w="38100">
            <a:solidFill>
              <a:schemeClr val="accent2"/>
            </a:solidFill>
            <a:prstDash val="sysDot"/>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46" name="Rounded Rectangle 45"/>
          <p:cNvSpPr/>
          <p:nvPr/>
        </p:nvSpPr>
        <p:spPr>
          <a:xfrm>
            <a:off x="4102034" y="1998482"/>
            <a:ext cx="2490211" cy="1692843"/>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p:nvPr/>
        </p:nvGrpSpPr>
        <p:grpSpPr>
          <a:xfrm flipH="1">
            <a:off x="4381483" y="4006394"/>
            <a:ext cx="1144921" cy="707009"/>
            <a:chOff x="1191443" y="4863146"/>
            <a:chExt cx="5209363" cy="1398648"/>
          </a:xfrm>
        </p:grpSpPr>
        <p:sp>
          <p:nvSpPr>
            <p:cNvPr id="57" name="Rectangular Callout 56"/>
            <p:cNvSpPr/>
            <p:nvPr/>
          </p:nvSpPr>
          <p:spPr>
            <a:xfrm>
              <a:off x="1191443" y="4876800"/>
              <a:ext cx="5181604" cy="1384994"/>
            </a:xfrm>
            <a:prstGeom prst="wedgeRectCallout">
              <a:avLst>
                <a:gd name="adj1" fmla="val 38925"/>
                <a:gd name="adj2" fmla="val -136558"/>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sz="2000" kern="0">
                <a:solidFill>
                  <a:sysClr val="window" lastClr="FFFFFF"/>
                </a:solidFill>
                <a:latin typeface="Tw Cen MT"/>
              </a:endParaRPr>
            </a:p>
          </p:txBody>
        </p:sp>
        <p:sp>
          <p:nvSpPr>
            <p:cNvPr id="58" name="TextBox 57"/>
            <p:cNvSpPr txBox="1"/>
            <p:nvPr/>
          </p:nvSpPr>
          <p:spPr>
            <a:xfrm>
              <a:off x="1219207" y="4863146"/>
              <a:ext cx="5181599" cy="1278611"/>
            </a:xfrm>
            <a:prstGeom prst="rect">
              <a:avLst/>
            </a:prstGeom>
            <a:noFill/>
          </p:spPr>
          <p:txBody>
            <a:bodyPr wrap="square" rtlCol="0">
              <a:spAutoFit/>
            </a:bodyPr>
            <a:lstStyle/>
            <a:p>
              <a:pPr algn="ctr">
                <a:defRPr/>
              </a:pPr>
              <a:r>
                <a:rPr lang="en-US" kern="0" dirty="0">
                  <a:solidFill>
                    <a:sysClr val="window" lastClr="FFFFFF"/>
                  </a:solidFill>
                </a:rPr>
                <a:t>Fast ramp up</a:t>
              </a:r>
            </a:p>
          </p:txBody>
        </p:sp>
      </p:grpSp>
      <p:grpSp>
        <p:nvGrpSpPr>
          <p:cNvPr id="59" name="Group 58"/>
          <p:cNvGrpSpPr/>
          <p:nvPr/>
        </p:nvGrpSpPr>
        <p:grpSpPr>
          <a:xfrm flipH="1">
            <a:off x="4925695" y="3081130"/>
            <a:ext cx="1144921" cy="657449"/>
            <a:chOff x="1191443" y="4863146"/>
            <a:chExt cx="5209363" cy="1398648"/>
          </a:xfrm>
        </p:grpSpPr>
        <p:sp>
          <p:nvSpPr>
            <p:cNvPr id="60" name="Rectangular Callout 59"/>
            <p:cNvSpPr/>
            <p:nvPr/>
          </p:nvSpPr>
          <p:spPr>
            <a:xfrm>
              <a:off x="1191443" y="4876800"/>
              <a:ext cx="5181604" cy="1384994"/>
            </a:xfrm>
            <a:prstGeom prst="wedgeRectCallout">
              <a:avLst>
                <a:gd name="adj1" fmla="val 5814"/>
                <a:gd name="adj2" fmla="val -93862"/>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sz="2000" kern="0">
                <a:solidFill>
                  <a:sysClr val="window" lastClr="FFFFFF"/>
                </a:solidFill>
                <a:latin typeface="Tw Cen MT"/>
              </a:endParaRPr>
            </a:p>
          </p:txBody>
        </p:sp>
        <p:sp>
          <p:nvSpPr>
            <p:cNvPr id="61" name="TextBox 60"/>
            <p:cNvSpPr txBox="1"/>
            <p:nvPr/>
          </p:nvSpPr>
          <p:spPr>
            <a:xfrm>
              <a:off x="1219207" y="4863146"/>
              <a:ext cx="5181599" cy="1374996"/>
            </a:xfrm>
            <a:prstGeom prst="rect">
              <a:avLst/>
            </a:prstGeom>
            <a:noFill/>
          </p:spPr>
          <p:txBody>
            <a:bodyPr wrap="square" rtlCol="0">
              <a:spAutoFit/>
            </a:bodyPr>
            <a:lstStyle/>
            <a:p>
              <a:pPr algn="ctr">
                <a:defRPr/>
              </a:pPr>
              <a:r>
                <a:rPr lang="en-US" kern="0" dirty="0">
                  <a:solidFill>
                    <a:sysClr val="window" lastClr="FFFFFF"/>
                  </a:solidFill>
                </a:rPr>
                <a:t>Stable</a:t>
              </a:r>
            </a:p>
            <a:p>
              <a:pPr algn="ctr">
                <a:defRPr/>
              </a:pPr>
              <a:r>
                <a:rPr lang="en-US" kern="0" dirty="0">
                  <a:solidFill>
                    <a:sysClr val="window" lastClr="FFFFFF"/>
                  </a:solidFill>
                </a:rPr>
                <a:t>Region</a:t>
              </a:r>
            </a:p>
          </p:txBody>
        </p:sp>
      </p:grpSp>
      <p:grpSp>
        <p:nvGrpSpPr>
          <p:cNvPr id="62" name="Group 61"/>
          <p:cNvGrpSpPr/>
          <p:nvPr/>
        </p:nvGrpSpPr>
        <p:grpSpPr>
          <a:xfrm flipH="1">
            <a:off x="6579088" y="1244225"/>
            <a:ext cx="2468824" cy="707009"/>
            <a:chOff x="1191443" y="4863146"/>
            <a:chExt cx="5209363" cy="1398648"/>
          </a:xfrm>
        </p:grpSpPr>
        <p:sp>
          <p:nvSpPr>
            <p:cNvPr id="63" name="Rectangular Callout 62"/>
            <p:cNvSpPr/>
            <p:nvPr/>
          </p:nvSpPr>
          <p:spPr>
            <a:xfrm>
              <a:off x="1191443" y="4876800"/>
              <a:ext cx="5181603" cy="1384994"/>
            </a:xfrm>
            <a:prstGeom prst="wedgeRectCallout">
              <a:avLst>
                <a:gd name="adj1" fmla="val 60038"/>
                <a:gd name="adj2" fmla="val 111194"/>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sz="2000" kern="0">
                <a:solidFill>
                  <a:sysClr val="window" lastClr="FFFFFF"/>
                </a:solidFill>
                <a:latin typeface="Tw Cen MT"/>
              </a:endParaRPr>
            </a:p>
          </p:txBody>
        </p:sp>
        <p:sp>
          <p:nvSpPr>
            <p:cNvPr id="64" name="TextBox 63"/>
            <p:cNvSpPr txBox="1"/>
            <p:nvPr/>
          </p:nvSpPr>
          <p:spPr>
            <a:xfrm>
              <a:off x="1219207" y="4863146"/>
              <a:ext cx="5181599" cy="1278611"/>
            </a:xfrm>
            <a:prstGeom prst="rect">
              <a:avLst/>
            </a:prstGeom>
            <a:noFill/>
          </p:spPr>
          <p:txBody>
            <a:bodyPr wrap="square" rtlCol="0">
              <a:spAutoFit/>
            </a:bodyPr>
            <a:lstStyle/>
            <a:p>
              <a:pPr algn="ctr">
                <a:defRPr/>
              </a:pPr>
              <a:r>
                <a:rPr lang="en-US" kern="0" dirty="0">
                  <a:solidFill>
                    <a:sysClr val="window" lastClr="FFFFFF"/>
                  </a:solidFill>
                </a:rPr>
                <a:t>Slowly accelerate to probe for bandwidth</a:t>
              </a:r>
            </a:p>
          </p:txBody>
        </p:sp>
      </p:grpSp>
    </p:spTree>
    <p:extLst>
      <p:ext uri="{BB962C8B-B14F-4D97-AF65-F5344CB8AC3E}">
        <p14:creationId xmlns:p14="http://schemas.microsoft.com/office/powerpoint/2010/main" val="397911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anim calcmode="lin" valueType="num">
                                      <p:cBhvr>
                                        <p:cTn id="12" dur="500" fill="hold"/>
                                        <p:tgtEl>
                                          <p:spTgt spid="26"/>
                                        </p:tgtEl>
                                        <p:attrNameLst>
                                          <p:attrName>ppt_x</p:attrName>
                                        </p:attrNameLst>
                                      </p:cBhvr>
                                      <p:tavLst>
                                        <p:tav tm="0">
                                          <p:val>
                                            <p:strVal val="#ppt_x"/>
                                          </p:val>
                                        </p:tav>
                                        <p:tav tm="100000">
                                          <p:val>
                                            <p:strVal val="#ppt_x"/>
                                          </p:val>
                                        </p:tav>
                                      </p:tavLst>
                                    </p:anim>
                                    <p:anim calcmode="lin" valueType="num">
                                      <p:cBhvr>
                                        <p:cTn id="13" dur="500" fill="hold"/>
                                        <p:tgtEl>
                                          <p:spTgt spid="26"/>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anim calcmode="lin" valueType="num">
                                      <p:cBhvr>
                                        <p:cTn id="22" dur="500" fill="hold"/>
                                        <p:tgtEl>
                                          <p:spTgt spid="25"/>
                                        </p:tgtEl>
                                        <p:attrNameLst>
                                          <p:attrName>ppt_x</p:attrName>
                                        </p:attrNameLst>
                                      </p:cBhvr>
                                      <p:tavLst>
                                        <p:tav tm="0">
                                          <p:val>
                                            <p:strVal val="#ppt_x"/>
                                          </p:val>
                                        </p:tav>
                                        <p:tav tm="100000">
                                          <p:val>
                                            <p:strVal val="#ppt_x"/>
                                          </p:val>
                                        </p:tav>
                                      </p:tavLst>
                                    </p:anim>
                                    <p:anim calcmode="lin" valueType="num">
                                      <p:cBhvr>
                                        <p:cTn id="23" dur="500" fill="hold"/>
                                        <p:tgtEl>
                                          <p:spTgt spid="2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up)">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barn(inVertical)">
                                      <p:cBhvr>
                                        <p:cTn id="35" dur="500"/>
                                        <p:tgtEl>
                                          <p:spTgt spid="3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anim calcmode="lin" valueType="num">
                                      <p:cBhvr>
                                        <p:cTn id="46" dur="500" fill="hold"/>
                                        <p:tgtEl>
                                          <p:spTgt spid="56"/>
                                        </p:tgtEl>
                                        <p:attrNameLst>
                                          <p:attrName>ppt_x</p:attrName>
                                        </p:attrNameLst>
                                      </p:cBhvr>
                                      <p:tavLst>
                                        <p:tav tm="0">
                                          <p:val>
                                            <p:strVal val="#ppt_x"/>
                                          </p:val>
                                        </p:tav>
                                        <p:tav tm="100000">
                                          <p:val>
                                            <p:strVal val="#ppt_x"/>
                                          </p:val>
                                        </p:tav>
                                      </p:tavLst>
                                    </p:anim>
                                    <p:anim calcmode="lin" valueType="num">
                                      <p:cBhvr>
                                        <p:cTn id="47" dur="5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anim calcmode="lin" valueType="num">
                                      <p:cBhvr>
                                        <p:cTn id="53" dur="500" fill="hold"/>
                                        <p:tgtEl>
                                          <p:spTgt spid="59"/>
                                        </p:tgtEl>
                                        <p:attrNameLst>
                                          <p:attrName>ppt_x</p:attrName>
                                        </p:attrNameLst>
                                      </p:cBhvr>
                                      <p:tavLst>
                                        <p:tav tm="0">
                                          <p:val>
                                            <p:strVal val="#ppt_x"/>
                                          </p:val>
                                        </p:tav>
                                        <p:tav tm="100000">
                                          <p:val>
                                            <p:strVal val="#ppt_x"/>
                                          </p:val>
                                        </p:tav>
                                      </p:tavLst>
                                    </p:anim>
                                    <p:anim calcmode="lin" valueType="num">
                                      <p:cBhvr>
                                        <p:cTn id="54" dur="5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wipe(down)">
                                      <p:cBhvr>
                                        <p:cTn id="59" dur="500"/>
                                        <p:tgtEl>
                                          <p:spTgt spid="47"/>
                                        </p:tgtEl>
                                      </p:cBhvr>
                                    </p:animEffect>
                                  </p:childTnLst>
                                </p:cTn>
                              </p:par>
                            </p:childTnLst>
                          </p:cTn>
                        </p:par>
                        <p:par>
                          <p:cTn id="60" fill="hold">
                            <p:stCondLst>
                              <p:cond delay="500"/>
                            </p:stCondLst>
                            <p:childTnLst>
                              <p:par>
                                <p:cTn id="61" presetID="42" presetClass="entr" presetSubtype="0" fill="hold" nodeType="after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fade">
                                      <p:cBhvr>
                                        <p:cTn id="63" dur="500"/>
                                        <p:tgtEl>
                                          <p:spTgt spid="62"/>
                                        </p:tgtEl>
                                      </p:cBhvr>
                                    </p:animEffect>
                                    <p:anim calcmode="lin" valueType="num">
                                      <p:cBhvr>
                                        <p:cTn id="64" dur="500" fill="hold"/>
                                        <p:tgtEl>
                                          <p:spTgt spid="62"/>
                                        </p:tgtEl>
                                        <p:attrNameLst>
                                          <p:attrName>ppt_x</p:attrName>
                                        </p:attrNameLst>
                                      </p:cBhvr>
                                      <p:tavLst>
                                        <p:tav tm="0">
                                          <p:val>
                                            <p:strVal val="#ppt_x"/>
                                          </p:val>
                                        </p:tav>
                                        <p:tav tm="100000">
                                          <p:val>
                                            <p:strVal val="#ppt_x"/>
                                          </p:val>
                                        </p:tav>
                                      </p:tavLst>
                                    </p:anim>
                                    <p:anim calcmode="lin" valueType="num">
                                      <p:cBhvr>
                                        <p:cTn id="65" dur="5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xit" presetSubtype="0" fill="hold" nodeType="clickEffect">
                                  <p:stCondLst>
                                    <p:cond delay="0"/>
                                  </p:stCondLst>
                                  <p:childTnLst>
                                    <p:animEffect transition="out" filter="fade">
                                      <p:cBhvr>
                                        <p:cTn id="69" dur="500"/>
                                        <p:tgtEl>
                                          <p:spTgt spid="56"/>
                                        </p:tgtEl>
                                      </p:cBhvr>
                                    </p:animEffect>
                                    <p:anim calcmode="lin" valueType="num">
                                      <p:cBhvr>
                                        <p:cTn id="70" dur="500"/>
                                        <p:tgtEl>
                                          <p:spTgt spid="56"/>
                                        </p:tgtEl>
                                        <p:attrNameLst>
                                          <p:attrName>ppt_x</p:attrName>
                                        </p:attrNameLst>
                                      </p:cBhvr>
                                      <p:tavLst>
                                        <p:tav tm="0">
                                          <p:val>
                                            <p:strVal val="ppt_x"/>
                                          </p:val>
                                        </p:tav>
                                        <p:tav tm="100000">
                                          <p:val>
                                            <p:strVal val="ppt_x"/>
                                          </p:val>
                                        </p:tav>
                                      </p:tavLst>
                                    </p:anim>
                                    <p:anim calcmode="lin" valueType="num">
                                      <p:cBhvr>
                                        <p:cTn id="71" dur="500"/>
                                        <p:tgtEl>
                                          <p:spTgt spid="56"/>
                                        </p:tgtEl>
                                        <p:attrNameLst>
                                          <p:attrName>ppt_y</p:attrName>
                                        </p:attrNameLst>
                                      </p:cBhvr>
                                      <p:tavLst>
                                        <p:tav tm="0">
                                          <p:val>
                                            <p:strVal val="ppt_y"/>
                                          </p:val>
                                        </p:tav>
                                        <p:tav tm="100000">
                                          <p:val>
                                            <p:strVal val="ppt_y+.1"/>
                                          </p:val>
                                        </p:tav>
                                      </p:tavLst>
                                    </p:anim>
                                    <p:set>
                                      <p:cBhvr>
                                        <p:cTn id="72" dur="1" fill="hold">
                                          <p:stCondLst>
                                            <p:cond delay="499"/>
                                          </p:stCondLst>
                                        </p:cTn>
                                        <p:tgtEl>
                                          <p:spTgt spid="56"/>
                                        </p:tgtEl>
                                        <p:attrNameLst>
                                          <p:attrName>style.visibility</p:attrName>
                                        </p:attrNameLst>
                                      </p:cBhvr>
                                      <p:to>
                                        <p:strVal val="hidden"/>
                                      </p:to>
                                    </p:set>
                                  </p:childTnLst>
                                </p:cTn>
                              </p:par>
                              <p:par>
                                <p:cTn id="73" presetID="42" presetClass="exit" presetSubtype="0" fill="hold" nodeType="withEffect">
                                  <p:stCondLst>
                                    <p:cond delay="0"/>
                                  </p:stCondLst>
                                  <p:childTnLst>
                                    <p:animEffect transition="out" filter="fade">
                                      <p:cBhvr>
                                        <p:cTn id="74" dur="500"/>
                                        <p:tgtEl>
                                          <p:spTgt spid="59"/>
                                        </p:tgtEl>
                                      </p:cBhvr>
                                    </p:animEffect>
                                    <p:anim calcmode="lin" valueType="num">
                                      <p:cBhvr>
                                        <p:cTn id="75" dur="500"/>
                                        <p:tgtEl>
                                          <p:spTgt spid="59"/>
                                        </p:tgtEl>
                                        <p:attrNameLst>
                                          <p:attrName>ppt_x</p:attrName>
                                        </p:attrNameLst>
                                      </p:cBhvr>
                                      <p:tavLst>
                                        <p:tav tm="0">
                                          <p:val>
                                            <p:strVal val="ppt_x"/>
                                          </p:val>
                                        </p:tav>
                                        <p:tav tm="100000">
                                          <p:val>
                                            <p:strVal val="ppt_x"/>
                                          </p:val>
                                        </p:tav>
                                      </p:tavLst>
                                    </p:anim>
                                    <p:anim calcmode="lin" valueType="num">
                                      <p:cBhvr>
                                        <p:cTn id="76" dur="500"/>
                                        <p:tgtEl>
                                          <p:spTgt spid="59"/>
                                        </p:tgtEl>
                                        <p:attrNameLst>
                                          <p:attrName>ppt_y</p:attrName>
                                        </p:attrNameLst>
                                      </p:cBhvr>
                                      <p:tavLst>
                                        <p:tav tm="0">
                                          <p:val>
                                            <p:strVal val="ppt_y"/>
                                          </p:val>
                                        </p:tav>
                                        <p:tav tm="100000">
                                          <p:val>
                                            <p:strVal val="ppt_y+.1"/>
                                          </p:val>
                                        </p:tav>
                                      </p:tavLst>
                                    </p:anim>
                                    <p:set>
                                      <p:cBhvr>
                                        <p:cTn id="77" dur="1" fill="hold">
                                          <p:stCondLst>
                                            <p:cond delay="499"/>
                                          </p:stCondLst>
                                        </p:cTn>
                                        <p:tgtEl>
                                          <p:spTgt spid="59"/>
                                        </p:tgtEl>
                                        <p:attrNameLst>
                                          <p:attrName>style.visibility</p:attrName>
                                        </p:attrNameLst>
                                      </p:cBhvr>
                                      <p:to>
                                        <p:strVal val="hidden"/>
                                      </p:to>
                                    </p:set>
                                  </p:childTnLst>
                                </p:cTn>
                              </p:par>
                              <p:par>
                                <p:cTn id="78" presetID="42" presetClass="exit" presetSubtype="0" fill="hold" nodeType="withEffect">
                                  <p:stCondLst>
                                    <p:cond delay="0"/>
                                  </p:stCondLst>
                                  <p:childTnLst>
                                    <p:animEffect transition="out" filter="fade">
                                      <p:cBhvr>
                                        <p:cTn id="79" dur="500"/>
                                        <p:tgtEl>
                                          <p:spTgt spid="62"/>
                                        </p:tgtEl>
                                      </p:cBhvr>
                                    </p:animEffect>
                                    <p:anim calcmode="lin" valueType="num">
                                      <p:cBhvr>
                                        <p:cTn id="80" dur="500"/>
                                        <p:tgtEl>
                                          <p:spTgt spid="62"/>
                                        </p:tgtEl>
                                        <p:attrNameLst>
                                          <p:attrName>ppt_x</p:attrName>
                                        </p:attrNameLst>
                                      </p:cBhvr>
                                      <p:tavLst>
                                        <p:tav tm="0">
                                          <p:val>
                                            <p:strVal val="ppt_x"/>
                                          </p:val>
                                        </p:tav>
                                        <p:tav tm="100000">
                                          <p:val>
                                            <p:strVal val="ppt_x"/>
                                          </p:val>
                                        </p:tav>
                                      </p:tavLst>
                                    </p:anim>
                                    <p:anim calcmode="lin" valueType="num">
                                      <p:cBhvr>
                                        <p:cTn id="81" dur="500"/>
                                        <p:tgtEl>
                                          <p:spTgt spid="62"/>
                                        </p:tgtEl>
                                        <p:attrNameLst>
                                          <p:attrName>ppt_y</p:attrName>
                                        </p:attrNameLst>
                                      </p:cBhvr>
                                      <p:tavLst>
                                        <p:tav tm="0">
                                          <p:val>
                                            <p:strVal val="ppt_y"/>
                                          </p:val>
                                        </p:tav>
                                        <p:tav tm="100000">
                                          <p:val>
                                            <p:strVal val="ppt_y+.1"/>
                                          </p:val>
                                        </p:tav>
                                      </p:tavLst>
                                    </p:anim>
                                    <p:set>
                                      <p:cBhvr>
                                        <p:cTn id="82" dur="1" fill="hold">
                                          <p:stCondLst>
                                            <p:cond delay="499"/>
                                          </p:stCondLst>
                                        </p:cTn>
                                        <p:tgtEl>
                                          <p:spTgt spid="62"/>
                                        </p:tgtEl>
                                        <p:attrNameLst>
                                          <p:attrName>style.visibility</p:attrName>
                                        </p:attrNameLst>
                                      </p:cBhvr>
                                      <p:to>
                                        <p:strVal val="hidden"/>
                                      </p:to>
                                    </p:set>
                                  </p:childTnLst>
                                </p:cTn>
                              </p:par>
                            </p:childTnLst>
                          </p:cTn>
                        </p:par>
                        <p:par>
                          <p:cTn id="83" fill="hold">
                            <p:stCondLst>
                              <p:cond delay="500"/>
                            </p:stCondLst>
                            <p:childTnLst>
                              <p:par>
                                <p:cTn id="84" presetID="16" presetClass="entr" presetSubtype="21" fill="hold" grpId="0" nodeType="after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barn(inVertical)">
                                      <p:cBhvr>
                                        <p:cTn id="86" dur="500"/>
                                        <p:tgtEl>
                                          <p:spTgt spid="46"/>
                                        </p:tgtEl>
                                      </p:cBhvr>
                                    </p:animEffect>
                                  </p:childTnLst>
                                </p:cTn>
                              </p:par>
                              <p:par>
                                <p:cTn id="87" presetID="16" presetClass="entr" presetSubtype="21"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barn(inVertical)">
                                      <p:cBhvr>
                                        <p:cTn id="89" dur="500"/>
                                        <p:tgtEl>
                                          <p:spTgt spid="27"/>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wipe(up)">
                                      <p:cBhvr>
                                        <p:cTn id="94" dur="500"/>
                                        <p:tgtEl>
                                          <p:spTgt spid="40"/>
                                        </p:tgtEl>
                                      </p:cBhvr>
                                    </p:animEffect>
                                  </p:childTnLst>
                                </p:cTn>
                              </p:par>
                            </p:childTnLst>
                          </p:cTn>
                        </p:par>
                        <p:par>
                          <p:cTn id="95" fill="hold">
                            <p:stCondLst>
                              <p:cond delay="500"/>
                            </p:stCondLst>
                            <p:childTnLst>
                              <p:par>
                                <p:cTn id="96" presetID="16" presetClass="entr" presetSubtype="21" fill="hold" grpId="0" nodeType="after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barn(inVertical)">
                                      <p:cBhvr>
                                        <p:cTn id="98" dur="500"/>
                                        <p:tgtEl>
                                          <p:spTgt spid="21"/>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48"/>
                                        </p:tgtEl>
                                        <p:attrNameLst>
                                          <p:attrName>style.visibility</p:attrName>
                                        </p:attrNameLst>
                                      </p:cBhvr>
                                      <p:to>
                                        <p:strVal val="visible"/>
                                      </p:to>
                                    </p:set>
                                    <p:animEffect transition="in" filter="wipe(down)">
                                      <p:cBhvr>
                                        <p:cTn id="103" dur="500"/>
                                        <p:tgtEl>
                                          <p:spTgt spid="48"/>
                                        </p:tgtEl>
                                      </p:cBhvr>
                                    </p:animEffect>
                                  </p:childTnLst>
                                </p:cTn>
                              </p:par>
                            </p:childTnLst>
                          </p:cTn>
                        </p:par>
                        <p:par>
                          <p:cTn id="104" fill="hold">
                            <p:stCondLst>
                              <p:cond delay="500"/>
                            </p:stCondLst>
                            <p:childTnLst>
                              <p:par>
                                <p:cTn id="105" presetID="22" presetClass="entr" presetSubtype="1" fill="hold" grpId="0" nodeType="after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wipe(up)">
                                      <p:cBhvr>
                                        <p:cTn id="107" dur="500"/>
                                        <p:tgtEl>
                                          <p:spTgt spid="49"/>
                                        </p:tgtEl>
                                      </p:cBhvr>
                                    </p:animEffect>
                                  </p:childTnLst>
                                </p:cTn>
                              </p:par>
                            </p:childTnLst>
                          </p:cTn>
                        </p:par>
                        <p:par>
                          <p:cTn id="108" fill="hold">
                            <p:stCondLst>
                              <p:cond delay="1000"/>
                            </p:stCondLst>
                            <p:childTnLst>
                              <p:par>
                                <p:cTn id="109" presetID="16" presetClass="entr" presetSubtype="21"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barn(inVertical)">
                                      <p:cBhvr>
                                        <p:cTn id="111" dur="500"/>
                                        <p:tgtEl>
                                          <p:spTgt spid="5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wipe(down)">
                                      <p:cBhvr>
                                        <p:cTn id="116" dur="500"/>
                                        <p:tgtEl>
                                          <p:spTgt spid="51"/>
                                        </p:tgtEl>
                                      </p:cBhvr>
                                    </p:animEffect>
                                  </p:childTnLst>
                                </p:cTn>
                              </p:par>
                            </p:childTnLst>
                          </p:cTn>
                        </p:par>
                        <p:par>
                          <p:cTn id="117" fill="hold">
                            <p:stCondLst>
                              <p:cond delay="500"/>
                            </p:stCondLst>
                            <p:childTnLst>
                              <p:par>
                                <p:cTn id="118" presetID="22" presetClass="entr" presetSubtype="1" fill="hold" grpId="0" nodeType="afterEffect">
                                  <p:stCondLst>
                                    <p:cond delay="0"/>
                                  </p:stCondLst>
                                  <p:childTnLst>
                                    <p:set>
                                      <p:cBhvr>
                                        <p:cTn id="119" dur="1" fill="hold">
                                          <p:stCondLst>
                                            <p:cond delay="0"/>
                                          </p:stCondLst>
                                        </p:cTn>
                                        <p:tgtEl>
                                          <p:spTgt spid="53"/>
                                        </p:tgtEl>
                                        <p:attrNameLst>
                                          <p:attrName>style.visibility</p:attrName>
                                        </p:attrNameLst>
                                      </p:cBhvr>
                                      <p:to>
                                        <p:strVal val="visible"/>
                                      </p:to>
                                    </p:set>
                                    <p:animEffect transition="in" filter="wipe(up)">
                                      <p:cBhvr>
                                        <p:cTn id="120" dur="500"/>
                                        <p:tgtEl>
                                          <p:spTgt spid="53"/>
                                        </p:tgtEl>
                                      </p:cBhvr>
                                    </p:animEffect>
                                  </p:childTnLst>
                                </p:cTn>
                              </p:par>
                            </p:childTnLst>
                          </p:cTn>
                        </p:par>
                        <p:par>
                          <p:cTn id="121" fill="hold">
                            <p:stCondLst>
                              <p:cond delay="1000"/>
                            </p:stCondLst>
                            <p:childTnLst>
                              <p:par>
                                <p:cTn id="122" presetID="16" presetClass="entr" presetSubtype="21" fill="hold" grpId="0" nodeType="afterEffect">
                                  <p:stCondLst>
                                    <p:cond delay="0"/>
                                  </p:stCondLst>
                                  <p:childTnLst>
                                    <p:set>
                                      <p:cBhvr>
                                        <p:cTn id="123" dur="1" fill="hold">
                                          <p:stCondLst>
                                            <p:cond delay="0"/>
                                          </p:stCondLst>
                                        </p:cTn>
                                        <p:tgtEl>
                                          <p:spTgt spid="52"/>
                                        </p:tgtEl>
                                        <p:attrNameLst>
                                          <p:attrName>style.visibility</p:attrName>
                                        </p:attrNameLst>
                                      </p:cBhvr>
                                      <p:to>
                                        <p:strVal val="visible"/>
                                      </p:to>
                                    </p:set>
                                    <p:animEffect transition="in" filter="barn(inVertical)">
                                      <p:cBhvr>
                                        <p:cTn id="124" dur="500"/>
                                        <p:tgtEl>
                                          <p:spTgt spid="52"/>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54"/>
                                        </p:tgtEl>
                                        <p:attrNameLst>
                                          <p:attrName>style.visibility</p:attrName>
                                        </p:attrNameLst>
                                      </p:cBhvr>
                                      <p:to>
                                        <p:strVal val="visible"/>
                                      </p:to>
                                    </p:set>
                                    <p:animEffect transition="in" filter="wipe(down)">
                                      <p:cBhvr>
                                        <p:cTn id="129" dur="500"/>
                                        <p:tgtEl>
                                          <p:spTgt spid="54"/>
                                        </p:tgtEl>
                                      </p:cBhvr>
                                    </p:animEffect>
                                  </p:childTnLst>
                                </p:cTn>
                              </p:par>
                            </p:childTnLst>
                          </p:cTn>
                        </p:par>
                        <p:par>
                          <p:cTn id="130" fill="hold">
                            <p:stCondLst>
                              <p:cond delay="500"/>
                            </p:stCondLst>
                            <p:childTnLst>
                              <p:par>
                                <p:cTn id="131" presetID="22" presetClass="entr" presetSubtype="4" fill="hold" grpId="0" nodeType="afterEffect">
                                  <p:stCondLst>
                                    <p:cond delay="0"/>
                                  </p:stCondLst>
                                  <p:childTnLst>
                                    <p:set>
                                      <p:cBhvr>
                                        <p:cTn id="132" dur="1" fill="hold">
                                          <p:stCondLst>
                                            <p:cond delay="0"/>
                                          </p:stCondLst>
                                        </p:cTn>
                                        <p:tgtEl>
                                          <p:spTgt spid="55"/>
                                        </p:tgtEl>
                                        <p:attrNameLst>
                                          <p:attrName>style.visibility</p:attrName>
                                        </p:attrNameLst>
                                      </p:cBhvr>
                                      <p:to>
                                        <p:strVal val="visible"/>
                                      </p:to>
                                    </p:set>
                                    <p:animEffect transition="in" filter="wipe(down)">
                                      <p:cBhvr>
                                        <p:cTn id="133" dur="500"/>
                                        <p:tgtEl>
                                          <p:spTgt spid="55"/>
                                        </p:tgtEl>
                                      </p:cBhvr>
                                    </p:animEffect>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grpId="0" nodeType="clickEffect">
                                  <p:stCondLst>
                                    <p:cond delay="0"/>
                                  </p:stCondLst>
                                  <p:childTnLst>
                                    <p:set>
                                      <p:cBhvr>
                                        <p:cTn id="137" dur="1" fill="hold">
                                          <p:stCondLst>
                                            <p:cond delay="0"/>
                                          </p:stCondLst>
                                        </p:cTn>
                                        <p:tgtEl>
                                          <p:spTgt spid="676867">
                                            <p:txEl>
                                              <p:pRg st="0" end="0"/>
                                            </p:txEl>
                                          </p:spTgt>
                                        </p:tgtEl>
                                        <p:attrNameLst>
                                          <p:attrName>style.visibility</p:attrName>
                                        </p:attrNameLst>
                                      </p:cBhvr>
                                      <p:to>
                                        <p:strVal val="visible"/>
                                      </p:to>
                                    </p:set>
                                    <p:animEffect transition="in" filter="fade">
                                      <p:cBhvr>
                                        <p:cTn id="138" dur="500"/>
                                        <p:tgtEl>
                                          <p:spTgt spid="676867">
                                            <p:txEl>
                                              <p:pRg st="0" end="0"/>
                                            </p:txEl>
                                          </p:spTgt>
                                        </p:tgtEl>
                                      </p:cBhvr>
                                    </p:animEffect>
                                    <p:anim calcmode="lin" valueType="num">
                                      <p:cBhvr>
                                        <p:cTn id="139" dur="500" fill="hold"/>
                                        <p:tgtEl>
                                          <p:spTgt spid="676867">
                                            <p:txEl>
                                              <p:pRg st="0" end="0"/>
                                            </p:txEl>
                                          </p:spTgt>
                                        </p:tgtEl>
                                        <p:attrNameLst>
                                          <p:attrName>ppt_x</p:attrName>
                                        </p:attrNameLst>
                                      </p:cBhvr>
                                      <p:tavLst>
                                        <p:tav tm="0">
                                          <p:val>
                                            <p:strVal val="#ppt_x"/>
                                          </p:val>
                                        </p:tav>
                                        <p:tav tm="100000">
                                          <p:val>
                                            <p:strVal val="#ppt_x"/>
                                          </p:val>
                                        </p:tav>
                                      </p:tavLst>
                                    </p:anim>
                                    <p:anim calcmode="lin" valueType="num">
                                      <p:cBhvr>
                                        <p:cTn id="140" dur="500" fill="hold"/>
                                        <p:tgtEl>
                                          <p:spTgt spid="676867">
                                            <p:txEl>
                                              <p:pRg st="0" end="0"/>
                                            </p:txEl>
                                          </p:spTgt>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676867">
                                            <p:txEl>
                                              <p:pRg st="1" end="1"/>
                                            </p:txEl>
                                          </p:spTgt>
                                        </p:tgtEl>
                                        <p:attrNameLst>
                                          <p:attrName>style.visibility</p:attrName>
                                        </p:attrNameLst>
                                      </p:cBhvr>
                                      <p:to>
                                        <p:strVal val="visible"/>
                                      </p:to>
                                    </p:set>
                                    <p:animEffect transition="in" filter="fade">
                                      <p:cBhvr>
                                        <p:cTn id="143" dur="500"/>
                                        <p:tgtEl>
                                          <p:spTgt spid="676867">
                                            <p:txEl>
                                              <p:pRg st="1" end="1"/>
                                            </p:txEl>
                                          </p:spTgt>
                                        </p:tgtEl>
                                      </p:cBhvr>
                                    </p:animEffect>
                                    <p:anim calcmode="lin" valueType="num">
                                      <p:cBhvr>
                                        <p:cTn id="144" dur="500" fill="hold"/>
                                        <p:tgtEl>
                                          <p:spTgt spid="676867">
                                            <p:txEl>
                                              <p:pRg st="1" end="1"/>
                                            </p:txEl>
                                          </p:spTgt>
                                        </p:tgtEl>
                                        <p:attrNameLst>
                                          <p:attrName>ppt_x</p:attrName>
                                        </p:attrNameLst>
                                      </p:cBhvr>
                                      <p:tavLst>
                                        <p:tav tm="0">
                                          <p:val>
                                            <p:strVal val="#ppt_x"/>
                                          </p:val>
                                        </p:tav>
                                        <p:tav tm="100000">
                                          <p:val>
                                            <p:strVal val="#ppt_x"/>
                                          </p:val>
                                        </p:tav>
                                      </p:tavLst>
                                    </p:anim>
                                    <p:anim calcmode="lin" valueType="num">
                                      <p:cBhvr>
                                        <p:cTn id="145" dur="500" fill="hold"/>
                                        <p:tgtEl>
                                          <p:spTgt spid="676867">
                                            <p:txEl>
                                              <p:pRg st="1" end="1"/>
                                            </p:txEl>
                                          </p:spTgt>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676867">
                                            <p:txEl>
                                              <p:pRg st="2" end="2"/>
                                            </p:txEl>
                                          </p:spTgt>
                                        </p:tgtEl>
                                        <p:attrNameLst>
                                          <p:attrName>style.visibility</p:attrName>
                                        </p:attrNameLst>
                                      </p:cBhvr>
                                      <p:to>
                                        <p:strVal val="visible"/>
                                      </p:to>
                                    </p:set>
                                    <p:animEffect transition="in" filter="fade">
                                      <p:cBhvr>
                                        <p:cTn id="148" dur="500"/>
                                        <p:tgtEl>
                                          <p:spTgt spid="676867">
                                            <p:txEl>
                                              <p:pRg st="2" end="2"/>
                                            </p:txEl>
                                          </p:spTgt>
                                        </p:tgtEl>
                                      </p:cBhvr>
                                    </p:animEffect>
                                    <p:anim calcmode="lin" valueType="num">
                                      <p:cBhvr>
                                        <p:cTn id="149" dur="500" fill="hold"/>
                                        <p:tgtEl>
                                          <p:spTgt spid="676867">
                                            <p:txEl>
                                              <p:pRg st="2" end="2"/>
                                            </p:txEl>
                                          </p:spTgt>
                                        </p:tgtEl>
                                        <p:attrNameLst>
                                          <p:attrName>ppt_x</p:attrName>
                                        </p:attrNameLst>
                                      </p:cBhvr>
                                      <p:tavLst>
                                        <p:tav tm="0">
                                          <p:val>
                                            <p:strVal val="#ppt_x"/>
                                          </p:val>
                                        </p:tav>
                                        <p:tav tm="100000">
                                          <p:val>
                                            <p:strVal val="#ppt_x"/>
                                          </p:val>
                                        </p:tav>
                                      </p:tavLst>
                                    </p:anim>
                                    <p:anim calcmode="lin" valueType="num">
                                      <p:cBhvr>
                                        <p:cTn id="150" dur="500" fill="hold"/>
                                        <p:tgtEl>
                                          <p:spTgt spid="676867">
                                            <p:txEl>
                                              <p:pRg st="2" end="2"/>
                                            </p:txEl>
                                          </p:spTgt>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676867">
                                            <p:txEl>
                                              <p:pRg st="3" end="3"/>
                                            </p:txEl>
                                          </p:spTgt>
                                        </p:tgtEl>
                                        <p:attrNameLst>
                                          <p:attrName>style.visibility</p:attrName>
                                        </p:attrNameLst>
                                      </p:cBhvr>
                                      <p:to>
                                        <p:strVal val="visible"/>
                                      </p:to>
                                    </p:set>
                                    <p:animEffect transition="in" filter="fade">
                                      <p:cBhvr>
                                        <p:cTn id="153" dur="500"/>
                                        <p:tgtEl>
                                          <p:spTgt spid="676867">
                                            <p:txEl>
                                              <p:pRg st="3" end="3"/>
                                            </p:txEl>
                                          </p:spTgt>
                                        </p:tgtEl>
                                      </p:cBhvr>
                                    </p:animEffect>
                                    <p:anim calcmode="lin" valueType="num">
                                      <p:cBhvr>
                                        <p:cTn id="154" dur="500" fill="hold"/>
                                        <p:tgtEl>
                                          <p:spTgt spid="676867">
                                            <p:txEl>
                                              <p:pRg st="3" end="3"/>
                                            </p:txEl>
                                          </p:spTgt>
                                        </p:tgtEl>
                                        <p:attrNameLst>
                                          <p:attrName>ppt_x</p:attrName>
                                        </p:attrNameLst>
                                      </p:cBhvr>
                                      <p:tavLst>
                                        <p:tav tm="0">
                                          <p:val>
                                            <p:strVal val="#ppt_x"/>
                                          </p:val>
                                        </p:tav>
                                        <p:tav tm="100000">
                                          <p:val>
                                            <p:strVal val="#ppt_x"/>
                                          </p:val>
                                        </p:tav>
                                      </p:tavLst>
                                    </p:anim>
                                    <p:anim calcmode="lin" valueType="num">
                                      <p:cBhvr>
                                        <p:cTn id="155" dur="500" fill="hold"/>
                                        <p:tgtEl>
                                          <p:spTgt spid="67686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7" grpId="0" build="p"/>
      <p:bldP spid="20" grpId="0" animBg="1"/>
      <p:bldP spid="21" grpId="0" animBg="1"/>
      <p:bldP spid="25" grpId="0"/>
      <p:bldP spid="26" grpId="0"/>
      <p:bldP spid="27" grpId="0"/>
      <p:bldP spid="28" grpId="0" animBg="1"/>
      <p:bldP spid="29" grpId="0" animBg="1"/>
      <p:bldP spid="30" grpId="0" animBg="1"/>
      <p:bldP spid="39" grpId="0"/>
      <p:bldP spid="40" grpId="0" animBg="1"/>
      <p:bldP spid="5" grpId="0" animBg="1"/>
      <p:bldP spid="47" grpId="0" animBg="1"/>
      <p:bldP spid="48" grpId="0" animBg="1"/>
      <p:bldP spid="49" grpId="0" animBg="1"/>
      <p:bldP spid="51" grpId="0" animBg="1"/>
      <p:bldP spid="50" grpId="0" animBg="1"/>
      <p:bldP spid="53" grpId="0" animBg="1"/>
      <p:bldP spid="54" grpId="0" animBg="1"/>
      <p:bldP spid="55" grpId="0" animBg="1"/>
      <p:bldP spid="52" grpId="0" animBg="1"/>
      <p:bldP spid="4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Simulations of CUBIC Flows</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43</a:t>
            </a:fld>
            <a:endParaRPr lang="en-US" dirty="0"/>
          </a:p>
        </p:txBody>
      </p:sp>
      <p:pic>
        <p:nvPicPr>
          <p:cNvPr id="4099" name="Picture 3" descr="D:\Classes\CS 4700\assets\cub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094" y="1612750"/>
            <a:ext cx="7073556" cy="511348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flipH="1">
            <a:off x="5632281" y="2690175"/>
            <a:ext cx="932405" cy="426563"/>
            <a:chOff x="1191443" y="4863146"/>
            <a:chExt cx="5209363" cy="1398648"/>
          </a:xfrm>
        </p:grpSpPr>
        <p:sp>
          <p:nvSpPr>
            <p:cNvPr id="8" name="Rectangular Callout 7"/>
            <p:cNvSpPr/>
            <p:nvPr/>
          </p:nvSpPr>
          <p:spPr>
            <a:xfrm>
              <a:off x="1191443" y="4876799"/>
              <a:ext cx="5181607" cy="1384995"/>
            </a:xfrm>
            <a:prstGeom prst="wedgeRectCallout">
              <a:avLst>
                <a:gd name="adj1" fmla="val 9448"/>
                <a:gd name="adj2" fmla="val 102237"/>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sz="2000" kern="0">
                <a:solidFill>
                  <a:sysClr val="window" lastClr="FFFFFF"/>
                </a:solidFill>
                <a:latin typeface="Tw Cen MT"/>
              </a:endParaRPr>
            </a:p>
          </p:txBody>
        </p:sp>
        <p:sp>
          <p:nvSpPr>
            <p:cNvPr id="9" name="TextBox 8"/>
            <p:cNvSpPr txBox="1"/>
            <p:nvPr/>
          </p:nvSpPr>
          <p:spPr>
            <a:xfrm>
              <a:off x="1219205" y="4863146"/>
              <a:ext cx="5181601" cy="1210995"/>
            </a:xfrm>
            <a:prstGeom prst="rect">
              <a:avLst/>
            </a:prstGeom>
            <a:noFill/>
          </p:spPr>
          <p:txBody>
            <a:bodyPr wrap="square" rtlCol="0">
              <a:spAutoFit/>
            </a:bodyPr>
            <a:lstStyle/>
            <a:p>
              <a:pPr algn="ctr">
                <a:defRPr/>
              </a:pPr>
              <a:r>
                <a:rPr lang="en-US" kern="0" dirty="0">
                  <a:solidFill>
                    <a:sysClr val="window" lastClr="FFFFFF"/>
                  </a:solidFill>
                </a:rPr>
                <a:t>CUBIC</a:t>
              </a:r>
            </a:p>
          </p:txBody>
        </p:sp>
      </p:grpSp>
      <p:grpSp>
        <p:nvGrpSpPr>
          <p:cNvPr id="10" name="Group 9"/>
          <p:cNvGrpSpPr/>
          <p:nvPr/>
        </p:nvGrpSpPr>
        <p:grpSpPr>
          <a:xfrm flipH="1">
            <a:off x="3842760" y="4699656"/>
            <a:ext cx="932405" cy="426563"/>
            <a:chOff x="1191443" y="4863146"/>
            <a:chExt cx="5209363" cy="1398648"/>
          </a:xfrm>
        </p:grpSpPr>
        <p:sp>
          <p:nvSpPr>
            <p:cNvPr id="11" name="Rectangular Callout 10"/>
            <p:cNvSpPr/>
            <p:nvPr/>
          </p:nvSpPr>
          <p:spPr>
            <a:xfrm>
              <a:off x="1191443" y="4876799"/>
              <a:ext cx="5181607" cy="1384995"/>
            </a:xfrm>
            <a:prstGeom prst="wedgeRectCallout">
              <a:avLst>
                <a:gd name="adj1" fmla="val 9448"/>
                <a:gd name="adj2" fmla="val 102237"/>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sz="2000" kern="0">
                <a:solidFill>
                  <a:sysClr val="window" lastClr="FFFFFF"/>
                </a:solidFill>
                <a:latin typeface="Tw Cen MT"/>
              </a:endParaRPr>
            </a:p>
          </p:txBody>
        </p:sp>
        <p:sp>
          <p:nvSpPr>
            <p:cNvPr id="12" name="TextBox 11"/>
            <p:cNvSpPr txBox="1"/>
            <p:nvPr/>
          </p:nvSpPr>
          <p:spPr>
            <a:xfrm>
              <a:off x="1219205" y="4863146"/>
              <a:ext cx="5181601" cy="1210995"/>
            </a:xfrm>
            <a:prstGeom prst="rect">
              <a:avLst/>
            </a:prstGeom>
            <a:noFill/>
          </p:spPr>
          <p:txBody>
            <a:bodyPr wrap="square" rtlCol="0">
              <a:spAutoFit/>
            </a:bodyPr>
            <a:lstStyle/>
            <a:p>
              <a:pPr algn="ctr">
                <a:defRPr/>
              </a:pPr>
              <a:r>
                <a:rPr lang="en-US" kern="0" dirty="0">
                  <a:solidFill>
                    <a:sysClr val="window" lastClr="FFFFFF"/>
                  </a:solidFill>
                </a:rPr>
                <a:t>CUBIC</a:t>
              </a:r>
            </a:p>
          </p:txBody>
        </p:sp>
      </p:grpSp>
      <p:grpSp>
        <p:nvGrpSpPr>
          <p:cNvPr id="13" name="Group 12"/>
          <p:cNvGrpSpPr/>
          <p:nvPr/>
        </p:nvGrpSpPr>
        <p:grpSpPr>
          <a:xfrm flipH="1">
            <a:off x="9441434" y="5126219"/>
            <a:ext cx="932405" cy="426563"/>
            <a:chOff x="1191443" y="4863146"/>
            <a:chExt cx="5209363" cy="1398648"/>
          </a:xfrm>
        </p:grpSpPr>
        <p:sp>
          <p:nvSpPr>
            <p:cNvPr id="14" name="Rectangular Callout 13"/>
            <p:cNvSpPr/>
            <p:nvPr/>
          </p:nvSpPr>
          <p:spPr>
            <a:xfrm>
              <a:off x="1191443" y="4876799"/>
              <a:ext cx="5181607" cy="1384995"/>
            </a:xfrm>
            <a:prstGeom prst="wedgeRectCallout">
              <a:avLst>
                <a:gd name="adj1" fmla="val 100927"/>
                <a:gd name="adj2" fmla="val 122323"/>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sz="2000" kern="0">
                <a:solidFill>
                  <a:sysClr val="window" lastClr="FFFFFF"/>
                </a:solidFill>
                <a:latin typeface="Tw Cen MT"/>
              </a:endParaRPr>
            </a:p>
          </p:txBody>
        </p:sp>
        <p:sp>
          <p:nvSpPr>
            <p:cNvPr id="15" name="TextBox 14"/>
            <p:cNvSpPr txBox="1"/>
            <p:nvPr/>
          </p:nvSpPr>
          <p:spPr>
            <a:xfrm>
              <a:off x="1219205" y="4863146"/>
              <a:ext cx="5181601" cy="1210995"/>
            </a:xfrm>
            <a:prstGeom prst="rect">
              <a:avLst/>
            </a:prstGeom>
            <a:noFill/>
          </p:spPr>
          <p:txBody>
            <a:bodyPr wrap="square" rtlCol="0">
              <a:spAutoFit/>
            </a:bodyPr>
            <a:lstStyle/>
            <a:p>
              <a:pPr algn="ctr">
                <a:defRPr/>
              </a:pPr>
              <a:r>
                <a:rPr lang="en-US" kern="0" dirty="0">
                  <a:solidFill>
                    <a:sysClr val="window" lastClr="FFFFFF"/>
                  </a:solidFill>
                </a:rPr>
                <a:t>Reno</a:t>
              </a:r>
            </a:p>
          </p:txBody>
        </p:sp>
      </p:grpSp>
      <p:grpSp>
        <p:nvGrpSpPr>
          <p:cNvPr id="16" name="Group 15"/>
          <p:cNvGrpSpPr/>
          <p:nvPr/>
        </p:nvGrpSpPr>
        <p:grpSpPr>
          <a:xfrm flipH="1">
            <a:off x="8283508" y="5036722"/>
            <a:ext cx="932405" cy="426563"/>
            <a:chOff x="1191443" y="4863146"/>
            <a:chExt cx="5209363" cy="1398648"/>
          </a:xfrm>
        </p:grpSpPr>
        <p:sp>
          <p:nvSpPr>
            <p:cNvPr id="17" name="Rectangular Callout 16"/>
            <p:cNvSpPr/>
            <p:nvPr/>
          </p:nvSpPr>
          <p:spPr>
            <a:xfrm>
              <a:off x="1191443" y="4876799"/>
              <a:ext cx="5181607" cy="1384995"/>
            </a:xfrm>
            <a:prstGeom prst="wedgeRectCallout">
              <a:avLst>
                <a:gd name="adj1" fmla="val 47056"/>
                <a:gd name="adj2" fmla="val 193739"/>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sz="2000" kern="0">
                <a:solidFill>
                  <a:sysClr val="window" lastClr="FFFFFF"/>
                </a:solidFill>
                <a:latin typeface="Tw Cen MT"/>
              </a:endParaRPr>
            </a:p>
          </p:txBody>
        </p:sp>
        <p:sp>
          <p:nvSpPr>
            <p:cNvPr id="18" name="TextBox 17"/>
            <p:cNvSpPr txBox="1"/>
            <p:nvPr/>
          </p:nvSpPr>
          <p:spPr>
            <a:xfrm>
              <a:off x="1219205" y="4863146"/>
              <a:ext cx="5181601" cy="1210995"/>
            </a:xfrm>
            <a:prstGeom prst="rect">
              <a:avLst/>
            </a:prstGeom>
            <a:noFill/>
          </p:spPr>
          <p:txBody>
            <a:bodyPr wrap="square" rtlCol="0">
              <a:spAutoFit/>
            </a:bodyPr>
            <a:lstStyle/>
            <a:p>
              <a:pPr algn="ctr">
                <a:defRPr/>
              </a:pPr>
              <a:r>
                <a:rPr lang="en-US" kern="0" dirty="0">
                  <a:solidFill>
                    <a:sysClr val="window" lastClr="FFFFFF"/>
                  </a:solidFill>
                </a:rPr>
                <a:t>Reno</a:t>
              </a:r>
            </a:p>
          </p:txBody>
        </p:sp>
      </p:grpSp>
    </p:spTree>
    <p:extLst>
      <p:ext uri="{BB962C8B-B14F-4D97-AF65-F5344CB8AC3E}">
        <p14:creationId xmlns:p14="http://schemas.microsoft.com/office/powerpoint/2010/main" val="39692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anim calcmode="lin" valueType="num">
                                      <p:cBhvr>
                                        <p:cTn id="20" dur="500" fill="hold"/>
                                        <p:tgtEl>
                                          <p:spTgt spid="16"/>
                                        </p:tgtEl>
                                        <p:attrNameLst>
                                          <p:attrName>ppt_x</p:attrName>
                                        </p:attrNameLst>
                                      </p:cBhvr>
                                      <p:tavLst>
                                        <p:tav tm="0">
                                          <p:val>
                                            <p:strVal val="#ppt_x"/>
                                          </p:val>
                                        </p:tav>
                                        <p:tav tm="100000">
                                          <p:val>
                                            <p:strVal val="#ppt_x"/>
                                          </p:val>
                                        </p:tav>
                                      </p:tavLst>
                                    </p:anim>
                                    <p:anim calcmode="lin" valueType="num">
                                      <p:cBhvr>
                                        <p:cTn id="21" dur="5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anim calcmode="lin" valueType="num">
                                      <p:cBhvr>
                                        <p:cTn id="26" dur="500" fill="hold"/>
                                        <p:tgtEl>
                                          <p:spTgt spid="13"/>
                                        </p:tgtEl>
                                        <p:attrNameLst>
                                          <p:attrName>ppt_x</p:attrName>
                                        </p:attrNameLst>
                                      </p:cBhvr>
                                      <p:tavLst>
                                        <p:tav tm="0">
                                          <p:val>
                                            <p:strVal val="#ppt_x"/>
                                          </p:val>
                                        </p:tav>
                                        <p:tav tm="100000">
                                          <p:val>
                                            <p:strVal val="#ppt_x"/>
                                          </p:val>
                                        </p:tav>
                                      </p:tavLst>
                                    </p:anim>
                                    <p:anim calcmode="lin" valueType="num">
                                      <p:cBhvr>
                                        <p:cTn id="27"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normAutofit/>
          </a:bodyPr>
          <a:lstStyle/>
          <a:p>
            <a:r>
              <a:rPr lang="en-US" dirty="0"/>
              <a:t>Deploying TCP Variants</a:t>
            </a:r>
            <a:endParaRPr lang="en-US" dirty="0">
              <a:solidFill>
                <a:schemeClr val="accent2"/>
              </a:solidFill>
            </a:endParaRPr>
          </a:p>
        </p:txBody>
      </p:sp>
      <p:sp>
        <p:nvSpPr>
          <p:cNvPr id="687107" name="Rectangle 3"/>
          <p:cNvSpPr>
            <a:spLocks noGrp="1" noChangeArrowheads="1"/>
          </p:cNvSpPr>
          <p:nvPr>
            <p:ph idx="1"/>
          </p:nvPr>
        </p:nvSpPr>
        <p:spPr/>
        <p:txBody>
          <a:bodyPr>
            <a:normAutofit/>
          </a:bodyPr>
          <a:lstStyle/>
          <a:p>
            <a:r>
              <a:rPr lang="en-US" dirty="0"/>
              <a:t>TCP assumes all flows employ TCP-like congestion control</a:t>
            </a:r>
          </a:p>
          <a:p>
            <a:pPr lvl="1"/>
            <a:r>
              <a:rPr lang="en-US" dirty="0"/>
              <a:t>TCP-friendly or TCP-compatible</a:t>
            </a:r>
          </a:p>
          <a:p>
            <a:pPr lvl="1"/>
            <a:r>
              <a:rPr lang="en-US" dirty="0"/>
              <a:t>Violated by UDP :(</a:t>
            </a:r>
          </a:p>
          <a:p>
            <a:r>
              <a:rPr lang="en-US" dirty="0"/>
              <a:t>If new congestion control algorithms are developed, they must be TCP-friendly</a:t>
            </a:r>
          </a:p>
          <a:p>
            <a:r>
              <a:rPr lang="en-US" dirty="0"/>
              <a:t>Be wary of unforeseen interactions</a:t>
            </a:r>
          </a:p>
          <a:p>
            <a:pPr lvl="1"/>
            <a:r>
              <a:rPr lang="en-US" dirty="0"/>
              <a:t>Variants work well with others like themselves</a:t>
            </a:r>
          </a:p>
          <a:p>
            <a:pPr lvl="1"/>
            <a:r>
              <a:rPr lang="en-US" dirty="0"/>
              <a:t>Different variants competing for resources may trigger unfair, pathological behavior</a:t>
            </a:r>
          </a:p>
        </p:txBody>
      </p:sp>
      <p:sp>
        <p:nvSpPr>
          <p:cNvPr id="5" name="Slide Number Placeholder 5"/>
          <p:cNvSpPr>
            <a:spLocks noGrp="1"/>
          </p:cNvSpPr>
          <p:nvPr>
            <p:ph type="sldNum" sz="quarter" idx="4294967295"/>
          </p:nvPr>
        </p:nvSpPr>
        <p:spPr>
          <a:xfrm>
            <a:off x="9906000" y="6356351"/>
            <a:ext cx="762000" cy="365125"/>
          </a:xfrm>
          <a:prstGeom prst="rect">
            <a:avLst/>
          </a:prstGeom>
        </p:spPr>
        <p:txBody>
          <a:bodyPr>
            <a:normAutofit lnSpcReduction="10000"/>
          </a:bodyPr>
          <a:lstStyle/>
          <a:p>
            <a:fld id="{E69AC99F-0E86-43C9-AB90-FE1161A07387}" type="slidenum">
              <a:rPr lang="en-US" smtClean="0"/>
              <a:pPr/>
              <a:t>44</a:t>
            </a:fld>
            <a:endParaRPr lang="en-US"/>
          </a:p>
        </p:txBody>
      </p:sp>
    </p:spTree>
    <p:extLst>
      <p:ext uri="{BB962C8B-B14F-4D97-AF65-F5344CB8AC3E}">
        <p14:creationId xmlns:p14="http://schemas.microsoft.com/office/powerpoint/2010/main" val="128282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87107">
                                            <p:txEl>
                                              <p:pRg st="3" end="3"/>
                                            </p:txEl>
                                          </p:spTgt>
                                        </p:tgtEl>
                                        <p:attrNameLst>
                                          <p:attrName>style.visibility</p:attrName>
                                        </p:attrNameLst>
                                      </p:cBhvr>
                                      <p:to>
                                        <p:strVal val="visible"/>
                                      </p:to>
                                    </p:set>
                                    <p:animEffect transition="in" filter="fade">
                                      <p:cBhvr>
                                        <p:cTn id="7" dur="500"/>
                                        <p:tgtEl>
                                          <p:spTgt spid="687107">
                                            <p:txEl>
                                              <p:pRg st="3" end="3"/>
                                            </p:txEl>
                                          </p:spTgt>
                                        </p:tgtEl>
                                      </p:cBhvr>
                                    </p:animEffect>
                                    <p:anim calcmode="lin" valueType="num">
                                      <p:cBhvr>
                                        <p:cTn id="8" dur="500" fill="hold"/>
                                        <p:tgtEl>
                                          <p:spTgt spid="687107">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68710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87107">
                                            <p:txEl>
                                              <p:pRg st="4" end="4"/>
                                            </p:txEl>
                                          </p:spTgt>
                                        </p:tgtEl>
                                        <p:attrNameLst>
                                          <p:attrName>style.visibility</p:attrName>
                                        </p:attrNameLst>
                                      </p:cBhvr>
                                      <p:to>
                                        <p:strVal val="visible"/>
                                      </p:to>
                                    </p:set>
                                    <p:animEffect transition="in" filter="fade">
                                      <p:cBhvr>
                                        <p:cTn id="14" dur="500"/>
                                        <p:tgtEl>
                                          <p:spTgt spid="687107">
                                            <p:txEl>
                                              <p:pRg st="4" end="4"/>
                                            </p:txEl>
                                          </p:spTgt>
                                        </p:tgtEl>
                                      </p:cBhvr>
                                    </p:animEffect>
                                    <p:anim calcmode="lin" valueType="num">
                                      <p:cBhvr>
                                        <p:cTn id="15" dur="500" fill="hold"/>
                                        <p:tgtEl>
                                          <p:spTgt spid="687107">
                                            <p:txEl>
                                              <p:pRg st="4" end="4"/>
                                            </p:txEl>
                                          </p:spTgt>
                                        </p:tgtEl>
                                        <p:attrNameLst>
                                          <p:attrName>ppt_x</p:attrName>
                                        </p:attrNameLst>
                                      </p:cBhvr>
                                      <p:tavLst>
                                        <p:tav tm="0">
                                          <p:val>
                                            <p:strVal val="#ppt_x"/>
                                          </p:val>
                                        </p:tav>
                                        <p:tav tm="100000">
                                          <p:val>
                                            <p:strVal val="#ppt_x"/>
                                          </p:val>
                                        </p:tav>
                                      </p:tavLst>
                                    </p:anim>
                                    <p:anim calcmode="lin" valueType="num">
                                      <p:cBhvr>
                                        <p:cTn id="16" dur="500" fill="hold"/>
                                        <p:tgtEl>
                                          <p:spTgt spid="687107">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87107">
                                            <p:txEl>
                                              <p:pRg st="5" end="5"/>
                                            </p:txEl>
                                          </p:spTgt>
                                        </p:tgtEl>
                                        <p:attrNameLst>
                                          <p:attrName>style.visibility</p:attrName>
                                        </p:attrNameLst>
                                      </p:cBhvr>
                                      <p:to>
                                        <p:strVal val="visible"/>
                                      </p:to>
                                    </p:set>
                                    <p:animEffect transition="in" filter="fade">
                                      <p:cBhvr>
                                        <p:cTn id="19" dur="500"/>
                                        <p:tgtEl>
                                          <p:spTgt spid="687107">
                                            <p:txEl>
                                              <p:pRg st="5" end="5"/>
                                            </p:txEl>
                                          </p:spTgt>
                                        </p:tgtEl>
                                      </p:cBhvr>
                                    </p:animEffect>
                                    <p:anim calcmode="lin" valueType="num">
                                      <p:cBhvr>
                                        <p:cTn id="20" dur="500" fill="hold"/>
                                        <p:tgtEl>
                                          <p:spTgt spid="687107">
                                            <p:txEl>
                                              <p:pRg st="5" end="5"/>
                                            </p:txEl>
                                          </p:spTgt>
                                        </p:tgtEl>
                                        <p:attrNameLst>
                                          <p:attrName>ppt_x</p:attrName>
                                        </p:attrNameLst>
                                      </p:cBhvr>
                                      <p:tavLst>
                                        <p:tav tm="0">
                                          <p:val>
                                            <p:strVal val="#ppt_x"/>
                                          </p:val>
                                        </p:tav>
                                        <p:tav tm="100000">
                                          <p:val>
                                            <p:strVal val="#ppt_x"/>
                                          </p:val>
                                        </p:tav>
                                      </p:tavLst>
                                    </p:anim>
                                    <p:anim calcmode="lin" valueType="num">
                                      <p:cBhvr>
                                        <p:cTn id="21" dur="500" fill="hold"/>
                                        <p:tgtEl>
                                          <p:spTgt spid="687107">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87107">
                                            <p:txEl>
                                              <p:pRg st="6" end="6"/>
                                            </p:txEl>
                                          </p:spTgt>
                                        </p:tgtEl>
                                        <p:attrNameLst>
                                          <p:attrName>style.visibility</p:attrName>
                                        </p:attrNameLst>
                                      </p:cBhvr>
                                      <p:to>
                                        <p:strVal val="visible"/>
                                      </p:to>
                                    </p:set>
                                    <p:animEffect transition="in" filter="fade">
                                      <p:cBhvr>
                                        <p:cTn id="24" dur="500"/>
                                        <p:tgtEl>
                                          <p:spTgt spid="687107">
                                            <p:txEl>
                                              <p:pRg st="6" end="6"/>
                                            </p:txEl>
                                          </p:spTgt>
                                        </p:tgtEl>
                                      </p:cBhvr>
                                    </p:animEffect>
                                    <p:anim calcmode="lin" valueType="num">
                                      <p:cBhvr>
                                        <p:cTn id="25" dur="500" fill="hold"/>
                                        <p:tgtEl>
                                          <p:spTgt spid="687107">
                                            <p:txEl>
                                              <p:pRg st="6" end="6"/>
                                            </p:txEl>
                                          </p:spTgt>
                                        </p:tgtEl>
                                        <p:attrNameLst>
                                          <p:attrName>ppt_x</p:attrName>
                                        </p:attrNameLst>
                                      </p:cBhvr>
                                      <p:tavLst>
                                        <p:tav tm="0">
                                          <p:val>
                                            <p:strVal val="#ppt_x"/>
                                          </p:val>
                                        </p:tav>
                                        <p:tav tm="100000">
                                          <p:val>
                                            <p:strVal val="#ppt_x"/>
                                          </p:val>
                                        </p:tav>
                                      </p:tavLst>
                                    </p:anim>
                                    <p:anim calcmode="lin" valueType="num">
                                      <p:cBhvr>
                                        <p:cTn id="26" dur="500" fill="hold"/>
                                        <p:tgtEl>
                                          <p:spTgt spid="68710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94EE-4CBC-4283-A834-5B1B13D8B69A}"/>
              </a:ext>
            </a:extLst>
          </p:cNvPr>
          <p:cNvSpPr>
            <a:spLocks noGrp="1"/>
          </p:cNvSpPr>
          <p:nvPr>
            <p:ph type="title"/>
          </p:nvPr>
        </p:nvSpPr>
        <p:spPr/>
        <p:txBody>
          <a:bodyPr/>
          <a:lstStyle/>
          <a:p>
            <a:r>
              <a:rPr lang="en-US" dirty="0"/>
              <a:t>Initial Window Size</a:t>
            </a:r>
          </a:p>
        </p:txBody>
      </p:sp>
      <p:sp>
        <p:nvSpPr>
          <p:cNvPr id="3" name="Slide Number Placeholder 2">
            <a:extLst>
              <a:ext uri="{FF2B5EF4-FFF2-40B4-BE49-F238E27FC236}">
                <a16:creationId xmlns:a16="http://schemas.microsoft.com/office/drawing/2014/main" id="{18DD4D93-70D6-4031-925F-50EAAF38349B}"/>
              </a:ext>
            </a:extLst>
          </p:cNvPr>
          <p:cNvSpPr>
            <a:spLocks noGrp="1"/>
          </p:cNvSpPr>
          <p:nvPr>
            <p:ph type="sldNum" sz="quarter" idx="12"/>
          </p:nvPr>
        </p:nvSpPr>
        <p:spPr/>
        <p:txBody>
          <a:bodyPr>
            <a:normAutofit fontScale="92500" lnSpcReduction="20000"/>
          </a:bodyPr>
          <a:lstStyle/>
          <a:p>
            <a:fld id="{283B9EA5-CE9A-4950-A80C-5ADF06B45BB8}" type="slidenum">
              <a:rPr lang="en-US" smtClean="0"/>
              <a:pPr/>
              <a:t>45</a:t>
            </a:fld>
            <a:endParaRPr lang="en-US" dirty="0"/>
          </a:p>
        </p:txBody>
      </p:sp>
      <p:sp>
        <p:nvSpPr>
          <p:cNvPr id="4" name="Content Placeholder 3">
            <a:extLst>
              <a:ext uri="{FF2B5EF4-FFF2-40B4-BE49-F238E27FC236}">
                <a16:creationId xmlns:a16="http://schemas.microsoft.com/office/drawing/2014/main" id="{5BD6962F-5AAF-4C12-9437-CFACA59D3018}"/>
              </a:ext>
            </a:extLst>
          </p:cNvPr>
          <p:cNvSpPr>
            <a:spLocks noGrp="1"/>
          </p:cNvSpPr>
          <p:nvPr>
            <p:ph sz="quarter" idx="1"/>
          </p:nvPr>
        </p:nvSpPr>
        <p:spPr>
          <a:xfrm>
            <a:off x="203200" y="1600200"/>
            <a:ext cx="11785600" cy="1676425"/>
          </a:xfrm>
        </p:spPr>
        <p:txBody>
          <a:bodyPr/>
          <a:lstStyle/>
          <a:p>
            <a:r>
              <a:rPr lang="en-US" dirty="0"/>
              <a:t>What should be the initial value of </a:t>
            </a:r>
            <a:r>
              <a:rPr lang="en-US" i="1" dirty="0" err="1"/>
              <a:t>cwnd</a:t>
            </a:r>
            <a:r>
              <a:rPr lang="en-US" dirty="0"/>
              <a:t>?</a:t>
            </a:r>
          </a:p>
          <a:p>
            <a:pPr lvl="1"/>
            <a:r>
              <a:rPr lang="en-US" dirty="0"/>
              <a:t>Too small – flows take longer to leave slow start</a:t>
            </a:r>
          </a:p>
          <a:p>
            <a:pPr lvl="1"/>
            <a:r>
              <a:rPr lang="en-US" dirty="0"/>
              <a:t>Too big – new flows create burst of traffic that may congest networks</a:t>
            </a:r>
          </a:p>
        </p:txBody>
      </p:sp>
      <p:pic>
        <p:nvPicPr>
          <p:cNvPr id="6" name="Picture 5">
            <a:extLst>
              <a:ext uri="{FF2B5EF4-FFF2-40B4-BE49-F238E27FC236}">
                <a16:creationId xmlns:a16="http://schemas.microsoft.com/office/drawing/2014/main" id="{8C02D57D-4A83-475B-827F-F6394D801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783" y="3120317"/>
            <a:ext cx="7777219" cy="3276624"/>
          </a:xfrm>
          <a:prstGeom prst="rect">
            <a:avLst/>
          </a:prstGeom>
        </p:spPr>
      </p:pic>
      <p:sp>
        <p:nvSpPr>
          <p:cNvPr id="8" name="Content Placeholder 3">
            <a:extLst>
              <a:ext uri="{FF2B5EF4-FFF2-40B4-BE49-F238E27FC236}">
                <a16:creationId xmlns:a16="http://schemas.microsoft.com/office/drawing/2014/main" id="{19088CCE-3CA5-456A-8573-8C5D9B059F83}"/>
              </a:ext>
            </a:extLst>
          </p:cNvPr>
          <p:cNvSpPr txBox="1">
            <a:spLocks/>
          </p:cNvSpPr>
          <p:nvPr/>
        </p:nvSpPr>
        <p:spPr>
          <a:xfrm>
            <a:off x="203200" y="3120317"/>
            <a:ext cx="3652423" cy="3276624"/>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Subject of ongoing debate</a:t>
            </a:r>
          </a:p>
          <a:p>
            <a:pPr lvl="1"/>
            <a:r>
              <a:rPr lang="en-US" dirty="0"/>
              <a:t>E.g. Linux kernel officially adopted </a:t>
            </a:r>
            <a:r>
              <a:rPr lang="en-US" i="1" dirty="0" err="1"/>
              <a:t>cwnd</a:t>
            </a:r>
            <a:r>
              <a:rPr lang="en-US" i="1" dirty="0"/>
              <a:t> = 10</a:t>
            </a:r>
            <a:r>
              <a:rPr lang="en-US" dirty="0"/>
              <a:t> in 2011</a:t>
            </a:r>
          </a:p>
          <a:p>
            <a:r>
              <a:rPr lang="en-US" dirty="0"/>
              <a:t>What sizes are in use today?</a:t>
            </a:r>
          </a:p>
        </p:txBody>
      </p:sp>
      <p:sp>
        <p:nvSpPr>
          <p:cNvPr id="9" name="TextBox 8">
            <a:extLst>
              <a:ext uri="{FF2B5EF4-FFF2-40B4-BE49-F238E27FC236}">
                <a16:creationId xmlns:a16="http://schemas.microsoft.com/office/drawing/2014/main" id="{7F88BF0E-CCB3-4642-9935-8FBF4DBB71F1}"/>
              </a:ext>
            </a:extLst>
          </p:cNvPr>
          <p:cNvSpPr txBox="1"/>
          <p:nvPr/>
        </p:nvSpPr>
        <p:spPr>
          <a:xfrm>
            <a:off x="4758374" y="6553249"/>
            <a:ext cx="7547900" cy="307777"/>
          </a:xfrm>
          <a:prstGeom prst="rect">
            <a:avLst/>
          </a:prstGeom>
          <a:noFill/>
        </p:spPr>
        <p:txBody>
          <a:bodyPr wrap="none" rtlCol="0">
            <a:spAutoFit/>
          </a:bodyPr>
          <a:lstStyle/>
          <a:p>
            <a:r>
              <a:rPr lang="en-US" sz="1400" dirty="0"/>
              <a:t>Jan </a:t>
            </a:r>
            <a:r>
              <a:rPr lang="en-US" sz="1400" dirty="0" err="1"/>
              <a:t>Rüth</a:t>
            </a:r>
            <a:r>
              <a:rPr lang="en-US" sz="1400" dirty="0"/>
              <a:t>, Christian Bormann, Oliver </a:t>
            </a:r>
            <a:r>
              <a:rPr lang="en-US" sz="1400" dirty="0" err="1"/>
              <a:t>Hohlfeld</a:t>
            </a:r>
            <a:r>
              <a:rPr lang="en-US" sz="1400" dirty="0"/>
              <a:t>. Large-scale Scanning of TCP’s Initial Window. IMC 2017. </a:t>
            </a:r>
          </a:p>
        </p:txBody>
      </p:sp>
    </p:spTree>
    <p:extLst>
      <p:ext uri="{BB962C8B-B14F-4D97-AF65-F5344CB8AC3E}">
        <p14:creationId xmlns:p14="http://schemas.microsoft.com/office/powerpoint/2010/main" val="33300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anim calcmode="lin" valueType="num">
                                      <p:cBhvr>
                                        <p:cTn id="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anim calcmode="lin" valueType="num">
                                      <p:cBhvr>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500"/>
                                        <p:tgtEl>
                                          <p:spTgt spid="8">
                                            <p:txEl>
                                              <p:pRg st="2" end="2"/>
                                            </p:txEl>
                                          </p:spTgt>
                                        </p:tgtEl>
                                      </p:cBhvr>
                                    </p:animEffect>
                                    <p:anim calcmode="lin" valueType="num">
                                      <p:cBhvr>
                                        <p:cTn id="20"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8">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anim calcmode="lin" valueType="num">
                                      <p:cBhvr>
                                        <p:cTn id="25" dur="500" fill="hold"/>
                                        <p:tgtEl>
                                          <p:spTgt spid="6"/>
                                        </p:tgtEl>
                                        <p:attrNameLst>
                                          <p:attrName>ppt_x</p:attrName>
                                        </p:attrNameLst>
                                      </p:cBhvr>
                                      <p:tavLst>
                                        <p:tav tm="0">
                                          <p:val>
                                            <p:strVal val="#ppt_x"/>
                                          </p:val>
                                        </p:tav>
                                        <p:tav tm="100000">
                                          <p:val>
                                            <p:strVal val="#ppt_x"/>
                                          </p:val>
                                        </p:tav>
                                      </p:tavLst>
                                    </p:anim>
                                    <p:anim calcmode="lin" valueType="num">
                                      <p:cBhvr>
                                        <p:cTn id="26"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SACK: Selective Acknowledgment</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46</a:t>
            </a:fld>
            <a:endParaRPr lang="en-US" dirty="0"/>
          </a:p>
        </p:txBody>
      </p:sp>
      <p:sp>
        <p:nvSpPr>
          <p:cNvPr id="4" name="Content Placeholder 3"/>
          <p:cNvSpPr>
            <a:spLocks noGrp="1"/>
          </p:cNvSpPr>
          <p:nvPr>
            <p:ph sz="quarter" idx="1"/>
          </p:nvPr>
        </p:nvSpPr>
        <p:spPr>
          <a:xfrm>
            <a:off x="369948" y="1600200"/>
            <a:ext cx="8041133" cy="5105400"/>
          </a:xfrm>
        </p:spPr>
        <p:txBody>
          <a:bodyPr/>
          <a:lstStyle/>
          <a:p>
            <a:r>
              <a:rPr lang="en-US" dirty="0"/>
              <a:t>Problem: duplicate ACKs only tell us about 1 missing packet</a:t>
            </a:r>
          </a:p>
          <a:p>
            <a:pPr lvl="1"/>
            <a:r>
              <a:rPr lang="en-US" dirty="0"/>
              <a:t>Multiple rounds of dup ACKs needed to fill all holes</a:t>
            </a:r>
          </a:p>
          <a:p>
            <a:r>
              <a:rPr lang="en-US" dirty="0"/>
              <a:t>Solution: selective ACK</a:t>
            </a:r>
          </a:p>
          <a:p>
            <a:pPr lvl="1"/>
            <a:r>
              <a:rPr lang="en-US" dirty="0"/>
              <a:t>Include received, out-of-order sequence numbers in TCP header</a:t>
            </a:r>
          </a:p>
          <a:p>
            <a:pPr lvl="1"/>
            <a:r>
              <a:rPr lang="en-US" dirty="0"/>
              <a:t>Explicitly tells the sender about holes in the sequence</a:t>
            </a:r>
          </a:p>
        </p:txBody>
      </p:sp>
      <p:cxnSp>
        <p:nvCxnSpPr>
          <p:cNvPr id="9" name="Straight Arrow Connector 8"/>
          <p:cNvCxnSpPr/>
          <p:nvPr/>
        </p:nvCxnSpPr>
        <p:spPr>
          <a:xfrm>
            <a:off x="9347952" y="1600606"/>
            <a:ext cx="0" cy="518881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1782891" y="1600606"/>
            <a:ext cx="0" cy="518881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9446303" y="2859686"/>
            <a:ext cx="1669583" cy="493918"/>
            <a:chOff x="2850395" y="3694550"/>
            <a:chExt cx="3506867" cy="493918"/>
          </a:xfrm>
        </p:grpSpPr>
        <p:cxnSp>
          <p:nvCxnSpPr>
            <p:cNvPr id="21" name="Straight Arrow Connector 20"/>
            <p:cNvCxnSpPr/>
            <p:nvPr/>
          </p:nvCxnSpPr>
          <p:spPr>
            <a:xfrm>
              <a:off x="2850395" y="3694550"/>
              <a:ext cx="3506867" cy="40267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737497">
              <a:off x="4186572" y="3726803"/>
              <a:ext cx="2137893" cy="461665"/>
            </a:xfrm>
            <a:prstGeom prst="rect">
              <a:avLst/>
            </a:prstGeom>
            <a:noFill/>
          </p:spPr>
          <p:txBody>
            <a:bodyPr wrap="square" rtlCol="0">
              <a:spAutoFit/>
            </a:bodyPr>
            <a:lstStyle/>
            <a:p>
              <a:pPr algn="ctr"/>
              <a:r>
                <a:rPr lang="en-US" sz="2400" dirty="0"/>
                <a:t>8</a:t>
              </a:r>
            </a:p>
          </p:txBody>
        </p:sp>
      </p:grpSp>
      <p:grpSp>
        <p:nvGrpSpPr>
          <p:cNvPr id="23" name="Group 22"/>
          <p:cNvGrpSpPr/>
          <p:nvPr/>
        </p:nvGrpSpPr>
        <p:grpSpPr>
          <a:xfrm>
            <a:off x="9435774" y="3151957"/>
            <a:ext cx="2290108" cy="552330"/>
            <a:chOff x="2850395" y="3694550"/>
            <a:chExt cx="4810245" cy="552330"/>
          </a:xfrm>
        </p:grpSpPr>
        <p:cxnSp>
          <p:nvCxnSpPr>
            <p:cNvPr id="24" name="Straight Arrow Connector 23"/>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737497">
              <a:off x="4186572" y="3726803"/>
              <a:ext cx="2137893" cy="461665"/>
            </a:xfrm>
            <a:prstGeom prst="rect">
              <a:avLst/>
            </a:prstGeom>
            <a:noFill/>
          </p:spPr>
          <p:txBody>
            <a:bodyPr wrap="square" rtlCol="0">
              <a:spAutoFit/>
            </a:bodyPr>
            <a:lstStyle/>
            <a:p>
              <a:pPr algn="ctr"/>
              <a:r>
                <a:rPr lang="en-US" sz="2400" dirty="0"/>
                <a:t>9</a:t>
              </a:r>
            </a:p>
          </p:txBody>
        </p:sp>
      </p:grpSp>
      <p:grpSp>
        <p:nvGrpSpPr>
          <p:cNvPr id="26" name="Group 25"/>
          <p:cNvGrpSpPr/>
          <p:nvPr/>
        </p:nvGrpSpPr>
        <p:grpSpPr>
          <a:xfrm>
            <a:off x="9448679" y="3416692"/>
            <a:ext cx="2290108" cy="552330"/>
            <a:chOff x="2850395" y="3694550"/>
            <a:chExt cx="4810245" cy="552330"/>
          </a:xfrm>
        </p:grpSpPr>
        <p:cxnSp>
          <p:nvCxnSpPr>
            <p:cNvPr id="27" name="Straight Arrow Connector 26"/>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737497">
              <a:off x="4186572" y="3726803"/>
              <a:ext cx="2137893" cy="461665"/>
            </a:xfrm>
            <a:prstGeom prst="rect">
              <a:avLst/>
            </a:prstGeom>
            <a:noFill/>
          </p:spPr>
          <p:txBody>
            <a:bodyPr wrap="square" rtlCol="0">
              <a:spAutoFit/>
            </a:bodyPr>
            <a:lstStyle/>
            <a:p>
              <a:pPr algn="ctr"/>
              <a:r>
                <a:rPr lang="en-US" sz="2400" dirty="0"/>
                <a:t>10</a:t>
              </a:r>
            </a:p>
          </p:txBody>
        </p:sp>
      </p:grpSp>
      <p:grpSp>
        <p:nvGrpSpPr>
          <p:cNvPr id="29" name="Group 28"/>
          <p:cNvGrpSpPr/>
          <p:nvPr/>
        </p:nvGrpSpPr>
        <p:grpSpPr>
          <a:xfrm>
            <a:off x="9435393" y="3691776"/>
            <a:ext cx="2290108" cy="552330"/>
            <a:chOff x="2850395" y="3694550"/>
            <a:chExt cx="4810245" cy="552330"/>
          </a:xfrm>
        </p:grpSpPr>
        <p:cxnSp>
          <p:nvCxnSpPr>
            <p:cNvPr id="30" name="Straight Arrow Connector 29"/>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737497">
              <a:off x="4186572" y="3726803"/>
              <a:ext cx="2137893" cy="461665"/>
            </a:xfrm>
            <a:prstGeom prst="rect">
              <a:avLst/>
            </a:prstGeom>
            <a:noFill/>
          </p:spPr>
          <p:txBody>
            <a:bodyPr wrap="square" rtlCol="0">
              <a:spAutoFit/>
            </a:bodyPr>
            <a:lstStyle/>
            <a:p>
              <a:pPr algn="ctr"/>
              <a:r>
                <a:rPr lang="en-US" sz="2400" dirty="0"/>
                <a:t>11</a:t>
              </a:r>
            </a:p>
          </p:txBody>
        </p:sp>
      </p:grpSp>
      <p:sp>
        <p:nvSpPr>
          <p:cNvPr id="40" name="Multiply 39"/>
          <p:cNvSpPr/>
          <p:nvPr/>
        </p:nvSpPr>
        <p:spPr>
          <a:xfrm rot="812648">
            <a:off x="11048502" y="3111638"/>
            <a:ext cx="383750" cy="383750"/>
          </a:xfrm>
          <a:prstGeom prst="mathMultiply">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9413920" y="2724696"/>
            <a:ext cx="2294686" cy="636828"/>
            <a:chOff x="6382206" y="2724696"/>
            <a:chExt cx="2294686" cy="636828"/>
          </a:xfrm>
        </p:grpSpPr>
        <p:cxnSp>
          <p:nvCxnSpPr>
            <p:cNvPr id="8" name="Straight Arrow Connector 7"/>
            <p:cNvCxnSpPr/>
            <p:nvPr/>
          </p:nvCxnSpPr>
          <p:spPr>
            <a:xfrm flipH="1">
              <a:off x="6386784" y="2724696"/>
              <a:ext cx="2290108" cy="52565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20848332">
              <a:off x="6382206" y="2899859"/>
              <a:ext cx="1017829" cy="461665"/>
            </a:xfrm>
            <a:prstGeom prst="rect">
              <a:avLst/>
            </a:prstGeom>
            <a:noFill/>
          </p:spPr>
          <p:txBody>
            <a:bodyPr wrap="square" rtlCol="0">
              <a:spAutoFit/>
            </a:bodyPr>
            <a:lstStyle/>
            <a:p>
              <a:pPr algn="ctr"/>
              <a:r>
                <a:rPr lang="en-US" sz="2400" dirty="0"/>
                <a:t>4</a:t>
              </a:r>
            </a:p>
          </p:txBody>
        </p:sp>
      </p:grpSp>
      <p:grpSp>
        <p:nvGrpSpPr>
          <p:cNvPr id="49" name="Group 48"/>
          <p:cNvGrpSpPr/>
          <p:nvPr/>
        </p:nvGrpSpPr>
        <p:grpSpPr>
          <a:xfrm>
            <a:off x="9446303" y="1733141"/>
            <a:ext cx="1669583" cy="493918"/>
            <a:chOff x="2850395" y="3694550"/>
            <a:chExt cx="3506867" cy="493918"/>
          </a:xfrm>
        </p:grpSpPr>
        <p:cxnSp>
          <p:nvCxnSpPr>
            <p:cNvPr id="50" name="Straight Arrow Connector 49"/>
            <p:cNvCxnSpPr/>
            <p:nvPr/>
          </p:nvCxnSpPr>
          <p:spPr>
            <a:xfrm>
              <a:off x="2850395" y="3694550"/>
              <a:ext cx="3506867" cy="40267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rot="737497">
              <a:off x="4186572" y="3726803"/>
              <a:ext cx="2137893" cy="461665"/>
            </a:xfrm>
            <a:prstGeom prst="rect">
              <a:avLst/>
            </a:prstGeom>
            <a:noFill/>
          </p:spPr>
          <p:txBody>
            <a:bodyPr wrap="square" rtlCol="0">
              <a:spAutoFit/>
            </a:bodyPr>
            <a:lstStyle/>
            <a:p>
              <a:pPr algn="ctr"/>
              <a:r>
                <a:rPr lang="en-US" sz="2400" dirty="0"/>
                <a:t>4</a:t>
              </a:r>
            </a:p>
          </p:txBody>
        </p:sp>
      </p:grpSp>
      <p:grpSp>
        <p:nvGrpSpPr>
          <p:cNvPr id="52" name="Group 51"/>
          <p:cNvGrpSpPr/>
          <p:nvPr/>
        </p:nvGrpSpPr>
        <p:grpSpPr>
          <a:xfrm>
            <a:off x="9435774" y="2025412"/>
            <a:ext cx="2290108" cy="552330"/>
            <a:chOff x="2850395" y="3694550"/>
            <a:chExt cx="4810245" cy="552330"/>
          </a:xfrm>
        </p:grpSpPr>
        <p:cxnSp>
          <p:nvCxnSpPr>
            <p:cNvPr id="53" name="Straight Arrow Connector 52"/>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rot="737497">
              <a:off x="4186572" y="3726803"/>
              <a:ext cx="2137893" cy="461665"/>
            </a:xfrm>
            <a:prstGeom prst="rect">
              <a:avLst/>
            </a:prstGeom>
            <a:noFill/>
          </p:spPr>
          <p:txBody>
            <a:bodyPr wrap="square" rtlCol="0">
              <a:spAutoFit/>
            </a:bodyPr>
            <a:lstStyle/>
            <a:p>
              <a:pPr algn="ctr"/>
              <a:r>
                <a:rPr lang="en-US" sz="2400" dirty="0"/>
                <a:t>5</a:t>
              </a:r>
            </a:p>
          </p:txBody>
        </p:sp>
      </p:grpSp>
      <p:grpSp>
        <p:nvGrpSpPr>
          <p:cNvPr id="55" name="Group 54"/>
          <p:cNvGrpSpPr/>
          <p:nvPr/>
        </p:nvGrpSpPr>
        <p:grpSpPr>
          <a:xfrm>
            <a:off x="9448680" y="2290147"/>
            <a:ext cx="1653969" cy="493918"/>
            <a:chOff x="2850395" y="3694550"/>
            <a:chExt cx="3474070" cy="493918"/>
          </a:xfrm>
        </p:grpSpPr>
        <p:cxnSp>
          <p:nvCxnSpPr>
            <p:cNvPr id="56" name="Straight Arrow Connector 55"/>
            <p:cNvCxnSpPr/>
            <p:nvPr/>
          </p:nvCxnSpPr>
          <p:spPr>
            <a:xfrm>
              <a:off x="2850395" y="3694550"/>
              <a:ext cx="3408095" cy="391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737497">
              <a:off x="4186572" y="3726803"/>
              <a:ext cx="2137893" cy="461665"/>
            </a:xfrm>
            <a:prstGeom prst="rect">
              <a:avLst/>
            </a:prstGeom>
            <a:noFill/>
          </p:spPr>
          <p:txBody>
            <a:bodyPr wrap="square" rtlCol="0">
              <a:spAutoFit/>
            </a:bodyPr>
            <a:lstStyle/>
            <a:p>
              <a:pPr algn="ctr"/>
              <a:r>
                <a:rPr lang="en-US" sz="2400" dirty="0"/>
                <a:t>6</a:t>
              </a:r>
            </a:p>
          </p:txBody>
        </p:sp>
      </p:grpSp>
      <p:grpSp>
        <p:nvGrpSpPr>
          <p:cNvPr id="58" name="Group 57"/>
          <p:cNvGrpSpPr/>
          <p:nvPr/>
        </p:nvGrpSpPr>
        <p:grpSpPr>
          <a:xfrm>
            <a:off x="9435393" y="2565231"/>
            <a:ext cx="2290108" cy="552330"/>
            <a:chOff x="2850395" y="3694550"/>
            <a:chExt cx="4810245" cy="552330"/>
          </a:xfrm>
        </p:grpSpPr>
        <p:cxnSp>
          <p:nvCxnSpPr>
            <p:cNvPr id="59" name="Straight Arrow Connector 58"/>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rot="737497">
              <a:off x="4186572" y="3726803"/>
              <a:ext cx="2137893" cy="461665"/>
            </a:xfrm>
            <a:prstGeom prst="rect">
              <a:avLst/>
            </a:prstGeom>
            <a:noFill/>
          </p:spPr>
          <p:txBody>
            <a:bodyPr wrap="square" rtlCol="0">
              <a:spAutoFit/>
            </a:bodyPr>
            <a:lstStyle/>
            <a:p>
              <a:pPr algn="ctr"/>
              <a:r>
                <a:rPr lang="en-US" sz="2400" dirty="0"/>
                <a:t>7</a:t>
              </a:r>
            </a:p>
          </p:txBody>
        </p:sp>
      </p:grpSp>
      <p:sp>
        <p:nvSpPr>
          <p:cNvPr id="61" name="Multiply 60"/>
          <p:cNvSpPr/>
          <p:nvPr/>
        </p:nvSpPr>
        <p:spPr>
          <a:xfrm rot="812648">
            <a:off x="11048502" y="1985093"/>
            <a:ext cx="383750" cy="383750"/>
          </a:xfrm>
          <a:prstGeom prst="mathMultiply">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Multiply 62"/>
          <p:cNvSpPr/>
          <p:nvPr/>
        </p:nvSpPr>
        <p:spPr>
          <a:xfrm rot="812648">
            <a:off x="11048503" y="2509059"/>
            <a:ext cx="383750" cy="383750"/>
          </a:xfrm>
          <a:prstGeom prst="mathMultiply">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9413920" y="3243899"/>
            <a:ext cx="2294686" cy="650305"/>
            <a:chOff x="6382206" y="3243898"/>
            <a:chExt cx="2294686" cy="650305"/>
          </a:xfrm>
        </p:grpSpPr>
        <p:cxnSp>
          <p:nvCxnSpPr>
            <p:cNvPr id="48" name="Straight Arrow Connector 47"/>
            <p:cNvCxnSpPr/>
            <p:nvPr/>
          </p:nvCxnSpPr>
          <p:spPr>
            <a:xfrm flipH="1">
              <a:off x="6386784" y="3243898"/>
              <a:ext cx="2290108" cy="52565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rot="20848332">
              <a:off x="6382206" y="3432538"/>
              <a:ext cx="1017829" cy="461665"/>
            </a:xfrm>
            <a:prstGeom prst="rect">
              <a:avLst/>
            </a:prstGeom>
            <a:noFill/>
          </p:spPr>
          <p:txBody>
            <a:bodyPr wrap="square" rtlCol="0">
              <a:spAutoFit/>
            </a:bodyPr>
            <a:lstStyle/>
            <a:p>
              <a:pPr algn="ctr"/>
              <a:r>
                <a:rPr lang="en-US" sz="2400" dirty="0"/>
                <a:t>4</a:t>
              </a:r>
            </a:p>
          </p:txBody>
        </p:sp>
      </p:grpSp>
      <p:grpSp>
        <p:nvGrpSpPr>
          <p:cNvPr id="69" name="Group 68"/>
          <p:cNvGrpSpPr/>
          <p:nvPr/>
        </p:nvGrpSpPr>
        <p:grpSpPr>
          <a:xfrm>
            <a:off x="9413919" y="3748927"/>
            <a:ext cx="2311582" cy="1208265"/>
            <a:chOff x="6382205" y="3748926"/>
            <a:chExt cx="2311582" cy="1208265"/>
          </a:xfrm>
        </p:grpSpPr>
        <p:cxnSp>
          <p:nvCxnSpPr>
            <p:cNvPr id="32" name="Straight Arrow Connector 31"/>
            <p:cNvCxnSpPr/>
            <p:nvPr/>
          </p:nvCxnSpPr>
          <p:spPr>
            <a:xfrm flipH="1">
              <a:off x="6386784" y="3748926"/>
              <a:ext cx="2290108" cy="52565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403679" y="4032372"/>
              <a:ext cx="2290108" cy="52565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6386784" y="4312258"/>
              <a:ext cx="2290108" cy="52565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rot="20848332">
              <a:off x="6382925" y="3932203"/>
              <a:ext cx="1017102" cy="461665"/>
            </a:xfrm>
            <a:prstGeom prst="rect">
              <a:avLst/>
            </a:prstGeom>
            <a:noFill/>
          </p:spPr>
          <p:txBody>
            <a:bodyPr wrap="square" rtlCol="0">
              <a:spAutoFit/>
            </a:bodyPr>
            <a:lstStyle/>
            <a:p>
              <a:pPr algn="ctr"/>
              <a:r>
                <a:rPr lang="en-US" sz="2400" dirty="0"/>
                <a:t>4</a:t>
              </a:r>
            </a:p>
          </p:txBody>
        </p:sp>
        <p:sp>
          <p:nvSpPr>
            <p:cNvPr id="65" name="TextBox 64"/>
            <p:cNvSpPr txBox="1"/>
            <p:nvPr/>
          </p:nvSpPr>
          <p:spPr>
            <a:xfrm rot="20848332">
              <a:off x="6382206" y="4212964"/>
              <a:ext cx="1017829" cy="461665"/>
            </a:xfrm>
            <a:prstGeom prst="rect">
              <a:avLst/>
            </a:prstGeom>
            <a:noFill/>
          </p:spPr>
          <p:txBody>
            <a:bodyPr wrap="square" rtlCol="0">
              <a:spAutoFit/>
            </a:bodyPr>
            <a:lstStyle/>
            <a:p>
              <a:pPr algn="ctr"/>
              <a:r>
                <a:rPr lang="en-US" sz="2400" dirty="0"/>
                <a:t>4</a:t>
              </a:r>
            </a:p>
          </p:txBody>
        </p:sp>
        <p:sp>
          <p:nvSpPr>
            <p:cNvPr id="66" name="TextBox 65"/>
            <p:cNvSpPr txBox="1"/>
            <p:nvPr/>
          </p:nvSpPr>
          <p:spPr>
            <a:xfrm rot="20848332">
              <a:off x="6382205" y="4495526"/>
              <a:ext cx="1017829" cy="461665"/>
            </a:xfrm>
            <a:prstGeom prst="rect">
              <a:avLst/>
            </a:prstGeom>
            <a:noFill/>
          </p:spPr>
          <p:txBody>
            <a:bodyPr wrap="square" rtlCol="0">
              <a:spAutoFit/>
            </a:bodyPr>
            <a:lstStyle/>
            <a:p>
              <a:pPr algn="ctr"/>
              <a:r>
                <a:rPr lang="en-US" sz="2400" dirty="0"/>
                <a:t>4</a:t>
              </a:r>
            </a:p>
          </p:txBody>
        </p:sp>
      </p:grpSp>
    </p:spTree>
    <p:extLst>
      <p:ext uri="{BB962C8B-B14F-4D97-AF65-F5344CB8AC3E}">
        <p14:creationId xmlns:p14="http://schemas.microsoft.com/office/powerpoint/2010/main" val="335181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anim calcmode="lin" valueType="num">
                                      <p:cBhvr>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2" presetClass="entr" presetSubtype="2" fill="hold" nodeType="after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wipe(right)">
                                      <p:cBhvr>
                                        <p:cTn id="18" dur="500"/>
                                        <p:tgtEl>
                                          <p:spTgt spid="67"/>
                                        </p:tgtEl>
                                      </p:cBhvr>
                                    </p:animEffect>
                                  </p:childTnLst>
                                </p:cTn>
                              </p:par>
                              <p:par>
                                <p:cTn id="19" presetID="22" presetClass="entr" presetSubtype="2" fill="hold"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right)">
                                      <p:cBhvr>
                                        <p:cTn id="21" dur="500"/>
                                        <p:tgtEl>
                                          <p:spTgt spid="68"/>
                                        </p:tgtEl>
                                      </p:cBhvr>
                                    </p:animEffect>
                                  </p:childTnLst>
                                </p:cTn>
                              </p:par>
                              <p:par>
                                <p:cTn id="22" presetID="22" presetClass="entr" presetSubtype="2"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right)">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fade">
                                      <p:cBhvr>
                                        <p:cTn id="29" dur="500"/>
                                        <p:tgtEl>
                                          <p:spTgt spid="4">
                                            <p:txEl>
                                              <p:pRg st="2" end="2"/>
                                            </p:txEl>
                                          </p:spTgt>
                                        </p:tgtEl>
                                      </p:cBhvr>
                                    </p:animEffect>
                                    <p:anim calcmode="lin" valueType="num">
                                      <p:cBhvr>
                                        <p:cTn id="3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1" dur="500" fill="hold"/>
                                        <p:tgtEl>
                                          <p:spTgt spid="4">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500"/>
                                        <p:tgtEl>
                                          <p:spTgt spid="4">
                                            <p:txEl>
                                              <p:pRg st="3" end="3"/>
                                            </p:txEl>
                                          </p:spTgt>
                                        </p:tgtEl>
                                      </p:cBhvr>
                                    </p:animEffect>
                                    <p:anim calcmode="lin" valueType="num">
                                      <p:cBhvr>
                                        <p:cTn id="3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3" end="3"/>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Effect transition="in" filter="fade">
                                      <p:cBhvr>
                                        <p:cTn id="39" dur="500"/>
                                        <p:tgtEl>
                                          <p:spTgt spid="4">
                                            <p:txEl>
                                              <p:pRg st="4" end="4"/>
                                            </p:txEl>
                                          </p:spTgt>
                                        </p:tgtEl>
                                      </p:cBhvr>
                                    </p:animEffect>
                                    <p:anim calcmode="lin" valueType="num">
                                      <p:cBhvr>
                                        <p:cTn id="4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TCP</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47</a:t>
            </a:fld>
            <a:endParaRPr lang="en-US" dirty="0"/>
          </a:p>
        </p:txBody>
      </p:sp>
      <p:sp>
        <p:nvSpPr>
          <p:cNvPr id="4" name="Content Placeholder 3"/>
          <p:cNvSpPr>
            <a:spLocks noGrp="1"/>
          </p:cNvSpPr>
          <p:nvPr>
            <p:ph sz="quarter" idx="1"/>
          </p:nvPr>
        </p:nvSpPr>
        <p:spPr/>
        <p:txBody>
          <a:bodyPr/>
          <a:lstStyle/>
          <a:p>
            <a:r>
              <a:rPr lang="en-US" dirty="0"/>
              <a:t>Most Internet traffic is TCP</a:t>
            </a:r>
          </a:p>
          <a:p>
            <a:r>
              <a:rPr lang="en-US" dirty="0"/>
              <a:t>However, many issues with the protocol</a:t>
            </a:r>
          </a:p>
          <a:p>
            <a:pPr lvl="1"/>
            <a:r>
              <a:rPr lang="en-US" dirty="0"/>
              <a:t>Lack of fairness</a:t>
            </a:r>
          </a:p>
          <a:p>
            <a:pPr lvl="1"/>
            <a:r>
              <a:rPr lang="en-US" dirty="0"/>
              <a:t>Synchronization of flows</a:t>
            </a:r>
          </a:p>
          <a:p>
            <a:pPr lvl="1"/>
            <a:r>
              <a:rPr lang="en-US" dirty="0"/>
              <a:t>Poor performance with small flows</a:t>
            </a:r>
          </a:p>
          <a:p>
            <a:pPr lvl="1"/>
            <a:r>
              <a:rPr lang="en-US" dirty="0"/>
              <a:t>Really poor performance on wireless networks</a:t>
            </a:r>
          </a:p>
          <a:p>
            <a:pPr lvl="1"/>
            <a:r>
              <a:rPr lang="en-US" dirty="0"/>
              <a:t>Susceptibility to denial of service</a:t>
            </a:r>
          </a:p>
        </p:txBody>
      </p:sp>
    </p:spTree>
    <p:extLst>
      <p:ext uri="{BB962C8B-B14F-4D97-AF65-F5344CB8AC3E}">
        <p14:creationId xmlns:p14="http://schemas.microsoft.com/office/powerpoint/2010/main" val="7695213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r>
              <a:rPr lang="en-US" dirty="0"/>
              <a:t>Synchronization of Flows</a:t>
            </a:r>
          </a:p>
        </p:txBody>
      </p:sp>
      <p:sp>
        <p:nvSpPr>
          <p:cNvPr id="680963" name="Rectangle 3"/>
          <p:cNvSpPr>
            <a:spLocks noGrp="1" noChangeArrowheads="1"/>
          </p:cNvSpPr>
          <p:nvPr>
            <p:ph idx="1"/>
          </p:nvPr>
        </p:nvSpPr>
        <p:spPr>
          <a:xfrm>
            <a:off x="1879325" y="1962511"/>
            <a:ext cx="3802937" cy="499730"/>
          </a:xfrm>
        </p:spPr>
        <p:txBody>
          <a:bodyPr>
            <a:normAutofit/>
          </a:bodyPr>
          <a:lstStyle/>
          <a:p>
            <a:r>
              <a:rPr lang="en-US" sz="2400" dirty="0"/>
              <a:t>Ideal bandwidth sharing</a:t>
            </a:r>
          </a:p>
        </p:txBody>
      </p:sp>
      <p:sp>
        <p:nvSpPr>
          <p:cNvPr id="32" name="Slide Number Placeholder 2"/>
          <p:cNvSpPr>
            <a:spLocks noGrp="1"/>
          </p:cNvSpPr>
          <p:nvPr>
            <p:ph type="sldNum" sz="quarter" idx="12"/>
          </p:nvPr>
        </p:nvSpPr>
        <p:spPr>
          <a:xfrm>
            <a:off x="90282" y="1286055"/>
            <a:ext cx="533400" cy="304800"/>
          </a:xfrm>
        </p:spPr>
        <p:txBody>
          <a:bodyPr>
            <a:normAutofit fontScale="92500" lnSpcReduction="20000"/>
          </a:bodyPr>
          <a:lstStyle/>
          <a:p>
            <a:fld id="{283B9EA5-CE9A-4950-A80C-5ADF06B45BB8}" type="slidenum">
              <a:rPr lang="en-US" smtClean="0"/>
              <a:pPr/>
              <a:t>48</a:t>
            </a:fld>
            <a:endParaRPr lang="en-US" dirty="0"/>
          </a:p>
        </p:txBody>
      </p:sp>
      <p:grpSp>
        <p:nvGrpSpPr>
          <p:cNvPr id="2" name="Group 1"/>
          <p:cNvGrpSpPr/>
          <p:nvPr/>
        </p:nvGrpSpPr>
        <p:grpSpPr>
          <a:xfrm>
            <a:off x="1689114" y="2462242"/>
            <a:ext cx="3968212" cy="1242363"/>
            <a:chOff x="165114" y="2462241"/>
            <a:chExt cx="3968212" cy="1242363"/>
          </a:xfrm>
        </p:grpSpPr>
        <p:sp>
          <p:nvSpPr>
            <p:cNvPr id="10" name="Rectangle 6"/>
            <p:cNvSpPr>
              <a:spLocks noChangeArrowheads="1"/>
            </p:cNvSpPr>
            <p:nvPr/>
          </p:nvSpPr>
          <p:spPr bwMode="auto">
            <a:xfrm rot="16200000">
              <a:off x="6738" y="2908177"/>
              <a:ext cx="779059" cy="462307"/>
            </a:xfrm>
            <a:prstGeom prst="rect">
              <a:avLst/>
            </a:prstGeom>
            <a:noFill/>
            <a:ln w="9525">
              <a:noFill/>
              <a:miter lim="800000"/>
              <a:headEnd/>
              <a:tailEnd/>
            </a:ln>
            <a:effectLst/>
          </p:spPr>
          <p:txBody>
            <a:bodyPr vert="horz" wrap="none" lIns="92075" tIns="46038" rIns="92075" bIns="46038" numCol="1" anchor="t" anchorCtr="0" compatLnSpc="1">
              <a:prstTxWarp prst="textNoShape">
                <a:avLst/>
              </a:prstTxWarp>
              <a:spAutoFit/>
            </a:bodyPr>
            <a:lstStyle/>
            <a:p>
              <a:pPr algn="l"/>
              <a:r>
                <a:rPr lang="en-US" sz="2400" i="1" dirty="0" err="1"/>
                <a:t>cwnd</a:t>
              </a:r>
              <a:endParaRPr lang="en-US" sz="2400" i="1" dirty="0"/>
            </a:p>
          </p:txBody>
        </p:sp>
        <p:sp>
          <p:nvSpPr>
            <p:cNvPr id="16" name="Line 9"/>
            <p:cNvSpPr>
              <a:spLocks noChangeShapeType="1"/>
            </p:cNvSpPr>
            <p:nvPr/>
          </p:nvSpPr>
          <p:spPr bwMode="auto">
            <a:xfrm>
              <a:off x="627421" y="3136587"/>
              <a:ext cx="3261356" cy="0"/>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30" name="Line 4"/>
            <p:cNvSpPr>
              <a:spLocks noChangeShapeType="1"/>
            </p:cNvSpPr>
            <p:nvPr/>
          </p:nvSpPr>
          <p:spPr bwMode="auto">
            <a:xfrm>
              <a:off x="627421" y="3689975"/>
              <a:ext cx="3505905" cy="0"/>
            </a:xfrm>
            <a:prstGeom prst="line">
              <a:avLst/>
            </a:prstGeom>
            <a:noFill/>
            <a:ln w="57150">
              <a:solidFill>
                <a:schemeClr val="tx1"/>
              </a:solidFill>
              <a:round/>
              <a:headEnd type="none" w="med" len="med"/>
              <a:tailEnd type="triangle" w="med" len="med"/>
            </a:ln>
            <a:effectLst/>
          </p:spPr>
          <p:txBody>
            <a:bodyPr vert="horz" wrap="none" lIns="91440" tIns="45720" rIns="91440" bIns="45720" numCol="1" anchor="ctr" anchorCtr="0" compatLnSpc="1">
              <a:prstTxWarp prst="textNoShape">
                <a:avLst/>
              </a:prstTxWarp>
            </a:bodyPr>
            <a:lstStyle/>
            <a:p>
              <a:endParaRPr lang="en-US"/>
            </a:p>
          </p:txBody>
        </p:sp>
        <p:sp>
          <p:nvSpPr>
            <p:cNvPr id="33" name="Line 9"/>
            <p:cNvSpPr>
              <a:spLocks noChangeShapeType="1"/>
            </p:cNvSpPr>
            <p:nvPr/>
          </p:nvSpPr>
          <p:spPr bwMode="auto">
            <a:xfrm>
              <a:off x="627421" y="3192495"/>
              <a:ext cx="3261356" cy="0"/>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34" name="Line 9"/>
            <p:cNvSpPr>
              <a:spLocks noChangeShapeType="1"/>
            </p:cNvSpPr>
            <p:nvPr/>
          </p:nvSpPr>
          <p:spPr bwMode="auto">
            <a:xfrm>
              <a:off x="624810" y="2686482"/>
              <a:ext cx="3263967" cy="0"/>
            </a:xfrm>
            <a:prstGeom prst="line">
              <a:avLst/>
            </a:prstGeom>
            <a:noFill/>
            <a:ln w="28575">
              <a:solidFill>
                <a:schemeClr val="tx2"/>
              </a:solidFill>
              <a:prstDash val="sysDot"/>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23" name="Line 3"/>
            <p:cNvSpPr>
              <a:spLocks noChangeShapeType="1"/>
            </p:cNvSpPr>
            <p:nvPr/>
          </p:nvSpPr>
          <p:spPr bwMode="auto">
            <a:xfrm>
              <a:off x="624810" y="2462241"/>
              <a:ext cx="0" cy="1242363"/>
            </a:xfrm>
            <a:prstGeom prst="line">
              <a:avLst/>
            </a:prstGeom>
            <a:noFill/>
            <a:ln w="57150">
              <a:solidFill>
                <a:schemeClr val="tx1"/>
              </a:solidFill>
              <a:round/>
              <a:headEnd type="triangle" w="med" len="med"/>
              <a:tailEnd type="none" w="med" len="med"/>
            </a:ln>
            <a:effectLst/>
          </p:spPr>
          <p:txBody>
            <a:bodyPr vert="horz" wrap="none" lIns="91440" tIns="45720" rIns="91440" bIns="45720" numCol="1" anchor="ctr" anchorCtr="0" compatLnSpc="1">
              <a:prstTxWarp prst="textNoShape">
                <a:avLst/>
              </a:prstTxWarp>
            </a:bodyPr>
            <a:lstStyle/>
            <a:p>
              <a:endParaRPr lang="en-US"/>
            </a:p>
          </p:txBody>
        </p:sp>
      </p:grpSp>
      <p:grpSp>
        <p:nvGrpSpPr>
          <p:cNvPr id="3" name="Group 2"/>
          <p:cNvGrpSpPr/>
          <p:nvPr/>
        </p:nvGrpSpPr>
        <p:grpSpPr>
          <a:xfrm>
            <a:off x="6385934" y="2462242"/>
            <a:ext cx="3948987" cy="1242363"/>
            <a:chOff x="4861933" y="2462241"/>
            <a:chExt cx="3948987" cy="1242363"/>
          </a:xfrm>
        </p:grpSpPr>
        <p:sp>
          <p:nvSpPr>
            <p:cNvPr id="47" name="Rectangle 6"/>
            <p:cNvSpPr>
              <a:spLocks noChangeArrowheads="1"/>
            </p:cNvSpPr>
            <p:nvPr/>
          </p:nvSpPr>
          <p:spPr bwMode="auto">
            <a:xfrm rot="16200000">
              <a:off x="4703557" y="2913641"/>
              <a:ext cx="779059" cy="462307"/>
            </a:xfrm>
            <a:prstGeom prst="rect">
              <a:avLst/>
            </a:prstGeom>
            <a:noFill/>
            <a:ln w="9525">
              <a:noFill/>
              <a:miter lim="800000"/>
              <a:headEnd/>
              <a:tailEnd/>
            </a:ln>
            <a:effectLst/>
          </p:spPr>
          <p:txBody>
            <a:bodyPr vert="horz" wrap="none" lIns="92075" tIns="46038" rIns="92075" bIns="46038" numCol="1" anchor="t" anchorCtr="0" compatLnSpc="1">
              <a:prstTxWarp prst="textNoShape">
                <a:avLst/>
              </a:prstTxWarp>
              <a:spAutoFit/>
            </a:bodyPr>
            <a:lstStyle/>
            <a:p>
              <a:pPr algn="l"/>
              <a:r>
                <a:rPr lang="en-US" sz="2400" i="1" dirty="0" err="1"/>
                <a:t>cwnd</a:t>
              </a:r>
              <a:endParaRPr lang="en-US" sz="2400" i="1" dirty="0"/>
            </a:p>
          </p:txBody>
        </p:sp>
        <p:sp>
          <p:nvSpPr>
            <p:cNvPr id="49" name="Line 4"/>
            <p:cNvSpPr>
              <a:spLocks noChangeShapeType="1"/>
            </p:cNvSpPr>
            <p:nvPr/>
          </p:nvSpPr>
          <p:spPr bwMode="auto">
            <a:xfrm>
              <a:off x="5305015" y="3689975"/>
              <a:ext cx="3505905" cy="0"/>
            </a:xfrm>
            <a:prstGeom prst="line">
              <a:avLst/>
            </a:prstGeom>
            <a:noFill/>
            <a:ln w="57150">
              <a:solidFill>
                <a:schemeClr val="tx1"/>
              </a:solidFill>
              <a:round/>
              <a:headEnd type="none" w="med" len="med"/>
              <a:tailEnd type="triangle" w="med" len="med"/>
            </a:ln>
            <a:effectLst/>
          </p:spPr>
          <p:txBody>
            <a:bodyPr vert="horz" wrap="none" lIns="91440" tIns="45720" rIns="91440" bIns="45720" numCol="1" anchor="ctr" anchorCtr="0" compatLnSpc="1">
              <a:prstTxWarp prst="textNoShape">
                <a:avLst/>
              </a:prstTxWarp>
            </a:bodyPr>
            <a:lstStyle/>
            <a:p>
              <a:endParaRPr lang="en-US"/>
            </a:p>
          </p:txBody>
        </p:sp>
        <p:sp>
          <p:nvSpPr>
            <p:cNvPr id="51" name="Line 9"/>
            <p:cNvSpPr>
              <a:spLocks noChangeShapeType="1"/>
            </p:cNvSpPr>
            <p:nvPr/>
          </p:nvSpPr>
          <p:spPr bwMode="auto">
            <a:xfrm>
              <a:off x="5302404" y="2686482"/>
              <a:ext cx="3263967" cy="0"/>
            </a:xfrm>
            <a:prstGeom prst="line">
              <a:avLst/>
            </a:prstGeom>
            <a:noFill/>
            <a:ln w="28575">
              <a:solidFill>
                <a:schemeClr val="tx2"/>
              </a:solidFill>
              <a:prstDash val="sysDot"/>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53" name="Line 12"/>
            <p:cNvSpPr>
              <a:spLocks noChangeShapeType="1"/>
            </p:cNvSpPr>
            <p:nvPr/>
          </p:nvSpPr>
          <p:spPr bwMode="auto">
            <a:xfrm flipV="1">
              <a:off x="5295713" y="2893352"/>
              <a:ext cx="595879" cy="48102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54" name="Line 14"/>
            <p:cNvSpPr>
              <a:spLocks noChangeShapeType="1"/>
            </p:cNvSpPr>
            <p:nvPr/>
          </p:nvSpPr>
          <p:spPr bwMode="auto">
            <a:xfrm flipH="1">
              <a:off x="5891591" y="2882422"/>
              <a:ext cx="1" cy="49195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55" name="Line 12"/>
            <p:cNvSpPr>
              <a:spLocks noChangeShapeType="1"/>
            </p:cNvSpPr>
            <p:nvPr/>
          </p:nvSpPr>
          <p:spPr bwMode="auto">
            <a:xfrm flipV="1">
              <a:off x="5909062" y="2893352"/>
              <a:ext cx="595879" cy="48102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56" name="Line 14"/>
            <p:cNvSpPr>
              <a:spLocks noChangeShapeType="1"/>
            </p:cNvSpPr>
            <p:nvPr/>
          </p:nvSpPr>
          <p:spPr bwMode="auto">
            <a:xfrm flipH="1">
              <a:off x="6504940" y="2882422"/>
              <a:ext cx="1" cy="49195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57" name="Line 12"/>
            <p:cNvSpPr>
              <a:spLocks noChangeShapeType="1"/>
            </p:cNvSpPr>
            <p:nvPr/>
          </p:nvSpPr>
          <p:spPr bwMode="auto">
            <a:xfrm flipV="1">
              <a:off x="6498813" y="2904282"/>
              <a:ext cx="595879" cy="48102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58" name="Line 14"/>
            <p:cNvSpPr>
              <a:spLocks noChangeShapeType="1"/>
            </p:cNvSpPr>
            <p:nvPr/>
          </p:nvSpPr>
          <p:spPr bwMode="auto">
            <a:xfrm flipH="1">
              <a:off x="7094691" y="2893352"/>
              <a:ext cx="1" cy="49195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59" name="Line 12"/>
            <p:cNvSpPr>
              <a:spLocks noChangeShapeType="1"/>
            </p:cNvSpPr>
            <p:nvPr/>
          </p:nvSpPr>
          <p:spPr bwMode="auto">
            <a:xfrm flipV="1">
              <a:off x="7087558" y="2898817"/>
              <a:ext cx="595879" cy="48102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0" name="Line 14"/>
            <p:cNvSpPr>
              <a:spLocks noChangeShapeType="1"/>
            </p:cNvSpPr>
            <p:nvPr/>
          </p:nvSpPr>
          <p:spPr bwMode="auto">
            <a:xfrm flipH="1">
              <a:off x="7683436" y="2887887"/>
              <a:ext cx="1" cy="49195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1" name="Line 12"/>
            <p:cNvSpPr>
              <a:spLocks noChangeShapeType="1"/>
            </p:cNvSpPr>
            <p:nvPr/>
          </p:nvSpPr>
          <p:spPr bwMode="auto">
            <a:xfrm flipV="1">
              <a:off x="7683549" y="2893352"/>
              <a:ext cx="595879" cy="48102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2" name="Line 14"/>
            <p:cNvSpPr>
              <a:spLocks noChangeShapeType="1"/>
            </p:cNvSpPr>
            <p:nvPr/>
          </p:nvSpPr>
          <p:spPr bwMode="auto">
            <a:xfrm flipH="1">
              <a:off x="8279427" y="2882422"/>
              <a:ext cx="1" cy="49195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3" name="Line 12"/>
            <p:cNvSpPr>
              <a:spLocks noChangeShapeType="1"/>
            </p:cNvSpPr>
            <p:nvPr/>
          </p:nvSpPr>
          <p:spPr bwMode="auto">
            <a:xfrm flipV="1">
              <a:off x="5570586" y="2876957"/>
              <a:ext cx="595879" cy="481026"/>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4" name="Line 14"/>
            <p:cNvSpPr>
              <a:spLocks noChangeShapeType="1"/>
            </p:cNvSpPr>
            <p:nvPr/>
          </p:nvSpPr>
          <p:spPr bwMode="auto">
            <a:xfrm flipH="1">
              <a:off x="6166464" y="2866027"/>
              <a:ext cx="1" cy="491956"/>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5" name="Line 12"/>
            <p:cNvSpPr>
              <a:spLocks noChangeShapeType="1"/>
            </p:cNvSpPr>
            <p:nvPr/>
          </p:nvSpPr>
          <p:spPr bwMode="auto">
            <a:xfrm flipV="1">
              <a:off x="6183935" y="2876957"/>
              <a:ext cx="595879" cy="481026"/>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6" name="Line 14"/>
            <p:cNvSpPr>
              <a:spLocks noChangeShapeType="1"/>
            </p:cNvSpPr>
            <p:nvPr/>
          </p:nvSpPr>
          <p:spPr bwMode="auto">
            <a:xfrm flipH="1">
              <a:off x="6779813" y="2866027"/>
              <a:ext cx="1" cy="491956"/>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7" name="Line 12"/>
            <p:cNvSpPr>
              <a:spLocks noChangeShapeType="1"/>
            </p:cNvSpPr>
            <p:nvPr/>
          </p:nvSpPr>
          <p:spPr bwMode="auto">
            <a:xfrm flipV="1">
              <a:off x="6773686" y="2887887"/>
              <a:ext cx="595879" cy="481026"/>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8" name="Line 14"/>
            <p:cNvSpPr>
              <a:spLocks noChangeShapeType="1"/>
            </p:cNvSpPr>
            <p:nvPr/>
          </p:nvSpPr>
          <p:spPr bwMode="auto">
            <a:xfrm flipH="1">
              <a:off x="7369564" y="2876957"/>
              <a:ext cx="1" cy="491956"/>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69" name="Line 12"/>
            <p:cNvSpPr>
              <a:spLocks noChangeShapeType="1"/>
            </p:cNvSpPr>
            <p:nvPr/>
          </p:nvSpPr>
          <p:spPr bwMode="auto">
            <a:xfrm flipV="1">
              <a:off x="7362431" y="2882422"/>
              <a:ext cx="595879" cy="481026"/>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70" name="Line 14"/>
            <p:cNvSpPr>
              <a:spLocks noChangeShapeType="1"/>
            </p:cNvSpPr>
            <p:nvPr/>
          </p:nvSpPr>
          <p:spPr bwMode="auto">
            <a:xfrm flipH="1">
              <a:off x="7958309" y="2871492"/>
              <a:ext cx="1" cy="491956"/>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71" name="Line 12"/>
            <p:cNvSpPr>
              <a:spLocks noChangeShapeType="1"/>
            </p:cNvSpPr>
            <p:nvPr/>
          </p:nvSpPr>
          <p:spPr bwMode="auto">
            <a:xfrm flipV="1">
              <a:off x="7958422" y="2876957"/>
              <a:ext cx="595879" cy="481026"/>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72" name="Line 14"/>
            <p:cNvSpPr>
              <a:spLocks noChangeShapeType="1"/>
            </p:cNvSpPr>
            <p:nvPr/>
          </p:nvSpPr>
          <p:spPr bwMode="auto">
            <a:xfrm flipH="1">
              <a:off x="8554300" y="2866027"/>
              <a:ext cx="1" cy="491956"/>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73" name="Line 12"/>
            <p:cNvSpPr>
              <a:spLocks noChangeShapeType="1"/>
            </p:cNvSpPr>
            <p:nvPr/>
          </p:nvSpPr>
          <p:spPr bwMode="auto">
            <a:xfrm flipV="1">
              <a:off x="5311006" y="2893352"/>
              <a:ext cx="259580" cy="218653"/>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74" name="Line 14"/>
            <p:cNvSpPr>
              <a:spLocks noChangeShapeType="1"/>
            </p:cNvSpPr>
            <p:nvPr/>
          </p:nvSpPr>
          <p:spPr bwMode="auto">
            <a:xfrm flipH="1">
              <a:off x="5570585" y="2882422"/>
              <a:ext cx="1" cy="491956"/>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52" name="Line 3"/>
            <p:cNvSpPr>
              <a:spLocks noChangeShapeType="1"/>
            </p:cNvSpPr>
            <p:nvPr/>
          </p:nvSpPr>
          <p:spPr bwMode="auto">
            <a:xfrm>
              <a:off x="5302404" y="2462241"/>
              <a:ext cx="0" cy="1242363"/>
            </a:xfrm>
            <a:prstGeom prst="line">
              <a:avLst/>
            </a:prstGeom>
            <a:noFill/>
            <a:ln w="57150">
              <a:solidFill>
                <a:schemeClr val="tx1"/>
              </a:solidFill>
              <a:round/>
              <a:headEnd type="triangle" w="med" len="med"/>
              <a:tailEnd type="none" w="med" len="med"/>
            </a:ln>
            <a:effectLst/>
          </p:spPr>
          <p:txBody>
            <a:bodyPr vert="horz" wrap="none" lIns="91440" tIns="45720" rIns="91440" bIns="45720" numCol="1" anchor="ctr" anchorCtr="0" compatLnSpc="1">
              <a:prstTxWarp prst="textNoShape">
                <a:avLst/>
              </a:prstTxWarp>
            </a:bodyPr>
            <a:lstStyle/>
            <a:p>
              <a:endParaRPr lang="en-US"/>
            </a:p>
          </p:txBody>
        </p:sp>
      </p:grpSp>
      <p:grpSp>
        <p:nvGrpSpPr>
          <p:cNvPr id="4" name="Group 3"/>
          <p:cNvGrpSpPr/>
          <p:nvPr/>
        </p:nvGrpSpPr>
        <p:grpSpPr>
          <a:xfrm>
            <a:off x="4362381" y="4717516"/>
            <a:ext cx="4394794" cy="1833562"/>
            <a:chOff x="2838381" y="4717516"/>
            <a:chExt cx="4394794" cy="1833562"/>
          </a:xfrm>
        </p:grpSpPr>
        <p:sp>
          <p:nvSpPr>
            <p:cNvPr id="18" name="Line 12"/>
            <p:cNvSpPr>
              <a:spLocks noChangeShapeType="1"/>
            </p:cNvSpPr>
            <p:nvPr/>
          </p:nvSpPr>
          <p:spPr bwMode="auto">
            <a:xfrm flipV="1">
              <a:off x="3292583" y="5181448"/>
              <a:ext cx="684929" cy="552912"/>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20" name="Line 14"/>
            <p:cNvSpPr>
              <a:spLocks noChangeShapeType="1"/>
            </p:cNvSpPr>
            <p:nvPr/>
          </p:nvSpPr>
          <p:spPr bwMode="auto">
            <a:xfrm flipH="1">
              <a:off x="3977512" y="5184575"/>
              <a:ext cx="1" cy="83927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35" name="Rectangle 6"/>
            <p:cNvSpPr>
              <a:spLocks noChangeArrowheads="1"/>
            </p:cNvSpPr>
            <p:nvPr/>
          </p:nvSpPr>
          <p:spPr bwMode="auto">
            <a:xfrm rot="16200000">
              <a:off x="2680005" y="5508671"/>
              <a:ext cx="779059" cy="462307"/>
            </a:xfrm>
            <a:prstGeom prst="rect">
              <a:avLst/>
            </a:prstGeom>
            <a:noFill/>
            <a:ln w="9525">
              <a:noFill/>
              <a:miter lim="800000"/>
              <a:headEnd/>
              <a:tailEnd/>
            </a:ln>
            <a:effectLst/>
          </p:spPr>
          <p:txBody>
            <a:bodyPr vert="horz" wrap="none" lIns="92075" tIns="46038" rIns="92075" bIns="46038" numCol="1" anchor="t" anchorCtr="0" compatLnSpc="1">
              <a:prstTxWarp prst="textNoShape">
                <a:avLst/>
              </a:prstTxWarp>
              <a:spAutoFit/>
            </a:bodyPr>
            <a:lstStyle/>
            <a:p>
              <a:pPr algn="l"/>
              <a:r>
                <a:rPr lang="en-US" sz="2400" i="1" dirty="0" err="1"/>
                <a:t>cwnd</a:t>
              </a:r>
              <a:endParaRPr lang="en-US" sz="2400" i="1" dirty="0"/>
            </a:p>
          </p:txBody>
        </p:sp>
        <p:sp>
          <p:nvSpPr>
            <p:cNvPr id="37" name="Line 4"/>
            <p:cNvSpPr>
              <a:spLocks noChangeShapeType="1"/>
            </p:cNvSpPr>
            <p:nvPr/>
          </p:nvSpPr>
          <p:spPr bwMode="auto">
            <a:xfrm>
              <a:off x="3309183" y="6536447"/>
              <a:ext cx="3923992" cy="11039"/>
            </a:xfrm>
            <a:prstGeom prst="line">
              <a:avLst/>
            </a:prstGeom>
            <a:noFill/>
            <a:ln w="57150">
              <a:solidFill>
                <a:schemeClr val="tx1"/>
              </a:solidFill>
              <a:round/>
              <a:headEnd type="none" w="med" len="med"/>
              <a:tailEnd type="triangle" w="med" len="med"/>
            </a:ln>
            <a:effectLst/>
          </p:spPr>
          <p:txBody>
            <a:bodyPr vert="horz" wrap="none" lIns="91440" tIns="45720" rIns="91440" bIns="45720" numCol="1" anchor="ctr" anchorCtr="0" compatLnSpc="1">
              <a:prstTxWarp prst="textNoShape">
                <a:avLst/>
              </a:prstTxWarp>
            </a:bodyPr>
            <a:lstStyle/>
            <a:p>
              <a:endParaRPr lang="en-US"/>
            </a:p>
          </p:txBody>
        </p:sp>
        <p:sp>
          <p:nvSpPr>
            <p:cNvPr id="39" name="Line 9"/>
            <p:cNvSpPr>
              <a:spLocks noChangeShapeType="1"/>
            </p:cNvSpPr>
            <p:nvPr/>
          </p:nvSpPr>
          <p:spPr bwMode="auto">
            <a:xfrm>
              <a:off x="3300688" y="5001327"/>
              <a:ext cx="3932487" cy="0"/>
            </a:xfrm>
            <a:prstGeom prst="line">
              <a:avLst/>
            </a:prstGeom>
            <a:noFill/>
            <a:ln w="28575">
              <a:solidFill>
                <a:schemeClr val="tx2"/>
              </a:solidFill>
              <a:prstDash val="sysDot"/>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40" name="Line 3"/>
            <p:cNvSpPr>
              <a:spLocks noChangeShapeType="1"/>
            </p:cNvSpPr>
            <p:nvPr/>
          </p:nvSpPr>
          <p:spPr bwMode="auto">
            <a:xfrm flipH="1">
              <a:off x="3306571" y="4717516"/>
              <a:ext cx="2612" cy="1833562"/>
            </a:xfrm>
            <a:prstGeom prst="line">
              <a:avLst/>
            </a:prstGeom>
            <a:noFill/>
            <a:ln w="57150">
              <a:solidFill>
                <a:schemeClr val="tx1"/>
              </a:solidFill>
              <a:round/>
              <a:headEnd type="triangle" w="med" len="med"/>
              <a:tailEnd type="none" w="med" len="med"/>
            </a:ln>
            <a:effectLst/>
          </p:spPr>
          <p:txBody>
            <a:bodyPr vert="horz" wrap="none" lIns="91440" tIns="45720" rIns="91440" bIns="45720" numCol="1" anchor="ctr" anchorCtr="0" compatLnSpc="1">
              <a:prstTxWarp prst="textNoShape">
                <a:avLst/>
              </a:prstTxWarp>
            </a:bodyPr>
            <a:lstStyle/>
            <a:p>
              <a:endParaRPr lang="en-US"/>
            </a:p>
          </p:txBody>
        </p:sp>
        <p:sp>
          <p:nvSpPr>
            <p:cNvPr id="41" name="Line 12"/>
            <p:cNvSpPr>
              <a:spLocks noChangeShapeType="1"/>
            </p:cNvSpPr>
            <p:nvPr/>
          </p:nvSpPr>
          <p:spPr bwMode="auto">
            <a:xfrm flipV="1">
              <a:off x="3977513" y="5442767"/>
              <a:ext cx="636949" cy="59411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42" name="Line 14"/>
            <p:cNvSpPr>
              <a:spLocks noChangeShapeType="1"/>
            </p:cNvSpPr>
            <p:nvPr/>
          </p:nvSpPr>
          <p:spPr bwMode="auto">
            <a:xfrm flipH="1">
              <a:off x="4614460" y="5442767"/>
              <a:ext cx="1" cy="644378"/>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43" name="Line 12"/>
            <p:cNvSpPr>
              <a:spLocks noChangeShapeType="1"/>
            </p:cNvSpPr>
            <p:nvPr/>
          </p:nvSpPr>
          <p:spPr bwMode="auto">
            <a:xfrm flipV="1">
              <a:off x="4614462" y="5634296"/>
              <a:ext cx="573496" cy="452422"/>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44" name="Line 14"/>
            <p:cNvSpPr>
              <a:spLocks noChangeShapeType="1"/>
            </p:cNvSpPr>
            <p:nvPr/>
          </p:nvSpPr>
          <p:spPr bwMode="auto">
            <a:xfrm flipH="1">
              <a:off x="5187957" y="5635115"/>
              <a:ext cx="1" cy="49195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45" name="Line 12"/>
            <p:cNvSpPr>
              <a:spLocks noChangeShapeType="1"/>
            </p:cNvSpPr>
            <p:nvPr/>
          </p:nvSpPr>
          <p:spPr bwMode="auto">
            <a:xfrm flipV="1">
              <a:off x="5172548" y="5646045"/>
              <a:ext cx="595879" cy="48102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46" name="Line 14"/>
            <p:cNvSpPr>
              <a:spLocks noChangeShapeType="1"/>
            </p:cNvSpPr>
            <p:nvPr/>
          </p:nvSpPr>
          <p:spPr bwMode="auto">
            <a:xfrm flipH="1">
              <a:off x="5768427" y="5634296"/>
              <a:ext cx="1" cy="49195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75" name="Line 12"/>
            <p:cNvSpPr>
              <a:spLocks noChangeShapeType="1"/>
            </p:cNvSpPr>
            <p:nvPr/>
          </p:nvSpPr>
          <p:spPr bwMode="auto">
            <a:xfrm flipV="1">
              <a:off x="5781270" y="5656955"/>
              <a:ext cx="573496" cy="452422"/>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76" name="Line 14"/>
            <p:cNvSpPr>
              <a:spLocks noChangeShapeType="1"/>
            </p:cNvSpPr>
            <p:nvPr/>
          </p:nvSpPr>
          <p:spPr bwMode="auto">
            <a:xfrm flipH="1">
              <a:off x="6354765" y="5657774"/>
              <a:ext cx="1" cy="49195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77" name="Line 12"/>
            <p:cNvSpPr>
              <a:spLocks noChangeShapeType="1"/>
            </p:cNvSpPr>
            <p:nvPr/>
          </p:nvSpPr>
          <p:spPr bwMode="auto">
            <a:xfrm flipV="1">
              <a:off x="6339356" y="5668704"/>
              <a:ext cx="595879" cy="48102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78" name="Line 14"/>
            <p:cNvSpPr>
              <a:spLocks noChangeShapeType="1"/>
            </p:cNvSpPr>
            <p:nvPr/>
          </p:nvSpPr>
          <p:spPr bwMode="auto">
            <a:xfrm flipH="1">
              <a:off x="6935235" y="5656955"/>
              <a:ext cx="1" cy="491956"/>
            </a:xfrm>
            <a:prstGeom prst="line">
              <a:avLst/>
            </a:prstGeom>
            <a:noFill/>
            <a:ln w="57150">
              <a:solidFill>
                <a:schemeClr val="accent1"/>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83" name="Line 12"/>
            <p:cNvSpPr>
              <a:spLocks noChangeShapeType="1"/>
            </p:cNvSpPr>
            <p:nvPr/>
          </p:nvSpPr>
          <p:spPr bwMode="auto">
            <a:xfrm flipV="1">
              <a:off x="3293046" y="5860507"/>
              <a:ext cx="684467" cy="540666"/>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84" name="Line 14"/>
            <p:cNvSpPr>
              <a:spLocks noChangeShapeType="1"/>
            </p:cNvSpPr>
            <p:nvPr/>
          </p:nvSpPr>
          <p:spPr bwMode="auto">
            <a:xfrm flipH="1">
              <a:off x="3977512" y="5880275"/>
              <a:ext cx="1" cy="397254"/>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85" name="Line 12"/>
            <p:cNvSpPr>
              <a:spLocks noChangeShapeType="1"/>
            </p:cNvSpPr>
            <p:nvPr/>
          </p:nvSpPr>
          <p:spPr bwMode="auto">
            <a:xfrm flipV="1">
              <a:off x="3977513" y="5764956"/>
              <a:ext cx="636950" cy="503518"/>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86" name="Line 14"/>
            <p:cNvSpPr>
              <a:spLocks noChangeShapeType="1"/>
            </p:cNvSpPr>
            <p:nvPr/>
          </p:nvSpPr>
          <p:spPr bwMode="auto">
            <a:xfrm flipH="1">
              <a:off x="4614460" y="5761820"/>
              <a:ext cx="9207" cy="506654"/>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87" name="Line 12"/>
            <p:cNvSpPr>
              <a:spLocks noChangeShapeType="1"/>
            </p:cNvSpPr>
            <p:nvPr/>
          </p:nvSpPr>
          <p:spPr bwMode="auto">
            <a:xfrm flipV="1">
              <a:off x="4598107" y="5764956"/>
              <a:ext cx="589851" cy="486006"/>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88" name="Line 14"/>
            <p:cNvSpPr>
              <a:spLocks noChangeShapeType="1"/>
            </p:cNvSpPr>
            <p:nvPr/>
          </p:nvSpPr>
          <p:spPr bwMode="auto">
            <a:xfrm flipH="1">
              <a:off x="5172548" y="5766259"/>
              <a:ext cx="9207" cy="506654"/>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89" name="Line 12"/>
            <p:cNvSpPr>
              <a:spLocks noChangeShapeType="1"/>
            </p:cNvSpPr>
            <p:nvPr/>
          </p:nvSpPr>
          <p:spPr bwMode="auto">
            <a:xfrm flipV="1">
              <a:off x="5187071" y="5766259"/>
              <a:ext cx="589851" cy="486006"/>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90" name="Line 14"/>
            <p:cNvSpPr>
              <a:spLocks noChangeShapeType="1"/>
            </p:cNvSpPr>
            <p:nvPr/>
          </p:nvSpPr>
          <p:spPr bwMode="auto">
            <a:xfrm flipH="1">
              <a:off x="5761512" y="5767562"/>
              <a:ext cx="9207" cy="506654"/>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91" name="Line 12"/>
            <p:cNvSpPr>
              <a:spLocks noChangeShapeType="1"/>
            </p:cNvSpPr>
            <p:nvPr/>
          </p:nvSpPr>
          <p:spPr bwMode="auto">
            <a:xfrm flipV="1">
              <a:off x="5761512" y="5777886"/>
              <a:ext cx="589851" cy="486006"/>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92" name="Line 14"/>
            <p:cNvSpPr>
              <a:spLocks noChangeShapeType="1"/>
            </p:cNvSpPr>
            <p:nvPr/>
          </p:nvSpPr>
          <p:spPr bwMode="auto">
            <a:xfrm flipH="1">
              <a:off x="6335953" y="5779189"/>
              <a:ext cx="9207" cy="506654"/>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93" name="Line 12"/>
            <p:cNvSpPr>
              <a:spLocks noChangeShapeType="1"/>
            </p:cNvSpPr>
            <p:nvPr/>
          </p:nvSpPr>
          <p:spPr bwMode="auto">
            <a:xfrm flipV="1">
              <a:off x="6346586" y="5779189"/>
              <a:ext cx="589851" cy="486006"/>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sp>
          <p:nvSpPr>
            <p:cNvPr id="94" name="Line 14"/>
            <p:cNvSpPr>
              <a:spLocks noChangeShapeType="1"/>
            </p:cNvSpPr>
            <p:nvPr/>
          </p:nvSpPr>
          <p:spPr bwMode="auto">
            <a:xfrm flipH="1">
              <a:off x="6921027" y="5780492"/>
              <a:ext cx="9207" cy="506654"/>
            </a:xfrm>
            <a:prstGeom prst="line">
              <a:avLst/>
            </a:prstGeom>
            <a:noFill/>
            <a:ln w="57150">
              <a:solidFill>
                <a:schemeClr val="accent3"/>
              </a:solidFill>
              <a:round/>
              <a:headEnd type="none" w="sm" len="sm"/>
              <a:tailEnd type="none" w="sm" len="sm"/>
            </a:ln>
            <a:effectLst/>
          </p:spPr>
          <p:txBody>
            <a:bodyPr vert="horz" wrap="none" lIns="91440" tIns="45720" rIns="91440" bIns="45720" numCol="1" anchor="ctr" anchorCtr="0" compatLnSpc="1">
              <a:prstTxWarp prst="textNoShape">
                <a:avLst/>
              </a:prstTxWarp>
            </a:bodyPr>
            <a:lstStyle/>
            <a:p>
              <a:endParaRPr lang="en-US"/>
            </a:p>
          </p:txBody>
        </p:sp>
      </p:grpSp>
      <p:sp>
        <p:nvSpPr>
          <p:cNvPr id="98" name="Rectangle 3"/>
          <p:cNvSpPr txBox="1">
            <a:spLocks noChangeArrowheads="1"/>
          </p:cNvSpPr>
          <p:nvPr/>
        </p:nvSpPr>
        <p:spPr>
          <a:xfrm>
            <a:off x="6043629" y="1591097"/>
            <a:ext cx="4485834" cy="927142"/>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400" dirty="0"/>
              <a:t>Oscillating, but high overall utilization</a:t>
            </a:r>
          </a:p>
        </p:txBody>
      </p:sp>
      <p:sp>
        <p:nvSpPr>
          <p:cNvPr id="99" name="Rectangle 3"/>
          <p:cNvSpPr txBox="1">
            <a:spLocks noChangeArrowheads="1"/>
          </p:cNvSpPr>
          <p:nvPr/>
        </p:nvSpPr>
        <p:spPr>
          <a:xfrm>
            <a:off x="4593534" y="4253945"/>
            <a:ext cx="4485834" cy="463571"/>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400" dirty="0"/>
              <a:t>In reality, flows synchronize</a:t>
            </a:r>
          </a:p>
        </p:txBody>
      </p:sp>
      <p:grpSp>
        <p:nvGrpSpPr>
          <p:cNvPr id="100" name="Group 99"/>
          <p:cNvGrpSpPr/>
          <p:nvPr/>
        </p:nvGrpSpPr>
        <p:grpSpPr>
          <a:xfrm flipH="1">
            <a:off x="1672335" y="4826276"/>
            <a:ext cx="2498653" cy="1232982"/>
            <a:chOff x="1191443" y="4863146"/>
            <a:chExt cx="5209363" cy="1398648"/>
          </a:xfrm>
        </p:grpSpPr>
        <p:sp>
          <p:nvSpPr>
            <p:cNvPr id="101" name="Rectangular Callout 100"/>
            <p:cNvSpPr/>
            <p:nvPr/>
          </p:nvSpPr>
          <p:spPr>
            <a:xfrm>
              <a:off x="1191443" y="4876798"/>
              <a:ext cx="5181603" cy="1384996"/>
            </a:xfrm>
            <a:prstGeom prst="wedgeRectCallout">
              <a:avLst>
                <a:gd name="adj1" fmla="val -98598"/>
                <a:gd name="adj2" fmla="val -21937"/>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102" name="TextBox 101"/>
            <p:cNvSpPr txBox="1"/>
            <p:nvPr/>
          </p:nvSpPr>
          <p:spPr>
            <a:xfrm>
              <a:off x="1219207" y="4863146"/>
              <a:ext cx="5181599" cy="1361608"/>
            </a:xfrm>
            <a:prstGeom prst="rect">
              <a:avLst/>
            </a:prstGeom>
            <a:noFill/>
          </p:spPr>
          <p:txBody>
            <a:bodyPr wrap="square" rtlCol="0">
              <a:spAutoFit/>
            </a:bodyPr>
            <a:lstStyle/>
            <a:p>
              <a:pPr algn="ctr">
                <a:defRPr/>
              </a:pPr>
              <a:r>
                <a:rPr lang="en-US" sz="2400" kern="0" dirty="0">
                  <a:solidFill>
                    <a:sysClr val="window" lastClr="FFFFFF"/>
                  </a:solidFill>
                </a:rPr>
                <a:t>One flow causes all flows to drop packets</a:t>
              </a:r>
            </a:p>
          </p:txBody>
        </p:sp>
      </p:grpSp>
      <p:grpSp>
        <p:nvGrpSpPr>
          <p:cNvPr id="103" name="Group 102"/>
          <p:cNvGrpSpPr/>
          <p:nvPr/>
        </p:nvGrpSpPr>
        <p:grpSpPr>
          <a:xfrm flipH="1">
            <a:off x="7916737" y="4717263"/>
            <a:ext cx="2498653" cy="830997"/>
            <a:chOff x="1191443" y="4863146"/>
            <a:chExt cx="5209363" cy="1449550"/>
          </a:xfrm>
        </p:grpSpPr>
        <p:sp>
          <p:nvSpPr>
            <p:cNvPr id="104" name="Rectangular Callout 103"/>
            <p:cNvSpPr/>
            <p:nvPr/>
          </p:nvSpPr>
          <p:spPr>
            <a:xfrm>
              <a:off x="1191443" y="4876797"/>
              <a:ext cx="5181603" cy="1384997"/>
            </a:xfrm>
            <a:prstGeom prst="wedgeRectCallout">
              <a:avLst>
                <a:gd name="adj1" fmla="val 47286"/>
                <a:gd name="adj2" fmla="val 99924"/>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105" name="TextBox 104"/>
            <p:cNvSpPr txBox="1"/>
            <p:nvPr/>
          </p:nvSpPr>
          <p:spPr>
            <a:xfrm>
              <a:off x="1219207" y="4863146"/>
              <a:ext cx="5181599" cy="1449550"/>
            </a:xfrm>
            <a:prstGeom prst="rect">
              <a:avLst/>
            </a:prstGeom>
            <a:noFill/>
          </p:spPr>
          <p:txBody>
            <a:bodyPr wrap="square" rtlCol="0">
              <a:spAutoFit/>
            </a:bodyPr>
            <a:lstStyle/>
            <a:p>
              <a:pPr algn="ctr">
                <a:defRPr/>
              </a:pPr>
              <a:r>
                <a:rPr lang="en-US" sz="2400" kern="0" dirty="0">
                  <a:solidFill>
                    <a:sysClr val="window" lastClr="FFFFFF"/>
                  </a:solidFill>
                </a:rPr>
                <a:t>Periodic lulls of low utilization</a:t>
              </a:r>
            </a:p>
          </p:txBody>
        </p:sp>
      </p:grpSp>
    </p:spTree>
    <p:extLst>
      <p:ext uri="{BB962C8B-B14F-4D97-AF65-F5344CB8AC3E}">
        <p14:creationId xmlns:p14="http://schemas.microsoft.com/office/powerpoint/2010/main" val="1390441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anim calcmode="lin" valueType="num">
                                      <p:cBhvr>
                                        <p:cTn id="13" dur="500" fill="hold"/>
                                        <p:tgtEl>
                                          <p:spTgt spid="98"/>
                                        </p:tgtEl>
                                        <p:attrNameLst>
                                          <p:attrName>ppt_x</p:attrName>
                                        </p:attrNameLst>
                                      </p:cBhvr>
                                      <p:tavLst>
                                        <p:tav tm="0">
                                          <p:val>
                                            <p:strVal val="#ppt_x"/>
                                          </p:val>
                                        </p:tav>
                                        <p:tav tm="100000">
                                          <p:val>
                                            <p:strVal val="#ppt_x"/>
                                          </p:val>
                                        </p:tav>
                                      </p:tavLst>
                                    </p:anim>
                                    <p:anim calcmode="lin" valueType="num">
                                      <p:cBhvr>
                                        <p:cTn id="14" dur="5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9"/>
                                        </p:tgtEl>
                                        <p:attrNameLst>
                                          <p:attrName>style.visibility</p:attrName>
                                        </p:attrNameLst>
                                      </p:cBhvr>
                                      <p:to>
                                        <p:strVal val="visible"/>
                                      </p:to>
                                    </p:set>
                                    <p:animEffect transition="in" filter="fade">
                                      <p:cBhvr>
                                        <p:cTn id="24" dur="500"/>
                                        <p:tgtEl>
                                          <p:spTgt spid="99"/>
                                        </p:tgtEl>
                                      </p:cBhvr>
                                    </p:animEffect>
                                    <p:anim calcmode="lin" valueType="num">
                                      <p:cBhvr>
                                        <p:cTn id="25" dur="500" fill="hold"/>
                                        <p:tgtEl>
                                          <p:spTgt spid="99"/>
                                        </p:tgtEl>
                                        <p:attrNameLst>
                                          <p:attrName>ppt_x</p:attrName>
                                        </p:attrNameLst>
                                      </p:cBhvr>
                                      <p:tavLst>
                                        <p:tav tm="0">
                                          <p:val>
                                            <p:strVal val="#ppt_x"/>
                                          </p:val>
                                        </p:tav>
                                        <p:tav tm="100000">
                                          <p:val>
                                            <p:strVal val="#ppt_x"/>
                                          </p:val>
                                        </p:tav>
                                      </p:tavLst>
                                    </p:anim>
                                    <p:anim calcmode="lin" valueType="num">
                                      <p:cBhvr>
                                        <p:cTn id="26" dur="5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0"/>
                                        </p:tgtEl>
                                        <p:attrNameLst>
                                          <p:attrName>style.visibility</p:attrName>
                                        </p:attrNameLst>
                                      </p:cBhvr>
                                      <p:to>
                                        <p:strVal val="visible"/>
                                      </p:to>
                                    </p:set>
                                    <p:animEffect transition="in" filter="fade">
                                      <p:cBhvr>
                                        <p:cTn id="31" dur="500"/>
                                        <p:tgtEl>
                                          <p:spTgt spid="100"/>
                                        </p:tgtEl>
                                      </p:cBhvr>
                                    </p:animEffect>
                                    <p:anim calcmode="lin" valueType="num">
                                      <p:cBhvr>
                                        <p:cTn id="32" dur="500" fill="hold"/>
                                        <p:tgtEl>
                                          <p:spTgt spid="100"/>
                                        </p:tgtEl>
                                        <p:attrNameLst>
                                          <p:attrName>ppt_x</p:attrName>
                                        </p:attrNameLst>
                                      </p:cBhvr>
                                      <p:tavLst>
                                        <p:tav tm="0">
                                          <p:val>
                                            <p:strVal val="#ppt_x"/>
                                          </p:val>
                                        </p:tav>
                                        <p:tav tm="100000">
                                          <p:val>
                                            <p:strVal val="#ppt_x"/>
                                          </p:val>
                                        </p:tav>
                                      </p:tavLst>
                                    </p:anim>
                                    <p:anim calcmode="lin" valueType="num">
                                      <p:cBhvr>
                                        <p:cTn id="33" dur="5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fade">
                                      <p:cBhvr>
                                        <p:cTn id="38" dur="500"/>
                                        <p:tgtEl>
                                          <p:spTgt spid="103"/>
                                        </p:tgtEl>
                                      </p:cBhvr>
                                    </p:animEffect>
                                    <p:anim calcmode="lin" valueType="num">
                                      <p:cBhvr>
                                        <p:cTn id="39" dur="500" fill="hold"/>
                                        <p:tgtEl>
                                          <p:spTgt spid="103"/>
                                        </p:tgtEl>
                                        <p:attrNameLst>
                                          <p:attrName>ppt_x</p:attrName>
                                        </p:attrNameLst>
                                      </p:cBhvr>
                                      <p:tavLst>
                                        <p:tav tm="0">
                                          <p:val>
                                            <p:strVal val="#ppt_x"/>
                                          </p:val>
                                        </p:tav>
                                        <p:tav tm="100000">
                                          <p:val>
                                            <p:strVal val="#ppt_x"/>
                                          </p:val>
                                        </p:tav>
                                      </p:tavLst>
                                    </p:anim>
                                    <p:anim calcmode="lin" valueType="num">
                                      <p:cBhvr>
                                        <p:cTn id="40" dur="500" fill="hold"/>
                                        <p:tgtEl>
                                          <p:spTgt spid="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Flows</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49</a:t>
            </a:fld>
            <a:endParaRPr lang="en-US" dirty="0"/>
          </a:p>
        </p:txBody>
      </p:sp>
      <p:sp>
        <p:nvSpPr>
          <p:cNvPr id="4" name="Content Placeholder 3"/>
          <p:cNvSpPr>
            <a:spLocks noGrp="1"/>
          </p:cNvSpPr>
          <p:nvPr>
            <p:ph sz="quarter" idx="1"/>
          </p:nvPr>
        </p:nvSpPr>
        <p:spPr/>
        <p:txBody>
          <a:bodyPr/>
          <a:lstStyle/>
          <a:p>
            <a:r>
              <a:rPr lang="en-US" dirty="0"/>
              <a:t>Problem: TCP is biased against short flows</a:t>
            </a:r>
          </a:p>
          <a:p>
            <a:pPr lvl="1"/>
            <a:r>
              <a:rPr lang="en-US" dirty="0"/>
              <a:t>1 RTT wasted  for connection setup (SYN, SYN/ACK)</a:t>
            </a:r>
          </a:p>
          <a:p>
            <a:pPr lvl="1"/>
            <a:r>
              <a:rPr lang="en-US" i="1" dirty="0" err="1"/>
              <a:t>cwnd</a:t>
            </a:r>
            <a:r>
              <a:rPr lang="en-US" dirty="0"/>
              <a:t> always starts at a low number (10 as of ~2017)</a:t>
            </a:r>
          </a:p>
          <a:p>
            <a:r>
              <a:rPr lang="en-US" dirty="0"/>
              <a:t>Vast majority of Internet traffic is short flows</a:t>
            </a:r>
          </a:p>
          <a:p>
            <a:pPr lvl="1"/>
            <a:r>
              <a:rPr lang="en-US" dirty="0"/>
              <a:t>Mostly HTTP transfers, &lt;100KB</a:t>
            </a:r>
          </a:p>
          <a:p>
            <a:pPr lvl="1"/>
            <a:r>
              <a:rPr lang="en-US" dirty="0"/>
              <a:t>Most TCP flows never leave slow start!</a:t>
            </a:r>
          </a:p>
          <a:p>
            <a:r>
              <a:rPr lang="en-US" dirty="0"/>
              <a:t>Proposed solutions</a:t>
            </a:r>
          </a:p>
          <a:p>
            <a:pPr lvl="1"/>
            <a:r>
              <a:rPr lang="en-US" dirty="0"/>
              <a:t>Increase initial </a:t>
            </a:r>
            <a:r>
              <a:rPr lang="en-US" i="1" dirty="0" err="1"/>
              <a:t>cwnd</a:t>
            </a:r>
            <a:r>
              <a:rPr lang="en-US" dirty="0"/>
              <a:t> to a larger value, e.g., 64</a:t>
            </a:r>
          </a:p>
          <a:p>
            <a:pPr lvl="1"/>
            <a:r>
              <a:rPr lang="en-US" dirty="0"/>
              <a:t>TCP Fast Open: use cryptographic hashes to identify receivers, eliminate the need for three-way handshake</a:t>
            </a:r>
          </a:p>
        </p:txBody>
      </p:sp>
    </p:spTree>
    <p:extLst>
      <p:ext uri="{BB962C8B-B14F-4D97-AF65-F5344CB8AC3E}">
        <p14:creationId xmlns:p14="http://schemas.microsoft.com/office/powerpoint/2010/main" val="366458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anim calcmode="lin" valueType="num">
                                      <p:cBhvr>
                                        <p:cTn id="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anim calcmode="lin" valueType="num">
                                      <p:cBhvr>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anim calcmode="lin" valueType="num">
                                      <p:cBhvr>
                                        <p:cTn id="1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anim calcmode="lin" valueType="num">
                                      <p:cBhvr>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6" dur="500" fill="hold"/>
                                        <p:tgtEl>
                                          <p:spTgt spid="4">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anim calcmode="lin" valueType="num">
                                      <p:cBhvr>
                                        <p:cTn id="3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1" dur="500" fill="hold"/>
                                        <p:tgtEl>
                                          <p:spTgt spid="4">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anim calcmode="lin" valueType="num">
                                      <p:cBhvr>
                                        <p:cTn id="3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Setup</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5</a:t>
            </a:fld>
            <a:endParaRPr lang="en-US" dirty="0"/>
          </a:p>
        </p:txBody>
      </p:sp>
      <p:sp>
        <p:nvSpPr>
          <p:cNvPr id="4" name="Content Placeholder 3"/>
          <p:cNvSpPr>
            <a:spLocks noGrp="1"/>
          </p:cNvSpPr>
          <p:nvPr>
            <p:ph sz="quarter" idx="1"/>
          </p:nvPr>
        </p:nvSpPr>
        <p:spPr/>
        <p:txBody>
          <a:bodyPr/>
          <a:lstStyle/>
          <a:p>
            <a:r>
              <a:rPr lang="en-US" dirty="0"/>
              <a:t>Why do we need connection setup?</a:t>
            </a:r>
          </a:p>
          <a:p>
            <a:pPr lvl="1"/>
            <a:r>
              <a:rPr lang="en-US" dirty="0"/>
              <a:t>To establish state on both hosts</a:t>
            </a:r>
          </a:p>
          <a:p>
            <a:pPr lvl="1"/>
            <a:r>
              <a:rPr lang="en-US" dirty="0"/>
              <a:t>Most important state: sequence numbers</a:t>
            </a:r>
          </a:p>
          <a:p>
            <a:pPr lvl="2"/>
            <a:r>
              <a:rPr lang="en-US" dirty="0"/>
              <a:t>Count the number of bytes that have been sent</a:t>
            </a:r>
          </a:p>
          <a:p>
            <a:pPr lvl="2"/>
            <a:r>
              <a:rPr lang="en-US" dirty="0"/>
              <a:t>Initial value chosen at random</a:t>
            </a:r>
          </a:p>
          <a:p>
            <a:pPr lvl="2"/>
            <a:r>
              <a:rPr lang="en-US" dirty="0"/>
              <a:t>Why?</a:t>
            </a:r>
          </a:p>
          <a:p>
            <a:r>
              <a:rPr lang="en-US" dirty="0"/>
              <a:t>Important TCP flags (1 bit each)</a:t>
            </a:r>
          </a:p>
          <a:p>
            <a:pPr lvl="1"/>
            <a:r>
              <a:rPr lang="en-US" dirty="0"/>
              <a:t>SYN – synchronization, used for connection setup</a:t>
            </a:r>
          </a:p>
          <a:p>
            <a:pPr lvl="1"/>
            <a:r>
              <a:rPr lang="en-US" dirty="0"/>
              <a:t>ACK – acknowledge received data</a:t>
            </a:r>
          </a:p>
          <a:p>
            <a:pPr lvl="1"/>
            <a:r>
              <a:rPr lang="en-US" dirty="0"/>
              <a:t>FIN – finish, used to tear down connection</a:t>
            </a:r>
          </a:p>
        </p:txBody>
      </p:sp>
    </p:spTree>
    <p:extLst>
      <p:ext uri="{BB962C8B-B14F-4D97-AF65-F5344CB8AC3E}">
        <p14:creationId xmlns:p14="http://schemas.microsoft.com/office/powerpoint/2010/main" val="335010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anim calcmode="lin" valueType="num">
                                      <p:cBhvr>
                                        <p:cTn id="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anim calcmode="lin" valueType="num">
                                      <p:cBhvr>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anim calcmode="lin" valueType="num">
                                      <p:cBhvr>
                                        <p:cTn id="1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anim calcmode="lin" valueType="num">
                                      <p:cBhvr>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anim calcmode="lin" valueType="num">
                                      <p:cBhvr>
                                        <p:cTn id="2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9"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anim calcmode="lin" valueType="num">
                                      <p:cBhvr>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500"/>
                                        <p:tgtEl>
                                          <p:spTgt spid="4">
                                            <p:txEl>
                                              <p:pRg st="7" end="7"/>
                                            </p:txEl>
                                          </p:spTgt>
                                        </p:tgtEl>
                                      </p:cBhvr>
                                    </p:animEffect>
                                    <p:anim calcmode="lin" valueType="num">
                                      <p:cBhvr>
                                        <p:cTn id="4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xEl>
                                              <p:pRg st="8" end="8"/>
                                            </p:txEl>
                                          </p:spTgt>
                                        </p:tgtEl>
                                        <p:attrNameLst>
                                          <p:attrName>style.visibility</p:attrName>
                                        </p:attrNameLst>
                                      </p:cBhvr>
                                      <p:to>
                                        <p:strVal val="visible"/>
                                      </p:to>
                                    </p:set>
                                    <p:animEffect transition="in" filter="fade">
                                      <p:cBhvr>
                                        <p:cTn id="44" dur="500"/>
                                        <p:tgtEl>
                                          <p:spTgt spid="4">
                                            <p:txEl>
                                              <p:pRg st="8" end="8"/>
                                            </p:txEl>
                                          </p:spTgt>
                                        </p:tgtEl>
                                      </p:cBhvr>
                                    </p:animEffect>
                                    <p:anim calcmode="lin" valueType="num">
                                      <p:cBhvr>
                                        <p:cTn id="4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6" dur="500" fill="hold"/>
                                        <p:tgtEl>
                                          <p:spTgt spid="4">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Effect transition="in" filter="fade">
                                      <p:cBhvr>
                                        <p:cTn id="49" dur="500"/>
                                        <p:tgtEl>
                                          <p:spTgt spid="4">
                                            <p:txEl>
                                              <p:pRg st="9" end="9"/>
                                            </p:txEl>
                                          </p:spTgt>
                                        </p:tgtEl>
                                      </p:cBhvr>
                                    </p:animEffect>
                                    <p:anim calcmode="lin" valueType="num">
                                      <p:cBhvr>
                                        <p:cTn id="50"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1" dur="5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Networks</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50</a:t>
            </a:fld>
            <a:endParaRPr lang="en-US" dirty="0"/>
          </a:p>
        </p:txBody>
      </p:sp>
      <p:sp>
        <p:nvSpPr>
          <p:cNvPr id="4" name="Content Placeholder 3"/>
          <p:cNvSpPr>
            <a:spLocks noGrp="1"/>
          </p:cNvSpPr>
          <p:nvPr>
            <p:ph sz="quarter" idx="1"/>
          </p:nvPr>
        </p:nvSpPr>
        <p:spPr>
          <a:xfrm>
            <a:off x="203200" y="1600200"/>
            <a:ext cx="10464800" cy="5105400"/>
          </a:xfrm>
        </p:spPr>
        <p:txBody>
          <a:bodyPr/>
          <a:lstStyle/>
          <a:p>
            <a:r>
              <a:rPr lang="en-US" dirty="0"/>
              <a:t>Problem: Tahoe and Reno assume loss = congestion</a:t>
            </a:r>
          </a:p>
          <a:p>
            <a:pPr lvl="1"/>
            <a:r>
              <a:rPr lang="en-US" dirty="0"/>
              <a:t>True on the WAN, bit errors are very rare</a:t>
            </a:r>
          </a:p>
          <a:p>
            <a:pPr lvl="1"/>
            <a:r>
              <a:rPr lang="en-US" dirty="0"/>
              <a:t>False on wireless, interference is very common</a:t>
            </a:r>
          </a:p>
          <a:p>
            <a:r>
              <a:rPr lang="en-US" dirty="0"/>
              <a:t>TCP throughput ~ 1/</a:t>
            </a:r>
            <a:r>
              <a:rPr lang="en-US" dirty="0" err="1"/>
              <a:t>sqrt</a:t>
            </a:r>
            <a:r>
              <a:rPr lang="en-US" dirty="0"/>
              <a:t>(drop rate)</a:t>
            </a:r>
          </a:p>
          <a:p>
            <a:pPr lvl="1"/>
            <a:r>
              <a:rPr lang="en-US" dirty="0"/>
              <a:t>Even a few interference drops can kill performance</a:t>
            </a:r>
          </a:p>
          <a:p>
            <a:r>
              <a:rPr lang="en-US" dirty="0"/>
              <a:t>Possible solutions:</a:t>
            </a:r>
          </a:p>
          <a:p>
            <a:pPr lvl="1"/>
            <a:r>
              <a:rPr lang="en-US" dirty="0"/>
              <a:t>Break layering, push data link info up to TCP</a:t>
            </a:r>
          </a:p>
          <a:p>
            <a:pPr lvl="1"/>
            <a:r>
              <a:rPr lang="en-US" dirty="0"/>
              <a:t>Use delay-based congestion detection (TCP Vegas)</a:t>
            </a:r>
          </a:p>
          <a:p>
            <a:pPr lvl="1"/>
            <a:r>
              <a:rPr lang="en-US" dirty="0"/>
              <a:t>Explicit congestion notification (ECN)</a:t>
            </a:r>
          </a:p>
          <a:p>
            <a:pPr lvl="2"/>
            <a:r>
              <a:rPr lang="en-US" dirty="0"/>
              <a:t>Routers mark the 1-bit ECN field in the TCP header to indicate congestion</a:t>
            </a:r>
          </a:p>
        </p:txBody>
      </p:sp>
    </p:spTree>
    <p:extLst>
      <p:ext uri="{BB962C8B-B14F-4D97-AF65-F5344CB8AC3E}">
        <p14:creationId xmlns:p14="http://schemas.microsoft.com/office/powerpoint/2010/main" val="92467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anim calcmode="lin" valueType="num">
                                      <p:cBhvr>
                                        <p:cTn id="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anim calcmode="lin" valueType="num">
                                      <p:cBhvr>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500"/>
                                        <p:tgtEl>
                                          <p:spTgt spid="4">
                                            <p:txEl>
                                              <p:pRg st="5" end="5"/>
                                            </p:txEl>
                                          </p:spTgt>
                                        </p:tgtEl>
                                      </p:cBhvr>
                                    </p:animEffect>
                                    <p:anim calcmode="lin" valueType="num">
                                      <p:cBhvr>
                                        <p:cTn id="20"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1" dur="500" fill="hold"/>
                                        <p:tgtEl>
                                          <p:spTgt spid="4">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anim calcmode="lin" valueType="num">
                                      <p:cBhvr>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6" dur="500" fill="hold"/>
                                        <p:tgtEl>
                                          <p:spTgt spid="4">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anim calcmode="lin" valueType="num">
                                      <p:cBhvr>
                                        <p:cTn id="3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1" dur="500" fill="hold"/>
                                        <p:tgtEl>
                                          <p:spTgt spid="4">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anim calcmode="lin" valueType="num">
                                      <p:cBhvr>
                                        <p:cTn id="3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fade">
                                      <p:cBhvr>
                                        <p:cTn id="39" dur="500"/>
                                        <p:tgtEl>
                                          <p:spTgt spid="4">
                                            <p:txEl>
                                              <p:pRg st="9" end="9"/>
                                            </p:txEl>
                                          </p:spTgt>
                                        </p:tgtEl>
                                      </p:cBhvr>
                                    </p:animEffect>
                                    <p:anim calcmode="lin" valueType="num">
                                      <p:cBhvr>
                                        <p:cTn id="40"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Denial of Service</a:t>
            </a:r>
            <a:endParaRPr lang="en-US" dirty="0">
              <a:solidFill>
                <a:srgbClr val="FF0000"/>
              </a:solidFill>
            </a:endParaRP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51</a:t>
            </a:fld>
            <a:endParaRPr lang="en-US" dirty="0"/>
          </a:p>
        </p:txBody>
      </p:sp>
      <p:sp>
        <p:nvSpPr>
          <p:cNvPr id="4" name="Content Placeholder 3"/>
          <p:cNvSpPr>
            <a:spLocks noGrp="1"/>
          </p:cNvSpPr>
          <p:nvPr>
            <p:ph sz="quarter" idx="1"/>
          </p:nvPr>
        </p:nvSpPr>
        <p:spPr>
          <a:xfrm>
            <a:off x="203200" y="1600200"/>
            <a:ext cx="10312400" cy="4428460"/>
          </a:xfrm>
        </p:spPr>
        <p:txBody>
          <a:bodyPr/>
          <a:lstStyle/>
          <a:p>
            <a:r>
              <a:rPr lang="en-US" dirty="0"/>
              <a:t>Problem: TCP connections require state</a:t>
            </a:r>
          </a:p>
          <a:p>
            <a:pPr lvl="1"/>
            <a:r>
              <a:rPr lang="en-US" dirty="0"/>
              <a:t>Initial SYN allocates resources on the server</a:t>
            </a:r>
          </a:p>
          <a:p>
            <a:pPr lvl="1"/>
            <a:r>
              <a:rPr lang="en-US" dirty="0"/>
              <a:t>State must persist for several minutes (RTO)</a:t>
            </a:r>
          </a:p>
          <a:p>
            <a:r>
              <a:rPr lang="en-US" dirty="0"/>
              <a:t>SYN flood: send enough SYNs to a server to allocate all memory/meltdown the kernel</a:t>
            </a:r>
          </a:p>
          <a:p>
            <a:r>
              <a:rPr lang="en-US" dirty="0"/>
              <a:t>Solution: SYN cookies</a:t>
            </a:r>
          </a:p>
          <a:p>
            <a:pPr lvl="1"/>
            <a:r>
              <a:rPr lang="en-US" dirty="0"/>
              <a:t>Idea: don’t store initial state on the server</a:t>
            </a:r>
          </a:p>
          <a:p>
            <a:pPr lvl="1"/>
            <a:r>
              <a:rPr lang="en-US" dirty="0"/>
              <a:t>Securely insert state into </a:t>
            </a:r>
            <a:r>
              <a:rPr lang="en-US" dirty="0" smtClean="0"/>
              <a:t>the sequence number in the </a:t>
            </a:r>
            <a:r>
              <a:rPr lang="en-US" dirty="0"/>
              <a:t>SYN/ACK packet</a:t>
            </a:r>
          </a:p>
          <a:p>
            <a:pPr lvl="1"/>
            <a:r>
              <a:rPr lang="en-US" dirty="0"/>
              <a:t>Client will reflect the state back to the server</a:t>
            </a:r>
          </a:p>
        </p:txBody>
      </p:sp>
    </p:spTree>
    <p:extLst>
      <p:ext uri="{BB962C8B-B14F-4D97-AF65-F5344CB8AC3E}">
        <p14:creationId xmlns:p14="http://schemas.microsoft.com/office/powerpoint/2010/main" val="201986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anim calcmode="lin" valueType="num">
                                      <p:cBhvr>
                                        <p:cTn id="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fade">
                                      <p:cBhvr>
                                        <p:cTn id="14" dur="500"/>
                                        <p:tgtEl>
                                          <p:spTgt spid="4">
                                            <p:txEl>
                                              <p:pRg st="4" end="4"/>
                                            </p:txEl>
                                          </p:spTgt>
                                        </p:tgtEl>
                                      </p:cBhvr>
                                    </p:animEffect>
                                    <p:anim calcmode="lin" valueType="num">
                                      <p:cBhvr>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500"/>
                                        <p:tgtEl>
                                          <p:spTgt spid="4">
                                            <p:txEl>
                                              <p:pRg st="5" end="5"/>
                                            </p:txEl>
                                          </p:spTgt>
                                        </p:tgtEl>
                                      </p:cBhvr>
                                    </p:animEffect>
                                    <p:anim calcmode="lin" valueType="num">
                                      <p:cBhvr>
                                        <p:cTn id="20"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1" dur="500" fill="hold"/>
                                        <p:tgtEl>
                                          <p:spTgt spid="4">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anim calcmode="lin" valueType="num">
                                      <p:cBhvr>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6" dur="500" fill="hold"/>
                                        <p:tgtEl>
                                          <p:spTgt spid="4">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anim calcmode="lin" valueType="num">
                                      <p:cBhvr>
                                        <p:cTn id="3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1"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 Cookies</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52</a:t>
            </a:fld>
            <a:endParaRPr lang="en-US" dirty="0"/>
          </a:p>
        </p:txBody>
      </p:sp>
      <p:sp>
        <p:nvSpPr>
          <p:cNvPr id="4" name="Content Placeholder 3"/>
          <p:cNvSpPr>
            <a:spLocks noGrp="1"/>
          </p:cNvSpPr>
          <p:nvPr>
            <p:ph sz="quarter" idx="1"/>
          </p:nvPr>
        </p:nvSpPr>
        <p:spPr>
          <a:xfrm>
            <a:off x="1676400" y="2785730"/>
            <a:ext cx="8839200" cy="4072270"/>
          </a:xfrm>
        </p:spPr>
        <p:txBody>
          <a:bodyPr>
            <a:normAutofit/>
          </a:bodyPr>
          <a:lstStyle/>
          <a:p>
            <a:r>
              <a:rPr lang="en-US" dirty="0"/>
              <a:t>Did the client really send me a SYN recently?</a:t>
            </a:r>
          </a:p>
          <a:p>
            <a:pPr lvl="1"/>
            <a:r>
              <a:rPr lang="en-US" dirty="0"/>
              <a:t>Timestamp: freshness check</a:t>
            </a:r>
          </a:p>
          <a:p>
            <a:pPr lvl="1"/>
            <a:r>
              <a:rPr lang="en-US" dirty="0"/>
              <a:t>Cryptographic hash: prevents spoofed packets</a:t>
            </a:r>
          </a:p>
          <a:p>
            <a:r>
              <a:rPr lang="en-US" dirty="0"/>
              <a:t>Maximum segment size (MSS)</a:t>
            </a:r>
          </a:p>
          <a:p>
            <a:pPr lvl="1"/>
            <a:r>
              <a:rPr lang="en-US" dirty="0"/>
              <a:t>Usually stated by the client during initial SYN</a:t>
            </a:r>
          </a:p>
          <a:p>
            <a:pPr lvl="1"/>
            <a:r>
              <a:rPr lang="en-US" dirty="0"/>
              <a:t>Server should store this value…</a:t>
            </a:r>
          </a:p>
          <a:p>
            <a:pPr lvl="1"/>
            <a:r>
              <a:rPr lang="en-US" dirty="0"/>
              <a:t>Reflect the </a:t>
            </a:r>
            <a:r>
              <a:rPr lang="en-US" dirty="0" smtClean="0"/>
              <a:t>client’s </a:t>
            </a:r>
            <a:r>
              <a:rPr lang="en-US" dirty="0"/>
              <a:t>value back through them</a:t>
            </a:r>
          </a:p>
        </p:txBody>
      </p:sp>
      <p:sp>
        <p:nvSpPr>
          <p:cNvPr id="5" name="Rectangle 4"/>
          <p:cNvSpPr/>
          <p:nvPr/>
        </p:nvSpPr>
        <p:spPr>
          <a:xfrm>
            <a:off x="2547936" y="1990271"/>
            <a:ext cx="7323572"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Sequence Number</a:t>
            </a:r>
          </a:p>
        </p:txBody>
      </p:sp>
      <p:sp>
        <p:nvSpPr>
          <p:cNvPr id="6" name="Rectangle 5"/>
          <p:cNvSpPr/>
          <p:nvPr/>
        </p:nvSpPr>
        <p:spPr>
          <a:xfrm>
            <a:off x="2547938" y="1990271"/>
            <a:ext cx="1729895" cy="383652"/>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Timestamp</a:t>
            </a:r>
          </a:p>
        </p:txBody>
      </p:sp>
      <p:sp>
        <p:nvSpPr>
          <p:cNvPr id="7" name="Rectangle 6"/>
          <p:cNvSpPr/>
          <p:nvPr/>
        </p:nvSpPr>
        <p:spPr>
          <a:xfrm>
            <a:off x="9572062" y="1494132"/>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31</a:t>
            </a:r>
          </a:p>
        </p:txBody>
      </p:sp>
      <p:sp>
        <p:nvSpPr>
          <p:cNvPr id="8" name="Rectangle 7"/>
          <p:cNvSpPr/>
          <p:nvPr/>
        </p:nvSpPr>
        <p:spPr>
          <a:xfrm>
            <a:off x="2248490" y="1494132"/>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a:t>
            </a:r>
          </a:p>
        </p:txBody>
      </p:sp>
      <p:sp>
        <p:nvSpPr>
          <p:cNvPr id="9" name="Rectangle 8"/>
          <p:cNvSpPr/>
          <p:nvPr/>
        </p:nvSpPr>
        <p:spPr>
          <a:xfrm>
            <a:off x="3978386" y="1494132"/>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sp>
        <p:nvSpPr>
          <p:cNvPr id="10" name="Rectangle 9"/>
          <p:cNvSpPr/>
          <p:nvPr/>
        </p:nvSpPr>
        <p:spPr>
          <a:xfrm>
            <a:off x="4277833" y="1990271"/>
            <a:ext cx="956929"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MSS</a:t>
            </a:r>
          </a:p>
        </p:txBody>
      </p:sp>
      <p:sp>
        <p:nvSpPr>
          <p:cNvPr id="11" name="Rectangle 10"/>
          <p:cNvSpPr/>
          <p:nvPr/>
        </p:nvSpPr>
        <p:spPr>
          <a:xfrm>
            <a:off x="4935315" y="1494132"/>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12" name="Rectangle 11"/>
          <p:cNvSpPr/>
          <p:nvPr/>
        </p:nvSpPr>
        <p:spPr>
          <a:xfrm>
            <a:off x="5234761" y="1990271"/>
            <a:ext cx="4636746" cy="383652"/>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Crypto Hash of Client IP &amp; Port</a:t>
            </a:r>
          </a:p>
        </p:txBody>
      </p:sp>
    </p:spTree>
    <p:extLst>
      <p:ext uri="{BB962C8B-B14F-4D97-AF65-F5344CB8AC3E}">
        <p14:creationId xmlns:p14="http://schemas.microsoft.com/office/powerpoint/2010/main" val="65480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anim calcmode="lin" valueType="num">
                                      <p:cBhvr>
                                        <p:cTn id="24" dur="500" fill="hold"/>
                                        <p:tgtEl>
                                          <p:spTgt spid="11"/>
                                        </p:tgtEl>
                                        <p:attrNameLst>
                                          <p:attrName>ppt_x</p:attrName>
                                        </p:attrNameLst>
                                      </p:cBhvr>
                                      <p:tavLst>
                                        <p:tav tm="0">
                                          <p:val>
                                            <p:strVal val="#ppt_x"/>
                                          </p:val>
                                        </p:tav>
                                        <p:tav tm="100000">
                                          <p:val>
                                            <p:strVal val="#ppt_x"/>
                                          </p:val>
                                        </p:tav>
                                      </p:tavLst>
                                    </p:anim>
                                    <p:anim calcmode="lin" valueType="num">
                                      <p:cBhvr>
                                        <p:cTn id="25" dur="500" fill="hold"/>
                                        <p:tgtEl>
                                          <p:spTgt spid="11"/>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anim calcmode="lin" valueType="num">
                                      <p:cBhvr>
                                        <p:cTn id="30" dur="500" fill="hold"/>
                                        <p:tgtEl>
                                          <p:spTgt spid="7"/>
                                        </p:tgtEl>
                                        <p:attrNameLst>
                                          <p:attrName>ppt_x</p:attrName>
                                        </p:attrNameLst>
                                      </p:cBhvr>
                                      <p:tavLst>
                                        <p:tav tm="0">
                                          <p:val>
                                            <p:strVal val="#ppt_x"/>
                                          </p:val>
                                        </p:tav>
                                        <p:tav tm="100000">
                                          <p:val>
                                            <p:strVal val="#ppt_x"/>
                                          </p:val>
                                        </p:tav>
                                      </p:tavLst>
                                    </p:anim>
                                    <p:anim calcmode="lin" valueType="num">
                                      <p:cBhvr>
                                        <p:cTn id="31" dur="5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anim calcmode="lin" valueType="num">
                                      <p:cBhvr>
                                        <p:cTn id="35" dur="500" fill="hold"/>
                                        <p:tgtEl>
                                          <p:spTgt spid="12"/>
                                        </p:tgtEl>
                                        <p:attrNameLst>
                                          <p:attrName>ppt_x</p:attrName>
                                        </p:attrNameLst>
                                      </p:cBhvr>
                                      <p:tavLst>
                                        <p:tav tm="0">
                                          <p:val>
                                            <p:strVal val="#ppt_x"/>
                                          </p:val>
                                        </p:tav>
                                        <p:tav tm="100000">
                                          <p:val>
                                            <p:strVal val="#ppt_x"/>
                                          </p:val>
                                        </p:tav>
                                      </p:tavLst>
                                    </p:anim>
                                    <p:anim calcmode="lin" valueType="num">
                                      <p:cBhvr>
                                        <p:cTn id="36"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fade">
                                      <p:cBhvr>
                                        <p:cTn id="41" dur="500"/>
                                        <p:tgtEl>
                                          <p:spTgt spid="4">
                                            <p:txEl>
                                              <p:pRg st="0" end="0"/>
                                            </p:txEl>
                                          </p:spTgt>
                                        </p:tgtEl>
                                      </p:cBhvr>
                                    </p:animEffect>
                                    <p:anim calcmode="lin" valueType="num">
                                      <p:cBhvr>
                                        <p:cTn id="4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3" dur="500" fill="hold"/>
                                        <p:tgtEl>
                                          <p:spTgt spid="4">
                                            <p:txEl>
                                              <p:pRg st="0" end="0"/>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xEl>
                                              <p:pRg st="1" end="1"/>
                                            </p:txEl>
                                          </p:spTgt>
                                        </p:tgtEl>
                                        <p:attrNameLst>
                                          <p:attrName>style.visibility</p:attrName>
                                        </p:attrNameLst>
                                      </p:cBhvr>
                                      <p:to>
                                        <p:strVal val="visible"/>
                                      </p:to>
                                    </p:set>
                                    <p:animEffect transition="in" filter="fade">
                                      <p:cBhvr>
                                        <p:cTn id="46" dur="500"/>
                                        <p:tgtEl>
                                          <p:spTgt spid="4">
                                            <p:txEl>
                                              <p:pRg st="1" end="1"/>
                                            </p:txEl>
                                          </p:spTgt>
                                        </p:tgtEl>
                                      </p:cBhvr>
                                    </p:animEffect>
                                    <p:anim calcmode="lin" valueType="num">
                                      <p:cBhvr>
                                        <p:cTn id="4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48" dur="500" fill="hold"/>
                                        <p:tgtEl>
                                          <p:spTgt spid="4">
                                            <p:txEl>
                                              <p:pRg st="1" end="1"/>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animEffect transition="in" filter="fade">
                                      <p:cBhvr>
                                        <p:cTn id="51" dur="500"/>
                                        <p:tgtEl>
                                          <p:spTgt spid="4">
                                            <p:txEl>
                                              <p:pRg st="2" end="2"/>
                                            </p:txEl>
                                          </p:spTgt>
                                        </p:tgtEl>
                                      </p:cBhvr>
                                    </p:animEffect>
                                    <p:anim calcmode="lin" valueType="num">
                                      <p:cBhvr>
                                        <p:cTn id="5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3"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4">
                                            <p:txEl>
                                              <p:pRg st="3" end="3"/>
                                            </p:txEl>
                                          </p:spTgt>
                                        </p:tgtEl>
                                        <p:attrNameLst>
                                          <p:attrName>style.visibility</p:attrName>
                                        </p:attrNameLst>
                                      </p:cBhvr>
                                      <p:to>
                                        <p:strVal val="visible"/>
                                      </p:to>
                                    </p:set>
                                    <p:animEffect transition="in" filter="fade">
                                      <p:cBhvr>
                                        <p:cTn id="58" dur="500"/>
                                        <p:tgtEl>
                                          <p:spTgt spid="4">
                                            <p:txEl>
                                              <p:pRg st="3" end="3"/>
                                            </p:txEl>
                                          </p:spTgt>
                                        </p:tgtEl>
                                      </p:cBhvr>
                                    </p:animEffect>
                                    <p:anim calcmode="lin" valueType="num">
                                      <p:cBhvr>
                                        <p:cTn id="5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0" dur="500" fill="hold"/>
                                        <p:tgtEl>
                                          <p:spTgt spid="4">
                                            <p:txEl>
                                              <p:pRg st="3" end="3"/>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animEffect transition="in" filter="fade">
                                      <p:cBhvr>
                                        <p:cTn id="63" dur="500"/>
                                        <p:tgtEl>
                                          <p:spTgt spid="4">
                                            <p:txEl>
                                              <p:pRg st="4" end="4"/>
                                            </p:txEl>
                                          </p:spTgt>
                                        </p:tgtEl>
                                      </p:cBhvr>
                                    </p:animEffect>
                                    <p:anim calcmode="lin" valueType="num">
                                      <p:cBhvr>
                                        <p:cTn id="6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65" dur="500" fill="hold"/>
                                        <p:tgtEl>
                                          <p:spTgt spid="4">
                                            <p:txEl>
                                              <p:pRg st="4" end="4"/>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4">
                                            <p:txEl>
                                              <p:pRg st="5" end="5"/>
                                            </p:txEl>
                                          </p:spTgt>
                                        </p:tgtEl>
                                        <p:attrNameLst>
                                          <p:attrName>style.visibility</p:attrName>
                                        </p:attrNameLst>
                                      </p:cBhvr>
                                      <p:to>
                                        <p:strVal val="visible"/>
                                      </p:to>
                                    </p:set>
                                    <p:animEffect transition="in" filter="fade">
                                      <p:cBhvr>
                                        <p:cTn id="68" dur="500"/>
                                        <p:tgtEl>
                                          <p:spTgt spid="4">
                                            <p:txEl>
                                              <p:pRg st="5" end="5"/>
                                            </p:txEl>
                                          </p:spTgt>
                                        </p:tgtEl>
                                      </p:cBhvr>
                                    </p:animEffect>
                                    <p:anim calcmode="lin" valueType="num">
                                      <p:cBhvr>
                                        <p:cTn id="6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70" dur="500" fill="hold"/>
                                        <p:tgtEl>
                                          <p:spTgt spid="4">
                                            <p:txEl>
                                              <p:pRg st="5" end="5"/>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4">
                                            <p:txEl>
                                              <p:pRg st="6" end="6"/>
                                            </p:txEl>
                                          </p:spTgt>
                                        </p:tgtEl>
                                        <p:attrNameLst>
                                          <p:attrName>style.visibility</p:attrName>
                                        </p:attrNameLst>
                                      </p:cBhvr>
                                      <p:to>
                                        <p:strVal val="visible"/>
                                      </p:to>
                                    </p:set>
                                    <p:animEffect transition="in" filter="fade">
                                      <p:cBhvr>
                                        <p:cTn id="73" dur="500"/>
                                        <p:tgtEl>
                                          <p:spTgt spid="4">
                                            <p:txEl>
                                              <p:pRg st="6" end="6"/>
                                            </p:txEl>
                                          </p:spTgt>
                                        </p:tgtEl>
                                      </p:cBhvr>
                                    </p:animEffect>
                                    <p:anim calcmode="lin" valueType="num">
                                      <p:cBhvr>
                                        <p:cTn id="7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75"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0" grpId="0" animBg="1"/>
      <p:bldP spid="11" grpId="0"/>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 Cookies in Practice</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53</a:t>
            </a:fld>
            <a:endParaRPr lang="en-US" dirty="0"/>
          </a:p>
        </p:txBody>
      </p:sp>
      <p:sp>
        <p:nvSpPr>
          <p:cNvPr id="4" name="Content Placeholder 3"/>
          <p:cNvSpPr>
            <a:spLocks noGrp="1"/>
          </p:cNvSpPr>
          <p:nvPr>
            <p:ph sz="quarter" idx="1"/>
          </p:nvPr>
        </p:nvSpPr>
        <p:spPr/>
        <p:txBody>
          <a:bodyPr/>
          <a:lstStyle/>
          <a:p>
            <a:r>
              <a:rPr lang="en-US" dirty="0"/>
              <a:t>Advantages</a:t>
            </a:r>
          </a:p>
          <a:p>
            <a:pPr lvl="1"/>
            <a:r>
              <a:rPr lang="en-US" dirty="0"/>
              <a:t>Effective at mitigating SYN floods</a:t>
            </a:r>
          </a:p>
          <a:p>
            <a:pPr lvl="1"/>
            <a:r>
              <a:rPr lang="en-US" dirty="0"/>
              <a:t>Compatible with all TCP versions</a:t>
            </a:r>
          </a:p>
          <a:p>
            <a:pPr lvl="1"/>
            <a:r>
              <a:rPr lang="en-US" dirty="0"/>
              <a:t>Only need to modify the server</a:t>
            </a:r>
          </a:p>
          <a:p>
            <a:pPr lvl="1"/>
            <a:r>
              <a:rPr lang="en-US" dirty="0"/>
              <a:t>No need for client support</a:t>
            </a:r>
          </a:p>
          <a:p>
            <a:r>
              <a:rPr lang="en-US" dirty="0"/>
              <a:t>Disadvantages</a:t>
            </a:r>
          </a:p>
          <a:p>
            <a:pPr lvl="1"/>
            <a:r>
              <a:rPr lang="en-US" dirty="0"/>
              <a:t>MSS limited to 3 bits, may be smaller than clients actual MSS</a:t>
            </a:r>
          </a:p>
          <a:p>
            <a:pPr lvl="1"/>
            <a:r>
              <a:rPr lang="en-US" dirty="0"/>
              <a:t>Server forgets all other TCP options included with the client’s SYN</a:t>
            </a:r>
          </a:p>
          <a:p>
            <a:pPr lvl="2"/>
            <a:r>
              <a:rPr lang="en-US" dirty="0"/>
              <a:t>SACK support, window scaling, etc.</a:t>
            </a:r>
          </a:p>
        </p:txBody>
      </p:sp>
    </p:spTree>
    <p:extLst>
      <p:ext uri="{BB962C8B-B14F-4D97-AF65-F5344CB8AC3E}">
        <p14:creationId xmlns:p14="http://schemas.microsoft.com/office/powerpoint/2010/main" val="156384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anim calcmode="lin" valueType="num">
                                      <p:cBhvr>
                                        <p:cTn id="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anim calcmode="lin" valueType="num">
                                      <p:cBhvr>
                                        <p:cTn id="1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anim calcmode="lin" valueType="num">
                                      <p:cBhvr>
                                        <p:cTn id="1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fade">
                                      <p:cBhvr>
                                        <p:cTn id="22" dur="500"/>
                                        <p:tgtEl>
                                          <p:spTgt spid="4">
                                            <p:txEl>
                                              <p:pRg st="8" end="8"/>
                                            </p:txEl>
                                          </p:spTgt>
                                        </p:tgtEl>
                                      </p:cBhvr>
                                    </p:animEffect>
                                    <p:anim calcmode="lin" valueType="num">
                                      <p:cBhvr>
                                        <p:cTn id="2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0D8B-D77A-E34B-82B9-80673AEE11C8}"/>
              </a:ext>
            </a:extLst>
          </p:cNvPr>
          <p:cNvSpPr>
            <a:spLocks noGrp="1"/>
          </p:cNvSpPr>
          <p:nvPr>
            <p:ph type="title"/>
          </p:nvPr>
        </p:nvSpPr>
        <p:spPr/>
        <p:txBody>
          <a:bodyPr>
            <a:normAutofit/>
          </a:bodyPr>
          <a:lstStyle/>
          <a:p>
            <a:r>
              <a:rPr lang="en-US" dirty="0"/>
              <a:t>TCP BBR </a:t>
            </a:r>
          </a:p>
        </p:txBody>
      </p:sp>
      <p:sp>
        <p:nvSpPr>
          <p:cNvPr id="3" name="Content Placeholder 2">
            <a:extLst>
              <a:ext uri="{FF2B5EF4-FFF2-40B4-BE49-F238E27FC236}">
                <a16:creationId xmlns:a16="http://schemas.microsoft.com/office/drawing/2014/main" id="{3DE47C4C-51B6-344E-901B-09E5649E747B}"/>
              </a:ext>
            </a:extLst>
          </p:cNvPr>
          <p:cNvSpPr>
            <a:spLocks noGrp="1"/>
          </p:cNvSpPr>
          <p:nvPr>
            <p:ph idx="1"/>
          </p:nvPr>
        </p:nvSpPr>
        <p:spPr/>
        <p:txBody>
          <a:bodyPr/>
          <a:lstStyle/>
          <a:p>
            <a:pPr marL="0" indent="0" algn="ctr">
              <a:buNone/>
            </a:pPr>
            <a:r>
              <a:rPr lang="en-US" dirty="0"/>
              <a:t>Motivation: </a:t>
            </a:r>
            <a:r>
              <a:rPr lang="en-US" i="1" dirty="0"/>
              <a:t>Loss does not always imply congestion</a:t>
            </a:r>
          </a:p>
          <a:p>
            <a:endParaRPr lang="en-US" dirty="0"/>
          </a:p>
          <a:p>
            <a:r>
              <a:rPr lang="en-US" dirty="0"/>
              <a:t>Key idea: Model the </a:t>
            </a:r>
            <a:r>
              <a:rPr lang="en-US" b="1" dirty="0"/>
              <a:t>bottleneck bandwidth rate </a:t>
            </a:r>
            <a:r>
              <a:rPr lang="en-US" dirty="0"/>
              <a:t>using two properties</a:t>
            </a:r>
          </a:p>
          <a:p>
            <a:pPr lvl="1"/>
            <a:r>
              <a:rPr lang="en-US" dirty="0"/>
              <a:t>Bottleneck bandwidth (</a:t>
            </a:r>
            <a:r>
              <a:rPr lang="en-US" dirty="0" err="1"/>
              <a:t>btlBw</a:t>
            </a:r>
            <a:r>
              <a:rPr lang="en-US" dirty="0"/>
              <a:t>)</a:t>
            </a:r>
          </a:p>
          <a:p>
            <a:pPr lvl="1"/>
            <a:r>
              <a:rPr lang="en-US" dirty="0"/>
              <a:t>Propagation RTT (</a:t>
            </a:r>
            <a:r>
              <a:rPr lang="en-US" dirty="0" err="1"/>
              <a:t>RTprop</a:t>
            </a:r>
            <a:r>
              <a:rPr lang="en-US" dirty="0"/>
              <a:t>)</a:t>
            </a:r>
          </a:p>
          <a:p>
            <a:r>
              <a:rPr lang="en-US" dirty="0"/>
              <a:t>Send data using pacing so that one BDP of data is in flight at a time</a:t>
            </a:r>
          </a:p>
          <a:p>
            <a:pPr lvl="1"/>
            <a:r>
              <a:rPr lang="en-US" dirty="0"/>
              <a:t>BDP = </a:t>
            </a:r>
            <a:r>
              <a:rPr lang="en-US" dirty="0" err="1"/>
              <a:t>btlBw</a:t>
            </a:r>
            <a:r>
              <a:rPr lang="en-US" dirty="0"/>
              <a:t> x </a:t>
            </a:r>
            <a:r>
              <a:rPr lang="en-US" dirty="0" err="1"/>
              <a:t>Rtprop</a:t>
            </a:r>
            <a:endParaRPr lang="en-US" dirty="0"/>
          </a:p>
          <a:p>
            <a:r>
              <a:rPr lang="en-US" dirty="0"/>
              <a:t>Send rate limited by </a:t>
            </a:r>
            <a:r>
              <a:rPr lang="en-US" dirty="0" err="1"/>
              <a:t>cwnd</a:t>
            </a:r>
            <a:r>
              <a:rPr lang="en-US" dirty="0"/>
              <a:t> or </a:t>
            </a:r>
            <a:r>
              <a:rPr lang="en-US" dirty="0" err="1"/>
              <a:t>pacing_rate</a:t>
            </a:r>
            <a:r>
              <a:rPr lang="en-US" dirty="0"/>
              <a:t> (</a:t>
            </a:r>
            <a:r>
              <a:rPr lang="en-US" dirty="0" err="1"/>
              <a:t>pacing_gain</a:t>
            </a:r>
            <a:r>
              <a:rPr lang="en-US" dirty="0"/>
              <a:t> × </a:t>
            </a:r>
            <a:r>
              <a:rPr lang="en-US" dirty="0" err="1"/>
              <a:t>BtlBw</a:t>
            </a:r>
            <a:r>
              <a:rPr lang="en-US" dirty="0"/>
              <a:t>)</a:t>
            </a:r>
          </a:p>
          <a:p>
            <a:pPr lvl="1"/>
            <a:r>
              <a:rPr lang="en-US" dirty="0" err="1"/>
              <a:t>Cwnd</a:t>
            </a:r>
            <a:r>
              <a:rPr lang="en-US" dirty="0"/>
              <a:t> capped to 2 x BDP (to overcome delays in received acks)</a:t>
            </a:r>
          </a:p>
          <a:p>
            <a:pPr lvl="2"/>
            <a:endParaRPr lang="en-US" dirty="0"/>
          </a:p>
        </p:txBody>
      </p:sp>
      <p:sp>
        <p:nvSpPr>
          <p:cNvPr id="4" name="Slide Number Placeholder 3">
            <a:extLst>
              <a:ext uri="{FF2B5EF4-FFF2-40B4-BE49-F238E27FC236}">
                <a16:creationId xmlns:a16="http://schemas.microsoft.com/office/drawing/2014/main" id="{92C89487-C692-EF4B-92F8-5B87FBBAF7C2}"/>
              </a:ext>
            </a:extLst>
          </p:cNvPr>
          <p:cNvSpPr>
            <a:spLocks noGrp="1"/>
          </p:cNvSpPr>
          <p:nvPr>
            <p:ph type="sldNum" sz="quarter" idx="12"/>
          </p:nvPr>
        </p:nvSpPr>
        <p:spPr/>
        <p:txBody>
          <a:bodyPr>
            <a:normAutofit fontScale="92500" lnSpcReduction="20000"/>
          </a:bodyPr>
          <a:lstStyle/>
          <a:p>
            <a:fld id="{283B9EA5-CE9A-4950-A80C-5ADF06B45BB8}" type="slidenum">
              <a:rPr lang="en-US" smtClean="0"/>
              <a:pPr/>
              <a:t>54</a:t>
            </a:fld>
            <a:endParaRPr lang="en-US" dirty="0"/>
          </a:p>
        </p:txBody>
      </p:sp>
    </p:spTree>
    <p:extLst>
      <p:ext uri="{BB962C8B-B14F-4D97-AF65-F5344CB8AC3E}">
        <p14:creationId xmlns:p14="http://schemas.microsoft.com/office/powerpoint/2010/main" val="154165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7BA3-ED0A-3C4C-8DA9-F2FFBACBA4EE}"/>
              </a:ext>
            </a:extLst>
          </p:cNvPr>
          <p:cNvSpPr>
            <a:spLocks noGrp="1"/>
          </p:cNvSpPr>
          <p:nvPr>
            <p:ph type="title"/>
          </p:nvPr>
        </p:nvSpPr>
        <p:spPr/>
        <p:txBody>
          <a:bodyPr>
            <a:normAutofit/>
          </a:bodyPr>
          <a:lstStyle/>
          <a:p>
            <a:r>
              <a:rPr lang="en-US" dirty="0"/>
              <a:t>TCP BBR</a:t>
            </a:r>
          </a:p>
        </p:txBody>
      </p:sp>
      <p:sp>
        <p:nvSpPr>
          <p:cNvPr id="3" name="Content Placeholder 2">
            <a:extLst>
              <a:ext uri="{FF2B5EF4-FFF2-40B4-BE49-F238E27FC236}">
                <a16:creationId xmlns:a16="http://schemas.microsoft.com/office/drawing/2014/main" id="{3C8E6F7D-3224-A346-B998-D96850B072E7}"/>
              </a:ext>
            </a:extLst>
          </p:cNvPr>
          <p:cNvSpPr>
            <a:spLocks noGrp="1"/>
          </p:cNvSpPr>
          <p:nvPr>
            <p:ph idx="1"/>
          </p:nvPr>
        </p:nvSpPr>
        <p:spPr/>
        <p:txBody>
          <a:bodyPr/>
          <a:lstStyle/>
          <a:p>
            <a:r>
              <a:rPr lang="en-US" dirty="0"/>
              <a:t>BBR constantly measures </a:t>
            </a:r>
            <a:r>
              <a:rPr lang="en-US" dirty="0" err="1"/>
              <a:t>BtlBw</a:t>
            </a:r>
            <a:r>
              <a:rPr lang="en-US" dirty="0"/>
              <a:t> and </a:t>
            </a:r>
            <a:r>
              <a:rPr lang="en-US" dirty="0" err="1"/>
              <a:t>Rtprop</a:t>
            </a:r>
            <a:endParaRPr lang="en-US" dirty="0"/>
          </a:p>
          <a:p>
            <a:endParaRPr lang="en-US" dirty="0"/>
          </a:p>
          <a:p>
            <a:r>
              <a:rPr lang="en-US" dirty="0"/>
              <a:t>Measuring </a:t>
            </a:r>
            <a:r>
              <a:rPr lang="en-US" dirty="0" err="1"/>
              <a:t>BtlBw</a:t>
            </a:r>
            <a:r>
              <a:rPr lang="en-US" dirty="0"/>
              <a:t> </a:t>
            </a:r>
          </a:p>
          <a:p>
            <a:pPr lvl="1"/>
            <a:r>
              <a:rPr lang="en-US" dirty="0"/>
              <a:t>Finds maximum observed delivery rate over past 10 RTTs</a:t>
            </a:r>
          </a:p>
          <a:p>
            <a:pPr lvl="1"/>
            <a:r>
              <a:rPr lang="en-US" dirty="0"/>
              <a:t>Periodically increases send rate to 1.25 x </a:t>
            </a:r>
            <a:r>
              <a:rPr lang="en-US" dirty="0" err="1"/>
              <a:t>BtlBw</a:t>
            </a:r>
            <a:r>
              <a:rPr lang="en-US" dirty="0"/>
              <a:t> to search for more bandwidth</a:t>
            </a:r>
          </a:p>
          <a:p>
            <a:r>
              <a:rPr lang="en-US" dirty="0"/>
              <a:t>Measuring </a:t>
            </a:r>
            <a:r>
              <a:rPr lang="en-US" dirty="0" err="1"/>
              <a:t>Rtprop</a:t>
            </a:r>
            <a:endParaRPr lang="en-US" dirty="0"/>
          </a:p>
          <a:p>
            <a:pPr lvl="1"/>
            <a:r>
              <a:rPr lang="en-US" dirty="0"/>
              <a:t>Finds min RTT over past 10 seconds based on ACKs</a:t>
            </a:r>
          </a:p>
          <a:p>
            <a:pPr lvl="1"/>
            <a:r>
              <a:rPr lang="en-US" dirty="0"/>
              <a:t>Problem: BBR may induce queueing delays by sending to fast</a:t>
            </a:r>
          </a:p>
          <a:p>
            <a:pPr lvl="1"/>
            <a:r>
              <a:rPr lang="en-US" dirty="0"/>
              <a:t>Solution: Periodically “drain” queues by sending at 25% less than </a:t>
            </a:r>
            <a:r>
              <a:rPr lang="en-US" dirty="0" err="1"/>
              <a:t>BtlBw</a:t>
            </a:r>
            <a:endParaRPr lang="en-US" dirty="0"/>
          </a:p>
          <a:p>
            <a:pPr lvl="1"/>
            <a:endParaRPr lang="en-US" dirty="0"/>
          </a:p>
        </p:txBody>
      </p:sp>
      <p:sp>
        <p:nvSpPr>
          <p:cNvPr id="4" name="Slide Number Placeholder 3">
            <a:extLst>
              <a:ext uri="{FF2B5EF4-FFF2-40B4-BE49-F238E27FC236}">
                <a16:creationId xmlns:a16="http://schemas.microsoft.com/office/drawing/2014/main" id="{AA6608D5-A430-754D-A0C6-B41CF1489738}"/>
              </a:ext>
            </a:extLst>
          </p:cNvPr>
          <p:cNvSpPr>
            <a:spLocks noGrp="1"/>
          </p:cNvSpPr>
          <p:nvPr>
            <p:ph type="sldNum" sz="quarter" idx="12"/>
          </p:nvPr>
        </p:nvSpPr>
        <p:spPr/>
        <p:txBody>
          <a:bodyPr>
            <a:normAutofit fontScale="92500" lnSpcReduction="20000"/>
          </a:bodyPr>
          <a:lstStyle/>
          <a:p>
            <a:fld id="{283B9EA5-CE9A-4950-A80C-5ADF06B45BB8}" type="slidenum">
              <a:rPr lang="en-US" smtClean="0"/>
              <a:pPr/>
              <a:t>55</a:t>
            </a:fld>
            <a:endParaRPr lang="en-US" dirty="0"/>
          </a:p>
        </p:txBody>
      </p:sp>
    </p:spTree>
    <p:extLst>
      <p:ext uri="{BB962C8B-B14F-4D97-AF65-F5344CB8AC3E}">
        <p14:creationId xmlns:p14="http://schemas.microsoft.com/office/powerpoint/2010/main" val="259221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05E0-7D3E-DA40-9EC1-2740A0154A59}"/>
              </a:ext>
            </a:extLst>
          </p:cNvPr>
          <p:cNvSpPr>
            <a:spLocks noGrp="1"/>
          </p:cNvSpPr>
          <p:nvPr>
            <p:ph type="title"/>
          </p:nvPr>
        </p:nvSpPr>
        <p:spPr/>
        <p:txBody>
          <a:bodyPr>
            <a:normAutofit/>
          </a:bodyPr>
          <a:lstStyle/>
          <a:p>
            <a:r>
              <a:rPr lang="en-US" dirty="0"/>
              <a:t>TCP BBR problems</a:t>
            </a:r>
          </a:p>
        </p:txBody>
      </p:sp>
      <p:sp>
        <p:nvSpPr>
          <p:cNvPr id="3" name="Content Placeholder 2">
            <a:extLst>
              <a:ext uri="{FF2B5EF4-FFF2-40B4-BE49-F238E27FC236}">
                <a16:creationId xmlns:a16="http://schemas.microsoft.com/office/drawing/2014/main" id="{7C508204-EDE1-5A4D-975A-EC817AC22B6E}"/>
              </a:ext>
            </a:extLst>
          </p:cNvPr>
          <p:cNvSpPr>
            <a:spLocks noGrp="1"/>
          </p:cNvSpPr>
          <p:nvPr>
            <p:ph idx="1"/>
          </p:nvPr>
        </p:nvSpPr>
        <p:spPr/>
        <p:txBody>
          <a:bodyPr/>
          <a:lstStyle/>
          <a:p>
            <a:r>
              <a:rPr lang="en-US" dirty="0"/>
              <a:t>Assumes delay increases correspond to congestion</a:t>
            </a:r>
          </a:p>
          <a:p>
            <a:pPr lvl="1"/>
            <a:r>
              <a:rPr lang="en-US" dirty="0"/>
              <a:t>Does not work for short queues, and leads to incorrect </a:t>
            </a:r>
            <a:r>
              <a:rPr lang="en-US" dirty="0" err="1"/>
              <a:t>BtlBw</a:t>
            </a:r>
            <a:r>
              <a:rPr lang="en-US" dirty="0"/>
              <a:t> estimates</a:t>
            </a:r>
          </a:p>
          <a:p>
            <a:r>
              <a:rPr lang="en-US" dirty="0"/>
              <a:t>Fairness</a:t>
            </a:r>
          </a:p>
        </p:txBody>
      </p:sp>
      <p:sp>
        <p:nvSpPr>
          <p:cNvPr id="4" name="Slide Number Placeholder 3">
            <a:extLst>
              <a:ext uri="{FF2B5EF4-FFF2-40B4-BE49-F238E27FC236}">
                <a16:creationId xmlns:a16="http://schemas.microsoft.com/office/drawing/2014/main" id="{7D474635-6403-7447-80D7-A7B867969DCF}"/>
              </a:ext>
            </a:extLst>
          </p:cNvPr>
          <p:cNvSpPr>
            <a:spLocks noGrp="1"/>
          </p:cNvSpPr>
          <p:nvPr>
            <p:ph type="sldNum" sz="quarter" idx="12"/>
          </p:nvPr>
        </p:nvSpPr>
        <p:spPr/>
        <p:txBody>
          <a:bodyPr>
            <a:normAutofit fontScale="92500" lnSpcReduction="20000"/>
          </a:bodyPr>
          <a:lstStyle/>
          <a:p>
            <a:fld id="{283B9EA5-CE9A-4950-A80C-5ADF06B45BB8}" type="slidenum">
              <a:rPr lang="en-US" smtClean="0"/>
              <a:pPr/>
              <a:t>56</a:t>
            </a:fld>
            <a:endParaRPr lang="en-US" dirty="0"/>
          </a:p>
        </p:txBody>
      </p:sp>
      <p:pic>
        <p:nvPicPr>
          <p:cNvPr id="5" name="Picture 4">
            <a:extLst>
              <a:ext uri="{FF2B5EF4-FFF2-40B4-BE49-F238E27FC236}">
                <a16:creationId xmlns:a16="http://schemas.microsoft.com/office/drawing/2014/main" id="{EA061C38-F60B-6F45-BFE9-B124EEFB59A7}"/>
              </a:ext>
            </a:extLst>
          </p:cNvPr>
          <p:cNvPicPr>
            <a:picLocks noChangeAspect="1"/>
          </p:cNvPicPr>
          <p:nvPr/>
        </p:nvPicPr>
        <p:blipFill>
          <a:blip r:embed="rId2"/>
          <a:stretch>
            <a:fillRect/>
          </a:stretch>
        </p:blipFill>
        <p:spPr>
          <a:xfrm>
            <a:off x="2147029" y="2735253"/>
            <a:ext cx="6912888" cy="4122747"/>
          </a:xfrm>
          <a:prstGeom prst="rect">
            <a:avLst/>
          </a:prstGeom>
        </p:spPr>
      </p:pic>
    </p:spTree>
    <p:extLst>
      <p:ext uri="{BB962C8B-B14F-4D97-AF65-F5344CB8AC3E}">
        <p14:creationId xmlns:p14="http://schemas.microsoft.com/office/powerpoint/2010/main" val="190409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4248-10DB-FE4D-BBE7-8951F0519734}"/>
              </a:ext>
            </a:extLst>
          </p:cNvPr>
          <p:cNvSpPr>
            <a:spLocks noGrp="1"/>
          </p:cNvSpPr>
          <p:nvPr>
            <p:ph type="title"/>
          </p:nvPr>
        </p:nvSpPr>
        <p:spPr/>
        <p:txBody>
          <a:bodyPr>
            <a:normAutofit/>
          </a:bodyPr>
          <a:lstStyle/>
          <a:p>
            <a:r>
              <a:rPr lang="en-US" dirty="0"/>
              <a:t>QUIC</a:t>
            </a:r>
          </a:p>
        </p:txBody>
      </p:sp>
      <p:sp>
        <p:nvSpPr>
          <p:cNvPr id="3" name="Content Placeholder 2">
            <a:extLst>
              <a:ext uri="{FF2B5EF4-FFF2-40B4-BE49-F238E27FC236}">
                <a16:creationId xmlns:a16="http://schemas.microsoft.com/office/drawing/2014/main" id="{209A46D8-BAE7-1747-9351-2B49AF6D3830}"/>
              </a:ext>
            </a:extLst>
          </p:cNvPr>
          <p:cNvSpPr>
            <a:spLocks noGrp="1"/>
          </p:cNvSpPr>
          <p:nvPr>
            <p:ph idx="1"/>
          </p:nvPr>
        </p:nvSpPr>
        <p:spPr/>
        <p:txBody>
          <a:bodyPr/>
          <a:lstStyle/>
          <a:p>
            <a:r>
              <a:rPr lang="en-US" dirty="0"/>
              <a:t>Quick UDP Internet Connections</a:t>
            </a:r>
          </a:p>
          <a:p>
            <a:pPr lvl="1"/>
            <a:r>
              <a:rPr lang="en-US" dirty="0"/>
              <a:t>Deployed by Google in 2013</a:t>
            </a:r>
          </a:p>
          <a:p>
            <a:pPr lvl="1"/>
            <a:r>
              <a:rPr lang="en-US" dirty="0"/>
              <a:t>Now an Internet standard (part of HTTP/3)</a:t>
            </a:r>
          </a:p>
          <a:p>
            <a:pPr lvl="1"/>
            <a:r>
              <a:rPr lang="en-US" dirty="0"/>
              <a:t>Provides reliable in-order byte streams, but using UDP</a:t>
            </a:r>
          </a:p>
          <a:p>
            <a:pPr lvl="1"/>
            <a:endParaRPr lang="en-US" dirty="0"/>
          </a:p>
          <a:p>
            <a:r>
              <a:rPr lang="en-US" dirty="0"/>
              <a:t>Motivation</a:t>
            </a:r>
          </a:p>
          <a:p>
            <a:pPr lvl="1"/>
            <a:r>
              <a:rPr lang="en-US" dirty="0"/>
              <a:t>Experimenting with TCP is difficult to do quickly at scale (OS changes)</a:t>
            </a:r>
          </a:p>
          <a:p>
            <a:pPr lvl="1"/>
            <a:r>
              <a:rPr lang="en-US" dirty="0"/>
              <a:t>Privacy/integrity violations are critical, so encrypt everything</a:t>
            </a:r>
          </a:p>
          <a:p>
            <a:r>
              <a:rPr lang="en-US" dirty="0"/>
              <a:t>QUIC is intended to replace TCP, TLS, and HTTP/2</a:t>
            </a:r>
          </a:p>
        </p:txBody>
      </p:sp>
      <p:sp>
        <p:nvSpPr>
          <p:cNvPr id="4" name="Slide Number Placeholder 3">
            <a:extLst>
              <a:ext uri="{FF2B5EF4-FFF2-40B4-BE49-F238E27FC236}">
                <a16:creationId xmlns:a16="http://schemas.microsoft.com/office/drawing/2014/main" id="{5E04F0A0-18DA-0A43-ADFD-3690C6D58F2B}"/>
              </a:ext>
            </a:extLst>
          </p:cNvPr>
          <p:cNvSpPr>
            <a:spLocks noGrp="1"/>
          </p:cNvSpPr>
          <p:nvPr>
            <p:ph type="sldNum" sz="quarter" idx="12"/>
          </p:nvPr>
        </p:nvSpPr>
        <p:spPr/>
        <p:txBody>
          <a:bodyPr>
            <a:normAutofit fontScale="92500" lnSpcReduction="20000"/>
          </a:bodyPr>
          <a:lstStyle/>
          <a:p>
            <a:fld id="{283B9EA5-CE9A-4950-A80C-5ADF06B45BB8}" type="slidenum">
              <a:rPr lang="en-US" smtClean="0"/>
              <a:pPr/>
              <a:t>57</a:t>
            </a:fld>
            <a:endParaRPr lang="en-US" dirty="0"/>
          </a:p>
        </p:txBody>
      </p:sp>
    </p:spTree>
    <p:extLst>
      <p:ext uri="{BB962C8B-B14F-4D97-AF65-F5344CB8AC3E}">
        <p14:creationId xmlns:p14="http://schemas.microsoft.com/office/powerpoint/2010/main" val="32694716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1F3E-2D46-A24A-AB00-C7BAFE75280E}"/>
              </a:ext>
            </a:extLst>
          </p:cNvPr>
          <p:cNvSpPr>
            <a:spLocks noGrp="1"/>
          </p:cNvSpPr>
          <p:nvPr>
            <p:ph type="title"/>
          </p:nvPr>
        </p:nvSpPr>
        <p:spPr/>
        <p:txBody>
          <a:bodyPr>
            <a:normAutofit/>
          </a:bodyPr>
          <a:lstStyle/>
          <a:p>
            <a:r>
              <a:rPr lang="en-US" dirty="0"/>
              <a:t>QUIC Features</a:t>
            </a:r>
          </a:p>
        </p:txBody>
      </p:sp>
      <p:sp>
        <p:nvSpPr>
          <p:cNvPr id="3" name="Content Placeholder 2">
            <a:extLst>
              <a:ext uri="{FF2B5EF4-FFF2-40B4-BE49-F238E27FC236}">
                <a16:creationId xmlns:a16="http://schemas.microsoft.com/office/drawing/2014/main" id="{2A520111-6963-0941-B854-4B7DCDE662A7}"/>
              </a:ext>
            </a:extLst>
          </p:cNvPr>
          <p:cNvSpPr>
            <a:spLocks noGrp="1"/>
          </p:cNvSpPr>
          <p:nvPr>
            <p:ph idx="1"/>
          </p:nvPr>
        </p:nvSpPr>
        <p:spPr>
          <a:xfrm>
            <a:off x="390146" y="1528234"/>
            <a:ext cx="11558015" cy="5182861"/>
          </a:xfrm>
        </p:spPr>
        <p:txBody>
          <a:bodyPr>
            <a:normAutofit fontScale="92500" lnSpcReduction="10000"/>
          </a:bodyPr>
          <a:lstStyle/>
          <a:p>
            <a:r>
              <a:rPr lang="en-US" dirty="0"/>
              <a:t>“0-RTT” connection establishment</a:t>
            </a:r>
          </a:p>
          <a:p>
            <a:pPr lvl="1"/>
            <a:r>
              <a:rPr lang="en-US" dirty="0"/>
              <a:t>Allows resumption of connections if client/server have communicated before</a:t>
            </a:r>
          </a:p>
          <a:p>
            <a:pPr lvl="1"/>
            <a:r>
              <a:rPr lang="en-US" dirty="0"/>
              <a:t>No expensive 3-way handshake or TLS connection setup</a:t>
            </a:r>
          </a:p>
          <a:p>
            <a:r>
              <a:rPr lang="en-US" dirty="0"/>
              <a:t>Reduced “head of line” blocking</a:t>
            </a:r>
          </a:p>
          <a:p>
            <a:pPr lvl="1"/>
            <a:r>
              <a:rPr lang="en-US" dirty="0"/>
              <a:t>Packet loss impacting one HTTP/2 stream does not affect others in the same connection</a:t>
            </a:r>
          </a:p>
          <a:p>
            <a:r>
              <a:rPr lang="en-US" dirty="0"/>
              <a:t>Improved congestion control</a:t>
            </a:r>
          </a:p>
          <a:p>
            <a:pPr lvl="1"/>
            <a:r>
              <a:rPr lang="en-US" dirty="0"/>
              <a:t>Solves ACK ambiguity (lost packets vs retransmission vs out of order delivery)</a:t>
            </a:r>
          </a:p>
          <a:p>
            <a:pPr lvl="1"/>
            <a:r>
              <a:rPr lang="en-US" dirty="0"/>
              <a:t>More precise timing information for RTT estimates</a:t>
            </a:r>
          </a:p>
          <a:p>
            <a:pPr lvl="1"/>
            <a:r>
              <a:rPr lang="en-US" dirty="0"/>
              <a:t>Packet pacing to avoid </a:t>
            </a:r>
            <a:r>
              <a:rPr lang="en-US" dirty="0" err="1"/>
              <a:t>bursty</a:t>
            </a:r>
            <a:r>
              <a:rPr lang="en-US" dirty="0"/>
              <a:t> losses</a:t>
            </a:r>
          </a:p>
          <a:p>
            <a:pPr lvl="1"/>
            <a:r>
              <a:rPr lang="en-US" dirty="0"/>
              <a:t>Window no longer pinned to last </a:t>
            </a:r>
            <a:r>
              <a:rPr lang="en-US" dirty="0" err="1"/>
              <a:t>unACKed</a:t>
            </a:r>
            <a:r>
              <a:rPr lang="en-US" dirty="0"/>
              <a:t> packet</a:t>
            </a:r>
          </a:p>
          <a:p>
            <a:pPr lvl="1"/>
            <a:r>
              <a:rPr lang="en-US" dirty="0"/>
              <a:t>Pluggable CC algorithms (Cubic, BBR)</a:t>
            </a:r>
          </a:p>
          <a:p>
            <a:pPr lvl="1"/>
            <a:r>
              <a:rPr lang="en-US" dirty="0"/>
              <a:t>Much, much more</a:t>
            </a:r>
          </a:p>
          <a:p>
            <a:pPr lvl="1"/>
            <a:endParaRPr lang="en-US" dirty="0"/>
          </a:p>
        </p:txBody>
      </p:sp>
      <p:sp>
        <p:nvSpPr>
          <p:cNvPr id="4" name="Slide Number Placeholder 3">
            <a:extLst>
              <a:ext uri="{FF2B5EF4-FFF2-40B4-BE49-F238E27FC236}">
                <a16:creationId xmlns:a16="http://schemas.microsoft.com/office/drawing/2014/main" id="{F70AF8AF-AFF9-854D-A15F-E3759F63B143}"/>
              </a:ext>
            </a:extLst>
          </p:cNvPr>
          <p:cNvSpPr>
            <a:spLocks noGrp="1"/>
          </p:cNvSpPr>
          <p:nvPr>
            <p:ph type="sldNum" sz="quarter" idx="12"/>
          </p:nvPr>
        </p:nvSpPr>
        <p:spPr/>
        <p:txBody>
          <a:bodyPr>
            <a:normAutofit fontScale="92500" lnSpcReduction="20000"/>
          </a:bodyPr>
          <a:lstStyle/>
          <a:p>
            <a:fld id="{283B9EA5-CE9A-4950-A80C-5ADF06B45BB8}" type="slidenum">
              <a:rPr lang="en-US" smtClean="0"/>
              <a:pPr/>
              <a:t>58</a:t>
            </a:fld>
            <a:endParaRPr lang="en-US" dirty="0"/>
          </a:p>
        </p:txBody>
      </p:sp>
    </p:spTree>
    <p:extLst>
      <p:ext uri="{BB962C8B-B14F-4D97-AF65-F5344CB8AC3E}">
        <p14:creationId xmlns:p14="http://schemas.microsoft.com/office/powerpoint/2010/main" val="142340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16B1-266C-1447-94C8-CC8D480318F0}"/>
              </a:ext>
            </a:extLst>
          </p:cNvPr>
          <p:cNvSpPr>
            <a:spLocks noGrp="1"/>
          </p:cNvSpPr>
          <p:nvPr>
            <p:ph type="title"/>
          </p:nvPr>
        </p:nvSpPr>
        <p:spPr/>
        <p:txBody>
          <a:bodyPr>
            <a:normAutofit/>
          </a:bodyPr>
          <a:lstStyle/>
          <a:p>
            <a:r>
              <a:rPr lang="en-US" dirty="0"/>
              <a:t>QUIC Problems</a:t>
            </a:r>
          </a:p>
        </p:txBody>
      </p:sp>
      <p:sp>
        <p:nvSpPr>
          <p:cNvPr id="3" name="Content Placeholder 2">
            <a:extLst>
              <a:ext uri="{FF2B5EF4-FFF2-40B4-BE49-F238E27FC236}">
                <a16:creationId xmlns:a16="http://schemas.microsoft.com/office/drawing/2014/main" id="{8A4AAD8A-D46F-8143-B9FE-DE888E1D6243}"/>
              </a:ext>
            </a:extLst>
          </p:cNvPr>
          <p:cNvSpPr>
            <a:spLocks noGrp="1"/>
          </p:cNvSpPr>
          <p:nvPr>
            <p:ph idx="1"/>
          </p:nvPr>
        </p:nvSpPr>
        <p:spPr/>
        <p:txBody>
          <a:bodyPr/>
          <a:lstStyle/>
          <a:p>
            <a:r>
              <a:rPr lang="en-US" dirty="0"/>
              <a:t>Fairness</a:t>
            </a:r>
          </a:p>
          <a:p>
            <a:r>
              <a:rPr lang="en-US" dirty="0"/>
              <a:t>(5 Mbps link, RTT=36ms, </a:t>
            </a:r>
            <a:br>
              <a:rPr lang="en-US" dirty="0"/>
            </a:br>
            <a:r>
              <a:rPr lang="en-US" dirty="0"/>
              <a:t>buffer = 30KB)</a:t>
            </a:r>
          </a:p>
        </p:txBody>
      </p:sp>
      <p:sp>
        <p:nvSpPr>
          <p:cNvPr id="4" name="Slide Number Placeholder 3">
            <a:extLst>
              <a:ext uri="{FF2B5EF4-FFF2-40B4-BE49-F238E27FC236}">
                <a16:creationId xmlns:a16="http://schemas.microsoft.com/office/drawing/2014/main" id="{6A7F48AD-4D76-674A-937E-990748DFCE1C}"/>
              </a:ext>
            </a:extLst>
          </p:cNvPr>
          <p:cNvSpPr>
            <a:spLocks noGrp="1"/>
          </p:cNvSpPr>
          <p:nvPr>
            <p:ph type="sldNum" sz="quarter" idx="12"/>
          </p:nvPr>
        </p:nvSpPr>
        <p:spPr/>
        <p:txBody>
          <a:bodyPr>
            <a:normAutofit fontScale="92500" lnSpcReduction="20000"/>
          </a:bodyPr>
          <a:lstStyle/>
          <a:p>
            <a:fld id="{283B9EA5-CE9A-4950-A80C-5ADF06B45BB8}" type="slidenum">
              <a:rPr lang="en-US" smtClean="0"/>
              <a:pPr/>
              <a:t>59</a:t>
            </a:fld>
            <a:endParaRPr lang="en-US" dirty="0"/>
          </a:p>
        </p:txBody>
      </p:sp>
      <p:pic>
        <p:nvPicPr>
          <p:cNvPr id="5" name="Picture 4">
            <a:extLst>
              <a:ext uri="{FF2B5EF4-FFF2-40B4-BE49-F238E27FC236}">
                <a16:creationId xmlns:a16="http://schemas.microsoft.com/office/drawing/2014/main" id="{F07AF67C-4755-A249-B69D-6A3CA6706DB9}"/>
              </a:ext>
            </a:extLst>
          </p:cNvPr>
          <p:cNvPicPr>
            <a:picLocks noChangeAspect="1"/>
          </p:cNvPicPr>
          <p:nvPr/>
        </p:nvPicPr>
        <p:blipFill>
          <a:blip r:embed="rId2"/>
          <a:stretch>
            <a:fillRect/>
          </a:stretch>
        </p:blipFill>
        <p:spPr>
          <a:xfrm>
            <a:off x="4487834" y="1251620"/>
            <a:ext cx="6526049" cy="5066637"/>
          </a:xfrm>
          <a:prstGeom prst="rect">
            <a:avLst/>
          </a:prstGeom>
        </p:spPr>
      </p:pic>
      <p:grpSp>
        <p:nvGrpSpPr>
          <p:cNvPr id="6" name="Group 5">
            <a:extLst>
              <a:ext uri="{FF2B5EF4-FFF2-40B4-BE49-F238E27FC236}">
                <a16:creationId xmlns:a16="http://schemas.microsoft.com/office/drawing/2014/main" id="{77F19ACB-9A74-0F47-AECC-ECE70BD8919F}"/>
              </a:ext>
            </a:extLst>
          </p:cNvPr>
          <p:cNvGrpSpPr/>
          <p:nvPr/>
        </p:nvGrpSpPr>
        <p:grpSpPr>
          <a:xfrm flipH="1">
            <a:off x="531535" y="4539232"/>
            <a:ext cx="3814911" cy="1389569"/>
            <a:chOff x="1191443" y="4863146"/>
            <a:chExt cx="5209362" cy="1398648"/>
          </a:xfrm>
        </p:grpSpPr>
        <p:sp>
          <p:nvSpPr>
            <p:cNvPr id="7" name="Rectangular Callout 6">
              <a:extLst>
                <a:ext uri="{FF2B5EF4-FFF2-40B4-BE49-F238E27FC236}">
                  <a16:creationId xmlns:a16="http://schemas.microsoft.com/office/drawing/2014/main" id="{85B69FEB-9FA0-EB41-863E-CE0933FFD995}"/>
                </a:ext>
              </a:extLst>
            </p:cNvPr>
            <p:cNvSpPr/>
            <p:nvPr/>
          </p:nvSpPr>
          <p:spPr>
            <a:xfrm>
              <a:off x="1191443" y="4876798"/>
              <a:ext cx="5181603" cy="1384996"/>
            </a:xfrm>
            <a:prstGeom prst="wedgeRectCallout">
              <a:avLst>
                <a:gd name="adj1" fmla="val -98598"/>
                <a:gd name="adj2" fmla="val -21937"/>
              </a:avLst>
            </a:prstGeom>
            <a:solidFill>
              <a:schemeClr val="accent2"/>
            </a:solidFill>
            <a:ln w="38100" cap="flat" cmpd="sng" algn="ctr">
              <a:solidFill>
                <a:schemeClr val="accent2">
                  <a:lumMod val="75000"/>
                </a:schemeClr>
              </a:solidFill>
              <a:prstDash val="solid"/>
            </a:ln>
            <a:effectLst/>
          </p:spPr>
          <p:txBody>
            <a:bodyPr rtlCol="0" anchor="ctr"/>
            <a:lstStyle/>
            <a:p>
              <a:pPr algn="ctr" defTabSz="914377">
                <a:defRPr/>
              </a:pPr>
              <a:endParaRPr lang="en-US" kern="0">
                <a:solidFill>
                  <a:sysClr val="window" lastClr="FFFFFF"/>
                </a:solidFill>
                <a:latin typeface="Tw Cen MT"/>
              </a:endParaRPr>
            </a:p>
          </p:txBody>
        </p:sp>
        <p:sp>
          <p:nvSpPr>
            <p:cNvPr id="8" name="TextBox 7">
              <a:extLst>
                <a:ext uri="{FF2B5EF4-FFF2-40B4-BE49-F238E27FC236}">
                  <a16:creationId xmlns:a16="http://schemas.microsoft.com/office/drawing/2014/main" id="{43D782DD-9037-E84C-83E6-F72CBD0C19EF}"/>
                </a:ext>
              </a:extLst>
            </p:cNvPr>
            <p:cNvSpPr txBox="1"/>
            <p:nvPr/>
          </p:nvSpPr>
          <p:spPr>
            <a:xfrm>
              <a:off x="1219210" y="4863146"/>
              <a:ext cx="5181595" cy="1208171"/>
            </a:xfrm>
            <a:prstGeom prst="rect">
              <a:avLst/>
            </a:prstGeom>
            <a:noFill/>
          </p:spPr>
          <p:txBody>
            <a:bodyPr wrap="square" rtlCol="0">
              <a:spAutoFit/>
            </a:bodyPr>
            <a:lstStyle/>
            <a:p>
              <a:pPr algn="ctr" defTabSz="914377">
                <a:defRPr/>
              </a:pPr>
              <a:r>
                <a:rPr lang="en-US" sz="2400" kern="0" dirty="0">
                  <a:solidFill>
                    <a:sysClr val="window" lastClr="FFFFFF"/>
                  </a:solidFill>
                </a:rPr>
                <a:t>QUIC gets same bandwidth regardless of number of competing flows</a:t>
              </a:r>
            </a:p>
          </p:txBody>
        </p:sp>
      </p:grpSp>
    </p:spTree>
    <p:extLst>
      <p:ext uri="{BB962C8B-B14F-4D97-AF65-F5344CB8AC3E}">
        <p14:creationId xmlns:p14="http://schemas.microsoft.com/office/powerpoint/2010/main" val="21988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Way Handshake</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6</a:t>
            </a:fld>
            <a:endParaRPr lang="en-US" dirty="0"/>
          </a:p>
        </p:txBody>
      </p:sp>
      <p:sp>
        <p:nvSpPr>
          <p:cNvPr id="4" name="Content Placeholder 3"/>
          <p:cNvSpPr>
            <a:spLocks noGrp="1"/>
          </p:cNvSpPr>
          <p:nvPr>
            <p:ph sz="quarter" idx="1"/>
          </p:nvPr>
        </p:nvSpPr>
        <p:spPr>
          <a:xfrm>
            <a:off x="1676400" y="4990641"/>
            <a:ext cx="8839200" cy="1714958"/>
          </a:xfrm>
        </p:spPr>
        <p:txBody>
          <a:bodyPr>
            <a:normAutofit fontScale="92500" lnSpcReduction="10000"/>
          </a:bodyPr>
          <a:lstStyle/>
          <a:p>
            <a:r>
              <a:rPr lang="en-US" dirty="0"/>
              <a:t>Each side:</a:t>
            </a:r>
          </a:p>
          <a:p>
            <a:pPr lvl="1"/>
            <a:r>
              <a:rPr lang="en-US" dirty="0"/>
              <a:t>Notifies the other of starting sequence number</a:t>
            </a:r>
          </a:p>
          <a:p>
            <a:pPr lvl="1"/>
            <a:r>
              <a:rPr lang="en-US" dirty="0"/>
              <a:t>ACKs the other side’s starting sequence number (+1)</a:t>
            </a:r>
          </a:p>
          <a:p>
            <a:pPr lvl="1"/>
            <a:r>
              <a:rPr lang="en-US" dirty="0"/>
              <a:t>Sequence # must increment on receiving a SYN</a:t>
            </a:r>
          </a:p>
        </p:txBody>
      </p:sp>
      <p:cxnSp>
        <p:nvCxnSpPr>
          <p:cNvPr id="5" name="Straight Arrow Connector 4"/>
          <p:cNvCxnSpPr/>
          <p:nvPr/>
        </p:nvCxnSpPr>
        <p:spPr>
          <a:xfrm>
            <a:off x="2074751" y="2132276"/>
            <a:ext cx="0" cy="271734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095748" y="2132276"/>
            <a:ext cx="12806" cy="271734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616934" y="1670611"/>
            <a:ext cx="915635" cy="461665"/>
          </a:xfrm>
          <a:prstGeom prst="rect">
            <a:avLst/>
          </a:prstGeom>
          <a:noFill/>
        </p:spPr>
        <p:txBody>
          <a:bodyPr wrap="none" rtlCol="0">
            <a:spAutoFit/>
          </a:bodyPr>
          <a:lstStyle/>
          <a:p>
            <a:pPr algn="ctr"/>
            <a:r>
              <a:rPr lang="en-US" sz="2400" b="1" dirty="0"/>
              <a:t>Client</a:t>
            </a:r>
          </a:p>
        </p:txBody>
      </p:sp>
      <p:sp>
        <p:nvSpPr>
          <p:cNvPr id="8" name="TextBox 7"/>
          <p:cNvSpPr txBox="1"/>
          <p:nvPr/>
        </p:nvSpPr>
        <p:spPr>
          <a:xfrm>
            <a:off x="6603497" y="1670611"/>
            <a:ext cx="984500" cy="461665"/>
          </a:xfrm>
          <a:prstGeom prst="rect">
            <a:avLst/>
          </a:prstGeom>
          <a:noFill/>
        </p:spPr>
        <p:txBody>
          <a:bodyPr wrap="none" rtlCol="0">
            <a:spAutoFit/>
          </a:bodyPr>
          <a:lstStyle/>
          <a:p>
            <a:pPr algn="ctr"/>
            <a:r>
              <a:rPr lang="en-US" sz="2400" b="1" dirty="0"/>
              <a:t>Server</a:t>
            </a:r>
          </a:p>
        </p:txBody>
      </p:sp>
      <p:grpSp>
        <p:nvGrpSpPr>
          <p:cNvPr id="44" name="Group 43"/>
          <p:cNvGrpSpPr/>
          <p:nvPr/>
        </p:nvGrpSpPr>
        <p:grpSpPr>
          <a:xfrm>
            <a:off x="2170177" y="2095871"/>
            <a:ext cx="4836688" cy="765732"/>
            <a:chOff x="2823952" y="2102141"/>
            <a:chExt cx="4836688" cy="765732"/>
          </a:xfrm>
        </p:grpSpPr>
        <p:cxnSp>
          <p:nvCxnSpPr>
            <p:cNvPr id="10" name="Straight Arrow Connector 9"/>
            <p:cNvCxnSpPr/>
            <p:nvPr/>
          </p:nvCxnSpPr>
          <p:spPr>
            <a:xfrm>
              <a:off x="2823952" y="2214880"/>
              <a:ext cx="4836688" cy="65299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455738">
              <a:off x="4226666" y="2102141"/>
              <a:ext cx="2194832" cy="461665"/>
            </a:xfrm>
            <a:prstGeom prst="rect">
              <a:avLst/>
            </a:prstGeom>
            <a:noFill/>
          </p:spPr>
          <p:txBody>
            <a:bodyPr wrap="none" rtlCol="0">
              <a:spAutoFit/>
            </a:bodyPr>
            <a:lstStyle/>
            <a:p>
              <a:r>
                <a:rPr lang="en-US" sz="2400" dirty="0"/>
                <a:t>SYN &lt;</a:t>
              </a:r>
              <a:r>
                <a:rPr lang="en-US" sz="2400" dirty="0" err="1"/>
                <a:t>SeqC</a:t>
              </a:r>
              <a:r>
                <a:rPr lang="en-US" sz="2400" dirty="0"/>
                <a:t>, 0&gt;</a:t>
              </a:r>
            </a:p>
          </p:txBody>
        </p:sp>
      </p:grpSp>
      <p:grpSp>
        <p:nvGrpSpPr>
          <p:cNvPr id="45" name="Group 44"/>
          <p:cNvGrpSpPr/>
          <p:nvPr/>
        </p:nvGrpSpPr>
        <p:grpSpPr>
          <a:xfrm>
            <a:off x="2170178" y="2909026"/>
            <a:ext cx="4836689" cy="671331"/>
            <a:chOff x="2823952" y="2915295"/>
            <a:chExt cx="4836689" cy="671331"/>
          </a:xfrm>
        </p:grpSpPr>
        <p:cxnSp>
          <p:nvCxnSpPr>
            <p:cNvPr id="13" name="Straight Arrow Connector 12"/>
            <p:cNvCxnSpPr/>
            <p:nvPr/>
          </p:nvCxnSpPr>
          <p:spPr>
            <a:xfrm flipH="1">
              <a:off x="2823952" y="3036520"/>
              <a:ext cx="4836689" cy="55010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21186503">
              <a:off x="3096818" y="2915295"/>
              <a:ext cx="3705823" cy="461665"/>
            </a:xfrm>
            <a:prstGeom prst="rect">
              <a:avLst/>
            </a:prstGeom>
            <a:noFill/>
          </p:spPr>
          <p:txBody>
            <a:bodyPr wrap="none" rtlCol="0">
              <a:spAutoFit/>
            </a:bodyPr>
            <a:lstStyle/>
            <a:p>
              <a:r>
                <a:rPr lang="en-US" sz="2400" dirty="0"/>
                <a:t>SYN/ACK &lt;</a:t>
              </a:r>
              <a:r>
                <a:rPr lang="en-US" sz="2400" dirty="0" err="1"/>
                <a:t>SeqS</a:t>
              </a:r>
              <a:r>
                <a:rPr lang="en-US" sz="2400" dirty="0"/>
                <a:t>, SeqC+1&gt;</a:t>
              </a:r>
            </a:p>
          </p:txBody>
        </p:sp>
      </p:grpSp>
      <p:grpSp>
        <p:nvGrpSpPr>
          <p:cNvPr id="46" name="Group 45"/>
          <p:cNvGrpSpPr/>
          <p:nvPr/>
        </p:nvGrpSpPr>
        <p:grpSpPr>
          <a:xfrm>
            <a:off x="2196621" y="3610154"/>
            <a:ext cx="4810245" cy="630456"/>
            <a:chOff x="2850395" y="3616424"/>
            <a:chExt cx="4810245" cy="630456"/>
          </a:xfrm>
        </p:grpSpPr>
        <p:cxnSp>
          <p:nvCxnSpPr>
            <p:cNvPr id="33" name="Straight Arrow Connector 32"/>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397222">
              <a:off x="4121613" y="3616424"/>
              <a:ext cx="3407215" cy="461665"/>
            </a:xfrm>
            <a:prstGeom prst="rect">
              <a:avLst/>
            </a:prstGeom>
            <a:noFill/>
          </p:spPr>
          <p:txBody>
            <a:bodyPr wrap="none" rtlCol="0">
              <a:spAutoFit/>
            </a:bodyPr>
            <a:lstStyle/>
            <a:p>
              <a:r>
                <a:rPr lang="en-US" sz="2400" dirty="0"/>
                <a:t>ACK &lt;SeqC+1, SeqS+1&gt;</a:t>
              </a:r>
            </a:p>
          </p:txBody>
        </p:sp>
      </p:grpSp>
      <p:grpSp>
        <p:nvGrpSpPr>
          <p:cNvPr id="18" name="Group 17"/>
          <p:cNvGrpSpPr/>
          <p:nvPr/>
        </p:nvGrpSpPr>
        <p:grpSpPr>
          <a:xfrm flipH="1">
            <a:off x="7269005" y="2239213"/>
            <a:ext cx="3050203" cy="954107"/>
            <a:chOff x="1219200" y="4876799"/>
            <a:chExt cx="5181606" cy="1396951"/>
          </a:xfrm>
        </p:grpSpPr>
        <p:sp>
          <p:nvSpPr>
            <p:cNvPr id="19" name="Rectangular Callout 18"/>
            <p:cNvSpPr/>
            <p:nvPr/>
          </p:nvSpPr>
          <p:spPr>
            <a:xfrm>
              <a:off x="1219200" y="4876799"/>
              <a:ext cx="5181599" cy="1384995"/>
            </a:xfrm>
            <a:prstGeom prst="wedgeRectCallout">
              <a:avLst>
                <a:gd name="adj1" fmla="val 85099"/>
                <a:gd name="adj2" fmla="val 24031"/>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20" name="TextBox 19"/>
            <p:cNvSpPr txBox="1"/>
            <p:nvPr/>
          </p:nvSpPr>
          <p:spPr>
            <a:xfrm>
              <a:off x="1219207" y="4876799"/>
              <a:ext cx="5181599" cy="1396951"/>
            </a:xfrm>
            <a:prstGeom prst="rect">
              <a:avLst/>
            </a:prstGeom>
            <a:noFill/>
          </p:spPr>
          <p:txBody>
            <a:bodyPr wrap="square" rtlCol="0">
              <a:spAutoFit/>
            </a:bodyPr>
            <a:lstStyle/>
            <a:p>
              <a:pPr algn="ctr">
                <a:defRPr/>
              </a:pPr>
              <a:r>
                <a:rPr lang="en-US" sz="2800" kern="0" dirty="0">
                  <a:solidFill>
                    <a:sysClr val="window" lastClr="FFFFFF"/>
                  </a:solidFill>
                </a:rPr>
                <a:t>Why</a:t>
              </a:r>
            </a:p>
            <a:p>
              <a:pPr algn="ctr">
                <a:defRPr/>
              </a:pPr>
              <a:r>
                <a:rPr lang="en-US" sz="2800" kern="0" dirty="0">
                  <a:solidFill>
                    <a:sysClr val="window" lastClr="FFFFFF"/>
                  </a:solidFill>
                </a:rPr>
                <a:t>Sequence # +1?</a:t>
              </a:r>
            </a:p>
          </p:txBody>
        </p:sp>
      </p:grpSp>
    </p:spTree>
    <p:extLst>
      <p:ext uri="{BB962C8B-B14F-4D97-AF65-F5344CB8AC3E}">
        <p14:creationId xmlns:p14="http://schemas.microsoft.com/office/powerpoint/2010/main" val="267484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right)">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anim calcmode="lin" valueType="num">
                                      <p:cBhvr>
                                        <p:cTn id="23" dur="500" fill="hold"/>
                                        <p:tgtEl>
                                          <p:spTgt spid="18"/>
                                        </p:tgtEl>
                                        <p:attrNameLst>
                                          <p:attrName>ppt_x</p:attrName>
                                        </p:attrNameLst>
                                      </p:cBhvr>
                                      <p:tavLst>
                                        <p:tav tm="0">
                                          <p:val>
                                            <p:strVal val="#ppt_x"/>
                                          </p:val>
                                        </p:tav>
                                        <p:tav tm="100000">
                                          <p:val>
                                            <p:strVal val="#ppt_x"/>
                                          </p:val>
                                        </p:tav>
                                      </p:tavLst>
                                    </p:anim>
                                    <p:anim calcmode="lin" valueType="num">
                                      <p:cBhvr>
                                        <p:cTn id="24"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Number Space</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7</a:t>
            </a:fld>
            <a:endParaRPr lang="en-US" dirty="0"/>
          </a:p>
        </p:txBody>
      </p:sp>
      <p:sp>
        <p:nvSpPr>
          <p:cNvPr id="4" name="Content Placeholder 3"/>
          <p:cNvSpPr>
            <a:spLocks noGrp="1"/>
          </p:cNvSpPr>
          <p:nvPr>
            <p:ph sz="quarter" idx="1"/>
          </p:nvPr>
        </p:nvSpPr>
        <p:spPr>
          <a:xfrm>
            <a:off x="510493" y="1529864"/>
            <a:ext cx="11539391" cy="4095520"/>
          </a:xfrm>
        </p:spPr>
        <p:txBody>
          <a:bodyPr>
            <a:normAutofit/>
          </a:bodyPr>
          <a:lstStyle/>
          <a:p>
            <a:r>
              <a:rPr lang="en-US" dirty="0"/>
              <a:t>TCP uses a byte stream abstraction</a:t>
            </a:r>
          </a:p>
          <a:p>
            <a:pPr lvl="1"/>
            <a:r>
              <a:rPr lang="en-US" dirty="0"/>
              <a:t>Initial, random values selected during setup</a:t>
            </a:r>
          </a:p>
          <a:p>
            <a:pPr lvl="1"/>
            <a:r>
              <a:rPr lang="en-US" dirty="0"/>
              <a:t>Each byte in each stream is numbered</a:t>
            </a:r>
          </a:p>
          <a:p>
            <a:pPr lvl="1"/>
            <a:r>
              <a:rPr lang="en-US" dirty="0"/>
              <a:t>32-bit value, wraps around</a:t>
            </a:r>
          </a:p>
          <a:p>
            <a:r>
              <a:rPr lang="en-US" dirty="0"/>
              <a:t>Byte stream broken down into segments (packets)</a:t>
            </a:r>
          </a:p>
          <a:p>
            <a:pPr lvl="1"/>
            <a:r>
              <a:rPr lang="en-US" dirty="0"/>
              <a:t>Size limited by the Maximum Segment Size (MSS, typically 1460 bytes)</a:t>
            </a:r>
          </a:p>
          <a:p>
            <a:pPr lvl="1"/>
            <a:r>
              <a:rPr lang="en-US" dirty="0"/>
              <a:t>Set to limit fragmentation</a:t>
            </a:r>
          </a:p>
          <a:p>
            <a:r>
              <a:rPr lang="en-US" dirty="0"/>
              <a:t>Each segment has a </a:t>
            </a:r>
            <a:r>
              <a:rPr lang="en-US" dirty="0">
                <a:solidFill>
                  <a:schemeClr val="accent1"/>
                </a:solidFill>
              </a:rPr>
              <a:t>sequence number</a:t>
            </a:r>
          </a:p>
        </p:txBody>
      </p:sp>
      <p:cxnSp>
        <p:nvCxnSpPr>
          <p:cNvPr id="5" name="Straight Arrow Connector 4"/>
          <p:cNvCxnSpPr/>
          <p:nvPr/>
        </p:nvCxnSpPr>
        <p:spPr>
          <a:xfrm flipV="1">
            <a:off x="2041793" y="6246563"/>
            <a:ext cx="8031296"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934160" y="6266755"/>
            <a:ext cx="1494320" cy="461665"/>
          </a:xfrm>
          <a:prstGeom prst="rect">
            <a:avLst/>
          </a:prstGeom>
          <a:noFill/>
        </p:spPr>
        <p:txBody>
          <a:bodyPr wrap="none" rtlCol="0">
            <a:spAutoFit/>
          </a:bodyPr>
          <a:lstStyle/>
          <a:p>
            <a:r>
              <a:rPr lang="en-US" sz="2400" dirty="0"/>
              <a:t>Segment 8</a:t>
            </a:r>
          </a:p>
        </p:txBody>
      </p:sp>
      <p:sp>
        <p:nvSpPr>
          <p:cNvPr id="9" name="TextBox 8"/>
          <p:cNvSpPr txBox="1"/>
          <p:nvPr/>
        </p:nvSpPr>
        <p:spPr>
          <a:xfrm>
            <a:off x="5047562" y="6266755"/>
            <a:ext cx="1494320" cy="461665"/>
          </a:xfrm>
          <a:prstGeom prst="rect">
            <a:avLst/>
          </a:prstGeom>
          <a:noFill/>
        </p:spPr>
        <p:txBody>
          <a:bodyPr wrap="none" rtlCol="0">
            <a:spAutoFit/>
          </a:bodyPr>
          <a:lstStyle/>
          <a:p>
            <a:r>
              <a:rPr lang="en-US" sz="2400" dirty="0"/>
              <a:t>Segment 9</a:t>
            </a:r>
          </a:p>
        </p:txBody>
      </p:sp>
      <p:sp>
        <p:nvSpPr>
          <p:cNvPr id="10" name="TextBox 9"/>
          <p:cNvSpPr txBox="1"/>
          <p:nvPr/>
        </p:nvSpPr>
        <p:spPr>
          <a:xfrm>
            <a:off x="7228901" y="6266755"/>
            <a:ext cx="1664238" cy="461665"/>
          </a:xfrm>
          <a:prstGeom prst="rect">
            <a:avLst/>
          </a:prstGeom>
          <a:noFill/>
        </p:spPr>
        <p:txBody>
          <a:bodyPr wrap="none" rtlCol="0">
            <a:spAutoFit/>
          </a:bodyPr>
          <a:lstStyle/>
          <a:p>
            <a:r>
              <a:rPr lang="en-US" sz="2400" dirty="0"/>
              <a:t>Segment 10</a:t>
            </a:r>
          </a:p>
        </p:txBody>
      </p:sp>
      <p:sp>
        <p:nvSpPr>
          <p:cNvPr id="11" name="Oval 10"/>
          <p:cNvSpPr/>
          <p:nvPr/>
        </p:nvSpPr>
        <p:spPr>
          <a:xfrm>
            <a:off x="2713822" y="6140982"/>
            <a:ext cx="220338" cy="220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828354" y="6140982"/>
            <a:ext cx="220338" cy="220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611249" y="6140982"/>
            <a:ext cx="220338" cy="220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376484" y="6140982"/>
            <a:ext cx="220338" cy="220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302855" y="5636957"/>
            <a:ext cx="1042273" cy="461665"/>
          </a:xfrm>
          <a:prstGeom prst="rect">
            <a:avLst/>
          </a:prstGeom>
          <a:noFill/>
        </p:spPr>
        <p:txBody>
          <a:bodyPr wrap="none" rtlCol="0">
            <a:spAutoFit/>
          </a:bodyPr>
          <a:lstStyle/>
          <a:p>
            <a:pPr algn="ctr"/>
            <a:r>
              <a:rPr lang="en-US" sz="2400" dirty="0"/>
              <a:t>13450</a:t>
            </a:r>
          </a:p>
        </p:txBody>
      </p:sp>
      <p:sp>
        <p:nvSpPr>
          <p:cNvPr id="16" name="TextBox 15"/>
          <p:cNvSpPr txBox="1"/>
          <p:nvPr/>
        </p:nvSpPr>
        <p:spPr>
          <a:xfrm>
            <a:off x="4417388" y="5636956"/>
            <a:ext cx="1042273" cy="461665"/>
          </a:xfrm>
          <a:prstGeom prst="rect">
            <a:avLst/>
          </a:prstGeom>
          <a:noFill/>
        </p:spPr>
        <p:txBody>
          <a:bodyPr wrap="none" rtlCol="0">
            <a:spAutoFit/>
          </a:bodyPr>
          <a:lstStyle/>
          <a:p>
            <a:pPr algn="ctr"/>
            <a:r>
              <a:rPr lang="en-US" sz="2400" dirty="0"/>
              <a:t>14950</a:t>
            </a:r>
          </a:p>
        </p:txBody>
      </p:sp>
      <p:sp>
        <p:nvSpPr>
          <p:cNvPr id="17" name="TextBox 16"/>
          <p:cNvSpPr txBox="1"/>
          <p:nvPr/>
        </p:nvSpPr>
        <p:spPr>
          <a:xfrm>
            <a:off x="6200283" y="5636955"/>
            <a:ext cx="1042273" cy="461665"/>
          </a:xfrm>
          <a:prstGeom prst="rect">
            <a:avLst/>
          </a:prstGeom>
          <a:noFill/>
        </p:spPr>
        <p:txBody>
          <a:bodyPr wrap="none" rtlCol="0">
            <a:spAutoFit/>
          </a:bodyPr>
          <a:lstStyle/>
          <a:p>
            <a:pPr algn="ctr"/>
            <a:r>
              <a:rPr lang="en-US" sz="2400" dirty="0"/>
              <a:t>16050</a:t>
            </a:r>
          </a:p>
        </p:txBody>
      </p:sp>
      <p:sp>
        <p:nvSpPr>
          <p:cNvPr id="18" name="TextBox 17"/>
          <p:cNvSpPr txBox="1"/>
          <p:nvPr/>
        </p:nvSpPr>
        <p:spPr>
          <a:xfrm>
            <a:off x="8965518" y="5636954"/>
            <a:ext cx="1042273" cy="461665"/>
          </a:xfrm>
          <a:prstGeom prst="rect">
            <a:avLst/>
          </a:prstGeom>
          <a:noFill/>
        </p:spPr>
        <p:txBody>
          <a:bodyPr wrap="none" rtlCol="0">
            <a:spAutoFit/>
          </a:bodyPr>
          <a:lstStyle/>
          <a:p>
            <a:pPr algn="ctr"/>
            <a:r>
              <a:rPr lang="en-US" sz="2400" dirty="0"/>
              <a:t>17550</a:t>
            </a:r>
          </a:p>
        </p:txBody>
      </p:sp>
    </p:spTree>
    <p:extLst>
      <p:ext uri="{BB962C8B-B14F-4D97-AF65-F5344CB8AC3E}">
        <p14:creationId xmlns:p14="http://schemas.microsoft.com/office/powerpoint/2010/main" val="172592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anim calcmode="lin" valueType="num">
                                      <p:cBhvr>
                                        <p:cTn id="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anim calcmode="lin" valueType="num">
                                      <p:cBhvr>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anim calcmode="lin" valueType="num">
                                      <p:cBhvr>
                                        <p:cTn id="1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fade">
                                      <p:cBhvr>
                                        <p:cTn id="24" dur="500"/>
                                        <p:tgtEl>
                                          <p:spTgt spid="4">
                                            <p:txEl>
                                              <p:pRg st="7" end="7"/>
                                            </p:txEl>
                                          </p:spTgt>
                                        </p:tgtEl>
                                      </p:cBhvr>
                                    </p:animEffect>
                                    <p:anim calcmode="lin" valueType="num">
                                      <p:cBhvr>
                                        <p:cTn id="2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6" dur="500" fill="hold"/>
                                        <p:tgtEl>
                                          <p:spTgt spid="4">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anim calcmode="lin" valueType="num">
                                      <p:cBhvr>
                                        <p:cTn id="30" dur="500" fill="hold"/>
                                        <p:tgtEl>
                                          <p:spTgt spid="5"/>
                                        </p:tgtEl>
                                        <p:attrNameLst>
                                          <p:attrName>ppt_x</p:attrName>
                                        </p:attrNameLst>
                                      </p:cBhvr>
                                      <p:tavLst>
                                        <p:tav tm="0">
                                          <p:val>
                                            <p:strVal val="#ppt_x"/>
                                          </p:val>
                                        </p:tav>
                                        <p:tav tm="100000">
                                          <p:val>
                                            <p:strVal val="#ppt_x"/>
                                          </p:val>
                                        </p:tav>
                                      </p:tavLst>
                                    </p:anim>
                                    <p:anim calcmode="lin" valueType="num">
                                      <p:cBhvr>
                                        <p:cTn id="31" dur="500" fill="hold"/>
                                        <p:tgtEl>
                                          <p:spTgt spid="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anim calcmode="lin" valueType="num">
                                      <p:cBhvr>
                                        <p:cTn id="35" dur="500" fill="hold"/>
                                        <p:tgtEl>
                                          <p:spTgt spid="8"/>
                                        </p:tgtEl>
                                        <p:attrNameLst>
                                          <p:attrName>ppt_x</p:attrName>
                                        </p:attrNameLst>
                                      </p:cBhvr>
                                      <p:tavLst>
                                        <p:tav tm="0">
                                          <p:val>
                                            <p:strVal val="#ppt_x"/>
                                          </p:val>
                                        </p:tav>
                                        <p:tav tm="100000">
                                          <p:val>
                                            <p:strVal val="#ppt_x"/>
                                          </p:val>
                                        </p:tav>
                                      </p:tavLst>
                                    </p:anim>
                                    <p:anim calcmode="lin" valueType="num">
                                      <p:cBhvr>
                                        <p:cTn id="36" dur="5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anim calcmode="lin" valueType="num">
                                      <p:cBhvr>
                                        <p:cTn id="40" dur="500" fill="hold"/>
                                        <p:tgtEl>
                                          <p:spTgt spid="9"/>
                                        </p:tgtEl>
                                        <p:attrNameLst>
                                          <p:attrName>ppt_x</p:attrName>
                                        </p:attrNameLst>
                                      </p:cBhvr>
                                      <p:tavLst>
                                        <p:tav tm="0">
                                          <p:val>
                                            <p:strVal val="#ppt_x"/>
                                          </p:val>
                                        </p:tav>
                                        <p:tav tm="100000">
                                          <p:val>
                                            <p:strVal val="#ppt_x"/>
                                          </p:val>
                                        </p:tav>
                                      </p:tavLst>
                                    </p:anim>
                                    <p:anim calcmode="lin" valueType="num">
                                      <p:cBhvr>
                                        <p:cTn id="41" dur="500" fill="hold"/>
                                        <p:tgtEl>
                                          <p:spTgt spid="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anim calcmode="lin" valueType="num">
                                      <p:cBhvr>
                                        <p:cTn id="45" dur="500" fill="hold"/>
                                        <p:tgtEl>
                                          <p:spTgt spid="10"/>
                                        </p:tgtEl>
                                        <p:attrNameLst>
                                          <p:attrName>ppt_x</p:attrName>
                                        </p:attrNameLst>
                                      </p:cBhvr>
                                      <p:tavLst>
                                        <p:tav tm="0">
                                          <p:val>
                                            <p:strVal val="#ppt_x"/>
                                          </p:val>
                                        </p:tav>
                                        <p:tav tm="100000">
                                          <p:val>
                                            <p:strVal val="#ppt_x"/>
                                          </p:val>
                                        </p:tav>
                                      </p:tavLst>
                                    </p:anim>
                                    <p:anim calcmode="lin" valueType="num">
                                      <p:cBhvr>
                                        <p:cTn id="46" dur="5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anim calcmode="lin" valueType="num">
                                      <p:cBhvr>
                                        <p:cTn id="50" dur="500" fill="hold"/>
                                        <p:tgtEl>
                                          <p:spTgt spid="11"/>
                                        </p:tgtEl>
                                        <p:attrNameLst>
                                          <p:attrName>ppt_x</p:attrName>
                                        </p:attrNameLst>
                                      </p:cBhvr>
                                      <p:tavLst>
                                        <p:tav tm="0">
                                          <p:val>
                                            <p:strVal val="#ppt_x"/>
                                          </p:val>
                                        </p:tav>
                                        <p:tav tm="100000">
                                          <p:val>
                                            <p:strVal val="#ppt_x"/>
                                          </p:val>
                                        </p:tav>
                                      </p:tavLst>
                                    </p:anim>
                                    <p:anim calcmode="lin" valueType="num">
                                      <p:cBhvr>
                                        <p:cTn id="51" dur="5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anim calcmode="lin" valueType="num">
                                      <p:cBhvr>
                                        <p:cTn id="55" dur="500" fill="hold"/>
                                        <p:tgtEl>
                                          <p:spTgt spid="12"/>
                                        </p:tgtEl>
                                        <p:attrNameLst>
                                          <p:attrName>ppt_x</p:attrName>
                                        </p:attrNameLst>
                                      </p:cBhvr>
                                      <p:tavLst>
                                        <p:tav tm="0">
                                          <p:val>
                                            <p:strVal val="#ppt_x"/>
                                          </p:val>
                                        </p:tav>
                                        <p:tav tm="100000">
                                          <p:val>
                                            <p:strVal val="#ppt_x"/>
                                          </p:val>
                                        </p:tav>
                                      </p:tavLst>
                                    </p:anim>
                                    <p:anim calcmode="lin" valueType="num">
                                      <p:cBhvr>
                                        <p:cTn id="56" dur="50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anim calcmode="lin" valueType="num">
                                      <p:cBhvr>
                                        <p:cTn id="60" dur="500" fill="hold"/>
                                        <p:tgtEl>
                                          <p:spTgt spid="13"/>
                                        </p:tgtEl>
                                        <p:attrNameLst>
                                          <p:attrName>ppt_x</p:attrName>
                                        </p:attrNameLst>
                                      </p:cBhvr>
                                      <p:tavLst>
                                        <p:tav tm="0">
                                          <p:val>
                                            <p:strVal val="#ppt_x"/>
                                          </p:val>
                                        </p:tav>
                                        <p:tav tm="100000">
                                          <p:val>
                                            <p:strVal val="#ppt_x"/>
                                          </p:val>
                                        </p:tav>
                                      </p:tavLst>
                                    </p:anim>
                                    <p:anim calcmode="lin" valueType="num">
                                      <p:cBhvr>
                                        <p:cTn id="61" dur="5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anim calcmode="lin" valueType="num">
                                      <p:cBhvr>
                                        <p:cTn id="65" dur="500" fill="hold"/>
                                        <p:tgtEl>
                                          <p:spTgt spid="14"/>
                                        </p:tgtEl>
                                        <p:attrNameLst>
                                          <p:attrName>ppt_x</p:attrName>
                                        </p:attrNameLst>
                                      </p:cBhvr>
                                      <p:tavLst>
                                        <p:tav tm="0">
                                          <p:val>
                                            <p:strVal val="#ppt_x"/>
                                          </p:val>
                                        </p:tav>
                                        <p:tav tm="100000">
                                          <p:val>
                                            <p:strVal val="#ppt_x"/>
                                          </p:val>
                                        </p:tav>
                                      </p:tavLst>
                                    </p:anim>
                                    <p:anim calcmode="lin" valueType="num">
                                      <p:cBhvr>
                                        <p:cTn id="66" dur="500" fill="hold"/>
                                        <p:tgtEl>
                                          <p:spTgt spid="1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500"/>
                                        <p:tgtEl>
                                          <p:spTgt spid="15"/>
                                        </p:tgtEl>
                                      </p:cBhvr>
                                    </p:animEffect>
                                    <p:anim calcmode="lin" valueType="num">
                                      <p:cBhvr>
                                        <p:cTn id="70" dur="500" fill="hold"/>
                                        <p:tgtEl>
                                          <p:spTgt spid="15"/>
                                        </p:tgtEl>
                                        <p:attrNameLst>
                                          <p:attrName>ppt_x</p:attrName>
                                        </p:attrNameLst>
                                      </p:cBhvr>
                                      <p:tavLst>
                                        <p:tav tm="0">
                                          <p:val>
                                            <p:strVal val="#ppt_x"/>
                                          </p:val>
                                        </p:tav>
                                        <p:tav tm="100000">
                                          <p:val>
                                            <p:strVal val="#ppt_x"/>
                                          </p:val>
                                        </p:tav>
                                      </p:tavLst>
                                    </p:anim>
                                    <p:anim calcmode="lin" valueType="num">
                                      <p:cBhvr>
                                        <p:cTn id="71" dur="500" fill="hold"/>
                                        <p:tgtEl>
                                          <p:spTgt spid="1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500"/>
                                        <p:tgtEl>
                                          <p:spTgt spid="16"/>
                                        </p:tgtEl>
                                      </p:cBhvr>
                                    </p:animEffect>
                                    <p:anim calcmode="lin" valueType="num">
                                      <p:cBhvr>
                                        <p:cTn id="75" dur="500" fill="hold"/>
                                        <p:tgtEl>
                                          <p:spTgt spid="16"/>
                                        </p:tgtEl>
                                        <p:attrNameLst>
                                          <p:attrName>ppt_x</p:attrName>
                                        </p:attrNameLst>
                                      </p:cBhvr>
                                      <p:tavLst>
                                        <p:tav tm="0">
                                          <p:val>
                                            <p:strVal val="#ppt_x"/>
                                          </p:val>
                                        </p:tav>
                                        <p:tav tm="100000">
                                          <p:val>
                                            <p:strVal val="#ppt_x"/>
                                          </p:val>
                                        </p:tav>
                                      </p:tavLst>
                                    </p:anim>
                                    <p:anim calcmode="lin" valueType="num">
                                      <p:cBhvr>
                                        <p:cTn id="76" dur="500" fill="hold"/>
                                        <p:tgtEl>
                                          <p:spTgt spid="1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500"/>
                                        <p:tgtEl>
                                          <p:spTgt spid="17"/>
                                        </p:tgtEl>
                                      </p:cBhvr>
                                    </p:animEffect>
                                    <p:anim calcmode="lin" valueType="num">
                                      <p:cBhvr>
                                        <p:cTn id="80" dur="500" fill="hold"/>
                                        <p:tgtEl>
                                          <p:spTgt spid="17"/>
                                        </p:tgtEl>
                                        <p:attrNameLst>
                                          <p:attrName>ppt_x</p:attrName>
                                        </p:attrNameLst>
                                      </p:cBhvr>
                                      <p:tavLst>
                                        <p:tav tm="0">
                                          <p:val>
                                            <p:strVal val="#ppt_x"/>
                                          </p:val>
                                        </p:tav>
                                        <p:tav tm="100000">
                                          <p:val>
                                            <p:strVal val="#ppt_x"/>
                                          </p:val>
                                        </p:tav>
                                      </p:tavLst>
                                    </p:anim>
                                    <p:anim calcmode="lin" valueType="num">
                                      <p:cBhvr>
                                        <p:cTn id="81" dur="500" fill="hold"/>
                                        <p:tgtEl>
                                          <p:spTgt spid="1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fade">
                                      <p:cBhvr>
                                        <p:cTn id="84" dur="500"/>
                                        <p:tgtEl>
                                          <p:spTgt spid="18"/>
                                        </p:tgtEl>
                                      </p:cBhvr>
                                    </p:animEffect>
                                    <p:anim calcmode="lin" valueType="num">
                                      <p:cBhvr>
                                        <p:cTn id="85" dur="500" fill="hold"/>
                                        <p:tgtEl>
                                          <p:spTgt spid="18"/>
                                        </p:tgtEl>
                                        <p:attrNameLst>
                                          <p:attrName>ppt_x</p:attrName>
                                        </p:attrNameLst>
                                      </p:cBhvr>
                                      <p:tavLst>
                                        <p:tav tm="0">
                                          <p:val>
                                            <p:strVal val="#ppt_x"/>
                                          </p:val>
                                        </p:tav>
                                        <p:tav tm="100000">
                                          <p:val>
                                            <p:strVal val="#ppt_x"/>
                                          </p:val>
                                        </p:tav>
                                      </p:tavLst>
                                    </p:anim>
                                    <p:anim calcmode="lin" valueType="num">
                                      <p:cBhvr>
                                        <p:cTn id="86"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animBg="1"/>
      <p:bldP spid="12" grpId="0" animBg="1"/>
      <p:bldP spid="13" grpId="0" animBg="1"/>
      <p:bldP spid="14" grpId="0" animBg="1"/>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Bidirectional Communication</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8</a:t>
            </a:fld>
            <a:endParaRPr lang="en-US" dirty="0"/>
          </a:p>
        </p:txBody>
      </p:sp>
      <p:sp>
        <p:nvSpPr>
          <p:cNvPr id="4" name="Content Placeholder 3"/>
          <p:cNvSpPr>
            <a:spLocks noGrp="1"/>
          </p:cNvSpPr>
          <p:nvPr>
            <p:ph sz="quarter" idx="1"/>
          </p:nvPr>
        </p:nvSpPr>
        <p:spPr>
          <a:xfrm>
            <a:off x="1676400" y="5420299"/>
            <a:ext cx="8839200" cy="1285300"/>
          </a:xfrm>
        </p:spPr>
        <p:txBody>
          <a:bodyPr/>
          <a:lstStyle/>
          <a:p>
            <a:r>
              <a:rPr lang="en-US" dirty="0"/>
              <a:t>Each side of the connection can send and receive</a:t>
            </a:r>
          </a:p>
          <a:p>
            <a:pPr lvl="1"/>
            <a:r>
              <a:rPr lang="en-US" dirty="0"/>
              <a:t>Different sequence numbers for each direction</a:t>
            </a:r>
          </a:p>
        </p:txBody>
      </p:sp>
      <p:cxnSp>
        <p:nvCxnSpPr>
          <p:cNvPr id="5" name="Straight Arrow Connector 4"/>
          <p:cNvCxnSpPr/>
          <p:nvPr/>
        </p:nvCxnSpPr>
        <p:spPr>
          <a:xfrm>
            <a:off x="3890464" y="2153977"/>
            <a:ext cx="0" cy="271734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8206373" y="2153977"/>
            <a:ext cx="12806" cy="271734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52140" y="1593159"/>
            <a:ext cx="915635" cy="461665"/>
          </a:xfrm>
          <a:prstGeom prst="rect">
            <a:avLst/>
          </a:prstGeom>
          <a:noFill/>
        </p:spPr>
        <p:txBody>
          <a:bodyPr wrap="none" rtlCol="0">
            <a:spAutoFit/>
          </a:bodyPr>
          <a:lstStyle/>
          <a:p>
            <a:pPr algn="ctr"/>
            <a:r>
              <a:rPr lang="en-US" sz="2400" b="1" dirty="0"/>
              <a:t>Client</a:t>
            </a:r>
          </a:p>
        </p:txBody>
      </p:sp>
      <p:sp>
        <p:nvSpPr>
          <p:cNvPr id="8" name="TextBox 7"/>
          <p:cNvSpPr txBox="1"/>
          <p:nvPr/>
        </p:nvSpPr>
        <p:spPr>
          <a:xfrm>
            <a:off x="7350561" y="1593159"/>
            <a:ext cx="984500" cy="461665"/>
          </a:xfrm>
          <a:prstGeom prst="rect">
            <a:avLst/>
          </a:prstGeom>
          <a:noFill/>
        </p:spPr>
        <p:txBody>
          <a:bodyPr wrap="none" rtlCol="0">
            <a:spAutoFit/>
          </a:bodyPr>
          <a:lstStyle/>
          <a:p>
            <a:pPr algn="ctr"/>
            <a:r>
              <a:rPr lang="en-US" sz="2400" b="1" dirty="0"/>
              <a:t>Server</a:t>
            </a:r>
          </a:p>
        </p:txBody>
      </p:sp>
      <p:grpSp>
        <p:nvGrpSpPr>
          <p:cNvPr id="9" name="Group 8"/>
          <p:cNvGrpSpPr/>
          <p:nvPr/>
        </p:nvGrpSpPr>
        <p:grpSpPr>
          <a:xfrm>
            <a:off x="3991773" y="2117572"/>
            <a:ext cx="4125717" cy="765732"/>
            <a:chOff x="2823952" y="2102141"/>
            <a:chExt cx="4836688" cy="765732"/>
          </a:xfrm>
        </p:grpSpPr>
        <p:cxnSp>
          <p:nvCxnSpPr>
            <p:cNvPr id="10" name="Straight Arrow Connector 9"/>
            <p:cNvCxnSpPr/>
            <p:nvPr/>
          </p:nvCxnSpPr>
          <p:spPr>
            <a:xfrm>
              <a:off x="2823952" y="2214880"/>
              <a:ext cx="4836688" cy="65299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495395">
              <a:off x="3883042" y="2102141"/>
              <a:ext cx="2882083" cy="461665"/>
            </a:xfrm>
            <a:prstGeom prst="rect">
              <a:avLst/>
            </a:prstGeom>
            <a:noFill/>
          </p:spPr>
          <p:txBody>
            <a:bodyPr wrap="none" rtlCol="0">
              <a:spAutoFit/>
            </a:bodyPr>
            <a:lstStyle/>
            <a:p>
              <a:r>
                <a:rPr lang="en-US" sz="2400" dirty="0"/>
                <a:t>Data (1460 bytes)</a:t>
              </a:r>
            </a:p>
          </p:txBody>
        </p:sp>
      </p:grpSp>
      <p:grpSp>
        <p:nvGrpSpPr>
          <p:cNvPr id="12" name="Group 11"/>
          <p:cNvGrpSpPr/>
          <p:nvPr/>
        </p:nvGrpSpPr>
        <p:grpSpPr>
          <a:xfrm>
            <a:off x="3991772" y="2943029"/>
            <a:ext cx="4125718" cy="659029"/>
            <a:chOff x="2823952" y="2927597"/>
            <a:chExt cx="4836689" cy="659029"/>
          </a:xfrm>
        </p:grpSpPr>
        <p:cxnSp>
          <p:nvCxnSpPr>
            <p:cNvPr id="13" name="Straight Arrow Connector 12"/>
            <p:cNvCxnSpPr/>
            <p:nvPr/>
          </p:nvCxnSpPr>
          <p:spPr>
            <a:xfrm flipH="1">
              <a:off x="2823952" y="3036520"/>
              <a:ext cx="4836689" cy="55010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21131928">
              <a:off x="2893837" y="2927597"/>
              <a:ext cx="3484042" cy="461665"/>
            </a:xfrm>
            <a:prstGeom prst="rect">
              <a:avLst/>
            </a:prstGeom>
            <a:noFill/>
          </p:spPr>
          <p:txBody>
            <a:bodyPr wrap="none" rtlCol="0">
              <a:spAutoFit/>
            </a:bodyPr>
            <a:lstStyle/>
            <a:p>
              <a:r>
                <a:rPr lang="en-US" sz="2400" dirty="0"/>
                <a:t>Data/ACK (730 bytes)</a:t>
              </a:r>
            </a:p>
          </p:txBody>
        </p:sp>
      </p:grpSp>
      <p:grpSp>
        <p:nvGrpSpPr>
          <p:cNvPr id="15" name="Group 14"/>
          <p:cNvGrpSpPr/>
          <p:nvPr/>
        </p:nvGrpSpPr>
        <p:grpSpPr>
          <a:xfrm>
            <a:off x="3991773" y="3622429"/>
            <a:ext cx="4125717" cy="639883"/>
            <a:chOff x="2850395" y="3606997"/>
            <a:chExt cx="4810245" cy="639883"/>
          </a:xfrm>
        </p:grpSpPr>
        <p:cxnSp>
          <p:nvCxnSpPr>
            <p:cNvPr id="16" name="Straight Arrow Connector 15"/>
            <p:cNvCxnSpPr/>
            <p:nvPr/>
          </p:nvCxnSpPr>
          <p:spPr>
            <a:xfrm>
              <a:off x="2850395" y="3694550"/>
              <a:ext cx="4810245" cy="552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434769">
              <a:off x="3905743" y="3606997"/>
              <a:ext cx="3663105" cy="461665"/>
            </a:xfrm>
            <a:prstGeom prst="rect">
              <a:avLst/>
            </a:prstGeom>
            <a:noFill/>
          </p:spPr>
          <p:txBody>
            <a:bodyPr wrap="none" rtlCol="0">
              <a:spAutoFit/>
            </a:bodyPr>
            <a:lstStyle/>
            <a:p>
              <a:r>
                <a:rPr lang="en-US" sz="2400" dirty="0"/>
                <a:t>Data/ACK (1460 bytes)</a:t>
              </a:r>
            </a:p>
          </p:txBody>
        </p:sp>
      </p:grpSp>
      <p:sp>
        <p:nvSpPr>
          <p:cNvPr id="18" name="TextBox 17"/>
          <p:cNvSpPr txBox="1"/>
          <p:nvPr/>
        </p:nvSpPr>
        <p:spPr>
          <a:xfrm>
            <a:off x="1887549" y="1654713"/>
            <a:ext cx="631904" cy="400110"/>
          </a:xfrm>
          <a:prstGeom prst="rect">
            <a:avLst/>
          </a:prstGeom>
          <a:noFill/>
        </p:spPr>
        <p:txBody>
          <a:bodyPr wrap="none" rtlCol="0">
            <a:spAutoFit/>
          </a:bodyPr>
          <a:lstStyle/>
          <a:p>
            <a:r>
              <a:rPr lang="en-US" sz="2000" b="1" dirty="0">
                <a:solidFill>
                  <a:schemeClr val="accent1">
                    <a:lumMod val="50000"/>
                  </a:schemeClr>
                </a:solidFill>
              </a:rPr>
              <a:t>Seq.</a:t>
            </a:r>
          </a:p>
        </p:txBody>
      </p:sp>
      <p:sp>
        <p:nvSpPr>
          <p:cNvPr id="19" name="TextBox 18"/>
          <p:cNvSpPr txBox="1"/>
          <p:nvPr/>
        </p:nvSpPr>
        <p:spPr>
          <a:xfrm>
            <a:off x="2866215" y="1654713"/>
            <a:ext cx="655949" cy="400110"/>
          </a:xfrm>
          <a:prstGeom prst="rect">
            <a:avLst/>
          </a:prstGeom>
          <a:noFill/>
        </p:spPr>
        <p:txBody>
          <a:bodyPr wrap="none" rtlCol="0">
            <a:spAutoFit/>
          </a:bodyPr>
          <a:lstStyle/>
          <a:p>
            <a:r>
              <a:rPr lang="en-US" sz="2000" b="1" dirty="0">
                <a:solidFill>
                  <a:schemeClr val="accent1">
                    <a:lumMod val="50000"/>
                  </a:schemeClr>
                </a:solidFill>
              </a:rPr>
              <a:t>Ack.</a:t>
            </a:r>
          </a:p>
        </p:txBody>
      </p:sp>
      <p:sp>
        <p:nvSpPr>
          <p:cNvPr id="20" name="TextBox 19"/>
          <p:cNvSpPr txBox="1"/>
          <p:nvPr/>
        </p:nvSpPr>
        <p:spPr>
          <a:xfrm>
            <a:off x="8539893" y="1654713"/>
            <a:ext cx="631904" cy="400110"/>
          </a:xfrm>
          <a:prstGeom prst="rect">
            <a:avLst/>
          </a:prstGeom>
          <a:noFill/>
        </p:spPr>
        <p:txBody>
          <a:bodyPr wrap="none" rtlCol="0">
            <a:spAutoFit/>
          </a:bodyPr>
          <a:lstStyle/>
          <a:p>
            <a:r>
              <a:rPr lang="en-US" sz="2000" b="1" dirty="0">
                <a:solidFill>
                  <a:schemeClr val="accent1">
                    <a:lumMod val="50000"/>
                  </a:schemeClr>
                </a:solidFill>
              </a:rPr>
              <a:t>Seq.</a:t>
            </a:r>
          </a:p>
        </p:txBody>
      </p:sp>
      <p:sp>
        <p:nvSpPr>
          <p:cNvPr id="21" name="TextBox 20"/>
          <p:cNvSpPr txBox="1"/>
          <p:nvPr/>
        </p:nvSpPr>
        <p:spPr>
          <a:xfrm>
            <a:off x="9518559" y="1654713"/>
            <a:ext cx="655949" cy="400110"/>
          </a:xfrm>
          <a:prstGeom prst="rect">
            <a:avLst/>
          </a:prstGeom>
          <a:noFill/>
        </p:spPr>
        <p:txBody>
          <a:bodyPr wrap="none" rtlCol="0">
            <a:spAutoFit/>
          </a:bodyPr>
          <a:lstStyle/>
          <a:p>
            <a:r>
              <a:rPr lang="en-US" sz="2000" b="1" dirty="0">
                <a:solidFill>
                  <a:schemeClr val="accent1">
                    <a:lumMod val="50000"/>
                  </a:schemeClr>
                </a:solidFill>
              </a:rPr>
              <a:t>Ack.</a:t>
            </a:r>
          </a:p>
        </p:txBody>
      </p:sp>
      <p:sp>
        <p:nvSpPr>
          <p:cNvPr id="22" name="TextBox 21"/>
          <p:cNvSpPr txBox="1"/>
          <p:nvPr/>
        </p:nvSpPr>
        <p:spPr>
          <a:xfrm>
            <a:off x="1887548" y="2011017"/>
            <a:ext cx="327334" cy="400110"/>
          </a:xfrm>
          <a:prstGeom prst="rect">
            <a:avLst/>
          </a:prstGeom>
          <a:noFill/>
        </p:spPr>
        <p:txBody>
          <a:bodyPr wrap="none" rtlCol="0">
            <a:spAutoFit/>
          </a:bodyPr>
          <a:lstStyle/>
          <a:p>
            <a:r>
              <a:rPr lang="en-US" sz="2000" b="1" dirty="0">
                <a:solidFill>
                  <a:schemeClr val="accent1"/>
                </a:solidFill>
              </a:rPr>
              <a:t>1</a:t>
            </a:r>
          </a:p>
        </p:txBody>
      </p:sp>
      <p:sp>
        <p:nvSpPr>
          <p:cNvPr id="23" name="TextBox 22"/>
          <p:cNvSpPr txBox="1"/>
          <p:nvPr/>
        </p:nvSpPr>
        <p:spPr>
          <a:xfrm>
            <a:off x="2866213" y="2011017"/>
            <a:ext cx="470000" cy="400110"/>
          </a:xfrm>
          <a:prstGeom prst="rect">
            <a:avLst/>
          </a:prstGeom>
          <a:noFill/>
        </p:spPr>
        <p:txBody>
          <a:bodyPr wrap="none" rtlCol="0">
            <a:spAutoFit/>
          </a:bodyPr>
          <a:lstStyle/>
          <a:p>
            <a:r>
              <a:rPr lang="en-US" sz="2000" b="1" dirty="0">
                <a:solidFill>
                  <a:schemeClr val="accent1"/>
                </a:solidFill>
              </a:rPr>
              <a:t>23</a:t>
            </a:r>
          </a:p>
        </p:txBody>
      </p:sp>
      <p:sp>
        <p:nvSpPr>
          <p:cNvPr id="24" name="TextBox 23"/>
          <p:cNvSpPr txBox="1"/>
          <p:nvPr/>
        </p:nvSpPr>
        <p:spPr>
          <a:xfrm>
            <a:off x="8575799" y="2651841"/>
            <a:ext cx="470000" cy="400110"/>
          </a:xfrm>
          <a:prstGeom prst="rect">
            <a:avLst/>
          </a:prstGeom>
          <a:noFill/>
        </p:spPr>
        <p:txBody>
          <a:bodyPr wrap="none" rtlCol="0">
            <a:spAutoFit/>
          </a:bodyPr>
          <a:lstStyle/>
          <a:p>
            <a:r>
              <a:rPr lang="en-US" sz="2000" b="1" dirty="0">
                <a:solidFill>
                  <a:schemeClr val="accent1"/>
                </a:solidFill>
              </a:rPr>
              <a:t>23</a:t>
            </a:r>
          </a:p>
        </p:txBody>
      </p:sp>
      <p:sp>
        <p:nvSpPr>
          <p:cNvPr id="25" name="TextBox 24"/>
          <p:cNvSpPr txBox="1"/>
          <p:nvPr/>
        </p:nvSpPr>
        <p:spPr>
          <a:xfrm>
            <a:off x="9554465" y="2651841"/>
            <a:ext cx="755335" cy="400110"/>
          </a:xfrm>
          <a:prstGeom prst="rect">
            <a:avLst/>
          </a:prstGeom>
          <a:noFill/>
        </p:spPr>
        <p:txBody>
          <a:bodyPr wrap="none" rtlCol="0">
            <a:spAutoFit/>
          </a:bodyPr>
          <a:lstStyle/>
          <a:p>
            <a:r>
              <a:rPr lang="en-US" sz="2000" b="1" dirty="0">
                <a:solidFill>
                  <a:schemeClr val="accent1"/>
                </a:solidFill>
              </a:rPr>
              <a:t>1461</a:t>
            </a:r>
          </a:p>
        </p:txBody>
      </p:sp>
      <p:sp>
        <p:nvSpPr>
          <p:cNvPr id="26" name="TextBox 25"/>
          <p:cNvSpPr txBox="1"/>
          <p:nvPr/>
        </p:nvSpPr>
        <p:spPr>
          <a:xfrm>
            <a:off x="1927616" y="3396475"/>
            <a:ext cx="755335" cy="400110"/>
          </a:xfrm>
          <a:prstGeom prst="rect">
            <a:avLst/>
          </a:prstGeom>
          <a:noFill/>
        </p:spPr>
        <p:txBody>
          <a:bodyPr wrap="none" rtlCol="0">
            <a:spAutoFit/>
          </a:bodyPr>
          <a:lstStyle/>
          <a:p>
            <a:r>
              <a:rPr lang="en-US" sz="2000" b="1" dirty="0">
                <a:solidFill>
                  <a:schemeClr val="accent1"/>
                </a:solidFill>
              </a:rPr>
              <a:t>1461</a:t>
            </a:r>
          </a:p>
        </p:txBody>
      </p:sp>
      <p:sp>
        <p:nvSpPr>
          <p:cNvPr id="27" name="TextBox 26"/>
          <p:cNvSpPr txBox="1"/>
          <p:nvPr/>
        </p:nvSpPr>
        <p:spPr>
          <a:xfrm>
            <a:off x="2906280" y="3396475"/>
            <a:ext cx="612668" cy="400110"/>
          </a:xfrm>
          <a:prstGeom prst="rect">
            <a:avLst/>
          </a:prstGeom>
          <a:noFill/>
        </p:spPr>
        <p:txBody>
          <a:bodyPr wrap="none" rtlCol="0">
            <a:spAutoFit/>
          </a:bodyPr>
          <a:lstStyle/>
          <a:p>
            <a:r>
              <a:rPr lang="en-US" sz="2000" b="1" dirty="0">
                <a:solidFill>
                  <a:schemeClr val="accent1"/>
                </a:solidFill>
              </a:rPr>
              <a:t>753</a:t>
            </a:r>
          </a:p>
        </p:txBody>
      </p:sp>
      <p:sp>
        <p:nvSpPr>
          <p:cNvPr id="28" name="TextBox 27"/>
          <p:cNvSpPr txBox="1"/>
          <p:nvPr/>
        </p:nvSpPr>
        <p:spPr>
          <a:xfrm>
            <a:off x="8575799" y="4062256"/>
            <a:ext cx="612668" cy="400110"/>
          </a:xfrm>
          <a:prstGeom prst="rect">
            <a:avLst/>
          </a:prstGeom>
          <a:noFill/>
        </p:spPr>
        <p:txBody>
          <a:bodyPr wrap="none" rtlCol="0">
            <a:spAutoFit/>
          </a:bodyPr>
          <a:lstStyle/>
          <a:p>
            <a:r>
              <a:rPr lang="en-US" sz="2000" b="1" dirty="0">
                <a:solidFill>
                  <a:schemeClr val="accent1"/>
                </a:solidFill>
              </a:rPr>
              <a:t>753</a:t>
            </a:r>
          </a:p>
        </p:txBody>
      </p:sp>
      <p:sp>
        <p:nvSpPr>
          <p:cNvPr id="29" name="TextBox 28"/>
          <p:cNvSpPr txBox="1"/>
          <p:nvPr/>
        </p:nvSpPr>
        <p:spPr>
          <a:xfrm>
            <a:off x="9554465" y="4062256"/>
            <a:ext cx="755335" cy="400110"/>
          </a:xfrm>
          <a:prstGeom prst="rect">
            <a:avLst/>
          </a:prstGeom>
          <a:noFill/>
        </p:spPr>
        <p:txBody>
          <a:bodyPr wrap="none" rtlCol="0">
            <a:spAutoFit/>
          </a:bodyPr>
          <a:lstStyle/>
          <a:p>
            <a:r>
              <a:rPr lang="en-US" sz="2000" b="1" dirty="0">
                <a:solidFill>
                  <a:schemeClr val="accent1"/>
                </a:solidFill>
              </a:rPr>
              <a:t>2921</a:t>
            </a:r>
          </a:p>
        </p:txBody>
      </p:sp>
      <p:grpSp>
        <p:nvGrpSpPr>
          <p:cNvPr id="30" name="Group 29"/>
          <p:cNvGrpSpPr/>
          <p:nvPr/>
        </p:nvGrpSpPr>
        <p:grpSpPr>
          <a:xfrm flipH="1">
            <a:off x="2143978" y="3961280"/>
            <a:ext cx="3125757" cy="954107"/>
            <a:chOff x="1219200" y="4876799"/>
            <a:chExt cx="5181606" cy="1396951"/>
          </a:xfrm>
        </p:grpSpPr>
        <p:sp>
          <p:nvSpPr>
            <p:cNvPr id="31" name="Rectangular Callout 30"/>
            <p:cNvSpPr/>
            <p:nvPr/>
          </p:nvSpPr>
          <p:spPr>
            <a:xfrm>
              <a:off x="1219200" y="4876799"/>
              <a:ext cx="5181600" cy="1384995"/>
            </a:xfrm>
            <a:prstGeom prst="wedgeRectCallout">
              <a:avLst>
                <a:gd name="adj1" fmla="val -33173"/>
                <a:gd name="adj2" fmla="val -95255"/>
              </a:avLst>
            </a:prstGeom>
            <a:solidFill>
              <a:srgbClr val="DA1F28"/>
            </a:solidFill>
            <a:ln w="38100" cap="flat" cmpd="sng" algn="ctr">
              <a:solidFill>
                <a:srgbClr val="DA1F28">
                  <a:lumMod val="50000"/>
                </a:srgbClr>
              </a:solidFill>
              <a:prstDash val="solid"/>
            </a:ln>
            <a:effectLst/>
          </p:spPr>
          <p:txBody>
            <a:bodyPr rtlCol="0" anchor="ctr"/>
            <a:lstStyle/>
            <a:p>
              <a:pPr algn="ctr">
                <a:defRPr/>
              </a:pPr>
              <a:endParaRPr lang="en-US" kern="0">
                <a:solidFill>
                  <a:sysClr val="window" lastClr="FFFFFF"/>
                </a:solidFill>
                <a:latin typeface="Tw Cen MT"/>
              </a:endParaRPr>
            </a:p>
          </p:txBody>
        </p:sp>
        <p:sp>
          <p:nvSpPr>
            <p:cNvPr id="32" name="TextBox 31"/>
            <p:cNvSpPr txBox="1"/>
            <p:nvPr/>
          </p:nvSpPr>
          <p:spPr>
            <a:xfrm>
              <a:off x="1219207" y="4876799"/>
              <a:ext cx="5181599" cy="1396951"/>
            </a:xfrm>
            <a:prstGeom prst="rect">
              <a:avLst/>
            </a:prstGeom>
            <a:noFill/>
          </p:spPr>
          <p:txBody>
            <a:bodyPr wrap="square" rtlCol="0">
              <a:spAutoFit/>
            </a:bodyPr>
            <a:lstStyle/>
            <a:p>
              <a:pPr algn="ctr">
                <a:defRPr/>
              </a:pPr>
              <a:r>
                <a:rPr lang="en-US" sz="2800" kern="0" dirty="0">
                  <a:solidFill>
                    <a:sysClr val="window" lastClr="FFFFFF"/>
                  </a:solidFill>
                </a:rPr>
                <a:t>Data and ACK in the same packet</a:t>
              </a:r>
            </a:p>
          </p:txBody>
        </p:sp>
      </p:grpSp>
      <p:sp>
        <p:nvSpPr>
          <p:cNvPr id="33" name="TextBox 32"/>
          <p:cNvSpPr txBox="1"/>
          <p:nvPr/>
        </p:nvSpPr>
        <p:spPr>
          <a:xfrm>
            <a:off x="8575799" y="2011017"/>
            <a:ext cx="470000" cy="400110"/>
          </a:xfrm>
          <a:prstGeom prst="rect">
            <a:avLst/>
          </a:prstGeom>
          <a:noFill/>
        </p:spPr>
        <p:txBody>
          <a:bodyPr wrap="none" rtlCol="0">
            <a:spAutoFit/>
          </a:bodyPr>
          <a:lstStyle/>
          <a:p>
            <a:r>
              <a:rPr lang="en-US" sz="2000" b="1" dirty="0">
                <a:solidFill>
                  <a:schemeClr val="accent1"/>
                </a:solidFill>
              </a:rPr>
              <a:t>23</a:t>
            </a:r>
          </a:p>
        </p:txBody>
      </p:sp>
      <p:sp>
        <p:nvSpPr>
          <p:cNvPr id="34" name="TextBox 33"/>
          <p:cNvSpPr txBox="1"/>
          <p:nvPr/>
        </p:nvSpPr>
        <p:spPr>
          <a:xfrm>
            <a:off x="9554464" y="2011017"/>
            <a:ext cx="327334" cy="400110"/>
          </a:xfrm>
          <a:prstGeom prst="rect">
            <a:avLst/>
          </a:prstGeom>
          <a:noFill/>
        </p:spPr>
        <p:txBody>
          <a:bodyPr wrap="none" rtlCol="0">
            <a:spAutoFit/>
          </a:bodyPr>
          <a:lstStyle/>
          <a:p>
            <a:r>
              <a:rPr lang="en-US" sz="2000" b="1" dirty="0">
                <a:solidFill>
                  <a:schemeClr val="accent1"/>
                </a:solidFill>
              </a:rPr>
              <a:t>1</a:t>
            </a:r>
          </a:p>
        </p:txBody>
      </p:sp>
    </p:spTree>
    <p:extLst>
      <p:ext uri="{BB962C8B-B14F-4D97-AF65-F5344CB8AC3E}">
        <p14:creationId xmlns:p14="http://schemas.microsoft.com/office/powerpoint/2010/main" val="383706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anim calcmode="lin" valueType="num">
                                      <p:cBhvr>
                                        <p:cTn id="13" dur="500" fill="hold"/>
                                        <p:tgtEl>
                                          <p:spTgt spid="23"/>
                                        </p:tgtEl>
                                        <p:attrNameLst>
                                          <p:attrName>ppt_x</p:attrName>
                                        </p:attrNameLst>
                                      </p:cBhvr>
                                      <p:tavLst>
                                        <p:tav tm="0">
                                          <p:val>
                                            <p:strVal val="#ppt_x"/>
                                          </p:val>
                                        </p:tav>
                                        <p:tav tm="100000">
                                          <p:val>
                                            <p:strVal val="#ppt_x"/>
                                          </p:val>
                                        </p:tav>
                                      </p:tavLst>
                                    </p:anim>
                                    <p:anim calcmode="lin" valueType="num">
                                      <p:cBhvr>
                                        <p:cTn id="14" dur="5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anim calcmode="lin" valueType="num">
                                      <p:cBhvr>
                                        <p:cTn id="18" dur="500" fill="hold"/>
                                        <p:tgtEl>
                                          <p:spTgt spid="33"/>
                                        </p:tgtEl>
                                        <p:attrNameLst>
                                          <p:attrName>ppt_x</p:attrName>
                                        </p:attrNameLst>
                                      </p:cBhvr>
                                      <p:tavLst>
                                        <p:tav tm="0">
                                          <p:val>
                                            <p:strVal val="#ppt_x"/>
                                          </p:val>
                                        </p:tav>
                                        <p:tav tm="100000">
                                          <p:val>
                                            <p:strVal val="#ppt_x"/>
                                          </p:val>
                                        </p:tav>
                                      </p:tavLst>
                                    </p:anim>
                                    <p:anim calcmode="lin" valueType="num">
                                      <p:cBhvr>
                                        <p:cTn id="19" dur="5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anim calcmode="lin" valueType="num">
                                      <p:cBhvr>
                                        <p:cTn id="23" dur="500" fill="hold"/>
                                        <p:tgtEl>
                                          <p:spTgt spid="34"/>
                                        </p:tgtEl>
                                        <p:attrNameLst>
                                          <p:attrName>ppt_x</p:attrName>
                                        </p:attrNameLst>
                                      </p:cBhvr>
                                      <p:tavLst>
                                        <p:tav tm="0">
                                          <p:val>
                                            <p:strVal val="#ppt_x"/>
                                          </p:val>
                                        </p:tav>
                                        <p:tav tm="100000">
                                          <p:val>
                                            <p:strVal val="#ppt_x"/>
                                          </p:val>
                                        </p:tav>
                                      </p:tavLst>
                                    </p:anim>
                                    <p:anim calcmode="lin" valueType="num">
                                      <p:cBhvr>
                                        <p:cTn id="24" dur="5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500"/>
                            </p:stCondLst>
                            <p:childTnLst>
                              <p:par>
                                <p:cTn id="31" presetID="42" presetClass="entr" presetSubtype="0"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anim calcmode="lin" valueType="num">
                                      <p:cBhvr>
                                        <p:cTn id="34" dur="500" fill="hold"/>
                                        <p:tgtEl>
                                          <p:spTgt spid="24"/>
                                        </p:tgtEl>
                                        <p:attrNameLst>
                                          <p:attrName>ppt_x</p:attrName>
                                        </p:attrNameLst>
                                      </p:cBhvr>
                                      <p:tavLst>
                                        <p:tav tm="0">
                                          <p:val>
                                            <p:strVal val="#ppt_x"/>
                                          </p:val>
                                        </p:tav>
                                        <p:tav tm="100000">
                                          <p:val>
                                            <p:strVal val="#ppt_x"/>
                                          </p:val>
                                        </p:tav>
                                      </p:tavLst>
                                    </p:anim>
                                    <p:anim calcmode="lin" valueType="num">
                                      <p:cBhvr>
                                        <p:cTn id="35" dur="500" fill="hold"/>
                                        <p:tgtEl>
                                          <p:spTgt spid="2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anim calcmode="lin" valueType="num">
                                      <p:cBhvr>
                                        <p:cTn id="39" dur="500" fill="hold"/>
                                        <p:tgtEl>
                                          <p:spTgt spid="25"/>
                                        </p:tgtEl>
                                        <p:attrNameLst>
                                          <p:attrName>ppt_x</p:attrName>
                                        </p:attrNameLst>
                                      </p:cBhvr>
                                      <p:tavLst>
                                        <p:tav tm="0">
                                          <p:val>
                                            <p:strVal val="#ppt_x"/>
                                          </p:val>
                                        </p:tav>
                                        <p:tav tm="100000">
                                          <p:val>
                                            <p:strVal val="#ppt_x"/>
                                          </p:val>
                                        </p:tav>
                                      </p:tavLst>
                                    </p:anim>
                                    <p:anim calcmode="lin" valueType="num">
                                      <p:cBhvr>
                                        <p:cTn id="40"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right)">
                                      <p:cBhvr>
                                        <p:cTn id="45" dur="500"/>
                                        <p:tgtEl>
                                          <p:spTgt spid="12"/>
                                        </p:tgtEl>
                                      </p:cBhvr>
                                    </p:animEffect>
                                  </p:childTnLst>
                                </p:cTn>
                              </p:par>
                            </p:childTnLst>
                          </p:cTn>
                        </p:par>
                        <p:par>
                          <p:cTn id="46" fill="hold">
                            <p:stCondLst>
                              <p:cond delay="500"/>
                            </p:stCondLst>
                            <p:childTnLst>
                              <p:par>
                                <p:cTn id="47" presetID="42" presetClass="entr" presetSubtype="0"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anim calcmode="lin" valueType="num">
                                      <p:cBhvr>
                                        <p:cTn id="50" dur="500" fill="hold"/>
                                        <p:tgtEl>
                                          <p:spTgt spid="26"/>
                                        </p:tgtEl>
                                        <p:attrNameLst>
                                          <p:attrName>ppt_x</p:attrName>
                                        </p:attrNameLst>
                                      </p:cBhvr>
                                      <p:tavLst>
                                        <p:tav tm="0">
                                          <p:val>
                                            <p:strVal val="#ppt_x"/>
                                          </p:val>
                                        </p:tav>
                                        <p:tav tm="100000">
                                          <p:val>
                                            <p:strVal val="#ppt_x"/>
                                          </p:val>
                                        </p:tav>
                                      </p:tavLst>
                                    </p:anim>
                                    <p:anim calcmode="lin" valueType="num">
                                      <p:cBhvr>
                                        <p:cTn id="51" dur="500" fill="hold"/>
                                        <p:tgtEl>
                                          <p:spTgt spid="2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anim calcmode="lin" valueType="num">
                                      <p:cBhvr>
                                        <p:cTn id="55" dur="500" fill="hold"/>
                                        <p:tgtEl>
                                          <p:spTgt spid="27"/>
                                        </p:tgtEl>
                                        <p:attrNameLst>
                                          <p:attrName>ppt_x</p:attrName>
                                        </p:attrNameLst>
                                      </p:cBhvr>
                                      <p:tavLst>
                                        <p:tav tm="0">
                                          <p:val>
                                            <p:strVal val="#ppt_x"/>
                                          </p:val>
                                        </p:tav>
                                        <p:tav tm="100000">
                                          <p:val>
                                            <p:strVal val="#ppt_x"/>
                                          </p:val>
                                        </p:tav>
                                      </p:tavLst>
                                    </p:anim>
                                    <p:anim calcmode="lin" valueType="num">
                                      <p:cBhvr>
                                        <p:cTn id="56" dur="500" fill="hold"/>
                                        <p:tgtEl>
                                          <p:spTgt spid="27"/>
                                        </p:tgtEl>
                                        <p:attrNameLst>
                                          <p:attrName>ppt_y</p:attrName>
                                        </p:attrNameLst>
                                      </p:cBhvr>
                                      <p:tavLst>
                                        <p:tav tm="0">
                                          <p:val>
                                            <p:strVal val="#ppt_y+.1"/>
                                          </p:val>
                                        </p:tav>
                                        <p:tav tm="100000">
                                          <p:val>
                                            <p:strVal val="#ppt_y"/>
                                          </p:val>
                                        </p:tav>
                                      </p:tavLst>
                                    </p:anim>
                                  </p:childTnLst>
                                </p:cTn>
                              </p:par>
                            </p:childTnLst>
                          </p:cTn>
                        </p:par>
                        <p:par>
                          <p:cTn id="57" fill="hold">
                            <p:stCondLst>
                              <p:cond delay="1000"/>
                            </p:stCondLst>
                            <p:childTnLst>
                              <p:par>
                                <p:cTn id="58" presetID="42" presetClass="entr" presetSubtype="0" fill="hold"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anim calcmode="lin" valueType="num">
                                      <p:cBhvr>
                                        <p:cTn id="61" dur="500" fill="hold"/>
                                        <p:tgtEl>
                                          <p:spTgt spid="30"/>
                                        </p:tgtEl>
                                        <p:attrNameLst>
                                          <p:attrName>ppt_x</p:attrName>
                                        </p:attrNameLst>
                                      </p:cBhvr>
                                      <p:tavLst>
                                        <p:tav tm="0">
                                          <p:val>
                                            <p:strVal val="#ppt_x"/>
                                          </p:val>
                                        </p:tav>
                                        <p:tav tm="100000">
                                          <p:val>
                                            <p:strVal val="#ppt_x"/>
                                          </p:val>
                                        </p:tav>
                                      </p:tavLst>
                                    </p:anim>
                                    <p:anim calcmode="lin" valueType="num">
                                      <p:cBhvr>
                                        <p:cTn id="62"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xit" presetSubtype="0" fill="hold" nodeType="clickEffect">
                                  <p:stCondLst>
                                    <p:cond delay="0"/>
                                  </p:stCondLst>
                                  <p:childTnLst>
                                    <p:animEffect transition="out" filter="fade">
                                      <p:cBhvr>
                                        <p:cTn id="66" dur="500"/>
                                        <p:tgtEl>
                                          <p:spTgt spid="30"/>
                                        </p:tgtEl>
                                      </p:cBhvr>
                                    </p:animEffect>
                                    <p:anim calcmode="lin" valueType="num">
                                      <p:cBhvr>
                                        <p:cTn id="67" dur="500"/>
                                        <p:tgtEl>
                                          <p:spTgt spid="30"/>
                                        </p:tgtEl>
                                        <p:attrNameLst>
                                          <p:attrName>ppt_x</p:attrName>
                                        </p:attrNameLst>
                                      </p:cBhvr>
                                      <p:tavLst>
                                        <p:tav tm="0">
                                          <p:val>
                                            <p:strVal val="ppt_x"/>
                                          </p:val>
                                        </p:tav>
                                        <p:tav tm="100000">
                                          <p:val>
                                            <p:strVal val="ppt_x"/>
                                          </p:val>
                                        </p:tav>
                                      </p:tavLst>
                                    </p:anim>
                                    <p:anim calcmode="lin" valueType="num">
                                      <p:cBhvr>
                                        <p:cTn id="68" dur="500"/>
                                        <p:tgtEl>
                                          <p:spTgt spid="30"/>
                                        </p:tgtEl>
                                        <p:attrNameLst>
                                          <p:attrName>ppt_y</p:attrName>
                                        </p:attrNameLst>
                                      </p:cBhvr>
                                      <p:tavLst>
                                        <p:tav tm="0">
                                          <p:val>
                                            <p:strVal val="ppt_y"/>
                                          </p:val>
                                        </p:tav>
                                        <p:tav tm="100000">
                                          <p:val>
                                            <p:strVal val="ppt_y+.1"/>
                                          </p:val>
                                        </p:tav>
                                      </p:tavLst>
                                    </p:anim>
                                    <p:set>
                                      <p:cBhvr>
                                        <p:cTn id="69" dur="1" fill="hold">
                                          <p:stCondLst>
                                            <p:cond delay="499"/>
                                          </p:stCondLst>
                                        </p:cTn>
                                        <p:tgtEl>
                                          <p:spTgt spid="30"/>
                                        </p:tgtEl>
                                        <p:attrNameLst>
                                          <p:attrName>style.visibility</p:attrName>
                                        </p:attrNameLst>
                                      </p:cBhvr>
                                      <p:to>
                                        <p:strVal val="hidden"/>
                                      </p:to>
                                    </p:se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left)">
                                      <p:cBhvr>
                                        <p:cTn id="73" dur="500"/>
                                        <p:tgtEl>
                                          <p:spTgt spid="15"/>
                                        </p:tgtEl>
                                      </p:cBhvr>
                                    </p:animEffect>
                                  </p:childTnLst>
                                </p:cTn>
                              </p:par>
                            </p:childTnLst>
                          </p:cTn>
                        </p:par>
                        <p:par>
                          <p:cTn id="74" fill="hold">
                            <p:stCondLst>
                              <p:cond delay="1000"/>
                            </p:stCondLst>
                            <p:childTnLst>
                              <p:par>
                                <p:cTn id="75" presetID="42" presetClass="entr" presetSubtype="0" fill="hold" grpId="0" nodeType="after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anim calcmode="lin" valueType="num">
                                      <p:cBhvr>
                                        <p:cTn id="78" dur="500" fill="hold"/>
                                        <p:tgtEl>
                                          <p:spTgt spid="28"/>
                                        </p:tgtEl>
                                        <p:attrNameLst>
                                          <p:attrName>ppt_x</p:attrName>
                                        </p:attrNameLst>
                                      </p:cBhvr>
                                      <p:tavLst>
                                        <p:tav tm="0">
                                          <p:val>
                                            <p:strVal val="#ppt_x"/>
                                          </p:val>
                                        </p:tav>
                                        <p:tav tm="100000">
                                          <p:val>
                                            <p:strVal val="#ppt_x"/>
                                          </p:val>
                                        </p:tav>
                                      </p:tavLst>
                                    </p:anim>
                                    <p:anim calcmode="lin" valueType="num">
                                      <p:cBhvr>
                                        <p:cTn id="79" dur="500" fill="hold"/>
                                        <p:tgtEl>
                                          <p:spTgt spid="2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anim calcmode="lin" valueType="num">
                                      <p:cBhvr>
                                        <p:cTn id="83" dur="500" fill="hold"/>
                                        <p:tgtEl>
                                          <p:spTgt spid="29"/>
                                        </p:tgtEl>
                                        <p:attrNameLst>
                                          <p:attrName>ppt_x</p:attrName>
                                        </p:attrNameLst>
                                      </p:cBhvr>
                                      <p:tavLst>
                                        <p:tav tm="0">
                                          <p:val>
                                            <p:strVal val="#ppt_x"/>
                                          </p:val>
                                        </p:tav>
                                        <p:tav tm="100000">
                                          <p:val>
                                            <p:strVal val="#ppt_x"/>
                                          </p:val>
                                        </p:tav>
                                      </p:tavLst>
                                    </p:anim>
                                    <p:anim calcmode="lin" valueType="num">
                                      <p:cBhvr>
                                        <p:cTn id="84"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P spid="28" grpId="0"/>
      <p:bldP spid="29" grpId="0"/>
      <p:bldP spid="33"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Control</a:t>
            </a:r>
            <a:r>
              <a:rPr lang="en-US" dirty="0">
                <a:solidFill>
                  <a:schemeClr val="accent2"/>
                </a:solidFill>
              </a:rPr>
              <a:t> </a:t>
            </a:r>
          </a:p>
        </p:txBody>
      </p:sp>
      <p:sp>
        <p:nvSpPr>
          <p:cNvPr id="3" name="Slide Number Placeholder 2"/>
          <p:cNvSpPr>
            <a:spLocks noGrp="1"/>
          </p:cNvSpPr>
          <p:nvPr>
            <p:ph type="sldNum" sz="quarter" idx="12"/>
          </p:nvPr>
        </p:nvSpPr>
        <p:spPr/>
        <p:txBody>
          <a:bodyPr>
            <a:normAutofit fontScale="92500" lnSpcReduction="20000"/>
          </a:bodyPr>
          <a:lstStyle/>
          <a:p>
            <a:fld id="{283B9EA5-CE9A-4950-A80C-5ADF06B45BB8}" type="slidenum">
              <a:rPr lang="en-US" smtClean="0"/>
              <a:pPr/>
              <a:t>9</a:t>
            </a:fld>
            <a:endParaRPr lang="en-US" dirty="0"/>
          </a:p>
        </p:txBody>
      </p:sp>
      <p:sp>
        <p:nvSpPr>
          <p:cNvPr id="4" name="Content Placeholder 3"/>
          <p:cNvSpPr>
            <a:spLocks noGrp="1"/>
          </p:cNvSpPr>
          <p:nvPr>
            <p:ph sz="quarter" idx="1"/>
          </p:nvPr>
        </p:nvSpPr>
        <p:spPr>
          <a:xfrm>
            <a:off x="203200" y="1600200"/>
            <a:ext cx="10464800" cy="5105400"/>
          </a:xfrm>
        </p:spPr>
        <p:txBody>
          <a:bodyPr vert="horz" anchor="t">
            <a:normAutofit/>
          </a:bodyPr>
          <a:lstStyle/>
          <a:p>
            <a:r>
              <a:rPr lang="en-US" dirty="0"/>
              <a:t>Problem: how many packets should a sender transmit?</a:t>
            </a:r>
          </a:p>
          <a:p>
            <a:pPr lvl="1"/>
            <a:r>
              <a:rPr lang="en-US" dirty="0"/>
              <a:t>Too many packets may overwhelm the receiver</a:t>
            </a:r>
          </a:p>
          <a:p>
            <a:pPr lvl="1"/>
            <a:r>
              <a:rPr lang="en-US" dirty="0"/>
              <a:t>Size of the </a:t>
            </a:r>
            <a:r>
              <a:rPr lang="en-US"/>
              <a:t>receiver's</a:t>
            </a:r>
            <a:r>
              <a:rPr lang="en-US" dirty="0"/>
              <a:t> buffers may change over time</a:t>
            </a:r>
          </a:p>
          <a:p>
            <a:r>
              <a:rPr lang="en-US" dirty="0"/>
              <a:t>Solution: sliding window</a:t>
            </a:r>
          </a:p>
          <a:p>
            <a:pPr lvl="1"/>
            <a:r>
              <a:rPr lang="en-US" dirty="0"/>
              <a:t>Receiver tells the sender how big their buffer is</a:t>
            </a:r>
          </a:p>
          <a:p>
            <a:pPr lvl="1"/>
            <a:r>
              <a:rPr lang="en-US" dirty="0"/>
              <a:t>Called the </a:t>
            </a:r>
            <a:r>
              <a:rPr lang="en-US" dirty="0">
                <a:solidFill>
                  <a:schemeClr val="accent1"/>
                </a:solidFill>
              </a:rPr>
              <a:t>advertised window</a:t>
            </a:r>
          </a:p>
          <a:p>
            <a:pPr lvl="1"/>
            <a:r>
              <a:rPr lang="en-US" dirty="0"/>
              <a:t>For window size </a:t>
            </a:r>
            <a:r>
              <a:rPr lang="en-US" i="1" dirty="0"/>
              <a:t>n</a:t>
            </a:r>
            <a:r>
              <a:rPr lang="en-US" dirty="0"/>
              <a:t>, sender may transmit </a:t>
            </a:r>
            <a:r>
              <a:rPr lang="en-US" i="1" dirty="0"/>
              <a:t>n</a:t>
            </a:r>
            <a:r>
              <a:rPr lang="en-US" dirty="0"/>
              <a:t> bytes without receiving an ACK</a:t>
            </a:r>
          </a:p>
          <a:p>
            <a:pPr lvl="1"/>
            <a:r>
              <a:rPr lang="en-US" dirty="0"/>
              <a:t>After each ACK, the window slides forward</a:t>
            </a:r>
          </a:p>
          <a:p>
            <a:r>
              <a:rPr lang="en-US" dirty="0"/>
              <a:t>Advertised window may go to zero!</a:t>
            </a:r>
          </a:p>
        </p:txBody>
      </p:sp>
    </p:spTree>
    <p:extLst>
      <p:ext uri="{BB962C8B-B14F-4D97-AF65-F5344CB8AC3E}">
        <p14:creationId xmlns:p14="http://schemas.microsoft.com/office/powerpoint/2010/main" val="340781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anim calcmode="lin" valueType="num">
                                      <p:cBhvr>
                                        <p:cTn id="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anim calcmode="lin" valueType="num">
                                      <p:cBhvr>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anim calcmode="lin" valueType="num">
                                      <p:cBhvr>
                                        <p:cTn id="1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anim calcmode="lin" valueType="num">
                                      <p:cBhvr>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anim calcmode="lin" valueType="num">
                                      <p:cBhvr>
                                        <p:cTn id="2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9"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anim calcmode="lin" valueType="num">
                                      <p:cBhvr>
                                        <p:cTn id="3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79657</TotalTime>
  <Words>3271</Words>
  <Application>Microsoft Office PowerPoint</Application>
  <PresentationFormat>Widescreen</PresentationFormat>
  <Paragraphs>749</Paragraphs>
  <Slides>59</Slides>
  <Notes>18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70" baseType="lpstr">
      <vt:lpstr>Arial</vt:lpstr>
      <vt:lpstr>Calibri</vt:lpstr>
      <vt:lpstr>Cambria Math</vt:lpstr>
      <vt:lpstr>Consolas</vt:lpstr>
      <vt:lpstr>Constantia</vt:lpstr>
      <vt:lpstr>Math3</vt:lpstr>
      <vt:lpstr>Tw Cen MT</vt:lpstr>
      <vt:lpstr>Wingdings</vt:lpstr>
      <vt:lpstr>Wingdings 2</vt:lpstr>
      <vt:lpstr>Median</vt:lpstr>
      <vt:lpstr>Chart</vt:lpstr>
      <vt:lpstr>CS 514 / ECE 558 Computer Networks</vt:lpstr>
      <vt:lpstr>Transport Layer</vt:lpstr>
      <vt:lpstr>End-to-end Argument</vt:lpstr>
      <vt:lpstr>TCP Header Fields</vt:lpstr>
      <vt:lpstr>Connection Setup</vt:lpstr>
      <vt:lpstr>Three Way Handshake</vt:lpstr>
      <vt:lpstr>Sequence Number Space</vt:lpstr>
      <vt:lpstr>Bidirectional Communication</vt:lpstr>
      <vt:lpstr>Flow Control </vt:lpstr>
      <vt:lpstr>Flow Control: View from the Sender Side</vt:lpstr>
      <vt:lpstr>What Should the Receiver ACK?</vt:lpstr>
      <vt:lpstr>Error Detection</vt:lpstr>
      <vt:lpstr>Retransmission Time Outs (RTO)</vt:lpstr>
      <vt:lpstr>Round Trip Time Estimation</vt:lpstr>
      <vt:lpstr>What is Congestion?</vt:lpstr>
      <vt:lpstr>Why is Congestion Bad?</vt:lpstr>
      <vt:lpstr>The Danger of Increasing Load</vt:lpstr>
      <vt:lpstr>Cong. Control vs. Cong. Avoidance</vt:lpstr>
      <vt:lpstr>Advertised Window, Revisited</vt:lpstr>
      <vt:lpstr>Goals of Congestion Control</vt:lpstr>
      <vt:lpstr>General Approaches</vt:lpstr>
      <vt:lpstr>TCP Congestion Control</vt:lpstr>
      <vt:lpstr>Two Basic Components</vt:lpstr>
      <vt:lpstr>Rate Adjustment</vt:lpstr>
      <vt:lpstr>Utilization and Fairness</vt:lpstr>
      <vt:lpstr>Additive Increase, Multiplicative Decrease</vt:lpstr>
      <vt:lpstr>Implementing Congestion Control</vt:lpstr>
      <vt:lpstr>Slow Start</vt:lpstr>
      <vt:lpstr>Slow Start Example</vt:lpstr>
      <vt:lpstr>Congestion Avoidance</vt:lpstr>
      <vt:lpstr>Congestion Avoidance Example</vt:lpstr>
      <vt:lpstr>TCP Pseudocode</vt:lpstr>
      <vt:lpstr>The Big Picture</vt:lpstr>
      <vt:lpstr>The Evolution of TCP</vt:lpstr>
      <vt:lpstr>TCP Reno: Fast Retransmit</vt:lpstr>
      <vt:lpstr>TCP Reno: Fast Recovery</vt:lpstr>
      <vt:lpstr>Fast Retransmit and Fast Recovery</vt:lpstr>
      <vt:lpstr>Many TCP Variants…</vt:lpstr>
      <vt:lpstr>TCP in the Real World</vt:lpstr>
      <vt:lpstr>High Bandwidth-Delay Product</vt:lpstr>
      <vt:lpstr>TCP CUBIC Implementation</vt:lpstr>
      <vt:lpstr>TCP CUBIC Example</vt:lpstr>
      <vt:lpstr>Simulations of CUBIC Flows</vt:lpstr>
      <vt:lpstr>Deploying TCP Variants</vt:lpstr>
      <vt:lpstr>Initial Window Size</vt:lpstr>
      <vt:lpstr>SACK: Selective Acknowledgment</vt:lpstr>
      <vt:lpstr>Issues with TCP</vt:lpstr>
      <vt:lpstr>Synchronization of Flows</vt:lpstr>
      <vt:lpstr>Small Flows</vt:lpstr>
      <vt:lpstr>Wireless Networks</vt:lpstr>
      <vt:lpstr>Denial of Service</vt:lpstr>
      <vt:lpstr>SYN Cookies</vt:lpstr>
      <vt:lpstr>SYN Cookies in Practice</vt:lpstr>
      <vt:lpstr>TCP BBR </vt:lpstr>
      <vt:lpstr>TCP BBR</vt:lpstr>
      <vt:lpstr>TCP BBR problems</vt:lpstr>
      <vt:lpstr>QUIC</vt:lpstr>
      <vt:lpstr>QUIC Features</vt:lpstr>
      <vt:lpstr>QUIC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 Wilson</dc:creator>
  <cp:lastModifiedBy>Bruce Maggs</cp:lastModifiedBy>
  <cp:revision>1093</cp:revision>
  <cp:lastPrinted>2012-08-22T04:00:45Z</cp:lastPrinted>
  <dcterms:created xsi:type="dcterms:W3CDTF">2012-01-03T02:22:46Z</dcterms:created>
  <dcterms:modified xsi:type="dcterms:W3CDTF">2021-09-16T14:41:01Z</dcterms:modified>
</cp:coreProperties>
</file>