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58" r:id="rId4"/>
    <p:sldId id="259" r:id="rId5"/>
    <p:sldId id="260" r:id="rId6"/>
    <p:sldId id="267" r:id="rId7"/>
    <p:sldId id="268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6" r:id="rId23"/>
    <p:sldId id="284" r:id="rId24"/>
    <p:sldId id="285" r:id="rId25"/>
    <p:sldId id="262" r:id="rId26"/>
    <p:sldId id="26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E6D65-5C0D-EF4C-986E-403DB72F193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F956-4257-8746-A68C-314F3191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 rule let’s us convert between conditional and </a:t>
            </a:r>
            <a:r>
              <a:rPr lang="en-US" dirty="0" err="1" smtClean="0"/>
              <a:t>indepedence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F956-4257-8746-A68C-314F3191F3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A07F-338B-5144-BD77-0DB1B3EA93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959-077B-6D47-AE1E-9924901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Guzdial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Logic/Probability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∧ = AND</a:t>
            </a:r>
          </a:p>
          <a:p>
            <a:r>
              <a:rPr lang="en-US" dirty="0" smtClean="0"/>
              <a:t>∨ = OR</a:t>
            </a:r>
          </a:p>
          <a:p>
            <a:endParaRPr lang="en-US" dirty="0"/>
          </a:p>
          <a:p>
            <a:r>
              <a:rPr lang="en-US" dirty="0" smtClean="0"/>
              <a:t>Do I need to go over the tables?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Why is Probability Helpful?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Hint: You’ve already covered logical agent behaviors in terms of search/planning, which makes sense when the world is logical and observable.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Computing Probabilities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31125"/>
              </p:ext>
            </p:extLst>
          </p:nvPr>
        </p:nvGraphicFramePr>
        <p:xfrm>
          <a:off x="457200" y="1200150"/>
          <a:ext cx="44574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19"/>
                <a:gridCol w="1485819"/>
                <a:gridCol w="14858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HIGH_TEMP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HIGH_TEMP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¬FIRE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9857" y="1200150"/>
            <a:ext cx="360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 This is a probability table</a:t>
            </a:r>
          </a:p>
          <a:p>
            <a:r>
              <a:rPr lang="en-US" dirty="0" smtClean="0"/>
              <a:t>Each cell is called a “world” as in a particular world we could be in.</a:t>
            </a:r>
          </a:p>
          <a:p>
            <a:r>
              <a:rPr lang="en-US" dirty="0" smtClean="0"/>
              <a:t>The sum of all worlds must equal 1.0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674361"/>
            <a:ext cx="8229600" cy="1920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 smtClean="0"/>
              <a:t>What is P(HIGH_TEMP)?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What is P(</a:t>
            </a:r>
            <a:r>
              <a:rPr lang="en-US" b="0" dirty="0" smtClean="0">
                <a:solidFill>
                  <a:srgbClr val="000000"/>
                </a:solidFill>
              </a:rPr>
              <a:t>¬HIGH_TEMP)?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∧ FIRE)?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∨ FIRE)?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∨ </a:t>
            </a:r>
            <a:r>
              <a:rPr lang="en-US" b="0" dirty="0" smtClean="0">
                <a:solidFill>
                  <a:srgbClr val="000000"/>
                </a:solidFill>
              </a:rPr>
              <a:t>¬</a:t>
            </a:r>
            <a:r>
              <a:rPr lang="en-US" dirty="0" smtClean="0"/>
              <a:t>FIRE)?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7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241"/>
            <a:ext cx="8229600" cy="220938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What is P(HIGH_TEMP)? 0.339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What is P(</a:t>
            </a:r>
            <a:r>
              <a:rPr lang="en-US" b="0" dirty="0" smtClean="0">
                <a:solidFill>
                  <a:srgbClr val="000000"/>
                </a:solidFill>
              </a:rPr>
              <a:t>¬HIGH_TEMP)? 0.661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∧ FIRE)? </a:t>
            </a:r>
            <a:r>
              <a:rPr lang="en-US" dirty="0" smtClean="0"/>
              <a:t>0.009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∨ FIRE)? 0.34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P(</a:t>
            </a:r>
            <a:r>
              <a:rPr lang="en-US" dirty="0" smtClean="0"/>
              <a:t>HIGH_TEMP ∨ </a:t>
            </a:r>
            <a:r>
              <a:rPr lang="en-US" b="0" dirty="0" smtClean="0">
                <a:solidFill>
                  <a:srgbClr val="000000"/>
                </a:solidFill>
              </a:rPr>
              <a:t>¬</a:t>
            </a:r>
            <a:r>
              <a:rPr lang="en-US" dirty="0" smtClean="0"/>
              <a:t>FIRE)? 0.999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466540"/>
              </p:ext>
            </p:extLst>
          </p:nvPr>
        </p:nvGraphicFramePr>
        <p:xfrm>
          <a:off x="457200" y="1200150"/>
          <a:ext cx="44574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19"/>
                <a:gridCol w="1485819"/>
                <a:gridCol w="148581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HIGH_TEMP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HIGH_TEMP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¬FIRE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5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call it “Full Joint Probability” when we have all the values of the full probability table.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doesn’t happen all the time, as every new variable brings exponentially more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0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Full Joint Probability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10044"/>
              </p:ext>
            </p:extLst>
          </p:nvPr>
        </p:nvGraphicFramePr>
        <p:xfrm>
          <a:off x="1420751" y="1171391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toothache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¬toothache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767292"/>
            <a:ext cx="8229600" cy="2044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 compute probability of any event by identifying which random variables are true + adding probabilities</a:t>
            </a:r>
          </a:p>
          <a:p>
            <a:r>
              <a:rPr lang="en-US" dirty="0" smtClean="0"/>
              <a:t>Called </a:t>
            </a:r>
            <a:r>
              <a:rPr lang="en-US" u="sng" dirty="0" smtClean="0"/>
              <a:t>marginalization</a:t>
            </a:r>
            <a:r>
              <a:rPr lang="en-US" dirty="0" smtClean="0"/>
              <a:t> or </a:t>
            </a:r>
            <a:r>
              <a:rPr lang="en-US" u="sng" dirty="0" smtClean="0"/>
              <a:t>summing 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6663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90"/>
            <a:ext cx="8229600" cy="85725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Are Random Variables always Boolean?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892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Nope!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60292"/>
              </p:ext>
            </p:extLst>
          </p:nvPr>
        </p:nvGraphicFramePr>
        <p:xfrm>
          <a:off x="457200" y="2791272"/>
          <a:ext cx="357670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8350"/>
                <a:gridCol w="178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Dice shows 1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1/6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shows 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5 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03795"/>
              </p:ext>
            </p:extLst>
          </p:nvPr>
        </p:nvGraphicFramePr>
        <p:xfrm>
          <a:off x="4834252" y="810072"/>
          <a:ext cx="3576699" cy="420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2233"/>
                <a:gridCol w="1192233"/>
                <a:gridCol w="1192233"/>
              </a:tblGrid>
              <a:tr h="358748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Tails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Heads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Dice shows 1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1/12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1/12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dirty="0" smtClean="0"/>
                        <a:t>Dice</a:t>
                      </a:r>
                      <a:r>
                        <a:rPr lang="en-US" baseline="0" dirty="0" smtClean="0"/>
                        <a:t> shows 3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5 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19208">
                <a:tc>
                  <a:txBody>
                    <a:bodyPr/>
                    <a:lstStyle/>
                    <a:p>
                      <a:r>
                        <a:rPr lang="en-US" dirty="0" smtClean="0"/>
                        <a:t>Dice shows 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4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Rolling a dice and flipping a coin are independent events.</a:t>
            </a:r>
          </a:p>
          <a:p>
            <a:r>
              <a:rPr lang="en-US" dirty="0" smtClean="0"/>
              <a:t>Does it make sense to treat abscesses, toothaches, and cavities as independent events?</a:t>
            </a:r>
          </a:p>
        </p:txBody>
      </p:sp>
    </p:spTree>
    <p:extLst>
      <p:ext uri="{BB962C8B-B14F-4D97-AF65-F5344CB8AC3E}">
        <p14:creationId xmlns:p14="http://schemas.microsoft.com/office/powerpoint/2010/main" val="292259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express dependence from one variable to another with the notation P(</a:t>
            </a:r>
            <a:r>
              <a:rPr lang="en-US" dirty="0" err="1" smtClean="0"/>
              <a:t>x|y</a:t>
            </a:r>
            <a:r>
              <a:rPr lang="en-US" dirty="0" smtClean="0"/>
              <a:t>), which is read as “the probability of x given y”. </a:t>
            </a:r>
          </a:p>
          <a:p>
            <a:endParaRPr lang="en-US" dirty="0"/>
          </a:p>
          <a:p>
            <a:r>
              <a:rPr lang="en-US" dirty="0" smtClean="0"/>
              <a:t>In this way we can denote for example P(cavity|</a:t>
            </a:r>
            <a:r>
              <a:rPr lang="en-US" b="0" dirty="0" smtClean="0">
                <a:solidFill>
                  <a:srgbClr val="000000"/>
                </a:solidFill>
              </a:rPr>
              <a:t>¬toothache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19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/>
              <a:t>a</a:t>
            </a:r>
            <a:r>
              <a:rPr lang="en-US" dirty="0" err="1" smtClean="0"/>
              <a:t>|b</a:t>
            </a:r>
            <a:r>
              <a:rPr lang="en-US" dirty="0" smtClean="0"/>
              <a:t>) = P(a ∧ b) / P(b)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English: “The probability of a given b is the probability of the co-occurrence of the events divided by the probability of seeing P(b)”</a:t>
            </a:r>
          </a:p>
          <a:p>
            <a:r>
              <a:rPr lang="en-US" dirty="0" smtClean="0"/>
              <a:t>We call the probability of seeing P(b) a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Did you cover these?</a:t>
            </a:r>
          </a:p>
          <a:p>
            <a:endParaRPr lang="en-US" dirty="0"/>
          </a:p>
          <a:p>
            <a:r>
              <a:rPr lang="en-US" dirty="0" smtClean="0"/>
              <a:t>Any variable that may be different every time we check it. </a:t>
            </a:r>
          </a:p>
          <a:p>
            <a:pPr lvl="1"/>
            <a:r>
              <a:rPr lang="en-US" dirty="0" smtClean="0"/>
              <a:t>Not all random variables are uniform random</a:t>
            </a:r>
          </a:p>
          <a:p>
            <a:pPr lvl="1"/>
            <a:r>
              <a:rPr lang="en-US" dirty="0" smtClean="0"/>
              <a:t>Distribution determines likelihood of each value</a:t>
            </a:r>
          </a:p>
          <a:p>
            <a:pPr lvl="1"/>
            <a:r>
              <a:rPr lang="en-US" dirty="0" smtClean="0"/>
              <a:t>Example: Chance that I am about to combust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Exercise 2: 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4035"/>
            <a:ext cx="8229600" cy="1930587"/>
          </a:xfrm>
        </p:spPr>
        <p:txBody>
          <a:bodyPr/>
          <a:lstStyle/>
          <a:p>
            <a:r>
              <a:rPr lang="en-US" dirty="0" smtClean="0"/>
              <a:t>What is P(cavity | toothache)?</a:t>
            </a:r>
          </a:p>
          <a:p>
            <a:r>
              <a:rPr lang="en-US" dirty="0" smtClean="0"/>
              <a:t>What is P(cavity | </a:t>
            </a:r>
            <a:r>
              <a:rPr lang="en-US" b="0" dirty="0" smtClean="0">
                <a:solidFill>
                  <a:srgbClr val="000000"/>
                </a:solidFill>
              </a:rPr>
              <a:t>¬ toothache)?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362"/>
              </p:ext>
            </p:extLst>
          </p:nvPr>
        </p:nvGraphicFramePr>
        <p:xfrm>
          <a:off x="2590800" y="1063229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toothache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¬toothache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5502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Reminder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P(</a:t>
            </a:r>
            <a:r>
              <a:rPr lang="en-US" sz="1800" dirty="0" err="1" smtClean="0"/>
              <a:t>a|b</a:t>
            </a:r>
            <a:r>
              <a:rPr lang="en-US" sz="1800" dirty="0" smtClean="0"/>
              <a:t>) = P(a ∧ b) / P(b)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3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Exercise 2: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4035"/>
            <a:ext cx="8229600" cy="1930587"/>
          </a:xfrm>
        </p:spPr>
        <p:txBody>
          <a:bodyPr/>
          <a:lstStyle/>
          <a:p>
            <a:r>
              <a:rPr lang="en-US" dirty="0" smtClean="0"/>
              <a:t>What is P(cavity | toothache)? 0.6</a:t>
            </a:r>
          </a:p>
          <a:p>
            <a:r>
              <a:rPr lang="en-US" dirty="0" smtClean="0"/>
              <a:t>What is P(cavity | </a:t>
            </a:r>
            <a:r>
              <a:rPr lang="en-US" b="0" dirty="0" smtClean="0">
                <a:solidFill>
                  <a:srgbClr val="000000"/>
                </a:solidFill>
              </a:rPr>
              <a:t>¬ toothache)? 0.1</a:t>
            </a:r>
          </a:p>
          <a:p>
            <a:r>
              <a:rPr lang="en-US" dirty="0" smtClean="0"/>
              <a:t>(abscess was a hidden variable)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95202"/>
              </p:ext>
            </p:extLst>
          </p:nvPr>
        </p:nvGraphicFramePr>
        <p:xfrm>
          <a:off x="2590800" y="1063229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toothache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¬toothache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</a:t>
                      </a:r>
                      <a:r>
                        <a:rPr lang="en-US" dirty="0" smtClean="0"/>
                        <a:t>abscess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0.072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¬cavity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5502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Reminder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P(</a:t>
            </a:r>
            <a:r>
              <a:rPr lang="en-US" sz="1800" dirty="0" err="1" smtClean="0"/>
              <a:t>a|b</a:t>
            </a:r>
            <a:r>
              <a:rPr lang="en-US" sz="1800" dirty="0" smtClean="0"/>
              <a:t>) = P(a ∧ b) / P(b)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34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801213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two variables are independent then 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a|b</a:t>
            </a:r>
            <a:r>
              <a:rPr lang="en-US" dirty="0" smtClean="0"/>
              <a:t>) = P(a)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2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cool implications (</a:t>
            </a:r>
            <a:r>
              <a:rPr lang="en-US" dirty="0"/>
              <a:t>C</a:t>
            </a:r>
            <a:r>
              <a:rPr lang="en-US" dirty="0" smtClean="0"/>
              <a:t>hain rule)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of conditional probability: </a:t>
            </a:r>
            <a:endParaRPr lang="en-US" dirty="0"/>
          </a:p>
          <a:p>
            <a:r>
              <a:rPr lang="en-US" dirty="0" smtClean="0"/>
              <a:t>P(</a:t>
            </a:r>
            <a:r>
              <a:rPr lang="en-US" dirty="0" err="1" smtClean="0"/>
              <a:t>a|b</a:t>
            </a:r>
            <a:r>
              <a:rPr lang="en-US" dirty="0" smtClean="0"/>
              <a:t>) = P(a ∧ b) / P(b)</a:t>
            </a:r>
          </a:p>
          <a:p>
            <a:r>
              <a:rPr lang="en-US" dirty="0" smtClean="0"/>
              <a:t>P(a ∧ b) = P(</a:t>
            </a:r>
            <a:r>
              <a:rPr lang="en-US" dirty="0" err="1" smtClean="0"/>
              <a:t>a|b</a:t>
            </a:r>
            <a:r>
              <a:rPr lang="en-US" dirty="0" smtClean="0"/>
              <a:t>)P(b) </a:t>
            </a:r>
          </a:p>
          <a:p>
            <a:r>
              <a:rPr lang="en-US" dirty="0" smtClean="0"/>
              <a:t>P(b </a:t>
            </a:r>
            <a:r>
              <a:rPr lang="en-US" dirty="0" smtClean="0"/>
              <a:t>∧ a) = P(</a:t>
            </a:r>
            <a:r>
              <a:rPr lang="en-US" dirty="0" err="1" smtClean="0"/>
              <a:t>b|a</a:t>
            </a:r>
            <a:r>
              <a:rPr lang="en-US" dirty="0" smtClean="0"/>
              <a:t>)P(a)</a:t>
            </a:r>
          </a:p>
          <a:p>
            <a:r>
              <a:rPr lang="en-US" dirty="0" smtClean="0"/>
              <a:t>P(b </a:t>
            </a:r>
            <a:r>
              <a:rPr lang="en-US" dirty="0" smtClean="0"/>
              <a:t>∧ a) = P(a ∧ b)</a:t>
            </a:r>
          </a:p>
          <a:p>
            <a:pPr marL="0" lvl="1" indent="0">
              <a:buNone/>
            </a:pPr>
            <a:r>
              <a:rPr lang="en-US" sz="3200" dirty="0" smtClean="0"/>
              <a:t>∴ </a:t>
            </a:r>
            <a:r>
              <a:rPr lang="en-US" sz="3200" dirty="0" smtClean="0"/>
              <a:t>P(a ∧ b) = P(</a:t>
            </a:r>
            <a:r>
              <a:rPr lang="en-US" sz="3200" dirty="0" err="1" smtClean="0"/>
              <a:t>a|b</a:t>
            </a:r>
            <a:r>
              <a:rPr lang="en-US" sz="3200" dirty="0" smtClean="0"/>
              <a:t>)P(b) = P(</a:t>
            </a:r>
            <a:r>
              <a:rPr lang="en-US" sz="3200" dirty="0" err="1" smtClean="0"/>
              <a:t>b|a</a:t>
            </a:r>
            <a:r>
              <a:rPr lang="en-US" sz="3200" dirty="0" smtClean="0"/>
              <a:t>)P(a)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From the Chain Rule: </a:t>
            </a:r>
            <a:r>
              <a:rPr lang="en-US" dirty="0" smtClean="0"/>
              <a:t>P</a:t>
            </a:r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 smtClean="0"/>
              <a:t>)P</a:t>
            </a:r>
            <a:r>
              <a:rPr lang="en-US" dirty="0"/>
              <a:t>(b) = P(</a:t>
            </a:r>
            <a:r>
              <a:rPr lang="en-US" dirty="0" err="1"/>
              <a:t>b|a</a:t>
            </a:r>
            <a:r>
              <a:rPr lang="en-US" dirty="0"/>
              <a:t>)P(a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a|b</a:t>
            </a:r>
            <a:r>
              <a:rPr lang="en-US" dirty="0" smtClean="0"/>
              <a:t>) = P(</a:t>
            </a:r>
            <a:r>
              <a:rPr lang="en-US" dirty="0" err="1" smtClean="0"/>
              <a:t>b|a</a:t>
            </a:r>
            <a:r>
              <a:rPr lang="en-US" dirty="0" smtClean="0"/>
              <a:t>)P(a)/P(b)</a:t>
            </a:r>
          </a:p>
          <a:p>
            <a:r>
              <a:rPr lang="en-US" dirty="0" smtClean="0"/>
              <a:t>Now we don’t need the full joint probability table at all!</a:t>
            </a:r>
          </a:p>
          <a:p>
            <a:r>
              <a:rPr lang="en-US" dirty="0" smtClean="0"/>
              <a:t>Why is that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</a:t>
            </a:r>
            <a:r>
              <a:rPr lang="en-US" dirty="0" smtClean="0"/>
              <a:t>Smoke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My alarm went off, is there a fire?</a:t>
            </a:r>
          </a:p>
          <a:p>
            <a:r>
              <a:rPr lang="en-US" dirty="0" smtClean="0"/>
              <a:t>P(fire) = 0.008</a:t>
            </a:r>
          </a:p>
          <a:p>
            <a:r>
              <a:rPr lang="en-US" dirty="0" smtClean="0"/>
              <a:t>P(-fire) = 0.992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alarm|fire</a:t>
            </a:r>
            <a:r>
              <a:rPr lang="en-US" dirty="0" smtClean="0"/>
              <a:t>) = 0.98</a:t>
            </a:r>
          </a:p>
          <a:p>
            <a:r>
              <a:rPr lang="en-US" dirty="0" smtClean="0"/>
              <a:t>P(-</a:t>
            </a:r>
            <a:r>
              <a:rPr lang="en-US" dirty="0" err="1" smtClean="0"/>
              <a:t>alarm|fire</a:t>
            </a:r>
            <a:r>
              <a:rPr lang="en-US" dirty="0" smtClean="0"/>
              <a:t>) = 0.02</a:t>
            </a:r>
          </a:p>
          <a:p>
            <a:r>
              <a:rPr lang="en-US" dirty="0" smtClean="0"/>
              <a:t>P(alarm|-fire) = 0.03</a:t>
            </a:r>
          </a:p>
          <a:p>
            <a:r>
              <a:rPr lang="en-US" dirty="0" smtClean="0"/>
              <a:t>P(-alarm|-fire) = 0.97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6379" y="2193241"/>
            <a:ext cx="37904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200" dirty="0" smtClean="0"/>
              <a:t>P(</a:t>
            </a:r>
            <a:r>
              <a:rPr lang="en-US" sz="3200" dirty="0" err="1"/>
              <a:t>a</a:t>
            </a:r>
            <a:r>
              <a:rPr lang="en-US" sz="3200" dirty="0" err="1" smtClean="0"/>
              <a:t>|</a:t>
            </a:r>
            <a:r>
              <a:rPr lang="en-US" sz="3200" dirty="0" err="1"/>
              <a:t>b</a:t>
            </a:r>
            <a:r>
              <a:rPr lang="en-US" sz="3200" dirty="0" smtClean="0"/>
              <a:t>) = </a:t>
            </a:r>
            <a:r>
              <a:rPr lang="en-US" sz="3200" u="sng" dirty="0" smtClean="0"/>
              <a:t>( P(</a:t>
            </a:r>
            <a:r>
              <a:rPr lang="en-US" sz="3200" u="sng" dirty="0" err="1"/>
              <a:t>b</a:t>
            </a:r>
            <a:r>
              <a:rPr lang="en-US" sz="3200" u="sng" dirty="0" err="1" smtClean="0"/>
              <a:t>|</a:t>
            </a:r>
            <a:r>
              <a:rPr lang="en-US" sz="3200" u="sng" dirty="0" err="1"/>
              <a:t>a</a:t>
            </a:r>
            <a:r>
              <a:rPr lang="en-US" sz="3200" u="sng" dirty="0" smtClean="0"/>
              <a:t>)P(a) 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			    P(b)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Probably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alarm|fire</a:t>
            </a:r>
            <a:r>
              <a:rPr lang="en-US" dirty="0" smtClean="0"/>
              <a:t>)P(fire) = 0.0078</a:t>
            </a:r>
          </a:p>
          <a:p>
            <a:r>
              <a:rPr lang="en-US" dirty="0" smtClean="0"/>
              <a:t>P(alarm|-fire)P(-fire</a:t>
            </a:r>
            <a:r>
              <a:rPr lang="en-US" dirty="0" smtClean="0"/>
              <a:t>) = 0.0298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Trick is we don’t need P(alarm)</a:t>
            </a:r>
          </a:p>
          <a:p>
            <a:r>
              <a:rPr lang="en-US" dirty="0" smtClean="0"/>
              <a:t>Priors </a:t>
            </a:r>
            <a:r>
              <a:rPr lang="en-US" dirty="0" smtClean="0"/>
              <a:t>really matter!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7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38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1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C-3PO</a:t>
            </a:r>
            <a:r>
              <a:rPr lang="en-US" dirty="0" smtClean="0"/>
              <a:t>: R2 says the chances of survival are 725... to 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72"/>
            <a:ext cx="9144000" cy="38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584"/>
            <a:ext cx="8229600" cy="4328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C-3PO</a:t>
            </a:r>
            <a:r>
              <a:rPr lang="en-US" dirty="0" smtClean="0"/>
              <a:t>: Sir, the possibility of successfully navigating an asteroid field is approximately three thousand, seven hundred twenty to one!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87" y="2068972"/>
            <a:ext cx="6622443" cy="28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Probability!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1980’s Bayesian probability was a pretty big deal in AI circles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it’s the basis for a lot of state-of-the-art approaches today (machine learning!)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Probability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imagine we want to build a fire detector for a fire alarm system. How could we go about building a fire alarm system with the AI approaches you know about? </a:t>
            </a:r>
            <a:br>
              <a:rPr lang="en-US" dirty="0" smtClean="0"/>
            </a:br>
            <a:r>
              <a:rPr lang="en-US" dirty="0" smtClean="0"/>
              <a:t>Assume all and any random variables.</a:t>
            </a:r>
          </a:p>
          <a:p>
            <a:r>
              <a:rPr lang="en-US" dirty="0" smtClean="0"/>
              <a:t>e.g. if (HIGH_TEMPERATUR) then FIRE</a:t>
            </a:r>
          </a:p>
        </p:txBody>
      </p:sp>
    </p:spTree>
    <p:extLst>
      <p:ext uri="{BB962C8B-B14F-4D97-AF65-F5344CB8AC3E}">
        <p14:creationId xmlns:p14="http://schemas.microsoft.com/office/powerpoint/2010/main" val="287925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ignore any information we don’t have when worrying about probabilities, because at the end of the day P(FIRE) + P(</a:t>
            </a:r>
            <a:r>
              <a:rPr lang="en-US" dirty="0" smtClean="0"/>
              <a:t>¬FIRE) = 1.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P(x) = Probability that x is true</a:t>
            </a:r>
          </a:p>
          <a:p>
            <a:pPr marL="0" indent="0">
              <a:buNone/>
            </a:pPr>
            <a:r>
              <a:rPr lang="en-US" dirty="0" smtClean="0"/>
              <a:t>P(¬x) = Probability that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7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All possible worlds must sum to 1, which means we can make decisions even without perfect information</a:t>
            </a:r>
          </a:p>
          <a:p>
            <a:r>
              <a:rPr lang="en-US" dirty="0" smtClean="0"/>
              <a:t>e.g. P(FIRE) = 0.01 and P(</a:t>
            </a:r>
            <a:r>
              <a:rPr lang="en-US" dirty="0" smtClean="0"/>
              <a:t>¬FIRE) = 0.99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or P(FIRE ∧ HIGH_TEMPERATURE) = 0.009, P(FIRE ∧ </a:t>
            </a:r>
            <a:r>
              <a:rPr lang="en-US" dirty="0" smtClean="0"/>
              <a:t>¬HIGH_TEMPERATURE) = 0.001</a:t>
            </a:r>
            <a:br>
              <a:rPr lang="en-US" dirty="0" smtClean="0"/>
            </a:br>
            <a:r>
              <a:rPr lang="en-US" dirty="0" smtClean="0"/>
              <a:t>P(¬FIRE ∧ HIGH_TEMPERATURE) = 0.33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P(¬FIRE ∧ ¬HIGH_TEMPERATURE) = 0.66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4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1268</Words>
  <Application>Microsoft Macintosh PowerPoint</Application>
  <PresentationFormat>On-screen Show (16:9)</PresentationFormat>
  <Paragraphs>214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Probabilistic Inference</vt:lpstr>
      <vt:lpstr>Random Variables</vt:lpstr>
      <vt:lpstr>PowerPoint Presentation</vt:lpstr>
      <vt:lpstr>C-3PO: R2 says the chances of survival are 725... to one</vt:lpstr>
      <vt:lpstr>PowerPoint Presentation</vt:lpstr>
      <vt:lpstr>That’s Probability!</vt:lpstr>
      <vt:lpstr>Why is Probability Helpful?</vt:lpstr>
      <vt:lpstr>Random Variables</vt:lpstr>
      <vt:lpstr>Hidden Variables</vt:lpstr>
      <vt:lpstr>Logic/Probability Notation</vt:lpstr>
      <vt:lpstr>Again: Why is Probability Helpful? </vt:lpstr>
      <vt:lpstr>Exercise 1: Computing Probabilities</vt:lpstr>
      <vt:lpstr>Answers</vt:lpstr>
      <vt:lpstr>Full Joint Probability</vt:lpstr>
      <vt:lpstr>Example Full Joint Probability</vt:lpstr>
      <vt:lpstr>Are Random Variables always Boolean?</vt:lpstr>
      <vt:lpstr>Hold on…</vt:lpstr>
      <vt:lpstr>Conditional Probability</vt:lpstr>
      <vt:lpstr>Calculating Conditional Probability</vt:lpstr>
      <vt:lpstr>Exercise 2: Conditional Probabilities</vt:lpstr>
      <vt:lpstr>Exercise 2: Answers</vt:lpstr>
      <vt:lpstr>Independence</vt:lpstr>
      <vt:lpstr>Some cool implications (Chain rule)</vt:lpstr>
      <vt:lpstr>Bayes Theorem</vt:lpstr>
      <vt:lpstr>Exercise 3: Smoke Alarm</vt:lpstr>
      <vt:lpstr>Answer: Probably not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Guzdial</dc:creator>
  <cp:lastModifiedBy>Matthew Guzdial</cp:lastModifiedBy>
  <cp:revision>81</cp:revision>
  <dcterms:created xsi:type="dcterms:W3CDTF">2018-10-16T21:34:05Z</dcterms:created>
  <dcterms:modified xsi:type="dcterms:W3CDTF">2018-10-17T23:02:01Z</dcterms:modified>
</cp:coreProperties>
</file>