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76" r:id="rId3"/>
    <p:sldId id="269" r:id="rId4"/>
    <p:sldId id="285" r:id="rId5"/>
    <p:sldId id="267" r:id="rId6"/>
    <p:sldId id="288" r:id="rId7"/>
    <p:sldId id="266" r:id="rId8"/>
    <p:sldId id="287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08979-F40A-1040-B7F3-2D8815C4B52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08EC-D30E-D04F-B183-45190899E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A604-54F5-4842-95C2-355C01D5FD1B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ACD8-1E64-3041-B147-3E16596FF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replicate logic gates with nodes</a:t>
            </a:r>
          </a:p>
          <a:p>
            <a:r>
              <a:rPr lang="en-US" sz="2800" dirty="0" smtClean="0"/>
              <a:t>Can compute any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logic statement with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5" y="3440821"/>
            <a:ext cx="7363014" cy="2226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0417" y="3071489"/>
            <a:ext cx="7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7967" y="3071489"/>
            <a:ext cx="7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1787" y="3039223"/>
            <a:ext cx="7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 = -1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 for a set of weights that reduces the error of the output nodes</a:t>
            </a:r>
          </a:p>
          <a:p>
            <a:r>
              <a:rPr lang="en-US" dirty="0" smtClean="0"/>
              <a:t>Hidden nodes:</a:t>
            </a:r>
          </a:p>
          <a:p>
            <a:pPr lvl="1"/>
            <a:r>
              <a:rPr lang="en-US" dirty="0" smtClean="0"/>
              <a:t>Each hidden node j is responsible for some of the error in each of the output nodes</a:t>
            </a:r>
          </a:p>
          <a:p>
            <a:pPr lvl="1"/>
            <a:r>
              <a:rPr lang="en-US" dirty="0" smtClean="0"/>
              <a:t>The greater the weight, the more of the error the hidden node is responsible for</a:t>
            </a:r>
          </a:p>
          <a:p>
            <a:pPr lvl="1"/>
            <a:r>
              <a:rPr lang="en-US" dirty="0" smtClean="0"/>
              <a:t>The more it should change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weights in network to small random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an example (x, y), run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Propagate backwards</a:t>
            </a:r>
          </a:p>
          <a:p>
            <a:pPr marL="400050" lvl="1" indent="0">
              <a:buNone/>
            </a:pPr>
            <a:r>
              <a:rPr lang="en-US" dirty="0" smtClean="0"/>
              <a:t>		For each node j in output layer do: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j</a:t>
            </a:r>
            <a:r>
              <a:rPr lang="en-US" dirty="0" smtClean="0"/>
              <a:t> = g’(</a:t>
            </a:r>
            <a:r>
              <a:rPr lang="en-US" dirty="0" err="1" smtClean="0"/>
              <a:t>in</a:t>
            </a:r>
            <a:r>
              <a:rPr lang="en-US" baseline="-25000" dirty="0" err="1" smtClean="0"/>
              <a:t>j</a:t>
            </a:r>
            <a:r>
              <a:rPr lang="en-US" dirty="0" smtClean="0"/>
              <a:t>) ×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 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		For each layer l from L-1 to 1 do:</a:t>
            </a:r>
          </a:p>
          <a:p>
            <a:pPr marL="800100" lvl="2" indent="0">
              <a:buNone/>
            </a:pPr>
            <a:r>
              <a:rPr lang="en-US" dirty="0" smtClean="0"/>
              <a:t>		For each node </a:t>
            </a:r>
            <a:r>
              <a:rPr lang="en-US" dirty="0" err="1" smtClean="0"/>
              <a:t>i</a:t>
            </a:r>
            <a:r>
              <a:rPr lang="en-US" dirty="0" smtClean="0"/>
              <a:t> in layer l do: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i</a:t>
            </a:r>
            <a:r>
              <a:rPr lang="en-US" dirty="0" smtClean="0"/>
              <a:t> = g’(</a:t>
            </a:r>
            <a:r>
              <a:rPr lang="en-US" dirty="0" err="1" smtClean="0"/>
              <a:t>in</a:t>
            </a:r>
            <a:r>
              <a:rPr lang="en-US" baseline="-25000" dirty="0" err="1" smtClean="0"/>
              <a:t>i</a:t>
            </a:r>
            <a:r>
              <a:rPr lang="en-US" dirty="0" smtClean="0"/>
              <a:t>)∑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err="1" smtClean="0"/>
              <a:t>∆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800100" lvl="2" indent="0">
              <a:buNone/>
            </a:pPr>
            <a:r>
              <a:rPr lang="en-US" dirty="0" smtClean="0"/>
              <a:t>		For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in network do: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+ (α ×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× ∆</a:t>
            </a:r>
            <a:r>
              <a:rPr lang="en-US" baseline="-25000" dirty="0" smtClean="0"/>
              <a:t>j</a:t>
            </a:r>
            <a:r>
              <a:rPr lang="en-US" dirty="0" smtClean="0"/>
              <a:t>) x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some stopping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weights in network to small random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an example (x, y), run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Propagate backwards</a:t>
            </a:r>
          </a:p>
          <a:p>
            <a:pPr marL="400050" lvl="1" indent="0">
              <a:buNone/>
            </a:pPr>
            <a:r>
              <a:rPr lang="en-US" dirty="0" smtClean="0"/>
              <a:t>		For each node j in output layer do: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j</a:t>
            </a:r>
            <a:r>
              <a:rPr lang="en-US" dirty="0" smtClean="0"/>
              <a:t> = g’(</a:t>
            </a:r>
            <a:r>
              <a:rPr lang="en-US" dirty="0" err="1" smtClean="0"/>
              <a:t>in</a:t>
            </a:r>
            <a:r>
              <a:rPr lang="en-US" baseline="-25000" dirty="0" err="1" smtClean="0"/>
              <a:t>j</a:t>
            </a:r>
            <a:r>
              <a:rPr lang="en-US" dirty="0" smtClean="0"/>
              <a:t>) ×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 –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		For each layer l from L-1 to 1 do:</a:t>
            </a:r>
          </a:p>
          <a:p>
            <a:pPr marL="800100" lvl="2" indent="0">
              <a:buNone/>
            </a:pPr>
            <a:r>
              <a:rPr lang="en-US" dirty="0" smtClean="0"/>
              <a:t>		For each node </a:t>
            </a:r>
            <a:r>
              <a:rPr lang="en-US" dirty="0" err="1" smtClean="0"/>
              <a:t>i</a:t>
            </a:r>
            <a:r>
              <a:rPr lang="en-US" dirty="0" smtClean="0"/>
              <a:t> in layer l do: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i</a:t>
            </a:r>
            <a:r>
              <a:rPr lang="en-US" dirty="0" smtClean="0"/>
              <a:t> = g’(</a:t>
            </a:r>
            <a:r>
              <a:rPr lang="en-US" dirty="0" err="1" smtClean="0"/>
              <a:t>in</a:t>
            </a:r>
            <a:r>
              <a:rPr lang="en-US" baseline="-25000" dirty="0" err="1" smtClean="0"/>
              <a:t>i</a:t>
            </a:r>
            <a:r>
              <a:rPr lang="en-US" dirty="0" smtClean="0"/>
              <a:t>)∑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err="1" smtClean="0"/>
              <a:t>∆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800100" lvl="2" indent="0">
              <a:buNone/>
            </a:pPr>
            <a:r>
              <a:rPr lang="en-US" dirty="0" smtClean="0"/>
              <a:t>		For each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in network do: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i,j</a:t>
            </a:r>
            <a:r>
              <a:rPr lang="en-US" dirty="0" smtClean="0"/>
              <a:t> + (α ×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× ∆</a:t>
            </a:r>
            <a:r>
              <a:rPr lang="en-US" baseline="-25000" dirty="0" smtClean="0"/>
              <a:t>j</a:t>
            </a:r>
            <a:r>
              <a:rPr lang="en-US" dirty="0" smtClean="0"/>
              <a:t>) x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some stopping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5835" y="204140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input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8000" y="2041406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964881" y="2318405"/>
            <a:ext cx="155563" cy="24981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4449704" y="2318405"/>
            <a:ext cx="174029" cy="24981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7704" y="2949682"/>
            <a:ext cx="1633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Derivative of activation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236148" y="3088182"/>
            <a:ext cx="2991556" cy="646559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7391" y="3503908"/>
            <a:ext cx="223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Difference between output node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activation and the answer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4449704" y="3734741"/>
            <a:ext cx="2247687" cy="131703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5835" y="6291224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Weight update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3705835" y="5597407"/>
            <a:ext cx="560410" cy="69381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neural network learning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Decide structure</a:t>
            </a:r>
          </a:p>
          <a:p>
            <a:pPr lvl="1"/>
            <a:r>
              <a:rPr lang="en-US" dirty="0" err="1" smtClean="0"/>
              <a:t>Perceptron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Multilayer network</a:t>
            </a:r>
          </a:p>
          <a:p>
            <a:pPr lvl="2"/>
            <a:r>
              <a:rPr lang="en-US" dirty="0" smtClean="0"/>
              <a:t>Multilayer usually has one hidden layer</a:t>
            </a:r>
          </a:p>
          <a:p>
            <a:pPr lvl="2"/>
            <a:r>
              <a:rPr lang="en-US" dirty="0" smtClean="0"/>
              <a:t>How many </a:t>
            </a:r>
            <a:r>
              <a:rPr lang="en-US" smtClean="0"/>
              <a:t>hidden nodes?</a:t>
            </a:r>
          </a:p>
          <a:p>
            <a:pPr lvl="2"/>
            <a:r>
              <a:rPr lang="en-US" dirty="0" smtClean="0"/>
              <a:t>Each layer fully connected to the next layer</a:t>
            </a:r>
          </a:p>
          <a:p>
            <a:r>
              <a:rPr lang="en-US" dirty="0" smtClean="0"/>
              <a:t>Decide learning algorithm</a:t>
            </a:r>
          </a:p>
          <a:p>
            <a:pPr lvl="1"/>
            <a:r>
              <a:rPr lang="en-US" dirty="0" smtClean="0"/>
              <a:t>Back propagation</a:t>
            </a:r>
          </a:p>
          <a:p>
            <a:pPr lvl="1"/>
            <a:r>
              <a:rPr lang="en-US" dirty="0" smtClean="0"/>
              <a:t>Other forms of gradient descent or hill-climbing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Epoch: feed each &lt;x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&gt; data point through the neural network and </a:t>
            </a:r>
            <a:r>
              <a:rPr lang="en-US" dirty="0" err="1" smtClean="0"/>
              <a:t>backpropagate</a:t>
            </a:r>
            <a:r>
              <a:rPr lang="en-US" dirty="0" smtClean="0"/>
              <a:t> error</a:t>
            </a:r>
          </a:p>
          <a:p>
            <a:r>
              <a:rPr lang="en-US" dirty="0" smtClean="0"/>
              <a:t>Each data point will result in a change in weights</a:t>
            </a:r>
          </a:p>
          <a:p>
            <a:r>
              <a:rPr lang="en-US" dirty="0" smtClean="0"/>
              <a:t>Data point 2 may cause weight changes to undo the changes for data point 1</a:t>
            </a:r>
          </a:p>
          <a:p>
            <a:r>
              <a:rPr lang="en-US" dirty="0" smtClean="0"/>
              <a:t>Solution: run multiple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7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372"/>
            <a:ext cx="8229600" cy="6325842"/>
          </a:xfrm>
        </p:spPr>
        <p:txBody>
          <a:bodyPr>
            <a:normAutofit/>
          </a:bodyPr>
          <a:lstStyle/>
          <a:p>
            <a:r>
              <a:rPr lang="en-US" dirty="0" smtClean="0"/>
              <a:t>Error decreases to zero – converges to a perfect fit on training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Continue to run epochs until total error on training set converges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45" y="1336124"/>
            <a:ext cx="5672240" cy="39107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632542" y="5908838"/>
            <a:ext cx="1728695" cy="209814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is to test network periodically</a:t>
            </a:r>
          </a:p>
          <a:p>
            <a:r>
              <a:rPr lang="en-US" dirty="0" smtClean="0"/>
              <a:t>Training set: used to train the network</a:t>
            </a:r>
          </a:p>
          <a:p>
            <a:r>
              <a:rPr lang="en-US" dirty="0" smtClean="0"/>
              <a:t>Testing set: held out and only used to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67" y="3446219"/>
            <a:ext cx="4712569" cy="34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assess?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do we know </a:t>
            </a:r>
            <a:r>
              <a:rPr lang="en-US" dirty="0" err="1" smtClean="0"/>
              <a:t>h</a:t>
            </a:r>
            <a:r>
              <a:rPr lang="en-US" dirty="0" smtClean="0"/>
              <a:t> ≈ </a:t>
            </a:r>
            <a:r>
              <a:rPr lang="en-US" dirty="0" err="1" smtClean="0"/>
              <a:t>f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learning algorithm is good if it produces hypotheses that do a good job of predicting decisions/classifications from unseen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 a large set of examples (with answers)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into training set and test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training set to produce hypothesis </a:t>
            </a:r>
            <a:r>
              <a:rPr lang="en-US" dirty="0" err="1" smtClean="0"/>
              <a:t>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 err="1" smtClean="0"/>
              <a:t>h</a:t>
            </a:r>
            <a:r>
              <a:rPr lang="en-US" dirty="0" smtClean="0"/>
              <a:t> to test set (w/o answers)</a:t>
            </a:r>
          </a:p>
          <a:p>
            <a:pPr marL="971550" lvl="1" indent="-514350"/>
            <a:r>
              <a:rPr lang="en-US" dirty="0" smtClean="0"/>
              <a:t>Measure % examples that are correctly classified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2-4  for different sizes of training sets, randomly selecting examples for training and test</a:t>
            </a:r>
          </a:p>
          <a:p>
            <a:pPr marL="914400" lvl="1" indent="-514350"/>
            <a:r>
              <a:rPr lang="en-US" dirty="0" smtClean="0"/>
              <a:t>Vary size of training set </a:t>
            </a:r>
            <a:r>
              <a:rPr lang="en-US" dirty="0" err="1" smtClean="0"/>
              <a:t>m</a:t>
            </a:r>
            <a:endParaRPr lang="en-US" dirty="0" smtClean="0"/>
          </a:p>
          <a:p>
            <a:pPr marL="914400" lvl="1" indent="-514350"/>
            <a:r>
              <a:rPr lang="en-US" dirty="0" smtClean="0"/>
              <a:t>Vary which </a:t>
            </a:r>
            <a:r>
              <a:rPr lang="en-US" dirty="0" err="1" smtClean="0"/>
              <a:t>m</a:t>
            </a:r>
            <a:r>
              <a:rPr lang="en-US" dirty="0" smtClean="0"/>
              <a:t> examples are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408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Comparison to logic</vt:lpstr>
      <vt:lpstr>Back propagation</vt:lpstr>
      <vt:lpstr>Back propagation</vt:lpstr>
      <vt:lpstr>Back propagation</vt:lpstr>
      <vt:lpstr>Setting up a neural network learning problem</vt:lpstr>
      <vt:lpstr>How to train</vt:lpstr>
      <vt:lpstr>PowerPoint Presentation</vt:lpstr>
      <vt:lpstr>How to train</vt:lpstr>
      <vt:lpstr>How do we assess?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Mark Riedl</dc:creator>
  <cp:lastModifiedBy>Mark Riedl</cp:lastModifiedBy>
  <cp:revision>119</cp:revision>
  <cp:lastPrinted>2015-11-23T14:15:47Z</cp:lastPrinted>
  <dcterms:created xsi:type="dcterms:W3CDTF">2011-04-27T16:50:04Z</dcterms:created>
  <dcterms:modified xsi:type="dcterms:W3CDTF">2018-11-14T18:44:59Z</dcterms:modified>
</cp:coreProperties>
</file>