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58" r:id="rId6"/>
    <p:sldId id="285" r:id="rId7"/>
    <p:sldId id="260" r:id="rId8"/>
    <p:sldId id="281" r:id="rId9"/>
    <p:sldId id="289" r:id="rId10"/>
    <p:sldId id="262" r:id="rId11"/>
    <p:sldId id="273" r:id="rId12"/>
    <p:sldId id="274" r:id="rId13"/>
    <p:sldId id="276" r:id="rId14"/>
    <p:sldId id="275" r:id="rId15"/>
    <p:sldId id="266" r:id="rId16"/>
    <p:sldId id="277" r:id="rId17"/>
    <p:sldId id="280" r:id="rId18"/>
    <p:sldId id="265" r:id="rId19"/>
    <p:sldId id="279" r:id="rId20"/>
    <p:sldId id="278" r:id="rId21"/>
    <p:sldId id="288" r:id="rId22"/>
    <p:sldId id="290" r:id="rId23"/>
    <p:sldId id="291" r:id="rId24"/>
    <p:sldId id="292" r:id="rId25"/>
    <p:sldId id="294" r:id="rId26"/>
    <p:sldId id="293" r:id="rId27"/>
    <p:sldId id="287" r:id="rId28"/>
  </p:sldIdLst>
  <p:sldSz cx="12192000" cy="6858000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57"/>
    <a:srgbClr val="F08534"/>
    <a:srgbClr val="EE771E"/>
    <a:srgbClr val="F8B323"/>
    <a:srgbClr val="F0904E"/>
    <a:srgbClr val="FD5313"/>
    <a:srgbClr val="CC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iya\Desktop\Root%20AB%20Test\Output%20Data\Amount%20Test%200hr%2025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Promo Time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'Amount Test 0hr 2550'!$L$32</c:f>
              <c:strCache>
                <c:ptCount val="1"/>
                <c:pt idx="0">
                  <c:v>0-day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('Amount Test 0hr 2550'!$M$31:$N$31,'Amount Test 0hr 2550'!$Q$31)</c:f>
              <c:strCache>
                <c:ptCount val="3"/>
                <c:pt idx="0">
                  <c:v>Refer%</c:v>
                </c:pt>
                <c:pt idx="1">
                  <c:v>Quote%</c:v>
                </c:pt>
                <c:pt idx="2">
                  <c:v>Policy%</c:v>
                </c:pt>
              </c:strCache>
            </c:strRef>
          </c:cat>
          <c:val>
            <c:numRef>
              <c:f>('Amount Test 0hr 2550'!$M$32:$N$32,'Amount Test 0hr 2550'!$Q$32)</c:f>
              <c:numCache>
                <c:formatCode>0%</c:formatCode>
                <c:ptCount val="3"/>
                <c:pt idx="0">
                  <c:v>0.31</c:v>
                </c:pt>
                <c:pt idx="1">
                  <c:v>0.12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E-47E9-9E76-B436CC6BDD3D}"/>
            </c:ext>
          </c:extLst>
        </c:ser>
        <c:ser>
          <c:idx val="1"/>
          <c:order val="1"/>
          <c:tx>
            <c:strRef>
              <c:f>'Amount Test 0hr 2550'!$L$33</c:f>
              <c:strCache>
                <c:ptCount val="1"/>
                <c:pt idx="0">
                  <c:v>2-day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('Amount Test 0hr 2550'!$M$31:$N$31,'Amount Test 0hr 2550'!$Q$31)</c:f>
              <c:strCache>
                <c:ptCount val="3"/>
                <c:pt idx="0">
                  <c:v>Refer%</c:v>
                </c:pt>
                <c:pt idx="1">
                  <c:v>Quote%</c:v>
                </c:pt>
                <c:pt idx="2">
                  <c:v>Policy%</c:v>
                </c:pt>
              </c:strCache>
            </c:strRef>
          </c:cat>
          <c:val>
            <c:numRef>
              <c:f>('Amount Test 0hr 2550'!$M$33:$N$33,'Amount Test 0hr 2550'!$Q$33)</c:f>
              <c:numCache>
                <c:formatCode>0%</c:formatCode>
                <c:ptCount val="3"/>
                <c:pt idx="0">
                  <c:v>0.18</c:v>
                </c:pt>
                <c:pt idx="1">
                  <c:v>0.06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FE-47E9-9E76-B436CC6BDD3D}"/>
            </c:ext>
          </c:extLst>
        </c:ser>
        <c:ser>
          <c:idx val="2"/>
          <c:order val="2"/>
          <c:tx>
            <c:strRef>
              <c:f>'Amount Test 0hr 2550'!$L$34</c:f>
              <c:strCache>
                <c:ptCount val="1"/>
                <c:pt idx="0">
                  <c:v>7-day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('Amount Test 0hr 2550'!$M$31:$N$31,'Amount Test 0hr 2550'!$Q$31)</c:f>
              <c:strCache>
                <c:ptCount val="3"/>
                <c:pt idx="0">
                  <c:v>Refer%</c:v>
                </c:pt>
                <c:pt idx="1">
                  <c:v>Quote%</c:v>
                </c:pt>
                <c:pt idx="2">
                  <c:v>Policy%</c:v>
                </c:pt>
              </c:strCache>
            </c:strRef>
          </c:cat>
          <c:val>
            <c:numRef>
              <c:f>('Amount Test 0hr 2550'!$M$34:$N$34,'Amount Test 0hr 2550'!$Q$34)</c:f>
              <c:numCache>
                <c:formatCode>0%</c:formatCode>
                <c:ptCount val="3"/>
                <c:pt idx="0">
                  <c:v>0.16</c:v>
                </c:pt>
                <c:pt idx="1">
                  <c:v>0.05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FE-47E9-9E76-B436CC6BD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4920"/>
        <c:axId val="713053640"/>
      </c:barChart>
      <c:catAx>
        <c:axId val="713054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640"/>
        <c:crosses val="autoZero"/>
        <c:auto val="1"/>
        <c:lblAlgn val="ctr"/>
        <c:lblOffset val="100"/>
        <c:noMultiLvlLbl val="0"/>
      </c:catAx>
      <c:valAx>
        <c:axId val="71305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0099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B4EBA-2322-4B76-B551-E4529E288CD8}" type="doc">
      <dgm:prSet loTypeId="urn:microsoft.com/office/officeart/2005/8/layout/chevron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F6E30A3-3BD3-43E3-A2E7-3149EC8F8D60}">
      <dgm:prSet phldrT="[Text]" custT="1"/>
      <dgm:spPr>
        <a:solidFill>
          <a:srgbClr val="F8B323"/>
        </a:solidFill>
      </dgm:spPr>
      <dgm:t>
        <a:bodyPr/>
        <a:lstStyle/>
        <a:p>
          <a:r>
            <a:rPr lang="en-US" sz="1400" dirty="0"/>
            <a:t>1.</a:t>
          </a:r>
        </a:p>
      </dgm:t>
    </dgm:pt>
    <dgm:pt modelId="{E2650C68-7144-4D6D-BFA6-DB57D41F9968}" type="sibTrans" cxnId="{67C1AFFC-91DB-4FBD-8644-50CB5619E479}">
      <dgm:prSet/>
      <dgm:spPr/>
      <dgm:t>
        <a:bodyPr/>
        <a:lstStyle/>
        <a:p>
          <a:endParaRPr lang="en-US" sz="1200"/>
        </a:p>
      </dgm:t>
    </dgm:pt>
    <dgm:pt modelId="{3EDA5DAE-FCDE-406A-B20C-CC0175F93E2D}" type="parTrans" cxnId="{67C1AFFC-91DB-4FBD-8644-50CB5619E479}">
      <dgm:prSet/>
      <dgm:spPr/>
      <dgm:t>
        <a:bodyPr/>
        <a:lstStyle/>
        <a:p>
          <a:endParaRPr lang="en-US" sz="1200"/>
        </a:p>
      </dgm:t>
    </dgm:pt>
    <dgm:pt modelId="{3C369310-B7D8-47B0-9320-1D0B9B7FC445}">
      <dgm:prSet custT="1"/>
      <dgm:spPr>
        <a:ln>
          <a:solidFill>
            <a:srgbClr val="F8B323"/>
          </a:solidFill>
        </a:ln>
      </dgm:spPr>
      <dgm:t>
        <a:bodyPr/>
        <a:lstStyle/>
        <a:p>
          <a:r>
            <a:rPr lang="en-US" sz="2800" dirty="0"/>
            <a:t>Background</a:t>
          </a:r>
        </a:p>
      </dgm:t>
    </dgm:pt>
    <dgm:pt modelId="{0E9B5A3F-F068-4B64-979B-11773A9453B9}" type="sibTrans" cxnId="{18EB5EA0-3640-4D08-A3CC-27DFB1FA25C4}">
      <dgm:prSet/>
      <dgm:spPr/>
      <dgm:t>
        <a:bodyPr/>
        <a:lstStyle/>
        <a:p>
          <a:endParaRPr lang="en-US" sz="1200"/>
        </a:p>
      </dgm:t>
    </dgm:pt>
    <dgm:pt modelId="{C3EE7031-AA52-44F8-90D6-2E363E45E3C2}" type="parTrans" cxnId="{18EB5EA0-3640-4D08-A3CC-27DFB1FA25C4}">
      <dgm:prSet/>
      <dgm:spPr/>
      <dgm:t>
        <a:bodyPr/>
        <a:lstStyle/>
        <a:p>
          <a:endParaRPr lang="en-US" sz="1200"/>
        </a:p>
      </dgm:t>
    </dgm:pt>
    <dgm:pt modelId="{28065A00-0D86-4420-A224-9FBFEB4772CC}">
      <dgm:prSet phldrT="[Text]" custT="1"/>
      <dgm:spPr>
        <a:solidFill>
          <a:srgbClr val="F8B323"/>
        </a:solidFill>
      </dgm:spPr>
      <dgm:t>
        <a:bodyPr/>
        <a:lstStyle/>
        <a:p>
          <a:r>
            <a:rPr lang="en-US" sz="1400" dirty="0"/>
            <a:t>2.</a:t>
          </a:r>
        </a:p>
      </dgm:t>
    </dgm:pt>
    <dgm:pt modelId="{4A989720-29B4-47D6-85AC-D4C0A398BC5D}" type="sibTrans" cxnId="{96E75257-3281-495F-8D73-B09ED3AD2F6B}">
      <dgm:prSet/>
      <dgm:spPr/>
      <dgm:t>
        <a:bodyPr/>
        <a:lstStyle/>
        <a:p>
          <a:endParaRPr lang="en-US" sz="1200"/>
        </a:p>
      </dgm:t>
    </dgm:pt>
    <dgm:pt modelId="{23954972-F5DF-404E-8686-52E05967DE03}" type="parTrans" cxnId="{96E75257-3281-495F-8D73-B09ED3AD2F6B}">
      <dgm:prSet/>
      <dgm:spPr/>
      <dgm:t>
        <a:bodyPr/>
        <a:lstStyle/>
        <a:p>
          <a:endParaRPr lang="en-US" sz="1200"/>
        </a:p>
      </dgm:t>
    </dgm:pt>
    <dgm:pt modelId="{AA07AAF0-1458-4C67-9AC1-A61622E44E51}">
      <dgm:prSet phldrT="[Text]" custT="1"/>
      <dgm:spPr>
        <a:ln>
          <a:solidFill>
            <a:srgbClr val="F8B323"/>
          </a:solidFill>
        </a:ln>
      </dgm:spPr>
      <dgm:t>
        <a:bodyPr/>
        <a:lstStyle/>
        <a:p>
          <a:r>
            <a:rPr lang="en-US" sz="2800" dirty="0"/>
            <a:t>Executive Summary</a:t>
          </a:r>
        </a:p>
      </dgm:t>
    </dgm:pt>
    <dgm:pt modelId="{6866E277-0DA8-4F90-ACB2-DA15B1CC8315}" type="sibTrans" cxnId="{BA96E4C5-C63B-4962-9060-2816C37AB102}">
      <dgm:prSet/>
      <dgm:spPr/>
      <dgm:t>
        <a:bodyPr/>
        <a:lstStyle/>
        <a:p>
          <a:endParaRPr lang="en-US" sz="1200"/>
        </a:p>
      </dgm:t>
    </dgm:pt>
    <dgm:pt modelId="{B4315AB6-783C-482F-8862-CEAD600FCFEB}" type="parTrans" cxnId="{BA96E4C5-C63B-4962-9060-2816C37AB102}">
      <dgm:prSet/>
      <dgm:spPr/>
      <dgm:t>
        <a:bodyPr/>
        <a:lstStyle/>
        <a:p>
          <a:endParaRPr lang="en-US" sz="1200"/>
        </a:p>
      </dgm:t>
    </dgm:pt>
    <dgm:pt modelId="{57618F88-0B96-41EA-A889-E8B78FC727AE}">
      <dgm:prSet phldrT="[Text]" custT="1"/>
      <dgm:spPr>
        <a:solidFill>
          <a:srgbClr val="F8B323"/>
        </a:solidFill>
      </dgm:spPr>
      <dgm:t>
        <a:bodyPr/>
        <a:lstStyle/>
        <a:p>
          <a:r>
            <a:rPr lang="en-US" sz="1400" dirty="0"/>
            <a:t>3.</a:t>
          </a:r>
        </a:p>
      </dgm:t>
    </dgm:pt>
    <dgm:pt modelId="{EA8D6A70-8BFE-4CF4-8614-B08AAE6A47A2}" type="sibTrans" cxnId="{54EDABCC-50AE-43D6-85A2-D721D2BEDD87}">
      <dgm:prSet/>
      <dgm:spPr/>
      <dgm:t>
        <a:bodyPr/>
        <a:lstStyle/>
        <a:p>
          <a:endParaRPr lang="en-US" sz="1200"/>
        </a:p>
      </dgm:t>
    </dgm:pt>
    <dgm:pt modelId="{5CA62BB8-2052-4B32-9E03-3CE73CD7509E}" type="parTrans" cxnId="{54EDABCC-50AE-43D6-85A2-D721D2BEDD87}">
      <dgm:prSet/>
      <dgm:spPr/>
      <dgm:t>
        <a:bodyPr/>
        <a:lstStyle/>
        <a:p>
          <a:endParaRPr lang="en-US" sz="1200"/>
        </a:p>
      </dgm:t>
    </dgm:pt>
    <dgm:pt modelId="{D02E10F3-DC35-4FA5-948A-958B7D0291AF}">
      <dgm:prSet phldrT="[Text]" custT="1"/>
      <dgm:spPr>
        <a:ln>
          <a:solidFill>
            <a:srgbClr val="F8B323"/>
          </a:solidFill>
        </a:ln>
      </dgm:spPr>
      <dgm:t>
        <a:bodyPr/>
        <a:lstStyle/>
        <a:p>
          <a:r>
            <a:rPr lang="en-US" sz="2800" dirty="0"/>
            <a:t>Business Flow</a:t>
          </a:r>
        </a:p>
      </dgm:t>
    </dgm:pt>
    <dgm:pt modelId="{F4BD281B-A1F9-4154-92E4-F2090972D312}" type="sibTrans" cxnId="{7645D1F4-8238-4C26-9DC6-2CF039C4E54B}">
      <dgm:prSet/>
      <dgm:spPr/>
      <dgm:t>
        <a:bodyPr/>
        <a:lstStyle/>
        <a:p>
          <a:endParaRPr lang="en-US" sz="1200"/>
        </a:p>
      </dgm:t>
    </dgm:pt>
    <dgm:pt modelId="{93B93E5C-5B02-45F5-994C-C3260409AD51}" type="parTrans" cxnId="{7645D1F4-8238-4C26-9DC6-2CF039C4E54B}">
      <dgm:prSet/>
      <dgm:spPr/>
      <dgm:t>
        <a:bodyPr/>
        <a:lstStyle/>
        <a:p>
          <a:endParaRPr lang="en-US" sz="1200"/>
        </a:p>
      </dgm:t>
    </dgm:pt>
    <dgm:pt modelId="{F5B41DB6-4DA1-4F47-963A-49461771B9DF}">
      <dgm:prSet phldrT="[Text]" custT="1"/>
      <dgm:spPr>
        <a:solidFill>
          <a:srgbClr val="F8B323"/>
        </a:solidFill>
      </dgm:spPr>
      <dgm:t>
        <a:bodyPr/>
        <a:lstStyle/>
        <a:p>
          <a:r>
            <a:rPr lang="en-US" sz="1400" dirty="0"/>
            <a:t>4.</a:t>
          </a:r>
        </a:p>
      </dgm:t>
    </dgm:pt>
    <dgm:pt modelId="{A7411D6E-676B-44D7-849F-FADC28F4F40D}" type="sibTrans" cxnId="{31E629AB-D117-4CCD-9516-AE65BB403126}">
      <dgm:prSet/>
      <dgm:spPr/>
      <dgm:t>
        <a:bodyPr/>
        <a:lstStyle/>
        <a:p>
          <a:endParaRPr lang="en-US" sz="1200"/>
        </a:p>
      </dgm:t>
    </dgm:pt>
    <dgm:pt modelId="{F926203F-F02E-43E0-A48C-379DE8E4F75B}" type="parTrans" cxnId="{31E629AB-D117-4CCD-9516-AE65BB403126}">
      <dgm:prSet/>
      <dgm:spPr/>
      <dgm:t>
        <a:bodyPr/>
        <a:lstStyle/>
        <a:p>
          <a:endParaRPr lang="en-US" sz="1200"/>
        </a:p>
      </dgm:t>
    </dgm:pt>
    <dgm:pt modelId="{24A8189C-2EAB-4565-B25B-F2348E9A901D}">
      <dgm:prSet phldrT="[Text]" custT="1"/>
      <dgm:spPr>
        <a:ln>
          <a:solidFill>
            <a:srgbClr val="F8B323"/>
          </a:solidFill>
        </a:ln>
      </dgm:spPr>
      <dgm:t>
        <a:bodyPr/>
        <a:lstStyle/>
        <a:p>
          <a:r>
            <a:rPr lang="en-US" sz="2800" baseline="0" dirty="0"/>
            <a:t>Analysis</a:t>
          </a:r>
          <a:endParaRPr lang="en-US" sz="2800" dirty="0"/>
        </a:p>
      </dgm:t>
    </dgm:pt>
    <dgm:pt modelId="{048E4BB0-319F-4C5A-82BD-30DE6E26892B}" type="sibTrans" cxnId="{374062C9-BE6A-450A-9EB1-C5D03A2C627C}">
      <dgm:prSet/>
      <dgm:spPr/>
      <dgm:t>
        <a:bodyPr/>
        <a:lstStyle/>
        <a:p>
          <a:endParaRPr lang="en-US" sz="1200"/>
        </a:p>
      </dgm:t>
    </dgm:pt>
    <dgm:pt modelId="{33D9CF4E-43D4-4261-8957-2615B5555AC3}" type="parTrans" cxnId="{374062C9-BE6A-450A-9EB1-C5D03A2C627C}">
      <dgm:prSet/>
      <dgm:spPr/>
      <dgm:t>
        <a:bodyPr/>
        <a:lstStyle/>
        <a:p>
          <a:endParaRPr lang="en-US" sz="1200"/>
        </a:p>
      </dgm:t>
    </dgm:pt>
    <dgm:pt modelId="{DC9FEA39-8810-48F6-8838-3F14B5156F4F}">
      <dgm:prSet phldrT="[Text]" custT="1"/>
      <dgm:spPr>
        <a:solidFill>
          <a:srgbClr val="F8B323"/>
        </a:solidFill>
      </dgm:spPr>
      <dgm:t>
        <a:bodyPr/>
        <a:lstStyle/>
        <a:p>
          <a:r>
            <a:rPr lang="en-US" sz="1400" dirty="0"/>
            <a:t>5.</a:t>
          </a:r>
        </a:p>
      </dgm:t>
    </dgm:pt>
    <dgm:pt modelId="{41F745C7-E135-4EE8-87F1-CD82CE74EE47}" type="parTrans" cxnId="{E38D92E4-5937-435F-B787-BA14898A5167}">
      <dgm:prSet/>
      <dgm:spPr/>
      <dgm:t>
        <a:bodyPr/>
        <a:lstStyle/>
        <a:p>
          <a:endParaRPr lang="en-US" sz="1200"/>
        </a:p>
      </dgm:t>
    </dgm:pt>
    <dgm:pt modelId="{F67184B4-1148-459E-9458-FC47B54E8345}" type="sibTrans" cxnId="{E38D92E4-5937-435F-B787-BA14898A5167}">
      <dgm:prSet/>
      <dgm:spPr/>
      <dgm:t>
        <a:bodyPr/>
        <a:lstStyle/>
        <a:p>
          <a:endParaRPr lang="en-US" sz="1200"/>
        </a:p>
      </dgm:t>
    </dgm:pt>
    <dgm:pt modelId="{899E4FFC-1120-45B0-898F-D484ADEE1E07}">
      <dgm:prSet phldrT="[Text]" custT="1"/>
      <dgm:spPr>
        <a:ln>
          <a:solidFill>
            <a:srgbClr val="F8B323"/>
          </a:solidFill>
        </a:ln>
      </dgm:spPr>
      <dgm:t>
        <a:bodyPr/>
        <a:lstStyle/>
        <a:p>
          <a:r>
            <a:rPr lang="en-US" sz="2800" dirty="0"/>
            <a:t>Finding &amp; Conclusion</a:t>
          </a:r>
        </a:p>
      </dgm:t>
    </dgm:pt>
    <dgm:pt modelId="{CCE8BF8B-23FD-49FC-9A3A-46F246565141}" type="parTrans" cxnId="{E14D80DD-82FB-4DB1-9B6E-5E7CEA0A0793}">
      <dgm:prSet/>
      <dgm:spPr/>
      <dgm:t>
        <a:bodyPr/>
        <a:lstStyle/>
        <a:p>
          <a:endParaRPr lang="en-US" sz="1200"/>
        </a:p>
      </dgm:t>
    </dgm:pt>
    <dgm:pt modelId="{21CBA223-679F-47C3-B979-D2E1B807EDD8}" type="sibTrans" cxnId="{E14D80DD-82FB-4DB1-9B6E-5E7CEA0A0793}">
      <dgm:prSet/>
      <dgm:spPr/>
      <dgm:t>
        <a:bodyPr/>
        <a:lstStyle/>
        <a:p>
          <a:endParaRPr lang="en-US" sz="1200"/>
        </a:p>
      </dgm:t>
    </dgm:pt>
    <dgm:pt modelId="{C93DD985-38A7-485A-B24D-B6631A5AE555}" type="pres">
      <dgm:prSet presAssocID="{451B4EBA-2322-4B76-B551-E4529E288CD8}" presName="linearFlow" presStyleCnt="0">
        <dgm:presLayoutVars>
          <dgm:dir/>
          <dgm:animLvl val="lvl"/>
          <dgm:resizeHandles val="exact"/>
        </dgm:presLayoutVars>
      </dgm:prSet>
      <dgm:spPr/>
    </dgm:pt>
    <dgm:pt modelId="{062259D4-D1F1-4BB9-8073-4A2C367763FA}" type="pres">
      <dgm:prSet presAssocID="{5F6E30A3-3BD3-43E3-A2E7-3149EC8F8D60}" presName="composite" presStyleCnt="0"/>
      <dgm:spPr/>
    </dgm:pt>
    <dgm:pt modelId="{C7CC0664-2045-4BD9-A837-AD0260C69940}" type="pres">
      <dgm:prSet presAssocID="{5F6E30A3-3BD3-43E3-A2E7-3149EC8F8D60}" presName="parentText" presStyleLbl="alignNode1" presStyleIdx="0" presStyleCnt="5" custLinFactNeighborY="0">
        <dgm:presLayoutVars>
          <dgm:chMax val="1"/>
          <dgm:bulletEnabled val="1"/>
        </dgm:presLayoutVars>
      </dgm:prSet>
      <dgm:spPr/>
    </dgm:pt>
    <dgm:pt modelId="{15316EFD-D1D1-44EF-AA01-3C1CDDEA6BE9}" type="pres">
      <dgm:prSet presAssocID="{5F6E30A3-3BD3-43E3-A2E7-3149EC8F8D60}" presName="descendantText" presStyleLbl="alignAcc1" presStyleIdx="0" presStyleCnt="5">
        <dgm:presLayoutVars>
          <dgm:bulletEnabled val="1"/>
        </dgm:presLayoutVars>
      </dgm:prSet>
      <dgm:spPr/>
    </dgm:pt>
    <dgm:pt modelId="{EF2AE805-D3E2-430D-A027-F5F4414B00A9}" type="pres">
      <dgm:prSet presAssocID="{E2650C68-7144-4D6D-BFA6-DB57D41F9968}" presName="sp" presStyleCnt="0"/>
      <dgm:spPr/>
    </dgm:pt>
    <dgm:pt modelId="{32891261-0A5E-44F8-9A1F-57CFB3C9B96A}" type="pres">
      <dgm:prSet presAssocID="{28065A00-0D86-4420-A224-9FBFEB4772CC}" presName="composite" presStyleCnt="0"/>
      <dgm:spPr/>
    </dgm:pt>
    <dgm:pt modelId="{C2D6981E-F4D8-48D7-9C8D-452229EB2953}" type="pres">
      <dgm:prSet presAssocID="{28065A00-0D86-4420-A224-9FBFEB4772CC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4C33F3D1-80A7-43DB-A86F-534B2600F99B}" type="pres">
      <dgm:prSet presAssocID="{28065A00-0D86-4420-A224-9FBFEB4772CC}" presName="descendantText" presStyleLbl="alignAcc1" presStyleIdx="1" presStyleCnt="5">
        <dgm:presLayoutVars>
          <dgm:bulletEnabled val="1"/>
        </dgm:presLayoutVars>
      </dgm:prSet>
      <dgm:spPr/>
    </dgm:pt>
    <dgm:pt modelId="{C878F13B-5797-4735-B25C-9DD94350AA26}" type="pres">
      <dgm:prSet presAssocID="{4A989720-29B4-47D6-85AC-D4C0A398BC5D}" presName="sp" presStyleCnt="0"/>
      <dgm:spPr/>
    </dgm:pt>
    <dgm:pt modelId="{2C74D6D1-F5BA-40C6-AD12-295973CFA267}" type="pres">
      <dgm:prSet presAssocID="{57618F88-0B96-41EA-A889-E8B78FC727AE}" presName="composite" presStyleCnt="0"/>
      <dgm:spPr/>
    </dgm:pt>
    <dgm:pt modelId="{853FB31D-3E47-4DEE-BC40-6AC8C3CEC992}" type="pres">
      <dgm:prSet presAssocID="{57618F88-0B96-41EA-A889-E8B78FC727AE}" presName="parentText" presStyleLbl="alignNode1" presStyleIdx="2" presStyleCnt="5" custLinFactNeighborY="0">
        <dgm:presLayoutVars>
          <dgm:chMax val="1"/>
          <dgm:bulletEnabled val="1"/>
        </dgm:presLayoutVars>
      </dgm:prSet>
      <dgm:spPr/>
    </dgm:pt>
    <dgm:pt modelId="{5B645D8D-C837-4E5B-AB5C-888157BD9AD7}" type="pres">
      <dgm:prSet presAssocID="{57618F88-0B96-41EA-A889-E8B78FC727AE}" presName="descendantText" presStyleLbl="alignAcc1" presStyleIdx="2" presStyleCnt="5">
        <dgm:presLayoutVars>
          <dgm:bulletEnabled val="1"/>
        </dgm:presLayoutVars>
      </dgm:prSet>
      <dgm:spPr/>
    </dgm:pt>
    <dgm:pt modelId="{378A28D9-A495-497A-B506-F8C56EB048CA}" type="pres">
      <dgm:prSet presAssocID="{EA8D6A70-8BFE-4CF4-8614-B08AAE6A47A2}" presName="sp" presStyleCnt="0"/>
      <dgm:spPr/>
    </dgm:pt>
    <dgm:pt modelId="{57DD86CA-2B7A-41AA-A418-41BCC41EF6BA}" type="pres">
      <dgm:prSet presAssocID="{F5B41DB6-4DA1-4F47-963A-49461771B9DF}" presName="composite" presStyleCnt="0"/>
      <dgm:spPr/>
    </dgm:pt>
    <dgm:pt modelId="{4BFA1256-58F3-404F-8F19-6BBE1E60045D}" type="pres">
      <dgm:prSet presAssocID="{F5B41DB6-4DA1-4F47-963A-49461771B9DF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</dgm:pt>
    <dgm:pt modelId="{DBED14CD-39C6-4117-864B-A11DAE931162}" type="pres">
      <dgm:prSet presAssocID="{F5B41DB6-4DA1-4F47-963A-49461771B9DF}" presName="descendantText" presStyleLbl="alignAcc1" presStyleIdx="3" presStyleCnt="5" custLinFactNeighborX="0" custLinFactNeighborY="0">
        <dgm:presLayoutVars>
          <dgm:bulletEnabled val="1"/>
        </dgm:presLayoutVars>
      </dgm:prSet>
      <dgm:spPr/>
    </dgm:pt>
    <dgm:pt modelId="{F2D30870-1CE6-4AB3-A860-E20225E7CE84}" type="pres">
      <dgm:prSet presAssocID="{A7411D6E-676B-44D7-849F-FADC28F4F40D}" presName="sp" presStyleCnt="0"/>
      <dgm:spPr/>
    </dgm:pt>
    <dgm:pt modelId="{D9E38854-3051-4435-9786-5884B75BA3D5}" type="pres">
      <dgm:prSet presAssocID="{DC9FEA39-8810-48F6-8838-3F14B5156F4F}" presName="composite" presStyleCnt="0"/>
      <dgm:spPr/>
    </dgm:pt>
    <dgm:pt modelId="{6A1E8866-4753-4B07-ABF3-EA0E2C0181E1}" type="pres">
      <dgm:prSet presAssocID="{DC9FEA39-8810-48F6-8838-3F14B5156F4F}" presName="parentText" presStyleLbl="alignNode1" presStyleIdx="4" presStyleCnt="5" custLinFactNeighborY="0">
        <dgm:presLayoutVars>
          <dgm:chMax val="1"/>
          <dgm:bulletEnabled val="1"/>
        </dgm:presLayoutVars>
      </dgm:prSet>
      <dgm:spPr/>
    </dgm:pt>
    <dgm:pt modelId="{2CA96477-0227-4180-A00F-007FD2280EBB}" type="pres">
      <dgm:prSet presAssocID="{DC9FEA39-8810-48F6-8838-3F14B5156F4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FB5FC1C-BC61-44C3-907A-C2F5E2709DE8}" type="presOf" srcId="{3C369310-B7D8-47B0-9320-1D0B9B7FC445}" destId="{15316EFD-D1D1-44EF-AA01-3C1CDDEA6BE9}" srcOrd="0" destOrd="0" presId="urn:microsoft.com/office/officeart/2005/8/layout/chevron2"/>
    <dgm:cxn modelId="{77CBFB32-AFE5-46FE-BE51-34B6367CE333}" type="presOf" srcId="{DC9FEA39-8810-48F6-8838-3F14B5156F4F}" destId="{6A1E8866-4753-4B07-ABF3-EA0E2C0181E1}" srcOrd="0" destOrd="0" presId="urn:microsoft.com/office/officeart/2005/8/layout/chevron2"/>
    <dgm:cxn modelId="{C4AECB5F-98D4-4617-A17B-45B2D5040FBA}" type="presOf" srcId="{AA07AAF0-1458-4C67-9AC1-A61622E44E51}" destId="{4C33F3D1-80A7-43DB-A86F-534B2600F99B}" srcOrd="0" destOrd="0" presId="urn:microsoft.com/office/officeart/2005/8/layout/chevron2"/>
    <dgm:cxn modelId="{F3ADB364-8CC5-4C65-8602-220F22984C9F}" type="presOf" srcId="{28065A00-0D86-4420-A224-9FBFEB4772CC}" destId="{C2D6981E-F4D8-48D7-9C8D-452229EB2953}" srcOrd="0" destOrd="0" presId="urn:microsoft.com/office/officeart/2005/8/layout/chevron2"/>
    <dgm:cxn modelId="{FD6D726C-2923-45DC-83F7-177B001F18FB}" type="presOf" srcId="{5F6E30A3-3BD3-43E3-A2E7-3149EC8F8D60}" destId="{C7CC0664-2045-4BD9-A837-AD0260C69940}" srcOrd="0" destOrd="0" presId="urn:microsoft.com/office/officeart/2005/8/layout/chevron2"/>
    <dgm:cxn modelId="{96E75257-3281-495F-8D73-B09ED3AD2F6B}" srcId="{451B4EBA-2322-4B76-B551-E4529E288CD8}" destId="{28065A00-0D86-4420-A224-9FBFEB4772CC}" srcOrd="1" destOrd="0" parTransId="{23954972-F5DF-404E-8686-52E05967DE03}" sibTransId="{4A989720-29B4-47D6-85AC-D4C0A398BC5D}"/>
    <dgm:cxn modelId="{379E5679-845B-4EB7-9E8A-5B7EC0B73421}" type="presOf" srcId="{D02E10F3-DC35-4FA5-948A-958B7D0291AF}" destId="{5B645D8D-C837-4E5B-AB5C-888157BD9AD7}" srcOrd="0" destOrd="0" presId="urn:microsoft.com/office/officeart/2005/8/layout/chevron2"/>
    <dgm:cxn modelId="{18EB5EA0-3640-4D08-A3CC-27DFB1FA25C4}" srcId="{5F6E30A3-3BD3-43E3-A2E7-3149EC8F8D60}" destId="{3C369310-B7D8-47B0-9320-1D0B9B7FC445}" srcOrd="0" destOrd="0" parTransId="{C3EE7031-AA52-44F8-90D6-2E363E45E3C2}" sibTransId="{0E9B5A3F-F068-4B64-979B-11773A9453B9}"/>
    <dgm:cxn modelId="{D34748A8-F22A-44F5-8019-274C89080216}" type="presOf" srcId="{899E4FFC-1120-45B0-898F-D484ADEE1E07}" destId="{2CA96477-0227-4180-A00F-007FD2280EBB}" srcOrd="0" destOrd="0" presId="urn:microsoft.com/office/officeart/2005/8/layout/chevron2"/>
    <dgm:cxn modelId="{31E629AB-D117-4CCD-9516-AE65BB403126}" srcId="{451B4EBA-2322-4B76-B551-E4529E288CD8}" destId="{F5B41DB6-4DA1-4F47-963A-49461771B9DF}" srcOrd="3" destOrd="0" parTransId="{F926203F-F02E-43E0-A48C-379DE8E4F75B}" sibTransId="{A7411D6E-676B-44D7-849F-FADC28F4F40D}"/>
    <dgm:cxn modelId="{3F3F28AF-7453-4717-8024-0C94DF359A00}" type="presOf" srcId="{451B4EBA-2322-4B76-B551-E4529E288CD8}" destId="{C93DD985-38A7-485A-B24D-B6631A5AE555}" srcOrd="0" destOrd="0" presId="urn:microsoft.com/office/officeart/2005/8/layout/chevron2"/>
    <dgm:cxn modelId="{1CD3ACBD-7DD7-4831-8063-20878932BD57}" type="presOf" srcId="{F5B41DB6-4DA1-4F47-963A-49461771B9DF}" destId="{4BFA1256-58F3-404F-8F19-6BBE1E60045D}" srcOrd="0" destOrd="0" presId="urn:microsoft.com/office/officeart/2005/8/layout/chevron2"/>
    <dgm:cxn modelId="{BA96E4C5-C63B-4962-9060-2816C37AB102}" srcId="{28065A00-0D86-4420-A224-9FBFEB4772CC}" destId="{AA07AAF0-1458-4C67-9AC1-A61622E44E51}" srcOrd="0" destOrd="0" parTransId="{B4315AB6-783C-482F-8862-CEAD600FCFEB}" sibTransId="{6866E277-0DA8-4F90-ACB2-DA15B1CC8315}"/>
    <dgm:cxn modelId="{70619EC7-2DB9-447B-8F4A-045A431384A1}" type="presOf" srcId="{24A8189C-2EAB-4565-B25B-F2348E9A901D}" destId="{DBED14CD-39C6-4117-864B-A11DAE931162}" srcOrd="0" destOrd="0" presId="urn:microsoft.com/office/officeart/2005/8/layout/chevron2"/>
    <dgm:cxn modelId="{374062C9-BE6A-450A-9EB1-C5D03A2C627C}" srcId="{F5B41DB6-4DA1-4F47-963A-49461771B9DF}" destId="{24A8189C-2EAB-4565-B25B-F2348E9A901D}" srcOrd="0" destOrd="0" parTransId="{33D9CF4E-43D4-4261-8957-2615B5555AC3}" sibTransId="{048E4BB0-319F-4C5A-82BD-30DE6E26892B}"/>
    <dgm:cxn modelId="{54EDABCC-50AE-43D6-85A2-D721D2BEDD87}" srcId="{451B4EBA-2322-4B76-B551-E4529E288CD8}" destId="{57618F88-0B96-41EA-A889-E8B78FC727AE}" srcOrd="2" destOrd="0" parTransId="{5CA62BB8-2052-4B32-9E03-3CE73CD7509E}" sibTransId="{EA8D6A70-8BFE-4CF4-8614-B08AAE6A47A2}"/>
    <dgm:cxn modelId="{DE8475CF-D781-43A7-9A48-4227746B7AD7}" type="presOf" srcId="{57618F88-0B96-41EA-A889-E8B78FC727AE}" destId="{853FB31D-3E47-4DEE-BC40-6AC8C3CEC992}" srcOrd="0" destOrd="0" presId="urn:microsoft.com/office/officeart/2005/8/layout/chevron2"/>
    <dgm:cxn modelId="{E14D80DD-82FB-4DB1-9B6E-5E7CEA0A0793}" srcId="{DC9FEA39-8810-48F6-8838-3F14B5156F4F}" destId="{899E4FFC-1120-45B0-898F-D484ADEE1E07}" srcOrd="0" destOrd="0" parTransId="{CCE8BF8B-23FD-49FC-9A3A-46F246565141}" sibTransId="{21CBA223-679F-47C3-B979-D2E1B807EDD8}"/>
    <dgm:cxn modelId="{E38D92E4-5937-435F-B787-BA14898A5167}" srcId="{451B4EBA-2322-4B76-B551-E4529E288CD8}" destId="{DC9FEA39-8810-48F6-8838-3F14B5156F4F}" srcOrd="4" destOrd="0" parTransId="{41F745C7-E135-4EE8-87F1-CD82CE74EE47}" sibTransId="{F67184B4-1148-459E-9458-FC47B54E8345}"/>
    <dgm:cxn modelId="{7645D1F4-8238-4C26-9DC6-2CF039C4E54B}" srcId="{57618F88-0B96-41EA-A889-E8B78FC727AE}" destId="{D02E10F3-DC35-4FA5-948A-958B7D0291AF}" srcOrd="0" destOrd="0" parTransId="{93B93E5C-5B02-45F5-994C-C3260409AD51}" sibTransId="{F4BD281B-A1F9-4154-92E4-F2090972D312}"/>
    <dgm:cxn modelId="{67C1AFFC-91DB-4FBD-8644-50CB5619E479}" srcId="{451B4EBA-2322-4B76-B551-E4529E288CD8}" destId="{5F6E30A3-3BD3-43E3-A2E7-3149EC8F8D60}" srcOrd="0" destOrd="0" parTransId="{3EDA5DAE-FCDE-406A-B20C-CC0175F93E2D}" sibTransId="{E2650C68-7144-4D6D-BFA6-DB57D41F9968}"/>
    <dgm:cxn modelId="{A86A06F5-0D2D-4BF0-AFA8-B5967CFC00CC}" type="presParOf" srcId="{C93DD985-38A7-485A-B24D-B6631A5AE555}" destId="{062259D4-D1F1-4BB9-8073-4A2C367763FA}" srcOrd="0" destOrd="0" presId="urn:microsoft.com/office/officeart/2005/8/layout/chevron2"/>
    <dgm:cxn modelId="{7107056A-EAE6-424C-BFD0-3F86E8A39D6A}" type="presParOf" srcId="{062259D4-D1F1-4BB9-8073-4A2C367763FA}" destId="{C7CC0664-2045-4BD9-A837-AD0260C69940}" srcOrd="0" destOrd="0" presId="urn:microsoft.com/office/officeart/2005/8/layout/chevron2"/>
    <dgm:cxn modelId="{E2B6500A-F296-4C11-90A9-605F5C7E43DD}" type="presParOf" srcId="{062259D4-D1F1-4BB9-8073-4A2C367763FA}" destId="{15316EFD-D1D1-44EF-AA01-3C1CDDEA6BE9}" srcOrd="1" destOrd="0" presId="urn:microsoft.com/office/officeart/2005/8/layout/chevron2"/>
    <dgm:cxn modelId="{443F8598-120D-45B0-B7D6-3C91AAD902C3}" type="presParOf" srcId="{C93DD985-38A7-485A-B24D-B6631A5AE555}" destId="{EF2AE805-D3E2-430D-A027-F5F4414B00A9}" srcOrd="1" destOrd="0" presId="urn:microsoft.com/office/officeart/2005/8/layout/chevron2"/>
    <dgm:cxn modelId="{1ADD1764-2687-42F6-897C-B2E29A830766}" type="presParOf" srcId="{C93DD985-38A7-485A-B24D-B6631A5AE555}" destId="{32891261-0A5E-44F8-9A1F-57CFB3C9B96A}" srcOrd="2" destOrd="0" presId="urn:microsoft.com/office/officeart/2005/8/layout/chevron2"/>
    <dgm:cxn modelId="{45573CB3-FF2E-4526-AB05-BFAB26B95C7C}" type="presParOf" srcId="{32891261-0A5E-44F8-9A1F-57CFB3C9B96A}" destId="{C2D6981E-F4D8-48D7-9C8D-452229EB2953}" srcOrd="0" destOrd="0" presId="urn:microsoft.com/office/officeart/2005/8/layout/chevron2"/>
    <dgm:cxn modelId="{D1180E2F-629B-4EAD-8B12-68076A8F8109}" type="presParOf" srcId="{32891261-0A5E-44F8-9A1F-57CFB3C9B96A}" destId="{4C33F3D1-80A7-43DB-A86F-534B2600F99B}" srcOrd="1" destOrd="0" presId="urn:microsoft.com/office/officeart/2005/8/layout/chevron2"/>
    <dgm:cxn modelId="{99606E8D-5E20-4862-9E83-956A73C39899}" type="presParOf" srcId="{C93DD985-38A7-485A-B24D-B6631A5AE555}" destId="{C878F13B-5797-4735-B25C-9DD94350AA26}" srcOrd="3" destOrd="0" presId="urn:microsoft.com/office/officeart/2005/8/layout/chevron2"/>
    <dgm:cxn modelId="{749A9570-211F-4A80-8223-557A482809F0}" type="presParOf" srcId="{C93DD985-38A7-485A-B24D-B6631A5AE555}" destId="{2C74D6D1-F5BA-40C6-AD12-295973CFA267}" srcOrd="4" destOrd="0" presId="urn:microsoft.com/office/officeart/2005/8/layout/chevron2"/>
    <dgm:cxn modelId="{FA0273EB-A4F1-483F-8DD3-EC958A3FA553}" type="presParOf" srcId="{2C74D6D1-F5BA-40C6-AD12-295973CFA267}" destId="{853FB31D-3E47-4DEE-BC40-6AC8C3CEC992}" srcOrd="0" destOrd="0" presId="urn:microsoft.com/office/officeart/2005/8/layout/chevron2"/>
    <dgm:cxn modelId="{2E0EB01D-9C19-45BD-A10F-FC5054ACB809}" type="presParOf" srcId="{2C74D6D1-F5BA-40C6-AD12-295973CFA267}" destId="{5B645D8D-C837-4E5B-AB5C-888157BD9AD7}" srcOrd="1" destOrd="0" presId="urn:microsoft.com/office/officeart/2005/8/layout/chevron2"/>
    <dgm:cxn modelId="{87BB1427-8CAC-478A-A1B2-F4865946D629}" type="presParOf" srcId="{C93DD985-38A7-485A-B24D-B6631A5AE555}" destId="{378A28D9-A495-497A-B506-F8C56EB048CA}" srcOrd="5" destOrd="0" presId="urn:microsoft.com/office/officeart/2005/8/layout/chevron2"/>
    <dgm:cxn modelId="{8EB496D8-96FF-4FA7-9C65-0DBFD1F9DB8C}" type="presParOf" srcId="{C93DD985-38A7-485A-B24D-B6631A5AE555}" destId="{57DD86CA-2B7A-41AA-A418-41BCC41EF6BA}" srcOrd="6" destOrd="0" presId="urn:microsoft.com/office/officeart/2005/8/layout/chevron2"/>
    <dgm:cxn modelId="{D0A79BB2-6514-41B1-84C7-D363D2C5F311}" type="presParOf" srcId="{57DD86CA-2B7A-41AA-A418-41BCC41EF6BA}" destId="{4BFA1256-58F3-404F-8F19-6BBE1E60045D}" srcOrd="0" destOrd="0" presId="urn:microsoft.com/office/officeart/2005/8/layout/chevron2"/>
    <dgm:cxn modelId="{94F682D8-F773-4242-8539-C1F2DEE140A2}" type="presParOf" srcId="{57DD86CA-2B7A-41AA-A418-41BCC41EF6BA}" destId="{DBED14CD-39C6-4117-864B-A11DAE931162}" srcOrd="1" destOrd="0" presId="urn:microsoft.com/office/officeart/2005/8/layout/chevron2"/>
    <dgm:cxn modelId="{96B6D6EE-6A4F-48FC-B2CB-FF5F90BC5EFB}" type="presParOf" srcId="{C93DD985-38A7-485A-B24D-B6631A5AE555}" destId="{F2D30870-1CE6-4AB3-A860-E20225E7CE84}" srcOrd="7" destOrd="0" presId="urn:microsoft.com/office/officeart/2005/8/layout/chevron2"/>
    <dgm:cxn modelId="{B05B68DF-C3BA-4228-AE8C-C02823E9BB6A}" type="presParOf" srcId="{C93DD985-38A7-485A-B24D-B6631A5AE555}" destId="{D9E38854-3051-4435-9786-5884B75BA3D5}" srcOrd="8" destOrd="0" presId="urn:microsoft.com/office/officeart/2005/8/layout/chevron2"/>
    <dgm:cxn modelId="{233849F3-F991-4B01-ACF7-08FE0A115B2C}" type="presParOf" srcId="{D9E38854-3051-4435-9786-5884B75BA3D5}" destId="{6A1E8866-4753-4B07-ABF3-EA0E2C0181E1}" srcOrd="0" destOrd="0" presId="urn:microsoft.com/office/officeart/2005/8/layout/chevron2"/>
    <dgm:cxn modelId="{26D2239B-FDF6-44F5-9F73-22FC2787E5BB}" type="presParOf" srcId="{D9E38854-3051-4435-9786-5884B75BA3D5}" destId="{2CA96477-0227-4180-A00F-007FD2280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C0664-2045-4BD9-A837-AD0260C69940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rgbClr val="F8B323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</a:t>
          </a:r>
        </a:p>
      </dsp:txBody>
      <dsp:txXfrm rot="-5400000">
        <a:off x="1" y="339270"/>
        <a:ext cx="675222" cy="289381"/>
      </dsp:txXfrm>
    </dsp:sp>
    <dsp:sp modelId="{15316EFD-D1D1-44EF-AA01-3C1CDDEA6BE9}">
      <dsp:nvSpPr>
        <dsp:cNvPr id="0" name=""/>
        <dsp:cNvSpPr/>
      </dsp:nvSpPr>
      <dsp:spPr>
        <a:xfrm rot="5400000">
          <a:off x="2455536" y="-1778654"/>
          <a:ext cx="626992" cy="4187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8B3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Background</a:t>
          </a:r>
        </a:p>
      </dsp:txBody>
      <dsp:txXfrm rot="-5400000">
        <a:off x="675223" y="32266"/>
        <a:ext cx="4157012" cy="565778"/>
      </dsp:txXfrm>
    </dsp:sp>
    <dsp:sp modelId="{C2D6981E-F4D8-48D7-9C8D-452229EB2953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rgbClr val="F8B323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</a:t>
          </a:r>
        </a:p>
      </dsp:txBody>
      <dsp:txXfrm rot="-5400000">
        <a:off x="1" y="1185123"/>
        <a:ext cx="675222" cy="289381"/>
      </dsp:txXfrm>
    </dsp:sp>
    <dsp:sp modelId="{4C33F3D1-80A7-43DB-A86F-534B2600F99B}">
      <dsp:nvSpPr>
        <dsp:cNvPr id="0" name=""/>
        <dsp:cNvSpPr/>
      </dsp:nvSpPr>
      <dsp:spPr>
        <a:xfrm rot="5400000">
          <a:off x="2455536" y="-932800"/>
          <a:ext cx="626992" cy="4187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8B3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Executive Summary</a:t>
          </a:r>
        </a:p>
      </dsp:txBody>
      <dsp:txXfrm rot="-5400000">
        <a:off x="675223" y="878120"/>
        <a:ext cx="4157012" cy="565778"/>
      </dsp:txXfrm>
    </dsp:sp>
    <dsp:sp modelId="{853FB31D-3E47-4DEE-BC40-6AC8C3CEC992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8B323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</a:t>
          </a:r>
        </a:p>
      </dsp:txBody>
      <dsp:txXfrm rot="-5400000">
        <a:off x="1" y="2030977"/>
        <a:ext cx="675222" cy="289381"/>
      </dsp:txXfrm>
    </dsp:sp>
    <dsp:sp modelId="{5B645D8D-C837-4E5B-AB5C-888157BD9AD7}">
      <dsp:nvSpPr>
        <dsp:cNvPr id="0" name=""/>
        <dsp:cNvSpPr/>
      </dsp:nvSpPr>
      <dsp:spPr>
        <a:xfrm rot="5400000">
          <a:off x="2455536" y="-86946"/>
          <a:ext cx="626992" cy="4187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8B3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Business Flow</a:t>
          </a:r>
        </a:p>
      </dsp:txBody>
      <dsp:txXfrm rot="-5400000">
        <a:off x="675223" y="1723974"/>
        <a:ext cx="4157012" cy="565778"/>
      </dsp:txXfrm>
    </dsp:sp>
    <dsp:sp modelId="{4BFA1256-58F3-404F-8F19-6BBE1E60045D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rgbClr val="F8B323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</a:t>
          </a:r>
        </a:p>
      </dsp:txBody>
      <dsp:txXfrm rot="-5400000">
        <a:off x="1" y="2876831"/>
        <a:ext cx="675222" cy="289381"/>
      </dsp:txXfrm>
    </dsp:sp>
    <dsp:sp modelId="{DBED14CD-39C6-4117-864B-A11DAE931162}">
      <dsp:nvSpPr>
        <dsp:cNvPr id="0" name=""/>
        <dsp:cNvSpPr/>
      </dsp:nvSpPr>
      <dsp:spPr>
        <a:xfrm rot="5400000">
          <a:off x="2455536" y="758907"/>
          <a:ext cx="626992" cy="4187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8B3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 dirty="0"/>
            <a:t>Analysis</a:t>
          </a:r>
          <a:endParaRPr lang="en-US" sz="2800" kern="1200" dirty="0"/>
        </a:p>
      </dsp:txBody>
      <dsp:txXfrm rot="-5400000">
        <a:off x="675223" y="2569828"/>
        <a:ext cx="4157012" cy="565778"/>
      </dsp:txXfrm>
    </dsp:sp>
    <dsp:sp modelId="{6A1E8866-4753-4B07-ABF3-EA0E2C0181E1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8B323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</a:t>
          </a:r>
        </a:p>
      </dsp:txBody>
      <dsp:txXfrm rot="-5400000">
        <a:off x="1" y="3722685"/>
        <a:ext cx="675222" cy="289381"/>
      </dsp:txXfrm>
    </dsp:sp>
    <dsp:sp modelId="{2CA96477-0227-4180-A00F-007FD2280EBB}">
      <dsp:nvSpPr>
        <dsp:cNvPr id="0" name=""/>
        <dsp:cNvSpPr/>
      </dsp:nvSpPr>
      <dsp:spPr>
        <a:xfrm rot="5400000">
          <a:off x="2455536" y="1604761"/>
          <a:ext cx="626992" cy="4187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8B3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Finding &amp; Conclusion</a:t>
          </a:r>
        </a:p>
      </dsp:txBody>
      <dsp:txXfrm rot="-5400000">
        <a:off x="675223" y="3415682"/>
        <a:ext cx="4157012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3627-015C-4582-A238-624383B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0AC07-BC0F-49AB-9CD7-5FD8B30E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E04F-C76E-419E-927D-0DEB4B6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9DB8-4FC3-49D9-95F6-E194BE38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4D69-D412-4D34-8677-2B6DC46F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BE8C-5136-4D31-A938-E00BEF57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E344-24F8-4F8C-88CA-77FBB32D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46C9-AF40-488F-808A-0BE4849C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18D2-AB94-4E92-8E98-2913595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EAF1-80F6-4AC2-814B-ABD9310C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6A116-C5A8-469C-A9AE-C291BFFE5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DCD7-C411-45F6-A855-2BB4CFEE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3F93-2ADF-4AF9-AA20-7E5D93B2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872E-CB0C-4EBF-90AA-1749444D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88DE-E611-4C3D-A4A7-F74874C8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72DF-4763-4F9C-845B-83CC5025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388A-DCCE-44EC-9BEB-9662FFA2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CC94-E990-491A-9454-B72F135A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4721-E0D2-467F-8DA0-92588F4E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4BB-55C0-48AD-8D44-FD915DC9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CC8C-2211-4DE1-AC13-25048BE9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E249-13DD-4E0C-99D8-DEB83FE2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44B9-36C2-4CC1-AA65-7C144B1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D2D-958C-4AA2-A282-2B4E99E1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1288-1778-4279-9CDC-46A2804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8A63-2BF8-4B7F-AFA1-5AAC5FC2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21F0-DBFA-4641-B38F-C9A7C8931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9D68-1F24-4C03-8C50-94ADD569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2D8D-A6E1-4D70-BBC0-5BF763BA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F9CF-AADD-4AA2-B316-046BA9B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79F-3C82-45EE-9F96-806295FC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D9FE-1398-4B92-8629-8130537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C395-1DEB-441A-AC27-2E7E2623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E0205-6880-4366-973B-7B47F49E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50E53-F968-4246-83EF-69AE0E337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C6896-FBEB-447E-AA9C-7F818512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93170-2FDD-4E89-92EF-0A53F74C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35E17-6FF4-419B-B7AB-91C20B7E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1C5D1-A6AF-475B-B5B3-20B4B29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C4F3-FBE7-429F-A15A-5FC491A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8A373-EAA9-481B-B565-1623DC5F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83F9-4E9D-458A-BEEA-C2A12802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5F43-BE57-4797-BC9E-354FA86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9652C-401C-42B5-B6A0-7229E39F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B31D6-D7B7-491E-B6D5-046EECA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D109-11C6-413E-B4B5-DAEBA296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EF5D-A9E2-4CCF-A74F-1F16BEFD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B06E-88EB-4074-90CB-ACCABA28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1D06-8CC5-474D-8ED6-5F7696B1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5364-77EA-4974-911C-6EF1D190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2C52-1D6B-4722-8269-53C85E2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FD38-4C31-4477-843C-048377A9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932-BFEB-4C74-AEF6-16CC1390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AB078-8E11-4BD7-9BD1-A90A69AE3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B5E3A-A07A-4D4C-9192-011FB4BB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739B-EC42-4EE1-B9DF-9541DD27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2831C-F2DA-4449-86D9-7EDDA12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6EAD-AA5E-47D7-9244-DD8C2B42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9C741-5DF4-48FE-8283-CC3F1A75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EA04F-8B0A-48D2-B226-6A60759C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E026-A864-4957-A7F9-E8A6D1B15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034C-4A70-4818-B120-0DCB2CEE1F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059C-C5C7-4727-A2C4-3EB820009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3529-AF42-4A19-947C-DE782C421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F364-3B66-4956-B66A-930DC944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spin.com/2014/10/21/important-referrals-inside-sal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rgbClr val="F8B323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E837A-2DC2-4AF5-8F3C-1C4CFC91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dirty="0"/>
              <a:t>Referral Program </a:t>
            </a:r>
            <a:br>
              <a:rPr lang="en-US" sz="6400" dirty="0"/>
            </a:br>
            <a:r>
              <a:rPr lang="en-US" sz="6400" dirty="0"/>
              <a:t>AB Testing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D4376-5F02-4123-BFA0-B66DDE6B1EBC}"/>
              </a:ext>
            </a:extLst>
          </p:cNvPr>
          <p:cNvSpPr txBox="1"/>
          <p:nvPr/>
        </p:nvSpPr>
        <p:spPr>
          <a:xfrm>
            <a:off x="8896349" y="5124050"/>
            <a:ext cx="2543175" cy="827862"/>
          </a:xfrm>
          <a:prstGeom prst="rect">
            <a:avLst/>
          </a:prstGeo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Audience assumption: </a:t>
            </a:r>
          </a:p>
          <a:p>
            <a:pPr>
              <a:spcAft>
                <a:spcPts val="600"/>
              </a:spcAft>
            </a:pPr>
            <a:r>
              <a:rPr lang="en-US" dirty="0"/>
              <a:t>Internal meeting with PM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76200">
            <a:solidFill>
              <a:srgbClr val="F8B32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62696-1C6B-487E-A44E-93DD56C4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644" y="619937"/>
            <a:ext cx="831880" cy="82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BFB8D-421B-4EDC-85DF-6E2C581A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6" y="4905554"/>
            <a:ext cx="1410116" cy="9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AB466A5-CDDC-4FE6-BE1B-2DEA0931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97C13-7522-4DEE-97D1-093E9ED03045}"/>
              </a:ext>
            </a:extLst>
          </p:cNvPr>
          <p:cNvSpPr/>
          <p:nvPr/>
        </p:nvSpPr>
        <p:spPr>
          <a:xfrm>
            <a:off x="-1" y="-12695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F6EF72D1-780A-443A-BA41-67061936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3" y="2020223"/>
            <a:ext cx="3892732" cy="1671686"/>
          </a:xfrm>
        </p:spPr>
        <p:txBody>
          <a:bodyPr anchor="ctr">
            <a:normAutofit/>
          </a:bodyPr>
          <a:lstStyle/>
          <a:p>
            <a:r>
              <a:rPr lang="en-US" dirty="0"/>
              <a:t>Reward Amount Test Analysis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F90457-A2F0-411F-92D0-BB4EEB389A0E}"/>
              </a:ext>
            </a:extLst>
          </p:cNvPr>
          <p:cNvGrpSpPr/>
          <p:nvPr/>
        </p:nvGrpSpPr>
        <p:grpSpPr>
          <a:xfrm>
            <a:off x="1324238" y="3827777"/>
            <a:ext cx="3128950" cy="843375"/>
            <a:chOff x="8007066" y="213831"/>
            <a:chExt cx="3765834" cy="99153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A0641BB-DB2B-4023-B654-90B084BEC041}"/>
                </a:ext>
              </a:extLst>
            </p:cNvPr>
            <p:cNvSpPr/>
            <p:nvPr/>
          </p:nvSpPr>
          <p:spPr>
            <a:xfrm>
              <a:off x="9363226" y="709625"/>
              <a:ext cx="795338" cy="229916"/>
            </a:xfrm>
            <a:prstGeom prst="rect">
              <a:avLst/>
            </a:prstGeom>
            <a:solidFill>
              <a:srgbClr val="F8B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Ctrl</a:t>
              </a:r>
            </a:p>
          </p:txBody>
        </p:sp>
        <p:pic>
          <p:nvPicPr>
            <p:cNvPr id="82" name="Content Placeholder 4">
              <a:extLst>
                <a:ext uri="{FF2B5EF4-FFF2-40B4-BE49-F238E27FC236}">
                  <a16:creationId xmlns:a16="http://schemas.microsoft.com/office/drawing/2014/main" id="{32330B39-F3EB-4E0B-B0DA-146E8328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7066" y="213831"/>
              <a:ext cx="3765834" cy="991536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826E5A4-D12B-4E2C-A8C0-B1BCA9BF410B}"/>
                </a:ext>
              </a:extLst>
            </p:cNvPr>
            <p:cNvSpPr/>
            <p:nvPr/>
          </p:nvSpPr>
          <p:spPr>
            <a:xfrm>
              <a:off x="9363226" y="954599"/>
              <a:ext cx="795338" cy="223010"/>
            </a:xfrm>
            <a:prstGeom prst="rect">
              <a:avLst/>
            </a:prstGeom>
            <a:solidFill>
              <a:srgbClr val="F8B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Var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6560322-2B39-4FD4-A93C-DB1251262E69}"/>
              </a:ext>
            </a:extLst>
          </p:cNvPr>
          <p:cNvSpPr txBox="1"/>
          <p:nvPr/>
        </p:nvSpPr>
        <p:spPr>
          <a:xfrm>
            <a:off x="9445146" y="3780603"/>
            <a:ext cx="221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*95% sig, **99% sig, ***99.9% sig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AB4FE1D-4399-4544-8D15-8A52C52C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051" y="4056682"/>
            <a:ext cx="268972" cy="14820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CC8657E-E15D-437E-BFAE-E8B04E24A97D}"/>
              </a:ext>
            </a:extLst>
          </p:cNvPr>
          <p:cNvSpPr txBox="1"/>
          <p:nvPr/>
        </p:nvSpPr>
        <p:spPr>
          <a:xfrm>
            <a:off x="6008533" y="4729809"/>
            <a:ext cx="553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$50_Var 0-day group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well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(Refer% +12.5%, Quote% +5.3%, Policy% +2%)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The more incentive does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increase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possibility for receiver 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 a policy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6CB38E-7EEF-46A8-AD19-160A8FB164BB}"/>
              </a:ext>
            </a:extLst>
          </p:cNvPr>
          <p:cNvSpPr txBox="1"/>
          <p:nvPr/>
        </p:nvSpPr>
        <p:spPr>
          <a:xfrm>
            <a:off x="10725206" y="3991489"/>
            <a:ext cx="81905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Significant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F1044D4-5DC7-46B2-A5FA-8EF29443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810" y="2491213"/>
            <a:ext cx="5970524" cy="11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AB466A5-CDDC-4FE6-BE1B-2DEA0931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97C13-7522-4DEE-97D1-093E9ED03045}"/>
              </a:ext>
            </a:extLst>
          </p:cNvPr>
          <p:cNvSpPr/>
          <p:nvPr/>
        </p:nvSpPr>
        <p:spPr>
          <a:xfrm>
            <a:off x="-1" y="-12695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A23F81-A9C2-4F8C-B24D-ACBEF95F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3" y="2020223"/>
            <a:ext cx="3892732" cy="1671686"/>
          </a:xfrm>
        </p:spPr>
        <p:txBody>
          <a:bodyPr anchor="ctr">
            <a:normAutofit/>
          </a:bodyPr>
          <a:lstStyle/>
          <a:p>
            <a:r>
              <a:rPr lang="en-US" dirty="0"/>
              <a:t>Reward Amount Test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64CCA-EBEE-4A68-B2E4-AC502BBB5285}"/>
              </a:ext>
            </a:extLst>
          </p:cNvPr>
          <p:cNvSpPr/>
          <p:nvPr/>
        </p:nvSpPr>
        <p:spPr>
          <a:xfrm>
            <a:off x="3123072" y="4238470"/>
            <a:ext cx="660829" cy="195561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Ctrl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AE5FB18-7B73-4622-BCAA-7A4430EE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38" y="3827777"/>
            <a:ext cx="3128950" cy="843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6C9537-2A32-4A34-83D5-88CF8C4B5718}"/>
              </a:ext>
            </a:extLst>
          </p:cNvPr>
          <p:cNvSpPr/>
          <p:nvPr/>
        </p:nvSpPr>
        <p:spPr>
          <a:xfrm>
            <a:off x="3123072" y="4446838"/>
            <a:ext cx="660829" cy="189687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4123C-0F30-4E1D-A8C8-FEE52FCBE9A1}"/>
              </a:ext>
            </a:extLst>
          </p:cNvPr>
          <p:cNvSpPr txBox="1"/>
          <p:nvPr/>
        </p:nvSpPr>
        <p:spPr>
          <a:xfrm>
            <a:off x="6407864" y="4976867"/>
            <a:ext cx="553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$50_Var 2-day group also performs better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(Refer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+6.5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%, Quote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+1.9%, Policy% +1%)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2956C-53F9-47B9-96D7-A7CA916F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49" y="2541814"/>
            <a:ext cx="5914952" cy="12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AB466A5-CDDC-4FE6-BE1B-2DEA0931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97C13-7522-4DEE-97D1-093E9ED03045}"/>
              </a:ext>
            </a:extLst>
          </p:cNvPr>
          <p:cNvSpPr/>
          <p:nvPr/>
        </p:nvSpPr>
        <p:spPr>
          <a:xfrm>
            <a:off x="-1" y="-12695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B930BFD-8505-4A06-A694-624E2A06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3" y="2020223"/>
            <a:ext cx="3892732" cy="1671686"/>
          </a:xfrm>
        </p:spPr>
        <p:txBody>
          <a:bodyPr anchor="ctr">
            <a:normAutofit/>
          </a:bodyPr>
          <a:lstStyle/>
          <a:p>
            <a:r>
              <a:rPr lang="en-US" dirty="0"/>
              <a:t>Reward Amount Test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24CD80-8783-4418-9895-224FD25E7F23}"/>
              </a:ext>
            </a:extLst>
          </p:cNvPr>
          <p:cNvSpPr/>
          <p:nvPr/>
        </p:nvSpPr>
        <p:spPr>
          <a:xfrm>
            <a:off x="3773067" y="4249487"/>
            <a:ext cx="660829" cy="195561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Ctrl</a:t>
            </a: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1F17EDC-7641-4456-887C-D4F5B1FF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38" y="3827777"/>
            <a:ext cx="3128950" cy="8433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E8FC18-E039-4AA5-8577-150FD73FC0D3}"/>
              </a:ext>
            </a:extLst>
          </p:cNvPr>
          <p:cNvSpPr/>
          <p:nvPr/>
        </p:nvSpPr>
        <p:spPr>
          <a:xfrm>
            <a:off x="3773067" y="4457855"/>
            <a:ext cx="660829" cy="189687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Var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D91AF-68DA-4548-8737-D4E7920F812B}"/>
              </a:ext>
            </a:extLst>
          </p:cNvPr>
          <p:cNvSpPr txBox="1"/>
          <p:nvPr/>
        </p:nvSpPr>
        <p:spPr>
          <a:xfrm>
            <a:off x="6407864" y="4922725"/>
            <a:ext cx="553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all the three comparisons,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$50 incentive attracts more referrals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$25.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5010C-89C7-4A3F-9F6B-23C02F3E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10" y="2603973"/>
            <a:ext cx="5970524" cy="11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5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AB466A5-CDDC-4FE6-BE1B-2DEA0931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97C13-7522-4DEE-97D1-093E9ED03045}"/>
              </a:ext>
            </a:extLst>
          </p:cNvPr>
          <p:cNvSpPr/>
          <p:nvPr/>
        </p:nvSpPr>
        <p:spPr>
          <a:xfrm>
            <a:off x="-1" y="-12695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3C86A7-6D78-444F-9CC8-0D7E5117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3" y="2020223"/>
            <a:ext cx="4060604" cy="167168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Promo Begin Time Test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C4003-9E98-4CB7-B5D9-3DBF5094A933}"/>
              </a:ext>
            </a:extLst>
          </p:cNvPr>
          <p:cNvGrpSpPr/>
          <p:nvPr/>
        </p:nvGrpSpPr>
        <p:grpSpPr>
          <a:xfrm>
            <a:off x="1326522" y="3827777"/>
            <a:ext cx="3128950" cy="843375"/>
            <a:chOff x="1128383" y="4706584"/>
            <a:chExt cx="3128950" cy="843375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8628771D-70BC-43A0-ADC8-EEE031D3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383" y="4706584"/>
              <a:ext cx="3128950" cy="84337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23D45E-7CDF-4497-85D8-718103EF7A93}"/>
                </a:ext>
              </a:extLst>
            </p:cNvPr>
            <p:cNvGrpSpPr/>
            <p:nvPr/>
          </p:nvGrpSpPr>
          <p:grpSpPr>
            <a:xfrm>
              <a:off x="2240253" y="5327684"/>
              <a:ext cx="2017080" cy="211258"/>
              <a:chOff x="2451042" y="4249487"/>
              <a:chExt cx="1936826" cy="19556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36493-372F-4CA0-AC34-DFE3BDB2DF3A}"/>
                  </a:ext>
                </a:extLst>
              </p:cNvPr>
              <p:cNvSpPr/>
              <p:nvPr/>
            </p:nvSpPr>
            <p:spPr>
              <a:xfrm>
                <a:off x="2451042" y="4249487"/>
                <a:ext cx="660829" cy="195561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/>
                  <a:t>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DB4A55-66FF-4B76-9029-D0BA3C38E60F}"/>
                  </a:ext>
                </a:extLst>
              </p:cNvPr>
              <p:cNvSpPr/>
              <p:nvPr/>
            </p:nvSpPr>
            <p:spPr>
              <a:xfrm>
                <a:off x="3111871" y="4251067"/>
                <a:ext cx="660829" cy="189687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dirty="0"/>
                  <a:t>B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23467C-175F-4E91-B076-7630278A9568}"/>
                  </a:ext>
                </a:extLst>
              </p:cNvPr>
              <p:cNvSpPr/>
              <p:nvPr/>
            </p:nvSpPr>
            <p:spPr>
              <a:xfrm>
                <a:off x="3727039" y="4251066"/>
                <a:ext cx="660829" cy="189687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dirty="0"/>
                  <a:t>C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825C53-7EBD-4351-951C-D050272C845D}"/>
              </a:ext>
            </a:extLst>
          </p:cNvPr>
          <p:cNvSpPr txBox="1"/>
          <p:nvPr/>
        </p:nvSpPr>
        <p:spPr>
          <a:xfrm>
            <a:off x="5922631" y="5132439"/>
            <a:ext cx="553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0-day Promo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significantly performs better than 2/7-day Promo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19A1A12-C623-4C0E-A16E-DA7A6E66C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673098"/>
              </p:ext>
            </p:extLst>
          </p:nvPr>
        </p:nvGraphicFramePr>
        <p:xfrm>
          <a:off x="6394649" y="2131229"/>
          <a:ext cx="4591685" cy="275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46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AB466A5-CDDC-4FE6-BE1B-2DEA0931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97C13-7522-4DEE-97D1-093E9ED03045}"/>
              </a:ext>
            </a:extLst>
          </p:cNvPr>
          <p:cNvSpPr/>
          <p:nvPr/>
        </p:nvSpPr>
        <p:spPr>
          <a:xfrm>
            <a:off x="-1" y="-12695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86AE3C-3ECD-4F7B-A09D-2F16A835E2EC}"/>
              </a:ext>
            </a:extLst>
          </p:cNvPr>
          <p:cNvSpPr txBox="1">
            <a:spLocks/>
          </p:cNvSpPr>
          <p:nvPr/>
        </p:nvSpPr>
        <p:spPr>
          <a:xfrm>
            <a:off x="1128383" y="2020223"/>
            <a:ext cx="3892732" cy="1671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Combined 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C7CB0-AE1E-4F64-8758-47D8EE13E7D3}"/>
              </a:ext>
            </a:extLst>
          </p:cNvPr>
          <p:cNvGrpSpPr/>
          <p:nvPr/>
        </p:nvGrpSpPr>
        <p:grpSpPr>
          <a:xfrm>
            <a:off x="1326522" y="3827777"/>
            <a:ext cx="3128950" cy="843375"/>
            <a:chOff x="1326522" y="3827777"/>
            <a:chExt cx="3128950" cy="843375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0F8736A1-D28D-49D1-B95D-E5D82A8C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522" y="3827777"/>
              <a:ext cx="3128950" cy="843375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FFE09D-41EC-422B-BDC4-92EB038DE45D}"/>
                </a:ext>
              </a:extLst>
            </p:cNvPr>
            <p:cNvGrpSpPr/>
            <p:nvPr/>
          </p:nvGrpSpPr>
          <p:grpSpPr>
            <a:xfrm>
              <a:off x="2438392" y="4448877"/>
              <a:ext cx="2017080" cy="211258"/>
              <a:chOff x="2451042" y="4249487"/>
              <a:chExt cx="1936826" cy="1955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BB1239-8BD4-4033-A579-4AC4FAC98EB4}"/>
                  </a:ext>
                </a:extLst>
              </p:cNvPr>
              <p:cNvSpPr/>
              <p:nvPr/>
            </p:nvSpPr>
            <p:spPr>
              <a:xfrm>
                <a:off x="2451042" y="4249487"/>
                <a:ext cx="660829" cy="195561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/>
                  <a:t>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706272-524B-47DB-A5E9-80D08C14C6E3}"/>
                  </a:ext>
                </a:extLst>
              </p:cNvPr>
              <p:cNvSpPr/>
              <p:nvPr/>
            </p:nvSpPr>
            <p:spPr>
              <a:xfrm>
                <a:off x="3111871" y="4251067"/>
                <a:ext cx="660829" cy="189687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dirty="0"/>
                  <a:t>B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C932F-A799-40F2-A51B-6F9D337DBD3E}"/>
                  </a:ext>
                </a:extLst>
              </p:cNvPr>
              <p:cNvSpPr/>
              <p:nvPr/>
            </p:nvSpPr>
            <p:spPr>
              <a:xfrm>
                <a:off x="3727039" y="4251066"/>
                <a:ext cx="660829" cy="189687"/>
              </a:xfrm>
              <a:prstGeom prst="rect">
                <a:avLst/>
              </a:prstGeom>
              <a:solidFill>
                <a:srgbClr val="F8B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dirty="0"/>
                  <a:t>C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9C890C-5355-49D9-9165-F751B306B007}"/>
                </a:ext>
              </a:extLst>
            </p:cNvPr>
            <p:cNvSpPr/>
            <p:nvPr/>
          </p:nvSpPr>
          <p:spPr>
            <a:xfrm>
              <a:off x="2437444" y="4240586"/>
              <a:ext cx="688211" cy="211258"/>
            </a:xfrm>
            <a:prstGeom prst="rect">
              <a:avLst/>
            </a:prstGeom>
            <a:solidFill>
              <a:srgbClr val="F8B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/>
                <a:t>Ctrl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D57AC5-C89C-4A8F-B7F0-F95A8185542F}"/>
              </a:ext>
            </a:extLst>
          </p:cNvPr>
          <p:cNvSpPr txBox="1"/>
          <p:nvPr/>
        </p:nvSpPr>
        <p:spPr>
          <a:xfrm>
            <a:off x="5781995" y="4423855"/>
            <a:ext cx="591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 rolling out $50 0-day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group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Policy%_relative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run another test that offers the cash reward after receiver buys a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 feedback to increase policy conversions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7CE4E1-1231-45C0-AB70-4D3620C4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0418" y="2551352"/>
            <a:ext cx="5853175" cy="141593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D595B-A11F-422D-B10E-E63BD3BDC593}"/>
              </a:ext>
            </a:extLst>
          </p:cNvPr>
          <p:cNvSpPr/>
          <p:nvPr/>
        </p:nvSpPr>
        <p:spPr>
          <a:xfrm>
            <a:off x="10425239" y="2548819"/>
            <a:ext cx="1276487" cy="1448943"/>
          </a:xfrm>
          <a:prstGeom prst="ellipse">
            <a:avLst/>
          </a:prstGeom>
          <a:noFill/>
          <a:ln w="57150">
            <a:solidFill>
              <a:srgbClr val="F085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8AB21-EBE0-40FC-A718-3590C156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Cost Benefit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75013-3AEC-423E-9839-F6117FA2AEF5}"/>
              </a:ext>
            </a:extLst>
          </p:cNvPr>
          <p:cNvSpPr/>
          <p:nvPr/>
        </p:nvSpPr>
        <p:spPr>
          <a:xfrm>
            <a:off x="1" y="6297654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349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7155F-1F92-4754-8D12-2B12A17AA94F}"/>
              </a:ext>
            </a:extLst>
          </p:cNvPr>
          <p:cNvSpPr txBox="1"/>
          <p:nvPr/>
        </p:nvSpPr>
        <p:spPr>
          <a:xfrm>
            <a:off x="1179035" y="4916116"/>
            <a:ext cx="7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goes up </a:t>
            </a:r>
            <a:r>
              <a:rPr lang="en-US" altLang="zh-CN" dirty="0"/>
              <a:t>because of the </a:t>
            </a:r>
            <a:r>
              <a:rPr lang="en-US" b="1" dirty="0"/>
              <a:t>$50 0-day referral incentive</a:t>
            </a:r>
            <a:r>
              <a:rPr lang="en-US" dirty="0"/>
              <a:t>, but the extra revenue generated covers the cost and brings in the </a:t>
            </a:r>
            <a:r>
              <a:rPr lang="en-US" b="1" dirty="0"/>
              <a:t>highest total profit (+55%)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E2C39-C89E-4CA8-85B5-EA29C4BDAD10}"/>
              </a:ext>
            </a:extLst>
          </p:cNvPr>
          <p:cNvSpPr txBox="1"/>
          <p:nvPr/>
        </p:nvSpPr>
        <p:spPr>
          <a:xfrm>
            <a:off x="9846810" y="2043687"/>
            <a:ext cx="222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Cost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vs.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Benefit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28D5-C9F4-4160-B6E7-3183AE95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7" y="1817593"/>
            <a:ext cx="2804403" cy="2834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91FB0-0248-49A2-BB40-01A21B3B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99" y="1817593"/>
            <a:ext cx="2828789" cy="28470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A222FE-9B99-460D-83FE-CFEA9D1C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447" y="1817593"/>
            <a:ext cx="2804403" cy="2834886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E6046F1A-C500-479F-B633-E3340307D946}"/>
              </a:ext>
            </a:extLst>
          </p:cNvPr>
          <p:cNvSpPr/>
          <p:nvPr/>
        </p:nvSpPr>
        <p:spPr>
          <a:xfrm rot="19802897">
            <a:off x="7786255" y="2715491"/>
            <a:ext cx="618836" cy="267854"/>
          </a:xfrm>
          <a:prstGeom prst="rightArrow">
            <a:avLst/>
          </a:prstGeom>
          <a:solidFill>
            <a:srgbClr val="FFBF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6FEF4E-FD62-4F48-BF90-AD02F5DA7F96}"/>
              </a:ext>
            </a:extLst>
          </p:cNvPr>
          <p:cNvSpPr txBox="1"/>
          <p:nvPr/>
        </p:nvSpPr>
        <p:spPr>
          <a:xfrm>
            <a:off x="8029766" y="2262410"/>
            <a:ext cx="102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+55%</a:t>
            </a:r>
          </a:p>
        </p:txBody>
      </p:sp>
    </p:spTree>
    <p:extLst>
      <p:ext uri="{BB962C8B-B14F-4D97-AF65-F5344CB8AC3E}">
        <p14:creationId xmlns:p14="http://schemas.microsoft.com/office/powerpoint/2010/main" val="247891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8AB21-EBE0-40FC-A718-3590C156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Finding &amp; 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75013-3AEC-423E-9839-F6117FA2AEF5}"/>
              </a:ext>
            </a:extLst>
          </p:cNvPr>
          <p:cNvSpPr/>
          <p:nvPr/>
        </p:nvSpPr>
        <p:spPr>
          <a:xfrm>
            <a:off x="1" y="6297654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716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  <a:solidFill>
            <a:srgbClr val="F8B323"/>
          </a:solidFill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 hidden="1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8D44EC-82F5-4A1F-ACF5-F76ABEB7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Finding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9F85E-5564-405A-8AC9-2E084FC661A1}"/>
              </a:ext>
            </a:extLst>
          </p:cNvPr>
          <p:cNvSpPr txBox="1"/>
          <p:nvPr/>
        </p:nvSpPr>
        <p:spPr>
          <a:xfrm>
            <a:off x="1047280" y="2543174"/>
            <a:ext cx="4648440" cy="393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Findings: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Over 45% referrals have been created within 5 days after Promo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promo effect declines significantly after 5 days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Recommendation: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can send the promo again after 5 days, and test if it keeps increasing referrals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EECF0-1F20-4F19-AB8B-7A8E1AB48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574" y="3001071"/>
            <a:ext cx="5354226" cy="320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AE059-8A9A-41CA-AB36-3CC9293DEE7E}"/>
              </a:ext>
            </a:extLst>
          </p:cNvPr>
          <p:cNvSpPr txBox="1"/>
          <p:nvPr/>
        </p:nvSpPr>
        <p:spPr>
          <a:xfrm>
            <a:off x="7887157" y="2543174"/>
            <a:ext cx="21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8987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bg1">
                <a:lumMod val="95000"/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D332-8D32-42F1-9092-3D77CF0EFE2F}"/>
              </a:ext>
            </a:extLst>
          </p:cNvPr>
          <p:cNvSpPr txBox="1"/>
          <p:nvPr/>
        </p:nvSpPr>
        <p:spPr>
          <a:xfrm>
            <a:off x="6937027" y="1821573"/>
            <a:ext cx="5000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 suggest we could turn the test off now and roll out the $50 0-day referral group, it will help us with </a:t>
            </a:r>
            <a:r>
              <a:rPr lang="en-US" sz="2000" b="1" dirty="0"/>
              <a:t>customer growth </a:t>
            </a:r>
            <a:r>
              <a:rPr lang="en-US" sz="2000" dirty="0"/>
              <a:t>(est. 120%) and </a:t>
            </a:r>
            <a:r>
              <a:rPr lang="en-US" sz="2000" b="1" dirty="0"/>
              <a:t>boost profit </a:t>
            </a:r>
            <a:r>
              <a:rPr lang="en-US" sz="2000" dirty="0"/>
              <a:t>(est. +55%)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Next step to test: </a:t>
            </a:r>
          </a:p>
          <a:p>
            <a:pPr marL="457200" indent="-457200">
              <a:spcAft>
                <a:spcPts val="600"/>
              </a:spcAft>
              <a:buAutoNum type="alphaLcParenR"/>
            </a:pPr>
            <a:r>
              <a:rPr lang="en-US" sz="2000" dirty="0"/>
              <a:t>Resend the promo after 5 days</a:t>
            </a:r>
          </a:p>
          <a:p>
            <a:pPr marL="457200" indent="-457200">
              <a:spcAft>
                <a:spcPts val="600"/>
              </a:spcAft>
              <a:buAutoNum type="alphaLcParenR"/>
            </a:pPr>
            <a:r>
              <a:rPr lang="en-US" sz="2000" dirty="0"/>
              <a:t>Offer cash reward after receivers convert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c)     Get real feedback from receivers who did not buy a policy and collect their concerns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85053D-D7C9-482A-B435-95CF333011FF}"/>
              </a:ext>
            </a:extLst>
          </p:cNvPr>
          <p:cNvGrpSpPr/>
          <p:nvPr/>
        </p:nvGrpSpPr>
        <p:grpSpPr>
          <a:xfrm>
            <a:off x="838198" y="1848575"/>
            <a:ext cx="5440194" cy="3047955"/>
            <a:chOff x="844239" y="2496356"/>
            <a:chExt cx="5628019" cy="3153187"/>
          </a:xfrm>
        </p:grpSpPr>
        <p:pic>
          <p:nvPicPr>
            <p:cNvPr id="7" name="Graphic 6" descr="Care">
              <a:extLst>
                <a:ext uri="{FF2B5EF4-FFF2-40B4-BE49-F238E27FC236}">
                  <a16:creationId xmlns:a16="http://schemas.microsoft.com/office/drawing/2014/main" id="{93BC912D-924E-4665-81BE-1F90CD4E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3063" y="4527193"/>
              <a:ext cx="1065200" cy="10652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1CB9FE-A9FF-4819-989B-EDE6A7A68866}"/>
                </a:ext>
              </a:extLst>
            </p:cNvPr>
            <p:cNvGrpSpPr/>
            <p:nvPr/>
          </p:nvGrpSpPr>
          <p:grpSpPr>
            <a:xfrm>
              <a:off x="844239" y="2496356"/>
              <a:ext cx="5628019" cy="3153187"/>
              <a:chOff x="2714356" y="2458079"/>
              <a:chExt cx="6784206" cy="3800965"/>
            </a:xfrm>
          </p:grpSpPr>
          <p:pic>
            <p:nvPicPr>
              <p:cNvPr id="21" name="Picture 20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AE0EBA51-F488-4F02-B316-8981CDC4F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8368" y="2852224"/>
                <a:ext cx="1342170" cy="2649018"/>
              </a:xfrm>
              <a:prstGeom prst="rect">
                <a:avLst/>
              </a:prstGeom>
            </p:spPr>
          </p:pic>
          <p:pic>
            <p:nvPicPr>
              <p:cNvPr id="23" name="Picture 22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3BF2E520-186B-40B7-8B7C-079EC7C3B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2380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4" name="Picture 23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413625AF-5D17-42F1-A7BB-3771DC034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6392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5" name="Picture 24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DED2B86E-EFAC-49EC-9F8C-AD086E43B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356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4CA88FA-E347-483D-9E91-E0CC32BAB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4694" y="5068608"/>
                <a:ext cx="200025" cy="13024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2D928B-A942-4983-A5A5-4C54E7108EEB}"/>
                  </a:ext>
                </a:extLst>
              </p:cNvPr>
              <p:cNvSpPr txBox="1"/>
              <p:nvPr/>
            </p:nvSpPr>
            <p:spPr>
              <a:xfrm>
                <a:off x="4645894" y="2458079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0-day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86D6A0-F8A2-45A9-8FE4-98A942D19D24}"/>
                  </a:ext>
                </a:extLst>
              </p:cNvPr>
              <p:cNvSpPr txBox="1"/>
              <p:nvPr/>
            </p:nvSpPr>
            <p:spPr>
              <a:xfrm>
                <a:off x="2930090" y="3215881"/>
                <a:ext cx="1073011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Ctrl Always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1CB29E-13EA-41B0-9A02-71B45AB9A108}"/>
                  </a:ext>
                </a:extLst>
              </p:cNvPr>
              <p:cNvSpPr txBox="1"/>
              <p:nvPr/>
            </p:nvSpPr>
            <p:spPr>
              <a:xfrm>
                <a:off x="6459906" y="3215881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2-day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B40655-1960-46C3-95CF-5CA8E1A6D387}"/>
                  </a:ext>
                </a:extLst>
              </p:cNvPr>
              <p:cNvSpPr txBox="1"/>
              <p:nvPr/>
            </p:nvSpPr>
            <p:spPr>
              <a:xfrm>
                <a:off x="8273918" y="3215881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7-day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364E12-C22E-4682-AEFF-94CA96CEABE9}"/>
              </a:ext>
            </a:extLst>
          </p:cNvPr>
          <p:cNvSpPr/>
          <p:nvPr/>
        </p:nvSpPr>
        <p:spPr>
          <a:xfrm>
            <a:off x="-1" y="-340360"/>
            <a:ext cx="12191999" cy="139324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CBBDC-0AB8-4D89-99E1-6EEFFBFD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887" y="3130041"/>
            <a:ext cx="2767725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/>
              <a:t>Content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9C1AD3-44D0-4452-8FCA-4AFE4D568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38060"/>
              </p:ext>
            </p:extLst>
          </p:nvPr>
        </p:nvGraphicFramePr>
        <p:xfrm>
          <a:off x="6259072" y="1253013"/>
          <a:ext cx="48628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9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17FE4-9998-46CC-A60B-0C2F7800329C}"/>
              </a:ext>
            </a:extLst>
          </p:cNvPr>
          <p:cNvSpPr/>
          <p:nvPr/>
        </p:nvSpPr>
        <p:spPr>
          <a:xfrm>
            <a:off x="1922140" y="1916433"/>
            <a:ext cx="5320146" cy="2423634"/>
          </a:xfrm>
          <a:prstGeom prst="rect">
            <a:avLst/>
          </a:prstGeom>
          <a:solidFill>
            <a:srgbClr val="F8B323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FEC837-28FA-4CA4-8A0B-77F374DEA2C7}"/>
              </a:ext>
            </a:extLst>
          </p:cNvPr>
          <p:cNvSpPr txBox="1">
            <a:spLocks/>
          </p:cNvSpPr>
          <p:nvPr/>
        </p:nvSpPr>
        <p:spPr>
          <a:xfrm>
            <a:off x="2617199" y="2506340"/>
            <a:ext cx="4455630" cy="10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30435-D83E-4016-9B8E-46772102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78" y="2081937"/>
            <a:ext cx="2063764" cy="2092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B58DFD-C886-4A8B-B04D-D3DA50830EB7}"/>
              </a:ext>
            </a:extLst>
          </p:cNvPr>
          <p:cNvSpPr/>
          <p:nvPr/>
        </p:nvSpPr>
        <p:spPr>
          <a:xfrm>
            <a:off x="11055926" y="-12695"/>
            <a:ext cx="1136073" cy="6870695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908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A024-48A3-4BFF-BB3B-C0637448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B7A4D4-3022-456E-BC85-6B84767EBC90}"/>
              </a:ext>
            </a:extLst>
          </p:cNvPr>
          <p:cNvGrpSpPr/>
          <p:nvPr/>
        </p:nvGrpSpPr>
        <p:grpSpPr>
          <a:xfrm>
            <a:off x="2222500" y="2126447"/>
            <a:ext cx="6729658" cy="2605106"/>
            <a:chOff x="838200" y="2147234"/>
            <a:chExt cx="6729658" cy="26051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67A499-85E1-4F9B-8226-0870CA19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76525"/>
              <a:ext cx="6729658" cy="20758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B1B1F4-21DC-4E71-9A1D-8BE041B3BE2D}"/>
                </a:ext>
              </a:extLst>
            </p:cNvPr>
            <p:cNvSpPr txBox="1"/>
            <p:nvPr/>
          </p:nvSpPr>
          <p:spPr>
            <a:xfrm>
              <a:off x="3352800" y="2147234"/>
              <a:ext cx="208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Sample Size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128707-3B2F-42C5-A444-6D18A346A09F}"/>
              </a:ext>
            </a:extLst>
          </p:cNvPr>
          <p:cNvSpPr txBox="1"/>
          <p:nvPr/>
        </p:nvSpPr>
        <p:spPr>
          <a:xfrm>
            <a:off x="6261100" y="5715298"/>
            <a:ext cx="593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Note</a:t>
            </a:r>
          </a:p>
          <a:p>
            <a:r>
              <a:rPr lang="en-US" dirty="0"/>
              <a:t>There is no bias between the control group and test groups.</a:t>
            </a:r>
          </a:p>
          <a:p>
            <a:r>
              <a:rPr lang="en-US" dirty="0"/>
              <a:t>All the outliers have been removed from analysis.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8077-6D2B-4DE6-9CF9-AC7A8CB44FF4}"/>
              </a:ext>
            </a:extLst>
          </p:cNvPr>
          <p:cNvSpPr/>
          <p:nvPr/>
        </p:nvSpPr>
        <p:spPr>
          <a:xfrm>
            <a:off x="0" y="0"/>
            <a:ext cx="12191999" cy="139324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9501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C67F32-4634-44BF-8AC4-CD7B3BA6AC95}"/>
              </a:ext>
            </a:extLst>
          </p:cNvPr>
          <p:cNvSpPr/>
          <p:nvPr/>
        </p:nvSpPr>
        <p:spPr>
          <a:xfrm>
            <a:off x="0" y="0"/>
            <a:ext cx="12191999" cy="940724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Appendix</a:t>
            </a:r>
            <a:endParaRPr lang="en-US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44D7C-650D-4591-B752-B92C0946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37" y="1071355"/>
            <a:ext cx="5993595" cy="3795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709509-9F94-43FC-9AD8-D74EC839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72" y="4978584"/>
            <a:ext cx="5882360" cy="17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8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C67F32-4634-44BF-8AC4-CD7B3BA6AC95}"/>
              </a:ext>
            </a:extLst>
          </p:cNvPr>
          <p:cNvSpPr/>
          <p:nvPr/>
        </p:nvSpPr>
        <p:spPr>
          <a:xfrm>
            <a:off x="0" y="0"/>
            <a:ext cx="12191999" cy="940724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Appendix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66253A-BD97-4BA7-891F-7E071226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73" y="1587284"/>
            <a:ext cx="5880451" cy="36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28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C67F32-4634-44BF-8AC4-CD7B3BA6AC95}"/>
              </a:ext>
            </a:extLst>
          </p:cNvPr>
          <p:cNvSpPr/>
          <p:nvPr/>
        </p:nvSpPr>
        <p:spPr>
          <a:xfrm>
            <a:off x="0" y="0"/>
            <a:ext cx="12191999" cy="940724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Appendix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28254-1FEF-4A73-972A-84000F31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13" y="1419556"/>
            <a:ext cx="695766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6EEA28-6C23-4D92-8A54-1772EFFE945C}"/>
              </a:ext>
            </a:extLst>
          </p:cNvPr>
          <p:cNvSpPr/>
          <p:nvPr/>
        </p:nvSpPr>
        <p:spPr>
          <a:xfrm>
            <a:off x="0" y="0"/>
            <a:ext cx="12191999" cy="940724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Appendix</a:t>
            </a:r>
            <a:endParaRPr lang="en-US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6508BB-4C69-4C5B-AD28-8CDF8D7B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95" y="2583107"/>
            <a:ext cx="9820924" cy="21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D937-5F98-480C-9837-F386F6FF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2837" cy="327015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ROI</a:t>
            </a:r>
          </a:p>
          <a:p>
            <a:endParaRPr lang="en-US" dirty="0"/>
          </a:p>
          <a:p>
            <a:r>
              <a:rPr lang="en-US" dirty="0"/>
              <a:t>Assume the revenue per policy is $600/ 6 months</a:t>
            </a:r>
          </a:p>
          <a:p>
            <a:endParaRPr lang="en-US" dirty="0"/>
          </a:p>
          <a:p>
            <a:r>
              <a:rPr lang="en-US" dirty="0"/>
              <a:t>ROI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AD352-F007-4440-839A-EC758E982E7B}"/>
              </a:ext>
            </a:extLst>
          </p:cNvPr>
          <p:cNvSpPr/>
          <p:nvPr/>
        </p:nvSpPr>
        <p:spPr>
          <a:xfrm>
            <a:off x="0" y="0"/>
            <a:ext cx="12191999" cy="940724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Appendix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C477D-D11B-4C72-861A-2551930A0B52}"/>
                  </a:ext>
                </a:extLst>
              </p:cNvPr>
              <p:cNvSpPr txBox="1"/>
              <p:nvPr/>
            </p:nvSpPr>
            <p:spPr>
              <a:xfrm>
                <a:off x="2263805" y="4001294"/>
                <a:ext cx="3481146" cy="583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𝑝𝑜𝑙𝑖𝑐𝑦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∗$600 −#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𝑞𝑢𝑜𝑡𝑒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∗$100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𝑞𝑢𝑜𝑡𝑒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∗$100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C477D-D11B-4C72-861A-2551930A0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05" y="4001294"/>
                <a:ext cx="3481146" cy="583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99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A7E5E-B25B-4CD8-A31B-ADAE1148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Appendix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62FE77-273F-42E1-AEBD-0931A9F6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Revenue, cost and profit for all test groups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03BC3-1792-4B35-9900-2F3F11951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7" r="-4" b="-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50E16-44A5-4AF2-8EA7-636546161A7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3287" r="1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91FBA4-7267-44C6-A9BD-320B48E2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75013-3AEC-423E-9839-F6117FA2AEF5}"/>
              </a:ext>
            </a:extLst>
          </p:cNvPr>
          <p:cNvSpPr/>
          <p:nvPr/>
        </p:nvSpPr>
        <p:spPr>
          <a:xfrm>
            <a:off x="1" y="6297654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768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98F77-30F1-4FFF-8894-FE514C7D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4"/>
          <a:stretch/>
        </p:blipFill>
        <p:spPr>
          <a:xfrm>
            <a:off x="1023108" y="2062781"/>
            <a:ext cx="6114538" cy="3224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66574-D2F7-4D25-B67E-D0164846B7F9}"/>
              </a:ext>
            </a:extLst>
          </p:cNvPr>
          <p:cNvSpPr txBox="1"/>
          <p:nvPr/>
        </p:nvSpPr>
        <p:spPr>
          <a:xfrm>
            <a:off x="8026196" y="1920738"/>
            <a:ext cx="33291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Researcher said:</a:t>
            </a:r>
          </a:p>
          <a:p>
            <a:r>
              <a:rPr lang="en-US" dirty="0"/>
              <a:t>More than half of the respondents said that they got </a:t>
            </a:r>
            <a:r>
              <a:rPr lang="en-US" b="1" dirty="0"/>
              <a:t>70% of their customers </a:t>
            </a:r>
            <a:r>
              <a:rPr lang="en-US" dirty="0"/>
              <a:t>through </a:t>
            </a:r>
            <a:r>
              <a:rPr lang="en-US" b="1" dirty="0"/>
              <a:t>referrals. </a:t>
            </a:r>
            <a:r>
              <a:rPr lang="en-US" dirty="0"/>
              <a:t>Referral </a:t>
            </a:r>
            <a:r>
              <a:rPr lang="en-US" b="1" dirty="0"/>
              <a:t>converts</a:t>
            </a:r>
            <a:r>
              <a:rPr lang="en-US" dirty="0"/>
              <a:t> 70% of the time.</a:t>
            </a:r>
            <a:endParaRPr lang="en-US" b="1" dirty="0"/>
          </a:p>
          <a:p>
            <a:endParaRPr lang="en-US" dirty="0"/>
          </a:p>
          <a:p>
            <a:r>
              <a:rPr lang="en-US" sz="2400" dirty="0"/>
              <a:t>Our company:</a:t>
            </a:r>
          </a:p>
          <a:p>
            <a:r>
              <a:rPr lang="en-US" dirty="0"/>
              <a:t>It is typically </a:t>
            </a:r>
            <a:r>
              <a:rPr lang="en-US" b="1" dirty="0"/>
              <a:t>cheaper</a:t>
            </a:r>
            <a:r>
              <a:rPr lang="en-US" dirty="0"/>
              <a:t> for us to acquire potential clients from referral than it is to advertise on website.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C582-96F2-445A-8651-EE18D2299719}"/>
              </a:ext>
            </a:extLst>
          </p:cNvPr>
          <p:cNvSpPr txBox="1"/>
          <p:nvPr/>
        </p:nvSpPr>
        <p:spPr>
          <a:xfrm>
            <a:off x="719172" y="5369745"/>
            <a:ext cx="1029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C0429C-31FF-4463-A5AC-34B58183DB3E}"/>
              </a:ext>
            </a:extLst>
          </p:cNvPr>
          <p:cNvSpPr/>
          <p:nvPr/>
        </p:nvSpPr>
        <p:spPr>
          <a:xfrm>
            <a:off x="-1" y="-340360"/>
            <a:ext cx="12191999" cy="139324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581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BC3D7-E04B-4916-A296-D51AE7C6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E6EB-7882-48BE-B832-2BC04FCC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3" y="2420757"/>
            <a:ext cx="4497447" cy="22139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decided to run an AB Test to find whether it will </a:t>
            </a:r>
            <a:r>
              <a:rPr lang="en-US" sz="1800" b="1" dirty="0"/>
              <a:t>increase referrals </a:t>
            </a:r>
            <a:r>
              <a:rPr lang="en-US" sz="1800" dirty="0"/>
              <a:t>if we: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800" dirty="0"/>
              <a:t>a) Increase referral incentive from $25 to $50</a:t>
            </a:r>
          </a:p>
          <a:p>
            <a:pPr marL="0" indent="0">
              <a:buNone/>
            </a:pPr>
            <a:r>
              <a:rPr lang="en-US" sz="1800" dirty="0"/>
              <a:t>b) Send the promo in 0/2/7 days after sender buys a policy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DE0409-E9B7-4820-9467-251BCD3BF723}"/>
              </a:ext>
            </a:extLst>
          </p:cNvPr>
          <p:cNvSpPr/>
          <p:nvPr/>
        </p:nvSpPr>
        <p:spPr>
          <a:xfrm>
            <a:off x="5381817" y="1726343"/>
            <a:ext cx="6356412" cy="2981395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0E10D-7A2C-42DB-BCDA-E89DE751C189}"/>
              </a:ext>
            </a:extLst>
          </p:cNvPr>
          <p:cNvGrpSpPr/>
          <p:nvPr/>
        </p:nvGrpSpPr>
        <p:grpSpPr>
          <a:xfrm>
            <a:off x="5779307" y="1940049"/>
            <a:ext cx="5628019" cy="2524537"/>
            <a:chOff x="5779307" y="1940049"/>
            <a:chExt cx="5628019" cy="25245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6310E1C-C70F-4455-ABEE-772806C6A514}"/>
                </a:ext>
              </a:extLst>
            </p:cNvPr>
            <p:cNvGrpSpPr/>
            <p:nvPr/>
          </p:nvGrpSpPr>
          <p:grpSpPr>
            <a:xfrm>
              <a:off x="5779307" y="1940049"/>
              <a:ext cx="5628019" cy="2524537"/>
              <a:chOff x="2714356" y="3215881"/>
              <a:chExt cx="6784206" cy="3043163"/>
            </a:xfrm>
          </p:grpSpPr>
          <p:pic>
            <p:nvPicPr>
              <p:cNvPr id="21" name="Picture 20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079C6BEB-D287-4620-97E6-5B3CF947B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8368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4" name="Picture 23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C65F220F-6D46-4EC8-8949-BCF6D7C3F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2380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5" name="Picture 24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1C8BF59F-FAB7-4EE4-BEA8-E35801354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6392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6" name="Picture 25" descr="A screen shot of a smart phone&#10;&#10;Description automatically generated">
                <a:extLst>
                  <a:ext uri="{FF2B5EF4-FFF2-40B4-BE49-F238E27FC236}">
                    <a16:creationId xmlns:a16="http://schemas.microsoft.com/office/drawing/2014/main" id="{5D5CAC33-E08A-4770-8E6A-2E8E308F9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4356" y="3610024"/>
                <a:ext cx="1342170" cy="264902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F6D486D-9151-4F09-B609-689944EF9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4694" y="5068608"/>
                <a:ext cx="200025" cy="13024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F22AE-BE07-4338-A6F9-A01011AA34A4}"/>
                  </a:ext>
                </a:extLst>
              </p:cNvPr>
              <p:cNvSpPr txBox="1"/>
              <p:nvPr/>
            </p:nvSpPr>
            <p:spPr>
              <a:xfrm>
                <a:off x="4645894" y="3215881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0-day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88D9AF-5AEB-497B-808A-F4645A705F0E}"/>
                  </a:ext>
                </a:extLst>
              </p:cNvPr>
              <p:cNvSpPr txBox="1"/>
              <p:nvPr/>
            </p:nvSpPr>
            <p:spPr>
              <a:xfrm>
                <a:off x="2930090" y="3215881"/>
                <a:ext cx="1073011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 dirty="0"/>
                  <a:t>Ctrl Always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0D028F-AE09-4FFB-A2BE-3376E1166C78}"/>
                  </a:ext>
                </a:extLst>
              </p:cNvPr>
              <p:cNvSpPr txBox="1"/>
              <p:nvPr/>
            </p:nvSpPr>
            <p:spPr>
              <a:xfrm>
                <a:off x="6459906" y="3215881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2-day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DE7135-04B9-4C02-9458-305907BCC2F3}"/>
                  </a:ext>
                </a:extLst>
              </p:cNvPr>
              <p:cNvSpPr txBox="1"/>
              <p:nvPr/>
            </p:nvSpPr>
            <p:spPr>
              <a:xfrm>
                <a:off x="8273918" y="3215881"/>
                <a:ext cx="1107118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/>
                  <a:t>Var 7-day</a:t>
                </a: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9A25C5A-4F72-4DE9-A0DD-170A593BAA4B}"/>
                </a:ext>
              </a:extLst>
            </p:cNvPr>
            <p:cNvSpPr/>
            <p:nvPr/>
          </p:nvSpPr>
          <p:spPr>
            <a:xfrm>
              <a:off x="6209392" y="3427774"/>
              <a:ext cx="236788" cy="1928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1FDF97A-41A1-49CC-BECF-D8C2279766A0}"/>
                </a:ext>
              </a:extLst>
            </p:cNvPr>
            <p:cNvSpPr/>
            <p:nvPr/>
          </p:nvSpPr>
          <p:spPr>
            <a:xfrm>
              <a:off x="9227353" y="3427774"/>
              <a:ext cx="236788" cy="1928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ABE7205-C73E-44E9-A56E-C3B064470F08}"/>
                </a:ext>
              </a:extLst>
            </p:cNvPr>
            <p:cNvSpPr/>
            <p:nvPr/>
          </p:nvSpPr>
          <p:spPr>
            <a:xfrm>
              <a:off x="10732215" y="3440104"/>
              <a:ext cx="236788" cy="1928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4A98AB5-A233-4A41-9CC6-594B7DB41D0E}"/>
                </a:ext>
              </a:extLst>
            </p:cNvPr>
            <p:cNvSpPr/>
            <p:nvPr/>
          </p:nvSpPr>
          <p:spPr>
            <a:xfrm>
              <a:off x="7722491" y="3428524"/>
              <a:ext cx="236788" cy="1928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91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91FBA4-7267-44C6-A9BD-320B48E2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75013-3AEC-423E-9839-F6117FA2AEF5}"/>
              </a:ext>
            </a:extLst>
          </p:cNvPr>
          <p:cNvSpPr/>
          <p:nvPr/>
        </p:nvSpPr>
        <p:spPr>
          <a:xfrm>
            <a:off x="1" y="6297654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293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4CE8-ADA6-4733-8AF9-5439BC9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96" y="3058454"/>
            <a:ext cx="9542013" cy="34254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Recommendation</a:t>
            </a:r>
          </a:p>
          <a:p>
            <a:r>
              <a:rPr lang="en-US" sz="2000" dirty="0"/>
              <a:t>Suggest rolling out the $50 &amp; 0-day referral program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000" dirty="0"/>
              <a:t>Next step: </a:t>
            </a:r>
          </a:p>
          <a:p>
            <a:r>
              <a:rPr lang="en-US" sz="2000" dirty="0"/>
              <a:t>We could increase the frequency of reminder messages (ex. sending the promo again after 5 days) to see if it will generate more referrals</a:t>
            </a:r>
          </a:p>
          <a:p>
            <a:r>
              <a:rPr lang="en-US" sz="2000" dirty="0"/>
              <a:t>Another test: offer the cash reward after receiver buys a policy to see if it will increase policy conversions</a:t>
            </a:r>
          </a:p>
          <a:p>
            <a:r>
              <a:rPr lang="en-US" sz="2000" dirty="0"/>
              <a:t>Get real feedback from users who got $50 but did not buy policy eventually</a:t>
            </a:r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F38098-8E89-42C5-857C-2240BA5E9FC1}"/>
              </a:ext>
            </a:extLst>
          </p:cNvPr>
          <p:cNvSpPr/>
          <p:nvPr/>
        </p:nvSpPr>
        <p:spPr>
          <a:xfrm>
            <a:off x="-1" y="-340360"/>
            <a:ext cx="12191999" cy="139324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Executive Summary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E8B1F5-8D80-4BF3-95BC-937D1DD7004B}"/>
              </a:ext>
            </a:extLst>
          </p:cNvPr>
          <p:cNvSpPr/>
          <p:nvPr/>
        </p:nvSpPr>
        <p:spPr>
          <a:xfrm>
            <a:off x="-1507" y="6483901"/>
            <a:ext cx="12191999" cy="373463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75443C-8C64-47F8-AB86-8096EC1E84B5}"/>
              </a:ext>
            </a:extLst>
          </p:cNvPr>
          <p:cNvGrpSpPr/>
          <p:nvPr/>
        </p:nvGrpSpPr>
        <p:grpSpPr>
          <a:xfrm>
            <a:off x="2249145" y="1075402"/>
            <a:ext cx="7886777" cy="2051891"/>
            <a:chOff x="2249145" y="1122537"/>
            <a:chExt cx="7886777" cy="20518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03053-E503-42CC-8B29-2AC49D7388AA}"/>
                </a:ext>
              </a:extLst>
            </p:cNvPr>
            <p:cNvSpPr/>
            <p:nvPr/>
          </p:nvSpPr>
          <p:spPr>
            <a:xfrm>
              <a:off x="8194067" y="1257582"/>
              <a:ext cx="1941855" cy="1916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+55%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Profit</a:t>
              </a:r>
              <a:endParaRPr lang="en-US" sz="16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831E96-8492-4AF6-97AA-D41BA5BBF94B}"/>
                </a:ext>
              </a:extLst>
            </p:cNvPr>
            <p:cNvSpPr/>
            <p:nvPr/>
          </p:nvSpPr>
          <p:spPr>
            <a:xfrm>
              <a:off x="2249145" y="1257582"/>
              <a:ext cx="1941855" cy="1916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68%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Referrals</a:t>
              </a:r>
              <a:endParaRPr lang="en-US" sz="105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12F85B-84F5-44A1-9D19-07C189C27F02}"/>
                </a:ext>
              </a:extLst>
            </p:cNvPr>
            <p:cNvSpPr/>
            <p:nvPr/>
          </p:nvSpPr>
          <p:spPr>
            <a:xfrm>
              <a:off x="5196719" y="1257582"/>
              <a:ext cx="1941855" cy="1916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1.2X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Revenue</a:t>
              </a:r>
              <a:endParaRPr lang="en-US" sz="9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77C7F375-6C4B-4CF6-A55A-B2C5AD789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9864" y="1127091"/>
              <a:ext cx="625339" cy="591915"/>
            </a:xfrm>
            <a:custGeom>
              <a:avLst/>
              <a:gdLst>
                <a:gd name="T0" fmla="*/ 94 w 210"/>
                <a:gd name="T1" fmla="*/ 66 h 210"/>
                <a:gd name="T2" fmla="*/ 91 w 210"/>
                <a:gd name="T3" fmla="*/ 74 h 210"/>
                <a:gd name="T4" fmla="*/ 93 w 210"/>
                <a:gd name="T5" fmla="*/ 82 h 210"/>
                <a:gd name="T6" fmla="*/ 100 w 210"/>
                <a:gd name="T7" fmla="*/ 88 h 210"/>
                <a:gd name="T8" fmla="*/ 100 w 210"/>
                <a:gd name="T9" fmla="*/ 61 h 210"/>
                <a:gd name="T10" fmla="*/ 94 w 210"/>
                <a:gd name="T11" fmla="*/ 66 h 210"/>
                <a:gd name="T12" fmla="*/ 114 w 210"/>
                <a:gd name="T13" fmla="*/ 113 h 210"/>
                <a:gd name="T14" fmla="*/ 114 w 210"/>
                <a:gd name="T15" fmla="*/ 143 h 210"/>
                <a:gd name="T16" fmla="*/ 121 w 210"/>
                <a:gd name="T17" fmla="*/ 137 h 210"/>
                <a:gd name="T18" fmla="*/ 125 w 210"/>
                <a:gd name="T19" fmla="*/ 127 h 210"/>
                <a:gd name="T20" fmla="*/ 122 w 210"/>
                <a:gd name="T21" fmla="*/ 118 h 210"/>
                <a:gd name="T22" fmla="*/ 114 w 210"/>
                <a:gd name="T23" fmla="*/ 113 h 210"/>
                <a:gd name="T24" fmla="*/ 172 w 210"/>
                <a:gd name="T25" fmla="*/ 37 h 210"/>
                <a:gd name="T26" fmla="*/ 38 w 210"/>
                <a:gd name="T27" fmla="*/ 37 h 210"/>
                <a:gd name="T28" fmla="*/ 37 w 210"/>
                <a:gd name="T29" fmla="*/ 172 h 210"/>
                <a:gd name="T30" fmla="*/ 173 w 210"/>
                <a:gd name="T31" fmla="*/ 172 h 210"/>
                <a:gd name="T32" fmla="*/ 172 w 210"/>
                <a:gd name="T33" fmla="*/ 37 h 210"/>
                <a:gd name="T34" fmla="*/ 135 w 210"/>
                <a:gd name="T35" fmla="*/ 148 h 210"/>
                <a:gd name="T36" fmla="*/ 114 w 210"/>
                <a:gd name="T37" fmla="*/ 160 h 210"/>
                <a:gd name="T38" fmla="*/ 114 w 210"/>
                <a:gd name="T39" fmla="*/ 178 h 210"/>
                <a:gd name="T40" fmla="*/ 100 w 210"/>
                <a:gd name="T41" fmla="*/ 178 h 210"/>
                <a:gd name="T42" fmla="*/ 100 w 210"/>
                <a:gd name="T43" fmla="*/ 160 h 210"/>
                <a:gd name="T44" fmla="*/ 79 w 210"/>
                <a:gd name="T45" fmla="*/ 150 h 210"/>
                <a:gd name="T46" fmla="*/ 69 w 210"/>
                <a:gd name="T47" fmla="*/ 127 h 210"/>
                <a:gd name="T48" fmla="*/ 89 w 210"/>
                <a:gd name="T49" fmla="*/ 125 h 210"/>
                <a:gd name="T50" fmla="*/ 93 w 210"/>
                <a:gd name="T51" fmla="*/ 135 h 210"/>
                <a:gd name="T52" fmla="*/ 100 w 210"/>
                <a:gd name="T53" fmla="*/ 142 h 210"/>
                <a:gd name="T54" fmla="*/ 100 w 210"/>
                <a:gd name="T55" fmla="*/ 109 h 210"/>
                <a:gd name="T56" fmla="*/ 79 w 210"/>
                <a:gd name="T57" fmla="*/ 96 h 210"/>
                <a:gd name="T58" fmla="*/ 72 w 210"/>
                <a:gd name="T59" fmla="*/ 75 h 210"/>
                <a:gd name="T60" fmla="*/ 80 w 210"/>
                <a:gd name="T61" fmla="*/ 54 h 210"/>
                <a:gd name="T62" fmla="*/ 100 w 210"/>
                <a:gd name="T63" fmla="*/ 44 h 210"/>
                <a:gd name="T64" fmla="*/ 100 w 210"/>
                <a:gd name="T65" fmla="*/ 34 h 210"/>
                <a:gd name="T66" fmla="*/ 114 w 210"/>
                <a:gd name="T67" fmla="*/ 34 h 210"/>
                <a:gd name="T68" fmla="*/ 114 w 210"/>
                <a:gd name="T69" fmla="*/ 44 h 210"/>
                <a:gd name="T70" fmla="*/ 131 w 210"/>
                <a:gd name="T71" fmla="*/ 53 h 210"/>
                <a:gd name="T72" fmla="*/ 140 w 210"/>
                <a:gd name="T73" fmla="*/ 71 h 210"/>
                <a:gd name="T74" fmla="*/ 121 w 210"/>
                <a:gd name="T75" fmla="*/ 74 h 210"/>
                <a:gd name="T76" fmla="*/ 114 w 210"/>
                <a:gd name="T77" fmla="*/ 61 h 210"/>
                <a:gd name="T78" fmla="*/ 114 w 210"/>
                <a:gd name="T79" fmla="*/ 91 h 210"/>
                <a:gd name="T80" fmla="*/ 137 w 210"/>
                <a:gd name="T81" fmla="*/ 104 h 210"/>
                <a:gd name="T82" fmla="*/ 144 w 210"/>
                <a:gd name="T83" fmla="*/ 125 h 210"/>
                <a:gd name="T84" fmla="*/ 135 w 210"/>
                <a:gd name="T85" fmla="*/ 14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10">
                  <a:moveTo>
                    <a:pt x="94" y="66"/>
                  </a:moveTo>
                  <a:cubicBezTo>
                    <a:pt x="92" y="69"/>
                    <a:pt x="91" y="71"/>
                    <a:pt x="91" y="74"/>
                  </a:cubicBezTo>
                  <a:cubicBezTo>
                    <a:pt x="91" y="77"/>
                    <a:pt x="92" y="80"/>
                    <a:pt x="93" y="82"/>
                  </a:cubicBezTo>
                  <a:cubicBezTo>
                    <a:pt x="95" y="84"/>
                    <a:pt x="97" y="86"/>
                    <a:pt x="100" y="88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7" y="62"/>
                    <a:pt x="95" y="64"/>
                    <a:pt x="94" y="66"/>
                  </a:cubicBezTo>
                  <a:close/>
                  <a:moveTo>
                    <a:pt x="114" y="113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117" y="142"/>
                    <a:pt x="119" y="140"/>
                    <a:pt x="121" y="137"/>
                  </a:cubicBezTo>
                  <a:cubicBezTo>
                    <a:pt x="124" y="134"/>
                    <a:pt x="125" y="131"/>
                    <a:pt x="125" y="127"/>
                  </a:cubicBezTo>
                  <a:cubicBezTo>
                    <a:pt x="125" y="124"/>
                    <a:pt x="124" y="121"/>
                    <a:pt x="122" y="118"/>
                  </a:cubicBezTo>
                  <a:cubicBezTo>
                    <a:pt x="120" y="116"/>
                    <a:pt x="118" y="114"/>
                    <a:pt x="114" y="113"/>
                  </a:cubicBezTo>
                  <a:close/>
                  <a:moveTo>
                    <a:pt x="172" y="37"/>
                  </a:moveTo>
                  <a:cubicBezTo>
                    <a:pt x="135" y="0"/>
                    <a:pt x="75" y="0"/>
                    <a:pt x="38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5" y="210"/>
                    <a:pt x="135" y="210"/>
                    <a:pt x="173" y="172"/>
                  </a:cubicBezTo>
                  <a:cubicBezTo>
                    <a:pt x="210" y="135"/>
                    <a:pt x="210" y="75"/>
                    <a:pt x="172" y="37"/>
                  </a:cubicBezTo>
                  <a:close/>
                  <a:moveTo>
                    <a:pt x="135" y="148"/>
                  </a:moveTo>
                  <a:cubicBezTo>
                    <a:pt x="130" y="154"/>
                    <a:pt x="123" y="158"/>
                    <a:pt x="114" y="160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91" y="159"/>
                    <a:pt x="85" y="156"/>
                    <a:pt x="79" y="150"/>
                  </a:cubicBezTo>
                  <a:cubicBezTo>
                    <a:pt x="74" y="145"/>
                    <a:pt x="70" y="137"/>
                    <a:pt x="69" y="12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91" y="132"/>
                    <a:pt x="93" y="135"/>
                  </a:cubicBezTo>
                  <a:cubicBezTo>
                    <a:pt x="95" y="138"/>
                    <a:pt x="97" y="140"/>
                    <a:pt x="100" y="142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90" y="107"/>
                    <a:pt x="83" y="102"/>
                    <a:pt x="79" y="96"/>
                  </a:cubicBezTo>
                  <a:cubicBezTo>
                    <a:pt x="74" y="91"/>
                    <a:pt x="72" y="84"/>
                    <a:pt x="72" y="75"/>
                  </a:cubicBezTo>
                  <a:cubicBezTo>
                    <a:pt x="72" y="67"/>
                    <a:pt x="74" y="60"/>
                    <a:pt x="80" y="54"/>
                  </a:cubicBezTo>
                  <a:cubicBezTo>
                    <a:pt x="85" y="49"/>
                    <a:pt x="91" y="45"/>
                    <a:pt x="100" y="4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2" y="45"/>
                    <a:pt x="126" y="48"/>
                    <a:pt x="131" y="53"/>
                  </a:cubicBezTo>
                  <a:cubicBezTo>
                    <a:pt x="136" y="57"/>
                    <a:pt x="139" y="63"/>
                    <a:pt x="140" y="71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0" y="68"/>
                    <a:pt x="118" y="63"/>
                    <a:pt x="114" y="6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6" y="95"/>
                    <a:pt x="132" y="99"/>
                    <a:pt x="137" y="104"/>
                  </a:cubicBezTo>
                  <a:cubicBezTo>
                    <a:pt x="141" y="109"/>
                    <a:pt x="144" y="116"/>
                    <a:pt x="144" y="125"/>
                  </a:cubicBezTo>
                  <a:cubicBezTo>
                    <a:pt x="144" y="134"/>
                    <a:pt x="141" y="142"/>
                    <a:pt x="135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" name="组合 50">
              <a:extLst>
                <a:ext uri="{FF2B5EF4-FFF2-40B4-BE49-F238E27FC236}">
                  <a16:creationId xmlns:a16="http://schemas.microsoft.com/office/drawing/2014/main" id="{66AD3F29-042B-47F1-86C9-5623F5F98DF2}"/>
                </a:ext>
              </a:extLst>
            </p:cNvPr>
            <p:cNvGrpSpPr/>
            <p:nvPr/>
          </p:nvGrpSpPr>
          <p:grpSpPr>
            <a:xfrm>
              <a:off x="2913431" y="1144897"/>
              <a:ext cx="730013" cy="476766"/>
              <a:chOff x="10620010" y="1188243"/>
              <a:chExt cx="795338" cy="550863"/>
            </a:xfrm>
            <a:solidFill>
              <a:srgbClr val="596273"/>
            </a:solidFill>
          </p:grpSpPr>
          <p:sp>
            <p:nvSpPr>
              <p:cNvPr id="13" name="Freeform 899">
                <a:extLst>
                  <a:ext uri="{FF2B5EF4-FFF2-40B4-BE49-F238E27FC236}">
                    <a16:creationId xmlns:a16="http://schemas.microsoft.com/office/drawing/2014/main" id="{9952E3AD-4D3B-4B98-A977-79BAA5797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20010" y="1304131"/>
                <a:ext cx="795338" cy="398463"/>
              </a:xfrm>
              <a:custGeom>
                <a:avLst/>
                <a:gdLst>
                  <a:gd name="T0" fmla="*/ 71 w 212"/>
                  <a:gd name="T1" fmla="*/ 17 h 106"/>
                  <a:gd name="T2" fmla="*/ 70 w 212"/>
                  <a:gd name="T3" fmla="*/ 8 h 106"/>
                  <a:gd name="T4" fmla="*/ 65 w 212"/>
                  <a:gd name="T5" fmla="*/ 6 h 106"/>
                  <a:gd name="T6" fmla="*/ 34 w 212"/>
                  <a:gd name="T7" fmla="*/ 33 h 106"/>
                  <a:gd name="T8" fmla="*/ 36 w 212"/>
                  <a:gd name="T9" fmla="*/ 50 h 106"/>
                  <a:gd name="T10" fmla="*/ 39 w 212"/>
                  <a:gd name="T11" fmla="*/ 60 h 106"/>
                  <a:gd name="T12" fmla="*/ 39 w 212"/>
                  <a:gd name="T13" fmla="*/ 65 h 106"/>
                  <a:gd name="T14" fmla="*/ 30 w 212"/>
                  <a:gd name="T15" fmla="*/ 74 h 106"/>
                  <a:gd name="T16" fmla="*/ 1 w 212"/>
                  <a:gd name="T17" fmla="*/ 89 h 106"/>
                  <a:gd name="T18" fmla="*/ 25 w 212"/>
                  <a:gd name="T19" fmla="*/ 106 h 106"/>
                  <a:gd name="T20" fmla="*/ 25 w 212"/>
                  <a:gd name="T21" fmla="*/ 93 h 106"/>
                  <a:gd name="T22" fmla="*/ 25 w 212"/>
                  <a:gd name="T23" fmla="*/ 91 h 106"/>
                  <a:gd name="T24" fmla="*/ 46 w 212"/>
                  <a:gd name="T25" fmla="*/ 76 h 106"/>
                  <a:gd name="T26" fmla="*/ 69 w 212"/>
                  <a:gd name="T27" fmla="*/ 67 h 106"/>
                  <a:gd name="T28" fmla="*/ 66 w 212"/>
                  <a:gd name="T29" fmla="*/ 65 h 106"/>
                  <a:gd name="T30" fmla="*/ 70 w 212"/>
                  <a:gd name="T31" fmla="*/ 52 h 106"/>
                  <a:gd name="T32" fmla="*/ 75 w 212"/>
                  <a:gd name="T33" fmla="*/ 45 h 106"/>
                  <a:gd name="T34" fmla="*/ 70 w 212"/>
                  <a:gd name="T35" fmla="*/ 24 h 106"/>
                  <a:gd name="T36" fmla="*/ 211 w 212"/>
                  <a:gd name="T37" fmla="*/ 89 h 106"/>
                  <a:gd name="T38" fmla="*/ 182 w 212"/>
                  <a:gd name="T39" fmla="*/ 74 h 106"/>
                  <a:gd name="T40" fmla="*/ 173 w 212"/>
                  <a:gd name="T41" fmla="*/ 65 h 106"/>
                  <a:gd name="T42" fmla="*/ 173 w 212"/>
                  <a:gd name="T43" fmla="*/ 59 h 106"/>
                  <a:gd name="T44" fmla="*/ 177 w 212"/>
                  <a:gd name="T45" fmla="*/ 49 h 106"/>
                  <a:gd name="T46" fmla="*/ 178 w 212"/>
                  <a:gd name="T47" fmla="*/ 37 h 106"/>
                  <a:gd name="T48" fmla="*/ 178 w 212"/>
                  <a:gd name="T49" fmla="*/ 23 h 106"/>
                  <a:gd name="T50" fmla="*/ 174 w 212"/>
                  <a:gd name="T51" fmla="*/ 8 h 106"/>
                  <a:gd name="T52" fmla="*/ 168 w 212"/>
                  <a:gd name="T53" fmla="*/ 6 h 106"/>
                  <a:gd name="T54" fmla="*/ 139 w 212"/>
                  <a:gd name="T55" fmla="*/ 12 h 106"/>
                  <a:gd name="T56" fmla="*/ 139 w 212"/>
                  <a:gd name="T57" fmla="*/ 15 h 106"/>
                  <a:gd name="T58" fmla="*/ 140 w 212"/>
                  <a:gd name="T59" fmla="*/ 17 h 106"/>
                  <a:gd name="T60" fmla="*/ 138 w 212"/>
                  <a:gd name="T61" fmla="*/ 41 h 106"/>
                  <a:gd name="T62" fmla="*/ 139 w 212"/>
                  <a:gd name="T63" fmla="*/ 50 h 106"/>
                  <a:gd name="T64" fmla="*/ 142 w 212"/>
                  <a:gd name="T65" fmla="*/ 60 h 106"/>
                  <a:gd name="T66" fmla="*/ 143 w 212"/>
                  <a:gd name="T67" fmla="*/ 65 h 106"/>
                  <a:gd name="T68" fmla="*/ 156 w 212"/>
                  <a:gd name="T69" fmla="*/ 72 h 106"/>
                  <a:gd name="T70" fmla="*/ 170 w 212"/>
                  <a:gd name="T71" fmla="*/ 78 h 106"/>
                  <a:gd name="T72" fmla="*/ 187 w 212"/>
                  <a:gd name="T73" fmla="*/ 92 h 106"/>
                  <a:gd name="T74" fmla="*/ 187 w 212"/>
                  <a:gd name="T75" fmla="*/ 101 h 106"/>
                  <a:gd name="T76" fmla="*/ 212 w 212"/>
                  <a:gd name="T7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106">
                    <a:moveTo>
                      <a:pt x="69" y="22"/>
                    </a:moveTo>
                    <a:cubicBezTo>
                      <a:pt x="69" y="20"/>
                      <a:pt x="70" y="18"/>
                      <a:pt x="71" y="17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3"/>
                      <a:pt x="70" y="11"/>
                      <a:pt x="70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6" y="0"/>
                      <a:pt x="47" y="4"/>
                      <a:pt x="42" y="6"/>
                    </a:cubicBezTo>
                    <a:cubicBezTo>
                      <a:pt x="35" y="8"/>
                      <a:pt x="30" y="18"/>
                      <a:pt x="34" y="33"/>
                    </a:cubicBezTo>
                    <a:cubicBezTo>
                      <a:pt x="34" y="36"/>
                      <a:pt x="32" y="37"/>
                      <a:pt x="32" y="38"/>
                    </a:cubicBezTo>
                    <a:cubicBezTo>
                      <a:pt x="33" y="41"/>
                      <a:pt x="33" y="49"/>
                      <a:pt x="36" y="50"/>
                    </a:cubicBezTo>
                    <a:cubicBezTo>
                      <a:pt x="36" y="51"/>
                      <a:pt x="38" y="51"/>
                      <a:pt x="38" y="51"/>
                    </a:cubicBezTo>
                    <a:cubicBezTo>
                      <a:pt x="38" y="54"/>
                      <a:pt x="38" y="57"/>
                      <a:pt x="39" y="60"/>
                    </a:cubicBezTo>
                    <a:cubicBezTo>
                      <a:pt x="39" y="62"/>
                      <a:pt x="41" y="62"/>
                      <a:pt x="42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8" y="67"/>
                      <a:pt x="37" y="72"/>
                      <a:pt x="35" y="73"/>
                    </a:cubicBezTo>
                    <a:cubicBezTo>
                      <a:pt x="33" y="73"/>
                      <a:pt x="32" y="74"/>
                      <a:pt x="30" y="74"/>
                    </a:cubicBezTo>
                    <a:cubicBezTo>
                      <a:pt x="25" y="76"/>
                      <a:pt x="19" y="79"/>
                      <a:pt x="13" y="81"/>
                    </a:cubicBezTo>
                    <a:cubicBezTo>
                      <a:pt x="8" y="83"/>
                      <a:pt x="2" y="84"/>
                      <a:pt x="1" y="89"/>
                    </a:cubicBezTo>
                    <a:cubicBezTo>
                      <a:pt x="1" y="93"/>
                      <a:pt x="0" y="101"/>
                      <a:pt x="0" y="106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5" y="104"/>
                      <a:pt x="25" y="103"/>
                      <a:pt x="25" y="101"/>
                    </a:cubicBezTo>
                    <a:cubicBezTo>
                      <a:pt x="25" y="98"/>
                      <a:pt x="25" y="95"/>
                      <a:pt x="25" y="93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28" y="83"/>
                      <a:pt x="36" y="80"/>
                      <a:pt x="42" y="78"/>
                    </a:cubicBezTo>
                    <a:cubicBezTo>
                      <a:pt x="44" y="77"/>
                      <a:pt x="45" y="77"/>
                      <a:pt x="46" y="76"/>
                    </a:cubicBezTo>
                    <a:cubicBezTo>
                      <a:pt x="49" y="75"/>
                      <a:pt x="53" y="74"/>
                      <a:pt x="56" y="72"/>
                    </a:cubicBezTo>
                    <a:cubicBezTo>
                      <a:pt x="60" y="70"/>
                      <a:pt x="65" y="68"/>
                      <a:pt x="69" y="67"/>
                    </a:cubicBezTo>
                    <a:cubicBezTo>
                      <a:pt x="69" y="66"/>
                      <a:pt x="69" y="66"/>
                      <a:pt x="69" y="65"/>
                    </a:cubicBezTo>
                    <a:cubicBezTo>
                      <a:pt x="68" y="65"/>
                      <a:pt x="67" y="65"/>
                      <a:pt x="66" y="65"/>
                    </a:cubicBezTo>
                    <a:cubicBezTo>
                      <a:pt x="66" y="62"/>
                      <a:pt x="68" y="61"/>
                      <a:pt x="69" y="59"/>
                    </a:cubicBezTo>
                    <a:cubicBezTo>
                      <a:pt x="70" y="57"/>
                      <a:pt x="69" y="54"/>
                      <a:pt x="70" y="52"/>
                    </a:cubicBezTo>
                    <a:cubicBezTo>
                      <a:pt x="71" y="51"/>
                      <a:pt x="73" y="50"/>
                      <a:pt x="73" y="49"/>
                    </a:cubicBezTo>
                    <a:cubicBezTo>
                      <a:pt x="74" y="48"/>
                      <a:pt x="75" y="46"/>
                      <a:pt x="75" y="45"/>
                    </a:cubicBezTo>
                    <a:cubicBezTo>
                      <a:pt x="75" y="44"/>
                      <a:pt x="75" y="43"/>
                      <a:pt x="75" y="43"/>
                    </a:cubicBezTo>
                    <a:cubicBezTo>
                      <a:pt x="71" y="38"/>
                      <a:pt x="70" y="30"/>
                      <a:pt x="70" y="24"/>
                    </a:cubicBezTo>
                    <a:cubicBezTo>
                      <a:pt x="70" y="23"/>
                      <a:pt x="70" y="23"/>
                      <a:pt x="69" y="22"/>
                    </a:cubicBezTo>
                    <a:close/>
                    <a:moveTo>
                      <a:pt x="211" y="89"/>
                    </a:moveTo>
                    <a:cubicBezTo>
                      <a:pt x="210" y="84"/>
                      <a:pt x="204" y="83"/>
                      <a:pt x="199" y="81"/>
                    </a:cubicBezTo>
                    <a:cubicBezTo>
                      <a:pt x="193" y="79"/>
                      <a:pt x="187" y="76"/>
                      <a:pt x="182" y="74"/>
                    </a:cubicBezTo>
                    <a:cubicBezTo>
                      <a:pt x="180" y="74"/>
                      <a:pt x="179" y="73"/>
                      <a:pt x="177" y="73"/>
                    </a:cubicBezTo>
                    <a:cubicBezTo>
                      <a:pt x="175" y="72"/>
                      <a:pt x="174" y="67"/>
                      <a:pt x="173" y="65"/>
                    </a:cubicBezTo>
                    <a:cubicBezTo>
                      <a:pt x="172" y="65"/>
                      <a:pt x="171" y="65"/>
                      <a:pt x="170" y="65"/>
                    </a:cubicBezTo>
                    <a:cubicBezTo>
                      <a:pt x="170" y="62"/>
                      <a:pt x="172" y="61"/>
                      <a:pt x="173" y="59"/>
                    </a:cubicBezTo>
                    <a:cubicBezTo>
                      <a:pt x="173" y="57"/>
                      <a:pt x="173" y="54"/>
                      <a:pt x="174" y="52"/>
                    </a:cubicBezTo>
                    <a:cubicBezTo>
                      <a:pt x="175" y="51"/>
                      <a:pt x="176" y="50"/>
                      <a:pt x="177" y="49"/>
                    </a:cubicBezTo>
                    <a:cubicBezTo>
                      <a:pt x="178" y="48"/>
                      <a:pt x="178" y="46"/>
                      <a:pt x="179" y="45"/>
                    </a:cubicBezTo>
                    <a:cubicBezTo>
                      <a:pt x="179" y="43"/>
                      <a:pt x="180" y="39"/>
                      <a:pt x="178" y="37"/>
                    </a:cubicBezTo>
                    <a:cubicBezTo>
                      <a:pt x="178" y="35"/>
                      <a:pt x="177" y="35"/>
                      <a:pt x="177" y="34"/>
                    </a:cubicBezTo>
                    <a:cubicBezTo>
                      <a:pt x="177" y="31"/>
                      <a:pt x="178" y="25"/>
                      <a:pt x="178" y="23"/>
                    </a:cubicBezTo>
                    <a:cubicBezTo>
                      <a:pt x="178" y="20"/>
                      <a:pt x="178" y="16"/>
                      <a:pt x="177" y="13"/>
                    </a:cubicBezTo>
                    <a:cubicBezTo>
                      <a:pt x="177" y="13"/>
                      <a:pt x="176" y="9"/>
                      <a:pt x="174" y="8"/>
                    </a:cubicBezTo>
                    <a:cubicBezTo>
                      <a:pt x="171" y="8"/>
                      <a:pt x="171" y="8"/>
                      <a:pt x="171" y="8"/>
                    </a:cubicBezTo>
                    <a:cubicBezTo>
                      <a:pt x="168" y="6"/>
                      <a:pt x="168" y="6"/>
                      <a:pt x="168" y="6"/>
                    </a:cubicBezTo>
                    <a:cubicBezTo>
                      <a:pt x="160" y="0"/>
                      <a:pt x="151" y="4"/>
                      <a:pt x="146" y="6"/>
                    </a:cubicBezTo>
                    <a:cubicBezTo>
                      <a:pt x="143" y="7"/>
                      <a:pt x="141" y="9"/>
                      <a:pt x="139" y="12"/>
                    </a:cubicBezTo>
                    <a:cubicBezTo>
                      <a:pt x="139" y="13"/>
                      <a:pt x="139" y="14"/>
                      <a:pt x="139" y="14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40" y="16"/>
                      <a:pt x="140" y="16"/>
                      <a:pt x="140" y="17"/>
                    </a:cubicBezTo>
                    <a:cubicBezTo>
                      <a:pt x="143" y="22"/>
                      <a:pt x="142" y="28"/>
                      <a:pt x="141" y="32"/>
                    </a:cubicBezTo>
                    <a:cubicBezTo>
                      <a:pt x="141" y="34"/>
                      <a:pt x="140" y="38"/>
                      <a:pt x="138" y="41"/>
                    </a:cubicBezTo>
                    <a:cubicBezTo>
                      <a:pt x="137" y="41"/>
                      <a:pt x="137" y="42"/>
                      <a:pt x="136" y="42"/>
                    </a:cubicBezTo>
                    <a:cubicBezTo>
                      <a:pt x="137" y="46"/>
                      <a:pt x="137" y="49"/>
                      <a:pt x="139" y="50"/>
                    </a:cubicBezTo>
                    <a:cubicBezTo>
                      <a:pt x="140" y="51"/>
                      <a:pt x="142" y="51"/>
                      <a:pt x="142" y="51"/>
                    </a:cubicBezTo>
                    <a:cubicBezTo>
                      <a:pt x="142" y="54"/>
                      <a:pt x="142" y="57"/>
                      <a:pt x="142" y="60"/>
                    </a:cubicBezTo>
                    <a:cubicBezTo>
                      <a:pt x="143" y="62"/>
                      <a:pt x="145" y="62"/>
                      <a:pt x="145" y="65"/>
                    </a:cubicBezTo>
                    <a:cubicBezTo>
                      <a:pt x="143" y="65"/>
                      <a:pt x="143" y="65"/>
                      <a:pt x="143" y="65"/>
                    </a:cubicBezTo>
                    <a:cubicBezTo>
                      <a:pt x="143" y="66"/>
                      <a:pt x="143" y="66"/>
                      <a:pt x="143" y="67"/>
                    </a:cubicBezTo>
                    <a:cubicBezTo>
                      <a:pt x="147" y="68"/>
                      <a:pt x="152" y="70"/>
                      <a:pt x="156" y="72"/>
                    </a:cubicBezTo>
                    <a:cubicBezTo>
                      <a:pt x="160" y="74"/>
                      <a:pt x="163" y="75"/>
                      <a:pt x="166" y="76"/>
                    </a:cubicBezTo>
                    <a:cubicBezTo>
                      <a:pt x="167" y="77"/>
                      <a:pt x="168" y="77"/>
                      <a:pt x="170" y="78"/>
                    </a:cubicBezTo>
                    <a:cubicBezTo>
                      <a:pt x="176" y="80"/>
                      <a:pt x="184" y="83"/>
                      <a:pt x="187" y="91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7" y="93"/>
                      <a:pt x="187" y="93"/>
                      <a:pt x="187" y="93"/>
                    </a:cubicBezTo>
                    <a:cubicBezTo>
                      <a:pt x="187" y="95"/>
                      <a:pt x="187" y="98"/>
                      <a:pt x="187" y="101"/>
                    </a:cubicBezTo>
                    <a:cubicBezTo>
                      <a:pt x="187" y="103"/>
                      <a:pt x="187" y="104"/>
                      <a:pt x="187" y="106"/>
                    </a:cubicBezTo>
                    <a:cubicBezTo>
                      <a:pt x="212" y="106"/>
                      <a:pt x="212" y="106"/>
                      <a:pt x="212" y="106"/>
                    </a:cubicBezTo>
                    <a:cubicBezTo>
                      <a:pt x="212" y="101"/>
                      <a:pt x="211" y="93"/>
                      <a:pt x="21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Freeform 900">
                <a:extLst>
                  <a:ext uri="{FF2B5EF4-FFF2-40B4-BE49-F238E27FC236}">
                    <a16:creationId xmlns:a16="http://schemas.microsoft.com/office/drawing/2014/main" id="{9339D710-608E-436C-8173-BF38A7654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899" y="1188243"/>
                <a:ext cx="563564" cy="550863"/>
              </a:xfrm>
              <a:custGeom>
                <a:avLst/>
                <a:gdLst>
                  <a:gd name="T0" fmla="*/ 102 w 150"/>
                  <a:gd name="T1" fmla="*/ 17 h 147"/>
                  <a:gd name="T2" fmla="*/ 103 w 150"/>
                  <a:gd name="T3" fmla="*/ 32 h 147"/>
                  <a:gd name="T4" fmla="*/ 102 w 150"/>
                  <a:gd name="T5" fmla="*/ 46 h 147"/>
                  <a:gd name="T6" fmla="*/ 104 w 150"/>
                  <a:gd name="T7" fmla="*/ 50 h 147"/>
                  <a:gd name="T8" fmla="*/ 104 w 150"/>
                  <a:gd name="T9" fmla="*/ 62 h 147"/>
                  <a:gd name="T10" fmla="*/ 102 w 150"/>
                  <a:gd name="T11" fmla="*/ 68 h 147"/>
                  <a:gd name="T12" fmla="*/ 97 w 150"/>
                  <a:gd name="T13" fmla="*/ 72 h 147"/>
                  <a:gd name="T14" fmla="*/ 96 w 150"/>
                  <a:gd name="T15" fmla="*/ 82 h 147"/>
                  <a:gd name="T16" fmla="*/ 92 w 150"/>
                  <a:gd name="T17" fmla="*/ 90 h 147"/>
                  <a:gd name="T18" fmla="*/ 96 w 150"/>
                  <a:gd name="T19" fmla="*/ 90 h 147"/>
                  <a:gd name="T20" fmla="*/ 102 w 150"/>
                  <a:gd name="T21" fmla="*/ 101 h 147"/>
                  <a:gd name="T22" fmla="*/ 109 w 150"/>
                  <a:gd name="T23" fmla="*/ 103 h 147"/>
                  <a:gd name="T24" fmla="*/ 132 w 150"/>
                  <a:gd name="T25" fmla="*/ 113 h 147"/>
                  <a:gd name="T26" fmla="*/ 150 w 150"/>
                  <a:gd name="T27" fmla="*/ 124 h 147"/>
                  <a:gd name="T28" fmla="*/ 150 w 150"/>
                  <a:gd name="T29" fmla="*/ 147 h 147"/>
                  <a:gd name="T30" fmla="*/ 0 w 150"/>
                  <a:gd name="T31" fmla="*/ 147 h 147"/>
                  <a:gd name="T32" fmla="*/ 0 w 150"/>
                  <a:gd name="T33" fmla="*/ 124 h 147"/>
                  <a:gd name="T34" fmla="*/ 18 w 150"/>
                  <a:gd name="T35" fmla="*/ 113 h 147"/>
                  <a:gd name="T36" fmla="*/ 41 w 150"/>
                  <a:gd name="T37" fmla="*/ 103 h 147"/>
                  <a:gd name="T38" fmla="*/ 48 w 150"/>
                  <a:gd name="T39" fmla="*/ 101 h 147"/>
                  <a:gd name="T40" fmla="*/ 54 w 150"/>
                  <a:gd name="T41" fmla="*/ 90 h 147"/>
                  <a:gd name="T42" fmla="*/ 57 w 150"/>
                  <a:gd name="T43" fmla="*/ 90 h 147"/>
                  <a:gd name="T44" fmla="*/ 53 w 150"/>
                  <a:gd name="T45" fmla="*/ 83 h 147"/>
                  <a:gd name="T46" fmla="*/ 52 w 150"/>
                  <a:gd name="T47" fmla="*/ 70 h 147"/>
                  <a:gd name="T48" fmla="*/ 49 w 150"/>
                  <a:gd name="T49" fmla="*/ 70 h 147"/>
                  <a:gd name="T50" fmla="*/ 44 w 150"/>
                  <a:gd name="T51" fmla="*/ 53 h 147"/>
                  <a:gd name="T52" fmla="*/ 46 w 150"/>
                  <a:gd name="T53" fmla="*/ 46 h 147"/>
                  <a:gd name="T54" fmla="*/ 58 w 150"/>
                  <a:gd name="T55" fmla="*/ 7 h 147"/>
                  <a:gd name="T56" fmla="*/ 90 w 150"/>
                  <a:gd name="T57" fmla="*/ 7 h 147"/>
                  <a:gd name="T58" fmla="*/ 93 w 150"/>
                  <a:gd name="T59" fmla="*/ 10 h 147"/>
                  <a:gd name="T60" fmla="*/ 98 w 150"/>
                  <a:gd name="T61" fmla="*/ 10 h 147"/>
                  <a:gd name="T62" fmla="*/ 102 w 150"/>
                  <a:gd name="T63" fmla="*/ 1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0" h="147">
                    <a:moveTo>
                      <a:pt x="102" y="17"/>
                    </a:moveTo>
                    <a:cubicBezTo>
                      <a:pt x="103" y="22"/>
                      <a:pt x="103" y="26"/>
                      <a:pt x="103" y="32"/>
                    </a:cubicBezTo>
                    <a:cubicBezTo>
                      <a:pt x="103" y="34"/>
                      <a:pt x="102" y="43"/>
                      <a:pt x="102" y="46"/>
                    </a:cubicBezTo>
                    <a:cubicBezTo>
                      <a:pt x="102" y="48"/>
                      <a:pt x="103" y="48"/>
                      <a:pt x="104" y="50"/>
                    </a:cubicBezTo>
                    <a:cubicBezTo>
                      <a:pt x="105" y="54"/>
                      <a:pt x="105" y="59"/>
                      <a:pt x="104" y="62"/>
                    </a:cubicBezTo>
                    <a:cubicBezTo>
                      <a:pt x="104" y="64"/>
                      <a:pt x="103" y="66"/>
                      <a:pt x="102" y="68"/>
                    </a:cubicBezTo>
                    <a:cubicBezTo>
                      <a:pt x="101" y="70"/>
                      <a:pt x="98" y="70"/>
                      <a:pt x="97" y="72"/>
                    </a:cubicBezTo>
                    <a:cubicBezTo>
                      <a:pt x="96" y="75"/>
                      <a:pt x="97" y="78"/>
                      <a:pt x="96" y="82"/>
                    </a:cubicBezTo>
                    <a:cubicBezTo>
                      <a:pt x="95" y="85"/>
                      <a:pt x="92" y="85"/>
                      <a:pt x="92" y="90"/>
                    </a:cubicBezTo>
                    <a:cubicBezTo>
                      <a:pt x="93" y="90"/>
                      <a:pt x="94" y="90"/>
                      <a:pt x="96" y="90"/>
                    </a:cubicBezTo>
                    <a:cubicBezTo>
                      <a:pt x="97" y="93"/>
                      <a:pt x="100" y="99"/>
                      <a:pt x="102" y="101"/>
                    </a:cubicBezTo>
                    <a:cubicBezTo>
                      <a:pt x="104" y="102"/>
                      <a:pt x="107" y="102"/>
                      <a:pt x="109" y="103"/>
                    </a:cubicBezTo>
                    <a:cubicBezTo>
                      <a:pt x="116" y="106"/>
                      <a:pt x="125" y="110"/>
                      <a:pt x="132" y="113"/>
                    </a:cubicBezTo>
                    <a:cubicBezTo>
                      <a:pt x="139" y="116"/>
                      <a:pt x="148" y="117"/>
                      <a:pt x="150" y="124"/>
                    </a:cubicBezTo>
                    <a:cubicBezTo>
                      <a:pt x="150" y="129"/>
                      <a:pt x="150" y="141"/>
                      <a:pt x="15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1"/>
                      <a:pt x="0" y="129"/>
                      <a:pt x="0" y="124"/>
                    </a:cubicBezTo>
                    <a:cubicBezTo>
                      <a:pt x="3" y="117"/>
                      <a:pt x="11" y="116"/>
                      <a:pt x="18" y="113"/>
                    </a:cubicBezTo>
                    <a:cubicBezTo>
                      <a:pt x="25" y="110"/>
                      <a:pt x="34" y="106"/>
                      <a:pt x="41" y="103"/>
                    </a:cubicBezTo>
                    <a:cubicBezTo>
                      <a:pt x="44" y="102"/>
                      <a:pt x="46" y="102"/>
                      <a:pt x="48" y="101"/>
                    </a:cubicBezTo>
                    <a:cubicBezTo>
                      <a:pt x="50" y="99"/>
                      <a:pt x="53" y="93"/>
                      <a:pt x="54" y="90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4" y="85"/>
                      <a:pt x="53" y="83"/>
                    </a:cubicBezTo>
                    <a:cubicBezTo>
                      <a:pt x="53" y="79"/>
                      <a:pt x="53" y="74"/>
                      <a:pt x="52" y="70"/>
                    </a:cubicBezTo>
                    <a:cubicBezTo>
                      <a:pt x="52" y="71"/>
                      <a:pt x="49" y="70"/>
                      <a:pt x="49" y="70"/>
                    </a:cubicBezTo>
                    <a:cubicBezTo>
                      <a:pt x="45" y="67"/>
                      <a:pt x="45" y="57"/>
                      <a:pt x="44" y="53"/>
                    </a:cubicBezTo>
                    <a:cubicBezTo>
                      <a:pt x="44" y="51"/>
                      <a:pt x="47" y="49"/>
                      <a:pt x="46" y="46"/>
                    </a:cubicBezTo>
                    <a:cubicBezTo>
                      <a:pt x="42" y="25"/>
                      <a:pt x="48" y="11"/>
                      <a:pt x="58" y="7"/>
                    </a:cubicBezTo>
                    <a:cubicBezTo>
                      <a:pt x="65" y="5"/>
                      <a:pt x="78" y="0"/>
                      <a:pt x="90" y="7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0" y="12"/>
                      <a:pt x="102" y="17"/>
                      <a:pt x="102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组合 395">
              <a:extLst>
                <a:ext uri="{FF2B5EF4-FFF2-40B4-BE49-F238E27FC236}">
                  <a16:creationId xmlns:a16="http://schemas.microsoft.com/office/drawing/2014/main" id="{5E2A5256-2C0D-439A-883B-003DC5A16315}"/>
                </a:ext>
              </a:extLst>
            </p:cNvPr>
            <p:cNvGrpSpPr/>
            <p:nvPr/>
          </p:nvGrpSpPr>
          <p:grpSpPr>
            <a:xfrm>
              <a:off x="8848310" y="1122537"/>
              <a:ext cx="625339" cy="503829"/>
              <a:chOff x="4698652" y="14322971"/>
              <a:chExt cx="842963" cy="758280"/>
            </a:xfrm>
            <a:solidFill>
              <a:schemeClr val="tx2"/>
            </a:solidFill>
          </p:grpSpPr>
          <p:sp>
            <p:nvSpPr>
              <p:cNvPr id="16" name="Freeform 242">
                <a:extLst>
                  <a:ext uri="{FF2B5EF4-FFF2-40B4-BE49-F238E27FC236}">
                    <a16:creationId xmlns:a16="http://schemas.microsoft.com/office/drawing/2014/main" id="{C981E134-8D56-4095-A656-F51083071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652" y="14322971"/>
                <a:ext cx="842963" cy="717550"/>
              </a:xfrm>
              <a:custGeom>
                <a:avLst/>
                <a:gdLst>
                  <a:gd name="T0" fmla="*/ 456 w 531"/>
                  <a:gd name="T1" fmla="*/ 31 h 452"/>
                  <a:gd name="T2" fmla="*/ 383 w 531"/>
                  <a:gd name="T3" fmla="*/ 62 h 452"/>
                  <a:gd name="T4" fmla="*/ 418 w 531"/>
                  <a:gd name="T5" fmla="*/ 90 h 452"/>
                  <a:gd name="T6" fmla="*/ 312 w 531"/>
                  <a:gd name="T7" fmla="*/ 218 h 452"/>
                  <a:gd name="T8" fmla="*/ 205 w 531"/>
                  <a:gd name="T9" fmla="*/ 166 h 452"/>
                  <a:gd name="T10" fmla="*/ 0 w 531"/>
                  <a:gd name="T11" fmla="*/ 412 h 452"/>
                  <a:gd name="T12" fmla="*/ 49 w 531"/>
                  <a:gd name="T13" fmla="*/ 452 h 452"/>
                  <a:gd name="T14" fmla="*/ 222 w 531"/>
                  <a:gd name="T15" fmla="*/ 244 h 452"/>
                  <a:gd name="T16" fmla="*/ 328 w 531"/>
                  <a:gd name="T17" fmla="*/ 294 h 452"/>
                  <a:gd name="T18" fmla="*/ 468 w 531"/>
                  <a:gd name="T19" fmla="*/ 128 h 452"/>
                  <a:gd name="T20" fmla="*/ 510 w 531"/>
                  <a:gd name="T21" fmla="*/ 161 h 452"/>
                  <a:gd name="T22" fmla="*/ 522 w 531"/>
                  <a:gd name="T23" fmla="*/ 81 h 452"/>
                  <a:gd name="T24" fmla="*/ 531 w 531"/>
                  <a:gd name="T25" fmla="*/ 0 h 452"/>
                  <a:gd name="T26" fmla="*/ 456 w 531"/>
                  <a:gd name="T27" fmla="*/ 3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1" h="452">
                    <a:moveTo>
                      <a:pt x="456" y="31"/>
                    </a:moveTo>
                    <a:lnTo>
                      <a:pt x="383" y="62"/>
                    </a:lnTo>
                    <a:lnTo>
                      <a:pt x="418" y="90"/>
                    </a:lnTo>
                    <a:lnTo>
                      <a:pt x="312" y="218"/>
                    </a:lnTo>
                    <a:lnTo>
                      <a:pt x="205" y="166"/>
                    </a:lnTo>
                    <a:lnTo>
                      <a:pt x="0" y="412"/>
                    </a:lnTo>
                    <a:lnTo>
                      <a:pt x="49" y="452"/>
                    </a:lnTo>
                    <a:lnTo>
                      <a:pt x="222" y="244"/>
                    </a:lnTo>
                    <a:lnTo>
                      <a:pt x="328" y="294"/>
                    </a:lnTo>
                    <a:lnTo>
                      <a:pt x="468" y="128"/>
                    </a:lnTo>
                    <a:lnTo>
                      <a:pt x="510" y="161"/>
                    </a:lnTo>
                    <a:lnTo>
                      <a:pt x="522" y="81"/>
                    </a:lnTo>
                    <a:lnTo>
                      <a:pt x="531" y="0"/>
                    </a:lnTo>
                    <a:lnTo>
                      <a:pt x="456" y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243">
                <a:extLst>
                  <a:ext uri="{FF2B5EF4-FFF2-40B4-BE49-F238E27FC236}">
                    <a16:creationId xmlns:a16="http://schemas.microsoft.com/office/drawing/2014/main" id="{6AB417CB-E2E1-40B4-915D-F7CF3A1A8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14798676"/>
                <a:ext cx="82550" cy="282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244">
                <a:extLst>
                  <a:ext uri="{FF2B5EF4-FFF2-40B4-BE49-F238E27FC236}">
                    <a16:creationId xmlns:a16="http://schemas.microsoft.com/office/drawing/2014/main" id="{9C0B5D86-ADAF-42DA-BCB5-17D2BEE33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712" y="14979651"/>
                <a:ext cx="82550" cy="101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245">
                <a:extLst>
                  <a:ext uri="{FF2B5EF4-FFF2-40B4-BE49-F238E27FC236}">
                    <a16:creationId xmlns:a16="http://schemas.microsoft.com/office/drawing/2014/main" id="{E029F87C-AF49-458B-B464-F6DB621C8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14851063"/>
                <a:ext cx="82550" cy="2301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246">
                <a:extLst>
                  <a:ext uri="{FF2B5EF4-FFF2-40B4-BE49-F238E27FC236}">
                    <a16:creationId xmlns:a16="http://schemas.microsoft.com/office/drawing/2014/main" id="{1CE931C9-10FE-4706-9217-89AF92307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625" y="14720888"/>
                <a:ext cx="82550" cy="3603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4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91FBA4-7267-44C6-A9BD-320B48E2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Overall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75013-3AEC-423E-9839-F6117FA2AEF5}"/>
              </a:ext>
            </a:extLst>
          </p:cNvPr>
          <p:cNvSpPr/>
          <p:nvPr/>
        </p:nvSpPr>
        <p:spPr>
          <a:xfrm>
            <a:off x="1" y="6297654"/>
            <a:ext cx="12191999" cy="569582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026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43180-FC78-41B3-B8E1-8FB78977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B</a:t>
            </a:r>
            <a:r>
              <a:rPr lang="en-US" altLang="zh-CN" sz="5400"/>
              <a:t>usiness Flow</a:t>
            </a:r>
            <a:endParaRPr lang="en-US" sz="54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AEE48E4-A607-4B2B-92A6-F1CA0227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1" b="-4"/>
          <a:stretch/>
        </p:blipFill>
        <p:spPr>
          <a:xfrm>
            <a:off x="5762166" y="1242752"/>
            <a:ext cx="5913443" cy="43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0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637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Referral Program  AB Testing Report</vt:lpstr>
      <vt:lpstr>Content</vt:lpstr>
      <vt:lpstr>Background</vt:lpstr>
      <vt:lpstr>PowerPoint Presentation</vt:lpstr>
      <vt:lpstr>Background</vt:lpstr>
      <vt:lpstr>Executive Summary</vt:lpstr>
      <vt:lpstr>PowerPoint Presentation</vt:lpstr>
      <vt:lpstr>Overall Analysis</vt:lpstr>
      <vt:lpstr>Business Flow</vt:lpstr>
      <vt:lpstr>Reward Amount Test Analysis</vt:lpstr>
      <vt:lpstr>Reward Amount Test Analysis</vt:lpstr>
      <vt:lpstr>Reward Amount Test Analysis</vt:lpstr>
      <vt:lpstr>Promo Begin Time Test Analysis</vt:lpstr>
      <vt:lpstr>PowerPoint Presentation</vt:lpstr>
      <vt:lpstr>Cost Benefit Analysis</vt:lpstr>
      <vt:lpstr>PowerPoint Presentation</vt:lpstr>
      <vt:lpstr>Finding &amp; Conclusion</vt:lpstr>
      <vt:lpstr>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Referral Program  AB Testing Report</dc:title>
  <dc:creator>Ruiyang Zou</dc:creator>
  <cp:lastModifiedBy>Ruiyang Zou</cp:lastModifiedBy>
  <cp:revision>28</cp:revision>
  <dcterms:created xsi:type="dcterms:W3CDTF">2020-07-09T23:33:36Z</dcterms:created>
  <dcterms:modified xsi:type="dcterms:W3CDTF">2020-07-10T19:54:56Z</dcterms:modified>
</cp:coreProperties>
</file>