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85" r:id="rId3"/>
    <p:sldId id="307" r:id="rId4"/>
    <p:sldId id="316" r:id="rId5"/>
    <p:sldId id="310" r:id="rId6"/>
    <p:sldId id="311" r:id="rId7"/>
    <p:sldId id="312" r:id="rId8"/>
    <p:sldId id="317" r:id="rId9"/>
    <p:sldId id="313" r:id="rId10"/>
    <p:sldId id="314" r:id="rId11"/>
    <p:sldId id="31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inition GIT" id="{22ADE3DD-11F4-4949-B486-8D9FC7D7FA2E}">
          <p14:sldIdLst>
            <p14:sldId id="305"/>
            <p14:sldId id="285"/>
            <p14:sldId id="307"/>
            <p14:sldId id="316"/>
            <p14:sldId id="310"/>
            <p14:sldId id="311"/>
            <p14:sldId id="312"/>
            <p14:sldId id="317"/>
          </p14:sldIdLst>
        </p14:section>
        <p14:section name="Copia" id="{7E2F4CD3-9385-4C94-883E-B1E530A02980}">
          <p14:sldIdLst>
            <p14:sldId id="313"/>
            <p14:sldId id="314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320B0-E4F1-43A1-914E-C7565C004555}" v="2" dt="2022-08-01T07:48:16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EF75-022D-4BD4-82CE-C143A4CDD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85C7E-5018-9EBE-8F83-FE40219A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54A3-6F26-DAF0-57C7-A8DC96EE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628B-A5E0-3A98-F88B-7FEB24B2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B955-F36F-559B-8E37-572E62F7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0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5C0F-1E82-3EC3-13D1-51D22EF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CAA7F-3FC6-BE08-FDD0-31904D53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65D6-3B46-36A6-6B99-EB25860F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2322-DBAA-0640-87FF-611A03DB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D6A3-3252-7B96-F5F5-D265680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66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83D2B-EBBD-3CC7-2CF5-FC5FDE996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3E10C-DBAA-9EFC-BE19-53657CB9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0194-6708-6C46-A347-6E4DC6EE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4053-7727-20A2-092B-06EE21CD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AEE-370F-1483-74D8-9ABC4026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47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8708-104A-A455-7447-E8616883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5C7A-2163-1873-F831-D653CE8B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C1ADB-8D49-B144-3027-68DB9A18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DC04-3517-6193-2FC2-F73E6F1A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64AB-2FCF-1D68-C61A-B5BCADEA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1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F403-E4C3-26B5-37DF-FAABDC77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183FB-C390-45C4-9F85-5E3EC84F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27CE-9245-A1CF-08AD-60FEC02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29688-1E64-A3DC-1A99-B1A40B2D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ABF6-E04C-BC83-497C-7D991E8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2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EAFB-CA0C-8822-96E5-6FE7E69E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D0D8-B13A-20A3-19FF-0303936DD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370E-6A42-9605-7D78-A291D32C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4AC1-54B7-0067-F5A3-75175D8D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B509-4A8B-CEBB-CAE3-FDE60199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7F0A6-3FAF-0C1D-3A40-6D2E5313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24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829E-D2AC-F11B-377C-8BA03D75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EC5D-D33F-BC40-73EC-5BB93401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7AE9B-8A59-6C72-19FC-CB89112D8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9F4FB-D4FC-49CE-A021-9D095A851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8DE5A-53D7-26E4-BC50-E21D8C14D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68FBE-910E-7819-81C0-5BFAF845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9CB99-BA8F-D8AF-3E1F-2ADA5F4D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AC0F1-CE88-AD88-5010-F93054A9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6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ABB6-2C24-0CB4-4434-608B30A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8021D-0211-B2BE-7E01-DFC86DE8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D1FC4-D56E-70F2-1FB7-A12ADB6C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04099-31A3-C584-EBF7-223F84DD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04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11F2F-5B35-50F2-6874-77B3FFDD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5835C-B6E4-F365-2B68-82E05452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1D9A9-99BE-34EE-A4DF-2824EA0F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5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EB4A-004C-3AF0-53CE-1F58F86A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FBB4-BF9D-B871-06B9-AA8FBD5E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00D0-BAE9-1162-091B-53C6C139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E2FB2-2C78-E6FC-7E81-D170277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AAB49-8AB6-BE9B-DE99-EE2CDF45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B181-00EE-9A09-0367-5E2ED591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15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519F-AA97-EB50-9D59-15CFCF87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B4EB1-561B-2BAA-C99F-4A26300DB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D8418-91E7-451C-0803-BC857A008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6CDF-C5A2-1613-E180-D996FC4B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6010B-8136-6553-B87C-BC827867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88F92-BE74-08A2-1E9C-D3C60608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65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2A1BE-3FE7-AA8C-FC5C-DFD21E05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94A36-0556-864F-FC13-E2815AF3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BC31-0741-D131-D26D-9F963493B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0DDE-6574-4F05-834A-81FDBB13430A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BFE60-3EAA-D0E5-B88B-AAE8C0A9F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67D9-F8F8-ED03-8E7F-857F57898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A411-238D-4287-85F8-5BFF137A8B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4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 err="1"/>
              <a:t>What's</a:t>
            </a:r>
            <a:r>
              <a:rPr lang="fr-FR" sz="3600" dirty="0"/>
              <a:t> the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EB3F-792F-72DA-F84B-1FC0A0CB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771788"/>
            <a:ext cx="10515600" cy="2438396"/>
          </a:xfrm>
        </p:spPr>
        <p:txBody>
          <a:bodyPr>
            <a:normAutofit/>
          </a:bodyPr>
          <a:lstStyle/>
          <a:p>
            <a:r>
              <a:rPr lang="en-US" dirty="0"/>
              <a:t>Collaborative development </a:t>
            </a:r>
          </a:p>
          <a:p>
            <a:pPr lvl="1"/>
            <a:r>
              <a:rPr lang="en-US" dirty="0"/>
              <a:t>Coordinating work among programmers collaboratively developing source code</a:t>
            </a:r>
            <a:r>
              <a:rPr lang="fr-FR" dirty="0"/>
              <a:t> by </a:t>
            </a:r>
            <a:r>
              <a:rPr lang="fr-FR" dirty="0" err="1"/>
              <a:t>allowing</a:t>
            </a:r>
            <a:r>
              <a:rPr lang="fr-FR" dirty="0"/>
              <a:t> non-</a:t>
            </a:r>
            <a:r>
              <a:rPr lang="fr-FR" dirty="0" err="1"/>
              <a:t>linear</a:t>
            </a:r>
            <a:r>
              <a:rPr lang="fr-FR" dirty="0"/>
              <a:t> workflows</a:t>
            </a:r>
          </a:p>
          <a:p>
            <a:pPr lvl="1"/>
            <a:r>
              <a:rPr lang="en-US" dirty="0"/>
              <a:t>Every programmer uses a full-fledged repository with complete history and full version-tracking abilities who is independent of network access or a central server</a:t>
            </a:r>
            <a:endParaRPr lang="fr-FR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DA3954-25FA-13D4-9925-06A9F637135F}"/>
              </a:ext>
            </a:extLst>
          </p:cNvPr>
          <p:cNvSpPr txBox="1">
            <a:spLocks/>
          </p:cNvSpPr>
          <p:nvPr/>
        </p:nvSpPr>
        <p:spPr>
          <a:xfrm>
            <a:off x="733425" y="1185874"/>
            <a:ext cx="10515600" cy="138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Versionning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Tracking and archiving changes in any set of files</a:t>
            </a:r>
          </a:p>
          <a:p>
            <a:pPr lvl="1"/>
            <a:r>
              <a:rPr lang="en-US" dirty="0"/>
              <a:t>Allowing to retrieve the set of files in any archiving state </a:t>
            </a:r>
          </a:p>
        </p:txBody>
      </p:sp>
    </p:spTree>
    <p:extLst>
      <p:ext uri="{BB962C8B-B14F-4D97-AF65-F5344CB8AC3E}">
        <p14:creationId xmlns:p14="http://schemas.microsoft.com/office/powerpoint/2010/main" val="382606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/>
              <a:t>Copia.io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2C245-181F-F98B-3D64-BACD198B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082"/>
            <a:ext cx="10144125" cy="54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A1B15-6ABC-D87D-879C-142ECAFBA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9679" r="45272" b="4810"/>
          <a:stretch/>
        </p:blipFill>
        <p:spPr>
          <a:xfrm>
            <a:off x="1028700" y="1291336"/>
            <a:ext cx="4495799" cy="4786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94B47-C708-721A-F233-7DD403BB1C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8" t="26508" r="28516" b="24902"/>
          <a:stretch/>
        </p:blipFill>
        <p:spPr>
          <a:xfrm>
            <a:off x="5734051" y="1955486"/>
            <a:ext cx="5172074" cy="3458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0E276E-6928-8290-2E57-5840E78905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t="9859" r="49056" b="28196"/>
          <a:stretch/>
        </p:blipFill>
        <p:spPr>
          <a:xfrm>
            <a:off x="2152296" y="1009651"/>
            <a:ext cx="7410803" cy="555965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06B28E-D550-DAD2-EEA9-C9975009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/>
              <a:t>Copia.io</a:t>
            </a:r>
          </a:p>
        </p:txBody>
      </p:sp>
    </p:spTree>
    <p:extLst>
      <p:ext uri="{BB962C8B-B14F-4D97-AF65-F5344CB8AC3E}">
        <p14:creationId xmlns:p14="http://schemas.microsoft.com/office/powerpoint/2010/main" val="39066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 err="1"/>
              <a:t>Versionning</a:t>
            </a:r>
            <a:endParaRPr lang="fr-FR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34C87-F140-71C3-6135-489391F0EAC8}"/>
              </a:ext>
            </a:extLst>
          </p:cNvPr>
          <p:cNvGrpSpPr/>
          <p:nvPr/>
        </p:nvGrpSpPr>
        <p:grpSpPr>
          <a:xfrm>
            <a:off x="838200" y="1483768"/>
            <a:ext cx="1012470" cy="1052693"/>
            <a:chOff x="1509713" y="2443934"/>
            <a:chExt cx="1727993" cy="2001837"/>
          </a:xfrm>
        </p:grpSpPr>
        <p:pic>
          <p:nvPicPr>
            <p:cNvPr id="1028" name="Picture 4" descr="Change Folder Icon in Windows 10 | Tutorials">
              <a:extLst>
                <a:ext uri="{FF2B5EF4-FFF2-40B4-BE49-F238E27FC236}">
                  <a16:creationId xmlns:a16="http://schemas.microsoft.com/office/drawing/2014/main" id="{D6CDDF0E-AAF3-A95F-95CF-A3F731596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713" y="2443934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ocument Icon - Toolbar Icons - SoftIcons.com">
              <a:extLst>
                <a:ext uri="{FF2B5EF4-FFF2-40B4-BE49-F238E27FC236}">
                  <a16:creationId xmlns:a16="http://schemas.microsoft.com/office/drawing/2014/main" id="{705C4080-2475-5C19-939D-9C35FF844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694" y="3102746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Document Icon - Toolbar Icons - SoftIcons.com">
              <a:extLst>
                <a:ext uri="{FF2B5EF4-FFF2-40B4-BE49-F238E27FC236}">
                  <a16:creationId xmlns:a16="http://schemas.microsoft.com/office/drawing/2014/main" id="{0594F489-FA44-BF21-5B56-97F9D607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300" y="3293246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Document Icon - Toolbar Icons - SoftIcons.com">
              <a:extLst>
                <a:ext uri="{FF2B5EF4-FFF2-40B4-BE49-F238E27FC236}">
                  <a16:creationId xmlns:a16="http://schemas.microsoft.com/office/drawing/2014/main" id="{F7FEE64A-CAA1-5135-C647-D00745532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906" y="3505971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A0B511-3952-F794-1628-969C5BC47076}"/>
              </a:ext>
            </a:extLst>
          </p:cNvPr>
          <p:cNvGrpSpPr/>
          <p:nvPr/>
        </p:nvGrpSpPr>
        <p:grpSpPr>
          <a:xfrm>
            <a:off x="2148718" y="1471585"/>
            <a:ext cx="923640" cy="1018454"/>
            <a:chOff x="4383087" y="2505052"/>
            <a:chExt cx="1576387" cy="1936728"/>
          </a:xfrm>
        </p:grpSpPr>
        <p:pic>
          <p:nvPicPr>
            <p:cNvPr id="20" name="Picture 4" descr="Change Folder Icon in Windows 10 | Tutorials">
              <a:extLst>
                <a:ext uri="{FF2B5EF4-FFF2-40B4-BE49-F238E27FC236}">
                  <a16:creationId xmlns:a16="http://schemas.microsoft.com/office/drawing/2014/main" id="{9FD9F83C-423D-D5CD-4318-A804F203C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087" y="2505052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Document Icon - Toolbar Icons - SoftIcons.com">
              <a:extLst>
                <a:ext uri="{FF2B5EF4-FFF2-40B4-BE49-F238E27FC236}">
                  <a16:creationId xmlns:a16="http://schemas.microsoft.com/office/drawing/2014/main" id="{635EE96C-8E86-1BE3-D6F8-198F20DDD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068" y="31638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Document Icon - Toolbar Icons - SoftIcons.com">
              <a:extLst>
                <a:ext uri="{FF2B5EF4-FFF2-40B4-BE49-F238E27FC236}">
                  <a16:creationId xmlns:a16="http://schemas.microsoft.com/office/drawing/2014/main" id="{FE09ACFB-56E3-F663-7574-C7129C3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674" y="33543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conExperience » V-Collection » Document Plain Blue Icon">
              <a:extLst>
                <a:ext uri="{FF2B5EF4-FFF2-40B4-BE49-F238E27FC236}">
                  <a16:creationId xmlns:a16="http://schemas.microsoft.com/office/drawing/2014/main" id="{7D494F79-6A41-4A3E-2133-38F3CCC8F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2" r="15054"/>
            <a:stretch/>
          </p:blipFill>
          <p:spPr bwMode="auto">
            <a:xfrm>
              <a:off x="5353843" y="3568545"/>
              <a:ext cx="605631" cy="87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2012AF-F071-86EC-8FD4-777AEB43E2D5}"/>
              </a:ext>
            </a:extLst>
          </p:cNvPr>
          <p:cNvGrpSpPr/>
          <p:nvPr/>
        </p:nvGrpSpPr>
        <p:grpSpPr>
          <a:xfrm>
            <a:off x="7351807" y="1445208"/>
            <a:ext cx="923640" cy="1018454"/>
            <a:chOff x="7473159" y="2505052"/>
            <a:chExt cx="1576387" cy="1936728"/>
          </a:xfrm>
        </p:grpSpPr>
        <p:pic>
          <p:nvPicPr>
            <p:cNvPr id="26" name="Picture 4" descr="Change Folder Icon in Windows 10 | Tutorials">
              <a:extLst>
                <a:ext uri="{FF2B5EF4-FFF2-40B4-BE49-F238E27FC236}">
                  <a16:creationId xmlns:a16="http://schemas.microsoft.com/office/drawing/2014/main" id="{481FA865-B5FE-D247-9339-2F2C317AA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159" y="2505052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Document Icon - Toolbar Icons - SoftIcons.com">
              <a:extLst>
                <a:ext uri="{FF2B5EF4-FFF2-40B4-BE49-F238E27FC236}">
                  <a16:creationId xmlns:a16="http://schemas.microsoft.com/office/drawing/2014/main" id="{AFAC71C9-340B-838A-AD3C-0395BD7D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140" y="31638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conExperience » V-Collection » Document Plain Green Icon">
              <a:extLst>
                <a:ext uri="{FF2B5EF4-FFF2-40B4-BE49-F238E27FC236}">
                  <a16:creationId xmlns:a16="http://schemas.microsoft.com/office/drawing/2014/main" id="{65577C40-DF47-4F41-1F73-67C79FA70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7" r="14503"/>
            <a:stretch/>
          </p:blipFill>
          <p:spPr bwMode="auto">
            <a:xfrm>
              <a:off x="8292706" y="3374573"/>
              <a:ext cx="605631" cy="85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conExperience » V-Collection » Document Plain Blue Icon">
              <a:extLst>
                <a:ext uri="{FF2B5EF4-FFF2-40B4-BE49-F238E27FC236}">
                  <a16:creationId xmlns:a16="http://schemas.microsoft.com/office/drawing/2014/main" id="{AA4191F9-9312-CE43-33A0-56FBAC17D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2" r="15054"/>
            <a:stretch/>
          </p:blipFill>
          <p:spPr bwMode="auto">
            <a:xfrm>
              <a:off x="8443915" y="3568545"/>
              <a:ext cx="605631" cy="87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06953E9-AE53-0129-AB0A-8619236B0986}"/>
              </a:ext>
            </a:extLst>
          </p:cNvPr>
          <p:cNvSpPr/>
          <p:nvPr/>
        </p:nvSpPr>
        <p:spPr>
          <a:xfrm>
            <a:off x="894714" y="3445155"/>
            <a:ext cx="7380734" cy="31160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F0BCDA-8FDE-A1C1-071F-E398940AF541}"/>
              </a:ext>
            </a:extLst>
          </p:cNvPr>
          <p:cNvGrpSpPr/>
          <p:nvPr/>
        </p:nvGrpSpPr>
        <p:grpSpPr>
          <a:xfrm>
            <a:off x="1692479" y="2852902"/>
            <a:ext cx="623699" cy="494207"/>
            <a:chOff x="2430127" y="2659609"/>
            <a:chExt cx="623699" cy="494207"/>
          </a:xfrm>
        </p:grpSpPr>
        <p:pic>
          <p:nvPicPr>
            <p:cNvPr id="36" name="Picture 6" descr="Document Icon - Toolbar Icons - SoftIcons.com">
              <a:extLst>
                <a:ext uri="{FF2B5EF4-FFF2-40B4-BE49-F238E27FC236}">
                  <a16:creationId xmlns:a16="http://schemas.microsoft.com/office/drawing/2014/main" id="{B11A99F5-C46D-AF01-F526-7F95A77BF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351" y="2659609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C3E6C7-2016-11CF-F015-EA1499AD7A0F}"/>
                </a:ext>
              </a:extLst>
            </p:cNvPr>
            <p:cNvSpPr txBox="1"/>
            <p:nvPr/>
          </p:nvSpPr>
          <p:spPr>
            <a:xfrm>
              <a:off x="2430127" y="2752823"/>
              <a:ext cx="62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index</a:t>
              </a:r>
              <a:endParaRPr lang="fr-FR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AB2D9D-38C3-533D-0986-8F76B58C51A4}"/>
              </a:ext>
            </a:extLst>
          </p:cNvPr>
          <p:cNvCxnSpPr>
            <a:cxnSpLocks/>
          </p:cNvCxnSpPr>
          <p:nvPr/>
        </p:nvCxnSpPr>
        <p:spPr>
          <a:xfrm>
            <a:off x="1980088" y="1371600"/>
            <a:ext cx="7950" cy="138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C5D3ED-4C54-5116-D130-0F295EFE24E3}"/>
              </a:ext>
            </a:extLst>
          </p:cNvPr>
          <p:cNvGrpSpPr/>
          <p:nvPr/>
        </p:nvGrpSpPr>
        <p:grpSpPr>
          <a:xfrm>
            <a:off x="3310469" y="2852902"/>
            <a:ext cx="623699" cy="494207"/>
            <a:chOff x="2430127" y="2659609"/>
            <a:chExt cx="623699" cy="494207"/>
          </a:xfrm>
        </p:grpSpPr>
        <p:pic>
          <p:nvPicPr>
            <p:cNvPr id="48" name="Picture 6" descr="Document Icon - Toolbar Icons - SoftIcons.com">
              <a:extLst>
                <a:ext uri="{FF2B5EF4-FFF2-40B4-BE49-F238E27FC236}">
                  <a16:creationId xmlns:a16="http://schemas.microsoft.com/office/drawing/2014/main" id="{A86BDC55-FBD1-AAF4-A48A-02437D753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351" y="2659609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D6D7BB-5630-76E4-75C3-AC4E526DB649}"/>
                </a:ext>
              </a:extLst>
            </p:cNvPr>
            <p:cNvSpPr txBox="1"/>
            <p:nvPr/>
          </p:nvSpPr>
          <p:spPr>
            <a:xfrm>
              <a:off x="2430127" y="2752823"/>
              <a:ext cx="62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index</a:t>
              </a:r>
              <a:endParaRPr lang="fr-FR" dirty="0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CF2C3A-F766-B69C-C0F5-5D96363C5474}"/>
              </a:ext>
            </a:extLst>
          </p:cNvPr>
          <p:cNvCxnSpPr>
            <a:cxnSpLocks/>
          </p:cNvCxnSpPr>
          <p:nvPr/>
        </p:nvCxnSpPr>
        <p:spPr>
          <a:xfrm>
            <a:off x="3598078" y="1371600"/>
            <a:ext cx="7950" cy="138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284A71-205E-69F4-00F9-F207705613AA}"/>
              </a:ext>
            </a:extLst>
          </p:cNvPr>
          <p:cNvGrpSpPr/>
          <p:nvPr/>
        </p:nvGrpSpPr>
        <p:grpSpPr>
          <a:xfrm>
            <a:off x="4041572" y="1954435"/>
            <a:ext cx="818669" cy="204064"/>
            <a:chOff x="4038600" y="2148611"/>
            <a:chExt cx="818669" cy="20406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43219F-3E6B-AA02-9D8F-8688A8EC5832}"/>
                </a:ext>
              </a:extLst>
            </p:cNvPr>
            <p:cNvSpPr/>
            <p:nvPr/>
          </p:nvSpPr>
          <p:spPr>
            <a:xfrm>
              <a:off x="4038600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E746480-7F1B-380F-F2CE-060014953283}"/>
                </a:ext>
              </a:extLst>
            </p:cNvPr>
            <p:cNvSpPr/>
            <p:nvPr/>
          </p:nvSpPr>
          <p:spPr>
            <a:xfrm>
              <a:off x="4343400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EB42CDD-A92F-D507-CEC0-22C93F70DBA6}"/>
                </a:ext>
              </a:extLst>
            </p:cNvPr>
            <p:cNvSpPr/>
            <p:nvPr/>
          </p:nvSpPr>
          <p:spPr>
            <a:xfrm>
              <a:off x="4645376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E087D0-8B2D-08AD-AC8F-1F5A39AAA28F}"/>
              </a:ext>
            </a:extLst>
          </p:cNvPr>
          <p:cNvGrpSpPr/>
          <p:nvPr/>
        </p:nvGrpSpPr>
        <p:grpSpPr>
          <a:xfrm>
            <a:off x="6903518" y="2796839"/>
            <a:ext cx="623699" cy="494207"/>
            <a:chOff x="2430127" y="2659609"/>
            <a:chExt cx="623699" cy="494207"/>
          </a:xfrm>
        </p:grpSpPr>
        <p:pic>
          <p:nvPicPr>
            <p:cNvPr id="60" name="Picture 6" descr="Document Icon - Toolbar Icons - SoftIcons.com">
              <a:extLst>
                <a:ext uri="{FF2B5EF4-FFF2-40B4-BE49-F238E27FC236}">
                  <a16:creationId xmlns:a16="http://schemas.microsoft.com/office/drawing/2014/main" id="{D2633488-104C-AD8F-8DF3-A1AC11C3D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351" y="2659609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8C70A0-C200-3DFD-184B-9742814C552E}"/>
                </a:ext>
              </a:extLst>
            </p:cNvPr>
            <p:cNvSpPr txBox="1"/>
            <p:nvPr/>
          </p:nvSpPr>
          <p:spPr>
            <a:xfrm>
              <a:off x="2430127" y="2752823"/>
              <a:ext cx="62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index</a:t>
              </a:r>
              <a:endParaRPr lang="fr-FR" dirty="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3D6E04-6E9A-7743-60E6-6317D7DC415E}"/>
              </a:ext>
            </a:extLst>
          </p:cNvPr>
          <p:cNvCxnSpPr>
            <a:cxnSpLocks/>
          </p:cNvCxnSpPr>
          <p:nvPr/>
        </p:nvCxnSpPr>
        <p:spPr>
          <a:xfrm>
            <a:off x="7191127" y="1315537"/>
            <a:ext cx="7950" cy="138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DA6ECC3-FDBA-64CE-DC9B-796E096F99FF}"/>
              </a:ext>
            </a:extLst>
          </p:cNvPr>
          <p:cNvSpPr/>
          <p:nvPr/>
        </p:nvSpPr>
        <p:spPr>
          <a:xfrm>
            <a:off x="7241972" y="1347997"/>
            <a:ext cx="1357243" cy="12913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AF526712-5495-7989-D890-F15313067555}"/>
              </a:ext>
            </a:extLst>
          </p:cNvPr>
          <p:cNvCxnSpPr>
            <a:cxnSpLocks/>
          </p:cNvCxnSpPr>
          <p:nvPr/>
        </p:nvCxnSpPr>
        <p:spPr>
          <a:xfrm flipH="1">
            <a:off x="3143250" y="3189258"/>
            <a:ext cx="461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 err="1"/>
              <a:t>Versionning</a:t>
            </a:r>
            <a:endParaRPr lang="fr-FR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34C87-F140-71C3-6135-489391F0EAC8}"/>
              </a:ext>
            </a:extLst>
          </p:cNvPr>
          <p:cNvGrpSpPr/>
          <p:nvPr/>
        </p:nvGrpSpPr>
        <p:grpSpPr>
          <a:xfrm>
            <a:off x="838200" y="1483768"/>
            <a:ext cx="1012470" cy="1052693"/>
            <a:chOff x="1509713" y="2443934"/>
            <a:chExt cx="1727993" cy="2001837"/>
          </a:xfrm>
        </p:grpSpPr>
        <p:pic>
          <p:nvPicPr>
            <p:cNvPr id="1028" name="Picture 4" descr="Change Folder Icon in Windows 10 | Tutorials">
              <a:extLst>
                <a:ext uri="{FF2B5EF4-FFF2-40B4-BE49-F238E27FC236}">
                  <a16:creationId xmlns:a16="http://schemas.microsoft.com/office/drawing/2014/main" id="{D6CDDF0E-AAF3-A95F-95CF-A3F731596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713" y="2443934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ocument Icon - Toolbar Icons - SoftIcons.com">
              <a:extLst>
                <a:ext uri="{FF2B5EF4-FFF2-40B4-BE49-F238E27FC236}">
                  <a16:creationId xmlns:a16="http://schemas.microsoft.com/office/drawing/2014/main" id="{705C4080-2475-5C19-939D-9C35FF844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694" y="3102746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Document Icon - Toolbar Icons - SoftIcons.com">
              <a:extLst>
                <a:ext uri="{FF2B5EF4-FFF2-40B4-BE49-F238E27FC236}">
                  <a16:creationId xmlns:a16="http://schemas.microsoft.com/office/drawing/2014/main" id="{0594F489-FA44-BF21-5B56-97F9D607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300" y="3293246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Document Icon - Toolbar Icons - SoftIcons.com">
              <a:extLst>
                <a:ext uri="{FF2B5EF4-FFF2-40B4-BE49-F238E27FC236}">
                  <a16:creationId xmlns:a16="http://schemas.microsoft.com/office/drawing/2014/main" id="{F7FEE64A-CAA1-5135-C647-D00745532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906" y="3505971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A0B511-3952-F794-1628-969C5BC47076}"/>
              </a:ext>
            </a:extLst>
          </p:cNvPr>
          <p:cNvGrpSpPr/>
          <p:nvPr/>
        </p:nvGrpSpPr>
        <p:grpSpPr>
          <a:xfrm>
            <a:off x="2148718" y="1471585"/>
            <a:ext cx="923640" cy="1018454"/>
            <a:chOff x="4383087" y="2505052"/>
            <a:chExt cx="1576387" cy="1936728"/>
          </a:xfrm>
        </p:grpSpPr>
        <p:pic>
          <p:nvPicPr>
            <p:cNvPr id="20" name="Picture 4" descr="Change Folder Icon in Windows 10 | Tutorials">
              <a:extLst>
                <a:ext uri="{FF2B5EF4-FFF2-40B4-BE49-F238E27FC236}">
                  <a16:creationId xmlns:a16="http://schemas.microsoft.com/office/drawing/2014/main" id="{9FD9F83C-423D-D5CD-4318-A804F203C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087" y="2505052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Document Icon - Toolbar Icons - SoftIcons.com">
              <a:extLst>
                <a:ext uri="{FF2B5EF4-FFF2-40B4-BE49-F238E27FC236}">
                  <a16:creationId xmlns:a16="http://schemas.microsoft.com/office/drawing/2014/main" id="{635EE96C-8E86-1BE3-D6F8-198F20DDD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068" y="31638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Document Icon - Toolbar Icons - SoftIcons.com">
              <a:extLst>
                <a:ext uri="{FF2B5EF4-FFF2-40B4-BE49-F238E27FC236}">
                  <a16:creationId xmlns:a16="http://schemas.microsoft.com/office/drawing/2014/main" id="{FE09ACFB-56E3-F663-7574-C7129C3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674" y="33543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conExperience » V-Collection » Document Plain Blue Icon">
              <a:extLst>
                <a:ext uri="{FF2B5EF4-FFF2-40B4-BE49-F238E27FC236}">
                  <a16:creationId xmlns:a16="http://schemas.microsoft.com/office/drawing/2014/main" id="{7D494F79-6A41-4A3E-2133-38F3CCC8F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2" r="15054"/>
            <a:stretch/>
          </p:blipFill>
          <p:spPr bwMode="auto">
            <a:xfrm>
              <a:off x="5353843" y="3568545"/>
              <a:ext cx="605631" cy="87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2012AF-F071-86EC-8FD4-777AEB43E2D5}"/>
              </a:ext>
            </a:extLst>
          </p:cNvPr>
          <p:cNvGrpSpPr/>
          <p:nvPr/>
        </p:nvGrpSpPr>
        <p:grpSpPr>
          <a:xfrm>
            <a:off x="7351807" y="1445208"/>
            <a:ext cx="923640" cy="1018454"/>
            <a:chOff x="7473159" y="2505052"/>
            <a:chExt cx="1576387" cy="1936728"/>
          </a:xfrm>
        </p:grpSpPr>
        <p:pic>
          <p:nvPicPr>
            <p:cNvPr id="26" name="Picture 4" descr="Change Folder Icon in Windows 10 | Tutorials">
              <a:extLst>
                <a:ext uri="{FF2B5EF4-FFF2-40B4-BE49-F238E27FC236}">
                  <a16:creationId xmlns:a16="http://schemas.microsoft.com/office/drawing/2014/main" id="{481FA865-B5FE-D247-9339-2F2C317AA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159" y="2505052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Document Icon - Toolbar Icons - SoftIcons.com">
              <a:extLst>
                <a:ext uri="{FF2B5EF4-FFF2-40B4-BE49-F238E27FC236}">
                  <a16:creationId xmlns:a16="http://schemas.microsoft.com/office/drawing/2014/main" id="{AFAC71C9-340B-838A-AD3C-0395BD7D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140" y="31638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conExperience » V-Collection » Document Plain Green Icon">
              <a:extLst>
                <a:ext uri="{FF2B5EF4-FFF2-40B4-BE49-F238E27FC236}">
                  <a16:creationId xmlns:a16="http://schemas.microsoft.com/office/drawing/2014/main" id="{65577C40-DF47-4F41-1F73-67C79FA70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7" r="14503"/>
            <a:stretch/>
          </p:blipFill>
          <p:spPr bwMode="auto">
            <a:xfrm>
              <a:off x="8292706" y="3374573"/>
              <a:ext cx="605631" cy="85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conExperience » V-Collection » Document Plain Blue Icon">
              <a:extLst>
                <a:ext uri="{FF2B5EF4-FFF2-40B4-BE49-F238E27FC236}">
                  <a16:creationId xmlns:a16="http://schemas.microsoft.com/office/drawing/2014/main" id="{AA4191F9-9312-CE43-33A0-56FBAC17D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2" r="15054"/>
            <a:stretch/>
          </p:blipFill>
          <p:spPr bwMode="auto">
            <a:xfrm>
              <a:off x="8443915" y="3568545"/>
              <a:ext cx="605631" cy="87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06953E9-AE53-0129-AB0A-8619236B0986}"/>
              </a:ext>
            </a:extLst>
          </p:cNvPr>
          <p:cNvSpPr/>
          <p:nvPr/>
        </p:nvSpPr>
        <p:spPr>
          <a:xfrm>
            <a:off x="894714" y="3445155"/>
            <a:ext cx="7380734" cy="31160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F0BCDA-8FDE-A1C1-071F-E398940AF541}"/>
              </a:ext>
            </a:extLst>
          </p:cNvPr>
          <p:cNvGrpSpPr/>
          <p:nvPr/>
        </p:nvGrpSpPr>
        <p:grpSpPr>
          <a:xfrm>
            <a:off x="1692479" y="2852902"/>
            <a:ext cx="623699" cy="494207"/>
            <a:chOff x="2430127" y="2659609"/>
            <a:chExt cx="623699" cy="494207"/>
          </a:xfrm>
        </p:grpSpPr>
        <p:pic>
          <p:nvPicPr>
            <p:cNvPr id="36" name="Picture 6" descr="Document Icon - Toolbar Icons - SoftIcons.com">
              <a:extLst>
                <a:ext uri="{FF2B5EF4-FFF2-40B4-BE49-F238E27FC236}">
                  <a16:creationId xmlns:a16="http://schemas.microsoft.com/office/drawing/2014/main" id="{B11A99F5-C46D-AF01-F526-7F95A77BF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351" y="2659609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C3E6C7-2016-11CF-F015-EA1499AD7A0F}"/>
                </a:ext>
              </a:extLst>
            </p:cNvPr>
            <p:cNvSpPr txBox="1"/>
            <p:nvPr/>
          </p:nvSpPr>
          <p:spPr>
            <a:xfrm>
              <a:off x="2430127" y="2752823"/>
              <a:ext cx="62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index</a:t>
              </a:r>
              <a:endParaRPr lang="fr-FR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AB2D9D-38C3-533D-0986-8F76B58C51A4}"/>
              </a:ext>
            </a:extLst>
          </p:cNvPr>
          <p:cNvCxnSpPr>
            <a:cxnSpLocks/>
          </p:cNvCxnSpPr>
          <p:nvPr/>
        </p:nvCxnSpPr>
        <p:spPr>
          <a:xfrm>
            <a:off x="1980088" y="1371600"/>
            <a:ext cx="7950" cy="138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C5D3ED-4C54-5116-D130-0F295EFE24E3}"/>
              </a:ext>
            </a:extLst>
          </p:cNvPr>
          <p:cNvGrpSpPr/>
          <p:nvPr/>
        </p:nvGrpSpPr>
        <p:grpSpPr>
          <a:xfrm>
            <a:off x="3310469" y="2852902"/>
            <a:ext cx="623699" cy="494207"/>
            <a:chOff x="2430127" y="2659609"/>
            <a:chExt cx="623699" cy="494207"/>
          </a:xfrm>
        </p:grpSpPr>
        <p:pic>
          <p:nvPicPr>
            <p:cNvPr id="48" name="Picture 6" descr="Document Icon - Toolbar Icons - SoftIcons.com">
              <a:extLst>
                <a:ext uri="{FF2B5EF4-FFF2-40B4-BE49-F238E27FC236}">
                  <a16:creationId xmlns:a16="http://schemas.microsoft.com/office/drawing/2014/main" id="{A86BDC55-FBD1-AAF4-A48A-02437D753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351" y="2659609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D6D7BB-5630-76E4-75C3-AC4E526DB649}"/>
                </a:ext>
              </a:extLst>
            </p:cNvPr>
            <p:cNvSpPr txBox="1"/>
            <p:nvPr/>
          </p:nvSpPr>
          <p:spPr>
            <a:xfrm>
              <a:off x="2430127" y="2752823"/>
              <a:ext cx="62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index</a:t>
              </a:r>
              <a:endParaRPr lang="fr-FR" dirty="0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CF2C3A-F766-B69C-C0F5-5D96363C5474}"/>
              </a:ext>
            </a:extLst>
          </p:cNvPr>
          <p:cNvCxnSpPr>
            <a:cxnSpLocks/>
          </p:cNvCxnSpPr>
          <p:nvPr/>
        </p:nvCxnSpPr>
        <p:spPr>
          <a:xfrm>
            <a:off x="3598078" y="1371600"/>
            <a:ext cx="7950" cy="138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284A71-205E-69F4-00F9-F207705613AA}"/>
              </a:ext>
            </a:extLst>
          </p:cNvPr>
          <p:cNvGrpSpPr/>
          <p:nvPr/>
        </p:nvGrpSpPr>
        <p:grpSpPr>
          <a:xfrm>
            <a:off x="4041572" y="1954435"/>
            <a:ext cx="818669" cy="204064"/>
            <a:chOff x="4038600" y="2148611"/>
            <a:chExt cx="818669" cy="20406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43219F-3E6B-AA02-9D8F-8688A8EC5832}"/>
                </a:ext>
              </a:extLst>
            </p:cNvPr>
            <p:cNvSpPr/>
            <p:nvPr/>
          </p:nvSpPr>
          <p:spPr>
            <a:xfrm>
              <a:off x="4038600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E746480-7F1B-380F-F2CE-060014953283}"/>
                </a:ext>
              </a:extLst>
            </p:cNvPr>
            <p:cNvSpPr/>
            <p:nvPr/>
          </p:nvSpPr>
          <p:spPr>
            <a:xfrm>
              <a:off x="4343400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EB42CDD-A92F-D507-CEC0-22C93F70DBA6}"/>
                </a:ext>
              </a:extLst>
            </p:cNvPr>
            <p:cNvSpPr/>
            <p:nvPr/>
          </p:nvSpPr>
          <p:spPr>
            <a:xfrm>
              <a:off x="4645376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E087D0-8B2D-08AD-AC8F-1F5A39AAA28F}"/>
              </a:ext>
            </a:extLst>
          </p:cNvPr>
          <p:cNvGrpSpPr/>
          <p:nvPr/>
        </p:nvGrpSpPr>
        <p:grpSpPr>
          <a:xfrm>
            <a:off x="6903518" y="2796839"/>
            <a:ext cx="623699" cy="494207"/>
            <a:chOff x="2430127" y="2659609"/>
            <a:chExt cx="623699" cy="494207"/>
          </a:xfrm>
        </p:grpSpPr>
        <p:pic>
          <p:nvPicPr>
            <p:cNvPr id="60" name="Picture 6" descr="Document Icon - Toolbar Icons - SoftIcons.com">
              <a:extLst>
                <a:ext uri="{FF2B5EF4-FFF2-40B4-BE49-F238E27FC236}">
                  <a16:creationId xmlns:a16="http://schemas.microsoft.com/office/drawing/2014/main" id="{D2633488-104C-AD8F-8DF3-A1AC11C3D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351" y="2659609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8C70A0-C200-3DFD-184B-9742814C552E}"/>
                </a:ext>
              </a:extLst>
            </p:cNvPr>
            <p:cNvSpPr txBox="1"/>
            <p:nvPr/>
          </p:nvSpPr>
          <p:spPr>
            <a:xfrm>
              <a:off x="2430127" y="2752823"/>
              <a:ext cx="62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index</a:t>
              </a:r>
              <a:endParaRPr lang="fr-FR" dirty="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3D6E04-6E9A-7743-60E6-6317D7DC415E}"/>
              </a:ext>
            </a:extLst>
          </p:cNvPr>
          <p:cNvCxnSpPr>
            <a:cxnSpLocks/>
          </p:cNvCxnSpPr>
          <p:nvPr/>
        </p:nvCxnSpPr>
        <p:spPr>
          <a:xfrm>
            <a:off x="7191127" y="1315537"/>
            <a:ext cx="7950" cy="138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DA6ECC3-FDBA-64CE-DC9B-796E096F99FF}"/>
              </a:ext>
            </a:extLst>
          </p:cNvPr>
          <p:cNvSpPr/>
          <p:nvPr/>
        </p:nvSpPr>
        <p:spPr>
          <a:xfrm>
            <a:off x="2031797" y="1347997"/>
            <a:ext cx="1357243" cy="12913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AF526712-5495-7989-D890-F15313067555}"/>
              </a:ext>
            </a:extLst>
          </p:cNvPr>
          <p:cNvCxnSpPr>
            <a:cxnSpLocks/>
          </p:cNvCxnSpPr>
          <p:nvPr/>
        </p:nvCxnSpPr>
        <p:spPr>
          <a:xfrm flipH="1">
            <a:off x="3143250" y="3189258"/>
            <a:ext cx="461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0DEFD6-588A-112B-E35D-0D1D221CA890}"/>
              </a:ext>
            </a:extLst>
          </p:cNvPr>
          <p:cNvGrpSpPr/>
          <p:nvPr/>
        </p:nvGrpSpPr>
        <p:grpSpPr>
          <a:xfrm>
            <a:off x="5531722" y="4762241"/>
            <a:ext cx="923640" cy="1018454"/>
            <a:chOff x="7473159" y="2505052"/>
            <a:chExt cx="1576387" cy="1936728"/>
          </a:xfrm>
        </p:grpSpPr>
        <p:pic>
          <p:nvPicPr>
            <p:cNvPr id="40" name="Picture 4" descr="Change Folder Icon in Windows 10 | Tutorials">
              <a:extLst>
                <a:ext uri="{FF2B5EF4-FFF2-40B4-BE49-F238E27FC236}">
                  <a16:creationId xmlns:a16="http://schemas.microsoft.com/office/drawing/2014/main" id="{9C7CE4C9-86B7-5D37-06E5-1387E1215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159" y="2505052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Document Icon - Toolbar Icons - SoftIcons.com">
              <a:extLst>
                <a:ext uri="{FF2B5EF4-FFF2-40B4-BE49-F238E27FC236}">
                  <a16:creationId xmlns:a16="http://schemas.microsoft.com/office/drawing/2014/main" id="{D7C9ECBC-6622-C17C-2C5E-1ECCE726F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140" y="31638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IconExperience » V-Collection » Document Plain Green Icon">
              <a:extLst>
                <a:ext uri="{FF2B5EF4-FFF2-40B4-BE49-F238E27FC236}">
                  <a16:creationId xmlns:a16="http://schemas.microsoft.com/office/drawing/2014/main" id="{B6965BED-147B-06F1-8B1F-1442944EC4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7" r="14503"/>
            <a:stretch/>
          </p:blipFill>
          <p:spPr bwMode="auto">
            <a:xfrm>
              <a:off x="8292706" y="3374573"/>
              <a:ext cx="605631" cy="85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conExperience » V-Collection » Document Plain Blue Icon">
              <a:extLst>
                <a:ext uri="{FF2B5EF4-FFF2-40B4-BE49-F238E27FC236}">
                  <a16:creationId xmlns:a16="http://schemas.microsoft.com/office/drawing/2014/main" id="{BC9A0F86-7BA6-466B-6875-ED27CACC65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2" r="15054"/>
            <a:stretch/>
          </p:blipFill>
          <p:spPr bwMode="auto">
            <a:xfrm>
              <a:off x="8443915" y="3568545"/>
              <a:ext cx="605631" cy="87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DCAC70-4539-DF0D-1EE9-584FACD5E3C0}"/>
              </a:ext>
            </a:extLst>
          </p:cNvPr>
          <p:cNvGrpSpPr/>
          <p:nvPr/>
        </p:nvGrpSpPr>
        <p:grpSpPr>
          <a:xfrm>
            <a:off x="6925084" y="4830864"/>
            <a:ext cx="906914" cy="841487"/>
            <a:chOff x="8992020" y="5016654"/>
            <a:chExt cx="906914" cy="841487"/>
          </a:xfrm>
        </p:grpSpPr>
        <p:pic>
          <p:nvPicPr>
            <p:cNvPr id="53" name="Picture 6" descr="Document Icon - Toolbar Icons - SoftIcons.com">
              <a:extLst>
                <a:ext uri="{FF2B5EF4-FFF2-40B4-BE49-F238E27FC236}">
                  <a16:creationId xmlns:a16="http://schemas.microsoft.com/office/drawing/2014/main" id="{B6E12EDC-CF9F-BA65-B742-03FBF444C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2020" y="5016654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Document Icon - Toolbar Icons - SoftIcons.com">
              <a:extLst>
                <a:ext uri="{FF2B5EF4-FFF2-40B4-BE49-F238E27FC236}">
                  <a16:creationId xmlns:a16="http://schemas.microsoft.com/office/drawing/2014/main" id="{0D518A94-C719-7017-FA16-D4CCD18B3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850" y="5116831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Document Icon - Toolbar Icons - SoftIcons.com">
              <a:extLst>
                <a:ext uri="{FF2B5EF4-FFF2-40B4-BE49-F238E27FC236}">
                  <a16:creationId xmlns:a16="http://schemas.microsoft.com/office/drawing/2014/main" id="{EF12B7D0-8B22-8C5B-61A8-008A40BA3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9679" y="5228695"/>
              <a:ext cx="550650" cy="49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8E432FD-A838-25A5-B00C-617619F6271E}"/>
                </a:ext>
              </a:extLst>
            </p:cNvPr>
            <p:cNvGrpSpPr/>
            <p:nvPr/>
          </p:nvGrpSpPr>
          <p:grpSpPr>
            <a:xfrm>
              <a:off x="9275235" y="5363934"/>
              <a:ext cx="623699" cy="494207"/>
              <a:chOff x="2430127" y="2659609"/>
              <a:chExt cx="623699" cy="494207"/>
            </a:xfrm>
          </p:grpSpPr>
          <p:pic>
            <p:nvPicPr>
              <p:cNvPr id="45" name="Picture 6" descr="Document Icon - Toolbar Icons - SoftIcons.com">
                <a:extLst>
                  <a:ext uri="{FF2B5EF4-FFF2-40B4-BE49-F238E27FC236}">
                    <a16:creationId xmlns:a16="http://schemas.microsoft.com/office/drawing/2014/main" id="{067F7F11-9D79-30CB-90C9-AC19DC76D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3351" y="2659609"/>
                <a:ext cx="550650" cy="494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9F47B1-244B-2A42-BD8F-3A62A578E05E}"/>
                  </a:ext>
                </a:extLst>
              </p:cNvPr>
              <p:cNvSpPr txBox="1"/>
              <p:nvPr/>
            </p:nvSpPr>
            <p:spPr>
              <a:xfrm>
                <a:off x="2430127" y="2752823"/>
                <a:ext cx="623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index</a:t>
                </a:r>
                <a:endParaRPr lang="fr-FR" dirty="0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B797F2-A1B7-BECE-7EBD-110A9197DC03}"/>
              </a:ext>
            </a:extLst>
          </p:cNvPr>
          <p:cNvGrpSpPr/>
          <p:nvPr/>
        </p:nvGrpSpPr>
        <p:grpSpPr>
          <a:xfrm>
            <a:off x="901997" y="4754748"/>
            <a:ext cx="1012470" cy="1052693"/>
            <a:chOff x="1509713" y="2443934"/>
            <a:chExt cx="1727993" cy="2001837"/>
          </a:xfrm>
        </p:grpSpPr>
        <p:pic>
          <p:nvPicPr>
            <p:cNvPr id="63" name="Picture 4" descr="Change Folder Icon in Windows 10 | Tutorials">
              <a:extLst>
                <a:ext uri="{FF2B5EF4-FFF2-40B4-BE49-F238E27FC236}">
                  <a16:creationId xmlns:a16="http://schemas.microsoft.com/office/drawing/2014/main" id="{394F4D54-06E7-6831-7DE6-39A50DAA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713" y="2443934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 descr="Document Icon - Toolbar Icons - SoftIcons.com">
              <a:extLst>
                <a:ext uri="{FF2B5EF4-FFF2-40B4-BE49-F238E27FC236}">
                  <a16:creationId xmlns:a16="http://schemas.microsoft.com/office/drawing/2014/main" id="{9427328A-09BE-1462-6679-DCC6F8342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694" y="3102746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 descr="Document Icon - Toolbar Icons - SoftIcons.com">
              <a:extLst>
                <a:ext uri="{FF2B5EF4-FFF2-40B4-BE49-F238E27FC236}">
                  <a16:creationId xmlns:a16="http://schemas.microsoft.com/office/drawing/2014/main" id="{1A6E5BAF-70D6-1ECF-04FB-C5BD52921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300" y="3293246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" descr="Document Icon - Toolbar Icons - SoftIcons.com">
              <a:extLst>
                <a:ext uri="{FF2B5EF4-FFF2-40B4-BE49-F238E27FC236}">
                  <a16:creationId xmlns:a16="http://schemas.microsoft.com/office/drawing/2014/main" id="{7D1788EF-C656-633E-7040-B3D979913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906" y="3505971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F0C5514-6324-109A-1D50-704FF99314DD}"/>
              </a:ext>
            </a:extLst>
          </p:cNvPr>
          <p:cNvGrpSpPr/>
          <p:nvPr/>
        </p:nvGrpSpPr>
        <p:grpSpPr>
          <a:xfrm>
            <a:off x="2201192" y="4773271"/>
            <a:ext cx="923640" cy="1018454"/>
            <a:chOff x="4383087" y="2505052"/>
            <a:chExt cx="1576387" cy="1936728"/>
          </a:xfrm>
        </p:grpSpPr>
        <p:pic>
          <p:nvPicPr>
            <p:cNvPr id="68" name="Picture 4" descr="Change Folder Icon in Windows 10 | Tutorials">
              <a:extLst>
                <a:ext uri="{FF2B5EF4-FFF2-40B4-BE49-F238E27FC236}">
                  <a16:creationId xmlns:a16="http://schemas.microsoft.com/office/drawing/2014/main" id="{FC815369-14B6-A6FD-F7D0-DC032078F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087" y="2505052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Document Icon - Toolbar Icons - SoftIcons.com">
              <a:extLst>
                <a:ext uri="{FF2B5EF4-FFF2-40B4-BE49-F238E27FC236}">
                  <a16:creationId xmlns:a16="http://schemas.microsoft.com/office/drawing/2014/main" id="{44BBA288-9570-6D00-8E75-5E7F6C4E7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068" y="31638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" descr="Document Icon - Toolbar Icons - SoftIcons.com">
              <a:extLst>
                <a:ext uri="{FF2B5EF4-FFF2-40B4-BE49-F238E27FC236}">
                  <a16:creationId xmlns:a16="http://schemas.microsoft.com/office/drawing/2014/main" id="{C170F63F-0218-C0BD-F934-4DDDFBBDE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674" y="33543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0" descr="IconExperience » V-Collection » Document Plain Blue Icon">
              <a:extLst>
                <a:ext uri="{FF2B5EF4-FFF2-40B4-BE49-F238E27FC236}">
                  <a16:creationId xmlns:a16="http://schemas.microsoft.com/office/drawing/2014/main" id="{8C79377E-7135-ECBF-8ADD-4B6EEFCE43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2" r="15054"/>
            <a:stretch/>
          </p:blipFill>
          <p:spPr bwMode="auto">
            <a:xfrm>
              <a:off x="5353843" y="3568545"/>
              <a:ext cx="605631" cy="87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864609-60A2-B129-7284-86DBD87322EA}"/>
              </a:ext>
            </a:extLst>
          </p:cNvPr>
          <p:cNvGrpSpPr/>
          <p:nvPr/>
        </p:nvGrpSpPr>
        <p:grpSpPr>
          <a:xfrm>
            <a:off x="3476010" y="4772376"/>
            <a:ext cx="923640" cy="1018454"/>
            <a:chOff x="7473159" y="2505052"/>
            <a:chExt cx="1576387" cy="1936728"/>
          </a:xfrm>
        </p:grpSpPr>
        <p:pic>
          <p:nvPicPr>
            <p:cNvPr id="73" name="Picture 4" descr="Change Folder Icon in Windows 10 | Tutorials">
              <a:extLst>
                <a:ext uri="{FF2B5EF4-FFF2-40B4-BE49-F238E27FC236}">
                  <a16:creationId xmlns:a16="http://schemas.microsoft.com/office/drawing/2014/main" id="{223E3F5E-2252-72D9-CC58-BDE0A441B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159" y="2505052"/>
              <a:ext cx="1576387" cy="157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" descr="Document Icon - Toolbar Icons - SoftIcons.com">
              <a:extLst>
                <a:ext uri="{FF2B5EF4-FFF2-40B4-BE49-F238E27FC236}">
                  <a16:creationId xmlns:a16="http://schemas.microsoft.com/office/drawing/2014/main" id="{94D56E42-2E48-3FF8-328C-DA06D3B10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140" y="3163864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2" descr="IconExperience » V-Collection » Document Plain Green Icon">
              <a:extLst>
                <a:ext uri="{FF2B5EF4-FFF2-40B4-BE49-F238E27FC236}">
                  <a16:creationId xmlns:a16="http://schemas.microsoft.com/office/drawing/2014/main" id="{35EB23B7-DC1B-4293-023D-16329979C8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7" r="14503"/>
            <a:stretch/>
          </p:blipFill>
          <p:spPr bwMode="auto">
            <a:xfrm>
              <a:off x="8292706" y="3374573"/>
              <a:ext cx="605631" cy="85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0" descr="IconExperience » V-Collection » Document Plain Blue Icon">
              <a:extLst>
                <a:ext uri="{FF2B5EF4-FFF2-40B4-BE49-F238E27FC236}">
                  <a16:creationId xmlns:a16="http://schemas.microsoft.com/office/drawing/2014/main" id="{0D8FF79D-A08A-6961-2A10-20C554D7F4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2" r="15054"/>
            <a:stretch/>
          </p:blipFill>
          <p:spPr bwMode="auto">
            <a:xfrm>
              <a:off x="8443915" y="3568545"/>
              <a:ext cx="605631" cy="87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Plus Sign 76">
            <a:extLst>
              <a:ext uri="{FF2B5EF4-FFF2-40B4-BE49-F238E27FC236}">
                <a16:creationId xmlns:a16="http://schemas.microsoft.com/office/drawing/2014/main" id="{DA7234E0-36BD-855E-49EA-2182FC029ECC}"/>
              </a:ext>
            </a:extLst>
          </p:cNvPr>
          <p:cNvSpPr/>
          <p:nvPr/>
        </p:nvSpPr>
        <p:spPr>
          <a:xfrm>
            <a:off x="1876250" y="5073820"/>
            <a:ext cx="354853" cy="3116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Plus Sign 77">
            <a:extLst>
              <a:ext uri="{FF2B5EF4-FFF2-40B4-BE49-F238E27FC236}">
                <a16:creationId xmlns:a16="http://schemas.microsoft.com/office/drawing/2014/main" id="{F314D309-E000-EA4D-DD4B-E6193757862B}"/>
              </a:ext>
            </a:extLst>
          </p:cNvPr>
          <p:cNvSpPr/>
          <p:nvPr/>
        </p:nvSpPr>
        <p:spPr>
          <a:xfrm>
            <a:off x="3209753" y="5094227"/>
            <a:ext cx="354853" cy="3116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Plus Sign 78">
            <a:extLst>
              <a:ext uri="{FF2B5EF4-FFF2-40B4-BE49-F238E27FC236}">
                <a16:creationId xmlns:a16="http://schemas.microsoft.com/office/drawing/2014/main" id="{8EB3DC47-45AB-C053-9564-E3993898CE8D}"/>
              </a:ext>
            </a:extLst>
          </p:cNvPr>
          <p:cNvSpPr/>
          <p:nvPr/>
        </p:nvSpPr>
        <p:spPr>
          <a:xfrm>
            <a:off x="6479522" y="5075453"/>
            <a:ext cx="354853" cy="3116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AFDD-9DB8-0A63-398E-68A168EC96DD}"/>
              </a:ext>
            </a:extLst>
          </p:cNvPr>
          <p:cNvCxnSpPr>
            <a:cxnSpLocks/>
          </p:cNvCxnSpPr>
          <p:nvPr/>
        </p:nvCxnSpPr>
        <p:spPr>
          <a:xfrm>
            <a:off x="1297816" y="4440230"/>
            <a:ext cx="3006536" cy="1534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A7CCDCAB-28AA-9DE0-9EA6-7B8FEE5FEC17}"/>
              </a:ext>
            </a:extLst>
          </p:cNvPr>
          <p:cNvSpPr txBox="1">
            <a:spLocks/>
          </p:cNvSpPr>
          <p:nvPr/>
        </p:nvSpPr>
        <p:spPr>
          <a:xfrm>
            <a:off x="8653567" y="4499975"/>
            <a:ext cx="2816489" cy="1439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300" u="sng" dirty="0"/>
              <a:t>Version control system</a:t>
            </a:r>
          </a:p>
          <a:p>
            <a:r>
              <a:rPr lang="en-US" sz="1800" dirty="0"/>
              <a:t>Lower memory storage</a:t>
            </a:r>
          </a:p>
          <a:p>
            <a:r>
              <a:rPr lang="en-US" sz="1800" dirty="0"/>
              <a:t>Faster tracking</a:t>
            </a:r>
          </a:p>
          <a:p>
            <a:r>
              <a:rPr lang="en-US" sz="1800" dirty="0"/>
              <a:t>Easier </a:t>
            </a:r>
            <a:r>
              <a:rPr lang="en-US" sz="1800" dirty="0" err="1"/>
              <a:t>retreive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77" grpId="0" animBg="1"/>
      <p:bldP spid="78" grpId="0" animBg="1"/>
      <p:bldP spid="79" grpId="0" animBg="1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 err="1"/>
              <a:t>What's</a:t>
            </a:r>
            <a:r>
              <a:rPr lang="fr-FR" sz="3600" dirty="0"/>
              <a:t> the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EB3F-792F-72DA-F84B-1FC0A0CB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771788"/>
            <a:ext cx="10515600" cy="2438396"/>
          </a:xfrm>
        </p:spPr>
        <p:txBody>
          <a:bodyPr>
            <a:normAutofit/>
          </a:bodyPr>
          <a:lstStyle/>
          <a:p>
            <a:r>
              <a:rPr lang="en-US" dirty="0"/>
              <a:t>Collaborative development </a:t>
            </a:r>
          </a:p>
          <a:p>
            <a:pPr lvl="1"/>
            <a:r>
              <a:rPr lang="en-US" dirty="0"/>
              <a:t>Coordinating work among programmers collaboratively developing source code</a:t>
            </a:r>
            <a:r>
              <a:rPr lang="fr-FR" dirty="0"/>
              <a:t> by </a:t>
            </a:r>
            <a:r>
              <a:rPr lang="fr-FR" dirty="0" err="1"/>
              <a:t>allowing</a:t>
            </a:r>
            <a:r>
              <a:rPr lang="fr-FR" dirty="0"/>
              <a:t> non-</a:t>
            </a:r>
            <a:r>
              <a:rPr lang="fr-FR" dirty="0" err="1"/>
              <a:t>linear</a:t>
            </a:r>
            <a:r>
              <a:rPr lang="fr-FR" dirty="0"/>
              <a:t> workflows</a:t>
            </a:r>
          </a:p>
          <a:p>
            <a:pPr lvl="1"/>
            <a:r>
              <a:rPr lang="en-US" dirty="0"/>
              <a:t>Every programmer uses a full-fledged repository with complete history and full version-tracking abilities who is independent of network access or a central server</a:t>
            </a:r>
            <a:endParaRPr lang="fr-FR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DA3954-25FA-13D4-9925-06A9F637135F}"/>
              </a:ext>
            </a:extLst>
          </p:cNvPr>
          <p:cNvSpPr txBox="1">
            <a:spLocks/>
          </p:cNvSpPr>
          <p:nvPr/>
        </p:nvSpPr>
        <p:spPr>
          <a:xfrm>
            <a:off x="733425" y="1185874"/>
            <a:ext cx="10515600" cy="138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Versionning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Tracking and archiving changes in any set of files</a:t>
            </a:r>
          </a:p>
          <a:p>
            <a:pPr lvl="1"/>
            <a:r>
              <a:rPr lang="en-US" dirty="0"/>
              <a:t>Allowing to retrieve the set of files in any archiving state </a:t>
            </a:r>
          </a:p>
        </p:txBody>
      </p:sp>
    </p:spTree>
    <p:extLst>
      <p:ext uri="{BB962C8B-B14F-4D97-AF65-F5344CB8AC3E}">
        <p14:creationId xmlns:p14="http://schemas.microsoft.com/office/powerpoint/2010/main" val="21384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/>
              <a:t>Collaborative </a:t>
            </a:r>
            <a:r>
              <a:rPr lang="fr-FR" sz="3600" dirty="0" err="1"/>
              <a:t>development</a:t>
            </a:r>
            <a:r>
              <a:rPr lang="fr-FR" sz="3600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9521D0-8865-20D7-F41E-4915FA720E83}"/>
              </a:ext>
            </a:extLst>
          </p:cNvPr>
          <p:cNvSpPr/>
          <p:nvPr/>
        </p:nvSpPr>
        <p:spPr>
          <a:xfrm>
            <a:off x="1502171" y="3532980"/>
            <a:ext cx="2226469" cy="202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dirty="0"/>
              <a:t>USER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2C4B15-295F-0F5E-C6E0-B6687DBE976A}"/>
              </a:ext>
            </a:extLst>
          </p:cNvPr>
          <p:cNvSpPr/>
          <p:nvPr/>
        </p:nvSpPr>
        <p:spPr>
          <a:xfrm>
            <a:off x="1502171" y="1363663"/>
            <a:ext cx="2226469" cy="1417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dirty="0"/>
              <a:t>SERVER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6363CA1F-CAED-72A4-9A6E-FC570D3DD43D}"/>
              </a:ext>
            </a:extLst>
          </p:cNvPr>
          <p:cNvSpPr/>
          <p:nvPr/>
        </p:nvSpPr>
        <p:spPr>
          <a:xfrm>
            <a:off x="1713705" y="4070350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Local repo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4E5BDB3-7122-1AB2-FE72-19322AD726C5}"/>
              </a:ext>
            </a:extLst>
          </p:cNvPr>
          <p:cNvSpPr/>
          <p:nvPr/>
        </p:nvSpPr>
        <p:spPr>
          <a:xfrm>
            <a:off x="1725215" y="1888311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Remote</a:t>
            </a:r>
            <a:r>
              <a:rPr lang="fr-FR" dirty="0"/>
              <a:t> repo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53A0698-7BD2-2C80-0382-10E9CD895D53}"/>
              </a:ext>
            </a:extLst>
          </p:cNvPr>
          <p:cNvSpPr/>
          <p:nvPr/>
        </p:nvSpPr>
        <p:spPr>
          <a:xfrm>
            <a:off x="1713705" y="4772024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Workspace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FCC3C52-F4AD-339E-CCAA-3FE2F389EFAE}"/>
              </a:ext>
            </a:extLst>
          </p:cNvPr>
          <p:cNvSpPr/>
          <p:nvPr/>
        </p:nvSpPr>
        <p:spPr>
          <a:xfrm>
            <a:off x="2780305" y="2548109"/>
            <a:ext cx="261145" cy="148671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3FEB76-B2DC-3B3D-C3D5-869DE06AB487}"/>
              </a:ext>
            </a:extLst>
          </p:cNvPr>
          <p:cNvGrpSpPr/>
          <p:nvPr/>
        </p:nvGrpSpPr>
        <p:grpSpPr>
          <a:xfrm>
            <a:off x="4795239" y="3532980"/>
            <a:ext cx="2226469" cy="2026445"/>
            <a:chOff x="4795239" y="3532980"/>
            <a:chExt cx="2226469" cy="202644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3C39CF4-5DF2-9C5C-5A1B-17B75BF741A6}"/>
                </a:ext>
              </a:extLst>
            </p:cNvPr>
            <p:cNvSpPr/>
            <p:nvPr/>
          </p:nvSpPr>
          <p:spPr>
            <a:xfrm>
              <a:off x="4795239" y="3532980"/>
              <a:ext cx="2226469" cy="2026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fr-FR" dirty="0"/>
                <a:t>USER 2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A357FBEB-EB32-DF69-1D47-2E3C742EBB30}"/>
                </a:ext>
              </a:extLst>
            </p:cNvPr>
            <p:cNvSpPr/>
            <p:nvPr/>
          </p:nvSpPr>
          <p:spPr>
            <a:xfrm>
              <a:off x="5006773" y="4070350"/>
              <a:ext cx="1803400" cy="61595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Local repo</a:t>
              </a:r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94D841B5-2376-830D-16A2-DBA88FB90CD7}"/>
                </a:ext>
              </a:extLst>
            </p:cNvPr>
            <p:cNvSpPr/>
            <p:nvPr/>
          </p:nvSpPr>
          <p:spPr>
            <a:xfrm>
              <a:off x="5006773" y="4772024"/>
              <a:ext cx="1803400" cy="61595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Workspace</a:t>
              </a:r>
            </a:p>
          </p:txBody>
        </p:sp>
      </p:grp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DD437846-E1CA-BC2A-8D5B-4EE1BF04732A}"/>
              </a:ext>
            </a:extLst>
          </p:cNvPr>
          <p:cNvSpPr/>
          <p:nvPr/>
        </p:nvSpPr>
        <p:spPr>
          <a:xfrm rot="16200000">
            <a:off x="1184994" y="4176315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A7DBE6B-DD4D-B9D0-9923-5A22A3231D24}"/>
              </a:ext>
            </a:extLst>
          </p:cNvPr>
          <p:cNvSpPr/>
          <p:nvPr/>
        </p:nvSpPr>
        <p:spPr>
          <a:xfrm rot="10800000">
            <a:off x="2354260" y="2512583"/>
            <a:ext cx="261145" cy="148671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84A3E3E2-5EFF-38E0-929F-67A72881CCD8}"/>
              </a:ext>
            </a:extLst>
          </p:cNvPr>
          <p:cNvSpPr/>
          <p:nvPr/>
        </p:nvSpPr>
        <p:spPr>
          <a:xfrm rot="5400000">
            <a:off x="3124917" y="4195214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9EC5F530-7B77-8D4C-1C4D-1B5E5CD66B6E}"/>
              </a:ext>
            </a:extLst>
          </p:cNvPr>
          <p:cNvSpPr/>
          <p:nvPr/>
        </p:nvSpPr>
        <p:spPr>
          <a:xfrm rot="16200000">
            <a:off x="4479055" y="4224801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Arrow: Circular 32">
            <a:extLst>
              <a:ext uri="{FF2B5EF4-FFF2-40B4-BE49-F238E27FC236}">
                <a16:creationId xmlns:a16="http://schemas.microsoft.com/office/drawing/2014/main" id="{F57E8288-F288-DC6C-9788-418C245CF5D1}"/>
              </a:ext>
            </a:extLst>
          </p:cNvPr>
          <p:cNvSpPr/>
          <p:nvPr/>
        </p:nvSpPr>
        <p:spPr>
          <a:xfrm rot="5400000">
            <a:off x="6418978" y="4243700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73617D6C-CBF3-77E0-6F66-79411B24063E}"/>
              </a:ext>
            </a:extLst>
          </p:cNvPr>
          <p:cNvSpPr/>
          <p:nvPr/>
        </p:nvSpPr>
        <p:spPr>
          <a:xfrm rot="18290417">
            <a:off x="4249636" y="2390986"/>
            <a:ext cx="261145" cy="148671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FCCB426-5ECE-453C-4666-00514B990F3F}"/>
              </a:ext>
            </a:extLst>
          </p:cNvPr>
          <p:cNvSpPr/>
          <p:nvPr/>
        </p:nvSpPr>
        <p:spPr>
          <a:xfrm rot="7490417">
            <a:off x="3977476" y="2576183"/>
            <a:ext cx="261145" cy="148671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7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23" grpId="0" animBg="1"/>
      <p:bldP spid="24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/>
              <a:t>Collaborative </a:t>
            </a:r>
            <a:r>
              <a:rPr lang="fr-FR" sz="3600" dirty="0" err="1"/>
              <a:t>development</a:t>
            </a:r>
            <a:r>
              <a:rPr lang="fr-FR" sz="3600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9521D0-8865-20D7-F41E-4915FA720E83}"/>
              </a:ext>
            </a:extLst>
          </p:cNvPr>
          <p:cNvSpPr/>
          <p:nvPr/>
        </p:nvSpPr>
        <p:spPr>
          <a:xfrm>
            <a:off x="1502171" y="3532980"/>
            <a:ext cx="2226469" cy="202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dirty="0"/>
              <a:t>USER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2C4B15-295F-0F5E-C6E0-B6687DBE976A}"/>
              </a:ext>
            </a:extLst>
          </p:cNvPr>
          <p:cNvSpPr/>
          <p:nvPr/>
        </p:nvSpPr>
        <p:spPr>
          <a:xfrm>
            <a:off x="1502171" y="1363663"/>
            <a:ext cx="2226469" cy="1417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dirty="0"/>
              <a:t>SERVER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6363CA1F-CAED-72A4-9A6E-FC570D3DD43D}"/>
              </a:ext>
            </a:extLst>
          </p:cNvPr>
          <p:cNvSpPr/>
          <p:nvPr/>
        </p:nvSpPr>
        <p:spPr>
          <a:xfrm>
            <a:off x="1713705" y="4070350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Local repo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4E5BDB3-7122-1AB2-FE72-19322AD726C5}"/>
              </a:ext>
            </a:extLst>
          </p:cNvPr>
          <p:cNvSpPr/>
          <p:nvPr/>
        </p:nvSpPr>
        <p:spPr>
          <a:xfrm>
            <a:off x="1725215" y="1888311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Remote</a:t>
            </a:r>
            <a:r>
              <a:rPr lang="fr-FR" dirty="0"/>
              <a:t> repo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53A0698-7BD2-2C80-0382-10E9CD895D53}"/>
              </a:ext>
            </a:extLst>
          </p:cNvPr>
          <p:cNvSpPr/>
          <p:nvPr/>
        </p:nvSpPr>
        <p:spPr>
          <a:xfrm>
            <a:off x="1713705" y="4772024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Workspace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FCC3C52-F4AD-339E-CCAA-3FE2F389EFAE}"/>
              </a:ext>
            </a:extLst>
          </p:cNvPr>
          <p:cNvSpPr/>
          <p:nvPr/>
        </p:nvSpPr>
        <p:spPr>
          <a:xfrm>
            <a:off x="2780305" y="2548109"/>
            <a:ext cx="261145" cy="148671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C39CF4-5DF2-9C5C-5A1B-17B75BF741A6}"/>
              </a:ext>
            </a:extLst>
          </p:cNvPr>
          <p:cNvSpPr/>
          <p:nvPr/>
        </p:nvSpPr>
        <p:spPr>
          <a:xfrm>
            <a:off x="4795239" y="3532980"/>
            <a:ext cx="2226469" cy="202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dirty="0"/>
              <a:t>USER 2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357FBEB-EB32-DF69-1D47-2E3C742EBB30}"/>
              </a:ext>
            </a:extLst>
          </p:cNvPr>
          <p:cNvSpPr/>
          <p:nvPr/>
        </p:nvSpPr>
        <p:spPr>
          <a:xfrm>
            <a:off x="5006773" y="4070350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Local repo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94D841B5-2376-830D-16A2-DBA88FB90CD7}"/>
              </a:ext>
            </a:extLst>
          </p:cNvPr>
          <p:cNvSpPr/>
          <p:nvPr/>
        </p:nvSpPr>
        <p:spPr>
          <a:xfrm>
            <a:off x="5006773" y="4772024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Workspace</a:t>
            </a:r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DD437846-E1CA-BC2A-8D5B-4EE1BF04732A}"/>
              </a:ext>
            </a:extLst>
          </p:cNvPr>
          <p:cNvSpPr/>
          <p:nvPr/>
        </p:nvSpPr>
        <p:spPr>
          <a:xfrm rot="16200000">
            <a:off x="1184994" y="4176315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A7DBE6B-DD4D-B9D0-9923-5A22A3231D24}"/>
              </a:ext>
            </a:extLst>
          </p:cNvPr>
          <p:cNvSpPr/>
          <p:nvPr/>
        </p:nvSpPr>
        <p:spPr>
          <a:xfrm rot="10800000">
            <a:off x="2354260" y="2512583"/>
            <a:ext cx="261145" cy="148671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84A3E3E2-5EFF-38E0-929F-67A72881CCD8}"/>
              </a:ext>
            </a:extLst>
          </p:cNvPr>
          <p:cNvSpPr/>
          <p:nvPr/>
        </p:nvSpPr>
        <p:spPr>
          <a:xfrm rot="5400000">
            <a:off x="3124917" y="4195214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1B41A4-85B0-BCC4-2250-C92DDE3E5F41}"/>
              </a:ext>
            </a:extLst>
          </p:cNvPr>
          <p:cNvSpPr/>
          <p:nvPr/>
        </p:nvSpPr>
        <p:spPr>
          <a:xfrm>
            <a:off x="9233098" y="3532980"/>
            <a:ext cx="2226469" cy="202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dirty="0"/>
              <a:t>USER N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3E2D06B-2451-1110-5DA2-2BCE5943689B}"/>
              </a:ext>
            </a:extLst>
          </p:cNvPr>
          <p:cNvSpPr/>
          <p:nvPr/>
        </p:nvSpPr>
        <p:spPr>
          <a:xfrm>
            <a:off x="9444632" y="4070350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Local repo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F5129C69-E180-79E0-E400-7E390D0F3766}"/>
              </a:ext>
            </a:extLst>
          </p:cNvPr>
          <p:cNvSpPr/>
          <p:nvPr/>
        </p:nvSpPr>
        <p:spPr>
          <a:xfrm>
            <a:off x="9444632" y="4772024"/>
            <a:ext cx="1803400" cy="6159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E29CC8-5EE4-E90C-3096-8D697284A9E0}"/>
              </a:ext>
            </a:extLst>
          </p:cNvPr>
          <p:cNvGrpSpPr/>
          <p:nvPr/>
        </p:nvGrpSpPr>
        <p:grpSpPr>
          <a:xfrm>
            <a:off x="7718068" y="5099502"/>
            <a:ext cx="818669" cy="204064"/>
            <a:chOff x="4038600" y="2148611"/>
            <a:chExt cx="818669" cy="20406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B0DBF9-28C6-DD24-9CFA-7F500262A895}"/>
                </a:ext>
              </a:extLst>
            </p:cNvPr>
            <p:cNvSpPr/>
            <p:nvPr/>
          </p:nvSpPr>
          <p:spPr>
            <a:xfrm>
              <a:off x="4038600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873A45-8FF6-A6E0-EBD5-844866BD3803}"/>
                </a:ext>
              </a:extLst>
            </p:cNvPr>
            <p:cNvSpPr/>
            <p:nvPr/>
          </p:nvSpPr>
          <p:spPr>
            <a:xfrm>
              <a:off x="4343400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B0614DA-D6CE-0344-2421-36F5356FDC94}"/>
                </a:ext>
              </a:extLst>
            </p:cNvPr>
            <p:cNvSpPr/>
            <p:nvPr/>
          </p:nvSpPr>
          <p:spPr>
            <a:xfrm>
              <a:off x="4645376" y="2148611"/>
              <a:ext cx="211893" cy="2040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9EC5F530-7B77-8D4C-1C4D-1B5E5CD66B6E}"/>
              </a:ext>
            </a:extLst>
          </p:cNvPr>
          <p:cNvSpPr/>
          <p:nvPr/>
        </p:nvSpPr>
        <p:spPr>
          <a:xfrm rot="16200000">
            <a:off x="4479055" y="4224801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Arrow: Circular 32">
            <a:extLst>
              <a:ext uri="{FF2B5EF4-FFF2-40B4-BE49-F238E27FC236}">
                <a16:creationId xmlns:a16="http://schemas.microsoft.com/office/drawing/2014/main" id="{F57E8288-F288-DC6C-9788-418C245CF5D1}"/>
              </a:ext>
            </a:extLst>
          </p:cNvPr>
          <p:cNvSpPr/>
          <p:nvPr/>
        </p:nvSpPr>
        <p:spPr>
          <a:xfrm rot="5400000">
            <a:off x="6418978" y="4243700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row: Circular 33">
            <a:extLst>
              <a:ext uri="{FF2B5EF4-FFF2-40B4-BE49-F238E27FC236}">
                <a16:creationId xmlns:a16="http://schemas.microsoft.com/office/drawing/2014/main" id="{F0475F1A-DA91-AA7C-DC77-B3F1806DD7B4}"/>
              </a:ext>
            </a:extLst>
          </p:cNvPr>
          <p:cNvSpPr/>
          <p:nvPr/>
        </p:nvSpPr>
        <p:spPr>
          <a:xfrm rot="16200000">
            <a:off x="8905801" y="4148212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FA6C0467-DA8F-015E-570A-CE31446B601D}"/>
              </a:ext>
            </a:extLst>
          </p:cNvPr>
          <p:cNvSpPr/>
          <p:nvPr/>
        </p:nvSpPr>
        <p:spPr>
          <a:xfrm rot="5400000">
            <a:off x="10845724" y="4167111"/>
            <a:ext cx="920901" cy="1035049"/>
          </a:xfrm>
          <a:prstGeom prst="circularArrow">
            <a:avLst>
              <a:gd name="adj1" fmla="val 12500"/>
              <a:gd name="adj2" fmla="val 1142290"/>
              <a:gd name="adj3" fmla="val 20457681"/>
              <a:gd name="adj4" fmla="val 11184952"/>
              <a:gd name="adj5" fmla="val 1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73617D6C-CBF3-77E0-6F66-79411B24063E}"/>
              </a:ext>
            </a:extLst>
          </p:cNvPr>
          <p:cNvSpPr/>
          <p:nvPr/>
        </p:nvSpPr>
        <p:spPr>
          <a:xfrm rot="18290417">
            <a:off x="4249636" y="2390986"/>
            <a:ext cx="261145" cy="148671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FCCB426-5ECE-453C-4666-00514B990F3F}"/>
              </a:ext>
            </a:extLst>
          </p:cNvPr>
          <p:cNvSpPr/>
          <p:nvPr/>
        </p:nvSpPr>
        <p:spPr>
          <a:xfrm rot="7490417">
            <a:off x="3977476" y="2576183"/>
            <a:ext cx="261145" cy="148671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517EC9B9-248D-B11D-F6A7-C639F8675B5F}"/>
              </a:ext>
            </a:extLst>
          </p:cNvPr>
          <p:cNvSpPr/>
          <p:nvPr/>
        </p:nvSpPr>
        <p:spPr>
          <a:xfrm rot="17228296">
            <a:off x="6452327" y="-118125"/>
            <a:ext cx="261145" cy="554812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28C7F06-64EE-315A-8D69-A5036501DD64}"/>
              </a:ext>
            </a:extLst>
          </p:cNvPr>
          <p:cNvSpPr/>
          <p:nvPr/>
        </p:nvSpPr>
        <p:spPr>
          <a:xfrm rot="6428296">
            <a:off x="6296600" y="149759"/>
            <a:ext cx="261145" cy="554812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27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5" grpId="0" animBg="1"/>
      <p:bldP spid="23" grpId="0" animBg="1"/>
      <p:bldP spid="24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/>
              <a:t>Collaborative </a:t>
            </a:r>
            <a:r>
              <a:rPr lang="fr-FR" sz="3600" dirty="0" err="1"/>
              <a:t>development</a:t>
            </a:r>
            <a:r>
              <a:rPr lang="fr-FR" sz="3600" dirty="0"/>
              <a:t> </a:t>
            </a:r>
          </a:p>
        </p:txBody>
      </p:sp>
      <p:pic>
        <p:nvPicPr>
          <p:cNvPr id="163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8B3289D0-1749-63C6-6487-AD01EA871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94" y="1583203"/>
            <a:ext cx="4289324" cy="219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04AE362-05ED-7A95-26CF-3A9A4FD8A3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0" t="8061" b="6903"/>
          <a:stretch/>
        </p:blipFill>
        <p:spPr>
          <a:xfrm>
            <a:off x="1033995" y="1583203"/>
            <a:ext cx="5062006" cy="2849399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29A84CE7-F707-7D7F-3C4B-C77AB552D3C0}"/>
              </a:ext>
            </a:extLst>
          </p:cNvPr>
          <p:cNvSpPr txBox="1"/>
          <p:nvPr/>
        </p:nvSpPr>
        <p:spPr>
          <a:xfrm>
            <a:off x="0" y="6581001"/>
            <a:ext cx="2914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image source : </a:t>
            </a:r>
            <a:r>
              <a:rPr lang="fr-FR" sz="1200" dirty="0" err="1"/>
              <a:t>nobledesktop</a:t>
            </a:r>
            <a:r>
              <a:rPr lang="fr-FR" sz="1200" dirty="0"/>
              <a:t> / </a:t>
            </a:r>
            <a:r>
              <a:rPr lang="fr-FR" sz="1200" dirty="0" err="1"/>
              <a:t>svikashk</a:t>
            </a:r>
            <a:endParaRPr lang="fr-FR" sz="1200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73B79673-ED52-6B60-F8D4-13641690E03C}"/>
              </a:ext>
            </a:extLst>
          </p:cNvPr>
          <p:cNvSpPr txBox="1">
            <a:spLocks/>
          </p:cNvSpPr>
          <p:nvPr/>
        </p:nvSpPr>
        <p:spPr>
          <a:xfrm>
            <a:off x="7129566" y="1747249"/>
            <a:ext cx="4300433" cy="21978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300" u="sng" dirty="0"/>
              <a:t>Project management</a:t>
            </a:r>
          </a:p>
          <a:p>
            <a:r>
              <a:rPr lang="en-US" sz="1800" dirty="0"/>
              <a:t>Split development by feature, by team, by programmer …</a:t>
            </a:r>
          </a:p>
          <a:p>
            <a:r>
              <a:rPr lang="en-US" sz="1800" dirty="0"/>
              <a:t>Set non-linear workflow and increase the vision of the project </a:t>
            </a:r>
          </a:p>
          <a:p>
            <a:r>
              <a:rPr lang="en-US" sz="1800" dirty="0"/>
              <a:t>Switch between branches and optimize the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 err="1"/>
              <a:t>What's</a:t>
            </a:r>
            <a:r>
              <a:rPr lang="fr-FR" sz="3600" dirty="0"/>
              <a:t> the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EB3F-792F-72DA-F84B-1FC0A0CB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771788"/>
            <a:ext cx="10515600" cy="2438396"/>
          </a:xfrm>
        </p:spPr>
        <p:txBody>
          <a:bodyPr>
            <a:normAutofit/>
          </a:bodyPr>
          <a:lstStyle/>
          <a:p>
            <a:r>
              <a:rPr lang="en-US" dirty="0"/>
              <a:t>Collaborative development </a:t>
            </a:r>
          </a:p>
          <a:p>
            <a:pPr lvl="1"/>
            <a:r>
              <a:rPr lang="en-US" dirty="0"/>
              <a:t>Coordinating work among programmers collaboratively developing source code</a:t>
            </a:r>
            <a:r>
              <a:rPr lang="fr-FR" dirty="0"/>
              <a:t> by </a:t>
            </a:r>
            <a:r>
              <a:rPr lang="fr-FR" dirty="0" err="1"/>
              <a:t>allowing</a:t>
            </a:r>
            <a:r>
              <a:rPr lang="fr-FR" dirty="0"/>
              <a:t> non-</a:t>
            </a:r>
            <a:r>
              <a:rPr lang="fr-FR" dirty="0" err="1"/>
              <a:t>linear</a:t>
            </a:r>
            <a:r>
              <a:rPr lang="fr-FR" dirty="0"/>
              <a:t> workflows</a:t>
            </a:r>
          </a:p>
          <a:p>
            <a:pPr lvl="1"/>
            <a:r>
              <a:rPr lang="en-US" dirty="0"/>
              <a:t>Every programmer uses a full-fledged repository with complete history and full version-tracking abilities who is independent of network access or a central server</a:t>
            </a:r>
            <a:endParaRPr lang="fr-FR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DA3954-25FA-13D4-9925-06A9F637135F}"/>
              </a:ext>
            </a:extLst>
          </p:cNvPr>
          <p:cNvSpPr txBox="1">
            <a:spLocks/>
          </p:cNvSpPr>
          <p:nvPr/>
        </p:nvSpPr>
        <p:spPr>
          <a:xfrm>
            <a:off x="762000" y="1176372"/>
            <a:ext cx="10515600" cy="138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Versionning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Tracking and archiving changes in any set of files</a:t>
            </a:r>
          </a:p>
          <a:p>
            <a:pPr lvl="1"/>
            <a:r>
              <a:rPr lang="en-US" dirty="0"/>
              <a:t>Allowing to retrieve the set of files in any archiving state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57753C-CBC7-9AF2-DAF6-0B772F6A7598}"/>
              </a:ext>
            </a:extLst>
          </p:cNvPr>
          <p:cNvSpPr txBox="1">
            <a:spLocks/>
          </p:cNvSpPr>
          <p:nvPr/>
        </p:nvSpPr>
        <p:spPr>
          <a:xfrm>
            <a:off x="762000" y="5330833"/>
            <a:ext cx="10668000" cy="1152516"/>
          </a:xfrm>
          <a:prstGeom prst="rect">
            <a:avLst/>
          </a:prstGeom>
          <a:ln w="12700">
            <a:solidFill>
              <a:srgbClr val="FF5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Git is a collaborative source control management system that has been used in Software Engineering for over 15 years.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It's ubiquitous and used by millions of software engineers around the world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330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57622-0229-EE6A-D8FA-0727362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fr-FR" sz="3600" dirty="0"/>
              <a:t>Copia.io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3DEC1-1284-1C04-ADC4-D483B4E51EE0}"/>
              </a:ext>
            </a:extLst>
          </p:cNvPr>
          <p:cNvSpPr txBox="1"/>
          <p:nvPr/>
        </p:nvSpPr>
        <p:spPr>
          <a:xfrm>
            <a:off x="838200" y="1337013"/>
            <a:ext cx="9886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Copia</a:t>
            </a:r>
            <a:r>
              <a:rPr lang="en-US" sz="2000" dirty="0"/>
              <a:t> is a complete source control solution designed for controls engineers that makes Git work with industrial code and brings it to industrial automation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A12871-9892-35CD-EA10-35897726E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6" t="6303" r="17499" b="46989"/>
          <a:stretch/>
        </p:blipFill>
        <p:spPr>
          <a:xfrm>
            <a:off x="838200" y="2590800"/>
            <a:ext cx="7953376" cy="31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5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1287</TotalTime>
  <Words>342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What's the point</vt:lpstr>
      <vt:lpstr>Versionning</vt:lpstr>
      <vt:lpstr>Versionning</vt:lpstr>
      <vt:lpstr>What's the point</vt:lpstr>
      <vt:lpstr>Collaborative development </vt:lpstr>
      <vt:lpstr>Collaborative development </vt:lpstr>
      <vt:lpstr>Collaborative development </vt:lpstr>
      <vt:lpstr>What's the point</vt:lpstr>
      <vt:lpstr>Copia.io</vt:lpstr>
      <vt:lpstr>Copia.io</vt:lpstr>
      <vt:lpstr>Copia.io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Ruiz Adrien</dc:creator>
  <cp:lastModifiedBy>Ruiz Adrien</cp:lastModifiedBy>
  <cp:revision>284</cp:revision>
  <dcterms:created xsi:type="dcterms:W3CDTF">2022-08-01T07:44:18Z</dcterms:created>
  <dcterms:modified xsi:type="dcterms:W3CDTF">2022-09-06T14:39:47Z</dcterms:modified>
</cp:coreProperties>
</file>