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iB0StpSb6MpgmjVSkJpFPq8mq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0C44A1-8B94-4054-BB23-051C43FC60E3}">
  <a:tblStyle styleId="{FF0C44A1-8B94-4054-BB23-051C43FC60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Lato-italic.fntdata"/><Relationship Id="rId50" Type="http://schemas.openxmlformats.org/officeDocument/2006/relationships/font" Target="fonts/Lato-bold.fntdata"/><Relationship Id="rId53" Type="http://customschemas.google.com/relationships/presentationmetadata" Target="metadata"/><Relationship Id="rId52"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24815d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124815d7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24815d7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124815d7f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hyperlink" Target="https://docs.confluent.io/platform/current/schema-registry/serdes-develop/index.html#subject-name-strategy"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24815d7f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0" name="Google Shape;340;g1124815d7f6_0_0"/>
          <p:cNvSpPr txBox="1"/>
          <p:nvPr/>
        </p:nvSpPr>
        <p:spPr>
          <a:xfrm>
            <a:off x="553450" y="958975"/>
            <a:ext cx="7962900" cy="1508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los esquemas se definen y evolucionan dentro de un espacio de nombres definido por un </a:t>
            </a:r>
            <a:r>
              <a:rPr b="1" lang="en">
                <a:solidFill>
                  <a:srgbClr val="202124"/>
                </a:solidFill>
                <a:highlight>
                  <a:srgbClr val="F8F9FA"/>
                </a:highlight>
              </a:rPr>
              <a:t>Subject</a:t>
            </a:r>
            <a:r>
              <a:rPr lang="en">
                <a:solidFill>
                  <a:srgbClr val="202124"/>
                </a:solidFill>
                <a:highlight>
                  <a:srgbClr val="F8F9FA"/>
                </a:highlight>
              </a:rPr>
              <a:t>.</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Podemos utilizar un esquema para validar la clave (key) del mensaje, el valor (value) del mensaje o ambos.</a:t>
            </a:r>
            <a:endParaRPr>
              <a:solidFill>
                <a:srgbClr val="202124"/>
              </a:solidFill>
              <a:highlight>
                <a:srgbClr val="F8F9FA"/>
              </a:highlight>
            </a:endParaRPr>
          </a:p>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Un esquema almacenado en el Schema Registry se compone de 4 campos:</a:t>
            </a:r>
            <a:endParaRPr>
              <a:solidFill>
                <a:srgbClr val="202124"/>
              </a:solidFill>
              <a:highlight>
                <a:srgbClr val="F8F9FA"/>
              </a:highlight>
            </a:endParaRPr>
          </a:p>
        </p:txBody>
      </p:sp>
      <p:pic>
        <p:nvPicPr>
          <p:cNvPr id="341" name="Google Shape;341;g1124815d7f6_0_0"/>
          <p:cNvPicPr preferRelativeResize="0"/>
          <p:nvPr/>
        </p:nvPicPr>
        <p:blipFill>
          <a:blip r:embed="rId3">
            <a:alphaModFix/>
          </a:blip>
          <a:stretch>
            <a:fillRect/>
          </a:stretch>
        </p:blipFill>
        <p:spPr>
          <a:xfrm>
            <a:off x="1937325" y="2539650"/>
            <a:ext cx="5133975" cy="232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1124815d7f6_0_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key/value Naming Strategy</a:t>
            </a:r>
            <a:endParaRPr b="0" i="0" sz="2000" u="none" cap="none" strike="noStrike">
              <a:solidFill>
                <a:srgbClr val="000000"/>
              </a:solidFill>
              <a:latin typeface="Arial"/>
              <a:ea typeface="Arial"/>
              <a:cs typeface="Arial"/>
              <a:sym typeface="Arial"/>
            </a:endParaRPr>
          </a:p>
        </p:txBody>
      </p:sp>
      <p:sp>
        <p:nvSpPr>
          <p:cNvPr id="347" name="Google Shape;347;g1124815d7f6_0_9"/>
          <p:cNvSpPr txBox="1"/>
          <p:nvPr/>
        </p:nvSpPr>
        <p:spPr>
          <a:xfrm>
            <a:off x="553450" y="958975"/>
            <a:ext cx="7962900" cy="17034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rgbClr val="202124"/>
              </a:buClr>
              <a:buSzPts val="1400"/>
              <a:buChar char="●"/>
            </a:pPr>
            <a:r>
              <a:rPr lang="en">
                <a:solidFill>
                  <a:srgbClr val="202124"/>
                </a:solidFill>
                <a:highlight>
                  <a:srgbClr val="F8F9FA"/>
                </a:highlight>
              </a:rPr>
              <a:t>Por lo tanto, los clientes pueden definir la política de nombres del </a:t>
            </a:r>
            <a:r>
              <a:rPr b="1" lang="en">
                <a:solidFill>
                  <a:srgbClr val="202124"/>
                </a:solidFill>
                <a:highlight>
                  <a:srgbClr val="F8F9FA"/>
                </a:highlight>
              </a:rPr>
              <a:t>Subject</a:t>
            </a:r>
            <a:r>
              <a:rPr lang="en">
                <a:solidFill>
                  <a:srgbClr val="202124"/>
                </a:solidFill>
                <a:highlight>
                  <a:srgbClr val="F8F9FA"/>
                </a:highlight>
              </a:rPr>
              <a:t> para la clave (Key) o el valor (Value), utilizando los siguientes parámetros de configuración:</a:t>
            </a:r>
            <a:endParaRPr>
              <a:solidFill>
                <a:srgbClr val="202124"/>
              </a:solidFill>
              <a:highlight>
                <a:srgbClr val="F8F9FA"/>
              </a:highlight>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key.subject.name.strategy</a:t>
            </a:r>
            <a:endParaRPr sz="1050">
              <a:solidFill>
                <a:srgbClr val="333333"/>
              </a:solidFill>
              <a:highlight>
                <a:srgbClr val="F5F5F5"/>
              </a:highlight>
              <a:latin typeface="Courier New"/>
              <a:ea typeface="Courier New"/>
              <a:cs typeface="Courier New"/>
              <a:sym typeface="Courier New"/>
            </a:endParaRPr>
          </a:p>
          <a:p>
            <a:pPr indent="-295275" lvl="1" marL="914400" marR="38100" rtl="0" algn="l">
              <a:lnSpc>
                <a:spcPct val="128571"/>
              </a:lnSpc>
              <a:spcBef>
                <a:spcPts val="0"/>
              </a:spcBef>
              <a:spcAft>
                <a:spcPts val="0"/>
              </a:spcAft>
              <a:buClr>
                <a:srgbClr val="333333"/>
              </a:buClr>
              <a:buSzPts val="1050"/>
              <a:buFont typeface="Courier New"/>
              <a:buChar char="○"/>
            </a:pPr>
            <a:r>
              <a:rPr lang="en" sz="1050">
                <a:solidFill>
                  <a:srgbClr val="333333"/>
                </a:solidFill>
                <a:highlight>
                  <a:srgbClr val="F5F5F5"/>
                </a:highlight>
                <a:latin typeface="Courier New"/>
                <a:ea typeface="Courier New"/>
                <a:cs typeface="Courier New"/>
                <a:sym typeface="Courier New"/>
              </a:rPr>
              <a:t>value.subject.name.strategy</a:t>
            </a:r>
            <a:endParaRPr sz="1050">
              <a:solidFill>
                <a:srgbClr val="333333"/>
              </a:solidFill>
              <a:highlight>
                <a:srgbClr val="F5F5F5"/>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050">
              <a:solidFill>
                <a:srgbClr val="333333"/>
              </a:solidFill>
              <a:highlight>
                <a:srgbClr val="F5F5F5"/>
              </a:highlight>
              <a:latin typeface="Courier New"/>
              <a:ea typeface="Courier New"/>
              <a:cs typeface="Courier New"/>
              <a:sym typeface="Courier New"/>
            </a:endParaRPr>
          </a:p>
          <a:p>
            <a:pPr indent="0" lvl="0" marL="0" marR="38100" rtl="0" algn="l">
              <a:lnSpc>
                <a:spcPct val="128571"/>
              </a:lnSpc>
              <a:spcBef>
                <a:spcPts val="800"/>
              </a:spcBef>
              <a:spcAft>
                <a:spcPts val="0"/>
              </a:spcAft>
              <a:buNone/>
            </a:pPr>
            <a:r>
              <a:t/>
            </a:r>
            <a:endParaRPr>
              <a:solidFill>
                <a:srgbClr val="202124"/>
              </a:solidFill>
              <a:highlight>
                <a:srgbClr val="F8F9FA"/>
              </a:highlight>
            </a:endParaRPr>
          </a:p>
        </p:txBody>
      </p:sp>
      <p:sp>
        <p:nvSpPr>
          <p:cNvPr id="348" name="Google Shape;348;g1124815d7f6_0_9"/>
          <p:cNvSpPr txBox="1"/>
          <p:nvPr/>
        </p:nvSpPr>
        <p:spPr>
          <a:xfrm>
            <a:off x="2831725" y="4171275"/>
            <a:ext cx="379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Subject Name Strategy</a:t>
            </a:r>
            <a:endParaRPr/>
          </a:p>
        </p:txBody>
      </p:sp>
      <p:pic>
        <p:nvPicPr>
          <p:cNvPr id="349" name="Google Shape;349;g1124815d7f6_0_9"/>
          <p:cNvPicPr preferRelativeResize="0"/>
          <p:nvPr/>
        </p:nvPicPr>
        <p:blipFill>
          <a:blip r:embed="rId4">
            <a:alphaModFix/>
          </a:blip>
          <a:stretch>
            <a:fillRect/>
          </a:stretch>
        </p:blipFill>
        <p:spPr>
          <a:xfrm>
            <a:off x="2214250" y="2180950"/>
            <a:ext cx="4824851" cy="19903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55" name="Google Shape;355;g10f6902466b_0_91"/>
          <p:cNvGraphicFramePr/>
          <p:nvPr/>
        </p:nvGraphicFramePr>
        <p:xfrm>
          <a:off x="684763" y="685170"/>
          <a:ext cx="3000000" cy="3000000"/>
        </p:xfrm>
        <a:graphic>
          <a:graphicData uri="http://schemas.openxmlformats.org/drawingml/2006/table">
            <a:tbl>
              <a:tblPr>
                <a:noFill/>
                <a:tableStyleId>{FF0C44A1-8B94-4054-BB23-051C43FC60E3}</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61" name="Google Shape;361;g10f6902466b_0_108"/>
          <p:cNvGraphicFramePr/>
          <p:nvPr/>
        </p:nvGraphicFramePr>
        <p:xfrm>
          <a:off x="453425" y="956691"/>
          <a:ext cx="3000000" cy="3000000"/>
        </p:xfrm>
        <a:graphic>
          <a:graphicData uri="http://schemas.openxmlformats.org/drawingml/2006/table">
            <a:tbl>
              <a:tblPr>
                <a:noFill/>
                <a:tableStyleId>{FF0C44A1-8B94-4054-BB23-051C43FC60E3}</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Eliminar atributos</a:t>
                      </a:r>
                      <a:endParaRPr sz="1000"/>
                    </a:p>
                    <a:p>
                      <a:pPr indent="0" lvl="0" marL="0" marR="0" rtl="0" algn="l">
                        <a:lnSpc>
                          <a:spcPct val="100000"/>
                        </a:lnSpc>
                        <a:spcBef>
                          <a:spcPts val="0"/>
                        </a:spcBef>
                        <a:spcAft>
                          <a:spcPts val="0"/>
                        </a:spcAft>
                        <a:buNone/>
                      </a:pPr>
                      <a:r>
                        <a:rPr lang="en" sz="1000"/>
                        <a:t>- Agregar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Consumidores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t>Productores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 opcionales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Libre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chemeClr val="lt1"/>
                          </a:highlight>
                        </a:rPr>
                        <a:t>- Agregar atributos opcionales</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67" name="Google Shape;367;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73" name="Google Shape;373;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79" name="Google Shape;379;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85" name="Google Shape;385;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91" name="Google Shape;391;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92" name="Google Shape;392;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98" name="Google Shape;398;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404" name="Google Shape;404;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405" name="Google Shape;405;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406" name="Google Shape;406;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412" name="Google Shape;412;g10f8b4e1e0b_0_45"/>
          <p:cNvSpPr txBox="1"/>
          <p:nvPr/>
        </p:nvSpPr>
        <p:spPr>
          <a:xfrm>
            <a:off x="621075" y="706675"/>
            <a:ext cx="7962900" cy="431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y un nuevo producer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413" name="Google Shape;413;g10f8b4e1e0b_0_45"/>
          <p:cNvSpPr txBox="1"/>
          <p:nvPr/>
        </p:nvSpPr>
        <p:spPr>
          <a:xfrm>
            <a:off x="769475" y="30741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414" name="Google Shape;414;g10f8b4e1e0b_0_45"/>
          <p:cNvSpPr txBox="1"/>
          <p:nvPr/>
        </p:nvSpPr>
        <p:spPr>
          <a:xfrm>
            <a:off x="4926100" y="30024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a:t>
            </a:r>
            <a:r>
              <a:rPr lang="en">
                <a:solidFill>
                  <a:srgbClr val="FF0000"/>
                </a:solidFill>
              </a:rPr>
              <a:t> int (default 0)</a:t>
            </a:r>
            <a:endParaRPr>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20" name="Google Shape;420;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21" name="Google Shape;421;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22" name="Google Shape;422;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Creación</a:t>
            </a:r>
            <a:r>
              <a:rPr b="1" lang="en" sz="2000">
                <a:solidFill>
                  <a:srgbClr val="F46524"/>
                </a:solidFill>
                <a:latin typeface="Raleway"/>
                <a:ea typeface="Raleway"/>
                <a:cs typeface="Raleway"/>
                <a:sym typeface="Raleway"/>
              </a:rPr>
              <a:t>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