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hBXlgpzXr5LrYB6xqeMcuPFalI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69B6A5-3AEF-4E72-BE44-720DCD1DF013}">
  <a:tblStyle styleId="{2A69B6A5-3AEF-4E72-BE44-720DCD1DF0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font" Target="fonts/Raleway-regular.fntdata"/><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customschemas.google.com/relationships/presentationmetadata" Target="metadata"/><Relationship Id="rId50" Type="http://schemas.openxmlformats.org/officeDocument/2006/relationships/font" Target="fonts/La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f8b4e1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0f8b4e1e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f690246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0f6902466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f8b4e1e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0f8b4e1e0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f8b4e1e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0f8b4e1e0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6902466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0f6902466b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50c40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0f50c40c1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f690246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0f6902466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f690246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0f6902466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f690246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0f6902466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f690246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0f6902466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f690246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0f6902466b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f690246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0f6902466b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f64c41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10f64c419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f690246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0f6902466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f690246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0f6902466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f690246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10f6902466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f8b4e1e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10f8b4e1e0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f8b4e1e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10f8b4e1e0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f8b4e1e0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10f8b4e1e0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f8b4e1e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10f8b4e1e0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f50c40c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0f50c40c1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f69024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0f690246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f69024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0f6902466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690246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0f6902466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f690246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0f6902466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f50c40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0f50c40c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5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6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6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6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6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6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6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6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7" name="Shape 67"/>
        <p:cNvGrpSpPr/>
        <p:nvPr/>
      </p:nvGrpSpPr>
      <p:grpSpPr>
        <a:xfrm>
          <a:off x="0" y="0"/>
          <a:ext cx="0" cy="0"/>
          <a:chOff x="0" y="0"/>
          <a:chExt cx="0" cy="0"/>
        </a:xfrm>
      </p:grpSpPr>
      <p:sp>
        <p:nvSpPr>
          <p:cNvPr id="68" name="Google Shape;68;p6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0" name="Shape 70"/>
        <p:cNvGrpSpPr/>
        <p:nvPr/>
      </p:nvGrpSpPr>
      <p:grpSpPr>
        <a:xfrm>
          <a:off x="0" y="0"/>
          <a:ext cx="0" cy="0"/>
          <a:chOff x="0" y="0"/>
          <a:chExt cx="0" cy="0"/>
        </a:xfrm>
      </p:grpSpPr>
      <p:sp>
        <p:nvSpPr>
          <p:cNvPr id="71" name="Google Shape;71;p6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 type="body"/>
          </p:nvPr>
        </p:nvSpPr>
        <p:spPr>
          <a:xfrm>
            <a:off x="457200" y="1203480"/>
            <a:ext cx="822924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3" name="Shape 73"/>
        <p:cNvGrpSpPr/>
        <p:nvPr/>
      </p:nvGrpSpPr>
      <p:grpSpPr>
        <a:xfrm>
          <a:off x="0" y="0"/>
          <a:ext cx="0" cy="0"/>
          <a:chOff x="0" y="0"/>
          <a:chExt cx="0" cy="0"/>
        </a:xfrm>
      </p:grpSpPr>
      <p:sp>
        <p:nvSpPr>
          <p:cNvPr id="74" name="Google Shape;74;p6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4"/>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64"/>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66"/>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6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7"/>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67"/>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67"/>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6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68"/>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68"/>
          <p:cNvSpPr txBox="1"/>
          <p:nvPr>
            <p:ph idx="3"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6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9"/>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69"/>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69"/>
          <p:cNvSpPr txBox="1"/>
          <p:nvPr>
            <p:ph idx="3"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7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0"/>
          <p:cNvSpPr txBox="1"/>
          <p:nvPr>
            <p:ph idx="1" type="body"/>
          </p:nvPr>
        </p:nvSpPr>
        <p:spPr>
          <a:xfrm>
            <a:off x="457200" y="120348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70"/>
          <p:cNvSpPr txBox="1"/>
          <p:nvPr>
            <p:ph idx="2"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7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1"/>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71"/>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71"/>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71"/>
          <p:cNvSpPr txBox="1"/>
          <p:nvPr>
            <p:ph idx="4"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7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2"/>
          <p:cNvSpPr txBox="1"/>
          <p:nvPr>
            <p:ph idx="1" type="body"/>
          </p:nvPr>
        </p:nvSpPr>
        <p:spPr>
          <a:xfrm>
            <a:off x="45720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72"/>
          <p:cNvSpPr txBox="1"/>
          <p:nvPr>
            <p:ph idx="2" type="body"/>
          </p:nvPr>
        </p:nvSpPr>
        <p:spPr>
          <a:xfrm>
            <a:off x="323964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72"/>
          <p:cNvSpPr txBox="1"/>
          <p:nvPr>
            <p:ph idx="3" type="body"/>
          </p:nvPr>
        </p:nvSpPr>
        <p:spPr>
          <a:xfrm>
            <a:off x="602208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72"/>
          <p:cNvSpPr txBox="1"/>
          <p:nvPr>
            <p:ph idx="4" type="body"/>
          </p:nvPr>
        </p:nvSpPr>
        <p:spPr>
          <a:xfrm>
            <a:off x="45720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72"/>
          <p:cNvSpPr txBox="1"/>
          <p:nvPr>
            <p:ph idx="5" type="body"/>
          </p:nvPr>
        </p:nvSpPr>
        <p:spPr>
          <a:xfrm>
            <a:off x="323964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72"/>
          <p:cNvSpPr txBox="1"/>
          <p:nvPr>
            <p:ph idx="6" type="body"/>
          </p:nvPr>
        </p:nvSpPr>
        <p:spPr>
          <a:xfrm>
            <a:off x="602208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7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7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2" name="Shape 122"/>
        <p:cNvGrpSpPr/>
        <p:nvPr/>
      </p:nvGrpSpPr>
      <p:grpSpPr>
        <a:xfrm>
          <a:off x="0" y="0"/>
          <a:ext cx="0" cy="0"/>
          <a:chOff x="0" y="0"/>
          <a:chExt cx="0" cy="0"/>
        </a:xfrm>
      </p:grpSpPr>
      <p:sp>
        <p:nvSpPr>
          <p:cNvPr id="123" name="Google Shape;123;p7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7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5" name="Shape 125"/>
        <p:cNvGrpSpPr/>
        <p:nvPr/>
      </p:nvGrpSpPr>
      <p:grpSpPr>
        <a:xfrm>
          <a:off x="0" y="0"/>
          <a:ext cx="0" cy="0"/>
          <a:chOff x="0" y="0"/>
          <a:chExt cx="0" cy="0"/>
        </a:xfrm>
      </p:grpSpPr>
      <p:sp>
        <p:nvSpPr>
          <p:cNvPr id="126" name="Google Shape;126;p7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7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7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5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1" name="Shape 131"/>
        <p:cNvGrpSpPr/>
        <p:nvPr/>
      </p:nvGrpSpPr>
      <p:grpSpPr>
        <a:xfrm>
          <a:off x="0" y="0"/>
          <a:ext cx="0" cy="0"/>
          <a:chOff x="0" y="0"/>
          <a:chExt cx="0" cy="0"/>
        </a:xfrm>
      </p:grpSpPr>
      <p:sp>
        <p:nvSpPr>
          <p:cNvPr id="132" name="Google Shape;132;p77"/>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3" name="Shape 133"/>
        <p:cNvGrpSpPr/>
        <p:nvPr/>
      </p:nvGrpSpPr>
      <p:grpSpPr>
        <a:xfrm>
          <a:off x="0" y="0"/>
          <a:ext cx="0" cy="0"/>
          <a:chOff x="0" y="0"/>
          <a:chExt cx="0" cy="0"/>
        </a:xfrm>
      </p:grpSpPr>
      <p:sp>
        <p:nvSpPr>
          <p:cNvPr id="134" name="Google Shape;134;p7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7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7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7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8" name="Shape 138"/>
        <p:cNvGrpSpPr/>
        <p:nvPr/>
      </p:nvGrpSpPr>
      <p:grpSpPr>
        <a:xfrm>
          <a:off x="0" y="0"/>
          <a:ext cx="0" cy="0"/>
          <a:chOff x="0" y="0"/>
          <a:chExt cx="0" cy="0"/>
        </a:xfrm>
      </p:grpSpPr>
      <p:sp>
        <p:nvSpPr>
          <p:cNvPr id="139" name="Google Shape;139;p7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7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7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7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3" name="Shape 143"/>
        <p:cNvGrpSpPr/>
        <p:nvPr/>
      </p:nvGrpSpPr>
      <p:grpSpPr>
        <a:xfrm>
          <a:off x="0" y="0"/>
          <a:ext cx="0" cy="0"/>
          <a:chOff x="0" y="0"/>
          <a:chExt cx="0" cy="0"/>
        </a:xfrm>
      </p:grpSpPr>
      <p:sp>
        <p:nvSpPr>
          <p:cNvPr id="144" name="Google Shape;144;p8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8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8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8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8" name="Shape 148"/>
        <p:cNvGrpSpPr/>
        <p:nvPr/>
      </p:nvGrpSpPr>
      <p:grpSpPr>
        <a:xfrm>
          <a:off x="0" y="0"/>
          <a:ext cx="0" cy="0"/>
          <a:chOff x="0" y="0"/>
          <a:chExt cx="0" cy="0"/>
        </a:xfrm>
      </p:grpSpPr>
      <p:sp>
        <p:nvSpPr>
          <p:cNvPr id="149" name="Google Shape;149;p8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8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2" name="Shape 152"/>
        <p:cNvGrpSpPr/>
        <p:nvPr/>
      </p:nvGrpSpPr>
      <p:grpSpPr>
        <a:xfrm>
          <a:off x="0" y="0"/>
          <a:ext cx="0" cy="0"/>
          <a:chOff x="0" y="0"/>
          <a:chExt cx="0" cy="0"/>
        </a:xfrm>
      </p:grpSpPr>
      <p:sp>
        <p:nvSpPr>
          <p:cNvPr id="153" name="Google Shape;153;p8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8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8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8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8" name="Shape 158"/>
        <p:cNvGrpSpPr/>
        <p:nvPr/>
      </p:nvGrpSpPr>
      <p:grpSpPr>
        <a:xfrm>
          <a:off x="0" y="0"/>
          <a:ext cx="0" cy="0"/>
          <a:chOff x="0" y="0"/>
          <a:chExt cx="0" cy="0"/>
        </a:xfrm>
      </p:grpSpPr>
      <p:sp>
        <p:nvSpPr>
          <p:cNvPr id="159" name="Google Shape;159;p8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8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8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8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8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8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8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3" name="Shape 173"/>
        <p:cNvGrpSpPr/>
        <p:nvPr/>
      </p:nvGrpSpPr>
      <p:grpSpPr>
        <a:xfrm>
          <a:off x="0" y="0"/>
          <a:ext cx="0" cy="0"/>
          <a:chOff x="0" y="0"/>
          <a:chExt cx="0" cy="0"/>
        </a:xfrm>
      </p:grpSpPr>
      <p:sp>
        <p:nvSpPr>
          <p:cNvPr id="174" name="Google Shape;174;p8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8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6" name="Shape 176"/>
        <p:cNvGrpSpPr/>
        <p:nvPr/>
      </p:nvGrpSpPr>
      <p:grpSpPr>
        <a:xfrm>
          <a:off x="0" y="0"/>
          <a:ext cx="0" cy="0"/>
          <a:chOff x="0" y="0"/>
          <a:chExt cx="0" cy="0"/>
        </a:xfrm>
      </p:grpSpPr>
      <p:sp>
        <p:nvSpPr>
          <p:cNvPr id="177" name="Google Shape;177;p8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8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9" name="Shape 179"/>
        <p:cNvGrpSpPr/>
        <p:nvPr/>
      </p:nvGrpSpPr>
      <p:grpSpPr>
        <a:xfrm>
          <a:off x="0" y="0"/>
          <a:ext cx="0" cy="0"/>
          <a:chOff x="0" y="0"/>
          <a:chExt cx="0" cy="0"/>
        </a:xfrm>
      </p:grpSpPr>
      <p:sp>
        <p:nvSpPr>
          <p:cNvPr id="180" name="Google Shape;180;p8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8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8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5" name="Shape 185"/>
        <p:cNvGrpSpPr/>
        <p:nvPr/>
      </p:nvGrpSpPr>
      <p:grpSpPr>
        <a:xfrm>
          <a:off x="0" y="0"/>
          <a:ext cx="0" cy="0"/>
          <a:chOff x="0" y="0"/>
          <a:chExt cx="0" cy="0"/>
        </a:xfrm>
      </p:grpSpPr>
      <p:sp>
        <p:nvSpPr>
          <p:cNvPr id="186" name="Google Shape;186;p88"/>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7" name="Shape 187"/>
        <p:cNvGrpSpPr/>
        <p:nvPr/>
      </p:nvGrpSpPr>
      <p:grpSpPr>
        <a:xfrm>
          <a:off x="0" y="0"/>
          <a:ext cx="0" cy="0"/>
          <a:chOff x="0" y="0"/>
          <a:chExt cx="0" cy="0"/>
        </a:xfrm>
      </p:grpSpPr>
      <p:sp>
        <p:nvSpPr>
          <p:cNvPr id="188" name="Google Shape;188;p8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8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8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8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2" name="Shape 192"/>
        <p:cNvGrpSpPr/>
        <p:nvPr/>
      </p:nvGrpSpPr>
      <p:grpSpPr>
        <a:xfrm>
          <a:off x="0" y="0"/>
          <a:ext cx="0" cy="0"/>
          <a:chOff x="0" y="0"/>
          <a:chExt cx="0" cy="0"/>
        </a:xfrm>
      </p:grpSpPr>
      <p:sp>
        <p:nvSpPr>
          <p:cNvPr id="193" name="Google Shape;193;p9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9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9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9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7" name="Shape 197"/>
        <p:cNvGrpSpPr/>
        <p:nvPr/>
      </p:nvGrpSpPr>
      <p:grpSpPr>
        <a:xfrm>
          <a:off x="0" y="0"/>
          <a:ext cx="0" cy="0"/>
          <a:chOff x="0" y="0"/>
          <a:chExt cx="0" cy="0"/>
        </a:xfrm>
      </p:grpSpPr>
      <p:sp>
        <p:nvSpPr>
          <p:cNvPr id="198" name="Google Shape;198;p9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9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9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9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2" name="Shape 202"/>
        <p:cNvGrpSpPr/>
        <p:nvPr/>
      </p:nvGrpSpPr>
      <p:grpSpPr>
        <a:xfrm>
          <a:off x="0" y="0"/>
          <a:ext cx="0" cy="0"/>
          <a:chOff x="0" y="0"/>
          <a:chExt cx="0" cy="0"/>
        </a:xfrm>
      </p:grpSpPr>
      <p:sp>
        <p:nvSpPr>
          <p:cNvPr id="203" name="Google Shape;203;p9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9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9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6" name="Shape 206"/>
        <p:cNvGrpSpPr/>
        <p:nvPr/>
      </p:nvGrpSpPr>
      <p:grpSpPr>
        <a:xfrm>
          <a:off x="0" y="0"/>
          <a:ext cx="0" cy="0"/>
          <a:chOff x="0" y="0"/>
          <a:chExt cx="0" cy="0"/>
        </a:xfrm>
      </p:grpSpPr>
      <p:sp>
        <p:nvSpPr>
          <p:cNvPr id="207" name="Google Shape;207;p9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9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9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9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9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2" name="Shape 212"/>
        <p:cNvGrpSpPr/>
        <p:nvPr/>
      </p:nvGrpSpPr>
      <p:grpSpPr>
        <a:xfrm>
          <a:off x="0" y="0"/>
          <a:ext cx="0" cy="0"/>
          <a:chOff x="0" y="0"/>
          <a:chExt cx="0" cy="0"/>
        </a:xfrm>
      </p:grpSpPr>
      <p:sp>
        <p:nvSpPr>
          <p:cNvPr id="213" name="Google Shape;213;p9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9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9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9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9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9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9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55"/>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5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5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5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1.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2.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5" name="Shape 5"/>
        <p:cNvGrpSpPr/>
        <p:nvPr/>
      </p:nvGrpSpPr>
      <p:grpSpPr>
        <a:xfrm>
          <a:off x="0" y="0"/>
          <a:ext cx="0" cy="0"/>
          <a:chOff x="0" y="0"/>
          <a:chExt cx="0" cy="0"/>
        </a:xfrm>
      </p:grpSpPr>
      <p:sp>
        <p:nvSpPr>
          <p:cNvPr id="6" name="Google Shape;6;p43"/>
          <p:cNvSpPr/>
          <p:nvPr/>
        </p:nvSpPr>
        <p:spPr>
          <a:xfrm>
            <a:off x="2477880" y="415800"/>
            <a:ext cx="624384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7" name="Google Shape;7;p43"/>
          <p:cNvSpPr/>
          <p:nvPr/>
        </p:nvSpPr>
        <p:spPr>
          <a:xfrm>
            <a:off x="2477880" y="4740120"/>
            <a:ext cx="624384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8" name="Google Shape;8;p43"/>
          <p:cNvSpPr/>
          <p:nvPr/>
        </p:nvSpPr>
        <p:spPr>
          <a:xfrm>
            <a:off x="425160" y="415800"/>
            <a:ext cx="18288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9" name="Google Shape;9;p43"/>
          <p:cNvSpPr txBox="1"/>
          <p:nvPr>
            <p:ph type="title"/>
          </p:nvPr>
        </p:nvSpPr>
        <p:spPr>
          <a:xfrm>
            <a:off x="2371680" y="630360"/>
            <a:ext cx="6331320" cy="1541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43"/>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 name="Google Shape;11;p4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45"/>
          <p:cNvSpPr/>
          <p:nvPr/>
        </p:nvSpPr>
        <p:spPr>
          <a:xfrm>
            <a:off x="4572000" y="0"/>
            <a:ext cx="4571640" cy="514332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5"/>
          <p:cNvSpPr/>
          <p:nvPr/>
        </p:nvSpPr>
        <p:spPr>
          <a:xfrm>
            <a:off x="5029560" y="4495680"/>
            <a:ext cx="46800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63" name="Google Shape;63;p45"/>
          <p:cNvSpPr txBox="1"/>
          <p:nvPr>
            <p:ph type="title"/>
          </p:nvPr>
        </p:nvSpPr>
        <p:spPr>
          <a:xfrm>
            <a:off x="265680" y="1397520"/>
            <a:ext cx="4044960" cy="13179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45"/>
          <p:cNvSpPr txBox="1"/>
          <p:nvPr>
            <p:ph idx="1" type="body"/>
          </p:nvPr>
        </p:nvSpPr>
        <p:spPr>
          <a:xfrm>
            <a:off x="4939560" y="724320"/>
            <a:ext cx="3836520" cy="369468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45"/>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47"/>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116" name="Google Shape;11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4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166" name="Shape 166"/>
        <p:cNvGrpSpPr/>
        <p:nvPr/>
      </p:nvGrpSpPr>
      <p:grpSpPr>
        <a:xfrm>
          <a:off x="0" y="0"/>
          <a:ext cx="0" cy="0"/>
          <a:chOff x="0" y="0"/>
          <a:chExt cx="0" cy="0"/>
        </a:xfrm>
      </p:grpSpPr>
      <p:sp>
        <p:nvSpPr>
          <p:cNvPr id="167" name="Google Shape;167;p49"/>
          <p:cNvSpPr/>
          <p:nvPr/>
        </p:nvSpPr>
        <p:spPr>
          <a:xfrm>
            <a:off x="425160" y="415800"/>
            <a:ext cx="829656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168" name="Google Shape;168;p49"/>
          <p:cNvSpPr/>
          <p:nvPr/>
        </p:nvSpPr>
        <p:spPr>
          <a:xfrm>
            <a:off x="425160" y="4740120"/>
            <a:ext cx="829656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169" name="Google Shape;169;p49"/>
          <p:cNvSpPr txBox="1"/>
          <p:nvPr>
            <p:ph type="title"/>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9"/>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71" name="Google Shape;171;p4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hyperlink" Target="https://developers.google.com/protocol-buffers/docs/proto3" TargetMode="External"/><Relationship Id="rId4" Type="http://schemas.openxmlformats.org/officeDocument/2006/relationships/hyperlink" Target="https://developers.google.com/protocol-buffers/docs/encoding" TargetMode="External"/><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hyperlink" Target="https://www.apicur.io/" TargetMode="External"/><Relationship Id="rId4" Type="http://schemas.openxmlformats.org/officeDocument/2006/relationships/hyperlink" Target="https://docs.aws.amazon.com/glue/latest/dg/schema-registr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localhost:8081/subjec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
          <p:cNvSpPr txBox="1"/>
          <p:nvPr/>
        </p:nvSpPr>
        <p:spPr>
          <a:xfrm>
            <a:off x="1947960" y="630360"/>
            <a:ext cx="6754680" cy="1541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 sz="3400" u="none" cap="none" strike="noStrike">
                <a:solidFill>
                  <a:srgbClr val="FFFFFF"/>
                </a:solidFill>
                <a:latin typeface="Raleway"/>
                <a:ea typeface="Raleway"/>
                <a:cs typeface="Raleway"/>
                <a:sym typeface="Raleway"/>
              </a:rPr>
              <a:t>Kafka </a:t>
            </a:r>
            <a:r>
              <a:rPr b="1" lang="en" sz="3400">
                <a:solidFill>
                  <a:srgbClr val="FFFFFF"/>
                </a:solidFill>
                <a:latin typeface="Raleway"/>
                <a:ea typeface="Raleway"/>
                <a:cs typeface="Raleway"/>
                <a:sym typeface="Raleway"/>
              </a:rPr>
              <a:t>g</a:t>
            </a:r>
            <a:r>
              <a:rPr b="1" lang="en" sz="3400">
                <a:solidFill>
                  <a:srgbClr val="FFFFFF"/>
                </a:solidFill>
                <a:latin typeface="Raleway"/>
                <a:ea typeface="Raleway"/>
                <a:cs typeface="Raleway"/>
                <a:sym typeface="Raleway"/>
              </a:rPr>
              <a:t>obernanza</a:t>
            </a:r>
            <a:r>
              <a:rPr b="1" lang="en" sz="3400">
                <a:solidFill>
                  <a:srgbClr val="FFFFFF"/>
                </a:solidFill>
                <a:latin typeface="Raleway"/>
                <a:ea typeface="Raleway"/>
                <a:cs typeface="Raleway"/>
                <a:sym typeface="Raleway"/>
              </a:rPr>
              <a:t> de esquema</a:t>
            </a:r>
            <a:r>
              <a:rPr b="1" i="0" lang="en" sz="3400" u="none" cap="none" strike="noStrike">
                <a:solidFill>
                  <a:srgbClr val="FFFFFF"/>
                </a:solidFill>
                <a:latin typeface="Raleway"/>
                <a:ea typeface="Raleway"/>
                <a:cs typeface="Raleway"/>
                <a:sym typeface="Raleway"/>
              </a:rPr>
              <a:t> </a:t>
            </a:r>
            <a:endParaRPr b="0" i="0" sz="3400" u="none" cap="none" strike="noStrike">
              <a:solidFill>
                <a:srgbClr val="000000"/>
              </a:solidFill>
              <a:latin typeface="Arial"/>
              <a:ea typeface="Arial"/>
              <a:cs typeface="Arial"/>
              <a:sym typeface="Arial"/>
            </a:endParaRPr>
          </a:p>
        </p:txBody>
      </p:sp>
      <p:sp>
        <p:nvSpPr>
          <p:cNvPr id="225" name="Google Shape;225;p1"/>
          <p:cNvSpPr txBox="1"/>
          <p:nvPr/>
        </p:nvSpPr>
        <p:spPr>
          <a:xfrm>
            <a:off x="2390400" y="3468960"/>
            <a:ext cx="6331320" cy="10105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VASS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Autor: François Poirier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0f8b4e1e0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ProtoBuf</a:t>
            </a:r>
            <a:endParaRPr b="0" i="0" sz="2000" u="none" cap="none" strike="noStrike">
              <a:solidFill>
                <a:srgbClr val="000000"/>
              </a:solidFill>
              <a:latin typeface="Arial"/>
              <a:ea typeface="Arial"/>
              <a:cs typeface="Arial"/>
              <a:sym typeface="Arial"/>
            </a:endParaRPr>
          </a:p>
        </p:txBody>
      </p:sp>
      <p:sp>
        <p:nvSpPr>
          <p:cNvPr id="282" name="Google Shape;282;g10f8b4e1e0b_0_0"/>
          <p:cNvSpPr txBox="1"/>
          <p:nvPr/>
        </p:nvSpPr>
        <p:spPr>
          <a:xfrm>
            <a:off x="888825" y="854175"/>
            <a:ext cx="7962900" cy="382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Clr>
                <a:schemeClr val="dk1"/>
              </a:buClr>
              <a:buSzPts val="1100"/>
              <a:buFont typeface="Arial"/>
              <a:buNone/>
            </a:pPr>
            <a:r>
              <a:rPr b="1" lang="en" sz="1800">
                <a:solidFill>
                  <a:srgbClr val="202124"/>
                </a:solidFill>
                <a:highlight>
                  <a:srgbClr val="FFFFFF"/>
                </a:highlight>
              </a:rPr>
              <a:t>Language Guide (proto3)</a:t>
            </a:r>
            <a:endParaRPr b="1"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u="sng">
                <a:solidFill>
                  <a:schemeClr val="hlink"/>
                </a:solidFill>
                <a:highlight>
                  <a:srgbClr val="FFFFFF"/>
                </a:highlight>
                <a:hlinkClick r:id="rId3"/>
              </a:rPr>
              <a:t>https://developers.google.com/protocol-buffers/docs/proto3</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Dispone de distintos tipos de datos </a:t>
            </a:r>
            <a:r>
              <a:rPr lang="en" sz="1800" u="sng">
                <a:solidFill>
                  <a:schemeClr val="hlink"/>
                </a:solidFill>
                <a:highlight>
                  <a:schemeClr val="lt1"/>
                </a:highlight>
                <a:hlinkClick r:id="rId4"/>
              </a:rPr>
              <a:t>https://developers.google.com/protocol-buffers/docs/encoding</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Estructura de fichero</a:t>
            </a:r>
            <a:endParaRPr sz="1800">
              <a:solidFill>
                <a:srgbClr val="2A3244"/>
              </a:solidFill>
              <a:highlight>
                <a:srgbClr val="FFFFFF"/>
              </a:highlight>
            </a:endParaRPr>
          </a:p>
          <a:p>
            <a:pPr indent="-304800" lvl="0" marL="457200" rtl="0" algn="l">
              <a:lnSpc>
                <a:spcPct val="115000"/>
              </a:lnSpc>
              <a:spcBef>
                <a:spcPts val="90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License header (if applicable)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overview</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Syntax</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Package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Imports (sorted)</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options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Everything else</a:t>
            </a:r>
            <a:r>
              <a:rPr lang="en" sz="1800">
                <a:solidFill>
                  <a:srgbClr val="2A3244"/>
                </a:solidFill>
                <a:highlight>
                  <a:srgbClr val="FFFFFF"/>
                </a:highlight>
              </a:rPr>
              <a:t>                           </a:t>
            </a:r>
            <a:endParaRPr sz="1800">
              <a:solidFill>
                <a:srgbClr val="2A3244"/>
              </a:solidFill>
              <a:highlight>
                <a:srgbClr val="FFFFFF"/>
              </a:highlight>
            </a:endParaRPr>
          </a:p>
        </p:txBody>
      </p:sp>
      <p:pic>
        <p:nvPicPr>
          <p:cNvPr id="283" name="Google Shape;283;g10f8b4e1e0b_0_0"/>
          <p:cNvPicPr preferRelativeResize="0"/>
          <p:nvPr/>
        </p:nvPicPr>
        <p:blipFill>
          <a:blip r:embed="rId5">
            <a:alphaModFix/>
          </a:blip>
          <a:stretch>
            <a:fillRect/>
          </a:stretch>
        </p:blipFill>
        <p:spPr>
          <a:xfrm>
            <a:off x="6170701" y="2467825"/>
            <a:ext cx="2914125" cy="263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0f6902466b_0_13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r>
              <a:rPr b="1" lang="en" sz="2000">
                <a:solidFill>
                  <a:srgbClr val="F46524"/>
                </a:solidFill>
                <a:latin typeface="Raleway"/>
                <a:ea typeface="Raleway"/>
                <a:cs typeface="Raleway"/>
                <a:sym typeface="Raleway"/>
              </a:rPr>
              <a:t> con maven</a:t>
            </a:r>
            <a:endParaRPr b="0" i="0" sz="2000" u="none" cap="none" strike="noStrike">
              <a:solidFill>
                <a:srgbClr val="000000"/>
              </a:solidFill>
              <a:latin typeface="Arial"/>
              <a:ea typeface="Arial"/>
              <a:cs typeface="Arial"/>
              <a:sym typeface="Arial"/>
            </a:endParaRPr>
          </a:p>
        </p:txBody>
      </p:sp>
      <p:sp>
        <p:nvSpPr>
          <p:cNvPr id="289" name="Google Shape;289;g10f6902466b_0_132"/>
          <p:cNvSpPr txBox="1"/>
          <p:nvPr/>
        </p:nvSpPr>
        <p:spPr>
          <a:xfrm>
            <a:off x="701225" y="1058200"/>
            <a:ext cx="7962900" cy="41574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ProtoBuf</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a:t>
            </a:r>
            <a:r>
              <a:rPr lang="en" sz="2100">
                <a:solidFill>
                  <a:srgbClr val="4D4D4C"/>
                </a:solidFill>
                <a:highlight>
                  <a:schemeClr val="lt1"/>
                </a:highlight>
                <a:latin typeface="Courier New"/>
                <a:ea typeface="Courier New"/>
                <a:cs typeface="Courier New"/>
                <a:sym typeface="Courier New"/>
              </a:rPr>
              <a:t>mvn clean install (generate-sources)</a:t>
            </a:r>
            <a:endParaRPr>
              <a:solidFill>
                <a:srgbClr val="2A3244"/>
              </a:solidFill>
              <a:highlight>
                <a:srgbClr val="FFFFFF"/>
              </a:highlight>
            </a:endParaRPr>
          </a:p>
        </p:txBody>
      </p:sp>
      <p:pic>
        <p:nvPicPr>
          <p:cNvPr id="290" name="Google Shape;290;g10f6902466b_0_132"/>
          <p:cNvPicPr preferRelativeResize="0"/>
          <p:nvPr/>
        </p:nvPicPr>
        <p:blipFill>
          <a:blip r:embed="rId3">
            <a:alphaModFix/>
          </a:blip>
          <a:stretch>
            <a:fillRect/>
          </a:stretch>
        </p:blipFill>
        <p:spPr>
          <a:xfrm>
            <a:off x="4356025" y="156250"/>
            <a:ext cx="4350025" cy="400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0f8b4e1e0b_0_14"/>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Pros</a:t>
            </a:r>
            <a:endParaRPr b="0" i="0" sz="2000" u="none" cap="none" strike="noStrike">
              <a:solidFill>
                <a:srgbClr val="000000"/>
              </a:solidFill>
              <a:latin typeface="Arial"/>
              <a:ea typeface="Arial"/>
              <a:cs typeface="Arial"/>
              <a:sym typeface="Arial"/>
            </a:endParaRPr>
          </a:p>
        </p:txBody>
      </p:sp>
      <p:sp>
        <p:nvSpPr>
          <p:cNvPr id="296" name="Google Shape;296;g10f8b4e1e0b_0_14"/>
          <p:cNvSpPr txBox="1"/>
          <p:nvPr/>
        </p:nvSpPr>
        <p:spPr>
          <a:xfrm>
            <a:off x="730350" y="1655625"/>
            <a:ext cx="7962900" cy="1670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Buen rendimiento / alta eficiencia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Existe un mecanismo de generación de código.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Compatibilidad de versiones descendiente y ascendiente</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Interoperabilidad de lenguajes de programación</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Menos código repetitivo</a:t>
            </a:r>
            <a:endParaRPr sz="1800">
              <a:solidFill>
                <a:srgbClr val="202124"/>
              </a:solidFill>
              <a:highlight>
                <a:srgbClr val="F8F9FA"/>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0f8b4e1e0b_0_2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Cons</a:t>
            </a:r>
            <a:endParaRPr b="0" i="0" sz="2000" u="none" cap="none" strike="noStrike">
              <a:solidFill>
                <a:srgbClr val="000000"/>
              </a:solidFill>
              <a:latin typeface="Arial"/>
              <a:ea typeface="Arial"/>
              <a:cs typeface="Arial"/>
              <a:sym typeface="Arial"/>
            </a:endParaRPr>
          </a:p>
        </p:txBody>
      </p:sp>
      <p:sp>
        <p:nvSpPr>
          <p:cNvPr id="302" name="Google Shape;302;g10f8b4e1e0b_0_20"/>
          <p:cNvSpPr txBox="1"/>
          <p:nvPr/>
        </p:nvSpPr>
        <p:spPr>
          <a:xfrm>
            <a:off x="679350" y="1582750"/>
            <a:ext cx="7962900" cy="13686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A3244"/>
              </a:buClr>
              <a:buSzPts val="1800"/>
              <a:buChar char="●"/>
            </a:pPr>
            <a:r>
              <a:rPr lang="en" sz="1800">
                <a:solidFill>
                  <a:srgbClr val="2A3244"/>
                </a:solidFill>
                <a:highlight>
                  <a:srgbClr val="FFFFFF"/>
                </a:highlight>
              </a:rPr>
              <a:t>El formato binario conduce a una mala legibilidad</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lang="en" sz="1800">
                <a:solidFill>
                  <a:srgbClr val="202124"/>
                </a:solidFill>
                <a:highlight>
                  <a:srgbClr val="F8F9FA"/>
                </a:highlight>
              </a:rPr>
              <a:t>Interoperabilidad de lenguajes de programación (pocos)</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i="1" lang="en" sz="1800">
                <a:solidFill>
                  <a:srgbClr val="2A3244"/>
                </a:solidFill>
                <a:highlight>
                  <a:srgbClr val="FFFFFF"/>
                </a:highlight>
              </a:rPr>
              <a:t>Menos recursos y soporte</a:t>
            </a:r>
            <a:endParaRPr i="1" sz="1800">
              <a:solidFill>
                <a:srgbClr val="2A3244"/>
              </a:solidFill>
              <a:highlight>
                <a:srgbClr val="FFFFFF"/>
              </a:highlight>
            </a:endParaRPr>
          </a:p>
          <a:p>
            <a:pPr indent="-330200" lvl="0" marL="457200" rtl="0" algn="l">
              <a:lnSpc>
                <a:spcPct val="109090"/>
              </a:lnSpc>
              <a:spcBef>
                <a:spcPts val="0"/>
              </a:spcBef>
              <a:spcAft>
                <a:spcPts val="0"/>
              </a:spcAft>
              <a:buClr>
                <a:srgbClr val="292929"/>
              </a:buClr>
              <a:buSzPts val="1600"/>
              <a:buFont typeface="Georgia"/>
              <a:buChar char="●"/>
            </a:pPr>
            <a:r>
              <a:rPr i="1" lang="en" sz="1800">
                <a:solidFill>
                  <a:srgbClr val="2A3244"/>
                </a:solidFill>
                <a:highlight>
                  <a:srgbClr val="FFFFFF"/>
                </a:highlight>
              </a:rPr>
              <a:t>Comunidad más pequeña</a:t>
            </a:r>
            <a:endParaRPr i="1" sz="1800">
              <a:solidFill>
                <a:srgbClr val="2A3244"/>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0f6902466b_0_13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ProtoBuf y Json Schema</a:t>
            </a:r>
            <a:endParaRPr b="0" i="0" sz="2000" u="none" cap="none" strike="noStrike">
              <a:solidFill>
                <a:srgbClr val="000000"/>
              </a:solidFill>
              <a:latin typeface="Arial"/>
              <a:ea typeface="Arial"/>
              <a:cs typeface="Arial"/>
              <a:sym typeface="Arial"/>
            </a:endParaRPr>
          </a:p>
        </p:txBody>
      </p:sp>
      <p:pic>
        <p:nvPicPr>
          <p:cNvPr id="308" name="Google Shape;308;g10f6902466b_0_139"/>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0f50c40c16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Confluent Schema Registry</a:t>
            </a:r>
            <a:endParaRPr b="0" i="0" sz="2000" u="none" cap="none" strike="noStrike">
              <a:solidFill>
                <a:srgbClr val="000000"/>
              </a:solidFill>
              <a:latin typeface="Arial"/>
              <a:ea typeface="Arial"/>
              <a:cs typeface="Arial"/>
              <a:sym typeface="Arial"/>
            </a:endParaRPr>
          </a:p>
        </p:txBody>
      </p:sp>
      <p:sp>
        <p:nvSpPr>
          <p:cNvPr id="314" name="Google Shape;314;g10f50c40c16_0_8"/>
          <p:cNvSpPr txBox="1"/>
          <p:nvPr/>
        </p:nvSpPr>
        <p:spPr>
          <a:xfrm>
            <a:off x="657500" y="1036350"/>
            <a:ext cx="7962900" cy="3551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02124"/>
                </a:solidFill>
                <a:highlight>
                  <a:srgbClr val="F8F9FA"/>
                </a:highlight>
              </a:rPr>
              <a:t>Componente desarrollado por Confluent</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Guarda y versiona esquemas de Avro (Protobuf y JSON desde Confluent 5.5)</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Expone una API REST para gestionar</a:t>
            </a:r>
            <a:r>
              <a:rPr lang="en" sz="1800">
                <a:solidFill>
                  <a:srgbClr val="202124"/>
                </a:solidFill>
                <a:highlight>
                  <a:srgbClr val="F8F9FA"/>
                </a:highlight>
              </a:rPr>
              <a:t> un esquema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Comprueba la retro-compatibilidad de versiones</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Ya no requiere enviar el esquema con cada mensaje</a:t>
            </a:r>
            <a:endParaRPr sz="1800">
              <a:solidFill>
                <a:srgbClr val="202124"/>
              </a:solidFill>
              <a:highlight>
                <a:srgbClr val="F8F9FA"/>
              </a:highlight>
            </a:endParaRPr>
          </a:p>
          <a:p>
            <a:pPr indent="0" lvl="0" marL="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3"/>
              </a:rPr>
              <a:t>https://www.apicur.io/</a:t>
            </a:r>
            <a:r>
              <a:rPr lang="en" sz="1800">
                <a:solidFill>
                  <a:srgbClr val="202124"/>
                </a:solidFill>
                <a:highlight>
                  <a:srgbClr val="F8F9FA"/>
                </a:highlight>
              </a:rPr>
              <a:t> (cubre </a:t>
            </a:r>
            <a:r>
              <a:rPr lang="en" sz="1800">
                <a:solidFill>
                  <a:srgbClr val="202124"/>
                </a:solidFill>
                <a:highlight>
                  <a:srgbClr val="F8F9FA"/>
                </a:highlight>
              </a:rPr>
              <a:t>más</a:t>
            </a:r>
            <a:r>
              <a:rPr lang="en" sz="1800">
                <a:solidFill>
                  <a:srgbClr val="202124"/>
                </a:solidFill>
                <a:highlight>
                  <a:srgbClr val="F8F9FA"/>
                </a:highlight>
              </a:rPr>
              <a:t> temas)</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4"/>
              </a:rPr>
              <a:t>https://docs.aws.amazon.com/glue/latest/dg/schema-registry.html</a:t>
            </a:r>
            <a:endParaRPr sz="1800">
              <a:solidFill>
                <a:srgbClr val="202124"/>
              </a:solidFill>
              <a:highlight>
                <a:srgbClr val="F8F9FA"/>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f6902466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Productor, guardando el esquema</a:t>
            </a:r>
            <a:endParaRPr b="0" i="0" sz="2000" u="none" cap="none" strike="noStrike">
              <a:solidFill>
                <a:srgbClr val="000000"/>
              </a:solidFill>
              <a:latin typeface="Arial"/>
              <a:ea typeface="Arial"/>
              <a:cs typeface="Arial"/>
              <a:sym typeface="Arial"/>
            </a:endParaRPr>
          </a:p>
        </p:txBody>
      </p:sp>
      <p:sp>
        <p:nvSpPr>
          <p:cNvPr id="320" name="Google Shape;320;g10f6902466b_0_40"/>
          <p:cNvSpPr txBox="1"/>
          <p:nvPr/>
        </p:nvSpPr>
        <p:spPr>
          <a:xfrm>
            <a:off x="657500" y="731550"/>
            <a:ext cx="7962900" cy="21996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productor envía el esquema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registra el esquema en el </a:t>
            </a:r>
            <a:r>
              <a:rPr lang="en">
                <a:solidFill>
                  <a:srgbClr val="202124"/>
                </a:solidFill>
                <a:highlight>
                  <a:srgbClr val="F8F9FA"/>
                </a:highlight>
              </a:rPr>
              <a:t>perímetro</a:t>
            </a:r>
            <a:r>
              <a:rPr lang="en">
                <a:solidFill>
                  <a:srgbClr val="202124"/>
                </a:solidFill>
                <a:highlight>
                  <a:srgbClr val="F8F9FA"/>
                </a:highlight>
              </a:rPr>
              <a:t>. La asignación de ID de esquema siempre se produce en el nodo principal y los ID de esquema siempre aumentan de forma monótona.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productor recibe el ID de registro de esquema para almacenarlo en caché localmente para futuro uso, por lo que el registro de esquema se consulta solo una vez.</a:t>
            </a:r>
            <a:endParaRPr>
              <a:solidFill>
                <a:srgbClr val="202124"/>
              </a:solidFill>
              <a:highlight>
                <a:srgbClr val="F8F9FA"/>
              </a:highlight>
            </a:endParaRPr>
          </a:p>
        </p:txBody>
      </p:sp>
      <p:pic>
        <p:nvPicPr>
          <p:cNvPr id="321" name="Google Shape;321;g10f6902466b_0_40"/>
          <p:cNvPicPr preferRelativeResize="0"/>
          <p:nvPr/>
        </p:nvPicPr>
        <p:blipFill>
          <a:blip r:embed="rId3">
            <a:alphaModFix/>
          </a:blip>
          <a:stretch>
            <a:fillRect/>
          </a:stretch>
        </p:blipFill>
        <p:spPr>
          <a:xfrm>
            <a:off x="2158875" y="2880125"/>
            <a:ext cx="4960148" cy="222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0f6902466b_0_4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Consumidor, lectura del esquema</a:t>
            </a:r>
            <a:endParaRPr b="0" i="0" sz="2000" u="none" cap="none" strike="noStrike">
              <a:solidFill>
                <a:srgbClr val="000000"/>
              </a:solidFill>
              <a:latin typeface="Arial"/>
              <a:ea typeface="Arial"/>
              <a:cs typeface="Arial"/>
              <a:sym typeface="Arial"/>
            </a:endParaRPr>
          </a:p>
        </p:txBody>
      </p:sp>
      <p:sp>
        <p:nvSpPr>
          <p:cNvPr id="327" name="Google Shape;327;g10f6902466b_0_47"/>
          <p:cNvSpPr txBox="1"/>
          <p:nvPr/>
        </p:nvSpPr>
        <p:spPr>
          <a:xfrm>
            <a:off x="657500" y="731550"/>
            <a:ext cx="7962900" cy="196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consumidor lee los datos y el ID de esquema.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Envía una solicitud del esquema identificado por ID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recupera el esquema correspondiente al ID y lo devuelve al consumidor.</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consumidor recibe el esquema del Schema Registry para almacenarlo en caché localmente para futuro uso , por lo que el esquema de registro solo se consulta una vez.</a:t>
            </a:r>
            <a:endParaRPr>
              <a:solidFill>
                <a:srgbClr val="202124"/>
              </a:solidFill>
              <a:highlight>
                <a:srgbClr val="F8F9FA"/>
              </a:highlight>
            </a:endParaRPr>
          </a:p>
        </p:txBody>
      </p:sp>
      <p:pic>
        <p:nvPicPr>
          <p:cNvPr id="328" name="Google Shape;328;g10f6902466b_0_47"/>
          <p:cNvPicPr preferRelativeResize="0"/>
          <p:nvPr/>
        </p:nvPicPr>
        <p:blipFill>
          <a:blip r:embed="rId3">
            <a:alphaModFix/>
          </a:blip>
          <a:stretch>
            <a:fillRect/>
          </a:stretch>
        </p:blipFill>
        <p:spPr>
          <a:xfrm>
            <a:off x="1966450" y="2637825"/>
            <a:ext cx="5048381" cy="246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f6902466b_0_7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API REST</a:t>
            </a:r>
            <a:endParaRPr b="0" i="0" sz="2000" u="none" cap="none" strike="noStrike">
              <a:solidFill>
                <a:srgbClr val="000000"/>
              </a:solidFill>
              <a:latin typeface="Arial"/>
              <a:ea typeface="Arial"/>
              <a:cs typeface="Arial"/>
              <a:sym typeface="Arial"/>
            </a:endParaRPr>
          </a:p>
        </p:txBody>
      </p:sp>
      <p:sp>
        <p:nvSpPr>
          <p:cNvPr id="334" name="Google Shape;334;g10f6902466b_0_79"/>
          <p:cNvSpPr txBox="1"/>
          <p:nvPr/>
        </p:nvSpPr>
        <p:spPr>
          <a:xfrm>
            <a:off x="657500" y="1264950"/>
            <a:ext cx="7962900" cy="31920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Recupera un esquema con su ID</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http://localhost:8081/schemas/ids/(int: id)</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Recupera la lista de todos los subjects</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a:t>
            </a:r>
            <a:r>
              <a:rPr lang="en" u="sng">
                <a:solidFill>
                  <a:schemeClr val="hlink"/>
                </a:solidFill>
                <a:highlight>
                  <a:srgbClr val="FFFFFF"/>
                </a:highlight>
                <a:latin typeface="Courier New"/>
                <a:ea typeface="Courier New"/>
                <a:cs typeface="Courier New"/>
                <a:sym typeface="Courier New"/>
                <a:hlinkClick r:id="rId3"/>
              </a:rPr>
              <a:t>http://localhost:8081/subjects</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una nueva versión de un esquema existente</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 nuevo esquema o </a:t>
            </a:r>
            <a:r>
              <a:rPr lang="en" sz="1800">
                <a:solidFill>
                  <a:srgbClr val="202124"/>
                </a:solidFill>
                <a:highlight>
                  <a:srgbClr val="F8F9FA"/>
                </a:highlight>
              </a:rPr>
              <a:t>añade</a:t>
            </a:r>
            <a:r>
              <a:rPr lang="en" sz="1800">
                <a:solidFill>
                  <a:srgbClr val="202124"/>
                </a:solidFill>
                <a:highlight>
                  <a:srgbClr val="F8F9FA"/>
                </a:highlight>
              </a:rPr>
              <a:t> una nueva versión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subject)/versions</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0f6902466b_0_9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40" name="Google Shape;340;g10f6902466b_0_91"/>
          <p:cNvGraphicFramePr/>
          <p:nvPr/>
        </p:nvGraphicFramePr>
        <p:xfrm>
          <a:off x="684763" y="685170"/>
          <a:ext cx="3000000" cy="3000000"/>
        </p:xfrm>
        <a:graphic>
          <a:graphicData uri="http://schemas.openxmlformats.org/drawingml/2006/table">
            <a:tbl>
              <a:tblPr>
                <a:noFill/>
                <a:tableStyleId>{2A69B6A5-3AEF-4E72-BE44-720DCD1DF013}</a:tableStyleId>
              </a:tblPr>
              <a:tblGrid>
                <a:gridCol w="2146500"/>
                <a:gridCol w="5627975"/>
              </a:tblGrid>
              <a:tr h="39610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200">
                          <a:solidFill>
                            <a:srgbClr val="202124"/>
                          </a:solidFill>
                          <a:highlight>
                            <a:srgbClr val="F8F9FA"/>
                          </a:highlight>
                        </a:rPr>
                        <a:t>(por defecto) los consumidores que usan el nuevo esquema pueden leer los datos escritos por los productores que usan el último esquema guardado, denominado S. Por lo tanto, los mensajes se consumirán usando la versión actual del esquema S, o la anterior a S-1. Pero no necesariamente la versión anterior a S-2.</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NONE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controles de compatibilidad de esquemas están deshabilitadas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5703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124"/>
                          </a:solidFill>
                          <a:highlight>
                            <a:srgbClr val="F8F9FA"/>
                          </a:highlight>
                        </a:rPr>
                        <a:t>los consumidores que utilizan el nuevo esquema pueden leer los datos escritos por los productores utilizando todos los esquemas registrados interiormente.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19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el último esquema registrado S-1 pueden leer los datos escritos por los productores que utilizan el nuevo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todos los esquemas guardados anteriormente pueden leer los datos escritos por los productores que utilizan el nuevo esquema. Los consumidores con el esquema S-2, S-1 o S pueden consumir los datos producidos por el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hacia adelante (FORWARD) y hacia atrás (BACKWARD) con el último patrón guardado.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con todos los esquemas guardados anteriormente.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
          <p:cNvSpPr txBox="1"/>
          <p:nvPr/>
        </p:nvSpPr>
        <p:spPr>
          <a:xfrm>
            <a:off x="265680" y="1912680"/>
            <a:ext cx="4044960" cy="1317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3600" u="none" cap="none" strike="noStrike">
                <a:solidFill>
                  <a:srgbClr val="F46524"/>
                </a:solidFill>
                <a:latin typeface="Raleway"/>
                <a:ea typeface="Raleway"/>
                <a:cs typeface="Raleway"/>
                <a:sym typeface="Raleway"/>
              </a:rPr>
              <a:t>Indice</a:t>
            </a:r>
            <a:endParaRPr b="0" i="0" sz="3600" u="none" cap="none" strike="noStrike">
              <a:solidFill>
                <a:srgbClr val="000000"/>
              </a:solidFill>
              <a:latin typeface="Arial"/>
              <a:ea typeface="Arial"/>
              <a:cs typeface="Arial"/>
              <a:sym typeface="Arial"/>
            </a:endParaRPr>
          </a:p>
        </p:txBody>
      </p:sp>
      <p:sp>
        <p:nvSpPr>
          <p:cNvPr id="231" name="Google Shape;231;p2"/>
          <p:cNvSpPr txBox="1"/>
          <p:nvPr/>
        </p:nvSpPr>
        <p:spPr>
          <a:xfrm>
            <a:off x="4939560" y="65520"/>
            <a:ext cx="3836520" cy="4932000"/>
          </a:xfrm>
          <a:prstGeom prst="rect">
            <a:avLst/>
          </a:prstGeom>
          <a:noFill/>
          <a:ln>
            <a:noFill/>
          </a:ln>
        </p:spPr>
        <p:txBody>
          <a:bodyPr anchorCtr="0" anchor="ctr" bIns="91425" lIns="91425" spcFirstLastPara="1" rIns="91425" wrap="square" tIns="91425">
            <a:noAutofit/>
          </a:bodyPr>
          <a:lstStyle/>
          <a:p>
            <a:pPr indent="-317160" lvl="0" marL="457200" marR="0" rtl="0" algn="l">
              <a:lnSpc>
                <a:spcPct val="115000"/>
              </a:lnSpc>
              <a:spcBef>
                <a:spcPts val="0"/>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Introducción</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Avro</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ProtoBuf</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Json Schema</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 </a:t>
            </a:r>
            <a:r>
              <a:rPr lang="en">
                <a:solidFill>
                  <a:srgbClr val="FFFFFF"/>
                </a:solidFill>
                <a:latin typeface="Lato"/>
                <a:ea typeface="Lato"/>
                <a:cs typeface="Lato"/>
                <a:sym typeface="Lato"/>
              </a:rPr>
              <a:t>Schema Registry</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Challenge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0f6902466b_0_10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46" name="Google Shape;346;g10f6902466b_0_108"/>
          <p:cNvGraphicFramePr/>
          <p:nvPr/>
        </p:nvGraphicFramePr>
        <p:xfrm>
          <a:off x="453425" y="956691"/>
          <a:ext cx="3000000" cy="3000000"/>
        </p:xfrm>
        <a:graphic>
          <a:graphicData uri="http://schemas.openxmlformats.org/drawingml/2006/table">
            <a:tbl>
              <a:tblPr>
                <a:noFill/>
                <a:tableStyleId>{2A69B6A5-3AEF-4E72-BE44-720DCD1DF013}</a:tableStyleId>
              </a:tblPr>
              <a:tblGrid>
                <a:gridCol w="2103150"/>
                <a:gridCol w="2150175"/>
                <a:gridCol w="2126675"/>
                <a:gridCol w="2126675"/>
              </a:tblGrid>
              <a:tr h="714375">
                <a:tc>
                  <a:txBody>
                    <a:bodyPr/>
                    <a:lstStyle/>
                    <a:p>
                      <a:pPr indent="0" lvl="0" marL="0" rtl="0" algn="l">
                        <a:spcBef>
                          <a:spcPts val="0"/>
                        </a:spcBef>
                        <a:spcAft>
                          <a:spcPts val="0"/>
                        </a:spcAft>
                        <a:buNone/>
                      </a:pPr>
                      <a:r>
                        <a:rPr b="1" lang="en" sz="1000">
                          <a:solidFill>
                            <a:srgbClr val="333333"/>
                          </a:solidFill>
                          <a:highlight>
                            <a:srgbClr val="FFFFFF"/>
                          </a:highlight>
                        </a:rPr>
                        <a:t>Tipo de compatibilidad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333333"/>
                          </a:solidFill>
                          <a:highlight>
                            <a:srgbClr val="FFFFFF"/>
                          </a:highlight>
                        </a:rPr>
                        <a:t>Cambios autorizados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b="1" lang="en" sz="1000">
                          <a:solidFill>
                            <a:srgbClr val="333333"/>
                          </a:solidFill>
                          <a:highlight>
                            <a:srgbClr val="FFFFFF"/>
                          </a:highlight>
                        </a:rPr>
                        <a:t>Comprobar contra qué esquema</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b="1" lang="en" sz="1000">
                          <a:solidFill>
                            <a:srgbClr val="333333"/>
                          </a:solidFill>
                          <a:highlight>
                            <a:srgbClr val="FFFFFF"/>
                          </a:highlight>
                        </a:rPr>
                        <a:t>Actualizar primero</a:t>
                      </a:r>
                      <a:endParaRPr b="1" sz="1000">
                        <a:solidFill>
                          <a:srgbClr val="333333"/>
                        </a:solidFill>
                        <a:highlight>
                          <a:srgbClr val="FFFFFF"/>
                        </a:highlight>
                      </a:endParaRPr>
                    </a:p>
                    <a:p>
                      <a:pPr indent="0" lvl="0" marL="0" rtl="0" algn="l">
                        <a:spcBef>
                          <a:spcPts val="0"/>
                        </a:spcBef>
                        <a:spcAft>
                          <a:spcPts val="0"/>
                        </a:spcAft>
                        <a:buNone/>
                      </a:pPr>
                      <a:r>
                        <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solidFill>
                            <a:srgbClr val="333333"/>
                          </a:solidFill>
                          <a:highlight>
                            <a:srgbClr val="FFFFFF"/>
                          </a:highlight>
                        </a:rPr>
                        <a:t>- Eliminar atributos</a:t>
                      </a:r>
                      <a:endParaRPr sz="1000">
                        <a:solidFill>
                          <a:srgbClr val="333333"/>
                        </a:solidFill>
                        <a:highlight>
                          <a:srgbClr val="FFFFFF"/>
                        </a:highlight>
                      </a:endParaRPr>
                    </a:p>
                    <a:p>
                      <a:pPr indent="0" lvl="0" marL="0" marR="38100" rtl="0" algn="l">
                        <a:lnSpc>
                          <a:spcPct val="128571"/>
                        </a:lnSpc>
                        <a:spcBef>
                          <a:spcPts val="0"/>
                        </a:spcBef>
                        <a:spcAft>
                          <a:spcPts val="0"/>
                        </a:spcAft>
                        <a:buNone/>
                      </a:pPr>
                      <a:r>
                        <a:rPr lang="en" sz="1000">
                          <a:solidFill>
                            <a:srgbClr val="333333"/>
                          </a:solidFill>
                          <a:highlight>
                            <a:srgbClr val="FFFFFF"/>
                          </a:highlight>
                        </a:rPr>
                        <a:t>- Agregar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Última versión</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solidFill>
                            <a:srgbClr val="333333"/>
                          </a:solidFill>
                          <a:highlight>
                            <a:srgbClr val="FFFFFF"/>
                          </a:highlight>
                        </a:rPr>
                        <a:t>Consumidores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6522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Eliminar atributos</a:t>
                      </a:r>
                      <a:endParaRPr sz="1000">
                        <a:solidFill>
                          <a:srgbClr val="333333"/>
                        </a:solidFill>
                        <a:highlight>
                          <a:srgbClr val="FFFFFF"/>
                        </a:highlight>
                      </a:endParaRPr>
                    </a:p>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 Agregar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Consumidores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marR="0" rtl="0" algn="l">
                        <a:lnSpc>
                          <a:spcPct val="100000"/>
                        </a:lnSpc>
                        <a:spcBef>
                          <a:spcPts val="0"/>
                        </a:spcBef>
                        <a:spcAft>
                          <a:spcPts val="0"/>
                        </a:spcAft>
                        <a:buNone/>
                      </a:pPr>
                      <a:r>
                        <a:rPr b="1" lang="en" sz="1000"/>
                        <a:t>FORWARD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b="1" lang="en" sz="1000"/>
                        <a:t>- Agregar atributos</a:t>
                      </a:r>
                      <a:endParaRPr b="1" sz="1000"/>
                    </a:p>
                    <a:p>
                      <a:pPr indent="0" lvl="0" marL="0" marR="0" rtl="0" algn="l">
                        <a:lnSpc>
                          <a:spcPct val="100000"/>
                        </a:lnSpc>
                        <a:spcBef>
                          <a:spcPts val="0"/>
                        </a:spcBef>
                        <a:spcAft>
                          <a:spcPts val="0"/>
                        </a:spcAft>
                        <a:buNone/>
                      </a:pPr>
                      <a:r>
                        <a:rPr b="1" lang="en" sz="1000"/>
                        <a:t>- Eliminar atributos opcionales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b="1" lang="en" sz="1000"/>
                        <a:t>Última versión</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b="1" lang="en" sz="1000"/>
                        <a:t>Productores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Agregar atributos</a:t>
                      </a:r>
                      <a:endParaRPr sz="1000">
                        <a:solidFill>
                          <a:srgbClr val="333333"/>
                        </a:solidFill>
                        <a:highlight>
                          <a:srgbClr val="FFFFFF"/>
                        </a:highlight>
                      </a:endParaRPr>
                    </a:p>
                    <a:p>
                      <a:pPr indent="0" lvl="0" marL="0" rtl="0" algn="l">
                        <a:spcBef>
                          <a:spcPts val="0"/>
                        </a:spcBef>
                        <a:spcAft>
                          <a:spcPts val="0"/>
                        </a:spcAft>
                        <a:buNone/>
                      </a:pPr>
                      <a:r>
                        <a:rPr lang="en" sz="1000">
                          <a:solidFill>
                            <a:srgbClr val="333333"/>
                          </a:solidFill>
                          <a:highlight>
                            <a:srgbClr val="FFFFFF"/>
                          </a:highlight>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Todas las versiones anteriores</a:t>
                      </a:r>
                      <a:endParaRPr sz="1000">
                        <a:solidFill>
                          <a:srgbClr val="333333"/>
                        </a:solidFill>
                        <a:highlight>
                          <a:srgbClr val="FFFFFF"/>
                        </a:highlight>
                      </a:endParaRPr>
                    </a:p>
                    <a:p>
                      <a:pPr indent="0" lvl="0" marL="0" rtl="0" algn="l">
                        <a:spcBef>
                          <a:spcPts val="0"/>
                        </a:spcBef>
                        <a:spcAft>
                          <a:spcPts val="0"/>
                        </a:spcAft>
                        <a:buNone/>
                      </a:pPr>
                      <a:r>
                        <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Productores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 Modificar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Última versión</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solidFill>
                            <a:srgbClr val="333333"/>
                          </a:solidFill>
                          <a:highlight>
                            <a:srgbClr val="FFFFFF"/>
                          </a:highlight>
                        </a:rPr>
                        <a:t>Libre</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 Modificar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33333"/>
                          </a:solidFill>
                          <a:highlight>
                            <a:srgbClr val="FFFFFF"/>
                          </a:highlight>
                        </a:rPr>
                        <a:t>Libre</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0f6902466b_0_123"/>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sp>
        <p:nvSpPr>
          <p:cNvPr id="352" name="Google Shape;352;g10f6902466b_0_123"/>
          <p:cNvSpPr txBox="1"/>
          <p:nvPr/>
        </p:nvSpPr>
        <p:spPr>
          <a:xfrm>
            <a:off x="657500" y="960150"/>
            <a:ext cx="7962900" cy="40839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Definir la compatibilidad globalmente</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Definir la compatibilidad por subject</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http://localhost:8081/config/(string: subject)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Validar la compatibilidad de un esquema</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http://localhost:8081/compatibility/subjects/(string: subject)/versions/(versionId: version)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0f64c41995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¿Qué tipo de compatibilidad uso?</a:t>
            </a:r>
            <a:endParaRPr b="0" i="0" sz="2000" u="none" cap="none" strike="noStrike">
              <a:solidFill>
                <a:srgbClr val="000000"/>
              </a:solidFill>
              <a:latin typeface="Arial"/>
              <a:ea typeface="Arial"/>
              <a:cs typeface="Arial"/>
              <a:sym typeface="Arial"/>
            </a:endParaRPr>
          </a:p>
        </p:txBody>
      </p:sp>
      <p:sp>
        <p:nvSpPr>
          <p:cNvPr id="358" name="Google Shape;358;g10f64c41995_0_0"/>
          <p:cNvSpPr txBox="1"/>
          <p:nvPr/>
        </p:nvSpPr>
        <p:spPr>
          <a:xfrm>
            <a:off x="657500" y="1036350"/>
            <a:ext cx="7962900" cy="2429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Si quieres actualizar los datos sin actualizar los consumidores, forward.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 quieres actualizar el esquema pero que se sigan produciendo mensajes en el formato anterior, es decir, no vas a actualizar el productor, backward.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Siempre que puedas utiliza la compatibilidad full, es la mejor forma de garantizar la viabilidad a largo plazo.</a:t>
            </a:r>
            <a:endParaRPr sz="1800">
              <a:solidFill>
                <a:srgbClr val="202124"/>
              </a:solidFill>
              <a:highlight>
                <a:srgbClr val="F8F9FA"/>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0f6902466b_0_62"/>
          <p:cNvSpPr txBox="1"/>
          <p:nvPr/>
        </p:nvSpPr>
        <p:spPr>
          <a:xfrm>
            <a:off x="318250" y="156250"/>
            <a:ext cx="8781300" cy="100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¿Cómo genero los esquemas para evitar problemas de compatibilidad?</a:t>
            </a:r>
            <a:endParaRPr b="0" i="0" sz="2000" u="none" cap="none" strike="noStrike">
              <a:solidFill>
                <a:srgbClr val="000000"/>
              </a:solidFill>
              <a:latin typeface="Arial"/>
              <a:ea typeface="Arial"/>
              <a:cs typeface="Arial"/>
              <a:sym typeface="Arial"/>
            </a:endParaRPr>
          </a:p>
        </p:txBody>
      </p:sp>
      <p:sp>
        <p:nvSpPr>
          <p:cNvPr id="364" name="Google Shape;364;g10f6902466b_0_62"/>
          <p:cNvSpPr txBox="1"/>
          <p:nvPr/>
        </p:nvSpPr>
        <p:spPr>
          <a:xfrm>
            <a:off x="657500" y="1798350"/>
            <a:ext cx="7962900" cy="2879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Al evolucionar un esquema añade SIEMPRE valores por defecto y NUNCA borres campos obligatorios, sólo los campos opcionales con valores por defecto.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Incluye valores por defecto a todos los valores susceptibles de ser borrados o ser opcionales.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No renombrar campos, añade otros nombres o alias.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Ten cuidado a la hora de utilizar los enumerados, solo para casos que sean muy estables y no vayan a cambiar, en caso de duda, usa mejor String.</a:t>
            </a:r>
            <a:endParaRPr sz="1800">
              <a:solidFill>
                <a:srgbClr val="202124"/>
              </a:solidFill>
              <a:highlight>
                <a:srgbClr val="F8F9FA"/>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0f6902466b_0_6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Conclusiones</a:t>
            </a:r>
            <a:endParaRPr b="0" i="0" sz="2000" u="none" cap="none" strike="noStrike">
              <a:solidFill>
                <a:srgbClr val="000000"/>
              </a:solidFill>
              <a:latin typeface="Arial"/>
              <a:ea typeface="Arial"/>
              <a:cs typeface="Arial"/>
              <a:sym typeface="Arial"/>
            </a:endParaRPr>
          </a:p>
        </p:txBody>
      </p:sp>
      <p:sp>
        <p:nvSpPr>
          <p:cNvPr id="370" name="Google Shape;370;g10f6902466b_0_67"/>
          <p:cNvSpPr txBox="1"/>
          <p:nvPr/>
        </p:nvSpPr>
        <p:spPr>
          <a:xfrm>
            <a:off x="657500" y="1036350"/>
            <a:ext cx="7962900" cy="34842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El uso de esquemas es imprescindible para la viabilidad y la gestión de ecosistemas asíncronos a lo largo del tiempo.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esquemas se pueden usar de forma fácil y rápida en Kafka con Avro a través del Schema Registry.</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Utilizar el Schema Registry proporciona un desacople total entre consumidores y productores, un gobierno de los cambios en el flujo de información que se maneja y, además, es una garantía para que no se puedan inyectar datos incorrectos.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La evolución de los esquemas es un punto crítico y resulta fundamental tener claro los cambios y las implicaciones que tienen para no romper componentes y garantizar su correcto funcionamiento.</a:t>
            </a:r>
            <a:endParaRPr sz="1800">
              <a:solidFill>
                <a:srgbClr val="202124"/>
              </a:solidFill>
              <a:highlight>
                <a:srgbClr val="F8F9FA"/>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0f6902466b_0_56"/>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a:t>
            </a:r>
            <a:endParaRPr b="0" i="0" sz="2000" u="none" cap="none" strike="noStrike">
              <a:solidFill>
                <a:srgbClr val="000000"/>
              </a:solidFill>
              <a:latin typeface="Arial"/>
              <a:ea typeface="Arial"/>
              <a:cs typeface="Arial"/>
              <a:sym typeface="Arial"/>
            </a:endParaRPr>
          </a:p>
        </p:txBody>
      </p:sp>
      <p:sp>
        <p:nvSpPr>
          <p:cNvPr id="376" name="Google Shape;376;g10f6902466b_0_56"/>
          <p:cNvSpPr txBox="1"/>
          <p:nvPr/>
        </p:nvSpPr>
        <p:spPr>
          <a:xfrm>
            <a:off x="657500" y="968950"/>
            <a:ext cx="7962900" cy="1045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b="1" lang="en" sz="1500">
                <a:solidFill>
                  <a:srgbClr val="585858"/>
                </a:solidFill>
                <a:highlight>
                  <a:srgbClr val="FFFFFF"/>
                </a:highlight>
              </a:rPr>
              <a:t>El esquema inicial es representado en la versión 1</a:t>
            </a:r>
            <a:endParaRPr b="1" sz="1500">
              <a:solidFill>
                <a:srgbClr val="181F2C"/>
              </a:solidFill>
              <a:highlight>
                <a:srgbClr val="FFFFFF"/>
              </a:highlight>
            </a:endParaRPr>
          </a:p>
          <a:p>
            <a:pPr indent="-342900" lvl="0" marL="457200" rtl="0" algn="l">
              <a:lnSpc>
                <a:spcPct val="175000"/>
              </a:lnSpc>
              <a:spcBef>
                <a:spcPts val="1400"/>
              </a:spcBef>
              <a:spcAft>
                <a:spcPts val="0"/>
              </a:spcAft>
              <a:buClr>
                <a:srgbClr val="202124"/>
              </a:buClr>
              <a:buSzPts val="1800"/>
              <a:buChar char="●"/>
            </a:pPr>
            <a:r>
              <a:rPr lang="en" sz="1500">
                <a:solidFill>
                  <a:srgbClr val="181F2C"/>
                </a:solidFill>
                <a:highlight>
                  <a:srgbClr val="FFFFFF"/>
                </a:highlight>
              </a:rPr>
              <a:t>Se proporciona el esquema V1 con Producer V1 y Consumer V1</a:t>
            </a:r>
            <a:endParaRPr sz="1800">
              <a:solidFill>
                <a:srgbClr val="202124"/>
              </a:solidFill>
              <a:highlight>
                <a:srgbClr val="F8F9FA"/>
              </a:highlight>
            </a:endParaRPr>
          </a:p>
        </p:txBody>
      </p:sp>
      <p:sp>
        <p:nvSpPr>
          <p:cNvPr id="377" name="Google Shape;377;g10f6902466b_0_56"/>
          <p:cNvSpPr txBox="1"/>
          <p:nvPr/>
        </p:nvSpPr>
        <p:spPr>
          <a:xfrm>
            <a:off x="2710500" y="2229325"/>
            <a:ext cx="37230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Customer V1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r>
              <a:rPr lang="en"/>
              <a:t>ustomerId                 long (mandatory)</a:t>
            </a:r>
            <a:endParaRPr/>
          </a:p>
          <a:p>
            <a:pPr indent="0" lvl="0" marL="0" rtl="0" algn="l">
              <a:spcBef>
                <a:spcPts val="0"/>
              </a:spcBef>
              <a:spcAft>
                <a:spcPts val="0"/>
              </a:spcAft>
              <a:buNone/>
            </a:pPr>
            <a:r>
              <a:rPr lang="en"/>
              <a:t>timestamp                  long</a:t>
            </a:r>
            <a:r>
              <a:rPr lang="en">
                <a:solidFill>
                  <a:schemeClr val="dk1"/>
                </a:solidFill>
              </a:rPr>
              <a:t> (mandatory)</a:t>
            </a:r>
            <a:endParaRPr/>
          </a:p>
          <a:p>
            <a:pPr indent="0" lvl="0" marL="0" rtl="0" algn="l">
              <a:spcBef>
                <a:spcPts val="0"/>
              </a:spcBef>
              <a:spcAft>
                <a:spcPts val="0"/>
              </a:spcAft>
              <a:buNone/>
            </a:pPr>
            <a:r>
              <a:rPr lang="en"/>
              <a:t>name                          string</a:t>
            </a:r>
            <a:r>
              <a:rPr lang="en">
                <a:solidFill>
                  <a:schemeClr val="dk1"/>
                </a:solidFill>
              </a:rPr>
              <a:t> (mandatory)</a:t>
            </a:r>
            <a:endParaRPr/>
          </a:p>
          <a:p>
            <a:pPr indent="0" lvl="0" marL="0" rtl="0" algn="l">
              <a:spcBef>
                <a:spcPts val="0"/>
              </a:spcBef>
              <a:spcAft>
                <a:spcPts val="0"/>
              </a:spcAft>
              <a:buNone/>
            </a:pPr>
            <a:r>
              <a:rPr lang="en"/>
              <a:t>email                          string (optional)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0f8b4e1e0b_0_7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Dar de alta un mensaje en confluent Schema Registry</a:t>
            </a:r>
            <a:endParaRPr b="0" i="0" sz="2000" u="none" cap="none" strike="noStrike">
              <a:solidFill>
                <a:srgbClr val="000000"/>
              </a:solidFill>
              <a:latin typeface="Arial"/>
              <a:ea typeface="Arial"/>
              <a:cs typeface="Arial"/>
              <a:sym typeface="Arial"/>
            </a:endParaRPr>
          </a:p>
        </p:txBody>
      </p:sp>
      <p:pic>
        <p:nvPicPr>
          <p:cNvPr id="383" name="Google Shape;383;g10f8b4e1e0b_0_71"/>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0f8b4e1e0b_0_40"/>
          <p:cNvSpPr txBox="1"/>
          <p:nvPr/>
        </p:nvSpPr>
        <p:spPr>
          <a:xfrm>
            <a:off x="381075" y="608850"/>
            <a:ext cx="7962900" cy="4330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utilizamos como ejemplo el mismo esquema Avro V1 y se configura la compatibilidad forward se observa lo siguiente:</a:t>
            </a:r>
            <a:endParaRPr b="1">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a:t>
            </a:r>
            <a:r>
              <a:rPr lang="en">
                <a:solidFill>
                  <a:schemeClr val="dk1"/>
                </a:solidFill>
                <a:highlight>
                  <a:srgbClr val="FFFFFF"/>
                </a:highlight>
              </a:rPr>
              <a:t>e añade un productor nuevo (Productor v2) con un nuevo esquema (v2) que incluye un campo adicional (age) y borra un campo opcional (email).</a:t>
            </a:r>
            <a:endParaRPr>
              <a:solidFill>
                <a:schemeClr val="dk1"/>
              </a:solidFill>
              <a:highlight>
                <a:srgbClr val="FFFFFF"/>
              </a:highlight>
            </a:endParaRPr>
          </a:p>
          <a:p>
            <a:pPr indent="0" lvl="0" marL="0" rtl="0" algn="l">
              <a:spcBef>
                <a:spcPts val="40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chemeClr val="dk1"/>
                </a:solidFill>
                <a:highlight>
                  <a:srgbClr val="FFFFFF"/>
                </a:highlight>
              </a:rPr>
              <a:t>El antiguo consumidor (Consumidor v1), es decir, que utiliza el esquema previo (v1), es capaz de procesar mensajes de ambos productores ?</a:t>
            </a:r>
            <a:endParaRPr>
              <a:solidFill>
                <a:schemeClr val="dk1"/>
              </a:solidFill>
              <a:highlight>
                <a:srgbClr val="FFFFFF"/>
              </a:highlight>
              <a:latin typeface="Roboto"/>
              <a:ea typeface="Roboto"/>
              <a:cs typeface="Roboto"/>
              <a:sym typeface="Roboto"/>
            </a:endParaRPr>
          </a:p>
        </p:txBody>
      </p:sp>
      <p:sp>
        <p:nvSpPr>
          <p:cNvPr id="389" name="Google Shape;389;g10f8b4e1e0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forward (forward branches)</a:t>
            </a:r>
            <a:endParaRPr b="0" i="0" sz="2000" u="none" cap="none" strike="noStrike">
              <a:solidFill>
                <a:srgbClr val="000000"/>
              </a:solidFill>
              <a:latin typeface="Arial"/>
              <a:ea typeface="Arial"/>
              <a:cs typeface="Arial"/>
              <a:sym typeface="Arial"/>
            </a:endParaRPr>
          </a:p>
        </p:txBody>
      </p:sp>
      <p:sp>
        <p:nvSpPr>
          <p:cNvPr id="390" name="Google Shape;390;g10f8b4e1e0b_0_40"/>
          <p:cNvSpPr txBox="1"/>
          <p:nvPr/>
        </p:nvSpPr>
        <p:spPr>
          <a:xfrm>
            <a:off x="769475" y="2464575"/>
            <a:ext cx="36606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Customer V1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customerId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timestamp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name                          string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email                          string (optional)</a:t>
            </a:r>
            <a:endParaRPr/>
          </a:p>
        </p:txBody>
      </p:sp>
      <p:sp>
        <p:nvSpPr>
          <p:cNvPr id="391" name="Google Shape;391;g10f8b4e1e0b_0_40"/>
          <p:cNvSpPr txBox="1"/>
          <p:nvPr/>
        </p:nvSpPr>
        <p:spPr>
          <a:xfrm>
            <a:off x="4926100" y="2392850"/>
            <a:ext cx="35688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0f8b4e1e0b_0_4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backward (backward branches)</a:t>
            </a:r>
            <a:endParaRPr b="0" i="0" sz="2000" u="none" cap="none" strike="noStrike">
              <a:solidFill>
                <a:srgbClr val="000000"/>
              </a:solidFill>
              <a:latin typeface="Arial"/>
              <a:ea typeface="Arial"/>
              <a:cs typeface="Arial"/>
              <a:sym typeface="Arial"/>
            </a:endParaRPr>
          </a:p>
        </p:txBody>
      </p:sp>
      <p:sp>
        <p:nvSpPr>
          <p:cNvPr id="397" name="Google Shape;397;g10f8b4e1e0b_0_45"/>
          <p:cNvSpPr txBox="1"/>
          <p:nvPr/>
        </p:nvSpPr>
        <p:spPr>
          <a:xfrm>
            <a:off x="657500" y="968950"/>
            <a:ext cx="7962900" cy="39378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volvemos con el ejemplo del esquema Avro V1 y se configura la compatibilidad backward se observa lo siguiente:</a:t>
            </a:r>
            <a:endParaRPr>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Se añade un nuevo consumidor (consumidor v2), con un nuevo esquema (v2) que incluye un campo adicional (age) con un valor por defecto y borra un campo (name).</a:t>
            </a:r>
            <a:endParaRPr>
              <a:solidFill>
                <a:schemeClr val="dk1"/>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rgbClr val="181F2C"/>
                </a:solidFill>
                <a:highlight>
                  <a:srgbClr val="FFFFFF"/>
                </a:highlight>
              </a:rPr>
              <a:t>El nuevo consumidor (Consumidor v2), es capaz de procesar mensajes de ambos productores ?</a:t>
            </a:r>
            <a:endParaRPr>
              <a:solidFill>
                <a:srgbClr val="181F2C"/>
              </a:solidFill>
              <a:highlight>
                <a:srgbClr val="FFFFFF"/>
              </a:highlight>
            </a:endParaRPr>
          </a:p>
        </p:txBody>
      </p:sp>
      <p:sp>
        <p:nvSpPr>
          <p:cNvPr id="398" name="Google Shape;398;g10f8b4e1e0b_0_45"/>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p>
        </p:txBody>
      </p:sp>
      <p:sp>
        <p:nvSpPr>
          <p:cNvPr id="399" name="Google Shape;399;g10f8b4e1e0b_0_45"/>
          <p:cNvSpPr txBox="1"/>
          <p:nvPr/>
        </p:nvSpPr>
        <p:spPr>
          <a:xfrm>
            <a:off x="4926100" y="2697650"/>
            <a:ext cx="35031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solidFill>
                <a:schemeClr val="dk1"/>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0f8b4e1e0b_0_5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full (full branches)</a:t>
            </a:r>
            <a:endParaRPr b="0" i="0" sz="2000" u="none" cap="none" strike="noStrike">
              <a:solidFill>
                <a:srgbClr val="000000"/>
              </a:solidFill>
              <a:latin typeface="Arial"/>
              <a:ea typeface="Arial"/>
              <a:cs typeface="Arial"/>
              <a:sym typeface="Arial"/>
            </a:endParaRPr>
          </a:p>
        </p:txBody>
      </p:sp>
      <p:sp>
        <p:nvSpPr>
          <p:cNvPr id="405" name="Google Shape;405;g10f8b4e1e0b_0_50"/>
          <p:cNvSpPr txBox="1"/>
          <p:nvPr/>
        </p:nvSpPr>
        <p:spPr>
          <a:xfrm>
            <a:off x="657500" y="968950"/>
            <a:ext cx="8289000" cy="40611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Clr>
                <a:schemeClr val="dk1"/>
              </a:buClr>
              <a:buSzPts val="1100"/>
              <a:buFont typeface="Arial"/>
              <a:buNone/>
            </a:pPr>
            <a:r>
              <a:rPr lang="en">
                <a:solidFill>
                  <a:schemeClr val="dk1"/>
                </a:solidFill>
                <a:highlight>
                  <a:srgbClr val="FFFFFF"/>
                </a:highlight>
              </a:rPr>
              <a:t>Si volvemos con el ejemplo del esquema Avro V1, se configura la compatibilidad </a:t>
            </a:r>
            <a:r>
              <a:rPr b="1" lang="en">
                <a:solidFill>
                  <a:schemeClr val="dk1"/>
                </a:solidFill>
                <a:highlight>
                  <a:srgbClr val="FFFFFF"/>
                </a:highlight>
              </a:rPr>
              <a:t>full </a:t>
            </a:r>
            <a:r>
              <a:rPr lang="en">
                <a:solidFill>
                  <a:schemeClr val="dk1"/>
                </a:solidFill>
                <a:highlight>
                  <a:srgbClr val="FFFFFF"/>
                </a:highlight>
              </a:rPr>
              <a:t>y se cambia el esquema inicial (v1) añadiendo un nuevo campo (sex )con valor por defecto (‘FEMALE’) y se elimina un campo opcional (email) en el esquema evolucionado (v2).</a:t>
            </a:r>
            <a:endParaRPr>
              <a:solidFill>
                <a:schemeClr val="dk1"/>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400"/>
              </a:spcAft>
              <a:buNone/>
            </a:pPr>
            <a:r>
              <a:rPr lang="en" sz="1500">
                <a:solidFill>
                  <a:srgbClr val="181F2C"/>
                </a:solidFill>
                <a:highlight>
                  <a:srgbClr val="FFFFFF"/>
                </a:highlight>
              </a:rPr>
              <a:t>Que podemos comprobar para los consumidores V1 y V2 ?</a:t>
            </a:r>
            <a:endParaRPr b="1" sz="1500">
              <a:solidFill>
                <a:srgbClr val="181F2C"/>
              </a:solidFill>
              <a:highlight>
                <a:srgbClr val="FFFFFF"/>
              </a:highlight>
            </a:endParaRPr>
          </a:p>
        </p:txBody>
      </p:sp>
      <p:sp>
        <p:nvSpPr>
          <p:cNvPr id="406" name="Google Shape;406;g10f8b4e1e0b_0_50"/>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a:t>
            </a:r>
            <a:r>
              <a:rPr lang="en">
                <a:solidFill>
                  <a:schemeClr val="dk1"/>
                </a:solidFill>
              </a:rPr>
              <a:t>(optional)</a:t>
            </a:r>
            <a:endParaRPr/>
          </a:p>
        </p:txBody>
      </p:sp>
      <p:sp>
        <p:nvSpPr>
          <p:cNvPr id="407" name="Google Shape;407;g10f8b4e1e0b_0_50"/>
          <p:cNvSpPr txBox="1"/>
          <p:nvPr/>
        </p:nvSpPr>
        <p:spPr>
          <a:xfrm>
            <a:off x="4254675" y="2697650"/>
            <a:ext cx="48222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sex                            enum default FEMA</a:t>
            </a:r>
            <a:r>
              <a:rPr lang="en">
                <a:solidFill>
                  <a:srgbClr val="FF0000"/>
                </a:solidFill>
              </a:rPr>
              <a:t>LE (mandatory)</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nvSpPr>
        <p:spPr>
          <a:xfrm>
            <a:off x="318240" y="156240"/>
            <a:ext cx="843336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37" name="Google Shape;237;p3"/>
          <p:cNvSpPr txBox="1"/>
          <p:nvPr/>
        </p:nvSpPr>
        <p:spPr>
          <a:xfrm>
            <a:off x="888825" y="1311375"/>
            <a:ext cx="7962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rgbClr val="FFFFFF"/>
                </a:highlight>
              </a:rPr>
              <a:t>Framework de serialización de datos que aparece con Hadoop</a:t>
            </a:r>
            <a:endParaRPr sz="1800">
              <a:solidFill>
                <a:srgbClr val="2A3244"/>
              </a:solidFill>
              <a:highlight>
                <a:srgbClr val="FFFFFF"/>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Funciona con un esquema Avro en formato </a:t>
            </a:r>
            <a:r>
              <a:rPr lang="en" sz="1800">
                <a:solidFill>
                  <a:srgbClr val="202124"/>
                </a:solidFill>
                <a:highlight>
                  <a:srgbClr val="F8F9FA"/>
                </a:highlight>
              </a:rPr>
              <a:t>JSON de extensión .avsc</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Convierte datos binarios a POJO y viceversa</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Validación de la retrocompatibilidad de un nuevo esquema</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4800" u="none" cap="none" strike="noStrike">
                <a:solidFill>
                  <a:srgbClr val="FFFFFF"/>
                </a:solidFill>
                <a:latin typeface="Raleway"/>
                <a:ea typeface="Raleway"/>
                <a:cs typeface="Raleway"/>
                <a:sym typeface="Raleway"/>
              </a:rPr>
              <a:t>Muchas gracias</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f50c40c16_0_1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a:t>
            </a: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43" name="Google Shape;243;g10f50c40c16_0_15"/>
          <p:cNvSpPr txBox="1"/>
          <p:nvPr/>
        </p:nvSpPr>
        <p:spPr>
          <a:xfrm>
            <a:off x="4968650" y="848125"/>
            <a:ext cx="1916100" cy="42021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Primitive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null</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boolean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int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long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float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double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7. byte[] (8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8. string (char sequence)</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Complex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record</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enum</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array</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map</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union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fixed</a:t>
            </a:r>
            <a:endParaRPr sz="2000">
              <a:solidFill>
                <a:srgbClr val="2A3244"/>
              </a:solidFill>
              <a:highlight>
                <a:srgbClr val="FFFFFF"/>
              </a:highlight>
            </a:endParaRPr>
          </a:p>
        </p:txBody>
      </p:sp>
      <p:sp>
        <p:nvSpPr>
          <p:cNvPr id="244" name="Google Shape;244;g10f50c40c16_0_15"/>
          <p:cNvSpPr txBox="1"/>
          <p:nvPr/>
        </p:nvSpPr>
        <p:spPr>
          <a:xfrm>
            <a:off x="558675" y="1200025"/>
            <a:ext cx="4043400" cy="3498300"/>
          </a:xfrm>
          <a:prstGeom prst="rect">
            <a:avLst/>
          </a:prstGeom>
          <a:noFill/>
          <a:ln>
            <a:noFill/>
          </a:ln>
        </p:spPr>
        <p:txBody>
          <a:bodyPr anchorCtr="0" anchor="t" bIns="91425" lIns="91425" spcFirstLastPara="1" rIns="91425" wrap="square" tIns="91425">
            <a:spAutoFit/>
          </a:bodyPr>
          <a:lstStyle/>
          <a:p>
            <a:pPr indent="0" lvl="0" marL="0" marR="0" rtl="0" algn="l">
              <a:lnSpc>
                <a:spcPct val="142857"/>
              </a:lnSpc>
              <a:spcBef>
                <a:spcPts val="0"/>
              </a:spcBef>
              <a:spcAft>
                <a:spcPts val="0"/>
              </a:spcAft>
              <a:buNone/>
            </a:pPr>
            <a:r>
              <a:rPr lang="en" sz="1100">
                <a:solidFill>
                  <a:srgbClr val="24292F"/>
                </a:solidFill>
                <a:highlight>
                  <a:srgbClr val="FFFFFF"/>
                </a:highlight>
              </a:rPr>
              <a:t>Avro Schema Definition</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namespace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type (required) =&gt; record, enum, array, map, union, fixed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fields (required) {</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type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default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order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t>
            </a:r>
            <a:endParaRPr sz="1100">
              <a:solidFill>
                <a:srgbClr val="24292F"/>
              </a:solidFill>
              <a:highlight>
                <a:srgbClr val="FFFFFF"/>
              </a:highlight>
            </a:endParaRPr>
          </a:p>
        </p:txBody>
      </p:sp>
      <p:sp>
        <p:nvSpPr>
          <p:cNvPr id="245" name="Google Shape;245;g10f50c40c16_0_15"/>
          <p:cNvSpPr txBox="1"/>
          <p:nvPr/>
        </p:nvSpPr>
        <p:spPr>
          <a:xfrm>
            <a:off x="7190100" y="865200"/>
            <a:ext cx="1916100" cy="2163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Logical</a:t>
            </a:r>
            <a:r>
              <a:rPr lang="en" sz="1100">
                <a:solidFill>
                  <a:srgbClr val="24292F"/>
                </a:solidFill>
                <a:highlight>
                  <a:srgbClr val="FFFFFF"/>
                </a:highlight>
              </a:rPr>
              <a:t>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d</a:t>
            </a:r>
            <a:r>
              <a:rPr lang="en" sz="1100">
                <a:solidFill>
                  <a:srgbClr val="24292F"/>
                </a:solidFill>
                <a:highlight>
                  <a:srgbClr val="FFFFFF"/>
                </a:highlight>
              </a:rPr>
              <a:t>ecimals (bytes)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date (int)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time-millis (long)</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a:t>
            </a:r>
            <a:r>
              <a:rPr lang="en" sz="1100">
                <a:solidFill>
                  <a:srgbClr val="24292F"/>
                </a:solidFill>
                <a:highlight>
                  <a:srgbClr val="FFFFFF"/>
                </a:highlight>
              </a:rPr>
              <a:t>timestamp-millis (long)</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t/>
            </a:r>
            <a:endParaRPr sz="2000">
              <a:solidFill>
                <a:srgbClr val="2A324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0f6902466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Creación</a:t>
            </a:r>
            <a:r>
              <a:rPr b="1" lang="en" sz="2000">
                <a:solidFill>
                  <a:srgbClr val="F46524"/>
                </a:solidFill>
                <a:latin typeface="Raleway"/>
                <a:ea typeface="Raleway"/>
                <a:cs typeface="Raleway"/>
                <a:sym typeface="Raleway"/>
              </a:rPr>
              <a:t> de registros</a:t>
            </a:r>
            <a:endParaRPr b="0" i="0" sz="2000" u="none" cap="none" strike="noStrike">
              <a:solidFill>
                <a:srgbClr val="000000"/>
              </a:solidFill>
              <a:latin typeface="Arial"/>
              <a:ea typeface="Arial"/>
              <a:cs typeface="Arial"/>
              <a:sym typeface="Arial"/>
            </a:endParaRPr>
          </a:p>
        </p:txBody>
      </p:sp>
      <p:sp>
        <p:nvSpPr>
          <p:cNvPr id="251" name="Google Shape;251;g10f6902466b_0_0"/>
          <p:cNvSpPr txBox="1"/>
          <p:nvPr/>
        </p:nvSpPr>
        <p:spPr>
          <a:xfrm>
            <a:off x="590550" y="1174750"/>
            <a:ext cx="7962900" cy="343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b="1" lang="en" sz="1800">
                <a:solidFill>
                  <a:srgbClr val="2A3244"/>
                </a:solidFill>
                <a:highlight>
                  <a:srgbClr val="FFFFFF"/>
                </a:highlight>
              </a:rPr>
              <a:t>Generic</a:t>
            </a:r>
            <a:endParaRPr b="1" sz="1800">
              <a:solidFill>
                <a:srgbClr val="2A3244"/>
              </a:solidFill>
              <a:highlight>
                <a:srgbClr val="FFFFFF"/>
              </a:highlight>
            </a:endParaRPr>
          </a:p>
          <a:p>
            <a:pPr indent="-342900" lvl="0" marL="457200" marR="0" rtl="0" algn="l">
              <a:lnSpc>
                <a:spcPct val="150000"/>
              </a:lnSpc>
              <a:spcBef>
                <a:spcPts val="0"/>
              </a:spcBef>
              <a:spcAft>
                <a:spcPts val="0"/>
              </a:spcAft>
              <a:buClr>
                <a:srgbClr val="2A3244"/>
              </a:buClr>
              <a:buSzPts val="1800"/>
              <a:buChar char="●"/>
            </a:pPr>
            <a:r>
              <a:rPr lang="en" sz="1800">
                <a:solidFill>
                  <a:srgbClr val="2A3244"/>
                </a:solidFill>
                <a:highlight>
                  <a:srgbClr val="FFFFFF"/>
                </a:highlight>
              </a:rPr>
              <a:t>Cree manualmente tanto el tipo de datos (clase Java) como el esquema (archivo *.avsc).</a:t>
            </a:r>
            <a:endParaRPr sz="1800">
              <a:solidFill>
                <a:srgbClr val="2A3244"/>
              </a:solidFill>
              <a:highlight>
                <a:srgbClr val="FFFFFF"/>
              </a:highlight>
            </a:endParaRPr>
          </a:p>
          <a:p>
            <a:pPr indent="0" lvl="0" marL="0" marR="0" rtl="0" algn="l">
              <a:lnSpc>
                <a:spcPct val="150000"/>
              </a:lnSpc>
              <a:spcBef>
                <a:spcPts val="0"/>
              </a:spcBef>
              <a:spcAft>
                <a:spcPts val="0"/>
              </a:spcAft>
              <a:buNone/>
            </a:pPr>
            <a:r>
              <a:rPr b="1" lang="en" sz="1800">
                <a:solidFill>
                  <a:srgbClr val="2A3244"/>
                </a:solidFill>
                <a:highlight>
                  <a:schemeClr val="lt1"/>
                </a:highlight>
              </a:rPr>
              <a:t>Reflection</a:t>
            </a:r>
            <a:endParaRPr b="1" sz="1800">
              <a:solidFill>
                <a:srgbClr val="2A3244"/>
              </a:solidFill>
              <a:highlight>
                <a:schemeClr val="lt1"/>
              </a:highlight>
            </a:endParaRPr>
          </a:p>
          <a:p>
            <a:pPr indent="-342900" lvl="0" marL="457200" marR="38100" rtl="0" algn="l">
              <a:lnSpc>
                <a:spcPct val="128571"/>
              </a:lnSpc>
              <a:spcBef>
                <a:spcPts val="0"/>
              </a:spcBef>
              <a:spcAft>
                <a:spcPts val="0"/>
              </a:spcAft>
              <a:buClr>
                <a:srgbClr val="2A3244"/>
              </a:buClr>
              <a:buSzPts val="1800"/>
              <a:buChar char="●"/>
            </a:pPr>
            <a:r>
              <a:rPr lang="en" sz="1800">
                <a:solidFill>
                  <a:srgbClr val="2A3244"/>
                </a:solidFill>
                <a:highlight>
                  <a:srgbClr val="FFFFFF"/>
                </a:highlight>
              </a:rPr>
              <a:t>Cree manualmente el tipo de datos y luego genere el esquema a partir de ese código.</a:t>
            </a:r>
            <a:endParaRPr sz="1800">
              <a:solidFill>
                <a:srgbClr val="2A3244"/>
              </a:solidFill>
              <a:highlight>
                <a:srgbClr val="FFFFFF"/>
              </a:highlight>
            </a:endParaRPr>
          </a:p>
          <a:p>
            <a:pPr indent="0" lvl="0" marL="0" marR="38100" rtl="0" algn="l">
              <a:lnSpc>
                <a:spcPct val="128571"/>
              </a:lnSpc>
              <a:spcBef>
                <a:spcPts val="0"/>
              </a:spcBef>
              <a:spcAft>
                <a:spcPts val="0"/>
              </a:spcAft>
              <a:buNone/>
            </a:pPr>
            <a:r>
              <a:rPr b="1" lang="en" sz="1800">
                <a:solidFill>
                  <a:srgbClr val="F46524"/>
                </a:solidFill>
                <a:highlight>
                  <a:srgbClr val="FFFFFF"/>
                </a:highlight>
              </a:rPr>
              <a:t>Specific</a:t>
            </a:r>
            <a:endParaRPr b="1" sz="1800">
              <a:solidFill>
                <a:srgbClr val="F46524"/>
              </a:solidFill>
              <a:highlight>
                <a:srgbClr val="FFFFFF"/>
              </a:highlight>
            </a:endParaRPr>
          </a:p>
          <a:p>
            <a:pPr indent="-342900" lvl="0" marL="457200" marR="38100" rtl="0" algn="l">
              <a:lnSpc>
                <a:spcPct val="128571"/>
              </a:lnSpc>
              <a:spcBef>
                <a:spcPts val="0"/>
              </a:spcBef>
              <a:spcAft>
                <a:spcPts val="0"/>
              </a:spcAft>
              <a:buClr>
                <a:srgbClr val="F46524"/>
              </a:buClr>
              <a:buSzPts val="1800"/>
              <a:buChar char="●"/>
            </a:pPr>
            <a:r>
              <a:rPr lang="en" sz="1800">
                <a:solidFill>
                  <a:srgbClr val="F46524"/>
                </a:solidFill>
                <a:highlight>
                  <a:srgbClr val="FFFFFF"/>
                </a:highlight>
              </a:rPr>
              <a:t>Escriba manualmente el esquema y luego genere el código para incluir en su programa.</a:t>
            </a:r>
            <a:endParaRPr sz="1800">
              <a:solidFill>
                <a:srgbClr val="F465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0f6902466b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 maven</a:t>
            </a:r>
            <a:endParaRPr b="0" i="0" sz="2000" u="none" cap="none" strike="noStrike">
              <a:solidFill>
                <a:srgbClr val="000000"/>
              </a:solidFill>
              <a:latin typeface="Arial"/>
              <a:ea typeface="Arial"/>
              <a:cs typeface="Arial"/>
              <a:sym typeface="Arial"/>
            </a:endParaRPr>
          </a:p>
        </p:txBody>
      </p:sp>
      <p:sp>
        <p:nvSpPr>
          <p:cNvPr id="257" name="Google Shape;257;g10f6902466b_0_8"/>
          <p:cNvSpPr txBox="1"/>
          <p:nvPr/>
        </p:nvSpPr>
        <p:spPr>
          <a:xfrm>
            <a:off x="701225" y="1058200"/>
            <a:ext cx="7962900" cy="3701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Avro</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mvn clean install (generate-sources)</a:t>
            </a:r>
            <a:endParaRPr>
              <a:solidFill>
                <a:srgbClr val="2A3244"/>
              </a:solidFill>
              <a:highlight>
                <a:srgbClr val="FFFFFF"/>
              </a:highlight>
            </a:endParaRPr>
          </a:p>
        </p:txBody>
      </p:sp>
      <p:pic>
        <p:nvPicPr>
          <p:cNvPr id="258" name="Google Shape;258;g10f6902466b_0_8"/>
          <p:cNvPicPr preferRelativeResize="0"/>
          <p:nvPr/>
        </p:nvPicPr>
        <p:blipFill>
          <a:blip r:embed="rId3">
            <a:alphaModFix/>
          </a:blip>
          <a:stretch>
            <a:fillRect/>
          </a:stretch>
        </p:blipFill>
        <p:spPr>
          <a:xfrm>
            <a:off x="2520437" y="1525375"/>
            <a:ext cx="4499325" cy="22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0f6902466b_0_2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Pros</a:t>
            </a:r>
            <a:endParaRPr b="0" i="0" sz="2000" u="none" cap="none" strike="noStrike">
              <a:solidFill>
                <a:srgbClr val="000000"/>
              </a:solidFill>
              <a:latin typeface="Arial"/>
              <a:ea typeface="Arial"/>
              <a:cs typeface="Arial"/>
              <a:sym typeface="Arial"/>
            </a:endParaRPr>
          </a:p>
        </p:txBody>
      </p:sp>
      <p:sp>
        <p:nvSpPr>
          <p:cNvPr id="264" name="Google Shape;264;g10f6902466b_0_22"/>
          <p:cNvSpPr txBox="1"/>
          <p:nvPr/>
        </p:nvSpPr>
        <p:spPr>
          <a:xfrm>
            <a:off x="664775" y="1597325"/>
            <a:ext cx="7962900" cy="20271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Enviar el esquema con cada mensaje permite al consumidor deserializar</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objeto Avro puede convertirse en objeto Java para una manipulación más  eficiente</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El formato Avro es un formato binario =&gt; reduce el espacio en disco y el ancho de banda.</a:t>
            </a:r>
            <a:endParaRPr sz="1800">
              <a:solidFill>
                <a:srgbClr val="2A3244"/>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0f6902466b_0_3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Cons</a:t>
            </a:r>
            <a:endParaRPr b="0" i="0" sz="2000" u="none" cap="none" strike="noStrike">
              <a:solidFill>
                <a:srgbClr val="000000"/>
              </a:solidFill>
              <a:latin typeface="Arial"/>
              <a:ea typeface="Arial"/>
              <a:cs typeface="Arial"/>
              <a:sym typeface="Arial"/>
            </a:endParaRPr>
          </a:p>
        </p:txBody>
      </p:sp>
      <p:sp>
        <p:nvSpPr>
          <p:cNvPr id="270" name="Google Shape;270;g10f6902466b_0_30"/>
          <p:cNvSpPr txBox="1"/>
          <p:nvPr/>
        </p:nvSpPr>
        <p:spPr>
          <a:xfrm>
            <a:off x="657500" y="1036350"/>
            <a:ext cx="7962900" cy="34953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Cada mensaje debe llevar su esquema Avro.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serializado en binario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deserializado en objeto Java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productor debe asegurarse de la retrocompatibilidad de los datos que envía.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consumidores deben ser capaces de gestionar subida de versión de esquema sin romper la compatibilidad</a:t>
            </a:r>
            <a:endParaRPr sz="1800">
              <a:solidFill>
                <a:srgbClr val="202124"/>
              </a:solidFill>
              <a:highlight>
                <a:srgbClr val="F8F9FA"/>
              </a:highlight>
            </a:endParaRPr>
          </a:p>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0" lvl="0" marL="0" marR="38100" rtl="0" algn="l">
              <a:lnSpc>
                <a:spcPct val="128571"/>
              </a:lnSpc>
              <a:spcBef>
                <a:spcPts val="0"/>
              </a:spcBef>
              <a:spcAft>
                <a:spcPts val="0"/>
              </a:spcAft>
              <a:buNone/>
            </a:pPr>
            <a:r>
              <a:rPr lang="en" sz="2100">
                <a:solidFill>
                  <a:srgbClr val="202124"/>
                </a:solidFill>
                <a:highlight>
                  <a:srgbClr val="F8F9FA"/>
                </a:highlight>
              </a:rPr>
              <a:t>¡MUCHO código “boilerplate” para que los clientes lo administren!</a:t>
            </a:r>
            <a:endParaRPr sz="1800">
              <a:solidFill>
                <a:srgbClr val="202124"/>
              </a:solidFill>
              <a:highlight>
                <a:srgbClr val="F8F9FA"/>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0f50c40c1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endParaRPr b="0" i="0" sz="2000" u="none" cap="none" strike="noStrike">
              <a:solidFill>
                <a:srgbClr val="000000"/>
              </a:solidFill>
              <a:latin typeface="Arial"/>
              <a:ea typeface="Arial"/>
              <a:cs typeface="Arial"/>
              <a:sym typeface="Arial"/>
            </a:endParaRPr>
          </a:p>
        </p:txBody>
      </p:sp>
      <p:sp>
        <p:nvSpPr>
          <p:cNvPr id="276" name="Google Shape;276;g10f50c40c16_0_0"/>
          <p:cNvSpPr txBox="1"/>
          <p:nvPr/>
        </p:nvSpPr>
        <p:spPr>
          <a:xfrm>
            <a:off x="888825" y="1311375"/>
            <a:ext cx="7962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chemeClr val="lt1"/>
                </a:highlight>
              </a:rPr>
              <a:t>Google (utilizado masivamente en interno)</a:t>
            </a:r>
            <a:r>
              <a:rPr lang="en" sz="1800">
                <a:solidFill>
                  <a:srgbClr val="2A3244"/>
                </a:solidFill>
                <a:highlight>
                  <a:schemeClr val="lt1"/>
                </a:highlight>
              </a:rPr>
              <a:t> </a:t>
            </a:r>
            <a:endParaRPr sz="1800">
              <a:solidFill>
                <a:srgbClr val="2A3244"/>
              </a:solidFill>
              <a:highlight>
                <a:schemeClr val="lt1"/>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Formato binario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Open source desde 2008</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Interoperabilidad de lenguaje (C++, C# , Java, Python, Dart, GO)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Estructurado tipo XML, mas ligero, compacto y rapido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Mejor rendimiento que JSON  </a:t>
            </a:r>
            <a:endParaRPr sz="1800">
              <a:solidFill>
                <a:srgbClr val="202124"/>
              </a:solidFill>
              <a:highlight>
                <a:srgbClr val="F8F9FA"/>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